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15.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drawings/drawing18.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drawings/drawing19.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drawings/drawing20.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drawings/drawing21.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drawings/drawing22.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drawings/drawing23.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drawings/drawing24.xml" ContentType="application/vnd.openxmlformats-officedocument.drawingml.chartshape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drawings/drawing25.xml" ContentType="application/vnd.openxmlformats-officedocument.drawingml.chartshape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drawings/drawing26.xml" ContentType="application/vnd.openxmlformats-officedocument.drawingml.chartshape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drawings/drawing27.xml" ContentType="application/vnd.openxmlformats-officedocument.drawingml.chartshape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drawings/drawing28.xml" ContentType="application/vnd.openxmlformats-officedocument.drawingml.chartshape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drawings/drawing29.xml" ContentType="application/vnd.openxmlformats-officedocument.drawingml.chartshape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drawings/drawing30.xml" ContentType="application/vnd.openxmlformats-officedocument.drawingml.chartshapes+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1.xml" ContentType="application/vnd.openxmlformats-officedocument.themeOverride+xml"/>
  <Override PartName="/ppt/drawings/drawing31.xml" ContentType="application/vnd.openxmlformats-officedocument.drawingml.chartshape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2.xml" ContentType="application/vnd.openxmlformats-officedocument.themeOverride+xml"/>
  <Override PartName="/ppt/drawings/drawing32.xml" ContentType="application/vnd.openxmlformats-officedocument.drawingml.chartshapes+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3.xml" ContentType="application/vnd.openxmlformats-officedocument.themeOverride+xml"/>
  <Override PartName="/ppt/drawings/drawing33.xml" ContentType="application/vnd.openxmlformats-officedocument.drawingml.chartshapes+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4.xml" ContentType="application/vnd.openxmlformats-officedocument.themeOverride+xml"/>
  <Override PartName="/ppt/drawings/drawing34.xml" ContentType="application/vnd.openxmlformats-officedocument.drawingml.chartshapes+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5.xml" ContentType="application/vnd.openxmlformats-officedocument.themeOverride+xml"/>
  <Override PartName="/ppt/drawings/drawing35.xml" ContentType="application/vnd.openxmlformats-officedocument.drawingml.chartshapes+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6.xml" ContentType="application/vnd.openxmlformats-officedocument.themeOverride+xml"/>
  <Override PartName="/ppt/drawings/drawing36.xml" ContentType="application/vnd.openxmlformats-officedocument.drawingml.chartshapes+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7.xml" ContentType="application/vnd.openxmlformats-officedocument.themeOverride+xml"/>
  <Override PartName="/ppt/drawings/drawing37.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8.xml" ContentType="application/vnd.openxmlformats-officedocument.themeOverride+xml"/>
  <Override PartName="/ppt/drawings/drawing38.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9.xml" ContentType="application/vnd.openxmlformats-officedocument.themeOverride+xml"/>
  <Override PartName="/ppt/drawings/drawing39.xml" ContentType="application/vnd.openxmlformats-officedocument.drawingml.chartshapes+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40.xml" ContentType="application/vnd.openxmlformats-officedocument.themeOverride+xml"/>
  <Override PartName="/ppt/drawings/drawing40.xml" ContentType="application/vnd.openxmlformats-officedocument.drawingml.chartshapes+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1.xml" ContentType="application/vnd.openxmlformats-officedocument.themeOverride+xml"/>
  <Override PartName="/ppt/drawings/drawing41.xml" ContentType="application/vnd.openxmlformats-officedocument.drawingml.chartshapes+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2.xml" ContentType="application/vnd.openxmlformats-officedocument.themeOverride+xml"/>
  <Override PartName="/ppt/drawings/drawing42.xml" ContentType="application/vnd.openxmlformats-officedocument.drawingml.chartshapes+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3.xml" ContentType="application/vnd.openxmlformats-officedocument.themeOverride+xml"/>
  <Override PartName="/ppt/drawings/drawing43.xml" ContentType="application/vnd.openxmlformats-officedocument.drawingml.chartshapes+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4.xml" ContentType="application/vnd.openxmlformats-officedocument.themeOverride+xml"/>
  <Override PartName="/ppt/drawings/drawing44.xml" ContentType="application/vnd.openxmlformats-officedocument.drawingml.chartshapes+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5.xml" ContentType="application/vnd.openxmlformats-officedocument.themeOverride+xml"/>
  <Override PartName="/ppt/drawings/drawing45.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6.xml" ContentType="application/vnd.openxmlformats-officedocument.themeOverride+xml"/>
  <Override PartName="/ppt/drawings/drawing46.xml" ContentType="application/vnd.openxmlformats-officedocument.drawingml.chartshapes+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7.xml" ContentType="application/vnd.openxmlformats-officedocument.themeOverride+xml"/>
  <Override PartName="/ppt/drawings/drawing47.xml" ContentType="application/vnd.openxmlformats-officedocument.drawingml.chartshapes+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48.xml" ContentType="application/vnd.openxmlformats-officedocument.themeOverride+xml"/>
  <Override PartName="/ppt/drawings/drawing48.xml" ContentType="application/vnd.openxmlformats-officedocument.drawingml.chartshapes+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49.xml" ContentType="application/vnd.openxmlformats-officedocument.themeOverride+xml"/>
  <Override PartName="/ppt/drawings/drawing49.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 id="2147483714" r:id="rId2"/>
  </p:sldMasterIdLst>
  <p:notesMasterIdLst>
    <p:notesMasterId r:id="rId47"/>
  </p:notesMasterIdLst>
  <p:sldIdLst>
    <p:sldId id="256" r:id="rId3"/>
    <p:sldId id="257" r:id="rId4"/>
    <p:sldId id="258" r:id="rId5"/>
    <p:sldId id="294" r:id="rId6"/>
    <p:sldId id="259" r:id="rId7"/>
    <p:sldId id="261" r:id="rId8"/>
    <p:sldId id="260" r:id="rId9"/>
    <p:sldId id="291" r:id="rId10"/>
    <p:sldId id="290" r:id="rId11"/>
    <p:sldId id="292" r:id="rId12"/>
    <p:sldId id="302" r:id="rId13"/>
    <p:sldId id="303" r:id="rId14"/>
    <p:sldId id="288" r:id="rId15"/>
    <p:sldId id="293" r:id="rId16"/>
    <p:sldId id="286" r:id="rId17"/>
    <p:sldId id="285" r:id="rId18"/>
    <p:sldId id="282" r:id="rId19"/>
    <p:sldId id="283" r:id="rId20"/>
    <p:sldId id="284" r:id="rId21"/>
    <p:sldId id="281" r:id="rId22"/>
    <p:sldId id="276" r:id="rId23"/>
    <p:sldId id="278" r:id="rId24"/>
    <p:sldId id="297" r:id="rId25"/>
    <p:sldId id="298" r:id="rId26"/>
    <p:sldId id="299" r:id="rId27"/>
    <p:sldId id="300" r:id="rId28"/>
    <p:sldId id="301" r:id="rId29"/>
    <p:sldId id="262" r:id="rId30"/>
    <p:sldId id="263" r:id="rId31"/>
    <p:sldId id="289" r:id="rId32"/>
    <p:sldId id="264" r:id="rId33"/>
    <p:sldId id="295" r:id="rId34"/>
    <p:sldId id="266" r:id="rId35"/>
    <p:sldId id="265" r:id="rId36"/>
    <p:sldId id="296" r:id="rId37"/>
    <p:sldId id="267" r:id="rId38"/>
    <p:sldId id="268" r:id="rId39"/>
    <p:sldId id="269" r:id="rId40"/>
    <p:sldId id="277" r:id="rId41"/>
    <p:sldId id="270" r:id="rId42"/>
    <p:sldId id="272" r:id="rId43"/>
    <p:sldId id="273" r:id="rId44"/>
    <p:sldId id="274" r:id="rId45"/>
    <p:sldId id="275" r:id="rId46"/>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C06"/>
    <a:srgbClr val="DCD6D4"/>
    <a:srgbClr val="538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E92FB-E277-489B-AF01-84F78E2C63B6}" v="3622" dt="2021-10-05T08:07:07.83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12" autoAdjust="0"/>
  </p:normalViewPr>
  <p:slideViewPr>
    <p:cSldViewPr snapToGrid="0">
      <p:cViewPr varScale="1">
        <p:scale>
          <a:sx n="108" d="100"/>
          <a:sy n="108" d="100"/>
        </p:scale>
        <p:origin x="31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55"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ustomXml" Target="../customXml/item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5" Type="http://schemas.openxmlformats.org/officeDocument/2006/relationships/chartUserShapes" Target="../drawings/drawing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5" Type="http://schemas.openxmlformats.org/officeDocument/2006/relationships/chartUserShapes" Target="../drawings/drawing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2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5" Type="http://schemas.openxmlformats.org/officeDocument/2006/relationships/chartUserShapes" Target="../drawings/drawing28.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5" Type="http://schemas.openxmlformats.org/officeDocument/2006/relationships/chartUserShapes" Target="../drawings/drawing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5" Type="http://schemas.openxmlformats.org/officeDocument/2006/relationships/chartUserShapes" Target="../drawings/drawing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1.xml"/><Relationship Id="rId1" Type="http://schemas.microsoft.com/office/2011/relationships/chartStyle" Target="style31.xml"/><Relationship Id="rId5" Type="http://schemas.openxmlformats.org/officeDocument/2006/relationships/chartUserShapes" Target="../drawings/drawing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2.xml"/><Relationship Id="rId1" Type="http://schemas.microsoft.com/office/2011/relationships/chartStyle" Target="style32.xml"/><Relationship Id="rId5" Type="http://schemas.openxmlformats.org/officeDocument/2006/relationships/chartUserShapes" Target="../drawings/drawing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3.xml"/><Relationship Id="rId1" Type="http://schemas.microsoft.com/office/2011/relationships/chartStyle" Target="style33.xml"/><Relationship Id="rId5" Type="http://schemas.openxmlformats.org/officeDocument/2006/relationships/chartUserShapes" Target="../drawings/drawing33.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4.xml"/><Relationship Id="rId1" Type="http://schemas.microsoft.com/office/2011/relationships/chartStyle" Target="style34.xml"/><Relationship Id="rId5" Type="http://schemas.openxmlformats.org/officeDocument/2006/relationships/chartUserShapes" Target="../drawings/drawing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5.xml"/><Relationship Id="rId1" Type="http://schemas.microsoft.com/office/2011/relationships/chartStyle" Target="style35.xml"/><Relationship Id="rId5" Type="http://schemas.openxmlformats.org/officeDocument/2006/relationships/chartUserShapes" Target="../drawings/drawing35.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6.xml"/><Relationship Id="rId1" Type="http://schemas.microsoft.com/office/2011/relationships/chartStyle" Target="style36.xml"/><Relationship Id="rId5" Type="http://schemas.openxmlformats.org/officeDocument/2006/relationships/chartUserShapes" Target="../drawings/drawing36.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7.xml"/><Relationship Id="rId1" Type="http://schemas.microsoft.com/office/2011/relationships/chartStyle" Target="style37.xml"/><Relationship Id="rId5" Type="http://schemas.openxmlformats.org/officeDocument/2006/relationships/chartUserShapes" Target="../drawings/drawing37.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8.xml"/><Relationship Id="rId1" Type="http://schemas.microsoft.com/office/2011/relationships/chartStyle" Target="style38.xml"/><Relationship Id="rId5" Type="http://schemas.openxmlformats.org/officeDocument/2006/relationships/chartUserShapes" Target="../drawings/drawing38.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9.xml"/><Relationship Id="rId1" Type="http://schemas.microsoft.com/office/2011/relationships/chartStyle" Target="style39.xml"/><Relationship Id="rId5" Type="http://schemas.openxmlformats.org/officeDocument/2006/relationships/chartUserShapes" Target="../drawings/drawing39.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0.xml"/><Relationship Id="rId1" Type="http://schemas.microsoft.com/office/2011/relationships/chartStyle" Target="style40.xml"/><Relationship Id="rId5" Type="http://schemas.openxmlformats.org/officeDocument/2006/relationships/chartUserShapes" Target="../drawings/drawing40.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1.xml"/><Relationship Id="rId1" Type="http://schemas.microsoft.com/office/2011/relationships/chartStyle" Target="style41.xml"/><Relationship Id="rId5" Type="http://schemas.openxmlformats.org/officeDocument/2006/relationships/chartUserShapes" Target="../drawings/drawing41.xml"/><Relationship Id="rId4"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2.xml"/><Relationship Id="rId1" Type="http://schemas.microsoft.com/office/2011/relationships/chartStyle" Target="style42.xml"/><Relationship Id="rId5" Type="http://schemas.openxmlformats.org/officeDocument/2006/relationships/chartUserShapes" Target="../drawings/drawing42.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3.xml"/><Relationship Id="rId1" Type="http://schemas.microsoft.com/office/2011/relationships/chartStyle" Target="style43.xml"/><Relationship Id="rId5" Type="http://schemas.openxmlformats.org/officeDocument/2006/relationships/chartUserShapes" Target="../drawings/drawing43.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4.xml"/><Relationship Id="rId1" Type="http://schemas.microsoft.com/office/2011/relationships/chartStyle" Target="style44.xml"/><Relationship Id="rId5" Type="http://schemas.openxmlformats.org/officeDocument/2006/relationships/chartUserShapes" Target="../drawings/drawing44.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5.xml"/><Relationship Id="rId1" Type="http://schemas.microsoft.com/office/2011/relationships/chartStyle" Target="style45.xml"/><Relationship Id="rId5" Type="http://schemas.openxmlformats.org/officeDocument/2006/relationships/chartUserShapes" Target="../drawings/drawing45.xml"/><Relationship Id="rId4"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6.xml"/><Relationship Id="rId1" Type="http://schemas.microsoft.com/office/2011/relationships/chartStyle" Target="style46.xml"/><Relationship Id="rId5" Type="http://schemas.openxmlformats.org/officeDocument/2006/relationships/chartUserShapes" Target="../drawings/drawing46.xml"/><Relationship Id="rId4"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47.xml"/><Relationship Id="rId1" Type="http://schemas.microsoft.com/office/2011/relationships/chartStyle" Target="style47.xml"/><Relationship Id="rId5" Type="http://schemas.openxmlformats.org/officeDocument/2006/relationships/chartUserShapes" Target="../drawings/drawing47.xml"/><Relationship Id="rId4"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48.xml"/><Relationship Id="rId1" Type="http://schemas.microsoft.com/office/2011/relationships/chartStyle" Target="style48.xml"/><Relationship Id="rId5" Type="http://schemas.openxmlformats.org/officeDocument/2006/relationships/chartUserShapes" Target="../drawings/drawing48.xml"/><Relationship Id="rId4"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49.xml"/><Relationship Id="rId1" Type="http://schemas.microsoft.com/office/2011/relationships/chartStyle" Target="style49.xml"/><Relationship Id="rId5" Type="http://schemas.openxmlformats.org/officeDocument/2006/relationships/chartUserShapes" Target="../drawings/drawing49.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fi-FI" sz="1400"/>
              <a:t>Pohjois-Savon väestönkehitys 1975–2020 ja Tilastokeskuksen väestöennusteet</a:t>
            </a:r>
          </a:p>
        </c:rich>
      </c:tx>
      <c:layout>
        <c:manualLayout>
          <c:xMode val="edge"/>
          <c:yMode val="edge"/>
          <c:x val="0.16835524327591417"/>
          <c:y val="1.8126025833154927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7.9077893623451204E-2"/>
          <c:y val="8.4036787268964533E-2"/>
          <c:w val="0.89620126926563914"/>
          <c:h val="0.82743256262042386"/>
        </c:manualLayout>
      </c:layout>
      <c:lineChart>
        <c:grouping val="standard"/>
        <c:varyColors val="0"/>
        <c:ser>
          <c:idx val="0"/>
          <c:order val="0"/>
          <c:tx>
            <c:strRef>
              <c:f>'Dia 3'!$A$4</c:f>
              <c:strCache>
                <c:ptCount val="1"/>
                <c:pt idx="0">
                  <c:v>Pohjois-Savo toteutunut</c:v>
                </c:pt>
              </c:strCache>
            </c:strRef>
          </c:tx>
          <c:spPr>
            <a:ln w="38100" cap="rnd">
              <a:solidFill>
                <a:srgbClr val="1F497D"/>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806D-4134-8B37-B585E5AA6026}"/>
                </c:ext>
              </c:extLst>
            </c:dLbl>
            <c:dLbl>
              <c:idx val="1"/>
              <c:delete val="1"/>
              <c:extLst>
                <c:ext xmlns:c15="http://schemas.microsoft.com/office/drawing/2012/chart" uri="{CE6537A1-D6FC-4f65-9D91-7224C49458BB}"/>
                <c:ext xmlns:c16="http://schemas.microsoft.com/office/drawing/2014/chart" uri="{C3380CC4-5D6E-409C-BE32-E72D297353CC}">
                  <c16:uniqueId val="{00000001-806D-4134-8B37-B585E5AA6026}"/>
                </c:ext>
              </c:extLst>
            </c:dLbl>
            <c:dLbl>
              <c:idx val="2"/>
              <c:delete val="1"/>
              <c:extLst>
                <c:ext xmlns:c15="http://schemas.microsoft.com/office/drawing/2012/chart" uri="{CE6537A1-D6FC-4f65-9D91-7224C49458BB}"/>
                <c:ext xmlns:c16="http://schemas.microsoft.com/office/drawing/2014/chart" uri="{C3380CC4-5D6E-409C-BE32-E72D297353CC}">
                  <c16:uniqueId val="{00000002-806D-4134-8B37-B585E5AA6026}"/>
                </c:ext>
              </c:extLst>
            </c:dLbl>
            <c:dLbl>
              <c:idx val="3"/>
              <c:delete val="1"/>
              <c:extLst>
                <c:ext xmlns:c15="http://schemas.microsoft.com/office/drawing/2012/chart" uri="{CE6537A1-D6FC-4f65-9D91-7224C49458BB}"/>
                <c:ext xmlns:c16="http://schemas.microsoft.com/office/drawing/2014/chart" uri="{C3380CC4-5D6E-409C-BE32-E72D297353CC}">
                  <c16:uniqueId val="{00000003-806D-4134-8B37-B585E5AA6026}"/>
                </c:ext>
              </c:extLst>
            </c:dLbl>
            <c:dLbl>
              <c:idx val="4"/>
              <c:delete val="1"/>
              <c:extLst>
                <c:ext xmlns:c15="http://schemas.microsoft.com/office/drawing/2012/chart" uri="{CE6537A1-D6FC-4f65-9D91-7224C49458BB}"/>
                <c:ext xmlns:c16="http://schemas.microsoft.com/office/drawing/2014/chart" uri="{C3380CC4-5D6E-409C-BE32-E72D297353CC}">
                  <c16:uniqueId val="{00000004-806D-4134-8B37-B585E5AA6026}"/>
                </c:ext>
              </c:extLst>
            </c:dLbl>
            <c:dLbl>
              <c:idx val="5"/>
              <c:delete val="1"/>
              <c:extLst>
                <c:ext xmlns:c15="http://schemas.microsoft.com/office/drawing/2012/chart" uri="{CE6537A1-D6FC-4f65-9D91-7224C49458BB}"/>
                <c:ext xmlns:c16="http://schemas.microsoft.com/office/drawing/2014/chart" uri="{C3380CC4-5D6E-409C-BE32-E72D297353CC}">
                  <c16:uniqueId val="{00000005-806D-4134-8B37-B585E5AA6026}"/>
                </c:ext>
              </c:extLst>
            </c:dLbl>
            <c:dLbl>
              <c:idx val="6"/>
              <c:delete val="1"/>
              <c:extLst>
                <c:ext xmlns:c15="http://schemas.microsoft.com/office/drawing/2012/chart" uri="{CE6537A1-D6FC-4f65-9D91-7224C49458BB}"/>
                <c:ext xmlns:c16="http://schemas.microsoft.com/office/drawing/2014/chart" uri="{C3380CC4-5D6E-409C-BE32-E72D297353CC}">
                  <c16:uniqueId val="{00000006-806D-4134-8B37-B585E5AA6026}"/>
                </c:ext>
              </c:extLst>
            </c:dLbl>
            <c:dLbl>
              <c:idx val="7"/>
              <c:delete val="1"/>
              <c:extLst>
                <c:ext xmlns:c15="http://schemas.microsoft.com/office/drawing/2012/chart" uri="{CE6537A1-D6FC-4f65-9D91-7224C49458BB}"/>
                <c:ext xmlns:c16="http://schemas.microsoft.com/office/drawing/2014/chart" uri="{C3380CC4-5D6E-409C-BE32-E72D297353CC}">
                  <c16:uniqueId val="{00000007-806D-4134-8B37-B585E5AA6026}"/>
                </c:ext>
              </c:extLst>
            </c:dLbl>
            <c:dLbl>
              <c:idx val="8"/>
              <c:delete val="1"/>
              <c:extLst>
                <c:ext xmlns:c15="http://schemas.microsoft.com/office/drawing/2012/chart" uri="{CE6537A1-D6FC-4f65-9D91-7224C49458BB}"/>
                <c:ext xmlns:c16="http://schemas.microsoft.com/office/drawing/2014/chart" uri="{C3380CC4-5D6E-409C-BE32-E72D297353CC}">
                  <c16:uniqueId val="{00000008-806D-4134-8B37-B585E5AA6026}"/>
                </c:ext>
              </c:extLst>
            </c:dLbl>
            <c:dLbl>
              <c:idx val="9"/>
              <c:delete val="1"/>
              <c:extLst>
                <c:ext xmlns:c15="http://schemas.microsoft.com/office/drawing/2012/chart" uri="{CE6537A1-D6FC-4f65-9D91-7224C49458BB}"/>
                <c:ext xmlns:c16="http://schemas.microsoft.com/office/drawing/2014/chart" uri="{C3380CC4-5D6E-409C-BE32-E72D297353CC}">
                  <c16:uniqueId val="{00000009-806D-4134-8B37-B585E5AA6026}"/>
                </c:ext>
              </c:extLst>
            </c:dLbl>
            <c:dLbl>
              <c:idx val="10"/>
              <c:delete val="1"/>
              <c:extLst>
                <c:ext xmlns:c15="http://schemas.microsoft.com/office/drawing/2012/chart" uri="{CE6537A1-D6FC-4f65-9D91-7224C49458BB}"/>
                <c:ext xmlns:c16="http://schemas.microsoft.com/office/drawing/2014/chart" uri="{C3380CC4-5D6E-409C-BE32-E72D297353CC}">
                  <c16:uniqueId val="{0000000A-806D-4134-8B37-B585E5AA6026}"/>
                </c:ext>
              </c:extLst>
            </c:dLbl>
            <c:dLbl>
              <c:idx val="11"/>
              <c:delete val="1"/>
              <c:extLst>
                <c:ext xmlns:c15="http://schemas.microsoft.com/office/drawing/2012/chart" uri="{CE6537A1-D6FC-4f65-9D91-7224C49458BB}"/>
                <c:ext xmlns:c16="http://schemas.microsoft.com/office/drawing/2014/chart" uri="{C3380CC4-5D6E-409C-BE32-E72D297353CC}">
                  <c16:uniqueId val="{0000000B-806D-4134-8B37-B585E5AA6026}"/>
                </c:ext>
              </c:extLst>
            </c:dLbl>
            <c:dLbl>
              <c:idx val="12"/>
              <c:delete val="1"/>
              <c:extLst>
                <c:ext xmlns:c15="http://schemas.microsoft.com/office/drawing/2012/chart" uri="{CE6537A1-D6FC-4f65-9D91-7224C49458BB}"/>
                <c:ext xmlns:c16="http://schemas.microsoft.com/office/drawing/2014/chart" uri="{C3380CC4-5D6E-409C-BE32-E72D297353CC}">
                  <c16:uniqueId val="{0000000C-806D-4134-8B37-B585E5AA6026}"/>
                </c:ext>
              </c:extLst>
            </c:dLbl>
            <c:dLbl>
              <c:idx val="13"/>
              <c:delete val="1"/>
              <c:extLst>
                <c:ext xmlns:c15="http://schemas.microsoft.com/office/drawing/2012/chart" uri="{CE6537A1-D6FC-4f65-9D91-7224C49458BB}"/>
                <c:ext xmlns:c16="http://schemas.microsoft.com/office/drawing/2014/chart" uri="{C3380CC4-5D6E-409C-BE32-E72D297353CC}">
                  <c16:uniqueId val="{0000000D-806D-4134-8B37-B585E5AA6026}"/>
                </c:ext>
              </c:extLst>
            </c:dLbl>
            <c:dLbl>
              <c:idx val="14"/>
              <c:delete val="1"/>
              <c:extLst>
                <c:ext xmlns:c15="http://schemas.microsoft.com/office/drawing/2012/chart" uri="{CE6537A1-D6FC-4f65-9D91-7224C49458BB}"/>
                <c:ext xmlns:c16="http://schemas.microsoft.com/office/drawing/2014/chart" uri="{C3380CC4-5D6E-409C-BE32-E72D297353CC}">
                  <c16:uniqueId val="{0000000E-806D-4134-8B37-B585E5AA6026}"/>
                </c:ext>
              </c:extLst>
            </c:dLbl>
            <c:dLbl>
              <c:idx val="15"/>
              <c:delete val="1"/>
              <c:extLst>
                <c:ext xmlns:c15="http://schemas.microsoft.com/office/drawing/2012/chart" uri="{CE6537A1-D6FC-4f65-9D91-7224C49458BB}"/>
                <c:ext xmlns:c16="http://schemas.microsoft.com/office/drawing/2014/chart" uri="{C3380CC4-5D6E-409C-BE32-E72D297353CC}">
                  <c16:uniqueId val="{0000000F-806D-4134-8B37-B585E5AA6026}"/>
                </c:ext>
              </c:extLst>
            </c:dLbl>
            <c:dLbl>
              <c:idx val="16"/>
              <c:delete val="1"/>
              <c:extLst>
                <c:ext xmlns:c15="http://schemas.microsoft.com/office/drawing/2012/chart" uri="{CE6537A1-D6FC-4f65-9D91-7224C49458BB}"/>
                <c:ext xmlns:c16="http://schemas.microsoft.com/office/drawing/2014/chart" uri="{C3380CC4-5D6E-409C-BE32-E72D297353CC}">
                  <c16:uniqueId val="{00000010-806D-4134-8B37-B585E5AA6026}"/>
                </c:ext>
              </c:extLst>
            </c:dLbl>
            <c:dLbl>
              <c:idx val="17"/>
              <c:delete val="1"/>
              <c:extLst>
                <c:ext xmlns:c15="http://schemas.microsoft.com/office/drawing/2012/chart" uri="{CE6537A1-D6FC-4f65-9D91-7224C49458BB}"/>
                <c:ext xmlns:c16="http://schemas.microsoft.com/office/drawing/2014/chart" uri="{C3380CC4-5D6E-409C-BE32-E72D297353CC}">
                  <c16:uniqueId val="{00000011-806D-4134-8B37-B585E5AA6026}"/>
                </c:ext>
              </c:extLst>
            </c:dLbl>
            <c:dLbl>
              <c:idx val="18"/>
              <c:delete val="1"/>
              <c:extLst>
                <c:ext xmlns:c15="http://schemas.microsoft.com/office/drawing/2012/chart" uri="{CE6537A1-D6FC-4f65-9D91-7224C49458BB}"/>
                <c:ext xmlns:c16="http://schemas.microsoft.com/office/drawing/2014/chart" uri="{C3380CC4-5D6E-409C-BE32-E72D297353CC}">
                  <c16:uniqueId val="{00000012-806D-4134-8B37-B585E5AA6026}"/>
                </c:ext>
              </c:extLst>
            </c:dLbl>
            <c:dLbl>
              <c:idx val="19"/>
              <c:delete val="1"/>
              <c:extLst>
                <c:ext xmlns:c15="http://schemas.microsoft.com/office/drawing/2012/chart" uri="{CE6537A1-D6FC-4f65-9D91-7224C49458BB}"/>
                <c:ext xmlns:c16="http://schemas.microsoft.com/office/drawing/2014/chart" uri="{C3380CC4-5D6E-409C-BE32-E72D297353CC}">
                  <c16:uniqueId val="{00000013-806D-4134-8B37-B585E5AA6026}"/>
                </c:ext>
              </c:extLst>
            </c:dLbl>
            <c:dLbl>
              <c:idx val="20"/>
              <c:delete val="1"/>
              <c:extLst>
                <c:ext xmlns:c15="http://schemas.microsoft.com/office/drawing/2012/chart" uri="{CE6537A1-D6FC-4f65-9D91-7224C49458BB}"/>
                <c:ext xmlns:c16="http://schemas.microsoft.com/office/drawing/2014/chart" uri="{C3380CC4-5D6E-409C-BE32-E72D297353CC}">
                  <c16:uniqueId val="{00000014-806D-4134-8B37-B585E5AA6026}"/>
                </c:ext>
              </c:extLst>
            </c:dLbl>
            <c:dLbl>
              <c:idx val="21"/>
              <c:delete val="1"/>
              <c:extLst>
                <c:ext xmlns:c15="http://schemas.microsoft.com/office/drawing/2012/chart" uri="{CE6537A1-D6FC-4f65-9D91-7224C49458BB}"/>
                <c:ext xmlns:c16="http://schemas.microsoft.com/office/drawing/2014/chart" uri="{C3380CC4-5D6E-409C-BE32-E72D297353CC}">
                  <c16:uniqueId val="{00000015-806D-4134-8B37-B585E5AA6026}"/>
                </c:ext>
              </c:extLst>
            </c:dLbl>
            <c:dLbl>
              <c:idx val="22"/>
              <c:delete val="1"/>
              <c:extLst>
                <c:ext xmlns:c15="http://schemas.microsoft.com/office/drawing/2012/chart" uri="{CE6537A1-D6FC-4f65-9D91-7224C49458BB}"/>
                <c:ext xmlns:c16="http://schemas.microsoft.com/office/drawing/2014/chart" uri="{C3380CC4-5D6E-409C-BE32-E72D297353CC}">
                  <c16:uniqueId val="{00000016-806D-4134-8B37-B585E5AA6026}"/>
                </c:ext>
              </c:extLst>
            </c:dLbl>
            <c:dLbl>
              <c:idx val="23"/>
              <c:delete val="1"/>
              <c:extLst>
                <c:ext xmlns:c15="http://schemas.microsoft.com/office/drawing/2012/chart" uri="{CE6537A1-D6FC-4f65-9D91-7224C49458BB}"/>
                <c:ext xmlns:c16="http://schemas.microsoft.com/office/drawing/2014/chart" uri="{C3380CC4-5D6E-409C-BE32-E72D297353CC}">
                  <c16:uniqueId val="{00000017-806D-4134-8B37-B585E5AA6026}"/>
                </c:ext>
              </c:extLst>
            </c:dLbl>
            <c:dLbl>
              <c:idx val="24"/>
              <c:delete val="1"/>
              <c:extLst>
                <c:ext xmlns:c15="http://schemas.microsoft.com/office/drawing/2012/chart" uri="{CE6537A1-D6FC-4f65-9D91-7224C49458BB}"/>
                <c:ext xmlns:c16="http://schemas.microsoft.com/office/drawing/2014/chart" uri="{C3380CC4-5D6E-409C-BE32-E72D297353CC}">
                  <c16:uniqueId val="{00000018-806D-4134-8B37-B585E5AA6026}"/>
                </c:ext>
              </c:extLst>
            </c:dLbl>
            <c:dLbl>
              <c:idx val="25"/>
              <c:delete val="1"/>
              <c:extLst>
                <c:ext xmlns:c15="http://schemas.microsoft.com/office/drawing/2012/chart" uri="{CE6537A1-D6FC-4f65-9D91-7224C49458BB}"/>
                <c:ext xmlns:c16="http://schemas.microsoft.com/office/drawing/2014/chart" uri="{C3380CC4-5D6E-409C-BE32-E72D297353CC}">
                  <c16:uniqueId val="{00000019-806D-4134-8B37-B585E5AA6026}"/>
                </c:ext>
              </c:extLst>
            </c:dLbl>
            <c:dLbl>
              <c:idx val="26"/>
              <c:delete val="1"/>
              <c:extLst>
                <c:ext xmlns:c15="http://schemas.microsoft.com/office/drawing/2012/chart" uri="{CE6537A1-D6FC-4f65-9D91-7224C49458BB}"/>
                <c:ext xmlns:c16="http://schemas.microsoft.com/office/drawing/2014/chart" uri="{C3380CC4-5D6E-409C-BE32-E72D297353CC}">
                  <c16:uniqueId val="{0000001A-806D-4134-8B37-B585E5AA6026}"/>
                </c:ext>
              </c:extLst>
            </c:dLbl>
            <c:dLbl>
              <c:idx val="27"/>
              <c:delete val="1"/>
              <c:extLst>
                <c:ext xmlns:c15="http://schemas.microsoft.com/office/drawing/2012/chart" uri="{CE6537A1-D6FC-4f65-9D91-7224C49458BB}"/>
                <c:ext xmlns:c16="http://schemas.microsoft.com/office/drawing/2014/chart" uri="{C3380CC4-5D6E-409C-BE32-E72D297353CC}">
                  <c16:uniqueId val="{0000001B-806D-4134-8B37-B585E5AA6026}"/>
                </c:ext>
              </c:extLst>
            </c:dLbl>
            <c:dLbl>
              <c:idx val="28"/>
              <c:delete val="1"/>
              <c:extLst>
                <c:ext xmlns:c15="http://schemas.microsoft.com/office/drawing/2012/chart" uri="{CE6537A1-D6FC-4f65-9D91-7224C49458BB}"/>
                <c:ext xmlns:c16="http://schemas.microsoft.com/office/drawing/2014/chart" uri="{C3380CC4-5D6E-409C-BE32-E72D297353CC}">
                  <c16:uniqueId val="{0000001C-806D-4134-8B37-B585E5AA6026}"/>
                </c:ext>
              </c:extLst>
            </c:dLbl>
            <c:dLbl>
              <c:idx val="29"/>
              <c:delete val="1"/>
              <c:extLst>
                <c:ext xmlns:c15="http://schemas.microsoft.com/office/drawing/2012/chart" uri="{CE6537A1-D6FC-4f65-9D91-7224C49458BB}"/>
                <c:ext xmlns:c16="http://schemas.microsoft.com/office/drawing/2014/chart" uri="{C3380CC4-5D6E-409C-BE32-E72D297353CC}">
                  <c16:uniqueId val="{0000001D-806D-4134-8B37-B585E5AA6026}"/>
                </c:ext>
              </c:extLst>
            </c:dLbl>
            <c:dLbl>
              <c:idx val="30"/>
              <c:delete val="1"/>
              <c:extLst>
                <c:ext xmlns:c15="http://schemas.microsoft.com/office/drawing/2012/chart" uri="{CE6537A1-D6FC-4f65-9D91-7224C49458BB}"/>
                <c:ext xmlns:c16="http://schemas.microsoft.com/office/drawing/2014/chart" uri="{C3380CC4-5D6E-409C-BE32-E72D297353CC}">
                  <c16:uniqueId val="{0000001E-806D-4134-8B37-B585E5AA6026}"/>
                </c:ext>
              </c:extLst>
            </c:dLbl>
            <c:dLbl>
              <c:idx val="31"/>
              <c:delete val="1"/>
              <c:extLst>
                <c:ext xmlns:c15="http://schemas.microsoft.com/office/drawing/2012/chart" uri="{CE6537A1-D6FC-4f65-9D91-7224C49458BB}"/>
                <c:ext xmlns:c16="http://schemas.microsoft.com/office/drawing/2014/chart" uri="{C3380CC4-5D6E-409C-BE32-E72D297353CC}">
                  <c16:uniqueId val="{0000001F-806D-4134-8B37-B585E5AA6026}"/>
                </c:ext>
              </c:extLst>
            </c:dLbl>
            <c:dLbl>
              <c:idx val="32"/>
              <c:delete val="1"/>
              <c:extLst>
                <c:ext xmlns:c15="http://schemas.microsoft.com/office/drawing/2012/chart" uri="{CE6537A1-D6FC-4f65-9D91-7224C49458BB}"/>
                <c:ext xmlns:c16="http://schemas.microsoft.com/office/drawing/2014/chart" uri="{C3380CC4-5D6E-409C-BE32-E72D297353CC}">
                  <c16:uniqueId val="{00000020-806D-4134-8B37-B585E5AA6026}"/>
                </c:ext>
              </c:extLst>
            </c:dLbl>
            <c:dLbl>
              <c:idx val="33"/>
              <c:delete val="1"/>
              <c:extLst>
                <c:ext xmlns:c15="http://schemas.microsoft.com/office/drawing/2012/chart" uri="{CE6537A1-D6FC-4f65-9D91-7224C49458BB}"/>
                <c:ext xmlns:c16="http://schemas.microsoft.com/office/drawing/2014/chart" uri="{C3380CC4-5D6E-409C-BE32-E72D297353CC}">
                  <c16:uniqueId val="{00000021-806D-4134-8B37-B585E5AA6026}"/>
                </c:ext>
              </c:extLst>
            </c:dLbl>
            <c:dLbl>
              <c:idx val="34"/>
              <c:delete val="1"/>
              <c:extLst>
                <c:ext xmlns:c15="http://schemas.microsoft.com/office/drawing/2012/chart" uri="{CE6537A1-D6FC-4f65-9D91-7224C49458BB}"/>
                <c:ext xmlns:c16="http://schemas.microsoft.com/office/drawing/2014/chart" uri="{C3380CC4-5D6E-409C-BE32-E72D297353CC}">
                  <c16:uniqueId val="{00000022-806D-4134-8B37-B585E5AA6026}"/>
                </c:ext>
              </c:extLst>
            </c:dLbl>
            <c:dLbl>
              <c:idx val="35"/>
              <c:delete val="1"/>
              <c:extLst>
                <c:ext xmlns:c15="http://schemas.microsoft.com/office/drawing/2012/chart" uri="{CE6537A1-D6FC-4f65-9D91-7224C49458BB}"/>
                <c:ext xmlns:c16="http://schemas.microsoft.com/office/drawing/2014/chart" uri="{C3380CC4-5D6E-409C-BE32-E72D297353CC}">
                  <c16:uniqueId val="{00000023-806D-4134-8B37-B585E5AA6026}"/>
                </c:ext>
              </c:extLst>
            </c:dLbl>
            <c:dLbl>
              <c:idx val="36"/>
              <c:delete val="1"/>
              <c:extLst>
                <c:ext xmlns:c15="http://schemas.microsoft.com/office/drawing/2012/chart" uri="{CE6537A1-D6FC-4f65-9D91-7224C49458BB}"/>
                <c:ext xmlns:c16="http://schemas.microsoft.com/office/drawing/2014/chart" uri="{C3380CC4-5D6E-409C-BE32-E72D297353CC}">
                  <c16:uniqueId val="{00000024-806D-4134-8B37-B585E5AA6026}"/>
                </c:ext>
              </c:extLst>
            </c:dLbl>
            <c:dLbl>
              <c:idx val="37"/>
              <c:delete val="1"/>
              <c:extLst>
                <c:ext xmlns:c15="http://schemas.microsoft.com/office/drawing/2012/chart" uri="{CE6537A1-D6FC-4f65-9D91-7224C49458BB}"/>
                <c:ext xmlns:c16="http://schemas.microsoft.com/office/drawing/2014/chart" uri="{C3380CC4-5D6E-409C-BE32-E72D297353CC}">
                  <c16:uniqueId val="{00000025-806D-4134-8B37-B585E5AA6026}"/>
                </c:ext>
              </c:extLst>
            </c:dLbl>
            <c:dLbl>
              <c:idx val="38"/>
              <c:delete val="1"/>
              <c:extLst>
                <c:ext xmlns:c15="http://schemas.microsoft.com/office/drawing/2012/chart" uri="{CE6537A1-D6FC-4f65-9D91-7224C49458BB}"/>
                <c:ext xmlns:c16="http://schemas.microsoft.com/office/drawing/2014/chart" uri="{C3380CC4-5D6E-409C-BE32-E72D297353CC}">
                  <c16:uniqueId val="{00000026-806D-4134-8B37-B585E5AA6026}"/>
                </c:ext>
              </c:extLst>
            </c:dLbl>
            <c:dLbl>
              <c:idx val="39"/>
              <c:delete val="1"/>
              <c:extLst>
                <c:ext xmlns:c15="http://schemas.microsoft.com/office/drawing/2012/chart" uri="{CE6537A1-D6FC-4f65-9D91-7224C49458BB}"/>
                <c:ext xmlns:c16="http://schemas.microsoft.com/office/drawing/2014/chart" uri="{C3380CC4-5D6E-409C-BE32-E72D297353CC}">
                  <c16:uniqueId val="{00000027-806D-4134-8B37-B585E5AA6026}"/>
                </c:ext>
              </c:extLst>
            </c:dLbl>
            <c:dLbl>
              <c:idx val="40"/>
              <c:delete val="1"/>
              <c:extLst>
                <c:ext xmlns:c15="http://schemas.microsoft.com/office/drawing/2012/chart" uri="{CE6537A1-D6FC-4f65-9D91-7224C49458BB}"/>
                <c:ext xmlns:c16="http://schemas.microsoft.com/office/drawing/2014/chart" uri="{C3380CC4-5D6E-409C-BE32-E72D297353CC}">
                  <c16:uniqueId val="{00000028-806D-4134-8B37-B585E5AA6026}"/>
                </c:ext>
              </c:extLst>
            </c:dLbl>
            <c:dLbl>
              <c:idx val="41"/>
              <c:delete val="1"/>
              <c:extLst>
                <c:ext xmlns:c15="http://schemas.microsoft.com/office/drawing/2012/chart" uri="{CE6537A1-D6FC-4f65-9D91-7224C49458BB}"/>
                <c:ext xmlns:c16="http://schemas.microsoft.com/office/drawing/2014/chart" uri="{C3380CC4-5D6E-409C-BE32-E72D297353CC}">
                  <c16:uniqueId val="{00000029-806D-4134-8B37-B585E5AA6026}"/>
                </c:ext>
              </c:extLst>
            </c:dLbl>
            <c:dLbl>
              <c:idx val="42"/>
              <c:delete val="1"/>
              <c:extLst>
                <c:ext xmlns:c15="http://schemas.microsoft.com/office/drawing/2012/chart" uri="{CE6537A1-D6FC-4f65-9D91-7224C49458BB}"/>
                <c:ext xmlns:c16="http://schemas.microsoft.com/office/drawing/2014/chart" uri="{C3380CC4-5D6E-409C-BE32-E72D297353CC}">
                  <c16:uniqueId val="{0000002A-806D-4134-8B37-B585E5AA6026}"/>
                </c:ext>
              </c:extLst>
            </c:dLbl>
            <c:dLbl>
              <c:idx val="43"/>
              <c:delete val="1"/>
              <c:extLst>
                <c:ext xmlns:c15="http://schemas.microsoft.com/office/drawing/2012/chart" uri="{CE6537A1-D6FC-4f65-9D91-7224C49458BB}"/>
                <c:ext xmlns:c16="http://schemas.microsoft.com/office/drawing/2014/chart" uri="{C3380CC4-5D6E-409C-BE32-E72D297353CC}">
                  <c16:uniqueId val="{0000002B-806D-4134-8B37-B585E5AA6026}"/>
                </c:ext>
              </c:extLst>
            </c:dLbl>
            <c:dLbl>
              <c:idx val="44"/>
              <c:delete val="1"/>
              <c:extLst>
                <c:ext xmlns:c15="http://schemas.microsoft.com/office/drawing/2012/chart" uri="{CE6537A1-D6FC-4f65-9D91-7224C49458BB}"/>
                <c:ext xmlns:c16="http://schemas.microsoft.com/office/drawing/2014/chart" uri="{C3380CC4-5D6E-409C-BE32-E72D297353CC}">
                  <c16:uniqueId val="{0000002C-806D-4134-8B37-B585E5AA6026}"/>
                </c:ext>
              </c:extLst>
            </c:dLbl>
            <c:dLbl>
              <c:idx val="45"/>
              <c:layout>
                <c:manualLayout>
                  <c:x val="-4.6376045129444946E-2"/>
                  <c:y val="-5.6643830728609193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D-806D-4134-8B37-B585E5AA60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'Dia 3'!$B$3:$BO$3</c:f>
              <c:numCache>
                <c:formatCode>General</c:formatCod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numCache>
            </c:numRef>
          </c:cat>
          <c:val>
            <c:numRef>
              <c:f>'Dia 3'!$B$4:$BO$4</c:f>
              <c:numCache>
                <c:formatCode>#,##0</c:formatCode>
                <c:ptCount val="66"/>
                <c:pt idx="0">
                  <c:v>258882</c:v>
                </c:pt>
                <c:pt idx="1">
                  <c:v>259028</c:v>
                </c:pt>
                <c:pt idx="2">
                  <c:v>259543</c:v>
                </c:pt>
                <c:pt idx="3">
                  <c:v>259605</c:v>
                </c:pt>
                <c:pt idx="4">
                  <c:v>259779</c:v>
                </c:pt>
                <c:pt idx="5">
                  <c:v>260152</c:v>
                </c:pt>
                <c:pt idx="6">
                  <c:v>260841</c:v>
                </c:pt>
                <c:pt idx="7">
                  <c:v>262023</c:v>
                </c:pt>
                <c:pt idx="8">
                  <c:v>262960</c:v>
                </c:pt>
                <c:pt idx="9">
                  <c:v>263882</c:v>
                </c:pt>
                <c:pt idx="10">
                  <c:v>264164</c:v>
                </c:pt>
                <c:pt idx="11">
                  <c:v>264381</c:v>
                </c:pt>
                <c:pt idx="12">
                  <c:v>263858</c:v>
                </c:pt>
                <c:pt idx="13">
                  <c:v>264094</c:v>
                </c:pt>
                <c:pt idx="14">
                  <c:v>264650</c:v>
                </c:pt>
                <c:pt idx="15">
                  <c:v>265040</c:v>
                </c:pt>
                <c:pt idx="16">
                  <c:v>266039</c:v>
                </c:pt>
                <c:pt idx="17">
                  <c:v>266853</c:v>
                </c:pt>
                <c:pt idx="18">
                  <c:v>266956</c:v>
                </c:pt>
                <c:pt idx="19">
                  <c:v>266870</c:v>
                </c:pt>
                <c:pt idx="20">
                  <c:v>266308</c:v>
                </c:pt>
                <c:pt idx="21">
                  <c:v>265644</c:v>
                </c:pt>
                <c:pt idx="22">
                  <c:v>264578</c:v>
                </c:pt>
                <c:pt idx="23">
                  <c:v>262946</c:v>
                </c:pt>
                <c:pt idx="24">
                  <c:v>261393</c:v>
                </c:pt>
                <c:pt idx="25">
                  <c:v>259639</c:v>
                </c:pt>
                <c:pt idx="26">
                  <c:v>258664</c:v>
                </c:pt>
                <c:pt idx="27">
                  <c:v>257728</c:v>
                </c:pt>
                <c:pt idx="28">
                  <c:v>257079</c:v>
                </c:pt>
                <c:pt idx="29">
                  <c:v>256740</c:v>
                </c:pt>
                <c:pt idx="30">
                  <c:v>255683</c:v>
                </c:pt>
                <c:pt idx="31">
                  <c:v>255094</c:v>
                </c:pt>
                <c:pt idx="32">
                  <c:v>254367</c:v>
                </c:pt>
                <c:pt idx="33">
                  <c:v>253899</c:v>
                </c:pt>
                <c:pt idx="34">
                  <c:v>253605</c:v>
                </c:pt>
                <c:pt idx="35">
                  <c:v>253337</c:v>
                </c:pt>
                <c:pt idx="36">
                  <c:v>253472</c:v>
                </c:pt>
                <c:pt idx="37">
                  <c:v>253524</c:v>
                </c:pt>
                <c:pt idx="38">
                  <c:v>253643</c:v>
                </c:pt>
                <c:pt idx="39">
                  <c:v>253585</c:v>
                </c:pt>
                <c:pt idx="40">
                  <c:v>253239</c:v>
                </c:pt>
                <c:pt idx="41">
                  <c:v>252815</c:v>
                </c:pt>
                <c:pt idx="42">
                  <c:v>251570</c:v>
                </c:pt>
                <c:pt idx="43">
                  <c:v>250414</c:v>
                </c:pt>
                <c:pt idx="44">
                  <c:v>249003</c:v>
                </c:pt>
                <c:pt idx="45">
                  <c:v>248265</c:v>
                </c:pt>
              </c:numCache>
            </c:numRef>
          </c:val>
          <c:smooth val="0"/>
          <c:extLst>
            <c:ext xmlns:c16="http://schemas.microsoft.com/office/drawing/2014/chart" uri="{C3380CC4-5D6E-409C-BE32-E72D297353CC}">
              <c16:uniqueId val="{0000002E-806D-4134-8B37-B585E5AA6026}"/>
            </c:ext>
          </c:extLst>
        </c:ser>
        <c:ser>
          <c:idx val="1"/>
          <c:order val="1"/>
          <c:tx>
            <c:strRef>
              <c:f>'Dia 3'!$A$5</c:f>
              <c:strCache>
                <c:ptCount val="1"/>
                <c:pt idx="0">
                  <c:v>Pohjois-Savo ennuste 2015</c:v>
                </c:pt>
              </c:strCache>
            </c:strRef>
          </c:tx>
          <c:spPr>
            <a:ln w="44450" cap="rnd">
              <a:solidFill>
                <a:srgbClr val="538FCC"/>
              </a:solidFill>
              <a:prstDash val="sysDot"/>
              <a:round/>
            </a:ln>
            <a:effectLst/>
          </c:spPr>
          <c:marker>
            <c:symbol val="none"/>
          </c:marker>
          <c:dLbls>
            <c:dLbl>
              <c:idx val="65"/>
              <c:layout>
                <c:manualLayout>
                  <c:x val="-2.8785131459655604E-2"/>
                  <c:y val="-5.2112324270320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806D-4134-8B37-B585E5AA6026}"/>
                </c:ext>
              </c:extLst>
            </c:dLbl>
            <c:spPr>
              <a:solidFill>
                <a:srgbClr val="FFFFFF"/>
              </a:solidFill>
              <a:ln>
                <a:solidFill>
                  <a:srgbClr val="538FCC"/>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 3'!$B$3:$BO$3</c:f>
              <c:numCache>
                <c:formatCode>General</c:formatCod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numCache>
            </c:numRef>
          </c:cat>
          <c:val>
            <c:numRef>
              <c:f>'Dia 3'!$B$5:$BO$5</c:f>
              <c:numCache>
                <c:formatCode>General</c:formatCode>
                <c:ptCount val="66"/>
                <c:pt idx="40" formatCode="#,##0">
                  <c:v>253522</c:v>
                </c:pt>
                <c:pt idx="41" formatCode="#,##0">
                  <c:v>253535</c:v>
                </c:pt>
                <c:pt idx="42" formatCode="#,##0">
                  <c:v>253547</c:v>
                </c:pt>
                <c:pt idx="43" formatCode="#,##0">
                  <c:v>253570</c:v>
                </c:pt>
                <c:pt idx="44" formatCode="#,##0">
                  <c:v>253587</c:v>
                </c:pt>
                <c:pt idx="45" formatCode="#,##0">
                  <c:v>253621</c:v>
                </c:pt>
                <c:pt idx="46" formatCode="#,##0">
                  <c:v>253665</c:v>
                </c:pt>
                <c:pt idx="47" formatCode="#,##0">
                  <c:v>253731</c:v>
                </c:pt>
                <c:pt idx="48" formatCode="#,##0">
                  <c:v>253792</c:v>
                </c:pt>
                <c:pt idx="49" formatCode="#,##0">
                  <c:v>253850</c:v>
                </c:pt>
                <c:pt idx="50" formatCode="#,##0">
                  <c:v>253896</c:v>
                </c:pt>
                <c:pt idx="51" formatCode="#,##0">
                  <c:v>253945</c:v>
                </c:pt>
                <c:pt idx="52" formatCode="#,##0">
                  <c:v>253984</c:v>
                </c:pt>
                <c:pt idx="53" formatCode="#,##0">
                  <c:v>254006</c:v>
                </c:pt>
                <c:pt idx="54" formatCode="#,##0">
                  <c:v>253994</c:v>
                </c:pt>
                <c:pt idx="55" formatCode="#,##0">
                  <c:v>253960</c:v>
                </c:pt>
                <c:pt idx="56" formatCode="#,##0">
                  <c:v>253912</c:v>
                </c:pt>
                <c:pt idx="57" formatCode="#,##0">
                  <c:v>253827</c:v>
                </c:pt>
                <c:pt idx="58" formatCode="#,##0">
                  <c:v>253711</c:v>
                </c:pt>
                <c:pt idx="59" formatCode="#,##0">
                  <c:v>253566</c:v>
                </c:pt>
                <c:pt idx="60" formatCode="#,##0">
                  <c:v>253380</c:v>
                </c:pt>
                <c:pt idx="61" formatCode="#,##0">
                  <c:v>253173</c:v>
                </c:pt>
                <c:pt idx="62" formatCode="#,##0">
                  <c:v>252934</c:v>
                </c:pt>
                <c:pt idx="63" formatCode="#,##0">
                  <c:v>252659</c:v>
                </c:pt>
                <c:pt idx="64" formatCode="#,##0">
                  <c:v>252363</c:v>
                </c:pt>
                <c:pt idx="65" formatCode="#,##0">
                  <c:v>252049</c:v>
                </c:pt>
              </c:numCache>
            </c:numRef>
          </c:val>
          <c:smooth val="0"/>
          <c:extLst>
            <c:ext xmlns:c16="http://schemas.microsoft.com/office/drawing/2014/chart" uri="{C3380CC4-5D6E-409C-BE32-E72D297353CC}">
              <c16:uniqueId val="{00000030-806D-4134-8B37-B585E5AA6026}"/>
            </c:ext>
          </c:extLst>
        </c:ser>
        <c:ser>
          <c:idx val="2"/>
          <c:order val="2"/>
          <c:tx>
            <c:strRef>
              <c:f>'Dia 3'!$A$6</c:f>
              <c:strCache>
                <c:ptCount val="1"/>
                <c:pt idx="0">
                  <c:v>Pohjois-Savo ennuste 2019</c:v>
                </c:pt>
              </c:strCache>
            </c:strRef>
          </c:tx>
          <c:spPr>
            <a:ln w="38100" cap="rnd">
              <a:solidFill>
                <a:srgbClr val="FFC000"/>
              </a:solidFill>
              <a:prstDash val="sysDash"/>
              <a:round/>
            </a:ln>
            <a:effectLst/>
          </c:spPr>
          <c:marker>
            <c:symbol val="none"/>
          </c:marker>
          <c:dLbls>
            <c:dLbl>
              <c:idx val="65"/>
              <c:layout>
                <c:manualLayout>
                  <c:x val="-2.8785131459655604E-2"/>
                  <c:y val="4.7580817812031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806D-4134-8B37-B585E5AA6026}"/>
                </c:ext>
              </c:extLst>
            </c:dLbl>
            <c:spPr>
              <a:solidFill>
                <a:srgbClr val="FFFFFF"/>
              </a:solidFill>
              <a:ln>
                <a:solidFill>
                  <a:srgbClr val="FFC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 3'!$B$3:$BO$3</c:f>
              <c:numCache>
                <c:formatCode>General</c:formatCod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numCache>
            </c:numRef>
          </c:cat>
          <c:val>
            <c:numRef>
              <c:f>'Dia 3'!$B$6:$BO$6</c:f>
              <c:numCache>
                <c:formatCode>General</c:formatCode>
                <c:ptCount val="66"/>
                <c:pt idx="44" formatCode="#,##0">
                  <c:v>249389</c:v>
                </c:pt>
                <c:pt idx="45" formatCode="#,##0">
                  <c:v>248365</c:v>
                </c:pt>
                <c:pt idx="46" formatCode="#,##0">
                  <c:v>247362</c:v>
                </c:pt>
                <c:pt idx="47" formatCode="#,##0">
                  <c:v>246374</c:v>
                </c:pt>
                <c:pt idx="48" formatCode="#,##0">
                  <c:v>245397</c:v>
                </c:pt>
                <c:pt idx="49" formatCode="#,##0">
                  <c:v>244433</c:v>
                </c:pt>
                <c:pt idx="50" formatCode="#,##0">
                  <c:v>243455</c:v>
                </c:pt>
                <c:pt idx="51" formatCode="#,##0">
                  <c:v>242495</c:v>
                </c:pt>
                <c:pt idx="52" formatCode="#,##0">
                  <c:v>241539</c:v>
                </c:pt>
                <c:pt idx="53" formatCode="#,##0">
                  <c:v>240567</c:v>
                </c:pt>
                <c:pt idx="54" formatCode="#,##0">
                  <c:v>239591</c:v>
                </c:pt>
                <c:pt idx="55" formatCode="#,##0">
                  <c:v>238591</c:v>
                </c:pt>
                <c:pt idx="56" formatCode="#,##0">
                  <c:v>237587</c:v>
                </c:pt>
                <c:pt idx="57" formatCode="#,##0">
                  <c:v>236550</c:v>
                </c:pt>
                <c:pt idx="58" formatCode="#,##0">
                  <c:v>235496</c:v>
                </c:pt>
                <c:pt idx="59" formatCode="#,##0">
                  <c:v>234402</c:v>
                </c:pt>
                <c:pt idx="60" formatCode="#,##0">
                  <c:v>233290</c:v>
                </c:pt>
                <c:pt idx="61" formatCode="#,##0">
                  <c:v>232152</c:v>
                </c:pt>
                <c:pt idx="62" formatCode="#,##0">
                  <c:v>230987</c:v>
                </c:pt>
                <c:pt idx="63" formatCode="#,##0">
                  <c:v>229799</c:v>
                </c:pt>
                <c:pt idx="64" formatCode="#,##0">
                  <c:v>228590</c:v>
                </c:pt>
                <c:pt idx="65" formatCode="#,##0">
                  <c:v>227362</c:v>
                </c:pt>
              </c:numCache>
            </c:numRef>
          </c:val>
          <c:smooth val="0"/>
          <c:extLst>
            <c:ext xmlns:c16="http://schemas.microsoft.com/office/drawing/2014/chart" uri="{C3380CC4-5D6E-409C-BE32-E72D297353CC}">
              <c16:uniqueId val="{00000032-806D-4134-8B37-B585E5AA6026}"/>
            </c:ext>
          </c:extLst>
        </c:ser>
        <c:ser>
          <c:idx val="3"/>
          <c:order val="3"/>
          <c:tx>
            <c:strRef>
              <c:f>'Dia 3'!$A$7</c:f>
              <c:strCache>
                <c:ptCount val="1"/>
                <c:pt idx="0">
                  <c:v>Pohjois-Savo ennuste 2021</c:v>
                </c:pt>
              </c:strCache>
            </c:strRef>
          </c:tx>
          <c:spPr>
            <a:ln w="38100" cap="rnd">
              <a:solidFill>
                <a:srgbClr val="FF0000"/>
              </a:solidFill>
              <a:prstDash val="sysDash"/>
              <a:round/>
            </a:ln>
            <a:effectLst/>
          </c:spPr>
          <c:marker>
            <c:symbol val="none"/>
          </c:marker>
          <c:dLbls>
            <c:dLbl>
              <c:idx val="65"/>
              <c:layout>
                <c:manualLayout>
                  <c:x val="-1.5991739699808601E-2"/>
                  <c:y val="-3.3986298437165489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33-806D-4134-8B37-B585E5AA60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3'!$B$3:$BO$3</c:f>
              <c:numCache>
                <c:formatCode>General</c:formatCod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numCache>
            </c:numRef>
          </c:cat>
          <c:val>
            <c:numRef>
              <c:f>'Dia 3'!$B$7:$BO$7</c:f>
              <c:numCache>
                <c:formatCode>General</c:formatCode>
                <c:ptCount val="66"/>
                <c:pt idx="46" formatCode="#,##0">
                  <c:v>247445</c:v>
                </c:pt>
                <c:pt idx="47" formatCode="#,##0">
                  <c:v>246557</c:v>
                </c:pt>
                <c:pt idx="48" formatCode="#,##0">
                  <c:v>245687</c:v>
                </c:pt>
                <c:pt idx="49" formatCode="#,##0">
                  <c:v>244837</c:v>
                </c:pt>
                <c:pt idx="50" formatCode="#,##0">
                  <c:v>243993</c:v>
                </c:pt>
                <c:pt idx="51" formatCode="#,##0">
                  <c:v>243160</c:v>
                </c:pt>
                <c:pt idx="52" formatCode="#,##0">
                  <c:v>242345</c:v>
                </c:pt>
                <c:pt idx="53" formatCode="#,##0">
                  <c:v>241518</c:v>
                </c:pt>
                <c:pt idx="54" formatCode="#,##0">
                  <c:v>240685</c:v>
                </c:pt>
                <c:pt idx="55" formatCode="#,##0">
                  <c:v>239850</c:v>
                </c:pt>
                <c:pt idx="56" formatCode="#,##0">
                  <c:v>238985</c:v>
                </c:pt>
                <c:pt idx="57" formatCode="#,##0">
                  <c:v>238116</c:v>
                </c:pt>
                <c:pt idx="58" formatCode="#,##0">
                  <c:v>237221</c:v>
                </c:pt>
                <c:pt idx="59" formatCode="#,##0">
                  <c:v>236295</c:v>
                </c:pt>
                <c:pt idx="60" formatCode="#,##0">
                  <c:v>235355</c:v>
                </c:pt>
                <c:pt idx="61" formatCode="#,##0">
                  <c:v>234395</c:v>
                </c:pt>
                <c:pt idx="62" formatCode="#,##0">
                  <c:v>233422</c:v>
                </c:pt>
                <c:pt idx="63" formatCode="#,##0">
                  <c:v>232427</c:v>
                </c:pt>
                <c:pt idx="64" formatCode="#,##0">
                  <c:v>231427</c:v>
                </c:pt>
                <c:pt idx="65" formatCode="#,##0">
                  <c:v>230413</c:v>
                </c:pt>
              </c:numCache>
            </c:numRef>
          </c:val>
          <c:smooth val="0"/>
          <c:extLst>
            <c:ext xmlns:c16="http://schemas.microsoft.com/office/drawing/2014/chart" uri="{C3380CC4-5D6E-409C-BE32-E72D297353CC}">
              <c16:uniqueId val="{00000034-806D-4134-8B37-B585E5AA6026}"/>
            </c:ext>
          </c:extLst>
        </c:ser>
        <c:dLbls>
          <c:showLegendKey val="0"/>
          <c:showVal val="0"/>
          <c:showCatName val="0"/>
          <c:showSerName val="0"/>
          <c:showPercent val="0"/>
          <c:showBubbleSize val="0"/>
        </c:dLbls>
        <c:smooth val="0"/>
        <c:axId val="595450824"/>
        <c:axId val="595450168"/>
      </c:lineChart>
      <c:catAx>
        <c:axId val="595450824"/>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crossAx val="595450168"/>
        <c:crosses val="autoZero"/>
        <c:auto val="1"/>
        <c:lblAlgn val="ctr"/>
        <c:lblOffset val="100"/>
        <c:tickLblSkip val="5"/>
        <c:noMultiLvlLbl val="0"/>
      </c:catAx>
      <c:valAx>
        <c:axId val="595450168"/>
        <c:scaling>
          <c:orientation val="minMax"/>
          <c:min val="0"/>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2"/>
                    </a:solidFill>
                    <a:latin typeface="+mn-lt"/>
                    <a:ea typeface="+mn-ea"/>
                    <a:cs typeface="+mn-cs"/>
                  </a:defRPr>
                </a:pPr>
                <a:r>
                  <a:rPr lang="en-US" sz="1000"/>
                  <a:t>Väkiluku</a:t>
                </a:r>
              </a:p>
            </c:rich>
          </c:tx>
          <c:layout>
            <c:manualLayout>
              <c:xMode val="edge"/>
              <c:yMode val="edge"/>
              <c:x val="4.7975219099425813E-3"/>
              <c:y val="2.7025797473774354E-2"/>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fi-FI"/>
          </a:p>
        </c:txPr>
        <c:crossAx val="595450824"/>
        <c:crosses val="autoZero"/>
        <c:crossBetween val="between"/>
      </c:valAx>
      <c:spPr>
        <a:noFill/>
        <a:ln>
          <a:solidFill>
            <a:schemeClr val="tx2"/>
          </a:solidFill>
        </a:ln>
        <a:effectLst/>
      </c:spPr>
    </c:plotArea>
    <c:legend>
      <c:legendPos val="b"/>
      <c:layout>
        <c:manualLayout>
          <c:xMode val="edge"/>
          <c:yMode val="edge"/>
          <c:x val="9.350319834793995E-2"/>
          <c:y val="0.52674052665382143"/>
          <c:w val="0.35957930391860582"/>
          <c:h val="0.3609246770855634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Keiteleellä v. 1990–2020 </a:t>
            </a:r>
          </a:p>
          <a:p>
            <a:pPr>
              <a:defRPr/>
            </a:pPr>
            <a:r>
              <a:rPr lang="fi-FI" sz="1100" baseline="0" dirty="0"/>
              <a:t>ja ennuste v. 2021–2040</a:t>
            </a:r>
            <a:endParaRPr lang="fi-FI" sz="1100" dirty="0"/>
          </a:p>
        </c:rich>
      </c:tx>
      <c:layout>
        <c:manualLayout>
          <c:xMode val="edge"/>
          <c:yMode val="edge"/>
          <c:x val="0.17993044619422571"/>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7.8997812773403328E-2"/>
          <c:y val="0.15212962962962964"/>
          <c:w val="0.87464479440069987"/>
          <c:h val="0.63456765820939054"/>
        </c:manualLayout>
      </c:layout>
      <c:lineChart>
        <c:grouping val="standard"/>
        <c:varyColors val="0"/>
        <c:ser>
          <c:idx val="0"/>
          <c:order val="0"/>
          <c:tx>
            <c:strRef>
              <c:f>'Diat 13–18 tiedot'!$A$15</c:f>
              <c:strCache>
                <c:ptCount val="1"/>
                <c:pt idx="0">
                  <c:v>Keitele toteutunut</c:v>
                </c:pt>
              </c:strCache>
            </c:strRef>
          </c:tx>
          <c:spPr>
            <a:ln w="38100" cap="rnd">
              <a:solidFill>
                <a:schemeClr val="tx2"/>
              </a:solidFill>
              <a:round/>
            </a:ln>
            <a:effectLst/>
          </c:spPr>
          <c:marker>
            <c:symbol val="none"/>
          </c:marker>
          <c:dLbls>
            <c:dLbl>
              <c:idx val="0"/>
              <c:layout>
                <c:manualLayout>
                  <c:x val="-1.6666666666666666E-2"/>
                  <c:y val="8.3333333333333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A3-4126-A5AE-490F7D2CFDBE}"/>
                </c:ext>
              </c:extLst>
            </c:dLbl>
            <c:dLbl>
              <c:idx val="1"/>
              <c:delete val="1"/>
              <c:extLst>
                <c:ext xmlns:c15="http://schemas.microsoft.com/office/drawing/2012/chart" uri="{CE6537A1-D6FC-4f65-9D91-7224C49458BB}"/>
                <c:ext xmlns:c16="http://schemas.microsoft.com/office/drawing/2014/chart" uri="{C3380CC4-5D6E-409C-BE32-E72D297353CC}">
                  <c16:uniqueId val="{00000001-57A3-4126-A5AE-490F7D2CFDBE}"/>
                </c:ext>
              </c:extLst>
            </c:dLbl>
            <c:dLbl>
              <c:idx val="2"/>
              <c:delete val="1"/>
              <c:extLst>
                <c:ext xmlns:c15="http://schemas.microsoft.com/office/drawing/2012/chart" uri="{CE6537A1-D6FC-4f65-9D91-7224C49458BB}"/>
                <c:ext xmlns:c16="http://schemas.microsoft.com/office/drawing/2014/chart" uri="{C3380CC4-5D6E-409C-BE32-E72D297353CC}">
                  <c16:uniqueId val="{00000002-57A3-4126-A5AE-490F7D2CFDBE}"/>
                </c:ext>
              </c:extLst>
            </c:dLbl>
            <c:dLbl>
              <c:idx val="3"/>
              <c:delete val="1"/>
              <c:extLst>
                <c:ext xmlns:c15="http://schemas.microsoft.com/office/drawing/2012/chart" uri="{CE6537A1-D6FC-4f65-9D91-7224C49458BB}"/>
                <c:ext xmlns:c16="http://schemas.microsoft.com/office/drawing/2014/chart" uri="{C3380CC4-5D6E-409C-BE32-E72D297353CC}">
                  <c16:uniqueId val="{00000003-57A3-4126-A5AE-490F7D2CFDBE}"/>
                </c:ext>
              </c:extLst>
            </c:dLbl>
            <c:dLbl>
              <c:idx val="4"/>
              <c:delete val="1"/>
              <c:extLst>
                <c:ext xmlns:c15="http://schemas.microsoft.com/office/drawing/2012/chart" uri="{CE6537A1-D6FC-4f65-9D91-7224C49458BB}"/>
                <c:ext xmlns:c16="http://schemas.microsoft.com/office/drawing/2014/chart" uri="{C3380CC4-5D6E-409C-BE32-E72D297353CC}">
                  <c16:uniqueId val="{00000004-57A3-4126-A5AE-490F7D2CFDBE}"/>
                </c:ext>
              </c:extLst>
            </c:dLbl>
            <c:dLbl>
              <c:idx val="5"/>
              <c:delete val="1"/>
              <c:extLst>
                <c:ext xmlns:c15="http://schemas.microsoft.com/office/drawing/2012/chart" uri="{CE6537A1-D6FC-4f65-9D91-7224C49458BB}"/>
                <c:ext xmlns:c16="http://schemas.microsoft.com/office/drawing/2014/chart" uri="{C3380CC4-5D6E-409C-BE32-E72D297353CC}">
                  <c16:uniqueId val="{00000005-57A3-4126-A5AE-490F7D2CFDBE}"/>
                </c:ext>
              </c:extLst>
            </c:dLbl>
            <c:dLbl>
              <c:idx val="6"/>
              <c:delete val="1"/>
              <c:extLst>
                <c:ext xmlns:c15="http://schemas.microsoft.com/office/drawing/2012/chart" uri="{CE6537A1-D6FC-4f65-9D91-7224C49458BB}"/>
                <c:ext xmlns:c16="http://schemas.microsoft.com/office/drawing/2014/chart" uri="{C3380CC4-5D6E-409C-BE32-E72D297353CC}">
                  <c16:uniqueId val="{00000006-57A3-4126-A5AE-490F7D2CFDBE}"/>
                </c:ext>
              </c:extLst>
            </c:dLbl>
            <c:dLbl>
              <c:idx val="7"/>
              <c:delete val="1"/>
              <c:extLst>
                <c:ext xmlns:c15="http://schemas.microsoft.com/office/drawing/2012/chart" uri="{CE6537A1-D6FC-4f65-9D91-7224C49458BB}"/>
                <c:ext xmlns:c16="http://schemas.microsoft.com/office/drawing/2014/chart" uri="{C3380CC4-5D6E-409C-BE32-E72D297353CC}">
                  <c16:uniqueId val="{00000007-57A3-4126-A5AE-490F7D2CFDBE}"/>
                </c:ext>
              </c:extLst>
            </c:dLbl>
            <c:dLbl>
              <c:idx val="8"/>
              <c:delete val="1"/>
              <c:extLst>
                <c:ext xmlns:c15="http://schemas.microsoft.com/office/drawing/2012/chart" uri="{CE6537A1-D6FC-4f65-9D91-7224C49458BB}"/>
                <c:ext xmlns:c16="http://schemas.microsoft.com/office/drawing/2014/chart" uri="{C3380CC4-5D6E-409C-BE32-E72D297353CC}">
                  <c16:uniqueId val="{00000008-57A3-4126-A5AE-490F7D2CFDBE}"/>
                </c:ext>
              </c:extLst>
            </c:dLbl>
            <c:dLbl>
              <c:idx val="9"/>
              <c:delete val="1"/>
              <c:extLst>
                <c:ext xmlns:c15="http://schemas.microsoft.com/office/drawing/2012/chart" uri="{CE6537A1-D6FC-4f65-9D91-7224C49458BB}"/>
                <c:ext xmlns:c16="http://schemas.microsoft.com/office/drawing/2014/chart" uri="{C3380CC4-5D6E-409C-BE32-E72D297353CC}">
                  <c16:uniqueId val="{00000009-57A3-4126-A5AE-490F7D2CFDBE}"/>
                </c:ext>
              </c:extLst>
            </c:dLbl>
            <c:dLbl>
              <c:idx val="10"/>
              <c:delete val="1"/>
              <c:extLst>
                <c:ext xmlns:c15="http://schemas.microsoft.com/office/drawing/2012/chart" uri="{CE6537A1-D6FC-4f65-9D91-7224C49458BB}"/>
                <c:ext xmlns:c16="http://schemas.microsoft.com/office/drawing/2014/chart" uri="{C3380CC4-5D6E-409C-BE32-E72D297353CC}">
                  <c16:uniqueId val="{0000000A-57A3-4126-A5AE-490F7D2CFDBE}"/>
                </c:ext>
              </c:extLst>
            </c:dLbl>
            <c:dLbl>
              <c:idx val="11"/>
              <c:delete val="1"/>
              <c:extLst>
                <c:ext xmlns:c15="http://schemas.microsoft.com/office/drawing/2012/chart" uri="{CE6537A1-D6FC-4f65-9D91-7224C49458BB}"/>
                <c:ext xmlns:c16="http://schemas.microsoft.com/office/drawing/2014/chart" uri="{C3380CC4-5D6E-409C-BE32-E72D297353CC}">
                  <c16:uniqueId val="{0000000B-57A3-4126-A5AE-490F7D2CFDBE}"/>
                </c:ext>
              </c:extLst>
            </c:dLbl>
            <c:dLbl>
              <c:idx val="12"/>
              <c:delete val="1"/>
              <c:extLst>
                <c:ext xmlns:c15="http://schemas.microsoft.com/office/drawing/2012/chart" uri="{CE6537A1-D6FC-4f65-9D91-7224C49458BB}"/>
                <c:ext xmlns:c16="http://schemas.microsoft.com/office/drawing/2014/chart" uri="{C3380CC4-5D6E-409C-BE32-E72D297353CC}">
                  <c16:uniqueId val="{0000000C-57A3-4126-A5AE-490F7D2CFDBE}"/>
                </c:ext>
              </c:extLst>
            </c:dLbl>
            <c:dLbl>
              <c:idx val="13"/>
              <c:delete val="1"/>
              <c:extLst>
                <c:ext xmlns:c15="http://schemas.microsoft.com/office/drawing/2012/chart" uri="{CE6537A1-D6FC-4f65-9D91-7224C49458BB}"/>
                <c:ext xmlns:c16="http://schemas.microsoft.com/office/drawing/2014/chart" uri="{C3380CC4-5D6E-409C-BE32-E72D297353CC}">
                  <c16:uniqueId val="{0000000D-57A3-4126-A5AE-490F7D2CFDBE}"/>
                </c:ext>
              </c:extLst>
            </c:dLbl>
            <c:dLbl>
              <c:idx val="14"/>
              <c:delete val="1"/>
              <c:extLst>
                <c:ext xmlns:c15="http://schemas.microsoft.com/office/drawing/2012/chart" uri="{CE6537A1-D6FC-4f65-9D91-7224C49458BB}"/>
                <c:ext xmlns:c16="http://schemas.microsoft.com/office/drawing/2014/chart" uri="{C3380CC4-5D6E-409C-BE32-E72D297353CC}">
                  <c16:uniqueId val="{0000000E-57A3-4126-A5AE-490F7D2CFDBE}"/>
                </c:ext>
              </c:extLst>
            </c:dLbl>
            <c:dLbl>
              <c:idx val="15"/>
              <c:delete val="1"/>
              <c:extLst>
                <c:ext xmlns:c15="http://schemas.microsoft.com/office/drawing/2012/chart" uri="{CE6537A1-D6FC-4f65-9D91-7224C49458BB}"/>
                <c:ext xmlns:c16="http://schemas.microsoft.com/office/drawing/2014/chart" uri="{C3380CC4-5D6E-409C-BE32-E72D297353CC}">
                  <c16:uniqueId val="{0000000F-57A3-4126-A5AE-490F7D2CFDBE}"/>
                </c:ext>
              </c:extLst>
            </c:dLbl>
            <c:dLbl>
              <c:idx val="16"/>
              <c:delete val="1"/>
              <c:extLst>
                <c:ext xmlns:c15="http://schemas.microsoft.com/office/drawing/2012/chart" uri="{CE6537A1-D6FC-4f65-9D91-7224C49458BB}"/>
                <c:ext xmlns:c16="http://schemas.microsoft.com/office/drawing/2014/chart" uri="{C3380CC4-5D6E-409C-BE32-E72D297353CC}">
                  <c16:uniqueId val="{00000010-57A3-4126-A5AE-490F7D2CFDBE}"/>
                </c:ext>
              </c:extLst>
            </c:dLbl>
            <c:dLbl>
              <c:idx val="17"/>
              <c:delete val="1"/>
              <c:extLst>
                <c:ext xmlns:c15="http://schemas.microsoft.com/office/drawing/2012/chart" uri="{CE6537A1-D6FC-4f65-9D91-7224C49458BB}"/>
                <c:ext xmlns:c16="http://schemas.microsoft.com/office/drawing/2014/chart" uri="{C3380CC4-5D6E-409C-BE32-E72D297353CC}">
                  <c16:uniqueId val="{00000011-57A3-4126-A5AE-490F7D2CFDBE}"/>
                </c:ext>
              </c:extLst>
            </c:dLbl>
            <c:dLbl>
              <c:idx val="18"/>
              <c:delete val="1"/>
              <c:extLst>
                <c:ext xmlns:c15="http://schemas.microsoft.com/office/drawing/2012/chart" uri="{CE6537A1-D6FC-4f65-9D91-7224C49458BB}"/>
                <c:ext xmlns:c16="http://schemas.microsoft.com/office/drawing/2014/chart" uri="{C3380CC4-5D6E-409C-BE32-E72D297353CC}">
                  <c16:uniqueId val="{00000012-57A3-4126-A5AE-490F7D2CFDBE}"/>
                </c:ext>
              </c:extLst>
            </c:dLbl>
            <c:dLbl>
              <c:idx val="19"/>
              <c:delete val="1"/>
              <c:extLst>
                <c:ext xmlns:c15="http://schemas.microsoft.com/office/drawing/2012/chart" uri="{CE6537A1-D6FC-4f65-9D91-7224C49458BB}"/>
                <c:ext xmlns:c16="http://schemas.microsoft.com/office/drawing/2014/chart" uri="{C3380CC4-5D6E-409C-BE32-E72D297353CC}">
                  <c16:uniqueId val="{00000013-57A3-4126-A5AE-490F7D2CFDBE}"/>
                </c:ext>
              </c:extLst>
            </c:dLbl>
            <c:dLbl>
              <c:idx val="20"/>
              <c:delete val="1"/>
              <c:extLst>
                <c:ext xmlns:c15="http://schemas.microsoft.com/office/drawing/2012/chart" uri="{CE6537A1-D6FC-4f65-9D91-7224C49458BB}"/>
                <c:ext xmlns:c16="http://schemas.microsoft.com/office/drawing/2014/chart" uri="{C3380CC4-5D6E-409C-BE32-E72D297353CC}">
                  <c16:uniqueId val="{00000014-57A3-4126-A5AE-490F7D2CFDBE}"/>
                </c:ext>
              </c:extLst>
            </c:dLbl>
            <c:dLbl>
              <c:idx val="21"/>
              <c:delete val="1"/>
              <c:extLst>
                <c:ext xmlns:c15="http://schemas.microsoft.com/office/drawing/2012/chart" uri="{CE6537A1-D6FC-4f65-9D91-7224C49458BB}"/>
                <c:ext xmlns:c16="http://schemas.microsoft.com/office/drawing/2014/chart" uri="{C3380CC4-5D6E-409C-BE32-E72D297353CC}">
                  <c16:uniqueId val="{00000015-57A3-4126-A5AE-490F7D2CFDBE}"/>
                </c:ext>
              </c:extLst>
            </c:dLbl>
            <c:dLbl>
              <c:idx val="22"/>
              <c:delete val="1"/>
              <c:extLst>
                <c:ext xmlns:c15="http://schemas.microsoft.com/office/drawing/2012/chart" uri="{CE6537A1-D6FC-4f65-9D91-7224C49458BB}"/>
                <c:ext xmlns:c16="http://schemas.microsoft.com/office/drawing/2014/chart" uri="{C3380CC4-5D6E-409C-BE32-E72D297353CC}">
                  <c16:uniqueId val="{00000016-57A3-4126-A5AE-490F7D2CFDBE}"/>
                </c:ext>
              </c:extLst>
            </c:dLbl>
            <c:dLbl>
              <c:idx val="23"/>
              <c:delete val="1"/>
              <c:extLst>
                <c:ext xmlns:c15="http://schemas.microsoft.com/office/drawing/2012/chart" uri="{CE6537A1-D6FC-4f65-9D91-7224C49458BB}"/>
                <c:ext xmlns:c16="http://schemas.microsoft.com/office/drawing/2014/chart" uri="{C3380CC4-5D6E-409C-BE32-E72D297353CC}">
                  <c16:uniqueId val="{00000017-57A3-4126-A5AE-490F7D2CFDBE}"/>
                </c:ext>
              </c:extLst>
            </c:dLbl>
            <c:dLbl>
              <c:idx val="24"/>
              <c:delete val="1"/>
              <c:extLst>
                <c:ext xmlns:c15="http://schemas.microsoft.com/office/drawing/2012/chart" uri="{CE6537A1-D6FC-4f65-9D91-7224C49458BB}"/>
                <c:ext xmlns:c16="http://schemas.microsoft.com/office/drawing/2014/chart" uri="{C3380CC4-5D6E-409C-BE32-E72D297353CC}">
                  <c16:uniqueId val="{00000018-57A3-4126-A5AE-490F7D2CFDBE}"/>
                </c:ext>
              </c:extLst>
            </c:dLbl>
            <c:dLbl>
              <c:idx val="25"/>
              <c:delete val="1"/>
              <c:extLst>
                <c:ext xmlns:c15="http://schemas.microsoft.com/office/drawing/2012/chart" uri="{CE6537A1-D6FC-4f65-9D91-7224C49458BB}"/>
                <c:ext xmlns:c16="http://schemas.microsoft.com/office/drawing/2014/chart" uri="{C3380CC4-5D6E-409C-BE32-E72D297353CC}">
                  <c16:uniqueId val="{00000019-57A3-4126-A5AE-490F7D2CFDBE}"/>
                </c:ext>
              </c:extLst>
            </c:dLbl>
            <c:dLbl>
              <c:idx val="26"/>
              <c:delete val="1"/>
              <c:extLst>
                <c:ext xmlns:c15="http://schemas.microsoft.com/office/drawing/2012/chart" uri="{CE6537A1-D6FC-4f65-9D91-7224C49458BB}"/>
                <c:ext xmlns:c16="http://schemas.microsoft.com/office/drawing/2014/chart" uri="{C3380CC4-5D6E-409C-BE32-E72D297353CC}">
                  <c16:uniqueId val="{0000001A-57A3-4126-A5AE-490F7D2CFDBE}"/>
                </c:ext>
              </c:extLst>
            </c:dLbl>
            <c:dLbl>
              <c:idx val="27"/>
              <c:delete val="1"/>
              <c:extLst>
                <c:ext xmlns:c15="http://schemas.microsoft.com/office/drawing/2012/chart" uri="{CE6537A1-D6FC-4f65-9D91-7224C49458BB}"/>
                <c:ext xmlns:c16="http://schemas.microsoft.com/office/drawing/2014/chart" uri="{C3380CC4-5D6E-409C-BE32-E72D297353CC}">
                  <c16:uniqueId val="{0000001B-57A3-4126-A5AE-490F7D2CFDBE}"/>
                </c:ext>
              </c:extLst>
            </c:dLbl>
            <c:dLbl>
              <c:idx val="28"/>
              <c:delete val="1"/>
              <c:extLst>
                <c:ext xmlns:c15="http://schemas.microsoft.com/office/drawing/2012/chart" uri="{CE6537A1-D6FC-4f65-9D91-7224C49458BB}"/>
                <c:ext xmlns:c16="http://schemas.microsoft.com/office/drawing/2014/chart" uri="{C3380CC4-5D6E-409C-BE32-E72D297353CC}">
                  <c16:uniqueId val="{0000001C-57A3-4126-A5AE-490F7D2CFDBE}"/>
                </c:ext>
              </c:extLst>
            </c:dLbl>
            <c:dLbl>
              <c:idx val="29"/>
              <c:delete val="1"/>
              <c:extLst>
                <c:ext xmlns:c15="http://schemas.microsoft.com/office/drawing/2012/chart" uri="{CE6537A1-D6FC-4f65-9D91-7224C49458BB}"/>
                <c:ext xmlns:c16="http://schemas.microsoft.com/office/drawing/2014/chart" uri="{C3380CC4-5D6E-409C-BE32-E72D297353CC}">
                  <c16:uniqueId val="{0000001D-57A3-4126-A5AE-490F7D2CFDBE}"/>
                </c:ext>
              </c:extLst>
            </c:dLbl>
            <c:dLbl>
              <c:idx val="30"/>
              <c:layout>
                <c:manualLayout>
                  <c:x val="-2.5000000000000102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57A3-4126-A5AE-490F7D2CFDBE}"/>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tiedot'!$B$15:$AZ$15</c:f>
              <c:numCache>
                <c:formatCode>#,##0</c:formatCode>
                <c:ptCount val="51"/>
                <c:pt idx="0">
                  <c:v>-19</c:v>
                </c:pt>
                <c:pt idx="1">
                  <c:v>2</c:v>
                </c:pt>
                <c:pt idx="2">
                  <c:v>-4</c:v>
                </c:pt>
                <c:pt idx="3">
                  <c:v>-15</c:v>
                </c:pt>
                <c:pt idx="4">
                  <c:v>-5</c:v>
                </c:pt>
                <c:pt idx="5">
                  <c:v>-14</c:v>
                </c:pt>
                <c:pt idx="6">
                  <c:v>-33</c:v>
                </c:pt>
                <c:pt idx="7">
                  <c:v>-9</c:v>
                </c:pt>
                <c:pt idx="8">
                  <c:v>-19</c:v>
                </c:pt>
                <c:pt idx="9">
                  <c:v>-17</c:v>
                </c:pt>
                <c:pt idx="10">
                  <c:v>-22</c:v>
                </c:pt>
                <c:pt idx="11">
                  <c:v>-19</c:v>
                </c:pt>
                <c:pt idx="12">
                  <c:v>-20</c:v>
                </c:pt>
                <c:pt idx="13">
                  <c:v>-24</c:v>
                </c:pt>
                <c:pt idx="14">
                  <c:v>-15</c:v>
                </c:pt>
                <c:pt idx="15">
                  <c:v>-27</c:v>
                </c:pt>
                <c:pt idx="16">
                  <c:v>-20</c:v>
                </c:pt>
                <c:pt idx="17">
                  <c:v>-4</c:v>
                </c:pt>
                <c:pt idx="18">
                  <c:v>-23</c:v>
                </c:pt>
                <c:pt idx="19">
                  <c:v>-19</c:v>
                </c:pt>
                <c:pt idx="20">
                  <c:v>-16</c:v>
                </c:pt>
                <c:pt idx="21">
                  <c:v>-35</c:v>
                </c:pt>
                <c:pt idx="22">
                  <c:v>-31</c:v>
                </c:pt>
                <c:pt idx="23">
                  <c:v>-19</c:v>
                </c:pt>
                <c:pt idx="24">
                  <c:v>-12</c:v>
                </c:pt>
                <c:pt idx="25">
                  <c:v>-22</c:v>
                </c:pt>
                <c:pt idx="26">
                  <c:v>-22</c:v>
                </c:pt>
                <c:pt idx="27">
                  <c:v>-22</c:v>
                </c:pt>
                <c:pt idx="28">
                  <c:v>-35</c:v>
                </c:pt>
                <c:pt idx="29">
                  <c:v>-14</c:v>
                </c:pt>
                <c:pt idx="30">
                  <c:v>-26</c:v>
                </c:pt>
              </c:numCache>
            </c:numRef>
          </c:val>
          <c:smooth val="0"/>
          <c:extLst>
            <c:ext xmlns:c16="http://schemas.microsoft.com/office/drawing/2014/chart" uri="{C3380CC4-5D6E-409C-BE32-E72D297353CC}">
              <c16:uniqueId val="{0000001F-57A3-4126-A5AE-490F7D2CFDBE}"/>
            </c:ext>
          </c:extLst>
        </c:ser>
        <c:ser>
          <c:idx val="1"/>
          <c:order val="1"/>
          <c:tx>
            <c:strRef>
              <c:f>'Diat 13–18 tiedot'!$A$16</c:f>
              <c:strCache>
                <c:ptCount val="1"/>
                <c:pt idx="0">
                  <c:v>Keitele ennuste</c:v>
                </c:pt>
              </c:strCache>
            </c:strRef>
          </c:tx>
          <c:spPr>
            <a:ln w="38100" cap="rnd">
              <a:solidFill>
                <a:srgbClr val="FF0000"/>
              </a:solidFill>
              <a:round/>
            </a:ln>
            <a:effectLst/>
          </c:spPr>
          <c:marker>
            <c:symbol val="none"/>
          </c:marker>
          <c:dLbls>
            <c:dLbl>
              <c:idx val="50"/>
              <c:layout>
                <c:manualLayout>
                  <c:x val="-6.1111111111111109E-2"/>
                  <c:y val="5.0925925925925923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57A3-4126-A5AE-490F7D2CFD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tiedot'!$B$16:$AZ$16</c:f>
              <c:numCache>
                <c:formatCode>General</c:formatCode>
                <c:ptCount val="51"/>
                <c:pt idx="30" formatCode="#,##0">
                  <c:v>-26</c:v>
                </c:pt>
                <c:pt idx="31" formatCode="#,##0">
                  <c:v>-25</c:v>
                </c:pt>
                <c:pt idx="32" formatCode="#,##0">
                  <c:v>-25</c:v>
                </c:pt>
                <c:pt idx="33" formatCode="#,##0">
                  <c:v>-25</c:v>
                </c:pt>
                <c:pt idx="34" formatCode="#,##0">
                  <c:v>-25</c:v>
                </c:pt>
                <c:pt idx="35" formatCode="#,##0">
                  <c:v>-25</c:v>
                </c:pt>
                <c:pt idx="36" formatCode="#,##0">
                  <c:v>-26</c:v>
                </c:pt>
                <c:pt idx="37" formatCode="#,##0">
                  <c:v>-26</c:v>
                </c:pt>
                <c:pt idx="38" formatCode="#,##0">
                  <c:v>-26</c:v>
                </c:pt>
                <c:pt idx="39" formatCode="#,##0">
                  <c:v>-26</c:v>
                </c:pt>
                <c:pt idx="40" formatCode="#,##0">
                  <c:v>-26</c:v>
                </c:pt>
                <c:pt idx="41" formatCode="#,##0">
                  <c:v>-26</c:v>
                </c:pt>
                <c:pt idx="42" formatCode="#,##0">
                  <c:v>-26</c:v>
                </c:pt>
                <c:pt idx="43" formatCode="#,##0">
                  <c:v>-26</c:v>
                </c:pt>
                <c:pt idx="44" formatCode="#,##0">
                  <c:v>-27</c:v>
                </c:pt>
                <c:pt idx="45" formatCode="#,##0">
                  <c:v>-27</c:v>
                </c:pt>
                <c:pt idx="46" formatCode="#,##0">
                  <c:v>-27</c:v>
                </c:pt>
                <c:pt idx="47" formatCode="#,##0">
                  <c:v>-27</c:v>
                </c:pt>
                <c:pt idx="48" formatCode="#,##0">
                  <c:v>-28</c:v>
                </c:pt>
                <c:pt idx="49" formatCode="#,##0">
                  <c:v>-29</c:v>
                </c:pt>
                <c:pt idx="50" formatCode="#,##0">
                  <c:v>-29</c:v>
                </c:pt>
              </c:numCache>
            </c:numRef>
          </c:val>
          <c:smooth val="0"/>
          <c:extLst>
            <c:ext xmlns:c16="http://schemas.microsoft.com/office/drawing/2014/chart" uri="{C3380CC4-5D6E-409C-BE32-E72D297353CC}">
              <c16:uniqueId val="{00000021-57A3-4126-A5AE-490F7D2CFDBE}"/>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57493525809273838"/>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Kiuruvedellä v. 1990–2020 </a:t>
            </a:r>
          </a:p>
          <a:p>
            <a:pPr>
              <a:defRPr/>
            </a:pPr>
            <a:r>
              <a:rPr lang="fi-FI" sz="1100" baseline="0" dirty="0"/>
              <a:t>ja ennuste v. 2021–2040</a:t>
            </a:r>
            <a:endParaRPr lang="fi-FI" sz="1100" dirty="0"/>
          </a:p>
        </c:rich>
      </c:tx>
      <c:layout>
        <c:manualLayout>
          <c:xMode val="edge"/>
          <c:yMode val="edge"/>
          <c:x val="0.17993044619422571"/>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8.7331146106736646E-2"/>
          <c:y val="0.15212962962962964"/>
          <c:w val="0.86631146106736667"/>
          <c:h val="0.63456765820939054"/>
        </c:manualLayout>
      </c:layout>
      <c:lineChart>
        <c:grouping val="standard"/>
        <c:varyColors val="0"/>
        <c:ser>
          <c:idx val="0"/>
          <c:order val="0"/>
          <c:tx>
            <c:strRef>
              <c:f>'Diat 13–18 tiedot'!$A$17</c:f>
              <c:strCache>
                <c:ptCount val="1"/>
                <c:pt idx="0">
                  <c:v>Kiuruvesi toteutunut</c:v>
                </c:pt>
              </c:strCache>
            </c:strRef>
          </c:tx>
          <c:spPr>
            <a:ln w="38100" cap="rnd">
              <a:solidFill>
                <a:schemeClr val="tx2"/>
              </a:solidFill>
              <a:round/>
            </a:ln>
            <a:effectLst/>
          </c:spPr>
          <c:marker>
            <c:symbol val="none"/>
          </c:marker>
          <c:dLbls>
            <c:dLbl>
              <c:idx val="0"/>
              <c:layout>
                <c:manualLayout>
                  <c:x val="-1.9444444444444469E-2"/>
                  <c:y val="0.143518518518518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AF-4572-B6AA-B7FFFB5BBB18}"/>
                </c:ext>
              </c:extLst>
            </c:dLbl>
            <c:dLbl>
              <c:idx val="1"/>
              <c:delete val="1"/>
              <c:extLst>
                <c:ext xmlns:c15="http://schemas.microsoft.com/office/drawing/2012/chart" uri="{CE6537A1-D6FC-4f65-9D91-7224C49458BB}"/>
                <c:ext xmlns:c16="http://schemas.microsoft.com/office/drawing/2014/chart" uri="{C3380CC4-5D6E-409C-BE32-E72D297353CC}">
                  <c16:uniqueId val="{00000001-92AF-4572-B6AA-B7FFFB5BBB18}"/>
                </c:ext>
              </c:extLst>
            </c:dLbl>
            <c:dLbl>
              <c:idx val="2"/>
              <c:delete val="1"/>
              <c:extLst>
                <c:ext xmlns:c15="http://schemas.microsoft.com/office/drawing/2012/chart" uri="{CE6537A1-D6FC-4f65-9D91-7224C49458BB}"/>
                <c:ext xmlns:c16="http://schemas.microsoft.com/office/drawing/2014/chart" uri="{C3380CC4-5D6E-409C-BE32-E72D297353CC}">
                  <c16:uniqueId val="{00000002-92AF-4572-B6AA-B7FFFB5BBB18}"/>
                </c:ext>
              </c:extLst>
            </c:dLbl>
            <c:dLbl>
              <c:idx val="3"/>
              <c:delete val="1"/>
              <c:extLst>
                <c:ext xmlns:c15="http://schemas.microsoft.com/office/drawing/2012/chart" uri="{CE6537A1-D6FC-4f65-9D91-7224C49458BB}"/>
                <c:ext xmlns:c16="http://schemas.microsoft.com/office/drawing/2014/chart" uri="{C3380CC4-5D6E-409C-BE32-E72D297353CC}">
                  <c16:uniqueId val="{00000003-92AF-4572-B6AA-B7FFFB5BBB18}"/>
                </c:ext>
              </c:extLst>
            </c:dLbl>
            <c:dLbl>
              <c:idx val="4"/>
              <c:delete val="1"/>
              <c:extLst>
                <c:ext xmlns:c15="http://schemas.microsoft.com/office/drawing/2012/chart" uri="{CE6537A1-D6FC-4f65-9D91-7224C49458BB}"/>
                <c:ext xmlns:c16="http://schemas.microsoft.com/office/drawing/2014/chart" uri="{C3380CC4-5D6E-409C-BE32-E72D297353CC}">
                  <c16:uniqueId val="{00000004-92AF-4572-B6AA-B7FFFB5BBB18}"/>
                </c:ext>
              </c:extLst>
            </c:dLbl>
            <c:dLbl>
              <c:idx val="5"/>
              <c:delete val="1"/>
              <c:extLst>
                <c:ext xmlns:c15="http://schemas.microsoft.com/office/drawing/2012/chart" uri="{CE6537A1-D6FC-4f65-9D91-7224C49458BB}"/>
                <c:ext xmlns:c16="http://schemas.microsoft.com/office/drawing/2014/chart" uri="{C3380CC4-5D6E-409C-BE32-E72D297353CC}">
                  <c16:uniqueId val="{00000005-92AF-4572-B6AA-B7FFFB5BBB18}"/>
                </c:ext>
              </c:extLst>
            </c:dLbl>
            <c:dLbl>
              <c:idx val="6"/>
              <c:delete val="1"/>
              <c:extLst>
                <c:ext xmlns:c15="http://schemas.microsoft.com/office/drawing/2012/chart" uri="{CE6537A1-D6FC-4f65-9D91-7224C49458BB}"/>
                <c:ext xmlns:c16="http://schemas.microsoft.com/office/drawing/2014/chart" uri="{C3380CC4-5D6E-409C-BE32-E72D297353CC}">
                  <c16:uniqueId val="{00000006-92AF-4572-B6AA-B7FFFB5BBB18}"/>
                </c:ext>
              </c:extLst>
            </c:dLbl>
            <c:dLbl>
              <c:idx val="7"/>
              <c:delete val="1"/>
              <c:extLst>
                <c:ext xmlns:c15="http://schemas.microsoft.com/office/drawing/2012/chart" uri="{CE6537A1-D6FC-4f65-9D91-7224C49458BB}"/>
                <c:ext xmlns:c16="http://schemas.microsoft.com/office/drawing/2014/chart" uri="{C3380CC4-5D6E-409C-BE32-E72D297353CC}">
                  <c16:uniqueId val="{00000007-92AF-4572-B6AA-B7FFFB5BBB18}"/>
                </c:ext>
              </c:extLst>
            </c:dLbl>
            <c:dLbl>
              <c:idx val="8"/>
              <c:delete val="1"/>
              <c:extLst>
                <c:ext xmlns:c15="http://schemas.microsoft.com/office/drawing/2012/chart" uri="{CE6537A1-D6FC-4f65-9D91-7224C49458BB}"/>
                <c:ext xmlns:c16="http://schemas.microsoft.com/office/drawing/2014/chart" uri="{C3380CC4-5D6E-409C-BE32-E72D297353CC}">
                  <c16:uniqueId val="{00000008-92AF-4572-B6AA-B7FFFB5BBB18}"/>
                </c:ext>
              </c:extLst>
            </c:dLbl>
            <c:dLbl>
              <c:idx val="9"/>
              <c:delete val="1"/>
              <c:extLst>
                <c:ext xmlns:c15="http://schemas.microsoft.com/office/drawing/2012/chart" uri="{CE6537A1-D6FC-4f65-9D91-7224C49458BB}"/>
                <c:ext xmlns:c16="http://schemas.microsoft.com/office/drawing/2014/chart" uri="{C3380CC4-5D6E-409C-BE32-E72D297353CC}">
                  <c16:uniqueId val="{00000009-92AF-4572-B6AA-B7FFFB5BBB18}"/>
                </c:ext>
              </c:extLst>
            </c:dLbl>
            <c:dLbl>
              <c:idx val="10"/>
              <c:delete val="1"/>
              <c:extLst>
                <c:ext xmlns:c15="http://schemas.microsoft.com/office/drawing/2012/chart" uri="{CE6537A1-D6FC-4f65-9D91-7224C49458BB}"/>
                <c:ext xmlns:c16="http://schemas.microsoft.com/office/drawing/2014/chart" uri="{C3380CC4-5D6E-409C-BE32-E72D297353CC}">
                  <c16:uniqueId val="{0000000A-92AF-4572-B6AA-B7FFFB5BBB18}"/>
                </c:ext>
              </c:extLst>
            </c:dLbl>
            <c:dLbl>
              <c:idx val="11"/>
              <c:delete val="1"/>
              <c:extLst>
                <c:ext xmlns:c15="http://schemas.microsoft.com/office/drawing/2012/chart" uri="{CE6537A1-D6FC-4f65-9D91-7224C49458BB}"/>
                <c:ext xmlns:c16="http://schemas.microsoft.com/office/drawing/2014/chart" uri="{C3380CC4-5D6E-409C-BE32-E72D297353CC}">
                  <c16:uniqueId val="{0000000B-92AF-4572-B6AA-B7FFFB5BBB18}"/>
                </c:ext>
              </c:extLst>
            </c:dLbl>
            <c:dLbl>
              <c:idx val="12"/>
              <c:delete val="1"/>
              <c:extLst>
                <c:ext xmlns:c15="http://schemas.microsoft.com/office/drawing/2012/chart" uri="{CE6537A1-D6FC-4f65-9D91-7224C49458BB}"/>
                <c:ext xmlns:c16="http://schemas.microsoft.com/office/drawing/2014/chart" uri="{C3380CC4-5D6E-409C-BE32-E72D297353CC}">
                  <c16:uniqueId val="{0000000C-92AF-4572-B6AA-B7FFFB5BBB18}"/>
                </c:ext>
              </c:extLst>
            </c:dLbl>
            <c:dLbl>
              <c:idx val="13"/>
              <c:delete val="1"/>
              <c:extLst>
                <c:ext xmlns:c15="http://schemas.microsoft.com/office/drawing/2012/chart" uri="{CE6537A1-D6FC-4f65-9D91-7224C49458BB}"/>
                <c:ext xmlns:c16="http://schemas.microsoft.com/office/drawing/2014/chart" uri="{C3380CC4-5D6E-409C-BE32-E72D297353CC}">
                  <c16:uniqueId val="{0000000D-92AF-4572-B6AA-B7FFFB5BBB18}"/>
                </c:ext>
              </c:extLst>
            </c:dLbl>
            <c:dLbl>
              <c:idx val="14"/>
              <c:delete val="1"/>
              <c:extLst>
                <c:ext xmlns:c15="http://schemas.microsoft.com/office/drawing/2012/chart" uri="{CE6537A1-D6FC-4f65-9D91-7224C49458BB}"/>
                <c:ext xmlns:c16="http://schemas.microsoft.com/office/drawing/2014/chart" uri="{C3380CC4-5D6E-409C-BE32-E72D297353CC}">
                  <c16:uniqueId val="{0000000E-92AF-4572-B6AA-B7FFFB5BBB18}"/>
                </c:ext>
              </c:extLst>
            </c:dLbl>
            <c:dLbl>
              <c:idx val="15"/>
              <c:delete val="1"/>
              <c:extLst>
                <c:ext xmlns:c15="http://schemas.microsoft.com/office/drawing/2012/chart" uri="{CE6537A1-D6FC-4f65-9D91-7224C49458BB}"/>
                <c:ext xmlns:c16="http://schemas.microsoft.com/office/drawing/2014/chart" uri="{C3380CC4-5D6E-409C-BE32-E72D297353CC}">
                  <c16:uniqueId val="{0000000F-92AF-4572-B6AA-B7FFFB5BBB18}"/>
                </c:ext>
              </c:extLst>
            </c:dLbl>
            <c:dLbl>
              <c:idx val="16"/>
              <c:delete val="1"/>
              <c:extLst>
                <c:ext xmlns:c15="http://schemas.microsoft.com/office/drawing/2012/chart" uri="{CE6537A1-D6FC-4f65-9D91-7224C49458BB}"/>
                <c:ext xmlns:c16="http://schemas.microsoft.com/office/drawing/2014/chart" uri="{C3380CC4-5D6E-409C-BE32-E72D297353CC}">
                  <c16:uniqueId val="{00000010-92AF-4572-B6AA-B7FFFB5BBB18}"/>
                </c:ext>
              </c:extLst>
            </c:dLbl>
            <c:dLbl>
              <c:idx val="17"/>
              <c:delete val="1"/>
              <c:extLst>
                <c:ext xmlns:c15="http://schemas.microsoft.com/office/drawing/2012/chart" uri="{CE6537A1-D6FC-4f65-9D91-7224C49458BB}"/>
                <c:ext xmlns:c16="http://schemas.microsoft.com/office/drawing/2014/chart" uri="{C3380CC4-5D6E-409C-BE32-E72D297353CC}">
                  <c16:uniqueId val="{00000011-92AF-4572-B6AA-B7FFFB5BBB18}"/>
                </c:ext>
              </c:extLst>
            </c:dLbl>
            <c:dLbl>
              <c:idx val="18"/>
              <c:delete val="1"/>
              <c:extLst>
                <c:ext xmlns:c15="http://schemas.microsoft.com/office/drawing/2012/chart" uri="{CE6537A1-D6FC-4f65-9D91-7224C49458BB}"/>
                <c:ext xmlns:c16="http://schemas.microsoft.com/office/drawing/2014/chart" uri="{C3380CC4-5D6E-409C-BE32-E72D297353CC}">
                  <c16:uniqueId val="{00000012-92AF-4572-B6AA-B7FFFB5BBB18}"/>
                </c:ext>
              </c:extLst>
            </c:dLbl>
            <c:dLbl>
              <c:idx val="19"/>
              <c:delete val="1"/>
              <c:extLst>
                <c:ext xmlns:c15="http://schemas.microsoft.com/office/drawing/2012/chart" uri="{CE6537A1-D6FC-4f65-9D91-7224C49458BB}"/>
                <c:ext xmlns:c16="http://schemas.microsoft.com/office/drawing/2014/chart" uri="{C3380CC4-5D6E-409C-BE32-E72D297353CC}">
                  <c16:uniqueId val="{00000013-92AF-4572-B6AA-B7FFFB5BBB18}"/>
                </c:ext>
              </c:extLst>
            </c:dLbl>
            <c:dLbl>
              <c:idx val="20"/>
              <c:delete val="1"/>
              <c:extLst>
                <c:ext xmlns:c15="http://schemas.microsoft.com/office/drawing/2012/chart" uri="{CE6537A1-D6FC-4f65-9D91-7224C49458BB}"/>
                <c:ext xmlns:c16="http://schemas.microsoft.com/office/drawing/2014/chart" uri="{C3380CC4-5D6E-409C-BE32-E72D297353CC}">
                  <c16:uniqueId val="{00000014-92AF-4572-B6AA-B7FFFB5BBB18}"/>
                </c:ext>
              </c:extLst>
            </c:dLbl>
            <c:dLbl>
              <c:idx val="21"/>
              <c:delete val="1"/>
              <c:extLst>
                <c:ext xmlns:c15="http://schemas.microsoft.com/office/drawing/2012/chart" uri="{CE6537A1-D6FC-4f65-9D91-7224C49458BB}"/>
                <c:ext xmlns:c16="http://schemas.microsoft.com/office/drawing/2014/chart" uri="{C3380CC4-5D6E-409C-BE32-E72D297353CC}">
                  <c16:uniqueId val="{00000015-92AF-4572-B6AA-B7FFFB5BBB18}"/>
                </c:ext>
              </c:extLst>
            </c:dLbl>
            <c:dLbl>
              <c:idx val="22"/>
              <c:delete val="1"/>
              <c:extLst>
                <c:ext xmlns:c15="http://schemas.microsoft.com/office/drawing/2012/chart" uri="{CE6537A1-D6FC-4f65-9D91-7224C49458BB}"/>
                <c:ext xmlns:c16="http://schemas.microsoft.com/office/drawing/2014/chart" uri="{C3380CC4-5D6E-409C-BE32-E72D297353CC}">
                  <c16:uniqueId val="{00000016-92AF-4572-B6AA-B7FFFB5BBB18}"/>
                </c:ext>
              </c:extLst>
            </c:dLbl>
            <c:dLbl>
              <c:idx val="23"/>
              <c:delete val="1"/>
              <c:extLst>
                <c:ext xmlns:c15="http://schemas.microsoft.com/office/drawing/2012/chart" uri="{CE6537A1-D6FC-4f65-9D91-7224C49458BB}"/>
                <c:ext xmlns:c16="http://schemas.microsoft.com/office/drawing/2014/chart" uri="{C3380CC4-5D6E-409C-BE32-E72D297353CC}">
                  <c16:uniqueId val="{00000017-92AF-4572-B6AA-B7FFFB5BBB18}"/>
                </c:ext>
              </c:extLst>
            </c:dLbl>
            <c:dLbl>
              <c:idx val="24"/>
              <c:delete val="1"/>
              <c:extLst>
                <c:ext xmlns:c15="http://schemas.microsoft.com/office/drawing/2012/chart" uri="{CE6537A1-D6FC-4f65-9D91-7224C49458BB}"/>
                <c:ext xmlns:c16="http://schemas.microsoft.com/office/drawing/2014/chart" uri="{C3380CC4-5D6E-409C-BE32-E72D297353CC}">
                  <c16:uniqueId val="{00000018-92AF-4572-B6AA-B7FFFB5BBB18}"/>
                </c:ext>
              </c:extLst>
            </c:dLbl>
            <c:dLbl>
              <c:idx val="25"/>
              <c:delete val="1"/>
              <c:extLst>
                <c:ext xmlns:c15="http://schemas.microsoft.com/office/drawing/2012/chart" uri="{CE6537A1-D6FC-4f65-9D91-7224C49458BB}"/>
                <c:ext xmlns:c16="http://schemas.microsoft.com/office/drawing/2014/chart" uri="{C3380CC4-5D6E-409C-BE32-E72D297353CC}">
                  <c16:uniqueId val="{00000019-92AF-4572-B6AA-B7FFFB5BBB18}"/>
                </c:ext>
              </c:extLst>
            </c:dLbl>
            <c:dLbl>
              <c:idx val="26"/>
              <c:delete val="1"/>
              <c:extLst>
                <c:ext xmlns:c15="http://schemas.microsoft.com/office/drawing/2012/chart" uri="{CE6537A1-D6FC-4f65-9D91-7224C49458BB}"/>
                <c:ext xmlns:c16="http://schemas.microsoft.com/office/drawing/2014/chart" uri="{C3380CC4-5D6E-409C-BE32-E72D297353CC}">
                  <c16:uniqueId val="{0000001A-92AF-4572-B6AA-B7FFFB5BBB18}"/>
                </c:ext>
              </c:extLst>
            </c:dLbl>
            <c:dLbl>
              <c:idx val="27"/>
              <c:delete val="1"/>
              <c:extLst>
                <c:ext xmlns:c15="http://schemas.microsoft.com/office/drawing/2012/chart" uri="{CE6537A1-D6FC-4f65-9D91-7224C49458BB}"/>
                <c:ext xmlns:c16="http://schemas.microsoft.com/office/drawing/2014/chart" uri="{C3380CC4-5D6E-409C-BE32-E72D297353CC}">
                  <c16:uniqueId val="{0000001B-92AF-4572-B6AA-B7FFFB5BBB18}"/>
                </c:ext>
              </c:extLst>
            </c:dLbl>
            <c:dLbl>
              <c:idx val="28"/>
              <c:delete val="1"/>
              <c:extLst>
                <c:ext xmlns:c15="http://schemas.microsoft.com/office/drawing/2012/chart" uri="{CE6537A1-D6FC-4f65-9D91-7224C49458BB}"/>
                <c:ext xmlns:c16="http://schemas.microsoft.com/office/drawing/2014/chart" uri="{C3380CC4-5D6E-409C-BE32-E72D297353CC}">
                  <c16:uniqueId val="{0000001C-92AF-4572-B6AA-B7FFFB5BBB18}"/>
                </c:ext>
              </c:extLst>
            </c:dLbl>
            <c:dLbl>
              <c:idx val="29"/>
              <c:delete val="1"/>
              <c:extLst>
                <c:ext xmlns:c15="http://schemas.microsoft.com/office/drawing/2012/chart" uri="{CE6537A1-D6FC-4f65-9D91-7224C49458BB}"/>
                <c:ext xmlns:c16="http://schemas.microsoft.com/office/drawing/2014/chart" uri="{C3380CC4-5D6E-409C-BE32-E72D297353CC}">
                  <c16:uniqueId val="{0000001D-92AF-4572-B6AA-B7FFFB5BBB18}"/>
                </c:ext>
              </c:extLst>
            </c:dLbl>
            <c:dLbl>
              <c:idx val="30"/>
              <c:layout>
                <c:manualLayout>
                  <c:x val="-1.6666666666666666E-2"/>
                  <c:y val="9.722222222222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92AF-4572-B6AA-B7FFFB5BBB18}"/>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tiedot'!$B$17:$AZ$17</c:f>
              <c:numCache>
                <c:formatCode>#,##0</c:formatCode>
                <c:ptCount val="51"/>
                <c:pt idx="0">
                  <c:v>-18</c:v>
                </c:pt>
                <c:pt idx="1">
                  <c:v>0</c:v>
                </c:pt>
                <c:pt idx="2">
                  <c:v>9</c:v>
                </c:pt>
                <c:pt idx="3">
                  <c:v>-30</c:v>
                </c:pt>
                <c:pt idx="4">
                  <c:v>7</c:v>
                </c:pt>
                <c:pt idx="5">
                  <c:v>-16</c:v>
                </c:pt>
                <c:pt idx="6">
                  <c:v>-18</c:v>
                </c:pt>
                <c:pt idx="7">
                  <c:v>-50</c:v>
                </c:pt>
                <c:pt idx="8">
                  <c:v>-52</c:v>
                </c:pt>
                <c:pt idx="9">
                  <c:v>-38</c:v>
                </c:pt>
                <c:pt idx="10">
                  <c:v>-25</c:v>
                </c:pt>
                <c:pt idx="11">
                  <c:v>-30</c:v>
                </c:pt>
                <c:pt idx="12">
                  <c:v>-40</c:v>
                </c:pt>
                <c:pt idx="13">
                  <c:v>-50</c:v>
                </c:pt>
                <c:pt idx="14">
                  <c:v>-47</c:v>
                </c:pt>
                <c:pt idx="15">
                  <c:v>-43</c:v>
                </c:pt>
                <c:pt idx="16">
                  <c:v>-76</c:v>
                </c:pt>
                <c:pt idx="17">
                  <c:v>-59</c:v>
                </c:pt>
                <c:pt idx="18">
                  <c:v>-48</c:v>
                </c:pt>
                <c:pt idx="19">
                  <c:v>-55</c:v>
                </c:pt>
                <c:pt idx="20">
                  <c:v>-48</c:v>
                </c:pt>
                <c:pt idx="21">
                  <c:v>-48</c:v>
                </c:pt>
                <c:pt idx="22">
                  <c:v>-40</c:v>
                </c:pt>
                <c:pt idx="23">
                  <c:v>-87</c:v>
                </c:pt>
                <c:pt idx="24">
                  <c:v>-61</c:v>
                </c:pt>
                <c:pt idx="25">
                  <c:v>-50</c:v>
                </c:pt>
                <c:pt idx="26">
                  <c:v>-71</c:v>
                </c:pt>
                <c:pt idx="27">
                  <c:v>-74</c:v>
                </c:pt>
                <c:pt idx="28">
                  <c:v>-47</c:v>
                </c:pt>
                <c:pt idx="29">
                  <c:v>-86</c:v>
                </c:pt>
                <c:pt idx="30">
                  <c:v>-66</c:v>
                </c:pt>
              </c:numCache>
            </c:numRef>
          </c:val>
          <c:smooth val="0"/>
          <c:extLst>
            <c:ext xmlns:c16="http://schemas.microsoft.com/office/drawing/2014/chart" uri="{C3380CC4-5D6E-409C-BE32-E72D297353CC}">
              <c16:uniqueId val="{0000001F-92AF-4572-B6AA-B7FFFB5BBB18}"/>
            </c:ext>
          </c:extLst>
        </c:ser>
        <c:ser>
          <c:idx val="1"/>
          <c:order val="1"/>
          <c:tx>
            <c:strRef>
              <c:f>'Diat 13–18 tiedot'!$A$18</c:f>
              <c:strCache>
                <c:ptCount val="1"/>
                <c:pt idx="0">
                  <c:v>Kiuruvesi ennuste</c:v>
                </c:pt>
              </c:strCache>
            </c:strRef>
          </c:tx>
          <c:spPr>
            <a:ln w="38100" cap="rnd">
              <a:solidFill>
                <a:srgbClr val="FF0000"/>
              </a:solidFill>
              <a:round/>
            </a:ln>
            <a:effectLst/>
          </c:spPr>
          <c:marker>
            <c:symbol val="none"/>
          </c:marker>
          <c:dLbls>
            <c:dLbl>
              <c:idx val="50"/>
              <c:layout>
                <c:manualLayout>
                  <c:x val="-5.5555555555555552E-2"/>
                  <c:y val="6.0185185185185182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92AF-4572-B6AA-B7FFFB5BBB1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tiedot'!$B$18:$AZ$18</c:f>
              <c:numCache>
                <c:formatCode>General</c:formatCode>
                <c:ptCount val="51"/>
                <c:pt idx="30" formatCode="#,##0">
                  <c:v>-66</c:v>
                </c:pt>
                <c:pt idx="31" formatCode="#,##0">
                  <c:v>-75</c:v>
                </c:pt>
                <c:pt idx="32" formatCode="#,##0">
                  <c:v>-76</c:v>
                </c:pt>
                <c:pt idx="33" formatCode="#,##0">
                  <c:v>-79</c:v>
                </c:pt>
                <c:pt idx="34" formatCode="#,##0">
                  <c:v>-78</c:v>
                </c:pt>
                <c:pt idx="35" formatCode="#,##0">
                  <c:v>-78</c:v>
                </c:pt>
                <c:pt idx="36" formatCode="#,##0">
                  <c:v>-78</c:v>
                </c:pt>
                <c:pt idx="37" formatCode="#,##0">
                  <c:v>-79</c:v>
                </c:pt>
                <c:pt idx="38" formatCode="#,##0">
                  <c:v>-79</c:v>
                </c:pt>
                <c:pt idx="39" formatCode="#,##0">
                  <c:v>-79</c:v>
                </c:pt>
                <c:pt idx="40" formatCode="#,##0">
                  <c:v>-78</c:v>
                </c:pt>
                <c:pt idx="41" formatCode="#,##0">
                  <c:v>-80</c:v>
                </c:pt>
                <c:pt idx="42" formatCode="#,##0">
                  <c:v>-80</c:v>
                </c:pt>
                <c:pt idx="43" formatCode="#,##0">
                  <c:v>-82</c:v>
                </c:pt>
                <c:pt idx="44" formatCode="#,##0">
                  <c:v>-81</c:v>
                </c:pt>
                <c:pt idx="45" formatCode="#,##0">
                  <c:v>-80</c:v>
                </c:pt>
                <c:pt idx="46" formatCode="#,##0">
                  <c:v>-80</c:v>
                </c:pt>
                <c:pt idx="47" formatCode="#,##0">
                  <c:v>-82</c:v>
                </c:pt>
                <c:pt idx="48" formatCode="#,##0">
                  <c:v>-83</c:v>
                </c:pt>
                <c:pt idx="49" formatCode="#,##0">
                  <c:v>-83</c:v>
                </c:pt>
                <c:pt idx="50" formatCode="#,##0">
                  <c:v>-82</c:v>
                </c:pt>
              </c:numCache>
            </c:numRef>
          </c:val>
          <c:smooth val="0"/>
          <c:extLst>
            <c:ext xmlns:c16="http://schemas.microsoft.com/office/drawing/2014/chart" uri="{C3380CC4-5D6E-409C-BE32-E72D297353CC}">
              <c16:uniqueId val="{00000021-92AF-4572-B6AA-B7FFFB5BBB18}"/>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2966863517060367"/>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Lapinlahdella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122003499562554"/>
          <c:y val="0.15212962962962964"/>
          <c:w val="0.85242257217847772"/>
          <c:h val="0.63456765820939054"/>
        </c:manualLayout>
      </c:layout>
      <c:lineChart>
        <c:grouping val="standard"/>
        <c:varyColors val="0"/>
        <c:ser>
          <c:idx val="0"/>
          <c:order val="0"/>
          <c:tx>
            <c:strRef>
              <c:f>'Diat 13–18 tiedot'!$A$21</c:f>
              <c:strCache>
                <c:ptCount val="1"/>
                <c:pt idx="0">
                  <c:v>Lapinlahti toteutunut</c:v>
                </c:pt>
              </c:strCache>
            </c:strRef>
          </c:tx>
          <c:spPr>
            <a:ln w="38100" cap="rnd">
              <a:solidFill>
                <a:schemeClr val="tx2"/>
              </a:solidFill>
              <a:round/>
            </a:ln>
            <a:effectLst/>
          </c:spPr>
          <c:marker>
            <c:symbol val="none"/>
          </c:marker>
          <c:dLbls>
            <c:dLbl>
              <c:idx val="0"/>
              <c:layout>
                <c:manualLayout>
                  <c:x val="-2.2222222222222223E-2"/>
                  <c:y val="0.106481481481481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96-4EB5-B076-C4B2584E74B3}"/>
                </c:ext>
              </c:extLst>
            </c:dLbl>
            <c:dLbl>
              <c:idx val="1"/>
              <c:delete val="1"/>
              <c:extLst>
                <c:ext xmlns:c15="http://schemas.microsoft.com/office/drawing/2012/chart" uri="{CE6537A1-D6FC-4f65-9D91-7224C49458BB}"/>
                <c:ext xmlns:c16="http://schemas.microsoft.com/office/drawing/2014/chart" uri="{C3380CC4-5D6E-409C-BE32-E72D297353CC}">
                  <c16:uniqueId val="{00000001-1B96-4EB5-B076-C4B2584E74B3}"/>
                </c:ext>
              </c:extLst>
            </c:dLbl>
            <c:dLbl>
              <c:idx val="2"/>
              <c:delete val="1"/>
              <c:extLst>
                <c:ext xmlns:c15="http://schemas.microsoft.com/office/drawing/2012/chart" uri="{CE6537A1-D6FC-4f65-9D91-7224C49458BB}"/>
                <c:ext xmlns:c16="http://schemas.microsoft.com/office/drawing/2014/chart" uri="{C3380CC4-5D6E-409C-BE32-E72D297353CC}">
                  <c16:uniqueId val="{00000002-1B96-4EB5-B076-C4B2584E74B3}"/>
                </c:ext>
              </c:extLst>
            </c:dLbl>
            <c:dLbl>
              <c:idx val="3"/>
              <c:delete val="1"/>
              <c:extLst>
                <c:ext xmlns:c15="http://schemas.microsoft.com/office/drawing/2012/chart" uri="{CE6537A1-D6FC-4f65-9D91-7224C49458BB}"/>
                <c:ext xmlns:c16="http://schemas.microsoft.com/office/drawing/2014/chart" uri="{C3380CC4-5D6E-409C-BE32-E72D297353CC}">
                  <c16:uniqueId val="{00000003-1B96-4EB5-B076-C4B2584E74B3}"/>
                </c:ext>
              </c:extLst>
            </c:dLbl>
            <c:dLbl>
              <c:idx val="4"/>
              <c:delete val="1"/>
              <c:extLst>
                <c:ext xmlns:c15="http://schemas.microsoft.com/office/drawing/2012/chart" uri="{CE6537A1-D6FC-4f65-9D91-7224C49458BB}"/>
                <c:ext xmlns:c16="http://schemas.microsoft.com/office/drawing/2014/chart" uri="{C3380CC4-5D6E-409C-BE32-E72D297353CC}">
                  <c16:uniqueId val="{00000004-1B96-4EB5-B076-C4B2584E74B3}"/>
                </c:ext>
              </c:extLst>
            </c:dLbl>
            <c:dLbl>
              <c:idx val="5"/>
              <c:delete val="1"/>
              <c:extLst>
                <c:ext xmlns:c15="http://schemas.microsoft.com/office/drawing/2012/chart" uri="{CE6537A1-D6FC-4f65-9D91-7224C49458BB}"/>
                <c:ext xmlns:c16="http://schemas.microsoft.com/office/drawing/2014/chart" uri="{C3380CC4-5D6E-409C-BE32-E72D297353CC}">
                  <c16:uniqueId val="{00000005-1B96-4EB5-B076-C4B2584E74B3}"/>
                </c:ext>
              </c:extLst>
            </c:dLbl>
            <c:dLbl>
              <c:idx val="6"/>
              <c:delete val="1"/>
              <c:extLst>
                <c:ext xmlns:c15="http://schemas.microsoft.com/office/drawing/2012/chart" uri="{CE6537A1-D6FC-4f65-9D91-7224C49458BB}"/>
                <c:ext xmlns:c16="http://schemas.microsoft.com/office/drawing/2014/chart" uri="{C3380CC4-5D6E-409C-BE32-E72D297353CC}">
                  <c16:uniqueId val="{00000006-1B96-4EB5-B076-C4B2584E74B3}"/>
                </c:ext>
              </c:extLst>
            </c:dLbl>
            <c:dLbl>
              <c:idx val="7"/>
              <c:delete val="1"/>
              <c:extLst>
                <c:ext xmlns:c15="http://schemas.microsoft.com/office/drawing/2012/chart" uri="{CE6537A1-D6FC-4f65-9D91-7224C49458BB}"/>
                <c:ext xmlns:c16="http://schemas.microsoft.com/office/drawing/2014/chart" uri="{C3380CC4-5D6E-409C-BE32-E72D297353CC}">
                  <c16:uniqueId val="{00000007-1B96-4EB5-B076-C4B2584E74B3}"/>
                </c:ext>
              </c:extLst>
            </c:dLbl>
            <c:dLbl>
              <c:idx val="8"/>
              <c:delete val="1"/>
              <c:extLst>
                <c:ext xmlns:c15="http://schemas.microsoft.com/office/drawing/2012/chart" uri="{CE6537A1-D6FC-4f65-9D91-7224C49458BB}"/>
                <c:ext xmlns:c16="http://schemas.microsoft.com/office/drawing/2014/chart" uri="{C3380CC4-5D6E-409C-BE32-E72D297353CC}">
                  <c16:uniqueId val="{00000008-1B96-4EB5-B076-C4B2584E74B3}"/>
                </c:ext>
              </c:extLst>
            </c:dLbl>
            <c:dLbl>
              <c:idx val="9"/>
              <c:delete val="1"/>
              <c:extLst>
                <c:ext xmlns:c15="http://schemas.microsoft.com/office/drawing/2012/chart" uri="{CE6537A1-D6FC-4f65-9D91-7224C49458BB}"/>
                <c:ext xmlns:c16="http://schemas.microsoft.com/office/drawing/2014/chart" uri="{C3380CC4-5D6E-409C-BE32-E72D297353CC}">
                  <c16:uniqueId val="{00000009-1B96-4EB5-B076-C4B2584E74B3}"/>
                </c:ext>
              </c:extLst>
            </c:dLbl>
            <c:dLbl>
              <c:idx val="10"/>
              <c:delete val="1"/>
              <c:extLst>
                <c:ext xmlns:c15="http://schemas.microsoft.com/office/drawing/2012/chart" uri="{CE6537A1-D6FC-4f65-9D91-7224C49458BB}"/>
                <c:ext xmlns:c16="http://schemas.microsoft.com/office/drawing/2014/chart" uri="{C3380CC4-5D6E-409C-BE32-E72D297353CC}">
                  <c16:uniqueId val="{0000000A-1B96-4EB5-B076-C4B2584E74B3}"/>
                </c:ext>
              </c:extLst>
            </c:dLbl>
            <c:dLbl>
              <c:idx val="11"/>
              <c:delete val="1"/>
              <c:extLst>
                <c:ext xmlns:c15="http://schemas.microsoft.com/office/drawing/2012/chart" uri="{CE6537A1-D6FC-4f65-9D91-7224C49458BB}"/>
                <c:ext xmlns:c16="http://schemas.microsoft.com/office/drawing/2014/chart" uri="{C3380CC4-5D6E-409C-BE32-E72D297353CC}">
                  <c16:uniqueId val="{0000000B-1B96-4EB5-B076-C4B2584E74B3}"/>
                </c:ext>
              </c:extLst>
            </c:dLbl>
            <c:dLbl>
              <c:idx val="12"/>
              <c:delete val="1"/>
              <c:extLst>
                <c:ext xmlns:c15="http://schemas.microsoft.com/office/drawing/2012/chart" uri="{CE6537A1-D6FC-4f65-9D91-7224C49458BB}"/>
                <c:ext xmlns:c16="http://schemas.microsoft.com/office/drawing/2014/chart" uri="{C3380CC4-5D6E-409C-BE32-E72D297353CC}">
                  <c16:uniqueId val="{0000000C-1B96-4EB5-B076-C4B2584E74B3}"/>
                </c:ext>
              </c:extLst>
            </c:dLbl>
            <c:dLbl>
              <c:idx val="13"/>
              <c:delete val="1"/>
              <c:extLst>
                <c:ext xmlns:c15="http://schemas.microsoft.com/office/drawing/2012/chart" uri="{CE6537A1-D6FC-4f65-9D91-7224C49458BB}"/>
                <c:ext xmlns:c16="http://schemas.microsoft.com/office/drawing/2014/chart" uri="{C3380CC4-5D6E-409C-BE32-E72D297353CC}">
                  <c16:uniqueId val="{0000000D-1B96-4EB5-B076-C4B2584E74B3}"/>
                </c:ext>
              </c:extLst>
            </c:dLbl>
            <c:dLbl>
              <c:idx val="14"/>
              <c:delete val="1"/>
              <c:extLst>
                <c:ext xmlns:c15="http://schemas.microsoft.com/office/drawing/2012/chart" uri="{CE6537A1-D6FC-4f65-9D91-7224C49458BB}"/>
                <c:ext xmlns:c16="http://schemas.microsoft.com/office/drawing/2014/chart" uri="{C3380CC4-5D6E-409C-BE32-E72D297353CC}">
                  <c16:uniqueId val="{0000000E-1B96-4EB5-B076-C4B2584E74B3}"/>
                </c:ext>
              </c:extLst>
            </c:dLbl>
            <c:dLbl>
              <c:idx val="15"/>
              <c:delete val="1"/>
              <c:extLst>
                <c:ext xmlns:c15="http://schemas.microsoft.com/office/drawing/2012/chart" uri="{CE6537A1-D6FC-4f65-9D91-7224C49458BB}"/>
                <c:ext xmlns:c16="http://schemas.microsoft.com/office/drawing/2014/chart" uri="{C3380CC4-5D6E-409C-BE32-E72D297353CC}">
                  <c16:uniqueId val="{0000000F-1B96-4EB5-B076-C4B2584E74B3}"/>
                </c:ext>
              </c:extLst>
            </c:dLbl>
            <c:dLbl>
              <c:idx val="16"/>
              <c:delete val="1"/>
              <c:extLst>
                <c:ext xmlns:c15="http://schemas.microsoft.com/office/drawing/2012/chart" uri="{CE6537A1-D6FC-4f65-9D91-7224C49458BB}"/>
                <c:ext xmlns:c16="http://schemas.microsoft.com/office/drawing/2014/chart" uri="{C3380CC4-5D6E-409C-BE32-E72D297353CC}">
                  <c16:uniqueId val="{00000010-1B96-4EB5-B076-C4B2584E74B3}"/>
                </c:ext>
              </c:extLst>
            </c:dLbl>
            <c:dLbl>
              <c:idx val="17"/>
              <c:delete val="1"/>
              <c:extLst>
                <c:ext xmlns:c15="http://schemas.microsoft.com/office/drawing/2012/chart" uri="{CE6537A1-D6FC-4f65-9D91-7224C49458BB}"/>
                <c:ext xmlns:c16="http://schemas.microsoft.com/office/drawing/2014/chart" uri="{C3380CC4-5D6E-409C-BE32-E72D297353CC}">
                  <c16:uniqueId val="{00000011-1B96-4EB5-B076-C4B2584E74B3}"/>
                </c:ext>
              </c:extLst>
            </c:dLbl>
            <c:dLbl>
              <c:idx val="18"/>
              <c:delete val="1"/>
              <c:extLst>
                <c:ext xmlns:c15="http://schemas.microsoft.com/office/drawing/2012/chart" uri="{CE6537A1-D6FC-4f65-9D91-7224C49458BB}"/>
                <c:ext xmlns:c16="http://schemas.microsoft.com/office/drawing/2014/chart" uri="{C3380CC4-5D6E-409C-BE32-E72D297353CC}">
                  <c16:uniqueId val="{00000012-1B96-4EB5-B076-C4B2584E74B3}"/>
                </c:ext>
              </c:extLst>
            </c:dLbl>
            <c:dLbl>
              <c:idx val="19"/>
              <c:delete val="1"/>
              <c:extLst>
                <c:ext xmlns:c15="http://schemas.microsoft.com/office/drawing/2012/chart" uri="{CE6537A1-D6FC-4f65-9D91-7224C49458BB}"/>
                <c:ext xmlns:c16="http://schemas.microsoft.com/office/drawing/2014/chart" uri="{C3380CC4-5D6E-409C-BE32-E72D297353CC}">
                  <c16:uniqueId val="{00000013-1B96-4EB5-B076-C4B2584E74B3}"/>
                </c:ext>
              </c:extLst>
            </c:dLbl>
            <c:dLbl>
              <c:idx val="20"/>
              <c:delete val="1"/>
              <c:extLst>
                <c:ext xmlns:c15="http://schemas.microsoft.com/office/drawing/2012/chart" uri="{CE6537A1-D6FC-4f65-9D91-7224C49458BB}"/>
                <c:ext xmlns:c16="http://schemas.microsoft.com/office/drawing/2014/chart" uri="{C3380CC4-5D6E-409C-BE32-E72D297353CC}">
                  <c16:uniqueId val="{00000014-1B96-4EB5-B076-C4B2584E74B3}"/>
                </c:ext>
              </c:extLst>
            </c:dLbl>
            <c:dLbl>
              <c:idx val="21"/>
              <c:delete val="1"/>
              <c:extLst>
                <c:ext xmlns:c15="http://schemas.microsoft.com/office/drawing/2012/chart" uri="{CE6537A1-D6FC-4f65-9D91-7224C49458BB}"/>
                <c:ext xmlns:c16="http://schemas.microsoft.com/office/drawing/2014/chart" uri="{C3380CC4-5D6E-409C-BE32-E72D297353CC}">
                  <c16:uniqueId val="{00000015-1B96-4EB5-B076-C4B2584E74B3}"/>
                </c:ext>
              </c:extLst>
            </c:dLbl>
            <c:dLbl>
              <c:idx val="22"/>
              <c:delete val="1"/>
              <c:extLst>
                <c:ext xmlns:c15="http://schemas.microsoft.com/office/drawing/2012/chart" uri="{CE6537A1-D6FC-4f65-9D91-7224C49458BB}"/>
                <c:ext xmlns:c16="http://schemas.microsoft.com/office/drawing/2014/chart" uri="{C3380CC4-5D6E-409C-BE32-E72D297353CC}">
                  <c16:uniqueId val="{00000016-1B96-4EB5-B076-C4B2584E74B3}"/>
                </c:ext>
              </c:extLst>
            </c:dLbl>
            <c:dLbl>
              <c:idx val="23"/>
              <c:delete val="1"/>
              <c:extLst>
                <c:ext xmlns:c15="http://schemas.microsoft.com/office/drawing/2012/chart" uri="{CE6537A1-D6FC-4f65-9D91-7224C49458BB}"/>
                <c:ext xmlns:c16="http://schemas.microsoft.com/office/drawing/2014/chart" uri="{C3380CC4-5D6E-409C-BE32-E72D297353CC}">
                  <c16:uniqueId val="{00000017-1B96-4EB5-B076-C4B2584E74B3}"/>
                </c:ext>
              </c:extLst>
            </c:dLbl>
            <c:dLbl>
              <c:idx val="24"/>
              <c:delete val="1"/>
              <c:extLst>
                <c:ext xmlns:c15="http://schemas.microsoft.com/office/drawing/2012/chart" uri="{CE6537A1-D6FC-4f65-9D91-7224C49458BB}"/>
                <c:ext xmlns:c16="http://schemas.microsoft.com/office/drawing/2014/chart" uri="{C3380CC4-5D6E-409C-BE32-E72D297353CC}">
                  <c16:uniqueId val="{00000018-1B96-4EB5-B076-C4B2584E74B3}"/>
                </c:ext>
              </c:extLst>
            </c:dLbl>
            <c:dLbl>
              <c:idx val="25"/>
              <c:delete val="1"/>
              <c:extLst>
                <c:ext xmlns:c15="http://schemas.microsoft.com/office/drawing/2012/chart" uri="{CE6537A1-D6FC-4f65-9D91-7224C49458BB}"/>
                <c:ext xmlns:c16="http://schemas.microsoft.com/office/drawing/2014/chart" uri="{C3380CC4-5D6E-409C-BE32-E72D297353CC}">
                  <c16:uniqueId val="{00000019-1B96-4EB5-B076-C4B2584E74B3}"/>
                </c:ext>
              </c:extLst>
            </c:dLbl>
            <c:dLbl>
              <c:idx val="26"/>
              <c:delete val="1"/>
              <c:extLst>
                <c:ext xmlns:c15="http://schemas.microsoft.com/office/drawing/2012/chart" uri="{CE6537A1-D6FC-4f65-9D91-7224C49458BB}"/>
                <c:ext xmlns:c16="http://schemas.microsoft.com/office/drawing/2014/chart" uri="{C3380CC4-5D6E-409C-BE32-E72D297353CC}">
                  <c16:uniqueId val="{0000001A-1B96-4EB5-B076-C4B2584E74B3}"/>
                </c:ext>
              </c:extLst>
            </c:dLbl>
            <c:dLbl>
              <c:idx val="27"/>
              <c:delete val="1"/>
              <c:extLst>
                <c:ext xmlns:c15="http://schemas.microsoft.com/office/drawing/2012/chart" uri="{CE6537A1-D6FC-4f65-9D91-7224C49458BB}"/>
                <c:ext xmlns:c16="http://schemas.microsoft.com/office/drawing/2014/chart" uri="{C3380CC4-5D6E-409C-BE32-E72D297353CC}">
                  <c16:uniqueId val="{0000001B-1B96-4EB5-B076-C4B2584E74B3}"/>
                </c:ext>
              </c:extLst>
            </c:dLbl>
            <c:dLbl>
              <c:idx val="28"/>
              <c:delete val="1"/>
              <c:extLst>
                <c:ext xmlns:c15="http://schemas.microsoft.com/office/drawing/2012/chart" uri="{CE6537A1-D6FC-4f65-9D91-7224C49458BB}"/>
                <c:ext xmlns:c16="http://schemas.microsoft.com/office/drawing/2014/chart" uri="{C3380CC4-5D6E-409C-BE32-E72D297353CC}">
                  <c16:uniqueId val="{0000001C-1B96-4EB5-B076-C4B2584E74B3}"/>
                </c:ext>
              </c:extLst>
            </c:dLbl>
            <c:dLbl>
              <c:idx val="29"/>
              <c:delete val="1"/>
              <c:extLst>
                <c:ext xmlns:c15="http://schemas.microsoft.com/office/drawing/2012/chart" uri="{CE6537A1-D6FC-4f65-9D91-7224C49458BB}"/>
                <c:ext xmlns:c16="http://schemas.microsoft.com/office/drawing/2014/chart" uri="{C3380CC4-5D6E-409C-BE32-E72D297353CC}">
                  <c16:uniqueId val="{0000001D-1B96-4EB5-B076-C4B2584E74B3}"/>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tiedot'!$B$21:$AZ$21</c:f>
              <c:numCache>
                <c:formatCode>#,##0</c:formatCode>
                <c:ptCount val="51"/>
                <c:pt idx="0">
                  <c:v>-23</c:v>
                </c:pt>
                <c:pt idx="1">
                  <c:v>20</c:v>
                </c:pt>
                <c:pt idx="2">
                  <c:v>1</c:v>
                </c:pt>
                <c:pt idx="3">
                  <c:v>-11</c:v>
                </c:pt>
                <c:pt idx="4">
                  <c:v>-14</c:v>
                </c:pt>
                <c:pt idx="5">
                  <c:v>-45</c:v>
                </c:pt>
                <c:pt idx="6">
                  <c:v>-69</c:v>
                </c:pt>
                <c:pt idx="7">
                  <c:v>-42</c:v>
                </c:pt>
                <c:pt idx="8">
                  <c:v>-34</c:v>
                </c:pt>
                <c:pt idx="9">
                  <c:v>-46</c:v>
                </c:pt>
                <c:pt idx="10">
                  <c:v>12</c:v>
                </c:pt>
                <c:pt idx="11">
                  <c:v>-15</c:v>
                </c:pt>
                <c:pt idx="12">
                  <c:v>-61</c:v>
                </c:pt>
                <c:pt idx="13">
                  <c:v>-70</c:v>
                </c:pt>
                <c:pt idx="14">
                  <c:v>-29</c:v>
                </c:pt>
                <c:pt idx="15">
                  <c:v>-22</c:v>
                </c:pt>
                <c:pt idx="16">
                  <c:v>-29</c:v>
                </c:pt>
                <c:pt idx="17">
                  <c:v>-65</c:v>
                </c:pt>
                <c:pt idx="18">
                  <c:v>-24</c:v>
                </c:pt>
                <c:pt idx="19">
                  <c:v>-20</c:v>
                </c:pt>
                <c:pt idx="20">
                  <c:v>-40</c:v>
                </c:pt>
                <c:pt idx="21">
                  <c:v>-29</c:v>
                </c:pt>
                <c:pt idx="22">
                  <c:v>-30</c:v>
                </c:pt>
                <c:pt idx="23">
                  <c:v>-74</c:v>
                </c:pt>
                <c:pt idx="24">
                  <c:v>-48</c:v>
                </c:pt>
                <c:pt idx="25">
                  <c:v>-57</c:v>
                </c:pt>
                <c:pt idx="26">
                  <c:v>-88</c:v>
                </c:pt>
                <c:pt idx="27">
                  <c:v>-79</c:v>
                </c:pt>
                <c:pt idx="28">
                  <c:v>-73</c:v>
                </c:pt>
                <c:pt idx="29">
                  <c:v>-79</c:v>
                </c:pt>
                <c:pt idx="30">
                  <c:v>-90</c:v>
                </c:pt>
              </c:numCache>
            </c:numRef>
          </c:val>
          <c:smooth val="0"/>
          <c:extLst>
            <c:ext xmlns:c16="http://schemas.microsoft.com/office/drawing/2014/chart" uri="{C3380CC4-5D6E-409C-BE32-E72D297353CC}">
              <c16:uniqueId val="{0000001E-1B96-4EB5-B076-C4B2584E74B3}"/>
            </c:ext>
          </c:extLst>
        </c:ser>
        <c:ser>
          <c:idx val="1"/>
          <c:order val="1"/>
          <c:tx>
            <c:strRef>
              <c:f>'Diat 13–18 tiedot'!$A$22</c:f>
              <c:strCache>
                <c:ptCount val="1"/>
                <c:pt idx="0">
                  <c:v>Lapinlahti ennuste</c:v>
                </c:pt>
              </c:strCache>
            </c:strRef>
          </c:tx>
          <c:spPr>
            <a:ln w="38100" cap="rnd">
              <a:solidFill>
                <a:srgbClr val="FF0000"/>
              </a:solidFill>
              <a:round/>
            </a:ln>
            <a:effectLst/>
          </c:spPr>
          <c:marker>
            <c:symbol val="none"/>
          </c:marker>
          <c:dLbls>
            <c:dLbl>
              <c:idx val="50"/>
              <c:layout>
                <c:manualLayout>
                  <c:x val="-5.8333333333333438E-2"/>
                  <c:y val="-6.4814814814814894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F-1B96-4EB5-B076-C4B2584E74B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tiedot'!$B$22:$AZ$22</c:f>
              <c:numCache>
                <c:formatCode>General</c:formatCode>
                <c:ptCount val="51"/>
                <c:pt idx="30" formatCode="#,##0">
                  <c:v>-90</c:v>
                </c:pt>
                <c:pt idx="31" formatCode="#,##0">
                  <c:v>-80</c:v>
                </c:pt>
                <c:pt idx="32" formatCode="#,##0">
                  <c:v>-81</c:v>
                </c:pt>
                <c:pt idx="33" formatCode="#,##0">
                  <c:v>-81</c:v>
                </c:pt>
                <c:pt idx="34" formatCode="#,##0">
                  <c:v>-81</c:v>
                </c:pt>
                <c:pt idx="35" formatCode="#,##0">
                  <c:v>-81</c:v>
                </c:pt>
                <c:pt idx="36" formatCode="#,##0">
                  <c:v>-81</c:v>
                </c:pt>
                <c:pt idx="37" formatCode="#,##0">
                  <c:v>-82</c:v>
                </c:pt>
                <c:pt idx="38" formatCode="#,##0">
                  <c:v>-82</c:v>
                </c:pt>
                <c:pt idx="39" formatCode="#,##0">
                  <c:v>-82</c:v>
                </c:pt>
                <c:pt idx="40" formatCode="#,##0">
                  <c:v>-81</c:v>
                </c:pt>
                <c:pt idx="41" formatCode="#,##0">
                  <c:v>-82</c:v>
                </c:pt>
                <c:pt idx="42" formatCode="#,##0">
                  <c:v>-84</c:v>
                </c:pt>
                <c:pt idx="43" formatCode="#,##0">
                  <c:v>-84</c:v>
                </c:pt>
                <c:pt idx="44" formatCode="#,##0">
                  <c:v>-84</c:v>
                </c:pt>
                <c:pt idx="45" formatCode="#,##0">
                  <c:v>-84</c:v>
                </c:pt>
                <c:pt idx="46" formatCode="#,##0">
                  <c:v>-86</c:v>
                </c:pt>
                <c:pt idx="47" formatCode="#,##0">
                  <c:v>-87</c:v>
                </c:pt>
                <c:pt idx="48" formatCode="#,##0">
                  <c:v>-86</c:v>
                </c:pt>
                <c:pt idx="49" formatCode="#,##0">
                  <c:v>-86</c:v>
                </c:pt>
                <c:pt idx="50" formatCode="#,##0">
                  <c:v>-86</c:v>
                </c:pt>
              </c:numCache>
            </c:numRef>
          </c:val>
          <c:smooth val="0"/>
          <c:extLst>
            <c:ext xmlns:c16="http://schemas.microsoft.com/office/drawing/2014/chart" uri="{C3380CC4-5D6E-409C-BE32-E72D297353CC}">
              <c16:uniqueId val="{00000020-1B96-4EB5-B076-C4B2584E74B3}"/>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4523556430446194"/>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Kuopiossa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9.0108923884514427E-2"/>
          <c:y val="0.15212962962962964"/>
          <c:w val="0.86353368328958879"/>
          <c:h val="0.63456765820939054"/>
        </c:manualLayout>
      </c:layout>
      <c:lineChart>
        <c:grouping val="standard"/>
        <c:varyColors val="0"/>
        <c:ser>
          <c:idx val="0"/>
          <c:order val="0"/>
          <c:tx>
            <c:strRef>
              <c:f>'Diat 13–18 tiedot'!$A$19</c:f>
              <c:strCache>
                <c:ptCount val="1"/>
                <c:pt idx="0">
                  <c:v>Kuopio toteutunut</c:v>
                </c:pt>
              </c:strCache>
            </c:strRef>
          </c:tx>
          <c:spPr>
            <a:ln w="38100" cap="rnd">
              <a:solidFill>
                <a:schemeClr val="tx2"/>
              </a:solidFill>
              <a:round/>
            </a:ln>
            <a:effectLst/>
          </c:spPr>
          <c:marker>
            <c:symbol val="none"/>
          </c:marker>
          <c:dLbls>
            <c:dLbl>
              <c:idx val="0"/>
              <c:layout>
                <c:manualLayout>
                  <c:x val="-1.9444444444444469E-2"/>
                  <c:y val="-0.134259259259259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B2-4C56-ABAD-BBA6A81E3E70}"/>
                </c:ext>
              </c:extLst>
            </c:dLbl>
            <c:dLbl>
              <c:idx val="1"/>
              <c:delete val="1"/>
              <c:extLst>
                <c:ext xmlns:c15="http://schemas.microsoft.com/office/drawing/2012/chart" uri="{CE6537A1-D6FC-4f65-9D91-7224C49458BB}"/>
                <c:ext xmlns:c16="http://schemas.microsoft.com/office/drawing/2014/chart" uri="{C3380CC4-5D6E-409C-BE32-E72D297353CC}">
                  <c16:uniqueId val="{00000001-6EB2-4C56-ABAD-BBA6A81E3E70}"/>
                </c:ext>
              </c:extLst>
            </c:dLbl>
            <c:dLbl>
              <c:idx val="2"/>
              <c:delete val="1"/>
              <c:extLst>
                <c:ext xmlns:c15="http://schemas.microsoft.com/office/drawing/2012/chart" uri="{CE6537A1-D6FC-4f65-9D91-7224C49458BB}"/>
                <c:ext xmlns:c16="http://schemas.microsoft.com/office/drawing/2014/chart" uri="{C3380CC4-5D6E-409C-BE32-E72D297353CC}">
                  <c16:uniqueId val="{00000002-6EB2-4C56-ABAD-BBA6A81E3E70}"/>
                </c:ext>
              </c:extLst>
            </c:dLbl>
            <c:dLbl>
              <c:idx val="3"/>
              <c:delete val="1"/>
              <c:extLst>
                <c:ext xmlns:c15="http://schemas.microsoft.com/office/drawing/2012/chart" uri="{CE6537A1-D6FC-4f65-9D91-7224C49458BB}"/>
                <c:ext xmlns:c16="http://schemas.microsoft.com/office/drawing/2014/chart" uri="{C3380CC4-5D6E-409C-BE32-E72D297353CC}">
                  <c16:uniqueId val="{00000003-6EB2-4C56-ABAD-BBA6A81E3E70}"/>
                </c:ext>
              </c:extLst>
            </c:dLbl>
            <c:dLbl>
              <c:idx val="4"/>
              <c:delete val="1"/>
              <c:extLst>
                <c:ext xmlns:c15="http://schemas.microsoft.com/office/drawing/2012/chart" uri="{CE6537A1-D6FC-4f65-9D91-7224C49458BB}"/>
                <c:ext xmlns:c16="http://schemas.microsoft.com/office/drawing/2014/chart" uri="{C3380CC4-5D6E-409C-BE32-E72D297353CC}">
                  <c16:uniqueId val="{00000004-6EB2-4C56-ABAD-BBA6A81E3E70}"/>
                </c:ext>
              </c:extLst>
            </c:dLbl>
            <c:dLbl>
              <c:idx val="5"/>
              <c:delete val="1"/>
              <c:extLst>
                <c:ext xmlns:c15="http://schemas.microsoft.com/office/drawing/2012/chart" uri="{CE6537A1-D6FC-4f65-9D91-7224C49458BB}"/>
                <c:ext xmlns:c16="http://schemas.microsoft.com/office/drawing/2014/chart" uri="{C3380CC4-5D6E-409C-BE32-E72D297353CC}">
                  <c16:uniqueId val="{00000005-6EB2-4C56-ABAD-BBA6A81E3E70}"/>
                </c:ext>
              </c:extLst>
            </c:dLbl>
            <c:dLbl>
              <c:idx val="6"/>
              <c:delete val="1"/>
              <c:extLst>
                <c:ext xmlns:c15="http://schemas.microsoft.com/office/drawing/2012/chart" uri="{CE6537A1-D6FC-4f65-9D91-7224C49458BB}"/>
                <c:ext xmlns:c16="http://schemas.microsoft.com/office/drawing/2014/chart" uri="{C3380CC4-5D6E-409C-BE32-E72D297353CC}">
                  <c16:uniqueId val="{00000006-6EB2-4C56-ABAD-BBA6A81E3E70}"/>
                </c:ext>
              </c:extLst>
            </c:dLbl>
            <c:dLbl>
              <c:idx val="7"/>
              <c:delete val="1"/>
              <c:extLst>
                <c:ext xmlns:c15="http://schemas.microsoft.com/office/drawing/2012/chart" uri="{CE6537A1-D6FC-4f65-9D91-7224C49458BB}"/>
                <c:ext xmlns:c16="http://schemas.microsoft.com/office/drawing/2014/chart" uri="{C3380CC4-5D6E-409C-BE32-E72D297353CC}">
                  <c16:uniqueId val="{00000007-6EB2-4C56-ABAD-BBA6A81E3E70}"/>
                </c:ext>
              </c:extLst>
            </c:dLbl>
            <c:dLbl>
              <c:idx val="8"/>
              <c:delete val="1"/>
              <c:extLst>
                <c:ext xmlns:c15="http://schemas.microsoft.com/office/drawing/2012/chart" uri="{CE6537A1-D6FC-4f65-9D91-7224C49458BB}"/>
                <c:ext xmlns:c16="http://schemas.microsoft.com/office/drawing/2014/chart" uri="{C3380CC4-5D6E-409C-BE32-E72D297353CC}">
                  <c16:uniqueId val="{00000008-6EB2-4C56-ABAD-BBA6A81E3E70}"/>
                </c:ext>
              </c:extLst>
            </c:dLbl>
            <c:dLbl>
              <c:idx val="9"/>
              <c:delete val="1"/>
              <c:extLst>
                <c:ext xmlns:c15="http://schemas.microsoft.com/office/drawing/2012/chart" uri="{CE6537A1-D6FC-4f65-9D91-7224C49458BB}"/>
                <c:ext xmlns:c16="http://schemas.microsoft.com/office/drawing/2014/chart" uri="{C3380CC4-5D6E-409C-BE32-E72D297353CC}">
                  <c16:uniqueId val="{00000009-6EB2-4C56-ABAD-BBA6A81E3E70}"/>
                </c:ext>
              </c:extLst>
            </c:dLbl>
            <c:dLbl>
              <c:idx val="10"/>
              <c:delete val="1"/>
              <c:extLst>
                <c:ext xmlns:c15="http://schemas.microsoft.com/office/drawing/2012/chart" uri="{CE6537A1-D6FC-4f65-9D91-7224C49458BB}"/>
                <c:ext xmlns:c16="http://schemas.microsoft.com/office/drawing/2014/chart" uri="{C3380CC4-5D6E-409C-BE32-E72D297353CC}">
                  <c16:uniqueId val="{0000000A-6EB2-4C56-ABAD-BBA6A81E3E70}"/>
                </c:ext>
              </c:extLst>
            </c:dLbl>
            <c:dLbl>
              <c:idx val="11"/>
              <c:delete val="1"/>
              <c:extLst>
                <c:ext xmlns:c15="http://schemas.microsoft.com/office/drawing/2012/chart" uri="{CE6537A1-D6FC-4f65-9D91-7224C49458BB}"/>
                <c:ext xmlns:c16="http://schemas.microsoft.com/office/drawing/2014/chart" uri="{C3380CC4-5D6E-409C-BE32-E72D297353CC}">
                  <c16:uniqueId val="{0000000B-6EB2-4C56-ABAD-BBA6A81E3E70}"/>
                </c:ext>
              </c:extLst>
            </c:dLbl>
            <c:dLbl>
              <c:idx val="12"/>
              <c:delete val="1"/>
              <c:extLst>
                <c:ext xmlns:c15="http://schemas.microsoft.com/office/drawing/2012/chart" uri="{CE6537A1-D6FC-4f65-9D91-7224C49458BB}"/>
                <c:ext xmlns:c16="http://schemas.microsoft.com/office/drawing/2014/chart" uri="{C3380CC4-5D6E-409C-BE32-E72D297353CC}">
                  <c16:uniqueId val="{0000000C-6EB2-4C56-ABAD-BBA6A81E3E70}"/>
                </c:ext>
              </c:extLst>
            </c:dLbl>
            <c:dLbl>
              <c:idx val="13"/>
              <c:delete val="1"/>
              <c:extLst>
                <c:ext xmlns:c15="http://schemas.microsoft.com/office/drawing/2012/chart" uri="{CE6537A1-D6FC-4f65-9D91-7224C49458BB}"/>
                <c:ext xmlns:c16="http://schemas.microsoft.com/office/drawing/2014/chart" uri="{C3380CC4-5D6E-409C-BE32-E72D297353CC}">
                  <c16:uniqueId val="{0000000D-6EB2-4C56-ABAD-BBA6A81E3E70}"/>
                </c:ext>
              </c:extLst>
            </c:dLbl>
            <c:dLbl>
              <c:idx val="14"/>
              <c:delete val="1"/>
              <c:extLst>
                <c:ext xmlns:c15="http://schemas.microsoft.com/office/drawing/2012/chart" uri="{CE6537A1-D6FC-4f65-9D91-7224C49458BB}"/>
                <c:ext xmlns:c16="http://schemas.microsoft.com/office/drawing/2014/chart" uri="{C3380CC4-5D6E-409C-BE32-E72D297353CC}">
                  <c16:uniqueId val="{0000000E-6EB2-4C56-ABAD-BBA6A81E3E70}"/>
                </c:ext>
              </c:extLst>
            </c:dLbl>
            <c:dLbl>
              <c:idx val="15"/>
              <c:delete val="1"/>
              <c:extLst>
                <c:ext xmlns:c15="http://schemas.microsoft.com/office/drawing/2012/chart" uri="{CE6537A1-D6FC-4f65-9D91-7224C49458BB}"/>
                <c:ext xmlns:c16="http://schemas.microsoft.com/office/drawing/2014/chart" uri="{C3380CC4-5D6E-409C-BE32-E72D297353CC}">
                  <c16:uniqueId val="{0000000F-6EB2-4C56-ABAD-BBA6A81E3E70}"/>
                </c:ext>
              </c:extLst>
            </c:dLbl>
            <c:dLbl>
              <c:idx val="16"/>
              <c:delete val="1"/>
              <c:extLst>
                <c:ext xmlns:c15="http://schemas.microsoft.com/office/drawing/2012/chart" uri="{CE6537A1-D6FC-4f65-9D91-7224C49458BB}"/>
                <c:ext xmlns:c16="http://schemas.microsoft.com/office/drawing/2014/chart" uri="{C3380CC4-5D6E-409C-BE32-E72D297353CC}">
                  <c16:uniqueId val="{00000010-6EB2-4C56-ABAD-BBA6A81E3E70}"/>
                </c:ext>
              </c:extLst>
            </c:dLbl>
            <c:dLbl>
              <c:idx val="17"/>
              <c:delete val="1"/>
              <c:extLst>
                <c:ext xmlns:c15="http://schemas.microsoft.com/office/drawing/2012/chart" uri="{CE6537A1-D6FC-4f65-9D91-7224C49458BB}"/>
                <c:ext xmlns:c16="http://schemas.microsoft.com/office/drawing/2014/chart" uri="{C3380CC4-5D6E-409C-BE32-E72D297353CC}">
                  <c16:uniqueId val="{00000011-6EB2-4C56-ABAD-BBA6A81E3E70}"/>
                </c:ext>
              </c:extLst>
            </c:dLbl>
            <c:dLbl>
              <c:idx val="18"/>
              <c:delete val="1"/>
              <c:extLst>
                <c:ext xmlns:c15="http://schemas.microsoft.com/office/drawing/2012/chart" uri="{CE6537A1-D6FC-4f65-9D91-7224C49458BB}"/>
                <c:ext xmlns:c16="http://schemas.microsoft.com/office/drawing/2014/chart" uri="{C3380CC4-5D6E-409C-BE32-E72D297353CC}">
                  <c16:uniqueId val="{00000012-6EB2-4C56-ABAD-BBA6A81E3E70}"/>
                </c:ext>
              </c:extLst>
            </c:dLbl>
            <c:dLbl>
              <c:idx val="19"/>
              <c:delete val="1"/>
              <c:extLst>
                <c:ext xmlns:c15="http://schemas.microsoft.com/office/drawing/2012/chart" uri="{CE6537A1-D6FC-4f65-9D91-7224C49458BB}"/>
                <c:ext xmlns:c16="http://schemas.microsoft.com/office/drawing/2014/chart" uri="{C3380CC4-5D6E-409C-BE32-E72D297353CC}">
                  <c16:uniqueId val="{00000013-6EB2-4C56-ABAD-BBA6A81E3E70}"/>
                </c:ext>
              </c:extLst>
            </c:dLbl>
            <c:dLbl>
              <c:idx val="20"/>
              <c:delete val="1"/>
              <c:extLst>
                <c:ext xmlns:c15="http://schemas.microsoft.com/office/drawing/2012/chart" uri="{CE6537A1-D6FC-4f65-9D91-7224C49458BB}"/>
                <c:ext xmlns:c16="http://schemas.microsoft.com/office/drawing/2014/chart" uri="{C3380CC4-5D6E-409C-BE32-E72D297353CC}">
                  <c16:uniqueId val="{00000014-6EB2-4C56-ABAD-BBA6A81E3E70}"/>
                </c:ext>
              </c:extLst>
            </c:dLbl>
            <c:dLbl>
              <c:idx val="21"/>
              <c:delete val="1"/>
              <c:extLst>
                <c:ext xmlns:c15="http://schemas.microsoft.com/office/drawing/2012/chart" uri="{CE6537A1-D6FC-4f65-9D91-7224C49458BB}"/>
                <c:ext xmlns:c16="http://schemas.microsoft.com/office/drawing/2014/chart" uri="{C3380CC4-5D6E-409C-BE32-E72D297353CC}">
                  <c16:uniqueId val="{00000015-6EB2-4C56-ABAD-BBA6A81E3E70}"/>
                </c:ext>
              </c:extLst>
            </c:dLbl>
            <c:dLbl>
              <c:idx val="22"/>
              <c:delete val="1"/>
              <c:extLst>
                <c:ext xmlns:c15="http://schemas.microsoft.com/office/drawing/2012/chart" uri="{CE6537A1-D6FC-4f65-9D91-7224C49458BB}"/>
                <c:ext xmlns:c16="http://schemas.microsoft.com/office/drawing/2014/chart" uri="{C3380CC4-5D6E-409C-BE32-E72D297353CC}">
                  <c16:uniqueId val="{00000016-6EB2-4C56-ABAD-BBA6A81E3E70}"/>
                </c:ext>
              </c:extLst>
            </c:dLbl>
            <c:dLbl>
              <c:idx val="23"/>
              <c:delete val="1"/>
              <c:extLst>
                <c:ext xmlns:c15="http://schemas.microsoft.com/office/drawing/2012/chart" uri="{CE6537A1-D6FC-4f65-9D91-7224C49458BB}"/>
                <c:ext xmlns:c16="http://schemas.microsoft.com/office/drawing/2014/chart" uri="{C3380CC4-5D6E-409C-BE32-E72D297353CC}">
                  <c16:uniqueId val="{00000017-6EB2-4C56-ABAD-BBA6A81E3E70}"/>
                </c:ext>
              </c:extLst>
            </c:dLbl>
            <c:dLbl>
              <c:idx val="24"/>
              <c:delete val="1"/>
              <c:extLst>
                <c:ext xmlns:c15="http://schemas.microsoft.com/office/drawing/2012/chart" uri="{CE6537A1-D6FC-4f65-9D91-7224C49458BB}"/>
                <c:ext xmlns:c16="http://schemas.microsoft.com/office/drawing/2014/chart" uri="{C3380CC4-5D6E-409C-BE32-E72D297353CC}">
                  <c16:uniqueId val="{00000018-6EB2-4C56-ABAD-BBA6A81E3E70}"/>
                </c:ext>
              </c:extLst>
            </c:dLbl>
            <c:dLbl>
              <c:idx val="25"/>
              <c:delete val="1"/>
              <c:extLst>
                <c:ext xmlns:c15="http://schemas.microsoft.com/office/drawing/2012/chart" uri="{CE6537A1-D6FC-4f65-9D91-7224C49458BB}"/>
                <c:ext xmlns:c16="http://schemas.microsoft.com/office/drawing/2014/chart" uri="{C3380CC4-5D6E-409C-BE32-E72D297353CC}">
                  <c16:uniqueId val="{00000019-6EB2-4C56-ABAD-BBA6A81E3E70}"/>
                </c:ext>
              </c:extLst>
            </c:dLbl>
            <c:dLbl>
              <c:idx val="26"/>
              <c:delete val="1"/>
              <c:extLst>
                <c:ext xmlns:c15="http://schemas.microsoft.com/office/drawing/2012/chart" uri="{CE6537A1-D6FC-4f65-9D91-7224C49458BB}"/>
                <c:ext xmlns:c16="http://schemas.microsoft.com/office/drawing/2014/chart" uri="{C3380CC4-5D6E-409C-BE32-E72D297353CC}">
                  <c16:uniqueId val="{0000001A-6EB2-4C56-ABAD-BBA6A81E3E70}"/>
                </c:ext>
              </c:extLst>
            </c:dLbl>
            <c:dLbl>
              <c:idx val="27"/>
              <c:delete val="1"/>
              <c:extLst>
                <c:ext xmlns:c15="http://schemas.microsoft.com/office/drawing/2012/chart" uri="{CE6537A1-D6FC-4f65-9D91-7224C49458BB}"/>
                <c:ext xmlns:c16="http://schemas.microsoft.com/office/drawing/2014/chart" uri="{C3380CC4-5D6E-409C-BE32-E72D297353CC}">
                  <c16:uniqueId val="{0000001B-6EB2-4C56-ABAD-BBA6A81E3E70}"/>
                </c:ext>
              </c:extLst>
            </c:dLbl>
            <c:dLbl>
              <c:idx val="28"/>
              <c:delete val="1"/>
              <c:extLst>
                <c:ext xmlns:c15="http://schemas.microsoft.com/office/drawing/2012/chart" uri="{CE6537A1-D6FC-4f65-9D91-7224C49458BB}"/>
                <c:ext xmlns:c16="http://schemas.microsoft.com/office/drawing/2014/chart" uri="{C3380CC4-5D6E-409C-BE32-E72D297353CC}">
                  <c16:uniqueId val="{0000001C-6EB2-4C56-ABAD-BBA6A81E3E70}"/>
                </c:ext>
              </c:extLst>
            </c:dLbl>
            <c:dLbl>
              <c:idx val="29"/>
              <c:delete val="1"/>
              <c:extLst>
                <c:ext xmlns:c15="http://schemas.microsoft.com/office/drawing/2012/chart" uri="{CE6537A1-D6FC-4f65-9D91-7224C49458BB}"/>
                <c:ext xmlns:c16="http://schemas.microsoft.com/office/drawing/2014/chart" uri="{C3380CC4-5D6E-409C-BE32-E72D297353CC}">
                  <c16:uniqueId val="{0000001D-6EB2-4C56-ABAD-BBA6A81E3E70}"/>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tiedot'!$B$19:$AZ$19</c:f>
              <c:numCache>
                <c:formatCode>#,##0</c:formatCode>
                <c:ptCount val="51"/>
                <c:pt idx="0">
                  <c:v>384</c:v>
                </c:pt>
                <c:pt idx="1">
                  <c:v>404</c:v>
                </c:pt>
                <c:pt idx="2">
                  <c:v>484</c:v>
                </c:pt>
                <c:pt idx="3">
                  <c:v>256</c:v>
                </c:pt>
                <c:pt idx="4">
                  <c:v>444</c:v>
                </c:pt>
                <c:pt idx="5">
                  <c:v>293</c:v>
                </c:pt>
                <c:pt idx="6">
                  <c:v>262</c:v>
                </c:pt>
                <c:pt idx="7">
                  <c:v>290</c:v>
                </c:pt>
                <c:pt idx="8">
                  <c:v>260</c:v>
                </c:pt>
                <c:pt idx="9">
                  <c:v>184</c:v>
                </c:pt>
                <c:pt idx="10">
                  <c:v>156</c:v>
                </c:pt>
                <c:pt idx="11">
                  <c:v>204</c:v>
                </c:pt>
                <c:pt idx="12">
                  <c:v>63</c:v>
                </c:pt>
                <c:pt idx="13">
                  <c:v>205</c:v>
                </c:pt>
                <c:pt idx="14">
                  <c:v>154</c:v>
                </c:pt>
                <c:pt idx="15">
                  <c:v>222</c:v>
                </c:pt>
                <c:pt idx="16">
                  <c:v>209</c:v>
                </c:pt>
                <c:pt idx="17">
                  <c:v>89</c:v>
                </c:pt>
                <c:pt idx="18">
                  <c:v>152</c:v>
                </c:pt>
                <c:pt idx="19">
                  <c:v>200</c:v>
                </c:pt>
                <c:pt idx="20">
                  <c:v>166</c:v>
                </c:pt>
                <c:pt idx="21">
                  <c:v>141</c:v>
                </c:pt>
                <c:pt idx="22">
                  <c:v>157</c:v>
                </c:pt>
                <c:pt idx="23">
                  <c:v>131</c:v>
                </c:pt>
                <c:pt idx="24">
                  <c:v>84</c:v>
                </c:pt>
                <c:pt idx="25">
                  <c:v>-22</c:v>
                </c:pt>
                <c:pt idx="26">
                  <c:v>9</c:v>
                </c:pt>
                <c:pt idx="27">
                  <c:v>-55</c:v>
                </c:pt>
                <c:pt idx="28">
                  <c:v>-92</c:v>
                </c:pt>
                <c:pt idx="29">
                  <c:v>-123</c:v>
                </c:pt>
                <c:pt idx="30">
                  <c:v>-27</c:v>
                </c:pt>
              </c:numCache>
            </c:numRef>
          </c:val>
          <c:smooth val="0"/>
          <c:extLst>
            <c:ext xmlns:c16="http://schemas.microsoft.com/office/drawing/2014/chart" uri="{C3380CC4-5D6E-409C-BE32-E72D297353CC}">
              <c16:uniqueId val="{0000001E-6EB2-4C56-ABAD-BBA6A81E3E70}"/>
            </c:ext>
          </c:extLst>
        </c:ser>
        <c:ser>
          <c:idx val="1"/>
          <c:order val="1"/>
          <c:tx>
            <c:strRef>
              <c:f>'Diat 13–18 tiedot'!$A$20</c:f>
              <c:strCache>
                <c:ptCount val="1"/>
                <c:pt idx="0">
                  <c:v>Kuopio ennuste</c:v>
                </c:pt>
              </c:strCache>
            </c:strRef>
          </c:tx>
          <c:spPr>
            <a:ln w="38100" cap="rnd">
              <a:solidFill>
                <a:srgbClr val="FF0000"/>
              </a:solidFill>
              <a:round/>
            </a:ln>
            <a:effectLst/>
          </c:spPr>
          <c:marker>
            <c:symbol val="none"/>
          </c:marker>
          <c:dLbls>
            <c:dLbl>
              <c:idx val="50"/>
              <c:layout>
                <c:manualLayout>
                  <c:x val="-0.05"/>
                  <c:y val="-0.10185185185185194"/>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F-6EB2-4C56-ABAD-BBA6A81E3E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tiedot'!$B$20:$AZ$20</c:f>
              <c:numCache>
                <c:formatCode>General</c:formatCode>
                <c:ptCount val="51"/>
                <c:pt idx="30" formatCode="#,##0">
                  <c:v>-27</c:v>
                </c:pt>
                <c:pt idx="31" formatCode="#,##0">
                  <c:v>-56</c:v>
                </c:pt>
                <c:pt idx="32" formatCode="#,##0">
                  <c:v>-58</c:v>
                </c:pt>
                <c:pt idx="33" formatCode="#,##0">
                  <c:v>-60</c:v>
                </c:pt>
                <c:pt idx="34" formatCode="#,##0">
                  <c:v>-66</c:v>
                </c:pt>
                <c:pt idx="35" formatCode="#,##0">
                  <c:v>-76</c:v>
                </c:pt>
                <c:pt idx="36" formatCode="#,##0">
                  <c:v>-90</c:v>
                </c:pt>
                <c:pt idx="37" formatCode="#,##0">
                  <c:v>-101</c:v>
                </c:pt>
                <c:pt idx="38" formatCode="#,##0">
                  <c:v>-118</c:v>
                </c:pt>
                <c:pt idx="39" formatCode="#,##0">
                  <c:v>-132</c:v>
                </c:pt>
                <c:pt idx="40" formatCode="#,##0">
                  <c:v>-154</c:v>
                </c:pt>
                <c:pt idx="41" formatCode="#,##0">
                  <c:v>-169</c:v>
                </c:pt>
                <c:pt idx="42" formatCode="#,##0">
                  <c:v>-189</c:v>
                </c:pt>
                <c:pt idx="43" formatCode="#,##0">
                  <c:v>-207</c:v>
                </c:pt>
                <c:pt idx="44" formatCode="#,##0">
                  <c:v>-228</c:v>
                </c:pt>
                <c:pt idx="45" formatCode="#,##0">
                  <c:v>-249</c:v>
                </c:pt>
                <c:pt idx="46" formatCode="#,##0">
                  <c:v>-267</c:v>
                </c:pt>
                <c:pt idx="47" formatCode="#,##0">
                  <c:v>-286</c:v>
                </c:pt>
                <c:pt idx="48" formatCode="#,##0">
                  <c:v>-306</c:v>
                </c:pt>
                <c:pt idx="49" formatCode="#,##0">
                  <c:v>-327</c:v>
                </c:pt>
                <c:pt idx="50" formatCode="#,##0">
                  <c:v>-347</c:v>
                </c:pt>
              </c:numCache>
            </c:numRef>
          </c:val>
          <c:smooth val="0"/>
          <c:extLst>
            <c:ext xmlns:c16="http://schemas.microsoft.com/office/drawing/2014/chart" uri="{C3380CC4-5D6E-409C-BE32-E72D297353CC}">
              <c16:uniqueId val="{00000020-6EB2-4C56-ABAD-BBA6A81E3E70}"/>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57780205599300083"/>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Leppävirralla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9.5664479440069977E-2"/>
          <c:y val="0.15212962962962964"/>
          <c:w val="0.85797812773403326"/>
          <c:h val="0.63456765820939054"/>
        </c:manualLayout>
      </c:layout>
      <c:lineChart>
        <c:grouping val="standard"/>
        <c:varyColors val="0"/>
        <c:ser>
          <c:idx val="0"/>
          <c:order val="0"/>
          <c:tx>
            <c:strRef>
              <c:f>'Diat 13–18 tiedot'!$A$23</c:f>
              <c:strCache>
                <c:ptCount val="1"/>
                <c:pt idx="0">
                  <c:v>Leppävirta toteutunut</c:v>
                </c:pt>
              </c:strCache>
            </c:strRef>
          </c:tx>
          <c:spPr>
            <a:ln w="38100" cap="rnd">
              <a:solidFill>
                <a:schemeClr val="tx2"/>
              </a:solidFill>
              <a:round/>
            </a:ln>
            <a:effectLst/>
          </c:spPr>
          <c:marker>
            <c:symbol val="none"/>
          </c:marker>
          <c:dLbls>
            <c:dLbl>
              <c:idx val="0"/>
              <c:layout>
                <c:manualLayout>
                  <c:x val="-2.2222222222222223E-2"/>
                  <c:y val="0.157407407407407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F6-4D94-9838-D059BF6A5660}"/>
                </c:ext>
              </c:extLst>
            </c:dLbl>
            <c:dLbl>
              <c:idx val="1"/>
              <c:delete val="1"/>
              <c:extLst>
                <c:ext xmlns:c15="http://schemas.microsoft.com/office/drawing/2012/chart" uri="{CE6537A1-D6FC-4f65-9D91-7224C49458BB}"/>
                <c:ext xmlns:c16="http://schemas.microsoft.com/office/drawing/2014/chart" uri="{C3380CC4-5D6E-409C-BE32-E72D297353CC}">
                  <c16:uniqueId val="{00000001-BCF6-4D94-9838-D059BF6A5660}"/>
                </c:ext>
              </c:extLst>
            </c:dLbl>
            <c:dLbl>
              <c:idx val="2"/>
              <c:delete val="1"/>
              <c:extLst>
                <c:ext xmlns:c15="http://schemas.microsoft.com/office/drawing/2012/chart" uri="{CE6537A1-D6FC-4f65-9D91-7224C49458BB}"/>
                <c:ext xmlns:c16="http://schemas.microsoft.com/office/drawing/2014/chart" uri="{C3380CC4-5D6E-409C-BE32-E72D297353CC}">
                  <c16:uniqueId val="{00000002-BCF6-4D94-9838-D059BF6A5660}"/>
                </c:ext>
              </c:extLst>
            </c:dLbl>
            <c:dLbl>
              <c:idx val="3"/>
              <c:delete val="1"/>
              <c:extLst>
                <c:ext xmlns:c15="http://schemas.microsoft.com/office/drawing/2012/chart" uri="{CE6537A1-D6FC-4f65-9D91-7224C49458BB}"/>
                <c:ext xmlns:c16="http://schemas.microsoft.com/office/drawing/2014/chart" uri="{C3380CC4-5D6E-409C-BE32-E72D297353CC}">
                  <c16:uniqueId val="{00000003-BCF6-4D94-9838-D059BF6A5660}"/>
                </c:ext>
              </c:extLst>
            </c:dLbl>
            <c:dLbl>
              <c:idx val="4"/>
              <c:delete val="1"/>
              <c:extLst>
                <c:ext xmlns:c15="http://schemas.microsoft.com/office/drawing/2012/chart" uri="{CE6537A1-D6FC-4f65-9D91-7224C49458BB}"/>
                <c:ext xmlns:c16="http://schemas.microsoft.com/office/drawing/2014/chart" uri="{C3380CC4-5D6E-409C-BE32-E72D297353CC}">
                  <c16:uniqueId val="{00000004-BCF6-4D94-9838-D059BF6A5660}"/>
                </c:ext>
              </c:extLst>
            </c:dLbl>
            <c:dLbl>
              <c:idx val="5"/>
              <c:delete val="1"/>
              <c:extLst>
                <c:ext xmlns:c15="http://schemas.microsoft.com/office/drawing/2012/chart" uri="{CE6537A1-D6FC-4f65-9D91-7224C49458BB}"/>
                <c:ext xmlns:c16="http://schemas.microsoft.com/office/drawing/2014/chart" uri="{C3380CC4-5D6E-409C-BE32-E72D297353CC}">
                  <c16:uniqueId val="{00000005-BCF6-4D94-9838-D059BF6A5660}"/>
                </c:ext>
              </c:extLst>
            </c:dLbl>
            <c:dLbl>
              <c:idx val="6"/>
              <c:delete val="1"/>
              <c:extLst>
                <c:ext xmlns:c15="http://schemas.microsoft.com/office/drawing/2012/chart" uri="{CE6537A1-D6FC-4f65-9D91-7224C49458BB}"/>
                <c:ext xmlns:c16="http://schemas.microsoft.com/office/drawing/2014/chart" uri="{C3380CC4-5D6E-409C-BE32-E72D297353CC}">
                  <c16:uniqueId val="{00000006-BCF6-4D94-9838-D059BF6A5660}"/>
                </c:ext>
              </c:extLst>
            </c:dLbl>
            <c:dLbl>
              <c:idx val="7"/>
              <c:delete val="1"/>
              <c:extLst>
                <c:ext xmlns:c15="http://schemas.microsoft.com/office/drawing/2012/chart" uri="{CE6537A1-D6FC-4f65-9D91-7224C49458BB}"/>
                <c:ext xmlns:c16="http://schemas.microsoft.com/office/drawing/2014/chart" uri="{C3380CC4-5D6E-409C-BE32-E72D297353CC}">
                  <c16:uniqueId val="{00000007-BCF6-4D94-9838-D059BF6A5660}"/>
                </c:ext>
              </c:extLst>
            </c:dLbl>
            <c:dLbl>
              <c:idx val="8"/>
              <c:delete val="1"/>
              <c:extLst>
                <c:ext xmlns:c15="http://schemas.microsoft.com/office/drawing/2012/chart" uri="{CE6537A1-D6FC-4f65-9D91-7224C49458BB}"/>
                <c:ext xmlns:c16="http://schemas.microsoft.com/office/drawing/2014/chart" uri="{C3380CC4-5D6E-409C-BE32-E72D297353CC}">
                  <c16:uniqueId val="{00000008-BCF6-4D94-9838-D059BF6A5660}"/>
                </c:ext>
              </c:extLst>
            </c:dLbl>
            <c:dLbl>
              <c:idx val="9"/>
              <c:delete val="1"/>
              <c:extLst>
                <c:ext xmlns:c15="http://schemas.microsoft.com/office/drawing/2012/chart" uri="{CE6537A1-D6FC-4f65-9D91-7224C49458BB}"/>
                <c:ext xmlns:c16="http://schemas.microsoft.com/office/drawing/2014/chart" uri="{C3380CC4-5D6E-409C-BE32-E72D297353CC}">
                  <c16:uniqueId val="{00000009-BCF6-4D94-9838-D059BF6A5660}"/>
                </c:ext>
              </c:extLst>
            </c:dLbl>
            <c:dLbl>
              <c:idx val="10"/>
              <c:delete val="1"/>
              <c:extLst>
                <c:ext xmlns:c15="http://schemas.microsoft.com/office/drawing/2012/chart" uri="{CE6537A1-D6FC-4f65-9D91-7224C49458BB}"/>
                <c:ext xmlns:c16="http://schemas.microsoft.com/office/drawing/2014/chart" uri="{C3380CC4-5D6E-409C-BE32-E72D297353CC}">
                  <c16:uniqueId val="{0000000A-BCF6-4D94-9838-D059BF6A5660}"/>
                </c:ext>
              </c:extLst>
            </c:dLbl>
            <c:dLbl>
              <c:idx val="11"/>
              <c:delete val="1"/>
              <c:extLst>
                <c:ext xmlns:c15="http://schemas.microsoft.com/office/drawing/2012/chart" uri="{CE6537A1-D6FC-4f65-9D91-7224C49458BB}"/>
                <c:ext xmlns:c16="http://schemas.microsoft.com/office/drawing/2014/chart" uri="{C3380CC4-5D6E-409C-BE32-E72D297353CC}">
                  <c16:uniqueId val="{0000000B-BCF6-4D94-9838-D059BF6A5660}"/>
                </c:ext>
              </c:extLst>
            </c:dLbl>
            <c:dLbl>
              <c:idx val="12"/>
              <c:delete val="1"/>
              <c:extLst>
                <c:ext xmlns:c15="http://schemas.microsoft.com/office/drawing/2012/chart" uri="{CE6537A1-D6FC-4f65-9D91-7224C49458BB}"/>
                <c:ext xmlns:c16="http://schemas.microsoft.com/office/drawing/2014/chart" uri="{C3380CC4-5D6E-409C-BE32-E72D297353CC}">
                  <c16:uniqueId val="{0000000C-BCF6-4D94-9838-D059BF6A5660}"/>
                </c:ext>
              </c:extLst>
            </c:dLbl>
            <c:dLbl>
              <c:idx val="13"/>
              <c:delete val="1"/>
              <c:extLst>
                <c:ext xmlns:c15="http://schemas.microsoft.com/office/drawing/2012/chart" uri="{CE6537A1-D6FC-4f65-9D91-7224C49458BB}"/>
                <c:ext xmlns:c16="http://schemas.microsoft.com/office/drawing/2014/chart" uri="{C3380CC4-5D6E-409C-BE32-E72D297353CC}">
                  <c16:uniqueId val="{0000000D-BCF6-4D94-9838-D059BF6A5660}"/>
                </c:ext>
              </c:extLst>
            </c:dLbl>
            <c:dLbl>
              <c:idx val="14"/>
              <c:delete val="1"/>
              <c:extLst>
                <c:ext xmlns:c15="http://schemas.microsoft.com/office/drawing/2012/chart" uri="{CE6537A1-D6FC-4f65-9D91-7224C49458BB}"/>
                <c:ext xmlns:c16="http://schemas.microsoft.com/office/drawing/2014/chart" uri="{C3380CC4-5D6E-409C-BE32-E72D297353CC}">
                  <c16:uniqueId val="{0000000E-BCF6-4D94-9838-D059BF6A5660}"/>
                </c:ext>
              </c:extLst>
            </c:dLbl>
            <c:dLbl>
              <c:idx val="15"/>
              <c:delete val="1"/>
              <c:extLst>
                <c:ext xmlns:c15="http://schemas.microsoft.com/office/drawing/2012/chart" uri="{CE6537A1-D6FC-4f65-9D91-7224C49458BB}"/>
                <c:ext xmlns:c16="http://schemas.microsoft.com/office/drawing/2014/chart" uri="{C3380CC4-5D6E-409C-BE32-E72D297353CC}">
                  <c16:uniqueId val="{0000000F-BCF6-4D94-9838-D059BF6A5660}"/>
                </c:ext>
              </c:extLst>
            </c:dLbl>
            <c:dLbl>
              <c:idx val="16"/>
              <c:delete val="1"/>
              <c:extLst>
                <c:ext xmlns:c15="http://schemas.microsoft.com/office/drawing/2012/chart" uri="{CE6537A1-D6FC-4f65-9D91-7224C49458BB}"/>
                <c:ext xmlns:c16="http://schemas.microsoft.com/office/drawing/2014/chart" uri="{C3380CC4-5D6E-409C-BE32-E72D297353CC}">
                  <c16:uniqueId val="{00000010-BCF6-4D94-9838-D059BF6A5660}"/>
                </c:ext>
              </c:extLst>
            </c:dLbl>
            <c:dLbl>
              <c:idx val="17"/>
              <c:delete val="1"/>
              <c:extLst>
                <c:ext xmlns:c15="http://schemas.microsoft.com/office/drawing/2012/chart" uri="{CE6537A1-D6FC-4f65-9D91-7224C49458BB}"/>
                <c:ext xmlns:c16="http://schemas.microsoft.com/office/drawing/2014/chart" uri="{C3380CC4-5D6E-409C-BE32-E72D297353CC}">
                  <c16:uniqueId val="{00000011-BCF6-4D94-9838-D059BF6A5660}"/>
                </c:ext>
              </c:extLst>
            </c:dLbl>
            <c:dLbl>
              <c:idx val="18"/>
              <c:delete val="1"/>
              <c:extLst>
                <c:ext xmlns:c15="http://schemas.microsoft.com/office/drawing/2012/chart" uri="{CE6537A1-D6FC-4f65-9D91-7224C49458BB}"/>
                <c:ext xmlns:c16="http://schemas.microsoft.com/office/drawing/2014/chart" uri="{C3380CC4-5D6E-409C-BE32-E72D297353CC}">
                  <c16:uniqueId val="{00000012-BCF6-4D94-9838-D059BF6A5660}"/>
                </c:ext>
              </c:extLst>
            </c:dLbl>
            <c:dLbl>
              <c:idx val="19"/>
              <c:delete val="1"/>
              <c:extLst>
                <c:ext xmlns:c15="http://schemas.microsoft.com/office/drawing/2012/chart" uri="{CE6537A1-D6FC-4f65-9D91-7224C49458BB}"/>
                <c:ext xmlns:c16="http://schemas.microsoft.com/office/drawing/2014/chart" uri="{C3380CC4-5D6E-409C-BE32-E72D297353CC}">
                  <c16:uniqueId val="{00000013-BCF6-4D94-9838-D059BF6A5660}"/>
                </c:ext>
              </c:extLst>
            </c:dLbl>
            <c:dLbl>
              <c:idx val="20"/>
              <c:delete val="1"/>
              <c:extLst>
                <c:ext xmlns:c15="http://schemas.microsoft.com/office/drawing/2012/chart" uri="{CE6537A1-D6FC-4f65-9D91-7224C49458BB}"/>
                <c:ext xmlns:c16="http://schemas.microsoft.com/office/drawing/2014/chart" uri="{C3380CC4-5D6E-409C-BE32-E72D297353CC}">
                  <c16:uniqueId val="{00000014-BCF6-4D94-9838-D059BF6A5660}"/>
                </c:ext>
              </c:extLst>
            </c:dLbl>
            <c:dLbl>
              <c:idx val="21"/>
              <c:delete val="1"/>
              <c:extLst>
                <c:ext xmlns:c15="http://schemas.microsoft.com/office/drawing/2012/chart" uri="{CE6537A1-D6FC-4f65-9D91-7224C49458BB}"/>
                <c:ext xmlns:c16="http://schemas.microsoft.com/office/drawing/2014/chart" uri="{C3380CC4-5D6E-409C-BE32-E72D297353CC}">
                  <c16:uniqueId val="{00000015-BCF6-4D94-9838-D059BF6A5660}"/>
                </c:ext>
              </c:extLst>
            </c:dLbl>
            <c:dLbl>
              <c:idx val="22"/>
              <c:delete val="1"/>
              <c:extLst>
                <c:ext xmlns:c15="http://schemas.microsoft.com/office/drawing/2012/chart" uri="{CE6537A1-D6FC-4f65-9D91-7224C49458BB}"/>
                <c:ext xmlns:c16="http://schemas.microsoft.com/office/drawing/2014/chart" uri="{C3380CC4-5D6E-409C-BE32-E72D297353CC}">
                  <c16:uniqueId val="{00000016-BCF6-4D94-9838-D059BF6A5660}"/>
                </c:ext>
              </c:extLst>
            </c:dLbl>
            <c:dLbl>
              <c:idx val="23"/>
              <c:delete val="1"/>
              <c:extLst>
                <c:ext xmlns:c15="http://schemas.microsoft.com/office/drawing/2012/chart" uri="{CE6537A1-D6FC-4f65-9D91-7224C49458BB}"/>
                <c:ext xmlns:c16="http://schemas.microsoft.com/office/drawing/2014/chart" uri="{C3380CC4-5D6E-409C-BE32-E72D297353CC}">
                  <c16:uniqueId val="{00000017-BCF6-4D94-9838-D059BF6A5660}"/>
                </c:ext>
              </c:extLst>
            </c:dLbl>
            <c:dLbl>
              <c:idx val="24"/>
              <c:delete val="1"/>
              <c:extLst>
                <c:ext xmlns:c15="http://schemas.microsoft.com/office/drawing/2012/chart" uri="{CE6537A1-D6FC-4f65-9D91-7224C49458BB}"/>
                <c:ext xmlns:c16="http://schemas.microsoft.com/office/drawing/2014/chart" uri="{C3380CC4-5D6E-409C-BE32-E72D297353CC}">
                  <c16:uniqueId val="{00000018-BCF6-4D94-9838-D059BF6A5660}"/>
                </c:ext>
              </c:extLst>
            </c:dLbl>
            <c:dLbl>
              <c:idx val="25"/>
              <c:delete val="1"/>
              <c:extLst>
                <c:ext xmlns:c15="http://schemas.microsoft.com/office/drawing/2012/chart" uri="{CE6537A1-D6FC-4f65-9D91-7224C49458BB}"/>
                <c:ext xmlns:c16="http://schemas.microsoft.com/office/drawing/2014/chart" uri="{C3380CC4-5D6E-409C-BE32-E72D297353CC}">
                  <c16:uniqueId val="{00000019-BCF6-4D94-9838-D059BF6A5660}"/>
                </c:ext>
              </c:extLst>
            </c:dLbl>
            <c:dLbl>
              <c:idx val="26"/>
              <c:delete val="1"/>
              <c:extLst>
                <c:ext xmlns:c15="http://schemas.microsoft.com/office/drawing/2012/chart" uri="{CE6537A1-D6FC-4f65-9D91-7224C49458BB}"/>
                <c:ext xmlns:c16="http://schemas.microsoft.com/office/drawing/2014/chart" uri="{C3380CC4-5D6E-409C-BE32-E72D297353CC}">
                  <c16:uniqueId val="{0000001A-BCF6-4D94-9838-D059BF6A5660}"/>
                </c:ext>
              </c:extLst>
            </c:dLbl>
            <c:dLbl>
              <c:idx val="27"/>
              <c:delete val="1"/>
              <c:extLst>
                <c:ext xmlns:c15="http://schemas.microsoft.com/office/drawing/2012/chart" uri="{CE6537A1-D6FC-4f65-9D91-7224C49458BB}"/>
                <c:ext xmlns:c16="http://schemas.microsoft.com/office/drawing/2014/chart" uri="{C3380CC4-5D6E-409C-BE32-E72D297353CC}">
                  <c16:uniqueId val="{0000001B-BCF6-4D94-9838-D059BF6A5660}"/>
                </c:ext>
              </c:extLst>
            </c:dLbl>
            <c:dLbl>
              <c:idx val="28"/>
              <c:delete val="1"/>
              <c:extLst>
                <c:ext xmlns:c15="http://schemas.microsoft.com/office/drawing/2012/chart" uri="{CE6537A1-D6FC-4f65-9D91-7224C49458BB}"/>
                <c:ext xmlns:c16="http://schemas.microsoft.com/office/drawing/2014/chart" uri="{C3380CC4-5D6E-409C-BE32-E72D297353CC}">
                  <c16:uniqueId val="{0000001C-BCF6-4D94-9838-D059BF6A5660}"/>
                </c:ext>
              </c:extLst>
            </c:dLbl>
            <c:dLbl>
              <c:idx val="29"/>
              <c:delete val="1"/>
              <c:extLst>
                <c:ext xmlns:c15="http://schemas.microsoft.com/office/drawing/2012/chart" uri="{CE6537A1-D6FC-4f65-9D91-7224C49458BB}"/>
                <c:ext xmlns:c16="http://schemas.microsoft.com/office/drawing/2014/chart" uri="{C3380CC4-5D6E-409C-BE32-E72D297353CC}">
                  <c16:uniqueId val="{0000001D-BCF6-4D94-9838-D059BF6A5660}"/>
                </c:ext>
              </c:extLst>
            </c:dLbl>
            <c:dLbl>
              <c:idx val="30"/>
              <c:layout>
                <c:manualLayout>
                  <c:x val="-1.666666666666666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CF6-4D94-9838-D059BF6A5660}"/>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tiedot'!$B$23:$AZ$23</c:f>
              <c:numCache>
                <c:formatCode>#,##0</c:formatCode>
                <c:ptCount val="51"/>
                <c:pt idx="0">
                  <c:v>11</c:v>
                </c:pt>
                <c:pt idx="1">
                  <c:v>21</c:v>
                </c:pt>
                <c:pt idx="2">
                  <c:v>29</c:v>
                </c:pt>
                <c:pt idx="3">
                  <c:v>-26</c:v>
                </c:pt>
                <c:pt idx="4">
                  <c:v>-3</c:v>
                </c:pt>
                <c:pt idx="5">
                  <c:v>-6</c:v>
                </c:pt>
                <c:pt idx="6">
                  <c:v>-4</c:v>
                </c:pt>
                <c:pt idx="7">
                  <c:v>-20</c:v>
                </c:pt>
                <c:pt idx="8">
                  <c:v>-44</c:v>
                </c:pt>
                <c:pt idx="9">
                  <c:v>-43</c:v>
                </c:pt>
                <c:pt idx="10">
                  <c:v>-23</c:v>
                </c:pt>
                <c:pt idx="11">
                  <c:v>-52</c:v>
                </c:pt>
                <c:pt idx="12">
                  <c:v>-24</c:v>
                </c:pt>
                <c:pt idx="13">
                  <c:v>-26</c:v>
                </c:pt>
                <c:pt idx="14">
                  <c:v>-40</c:v>
                </c:pt>
                <c:pt idx="15">
                  <c:v>-48</c:v>
                </c:pt>
                <c:pt idx="16">
                  <c:v>-41</c:v>
                </c:pt>
                <c:pt idx="17">
                  <c:v>-40</c:v>
                </c:pt>
                <c:pt idx="18">
                  <c:v>-39</c:v>
                </c:pt>
                <c:pt idx="19">
                  <c:v>-44</c:v>
                </c:pt>
                <c:pt idx="20">
                  <c:v>-29</c:v>
                </c:pt>
                <c:pt idx="21">
                  <c:v>-78</c:v>
                </c:pt>
                <c:pt idx="22">
                  <c:v>-45</c:v>
                </c:pt>
                <c:pt idx="23">
                  <c:v>-54</c:v>
                </c:pt>
                <c:pt idx="24">
                  <c:v>-67</c:v>
                </c:pt>
                <c:pt idx="25">
                  <c:v>-50</c:v>
                </c:pt>
                <c:pt idx="26">
                  <c:v>-56</c:v>
                </c:pt>
                <c:pt idx="27">
                  <c:v>-74</c:v>
                </c:pt>
                <c:pt idx="28">
                  <c:v>-56</c:v>
                </c:pt>
                <c:pt idx="29">
                  <c:v>-81</c:v>
                </c:pt>
                <c:pt idx="30">
                  <c:v>-67</c:v>
                </c:pt>
              </c:numCache>
            </c:numRef>
          </c:val>
          <c:smooth val="0"/>
          <c:extLst>
            <c:ext xmlns:c16="http://schemas.microsoft.com/office/drawing/2014/chart" uri="{C3380CC4-5D6E-409C-BE32-E72D297353CC}">
              <c16:uniqueId val="{0000001F-BCF6-4D94-9838-D059BF6A5660}"/>
            </c:ext>
          </c:extLst>
        </c:ser>
        <c:ser>
          <c:idx val="1"/>
          <c:order val="1"/>
          <c:tx>
            <c:strRef>
              <c:f>'Diat 13–18 tiedot'!$A$24</c:f>
              <c:strCache>
                <c:ptCount val="1"/>
                <c:pt idx="0">
                  <c:v>Leppävirta ennuste</c:v>
                </c:pt>
              </c:strCache>
            </c:strRef>
          </c:tx>
          <c:spPr>
            <a:ln w="38100" cap="rnd">
              <a:solidFill>
                <a:srgbClr val="FF0000"/>
              </a:solidFill>
              <a:round/>
            </a:ln>
            <a:effectLst/>
          </c:spPr>
          <c:marker>
            <c:symbol val="none"/>
          </c:marker>
          <c:dLbls>
            <c:dLbl>
              <c:idx val="50"/>
              <c:layout>
                <c:manualLayout>
                  <c:x val="-6.1111111111111109E-2"/>
                  <c:y val="-7.407407407407407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BCF6-4D94-9838-D059BF6A566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tiedot'!$B$24:$AZ$24</c:f>
              <c:numCache>
                <c:formatCode>General</c:formatCode>
                <c:ptCount val="51"/>
                <c:pt idx="30" formatCode="#,##0">
                  <c:v>-67</c:v>
                </c:pt>
                <c:pt idx="31" formatCode="#,##0">
                  <c:v>-73</c:v>
                </c:pt>
                <c:pt idx="32" formatCode="#,##0">
                  <c:v>-75</c:v>
                </c:pt>
                <c:pt idx="33" formatCode="#,##0">
                  <c:v>-76</c:v>
                </c:pt>
                <c:pt idx="34" formatCode="#,##0">
                  <c:v>-78</c:v>
                </c:pt>
                <c:pt idx="35" formatCode="#,##0">
                  <c:v>-79</c:v>
                </c:pt>
                <c:pt idx="36" formatCode="#,##0">
                  <c:v>-80</c:v>
                </c:pt>
                <c:pt idx="37" formatCode="#,##0">
                  <c:v>-81</c:v>
                </c:pt>
                <c:pt idx="38" formatCode="#,##0">
                  <c:v>-79</c:v>
                </c:pt>
                <c:pt idx="39" formatCode="#,##0">
                  <c:v>-79</c:v>
                </c:pt>
                <c:pt idx="40" formatCode="#,##0">
                  <c:v>-80</c:v>
                </c:pt>
                <c:pt idx="41" formatCode="#,##0">
                  <c:v>-81</c:v>
                </c:pt>
                <c:pt idx="42" formatCode="#,##0">
                  <c:v>-82</c:v>
                </c:pt>
                <c:pt idx="43" formatCode="#,##0">
                  <c:v>-82</c:v>
                </c:pt>
                <c:pt idx="44" formatCode="#,##0">
                  <c:v>-82</c:v>
                </c:pt>
                <c:pt idx="45" formatCode="#,##0">
                  <c:v>-82</c:v>
                </c:pt>
                <c:pt idx="46" formatCode="#,##0">
                  <c:v>-82</c:v>
                </c:pt>
                <c:pt idx="47" formatCode="#,##0">
                  <c:v>-83</c:v>
                </c:pt>
                <c:pt idx="48" formatCode="#,##0">
                  <c:v>-83</c:v>
                </c:pt>
                <c:pt idx="49" formatCode="#,##0">
                  <c:v>-85</c:v>
                </c:pt>
                <c:pt idx="50" formatCode="#,##0">
                  <c:v>-85</c:v>
                </c:pt>
              </c:numCache>
            </c:numRef>
          </c:val>
          <c:smooth val="0"/>
          <c:extLst>
            <c:ext xmlns:c16="http://schemas.microsoft.com/office/drawing/2014/chart" uri="{C3380CC4-5D6E-409C-BE32-E72D297353CC}">
              <c16:uniqueId val="{00000021-BCF6-4D94-9838-D059BF6A5660}"/>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6406867891513566"/>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Pielavedellä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9.2886701662292195E-2"/>
          <c:y val="0.15212962962962964"/>
          <c:w val="0.86075590551181091"/>
          <c:h val="0.63456765820939054"/>
        </c:manualLayout>
      </c:layout>
      <c:lineChart>
        <c:grouping val="standard"/>
        <c:varyColors val="0"/>
        <c:ser>
          <c:idx val="0"/>
          <c:order val="0"/>
          <c:tx>
            <c:strRef>
              <c:f>'Diat 13–18 tiedot'!$A$25</c:f>
              <c:strCache>
                <c:ptCount val="1"/>
                <c:pt idx="0">
                  <c:v>Pielavesi toteutunut</c:v>
                </c:pt>
              </c:strCache>
            </c:strRef>
          </c:tx>
          <c:spPr>
            <a:ln w="38100" cap="rnd">
              <a:solidFill>
                <a:schemeClr val="tx2"/>
              </a:solidFill>
              <a:round/>
            </a:ln>
            <a:effectLst/>
          </c:spPr>
          <c:marker>
            <c:symbol val="none"/>
          </c:marker>
          <c:dLbls>
            <c:dLbl>
              <c:idx val="0"/>
              <c:layout>
                <c:manualLayout>
                  <c:x val="-1.6666666666666666E-2"/>
                  <c:y val="5.5555555555555552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CD97-4FFB-A39B-5FF4B848CEE7}"/>
                </c:ext>
              </c:extLst>
            </c:dLbl>
            <c:dLbl>
              <c:idx val="1"/>
              <c:delete val="1"/>
              <c:extLst>
                <c:ext xmlns:c15="http://schemas.microsoft.com/office/drawing/2012/chart" uri="{CE6537A1-D6FC-4f65-9D91-7224C49458BB}"/>
                <c:ext xmlns:c16="http://schemas.microsoft.com/office/drawing/2014/chart" uri="{C3380CC4-5D6E-409C-BE32-E72D297353CC}">
                  <c16:uniqueId val="{00000001-CD97-4FFB-A39B-5FF4B848CEE7}"/>
                </c:ext>
              </c:extLst>
            </c:dLbl>
            <c:dLbl>
              <c:idx val="2"/>
              <c:delete val="1"/>
              <c:extLst>
                <c:ext xmlns:c15="http://schemas.microsoft.com/office/drawing/2012/chart" uri="{CE6537A1-D6FC-4f65-9D91-7224C49458BB}"/>
                <c:ext xmlns:c16="http://schemas.microsoft.com/office/drawing/2014/chart" uri="{C3380CC4-5D6E-409C-BE32-E72D297353CC}">
                  <c16:uniqueId val="{00000002-CD97-4FFB-A39B-5FF4B848CEE7}"/>
                </c:ext>
              </c:extLst>
            </c:dLbl>
            <c:dLbl>
              <c:idx val="3"/>
              <c:delete val="1"/>
              <c:extLst>
                <c:ext xmlns:c15="http://schemas.microsoft.com/office/drawing/2012/chart" uri="{CE6537A1-D6FC-4f65-9D91-7224C49458BB}"/>
                <c:ext xmlns:c16="http://schemas.microsoft.com/office/drawing/2014/chart" uri="{C3380CC4-5D6E-409C-BE32-E72D297353CC}">
                  <c16:uniqueId val="{00000003-CD97-4FFB-A39B-5FF4B848CEE7}"/>
                </c:ext>
              </c:extLst>
            </c:dLbl>
            <c:dLbl>
              <c:idx val="4"/>
              <c:delete val="1"/>
              <c:extLst>
                <c:ext xmlns:c15="http://schemas.microsoft.com/office/drawing/2012/chart" uri="{CE6537A1-D6FC-4f65-9D91-7224C49458BB}"/>
                <c:ext xmlns:c16="http://schemas.microsoft.com/office/drawing/2014/chart" uri="{C3380CC4-5D6E-409C-BE32-E72D297353CC}">
                  <c16:uniqueId val="{00000004-CD97-4FFB-A39B-5FF4B848CEE7}"/>
                </c:ext>
              </c:extLst>
            </c:dLbl>
            <c:dLbl>
              <c:idx val="5"/>
              <c:delete val="1"/>
              <c:extLst>
                <c:ext xmlns:c15="http://schemas.microsoft.com/office/drawing/2012/chart" uri="{CE6537A1-D6FC-4f65-9D91-7224C49458BB}"/>
                <c:ext xmlns:c16="http://schemas.microsoft.com/office/drawing/2014/chart" uri="{C3380CC4-5D6E-409C-BE32-E72D297353CC}">
                  <c16:uniqueId val="{00000005-CD97-4FFB-A39B-5FF4B848CEE7}"/>
                </c:ext>
              </c:extLst>
            </c:dLbl>
            <c:dLbl>
              <c:idx val="6"/>
              <c:delete val="1"/>
              <c:extLst>
                <c:ext xmlns:c15="http://schemas.microsoft.com/office/drawing/2012/chart" uri="{CE6537A1-D6FC-4f65-9D91-7224C49458BB}"/>
                <c:ext xmlns:c16="http://schemas.microsoft.com/office/drawing/2014/chart" uri="{C3380CC4-5D6E-409C-BE32-E72D297353CC}">
                  <c16:uniqueId val="{00000006-CD97-4FFB-A39B-5FF4B848CEE7}"/>
                </c:ext>
              </c:extLst>
            </c:dLbl>
            <c:dLbl>
              <c:idx val="7"/>
              <c:delete val="1"/>
              <c:extLst>
                <c:ext xmlns:c15="http://schemas.microsoft.com/office/drawing/2012/chart" uri="{CE6537A1-D6FC-4f65-9D91-7224C49458BB}"/>
                <c:ext xmlns:c16="http://schemas.microsoft.com/office/drawing/2014/chart" uri="{C3380CC4-5D6E-409C-BE32-E72D297353CC}">
                  <c16:uniqueId val="{00000007-CD97-4FFB-A39B-5FF4B848CEE7}"/>
                </c:ext>
              </c:extLst>
            </c:dLbl>
            <c:dLbl>
              <c:idx val="8"/>
              <c:delete val="1"/>
              <c:extLst>
                <c:ext xmlns:c15="http://schemas.microsoft.com/office/drawing/2012/chart" uri="{CE6537A1-D6FC-4f65-9D91-7224C49458BB}"/>
                <c:ext xmlns:c16="http://schemas.microsoft.com/office/drawing/2014/chart" uri="{C3380CC4-5D6E-409C-BE32-E72D297353CC}">
                  <c16:uniqueId val="{00000008-CD97-4FFB-A39B-5FF4B848CEE7}"/>
                </c:ext>
              </c:extLst>
            </c:dLbl>
            <c:dLbl>
              <c:idx val="9"/>
              <c:delete val="1"/>
              <c:extLst>
                <c:ext xmlns:c15="http://schemas.microsoft.com/office/drawing/2012/chart" uri="{CE6537A1-D6FC-4f65-9D91-7224C49458BB}"/>
                <c:ext xmlns:c16="http://schemas.microsoft.com/office/drawing/2014/chart" uri="{C3380CC4-5D6E-409C-BE32-E72D297353CC}">
                  <c16:uniqueId val="{00000009-CD97-4FFB-A39B-5FF4B848CEE7}"/>
                </c:ext>
              </c:extLst>
            </c:dLbl>
            <c:dLbl>
              <c:idx val="10"/>
              <c:delete val="1"/>
              <c:extLst>
                <c:ext xmlns:c15="http://schemas.microsoft.com/office/drawing/2012/chart" uri="{CE6537A1-D6FC-4f65-9D91-7224C49458BB}"/>
                <c:ext xmlns:c16="http://schemas.microsoft.com/office/drawing/2014/chart" uri="{C3380CC4-5D6E-409C-BE32-E72D297353CC}">
                  <c16:uniqueId val="{0000000A-CD97-4FFB-A39B-5FF4B848CEE7}"/>
                </c:ext>
              </c:extLst>
            </c:dLbl>
            <c:dLbl>
              <c:idx val="11"/>
              <c:delete val="1"/>
              <c:extLst>
                <c:ext xmlns:c15="http://schemas.microsoft.com/office/drawing/2012/chart" uri="{CE6537A1-D6FC-4f65-9D91-7224C49458BB}"/>
                <c:ext xmlns:c16="http://schemas.microsoft.com/office/drawing/2014/chart" uri="{C3380CC4-5D6E-409C-BE32-E72D297353CC}">
                  <c16:uniqueId val="{0000000B-CD97-4FFB-A39B-5FF4B848CEE7}"/>
                </c:ext>
              </c:extLst>
            </c:dLbl>
            <c:dLbl>
              <c:idx val="12"/>
              <c:delete val="1"/>
              <c:extLst>
                <c:ext xmlns:c15="http://schemas.microsoft.com/office/drawing/2012/chart" uri="{CE6537A1-D6FC-4f65-9D91-7224C49458BB}"/>
                <c:ext xmlns:c16="http://schemas.microsoft.com/office/drawing/2014/chart" uri="{C3380CC4-5D6E-409C-BE32-E72D297353CC}">
                  <c16:uniqueId val="{0000000C-CD97-4FFB-A39B-5FF4B848CEE7}"/>
                </c:ext>
              </c:extLst>
            </c:dLbl>
            <c:dLbl>
              <c:idx val="13"/>
              <c:delete val="1"/>
              <c:extLst>
                <c:ext xmlns:c15="http://schemas.microsoft.com/office/drawing/2012/chart" uri="{CE6537A1-D6FC-4f65-9D91-7224C49458BB}"/>
                <c:ext xmlns:c16="http://schemas.microsoft.com/office/drawing/2014/chart" uri="{C3380CC4-5D6E-409C-BE32-E72D297353CC}">
                  <c16:uniqueId val="{0000000D-CD97-4FFB-A39B-5FF4B848CEE7}"/>
                </c:ext>
              </c:extLst>
            </c:dLbl>
            <c:dLbl>
              <c:idx val="14"/>
              <c:delete val="1"/>
              <c:extLst>
                <c:ext xmlns:c15="http://schemas.microsoft.com/office/drawing/2012/chart" uri="{CE6537A1-D6FC-4f65-9D91-7224C49458BB}"/>
                <c:ext xmlns:c16="http://schemas.microsoft.com/office/drawing/2014/chart" uri="{C3380CC4-5D6E-409C-BE32-E72D297353CC}">
                  <c16:uniqueId val="{0000000E-CD97-4FFB-A39B-5FF4B848CEE7}"/>
                </c:ext>
              </c:extLst>
            </c:dLbl>
            <c:dLbl>
              <c:idx val="15"/>
              <c:delete val="1"/>
              <c:extLst>
                <c:ext xmlns:c15="http://schemas.microsoft.com/office/drawing/2012/chart" uri="{CE6537A1-D6FC-4f65-9D91-7224C49458BB}"/>
                <c:ext xmlns:c16="http://schemas.microsoft.com/office/drawing/2014/chart" uri="{C3380CC4-5D6E-409C-BE32-E72D297353CC}">
                  <c16:uniqueId val="{0000000F-CD97-4FFB-A39B-5FF4B848CEE7}"/>
                </c:ext>
              </c:extLst>
            </c:dLbl>
            <c:dLbl>
              <c:idx val="16"/>
              <c:delete val="1"/>
              <c:extLst>
                <c:ext xmlns:c15="http://schemas.microsoft.com/office/drawing/2012/chart" uri="{CE6537A1-D6FC-4f65-9D91-7224C49458BB}"/>
                <c:ext xmlns:c16="http://schemas.microsoft.com/office/drawing/2014/chart" uri="{C3380CC4-5D6E-409C-BE32-E72D297353CC}">
                  <c16:uniqueId val="{00000010-CD97-4FFB-A39B-5FF4B848CEE7}"/>
                </c:ext>
              </c:extLst>
            </c:dLbl>
            <c:dLbl>
              <c:idx val="17"/>
              <c:delete val="1"/>
              <c:extLst>
                <c:ext xmlns:c15="http://schemas.microsoft.com/office/drawing/2012/chart" uri="{CE6537A1-D6FC-4f65-9D91-7224C49458BB}"/>
                <c:ext xmlns:c16="http://schemas.microsoft.com/office/drawing/2014/chart" uri="{C3380CC4-5D6E-409C-BE32-E72D297353CC}">
                  <c16:uniqueId val="{00000011-CD97-4FFB-A39B-5FF4B848CEE7}"/>
                </c:ext>
              </c:extLst>
            </c:dLbl>
            <c:dLbl>
              <c:idx val="18"/>
              <c:delete val="1"/>
              <c:extLst>
                <c:ext xmlns:c15="http://schemas.microsoft.com/office/drawing/2012/chart" uri="{CE6537A1-D6FC-4f65-9D91-7224C49458BB}"/>
                <c:ext xmlns:c16="http://schemas.microsoft.com/office/drawing/2014/chart" uri="{C3380CC4-5D6E-409C-BE32-E72D297353CC}">
                  <c16:uniqueId val="{00000012-CD97-4FFB-A39B-5FF4B848CEE7}"/>
                </c:ext>
              </c:extLst>
            </c:dLbl>
            <c:dLbl>
              <c:idx val="19"/>
              <c:delete val="1"/>
              <c:extLst>
                <c:ext xmlns:c15="http://schemas.microsoft.com/office/drawing/2012/chart" uri="{CE6537A1-D6FC-4f65-9D91-7224C49458BB}"/>
                <c:ext xmlns:c16="http://schemas.microsoft.com/office/drawing/2014/chart" uri="{C3380CC4-5D6E-409C-BE32-E72D297353CC}">
                  <c16:uniqueId val="{00000013-CD97-4FFB-A39B-5FF4B848CEE7}"/>
                </c:ext>
              </c:extLst>
            </c:dLbl>
            <c:dLbl>
              <c:idx val="20"/>
              <c:delete val="1"/>
              <c:extLst>
                <c:ext xmlns:c15="http://schemas.microsoft.com/office/drawing/2012/chart" uri="{CE6537A1-D6FC-4f65-9D91-7224C49458BB}"/>
                <c:ext xmlns:c16="http://schemas.microsoft.com/office/drawing/2014/chart" uri="{C3380CC4-5D6E-409C-BE32-E72D297353CC}">
                  <c16:uniqueId val="{00000014-CD97-4FFB-A39B-5FF4B848CEE7}"/>
                </c:ext>
              </c:extLst>
            </c:dLbl>
            <c:dLbl>
              <c:idx val="21"/>
              <c:delete val="1"/>
              <c:extLst>
                <c:ext xmlns:c15="http://schemas.microsoft.com/office/drawing/2012/chart" uri="{CE6537A1-D6FC-4f65-9D91-7224C49458BB}"/>
                <c:ext xmlns:c16="http://schemas.microsoft.com/office/drawing/2014/chart" uri="{C3380CC4-5D6E-409C-BE32-E72D297353CC}">
                  <c16:uniqueId val="{00000015-CD97-4FFB-A39B-5FF4B848CEE7}"/>
                </c:ext>
              </c:extLst>
            </c:dLbl>
            <c:dLbl>
              <c:idx val="22"/>
              <c:delete val="1"/>
              <c:extLst>
                <c:ext xmlns:c15="http://schemas.microsoft.com/office/drawing/2012/chart" uri="{CE6537A1-D6FC-4f65-9D91-7224C49458BB}"/>
                <c:ext xmlns:c16="http://schemas.microsoft.com/office/drawing/2014/chart" uri="{C3380CC4-5D6E-409C-BE32-E72D297353CC}">
                  <c16:uniqueId val="{00000016-CD97-4FFB-A39B-5FF4B848CEE7}"/>
                </c:ext>
              </c:extLst>
            </c:dLbl>
            <c:dLbl>
              <c:idx val="23"/>
              <c:delete val="1"/>
              <c:extLst>
                <c:ext xmlns:c15="http://schemas.microsoft.com/office/drawing/2012/chart" uri="{CE6537A1-D6FC-4f65-9D91-7224C49458BB}"/>
                <c:ext xmlns:c16="http://schemas.microsoft.com/office/drawing/2014/chart" uri="{C3380CC4-5D6E-409C-BE32-E72D297353CC}">
                  <c16:uniqueId val="{00000017-CD97-4FFB-A39B-5FF4B848CEE7}"/>
                </c:ext>
              </c:extLst>
            </c:dLbl>
            <c:dLbl>
              <c:idx val="24"/>
              <c:delete val="1"/>
              <c:extLst>
                <c:ext xmlns:c15="http://schemas.microsoft.com/office/drawing/2012/chart" uri="{CE6537A1-D6FC-4f65-9D91-7224C49458BB}"/>
                <c:ext xmlns:c16="http://schemas.microsoft.com/office/drawing/2014/chart" uri="{C3380CC4-5D6E-409C-BE32-E72D297353CC}">
                  <c16:uniqueId val="{00000018-CD97-4FFB-A39B-5FF4B848CEE7}"/>
                </c:ext>
              </c:extLst>
            </c:dLbl>
            <c:dLbl>
              <c:idx val="25"/>
              <c:delete val="1"/>
              <c:extLst>
                <c:ext xmlns:c15="http://schemas.microsoft.com/office/drawing/2012/chart" uri="{CE6537A1-D6FC-4f65-9D91-7224C49458BB}"/>
                <c:ext xmlns:c16="http://schemas.microsoft.com/office/drawing/2014/chart" uri="{C3380CC4-5D6E-409C-BE32-E72D297353CC}">
                  <c16:uniqueId val="{00000019-CD97-4FFB-A39B-5FF4B848CEE7}"/>
                </c:ext>
              </c:extLst>
            </c:dLbl>
            <c:dLbl>
              <c:idx val="26"/>
              <c:delete val="1"/>
              <c:extLst>
                <c:ext xmlns:c15="http://schemas.microsoft.com/office/drawing/2012/chart" uri="{CE6537A1-D6FC-4f65-9D91-7224C49458BB}"/>
                <c:ext xmlns:c16="http://schemas.microsoft.com/office/drawing/2014/chart" uri="{C3380CC4-5D6E-409C-BE32-E72D297353CC}">
                  <c16:uniqueId val="{0000001A-CD97-4FFB-A39B-5FF4B848CEE7}"/>
                </c:ext>
              </c:extLst>
            </c:dLbl>
            <c:dLbl>
              <c:idx val="27"/>
              <c:delete val="1"/>
              <c:extLst>
                <c:ext xmlns:c15="http://schemas.microsoft.com/office/drawing/2012/chart" uri="{CE6537A1-D6FC-4f65-9D91-7224C49458BB}"/>
                <c:ext xmlns:c16="http://schemas.microsoft.com/office/drawing/2014/chart" uri="{C3380CC4-5D6E-409C-BE32-E72D297353CC}">
                  <c16:uniqueId val="{0000001B-CD97-4FFB-A39B-5FF4B848CEE7}"/>
                </c:ext>
              </c:extLst>
            </c:dLbl>
            <c:dLbl>
              <c:idx val="28"/>
              <c:delete val="1"/>
              <c:extLst>
                <c:ext xmlns:c15="http://schemas.microsoft.com/office/drawing/2012/chart" uri="{CE6537A1-D6FC-4f65-9D91-7224C49458BB}"/>
                <c:ext xmlns:c16="http://schemas.microsoft.com/office/drawing/2014/chart" uri="{C3380CC4-5D6E-409C-BE32-E72D297353CC}">
                  <c16:uniqueId val="{0000001C-CD97-4FFB-A39B-5FF4B848CEE7}"/>
                </c:ext>
              </c:extLst>
            </c:dLbl>
            <c:dLbl>
              <c:idx val="29"/>
              <c:delete val="1"/>
              <c:extLst>
                <c:ext xmlns:c15="http://schemas.microsoft.com/office/drawing/2012/chart" uri="{CE6537A1-D6FC-4f65-9D91-7224C49458BB}"/>
                <c:ext xmlns:c16="http://schemas.microsoft.com/office/drawing/2014/chart" uri="{C3380CC4-5D6E-409C-BE32-E72D297353CC}">
                  <c16:uniqueId val="{0000001D-CD97-4FFB-A39B-5FF4B848CEE7}"/>
                </c:ext>
              </c:extLst>
            </c:dLbl>
            <c:dLbl>
              <c:idx val="30"/>
              <c:layout>
                <c:manualLayout>
                  <c:x val="-1.6666666666666666E-2"/>
                  <c:y val="6.944444444444436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E-CD97-4FFB-A39B-5FF4B848CEE7}"/>
                </c:ext>
              </c:extLst>
            </c:dLbl>
            <c:spPr>
              <a:solidFill>
                <a:srgbClr val="FFFFFF"/>
              </a:solidFill>
              <a:ln>
                <a:solidFill>
                  <a:srgbClr val="000000">
                    <a:lumMod val="25000"/>
                    <a:lumOff val="75000"/>
                  </a:srgb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tiedot'!$B$25:$AZ$25</c:f>
              <c:numCache>
                <c:formatCode>#,##0</c:formatCode>
                <c:ptCount val="51"/>
                <c:pt idx="0">
                  <c:v>-58</c:v>
                </c:pt>
                <c:pt idx="1">
                  <c:v>-32</c:v>
                </c:pt>
                <c:pt idx="2">
                  <c:v>-27</c:v>
                </c:pt>
                <c:pt idx="3">
                  <c:v>-57</c:v>
                </c:pt>
                <c:pt idx="4">
                  <c:v>-11</c:v>
                </c:pt>
                <c:pt idx="5">
                  <c:v>-22</c:v>
                </c:pt>
                <c:pt idx="6">
                  <c:v>-9</c:v>
                </c:pt>
                <c:pt idx="7">
                  <c:v>-24</c:v>
                </c:pt>
                <c:pt idx="8">
                  <c:v>-19</c:v>
                </c:pt>
                <c:pt idx="9">
                  <c:v>-61</c:v>
                </c:pt>
                <c:pt idx="10">
                  <c:v>-59</c:v>
                </c:pt>
                <c:pt idx="11">
                  <c:v>-30</c:v>
                </c:pt>
                <c:pt idx="12">
                  <c:v>-59</c:v>
                </c:pt>
                <c:pt idx="13">
                  <c:v>-29</c:v>
                </c:pt>
                <c:pt idx="14">
                  <c:v>-47</c:v>
                </c:pt>
                <c:pt idx="15">
                  <c:v>-40</c:v>
                </c:pt>
                <c:pt idx="16">
                  <c:v>-37</c:v>
                </c:pt>
                <c:pt idx="17">
                  <c:v>-59</c:v>
                </c:pt>
                <c:pt idx="18">
                  <c:v>-29</c:v>
                </c:pt>
                <c:pt idx="19">
                  <c:v>-52</c:v>
                </c:pt>
                <c:pt idx="20">
                  <c:v>-44</c:v>
                </c:pt>
                <c:pt idx="21">
                  <c:v>-51</c:v>
                </c:pt>
                <c:pt idx="22">
                  <c:v>-55</c:v>
                </c:pt>
                <c:pt idx="23">
                  <c:v>-60</c:v>
                </c:pt>
                <c:pt idx="24">
                  <c:v>-60</c:v>
                </c:pt>
                <c:pt idx="25">
                  <c:v>-55</c:v>
                </c:pt>
                <c:pt idx="26">
                  <c:v>-54</c:v>
                </c:pt>
                <c:pt idx="27">
                  <c:v>-55</c:v>
                </c:pt>
                <c:pt idx="28">
                  <c:v>-53</c:v>
                </c:pt>
                <c:pt idx="29">
                  <c:v>-49</c:v>
                </c:pt>
                <c:pt idx="30">
                  <c:v>-54</c:v>
                </c:pt>
              </c:numCache>
            </c:numRef>
          </c:val>
          <c:smooth val="0"/>
          <c:extLst>
            <c:ext xmlns:c16="http://schemas.microsoft.com/office/drawing/2014/chart" uri="{C3380CC4-5D6E-409C-BE32-E72D297353CC}">
              <c16:uniqueId val="{0000001F-CD97-4FFB-A39B-5FF4B848CEE7}"/>
            </c:ext>
          </c:extLst>
        </c:ser>
        <c:ser>
          <c:idx val="1"/>
          <c:order val="1"/>
          <c:tx>
            <c:strRef>
              <c:f>'Diat 13–18 tiedot'!$A$26</c:f>
              <c:strCache>
                <c:ptCount val="1"/>
                <c:pt idx="0">
                  <c:v>Pielavesi ennuste</c:v>
                </c:pt>
              </c:strCache>
            </c:strRef>
          </c:tx>
          <c:spPr>
            <a:ln w="38100" cap="rnd">
              <a:solidFill>
                <a:srgbClr val="FF0000"/>
              </a:solidFill>
              <a:round/>
            </a:ln>
            <a:effectLst/>
          </c:spPr>
          <c:marker>
            <c:symbol val="none"/>
          </c:marker>
          <c:dLbls>
            <c:dLbl>
              <c:idx val="50"/>
              <c:layout>
                <c:manualLayout>
                  <c:x val="-5.8333333333333438E-2"/>
                  <c:y val="-6.9444444444444364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CD97-4FFB-A39B-5FF4B848CE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tiedot'!$B$26:$AZ$26</c:f>
              <c:numCache>
                <c:formatCode>General</c:formatCode>
                <c:ptCount val="51"/>
                <c:pt idx="30" formatCode="#,##0">
                  <c:v>-54</c:v>
                </c:pt>
                <c:pt idx="31" formatCode="#,##0">
                  <c:v>-57</c:v>
                </c:pt>
                <c:pt idx="32" formatCode="#,##0">
                  <c:v>-58</c:v>
                </c:pt>
                <c:pt idx="33" formatCode="#,##0">
                  <c:v>-57</c:v>
                </c:pt>
                <c:pt idx="34" formatCode="#,##0">
                  <c:v>-58</c:v>
                </c:pt>
                <c:pt idx="35" formatCode="#,##0">
                  <c:v>-58</c:v>
                </c:pt>
                <c:pt idx="36" formatCode="#,##0">
                  <c:v>-58</c:v>
                </c:pt>
                <c:pt idx="37" formatCode="#,##0">
                  <c:v>-58</c:v>
                </c:pt>
                <c:pt idx="38" formatCode="#,##0">
                  <c:v>-57</c:v>
                </c:pt>
                <c:pt idx="39" formatCode="#,##0">
                  <c:v>-58</c:v>
                </c:pt>
                <c:pt idx="40" formatCode="#,##0">
                  <c:v>-56</c:v>
                </c:pt>
                <c:pt idx="41" formatCode="#,##0">
                  <c:v>-56</c:v>
                </c:pt>
                <c:pt idx="42" formatCode="#,##0">
                  <c:v>-57</c:v>
                </c:pt>
                <c:pt idx="43" formatCode="#,##0">
                  <c:v>-56</c:v>
                </c:pt>
                <c:pt idx="44" formatCode="#,##0">
                  <c:v>-57</c:v>
                </c:pt>
                <c:pt idx="45" formatCode="#,##0">
                  <c:v>-56</c:v>
                </c:pt>
                <c:pt idx="46" formatCode="#,##0">
                  <c:v>-57</c:v>
                </c:pt>
                <c:pt idx="47" formatCode="#,##0">
                  <c:v>-56</c:v>
                </c:pt>
                <c:pt idx="48" formatCode="#,##0">
                  <c:v>-56</c:v>
                </c:pt>
                <c:pt idx="49" formatCode="#,##0">
                  <c:v>-56</c:v>
                </c:pt>
                <c:pt idx="50" formatCode="#,##0">
                  <c:v>-56</c:v>
                </c:pt>
              </c:numCache>
            </c:numRef>
          </c:val>
          <c:smooth val="0"/>
          <c:extLst>
            <c:ext xmlns:c16="http://schemas.microsoft.com/office/drawing/2014/chart" uri="{C3380CC4-5D6E-409C-BE32-E72D297353CC}">
              <c16:uniqueId val="{00000021-CD97-4FFB-A39B-5FF4B848CEE7}"/>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1786876640419952"/>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Rautavaaralla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9.0108923884514427E-2"/>
          <c:y val="0.15212962962962964"/>
          <c:w val="0.86353368328958879"/>
          <c:h val="0.63456765820939054"/>
        </c:manualLayout>
      </c:layout>
      <c:lineChart>
        <c:grouping val="standard"/>
        <c:varyColors val="0"/>
        <c:ser>
          <c:idx val="0"/>
          <c:order val="0"/>
          <c:tx>
            <c:strRef>
              <c:f>'Diat 13–18 tiedot'!$A$29</c:f>
              <c:strCache>
                <c:ptCount val="1"/>
                <c:pt idx="0">
                  <c:v>Rautavaara toteutunut</c:v>
                </c:pt>
              </c:strCache>
            </c:strRef>
          </c:tx>
          <c:spPr>
            <a:ln w="38100" cap="rnd">
              <a:solidFill>
                <a:schemeClr val="tx2"/>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0-EAC2-47A6-9278-BBBBB0019BE5}"/>
                </c:ext>
              </c:extLst>
            </c:dLbl>
            <c:dLbl>
              <c:idx val="2"/>
              <c:delete val="1"/>
              <c:extLst>
                <c:ext xmlns:c15="http://schemas.microsoft.com/office/drawing/2012/chart" uri="{CE6537A1-D6FC-4f65-9D91-7224C49458BB}"/>
                <c:ext xmlns:c16="http://schemas.microsoft.com/office/drawing/2014/chart" uri="{C3380CC4-5D6E-409C-BE32-E72D297353CC}">
                  <c16:uniqueId val="{00000001-EAC2-47A6-9278-BBBBB0019BE5}"/>
                </c:ext>
              </c:extLst>
            </c:dLbl>
            <c:dLbl>
              <c:idx val="3"/>
              <c:delete val="1"/>
              <c:extLst>
                <c:ext xmlns:c15="http://schemas.microsoft.com/office/drawing/2012/chart" uri="{CE6537A1-D6FC-4f65-9D91-7224C49458BB}"/>
                <c:ext xmlns:c16="http://schemas.microsoft.com/office/drawing/2014/chart" uri="{C3380CC4-5D6E-409C-BE32-E72D297353CC}">
                  <c16:uniqueId val="{00000002-EAC2-47A6-9278-BBBBB0019BE5}"/>
                </c:ext>
              </c:extLst>
            </c:dLbl>
            <c:dLbl>
              <c:idx val="4"/>
              <c:delete val="1"/>
              <c:extLst>
                <c:ext xmlns:c15="http://schemas.microsoft.com/office/drawing/2012/chart" uri="{CE6537A1-D6FC-4f65-9D91-7224C49458BB}"/>
                <c:ext xmlns:c16="http://schemas.microsoft.com/office/drawing/2014/chart" uri="{C3380CC4-5D6E-409C-BE32-E72D297353CC}">
                  <c16:uniqueId val="{00000003-EAC2-47A6-9278-BBBBB0019BE5}"/>
                </c:ext>
              </c:extLst>
            </c:dLbl>
            <c:dLbl>
              <c:idx val="5"/>
              <c:delete val="1"/>
              <c:extLst>
                <c:ext xmlns:c15="http://schemas.microsoft.com/office/drawing/2012/chart" uri="{CE6537A1-D6FC-4f65-9D91-7224C49458BB}"/>
                <c:ext xmlns:c16="http://schemas.microsoft.com/office/drawing/2014/chart" uri="{C3380CC4-5D6E-409C-BE32-E72D297353CC}">
                  <c16:uniqueId val="{00000004-EAC2-47A6-9278-BBBBB0019BE5}"/>
                </c:ext>
              </c:extLst>
            </c:dLbl>
            <c:dLbl>
              <c:idx val="6"/>
              <c:delete val="1"/>
              <c:extLst>
                <c:ext xmlns:c15="http://schemas.microsoft.com/office/drawing/2012/chart" uri="{CE6537A1-D6FC-4f65-9D91-7224C49458BB}"/>
                <c:ext xmlns:c16="http://schemas.microsoft.com/office/drawing/2014/chart" uri="{C3380CC4-5D6E-409C-BE32-E72D297353CC}">
                  <c16:uniqueId val="{00000005-EAC2-47A6-9278-BBBBB0019BE5}"/>
                </c:ext>
              </c:extLst>
            </c:dLbl>
            <c:dLbl>
              <c:idx val="7"/>
              <c:delete val="1"/>
              <c:extLst>
                <c:ext xmlns:c15="http://schemas.microsoft.com/office/drawing/2012/chart" uri="{CE6537A1-D6FC-4f65-9D91-7224C49458BB}"/>
                <c:ext xmlns:c16="http://schemas.microsoft.com/office/drawing/2014/chart" uri="{C3380CC4-5D6E-409C-BE32-E72D297353CC}">
                  <c16:uniqueId val="{00000006-EAC2-47A6-9278-BBBBB0019BE5}"/>
                </c:ext>
              </c:extLst>
            </c:dLbl>
            <c:dLbl>
              <c:idx val="8"/>
              <c:delete val="1"/>
              <c:extLst>
                <c:ext xmlns:c15="http://schemas.microsoft.com/office/drawing/2012/chart" uri="{CE6537A1-D6FC-4f65-9D91-7224C49458BB}"/>
                <c:ext xmlns:c16="http://schemas.microsoft.com/office/drawing/2014/chart" uri="{C3380CC4-5D6E-409C-BE32-E72D297353CC}">
                  <c16:uniqueId val="{00000007-EAC2-47A6-9278-BBBBB0019BE5}"/>
                </c:ext>
              </c:extLst>
            </c:dLbl>
            <c:dLbl>
              <c:idx val="9"/>
              <c:delete val="1"/>
              <c:extLst>
                <c:ext xmlns:c15="http://schemas.microsoft.com/office/drawing/2012/chart" uri="{CE6537A1-D6FC-4f65-9D91-7224C49458BB}"/>
                <c:ext xmlns:c16="http://schemas.microsoft.com/office/drawing/2014/chart" uri="{C3380CC4-5D6E-409C-BE32-E72D297353CC}">
                  <c16:uniqueId val="{00000008-EAC2-47A6-9278-BBBBB0019BE5}"/>
                </c:ext>
              </c:extLst>
            </c:dLbl>
            <c:dLbl>
              <c:idx val="10"/>
              <c:delete val="1"/>
              <c:extLst>
                <c:ext xmlns:c15="http://schemas.microsoft.com/office/drawing/2012/chart" uri="{CE6537A1-D6FC-4f65-9D91-7224C49458BB}"/>
                <c:ext xmlns:c16="http://schemas.microsoft.com/office/drawing/2014/chart" uri="{C3380CC4-5D6E-409C-BE32-E72D297353CC}">
                  <c16:uniqueId val="{00000009-EAC2-47A6-9278-BBBBB0019BE5}"/>
                </c:ext>
              </c:extLst>
            </c:dLbl>
            <c:dLbl>
              <c:idx val="11"/>
              <c:delete val="1"/>
              <c:extLst>
                <c:ext xmlns:c15="http://schemas.microsoft.com/office/drawing/2012/chart" uri="{CE6537A1-D6FC-4f65-9D91-7224C49458BB}"/>
                <c:ext xmlns:c16="http://schemas.microsoft.com/office/drawing/2014/chart" uri="{C3380CC4-5D6E-409C-BE32-E72D297353CC}">
                  <c16:uniqueId val="{0000000A-EAC2-47A6-9278-BBBBB0019BE5}"/>
                </c:ext>
              </c:extLst>
            </c:dLbl>
            <c:dLbl>
              <c:idx val="12"/>
              <c:delete val="1"/>
              <c:extLst>
                <c:ext xmlns:c15="http://schemas.microsoft.com/office/drawing/2012/chart" uri="{CE6537A1-D6FC-4f65-9D91-7224C49458BB}"/>
                <c:ext xmlns:c16="http://schemas.microsoft.com/office/drawing/2014/chart" uri="{C3380CC4-5D6E-409C-BE32-E72D297353CC}">
                  <c16:uniqueId val="{0000000B-EAC2-47A6-9278-BBBBB0019BE5}"/>
                </c:ext>
              </c:extLst>
            </c:dLbl>
            <c:dLbl>
              <c:idx val="13"/>
              <c:delete val="1"/>
              <c:extLst>
                <c:ext xmlns:c15="http://schemas.microsoft.com/office/drawing/2012/chart" uri="{CE6537A1-D6FC-4f65-9D91-7224C49458BB}"/>
                <c:ext xmlns:c16="http://schemas.microsoft.com/office/drawing/2014/chart" uri="{C3380CC4-5D6E-409C-BE32-E72D297353CC}">
                  <c16:uniqueId val="{0000000C-EAC2-47A6-9278-BBBBB0019BE5}"/>
                </c:ext>
              </c:extLst>
            </c:dLbl>
            <c:dLbl>
              <c:idx val="14"/>
              <c:delete val="1"/>
              <c:extLst>
                <c:ext xmlns:c15="http://schemas.microsoft.com/office/drawing/2012/chart" uri="{CE6537A1-D6FC-4f65-9D91-7224C49458BB}"/>
                <c:ext xmlns:c16="http://schemas.microsoft.com/office/drawing/2014/chart" uri="{C3380CC4-5D6E-409C-BE32-E72D297353CC}">
                  <c16:uniqueId val="{0000000D-EAC2-47A6-9278-BBBBB0019BE5}"/>
                </c:ext>
              </c:extLst>
            </c:dLbl>
            <c:dLbl>
              <c:idx val="15"/>
              <c:delete val="1"/>
              <c:extLst>
                <c:ext xmlns:c15="http://schemas.microsoft.com/office/drawing/2012/chart" uri="{CE6537A1-D6FC-4f65-9D91-7224C49458BB}"/>
                <c:ext xmlns:c16="http://schemas.microsoft.com/office/drawing/2014/chart" uri="{C3380CC4-5D6E-409C-BE32-E72D297353CC}">
                  <c16:uniqueId val="{0000000E-EAC2-47A6-9278-BBBBB0019BE5}"/>
                </c:ext>
              </c:extLst>
            </c:dLbl>
            <c:dLbl>
              <c:idx val="16"/>
              <c:delete val="1"/>
              <c:extLst>
                <c:ext xmlns:c15="http://schemas.microsoft.com/office/drawing/2012/chart" uri="{CE6537A1-D6FC-4f65-9D91-7224C49458BB}"/>
                <c:ext xmlns:c16="http://schemas.microsoft.com/office/drawing/2014/chart" uri="{C3380CC4-5D6E-409C-BE32-E72D297353CC}">
                  <c16:uniqueId val="{0000000F-EAC2-47A6-9278-BBBBB0019BE5}"/>
                </c:ext>
              </c:extLst>
            </c:dLbl>
            <c:dLbl>
              <c:idx val="17"/>
              <c:delete val="1"/>
              <c:extLst>
                <c:ext xmlns:c15="http://schemas.microsoft.com/office/drawing/2012/chart" uri="{CE6537A1-D6FC-4f65-9D91-7224C49458BB}"/>
                <c:ext xmlns:c16="http://schemas.microsoft.com/office/drawing/2014/chart" uri="{C3380CC4-5D6E-409C-BE32-E72D297353CC}">
                  <c16:uniqueId val="{00000010-EAC2-47A6-9278-BBBBB0019BE5}"/>
                </c:ext>
              </c:extLst>
            </c:dLbl>
            <c:dLbl>
              <c:idx val="18"/>
              <c:delete val="1"/>
              <c:extLst>
                <c:ext xmlns:c15="http://schemas.microsoft.com/office/drawing/2012/chart" uri="{CE6537A1-D6FC-4f65-9D91-7224C49458BB}"/>
                <c:ext xmlns:c16="http://schemas.microsoft.com/office/drawing/2014/chart" uri="{C3380CC4-5D6E-409C-BE32-E72D297353CC}">
                  <c16:uniqueId val="{00000011-EAC2-47A6-9278-BBBBB0019BE5}"/>
                </c:ext>
              </c:extLst>
            </c:dLbl>
            <c:dLbl>
              <c:idx val="19"/>
              <c:delete val="1"/>
              <c:extLst>
                <c:ext xmlns:c15="http://schemas.microsoft.com/office/drawing/2012/chart" uri="{CE6537A1-D6FC-4f65-9D91-7224C49458BB}"/>
                <c:ext xmlns:c16="http://schemas.microsoft.com/office/drawing/2014/chart" uri="{C3380CC4-5D6E-409C-BE32-E72D297353CC}">
                  <c16:uniqueId val="{00000012-EAC2-47A6-9278-BBBBB0019BE5}"/>
                </c:ext>
              </c:extLst>
            </c:dLbl>
            <c:dLbl>
              <c:idx val="20"/>
              <c:delete val="1"/>
              <c:extLst>
                <c:ext xmlns:c15="http://schemas.microsoft.com/office/drawing/2012/chart" uri="{CE6537A1-D6FC-4f65-9D91-7224C49458BB}"/>
                <c:ext xmlns:c16="http://schemas.microsoft.com/office/drawing/2014/chart" uri="{C3380CC4-5D6E-409C-BE32-E72D297353CC}">
                  <c16:uniqueId val="{00000013-EAC2-47A6-9278-BBBBB0019BE5}"/>
                </c:ext>
              </c:extLst>
            </c:dLbl>
            <c:dLbl>
              <c:idx val="21"/>
              <c:delete val="1"/>
              <c:extLst>
                <c:ext xmlns:c15="http://schemas.microsoft.com/office/drawing/2012/chart" uri="{CE6537A1-D6FC-4f65-9D91-7224C49458BB}"/>
                <c:ext xmlns:c16="http://schemas.microsoft.com/office/drawing/2014/chart" uri="{C3380CC4-5D6E-409C-BE32-E72D297353CC}">
                  <c16:uniqueId val="{00000014-EAC2-47A6-9278-BBBBB0019BE5}"/>
                </c:ext>
              </c:extLst>
            </c:dLbl>
            <c:dLbl>
              <c:idx val="22"/>
              <c:delete val="1"/>
              <c:extLst>
                <c:ext xmlns:c15="http://schemas.microsoft.com/office/drawing/2012/chart" uri="{CE6537A1-D6FC-4f65-9D91-7224C49458BB}"/>
                <c:ext xmlns:c16="http://schemas.microsoft.com/office/drawing/2014/chart" uri="{C3380CC4-5D6E-409C-BE32-E72D297353CC}">
                  <c16:uniqueId val="{00000015-EAC2-47A6-9278-BBBBB0019BE5}"/>
                </c:ext>
              </c:extLst>
            </c:dLbl>
            <c:dLbl>
              <c:idx val="23"/>
              <c:delete val="1"/>
              <c:extLst>
                <c:ext xmlns:c15="http://schemas.microsoft.com/office/drawing/2012/chart" uri="{CE6537A1-D6FC-4f65-9D91-7224C49458BB}"/>
                <c:ext xmlns:c16="http://schemas.microsoft.com/office/drawing/2014/chart" uri="{C3380CC4-5D6E-409C-BE32-E72D297353CC}">
                  <c16:uniqueId val="{00000016-EAC2-47A6-9278-BBBBB0019BE5}"/>
                </c:ext>
              </c:extLst>
            </c:dLbl>
            <c:dLbl>
              <c:idx val="24"/>
              <c:delete val="1"/>
              <c:extLst>
                <c:ext xmlns:c15="http://schemas.microsoft.com/office/drawing/2012/chart" uri="{CE6537A1-D6FC-4f65-9D91-7224C49458BB}"/>
                <c:ext xmlns:c16="http://schemas.microsoft.com/office/drawing/2014/chart" uri="{C3380CC4-5D6E-409C-BE32-E72D297353CC}">
                  <c16:uniqueId val="{00000017-EAC2-47A6-9278-BBBBB0019BE5}"/>
                </c:ext>
              </c:extLst>
            </c:dLbl>
            <c:dLbl>
              <c:idx val="25"/>
              <c:delete val="1"/>
              <c:extLst>
                <c:ext xmlns:c15="http://schemas.microsoft.com/office/drawing/2012/chart" uri="{CE6537A1-D6FC-4f65-9D91-7224C49458BB}"/>
                <c:ext xmlns:c16="http://schemas.microsoft.com/office/drawing/2014/chart" uri="{C3380CC4-5D6E-409C-BE32-E72D297353CC}">
                  <c16:uniqueId val="{00000018-EAC2-47A6-9278-BBBBB0019BE5}"/>
                </c:ext>
              </c:extLst>
            </c:dLbl>
            <c:dLbl>
              <c:idx val="26"/>
              <c:delete val="1"/>
              <c:extLst>
                <c:ext xmlns:c15="http://schemas.microsoft.com/office/drawing/2012/chart" uri="{CE6537A1-D6FC-4f65-9D91-7224C49458BB}"/>
                <c:ext xmlns:c16="http://schemas.microsoft.com/office/drawing/2014/chart" uri="{C3380CC4-5D6E-409C-BE32-E72D297353CC}">
                  <c16:uniqueId val="{00000019-EAC2-47A6-9278-BBBBB0019BE5}"/>
                </c:ext>
              </c:extLst>
            </c:dLbl>
            <c:dLbl>
              <c:idx val="27"/>
              <c:delete val="1"/>
              <c:extLst>
                <c:ext xmlns:c15="http://schemas.microsoft.com/office/drawing/2012/chart" uri="{CE6537A1-D6FC-4f65-9D91-7224C49458BB}"/>
                <c:ext xmlns:c16="http://schemas.microsoft.com/office/drawing/2014/chart" uri="{C3380CC4-5D6E-409C-BE32-E72D297353CC}">
                  <c16:uniqueId val="{0000001A-EAC2-47A6-9278-BBBBB0019BE5}"/>
                </c:ext>
              </c:extLst>
            </c:dLbl>
            <c:dLbl>
              <c:idx val="28"/>
              <c:delete val="1"/>
              <c:extLst>
                <c:ext xmlns:c15="http://schemas.microsoft.com/office/drawing/2012/chart" uri="{CE6537A1-D6FC-4f65-9D91-7224C49458BB}"/>
                <c:ext xmlns:c16="http://schemas.microsoft.com/office/drawing/2014/chart" uri="{C3380CC4-5D6E-409C-BE32-E72D297353CC}">
                  <c16:uniqueId val="{0000001B-EAC2-47A6-9278-BBBBB0019BE5}"/>
                </c:ext>
              </c:extLst>
            </c:dLbl>
            <c:dLbl>
              <c:idx val="29"/>
              <c:delete val="1"/>
              <c:extLst>
                <c:ext xmlns:c15="http://schemas.microsoft.com/office/drawing/2012/chart" uri="{CE6537A1-D6FC-4f65-9D91-7224C49458BB}"/>
                <c:ext xmlns:c16="http://schemas.microsoft.com/office/drawing/2014/chart" uri="{C3380CC4-5D6E-409C-BE32-E72D297353CC}">
                  <c16:uniqueId val="{0000001C-EAC2-47A6-9278-BBBBB0019BE5}"/>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tiedot'!$B$29:$AZ$29</c:f>
              <c:numCache>
                <c:formatCode>#,##0</c:formatCode>
                <c:ptCount val="51"/>
                <c:pt idx="0">
                  <c:v>7</c:v>
                </c:pt>
                <c:pt idx="1">
                  <c:v>-3</c:v>
                </c:pt>
                <c:pt idx="2">
                  <c:v>-13</c:v>
                </c:pt>
                <c:pt idx="3">
                  <c:v>1</c:v>
                </c:pt>
                <c:pt idx="4">
                  <c:v>-15</c:v>
                </c:pt>
                <c:pt idx="5">
                  <c:v>-6</c:v>
                </c:pt>
                <c:pt idx="6">
                  <c:v>-34</c:v>
                </c:pt>
                <c:pt idx="7">
                  <c:v>-31</c:v>
                </c:pt>
                <c:pt idx="8">
                  <c:v>-17</c:v>
                </c:pt>
                <c:pt idx="9">
                  <c:v>-25</c:v>
                </c:pt>
                <c:pt idx="10">
                  <c:v>-24</c:v>
                </c:pt>
                <c:pt idx="11">
                  <c:v>-22</c:v>
                </c:pt>
                <c:pt idx="12">
                  <c:v>-6</c:v>
                </c:pt>
                <c:pt idx="13">
                  <c:v>-19</c:v>
                </c:pt>
                <c:pt idx="14">
                  <c:v>-14</c:v>
                </c:pt>
                <c:pt idx="15">
                  <c:v>-24</c:v>
                </c:pt>
                <c:pt idx="16">
                  <c:v>-24</c:v>
                </c:pt>
                <c:pt idx="17">
                  <c:v>-34</c:v>
                </c:pt>
                <c:pt idx="18">
                  <c:v>-23</c:v>
                </c:pt>
                <c:pt idx="19">
                  <c:v>-28</c:v>
                </c:pt>
                <c:pt idx="20">
                  <c:v>-23</c:v>
                </c:pt>
                <c:pt idx="21">
                  <c:v>-23</c:v>
                </c:pt>
                <c:pt idx="22">
                  <c:v>-29</c:v>
                </c:pt>
                <c:pt idx="23">
                  <c:v>-27</c:v>
                </c:pt>
                <c:pt idx="24">
                  <c:v>-23</c:v>
                </c:pt>
                <c:pt idx="25">
                  <c:v>-30</c:v>
                </c:pt>
                <c:pt idx="26">
                  <c:v>-32</c:v>
                </c:pt>
                <c:pt idx="27">
                  <c:v>-22</c:v>
                </c:pt>
                <c:pt idx="28">
                  <c:v>-35</c:v>
                </c:pt>
                <c:pt idx="29">
                  <c:v>-31</c:v>
                </c:pt>
                <c:pt idx="30">
                  <c:v>-37</c:v>
                </c:pt>
              </c:numCache>
            </c:numRef>
          </c:val>
          <c:smooth val="0"/>
          <c:extLst>
            <c:ext xmlns:c16="http://schemas.microsoft.com/office/drawing/2014/chart" uri="{C3380CC4-5D6E-409C-BE32-E72D297353CC}">
              <c16:uniqueId val="{0000001D-EAC2-47A6-9278-BBBBB0019BE5}"/>
            </c:ext>
          </c:extLst>
        </c:ser>
        <c:ser>
          <c:idx val="1"/>
          <c:order val="1"/>
          <c:tx>
            <c:strRef>
              <c:f>'Diat 13–18 tiedot'!$A$30</c:f>
              <c:strCache>
                <c:ptCount val="1"/>
                <c:pt idx="0">
                  <c:v>Rautavaara ennuste</c:v>
                </c:pt>
              </c:strCache>
            </c:strRef>
          </c:tx>
          <c:spPr>
            <a:ln w="38100" cap="rnd">
              <a:solidFill>
                <a:srgbClr val="FF0000"/>
              </a:solidFill>
              <a:round/>
            </a:ln>
            <a:effectLst/>
          </c:spPr>
          <c:marker>
            <c:symbol val="none"/>
          </c:marker>
          <c:dLbls>
            <c:dLbl>
              <c:idx val="50"/>
              <c:layout>
                <c:manualLayout>
                  <c:x val="-6.1111111111111109E-2"/>
                  <c:y val="-6.9444444444444448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E-EAC2-47A6-9278-BBBBB0019B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tiedot'!$B$30:$AZ$30</c:f>
              <c:numCache>
                <c:formatCode>General</c:formatCode>
                <c:ptCount val="51"/>
                <c:pt idx="30" formatCode="#,##0">
                  <c:v>-37</c:v>
                </c:pt>
                <c:pt idx="31" formatCode="#,##0">
                  <c:v>-31</c:v>
                </c:pt>
                <c:pt idx="32" formatCode="#,##0">
                  <c:v>-30</c:v>
                </c:pt>
                <c:pt idx="33" formatCode="#,##0">
                  <c:v>-29</c:v>
                </c:pt>
                <c:pt idx="34" formatCode="#,##0">
                  <c:v>-28</c:v>
                </c:pt>
                <c:pt idx="35" formatCode="#,##0">
                  <c:v>-28</c:v>
                </c:pt>
                <c:pt idx="36" formatCode="#,##0">
                  <c:v>-27</c:v>
                </c:pt>
                <c:pt idx="37" formatCode="#,##0">
                  <c:v>-27</c:v>
                </c:pt>
                <c:pt idx="38" formatCode="#,##0">
                  <c:v>-26</c:v>
                </c:pt>
                <c:pt idx="39" formatCode="#,##0">
                  <c:v>-25</c:v>
                </c:pt>
                <c:pt idx="40" formatCode="#,##0">
                  <c:v>-25</c:v>
                </c:pt>
                <c:pt idx="41" formatCode="#,##0">
                  <c:v>-25</c:v>
                </c:pt>
                <c:pt idx="42" formatCode="#,##0">
                  <c:v>-24</c:v>
                </c:pt>
                <c:pt idx="43" formatCode="#,##0">
                  <c:v>-23</c:v>
                </c:pt>
                <c:pt idx="44" formatCode="#,##0">
                  <c:v>-23</c:v>
                </c:pt>
                <c:pt idx="45" formatCode="#,##0">
                  <c:v>-23</c:v>
                </c:pt>
                <c:pt idx="46" formatCode="#,##0">
                  <c:v>-23</c:v>
                </c:pt>
                <c:pt idx="47" formatCode="#,##0">
                  <c:v>-23</c:v>
                </c:pt>
                <c:pt idx="48" formatCode="#,##0">
                  <c:v>-23</c:v>
                </c:pt>
                <c:pt idx="49" formatCode="#,##0">
                  <c:v>-23</c:v>
                </c:pt>
                <c:pt idx="50" formatCode="#,##0">
                  <c:v>-23</c:v>
                </c:pt>
              </c:numCache>
            </c:numRef>
          </c:val>
          <c:smooth val="0"/>
          <c:extLst>
            <c:ext xmlns:c16="http://schemas.microsoft.com/office/drawing/2014/chart" uri="{C3380CC4-5D6E-409C-BE32-E72D297353CC}">
              <c16:uniqueId val="{0000001F-EAC2-47A6-9278-BBBBB0019BE5}"/>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8243503937007877"/>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Rautalammilla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9.2886701662292195E-2"/>
          <c:y val="0.15212962962962964"/>
          <c:w val="0.86075590551181091"/>
          <c:h val="0.63456765820939054"/>
        </c:manualLayout>
      </c:layout>
      <c:lineChart>
        <c:grouping val="standard"/>
        <c:varyColors val="0"/>
        <c:ser>
          <c:idx val="0"/>
          <c:order val="0"/>
          <c:tx>
            <c:strRef>
              <c:f>'Diat 13–18 tiedot'!$A$27</c:f>
              <c:strCache>
                <c:ptCount val="1"/>
                <c:pt idx="0">
                  <c:v>Rautalampi toteutunut</c:v>
                </c:pt>
              </c:strCache>
            </c:strRef>
          </c:tx>
          <c:spPr>
            <a:ln w="38100" cap="rnd">
              <a:solidFill>
                <a:schemeClr val="tx2"/>
              </a:solidFill>
              <a:round/>
            </a:ln>
            <a:effectLst/>
          </c:spPr>
          <c:marker>
            <c:symbol val="none"/>
          </c:marker>
          <c:dLbls>
            <c:dLbl>
              <c:idx val="0"/>
              <c:layout>
                <c:manualLayout>
                  <c:x val="-1.9444444444444469E-2"/>
                  <c:y val="0.30092592592592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9B-4793-8B99-0500F6BB4B6B}"/>
                </c:ext>
              </c:extLst>
            </c:dLbl>
            <c:dLbl>
              <c:idx val="1"/>
              <c:delete val="1"/>
              <c:extLst>
                <c:ext xmlns:c15="http://schemas.microsoft.com/office/drawing/2012/chart" uri="{CE6537A1-D6FC-4f65-9D91-7224C49458BB}"/>
                <c:ext xmlns:c16="http://schemas.microsoft.com/office/drawing/2014/chart" uri="{C3380CC4-5D6E-409C-BE32-E72D297353CC}">
                  <c16:uniqueId val="{00000001-5C9B-4793-8B99-0500F6BB4B6B}"/>
                </c:ext>
              </c:extLst>
            </c:dLbl>
            <c:dLbl>
              <c:idx val="2"/>
              <c:delete val="1"/>
              <c:extLst>
                <c:ext xmlns:c15="http://schemas.microsoft.com/office/drawing/2012/chart" uri="{CE6537A1-D6FC-4f65-9D91-7224C49458BB}"/>
                <c:ext xmlns:c16="http://schemas.microsoft.com/office/drawing/2014/chart" uri="{C3380CC4-5D6E-409C-BE32-E72D297353CC}">
                  <c16:uniqueId val="{00000002-5C9B-4793-8B99-0500F6BB4B6B}"/>
                </c:ext>
              </c:extLst>
            </c:dLbl>
            <c:dLbl>
              <c:idx val="3"/>
              <c:delete val="1"/>
              <c:extLst>
                <c:ext xmlns:c15="http://schemas.microsoft.com/office/drawing/2012/chart" uri="{CE6537A1-D6FC-4f65-9D91-7224C49458BB}"/>
                <c:ext xmlns:c16="http://schemas.microsoft.com/office/drawing/2014/chart" uri="{C3380CC4-5D6E-409C-BE32-E72D297353CC}">
                  <c16:uniqueId val="{00000003-5C9B-4793-8B99-0500F6BB4B6B}"/>
                </c:ext>
              </c:extLst>
            </c:dLbl>
            <c:dLbl>
              <c:idx val="4"/>
              <c:delete val="1"/>
              <c:extLst>
                <c:ext xmlns:c15="http://schemas.microsoft.com/office/drawing/2012/chart" uri="{CE6537A1-D6FC-4f65-9D91-7224C49458BB}"/>
                <c:ext xmlns:c16="http://schemas.microsoft.com/office/drawing/2014/chart" uri="{C3380CC4-5D6E-409C-BE32-E72D297353CC}">
                  <c16:uniqueId val="{00000004-5C9B-4793-8B99-0500F6BB4B6B}"/>
                </c:ext>
              </c:extLst>
            </c:dLbl>
            <c:dLbl>
              <c:idx val="5"/>
              <c:delete val="1"/>
              <c:extLst>
                <c:ext xmlns:c15="http://schemas.microsoft.com/office/drawing/2012/chart" uri="{CE6537A1-D6FC-4f65-9D91-7224C49458BB}"/>
                <c:ext xmlns:c16="http://schemas.microsoft.com/office/drawing/2014/chart" uri="{C3380CC4-5D6E-409C-BE32-E72D297353CC}">
                  <c16:uniqueId val="{00000005-5C9B-4793-8B99-0500F6BB4B6B}"/>
                </c:ext>
              </c:extLst>
            </c:dLbl>
            <c:dLbl>
              <c:idx val="6"/>
              <c:delete val="1"/>
              <c:extLst>
                <c:ext xmlns:c15="http://schemas.microsoft.com/office/drawing/2012/chart" uri="{CE6537A1-D6FC-4f65-9D91-7224C49458BB}"/>
                <c:ext xmlns:c16="http://schemas.microsoft.com/office/drawing/2014/chart" uri="{C3380CC4-5D6E-409C-BE32-E72D297353CC}">
                  <c16:uniqueId val="{00000006-5C9B-4793-8B99-0500F6BB4B6B}"/>
                </c:ext>
              </c:extLst>
            </c:dLbl>
            <c:dLbl>
              <c:idx val="7"/>
              <c:delete val="1"/>
              <c:extLst>
                <c:ext xmlns:c15="http://schemas.microsoft.com/office/drawing/2012/chart" uri="{CE6537A1-D6FC-4f65-9D91-7224C49458BB}"/>
                <c:ext xmlns:c16="http://schemas.microsoft.com/office/drawing/2014/chart" uri="{C3380CC4-5D6E-409C-BE32-E72D297353CC}">
                  <c16:uniqueId val="{00000007-5C9B-4793-8B99-0500F6BB4B6B}"/>
                </c:ext>
              </c:extLst>
            </c:dLbl>
            <c:dLbl>
              <c:idx val="8"/>
              <c:delete val="1"/>
              <c:extLst>
                <c:ext xmlns:c15="http://schemas.microsoft.com/office/drawing/2012/chart" uri="{CE6537A1-D6FC-4f65-9D91-7224C49458BB}"/>
                <c:ext xmlns:c16="http://schemas.microsoft.com/office/drawing/2014/chart" uri="{C3380CC4-5D6E-409C-BE32-E72D297353CC}">
                  <c16:uniqueId val="{00000008-5C9B-4793-8B99-0500F6BB4B6B}"/>
                </c:ext>
              </c:extLst>
            </c:dLbl>
            <c:dLbl>
              <c:idx val="9"/>
              <c:delete val="1"/>
              <c:extLst>
                <c:ext xmlns:c15="http://schemas.microsoft.com/office/drawing/2012/chart" uri="{CE6537A1-D6FC-4f65-9D91-7224C49458BB}"/>
                <c:ext xmlns:c16="http://schemas.microsoft.com/office/drawing/2014/chart" uri="{C3380CC4-5D6E-409C-BE32-E72D297353CC}">
                  <c16:uniqueId val="{00000009-5C9B-4793-8B99-0500F6BB4B6B}"/>
                </c:ext>
              </c:extLst>
            </c:dLbl>
            <c:dLbl>
              <c:idx val="10"/>
              <c:delete val="1"/>
              <c:extLst>
                <c:ext xmlns:c15="http://schemas.microsoft.com/office/drawing/2012/chart" uri="{CE6537A1-D6FC-4f65-9D91-7224C49458BB}"/>
                <c:ext xmlns:c16="http://schemas.microsoft.com/office/drawing/2014/chart" uri="{C3380CC4-5D6E-409C-BE32-E72D297353CC}">
                  <c16:uniqueId val="{0000000A-5C9B-4793-8B99-0500F6BB4B6B}"/>
                </c:ext>
              </c:extLst>
            </c:dLbl>
            <c:dLbl>
              <c:idx val="11"/>
              <c:delete val="1"/>
              <c:extLst>
                <c:ext xmlns:c15="http://schemas.microsoft.com/office/drawing/2012/chart" uri="{CE6537A1-D6FC-4f65-9D91-7224C49458BB}"/>
                <c:ext xmlns:c16="http://schemas.microsoft.com/office/drawing/2014/chart" uri="{C3380CC4-5D6E-409C-BE32-E72D297353CC}">
                  <c16:uniqueId val="{0000000B-5C9B-4793-8B99-0500F6BB4B6B}"/>
                </c:ext>
              </c:extLst>
            </c:dLbl>
            <c:dLbl>
              <c:idx val="12"/>
              <c:delete val="1"/>
              <c:extLst>
                <c:ext xmlns:c15="http://schemas.microsoft.com/office/drawing/2012/chart" uri="{CE6537A1-D6FC-4f65-9D91-7224C49458BB}"/>
                <c:ext xmlns:c16="http://schemas.microsoft.com/office/drawing/2014/chart" uri="{C3380CC4-5D6E-409C-BE32-E72D297353CC}">
                  <c16:uniqueId val="{0000000C-5C9B-4793-8B99-0500F6BB4B6B}"/>
                </c:ext>
              </c:extLst>
            </c:dLbl>
            <c:dLbl>
              <c:idx val="13"/>
              <c:delete val="1"/>
              <c:extLst>
                <c:ext xmlns:c15="http://schemas.microsoft.com/office/drawing/2012/chart" uri="{CE6537A1-D6FC-4f65-9D91-7224C49458BB}"/>
                <c:ext xmlns:c16="http://schemas.microsoft.com/office/drawing/2014/chart" uri="{C3380CC4-5D6E-409C-BE32-E72D297353CC}">
                  <c16:uniqueId val="{0000000D-5C9B-4793-8B99-0500F6BB4B6B}"/>
                </c:ext>
              </c:extLst>
            </c:dLbl>
            <c:dLbl>
              <c:idx val="14"/>
              <c:delete val="1"/>
              <c:extLst>
                <c:ext xmlns:c15="http://schemas.microsoft.com/office/drawing/2012/chart" uri="{CE6537A1-D6FC-4f65-9D91-7224C49458BB}"/>
                <c:ext xmlns:c16="http://schemas.microsoft.com/office/drawing/2014/chart" uri="{C3380CC4-5D6E-409C-BE32-E72D297353CC}">
                  <c16:uniqueId val="{0000000E-5C9B-4793-8B99-0500F6BB4B6B}"/>
                </c:ext>
              </c:extLst>
            </c:dLbl>
            <c:dLbl>
              <c:idx val="15"/>
              <c:delete val="1"/>
              <c:extLst>
                <c:ext xmlns:c15="http://schemas.microsoft.com/office/drawing/2012/chart" uri="{CE6537A1-D6FC-4f65-9D91-7224C49458BB}"/>
                <c:ext xmlns:c16="http://schemas.microsoft.com/office/drawing/2014/chart" uri="{C3380CC4-5D6E-409C-BE32-E72D297353CC}">
                  <c16:uniqueId val="{0000000F-5C9B-4793-8B99-0500F6BB4B6B}"/>
                </c:ext>
              </c:extLst>
            </c:dLbl>
            <c:dLbl>
              <c:idx val="16"/>
              <c:delete val="1"/>
              <c:extLst>
                <c:ext xmlns:c15="http://schemas.microsoft.com/office/drawing/2012/chart" uri="{CE6537A1-D6FC-4f65-9D91-7224C49458BB}"/>
                <c:ext xmlns:c16="http://schemas.microsoft.com/office/drawing/2014/chart" uri="{C3380CC4-5D6E-409C-BE32-E72D297353CC}">
                  <c16:uniqueId val="{00000010-5C9B-4793-8B99-0500F6BB4B6B}"/>
                </c:ext>
              </c:extLst>
            </c:dLbl>
            <c:dLbl>
              <c:idx val="17"/>
              <c:delete val="1"/>
              <c:extLst>
                <c:ext xmlns:c15="http://schemas.microsoft.com/office/drawing/2012/chart" uri="{CE6537A1-D6FC-4f65-9D91-7224C49458BB}"/>
                <c:ext xmlns:c16="http://schemas.microsoft.com/office/drawing/2014/chart" uri="{C3380CC4-5D6E-409C-BE32-E72D297353CC}">
                  <c16:uniqueId val="{00000011-5C9B-4793-8B99-0500F6BB4B6B}"/>
                </c:ext>
              </c:extLst>
            </c:dLbl>
            <c:dLbl>
              <c:idx val="18"/>
              <c:delete val="1"/>
              <c:extLst>
                <c:ext xmlns:c15="http://schemas.microsoft.com/office/drawing/2012/chart" uri="{CE6537A1-D6FC-4f65-9D91-7224C49458BB}"/>
                <c:ext xmlns:c16="http://schemas.microsoft.com/office/drawing/2014/chart" uri="{C3380CC4-5D6E-409C-BE32-E72D297353CC}">
                  <c16:uniqueId val="{00000012-5C9B-4793-8B99-0500F6BB4B6B}"/>
                </c:ext>
              </c:extLst>
            </c:dLbl>
            <c:dLbl>
              <c:idx val="19"/>
              <c:delete val="1"/>
              <c:extLst>
                <c:ext xmlns:c15="http://schemas.microsoft.com/office/drawing/2012/chart" uri="{CE6537A1-D6FC-4f65-9D91-7224C49458BB}"/>
                <c:ext xmlns:c16="http://schemas.microsoft.com/office/drawing/2014/chart" uri="{C3380CC4-5D6E-409C-BE32-E72D297353CC}">
                  <c16:uniqueId val="{00000013-5C9B-4793-8B99-0500F6BB4B6B}"/>
                </c:ext>
              </c:extLst>
            </c:dLbl>
            <c:dLbl>
              <c:idx val="20"/>
              <c:delete val="1"/>
              <c:extLst>
                <c:ext xmlns:c15="http://schemas.microsoft.com/office/drawing/2012/chart" uri="{CE6537A1-D6FC-4f65-9D91-7224C49458BB}"/>
                <c:ext xmlns:c16="http://schemas.microsoft.com/office/drawing/2014/chart" uri="{C3380CC4-5D6E-409C-BE32-E72D297353CC}">
                  <c16:uniqueId val="{00000014-5C9B-4793-8B99-0500F6BB4B6B}"/>
                </c:ext>
              </c:extLst>
            </c:dLbl>
            <c:dLbl>
              <c:idx val="21"/>
              <c:delete val="1"/>
              <c:extLst>
                <c:ext xmlns:c15="http://schemas.microsoft.com/office/drawing/2012/chart" uri="{CE6537A1-D6FC-4f65-9D91-7224C49458BB}"/>
                <c:ext xmlns:c16="http://schemas.microsoft.com/office/drawing/2014/chart" uri="{C3380CC4-5D6E-409C-BE32-E72D297353CC}">
                  <c16:uniqueId val="{00000015-5C9B-4793-8B99-0500F6BB4B6B}"/>
                </c:ext>
              </c:extLst>
            </c:dLbl>
            <c:dLbl>
              <c:idx val="22"/>
              <c:delete val="1"/>
              <c:extLst>
                <c:ext xmlns:c15="http://schemas.microsoft.com/office/drawing/2012/chart" uri="{CE6537A1-D6FC-4f65-9D91-7224C49458BB}"/>
                <c:ext xmlns:c16="http://schemas.microsoft.com/office/drawing/2014/chart" uri="{C3380CC4-5D6E-409C-BE32-E72D297353CC}">
                  <c16:uniqueId val="{00000016-5C9B-4793-8B99-0500F6BB4B6B}"/>
                </c:ext>
              </c:extLst>
            </c:dLbl>
            <c:dLbl>
              <c:idx val="23"/>
              <c:delete val="1"/>
              <c:extLst>
                <c:ext xmlns:c15="http://schemas.microsoft.com/office/drawing/2012/chart" uri="{CE6537A1-D6FC-4f65-9D91-7224C49458BB}"/>
                <c:ext xmlns:c16="http://schemas.microsoft.com/office/drawing/2014/chart" uri="{C3380CC4-5D6E-409C-BE32-E72D297353CC}">
                  <c16:uniqueId val="{00000017-5C9B-4793-8B99-0500F6BB4B6B}"/>
                </c:ext>
              </c:extLst>
            </c:dLbl>
            <c:dLbl>
              <c:idx val="24"/>
              <c:delete val="1"/>
              <c:extLst>
                <c:ext xmlns:c15="http://schemas.microsoft.com/office/drawing/2012/chart" uri="{CE6537A1-D6FC-4f65-9D91-7224C49458BB}"/>
                <c:ext xmlns:c16="http://schemas.microsoft.com/office/drawing/2014/chart" uri="{C3380CC4-5D6E-409C-BE32-E72D297353CC}">
                  <c16:uniqueId val="{00000018-5C9B-4793-8B99-0500F6BB4B6B}"/>
                </c:ext>
              </c:extLst>
            </c:dLbl>
            <c:dLbl>
              <c:idx val="25"/>
              <c:delete val="1"/>
              <c:extLst>
                <c:ext xmlns:c15="http://schemas.microsoft.com/office/drawing/2012/chart" uri="{CE6537A1-D6FC-4f65-9D91-7224C49458BB}"/>
                <c:ext xmlns:c16="http://schemas.microsoft.com/office/drawing/2014/chart" uri="{C3380CC4-5D6E-409C-BE32-E72D297353CC}">
                  <c16:uniqueId val="{00000019-5C9B-4793-8B99-0500F6BB4B6B}"/>
                </c:ext>
              </c:extLst>
            </c:dLbl>
            <c:dLbl>
              <c:idx val="26"/>
              <c:delete val="1"/>
              <c:extLst>
                <c:ext xmlns:c15="http://schemas.microsoft.com/office/drawing/2012/chart" uri="{CE6537A1-D6FC-4f65-9D91-7224C49458BB}"/>
                <c:ext xmlns:c16="http://schemas.microsoft.com/office/drawing/2014/chart" uri="{C3380CC4-5D6E-409C-BE32-E72D297353CC}">
                  <c16:uniqueId val="{0000001A-5C9B-4793-8B99-0500F6BB4B6B}"/>
                </c:ext>
              </c:extLst>
            </c:dLbl>
            <c:dLbl>
              <c:idx val="27"/>
              <c:delete val="1"/>
              <c:extLst>
                <c:ext xmlns:c15="http://schemas.microsoft.com/office/drawing/2012/chart" uri="{CE6537A1-D6FC-4f65-9D91-7224C49458BB}"/>
                <c:ext xmlns:c16="http://schemas.microsoft.com/office/drawing/2014/chart" uri="{C3380CC4-5D6E-409C-BE32-E72D297353CC}">
                  <c16:uniqueId val="{0000001B-5C9B-4793-8B99-0500F6BB4B6B}"/>
                </c:ext>
              </c:extLst>
            </c:dLbl>
            <c:dLbl>
              <c:idx val="28"/>
              <c:delete val="1"/>
              <c:extLst>
                <c:ext xmlns:c15="http://schemas.microsoft.com/office/drawing/2012/chart" uri="{CE6537A1-D6FC-4f65-9D91-7224C49458BB}"/>
                <c:ext xmlns:c16="http://schemas.microsoft.com/office/drawing/2014/chart" uri="{C3380CC4-5D6E-409C-BE32-E72D297353CC}">
                  <c16:uniqueId val="{0000001C-5C9B-4793-8B99-0500F6BB4B6B}"/>
                </c:ext>
              </c:extLst>
            </c:dLbl>
            <c:dLbl>
              <c:idx val="29"/>
              <c:delete val="1"/>
              <c:extLst>
                <c:ext xmlns:c15="http://schemas.microsoft.com/office/drawing/2012/chart" uri="{CE6537A1-D6FC-4f65-9D91-7224C49458BB}"/>
                <c:ext xmlns:c16="http://schemas.microsoft.com/office/drawing/2014/chart" uri="{C3380CC4-5D6E-409C-BE32-E72D297353CC}">
                  <c16:uniqueId val="{0000001D-5C9B-4793-8B99-0500F6BB4B6B}"/>
                </c:ext>
              </c:extLst>
            </c:dLbl>
            <c:dLbl>
              <c:idx val="30"/>
              <c:layout>
                <c:manualLayout>
                  <c:x val="-8.333333333333344E-2"/>
                  <c:y val="1.3888888888888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5C9B-4793-8B99-0500F6BB4B6B}"/>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tiedot'!$B$27:$AZ$27</c:f>
              <c:numCache>
                <c:formatCode>#,##0</c:formatCode>
                <c:ptCount val="51"/>
                <c:pt idx="0">
                  <c:v>-10</c:v>
                </c:pt>
                <c:pt idx="1">
                  <c:v>-3</c:v>
                </c:pt>
                <c:pt idx="2">
                  <c:v>-32</c:v>
                </c:pt>
                <c:pt idx="3">
                  <c:v>-16</c:v>
                </c:pt>
                <c:pt idx="4">
                  <c:v>-29</c:v>
                </c:pt>
                <c:pt idx="5">
                  <c:v>-30</c:v>
                </c:pt>
                <c:pt idx="6">
                  <c:v>-21</c:v>
                </c:pt>
                <c:pt idx="7">
                  <c:v>-24</c:v>
                </c:pt>
                <c:pt idx="8">
                  <c:v>-36</c:v>
                </c:pt>
                <c:pt idx="9">
                  <c:v>-18</c:v>
                </c:pt>
                <c:pt idx="10">
                  <c:v>-37</c:v>
                </c:pt>
                <c:pt idx="11">
                  <c:v>-30</c:v>
                </c:pt>
                <c:pt idx="12">
                  <c:v>-22</c:v>
                </c:pt>
                <c:pt idx="13">
                  <c:v>-35</c:v>
                </c:pt>
                <c:pt idx="14">
                  <c:v>-32</c:v>
                </c:pt>
                <c:pt idx="15">
                  <c:v>-24</c:v>
                </c:pt>
                <c:pt idx="16">
                  <c:v>-23</c:v>
                </c:pt>
                <c:pt idx="17">
                  <c:v>-25</c:v>
                </c:pt>
                <c:pt idx="18">
                  <c:v>-36</c:v>
                </c:pt>
                <c:pt idx="19">
                  <c:v>-32</c:v>
                </c:pt>
                <c:pt idx="20">
                  <c:v>-37</c:v>
                </c:pt>
                <c:pt idx="21">
                  <c:v>-26</c:v>
                </c:pt>
                <c:pt idx="22">
                  <c:v>-24</c:v>
                </c:pt>
                <c:pt idx="23">
                  <c:v>-23</c:v>
                </c:pt>
                <c:pt idx="24">
                  <c:v>-48</c:v>
                </c:pt>
                <c:pt idx="25">
                  <c:v>-45</c:v>
                </c:pt>
                <c:pt idx="26">
                  <c:v>-32</c:v>
                </c:pt>
                <c:pt idx="27">
                  <c:v>-42</c:v>
                </c:pt>
                <c:pt idx="28">
                  <c:v>-41</c:v>
                </c:pt>
                <c:pt idx="29">
                  <c:v>-33</c:v>
                </c:pt>
                <c:pt idx="30">
                  <c:v>-53</c:v>
                </c:pt>
              </c:numCache>
            </c:numRef>
          </c:val>
          <c:smooth val="0"/>
          <c:extLst>
            <c:ext xmlns:c16="http://schemas.microsoft.com/office/drawing/2014/chart" uri="{C3380CC4-5D6E-409C-BE32-E72D297353CC}">
              <c16:uniqueId val="{0000001F-5C9B-4793-8B99-0500F6BB4B6B}"/>
            </c:ext>
          </c:extLst>
        </c:ser>
        <c:ser>
          <c:idx val="1"/>
          <c:order val="1"/>
          <c:tx>
            <c:strRef>
              <c:f>'Diat 13–18 tiedot'!$A$28</c:f>
              <c:strCache>
                <c:ptCount val="1"/>
                <c:pt idx="0">
                  <c:v>Rautalampi ennuste</c:v>
                </c:pt>
              </c:strCache>
            </c:strRef>
          </c:tx>
          <c:spPr>
            <a:ln w="38100" cap="rnd">
              <a:solidFill>
                <a:srgbClr val="FF0000"/>
              </a:solidFill>
              <a:round/>
            </a:ln>
            <a:effectLst/>
          </c:spPr>
          <c:marker>
            <c:symbol val="none"/>
          </c:marker>
          <c:dLbls>
            <c:dLbl>
              <c:idx val="50"/>
              <c:layout>
                <c:manualLayout>
                  <c:x val="-5.5555555555555552E-2"/>
                  <c:y val="-6.4814814814814894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5C9B-4793-8B99-0500F6BB4B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tiedot'!$B$28:$AZ$28</c:f>
              <c:numCache>
                <c:formatCode>General</c:formatCode>
                <c:ptCount val="51"/>
                <c:pt idx="30" formatCode="#,##0">
                  <c:v>-53</c:v>
                </c:pt>
                <c:pt idx="31" formatCode="#,##0">
                  <c:v>-42</c:v>
                </c:pt>
                <c:pt idx="32" formatCode="#,##0">
                  <c:v>-43</c:v>
                </c:pt>
                <c:pt idx="33" formatCode="#,##0">
                  <c:v>-43</c:v>
                </c:pt>
                <c:pt idx="34" formatCode="#,##0">
                  <c:v>-42</c:v>
                </c:pt>
                <c:pt idx="35" formatCode="#,##0">
                  <c:v>-43</c:v>
                </c:pt>
                <c:pt idx="36" formatCode="#,##0">
                  <c:v>-42</c:v>
                </c:pt>
                <c:pt idx="37" formatCode="#,##0">
                  <c:v>-43</c:v>
                </c:pt>
                <c:pt idx="38" formatCode="#,##0">
                  <c:v>-43</c:v>
                </c:pt>
                <c:pt idx="39" formatCode="#,##0">
                  <c:v>-43</c:v>
                </c:pt>
                <c:pt idx="40" formatCode="#,##0">
                  <c:v>-42</c:v>
                </c:pt>
                <c:pt idx="41" formatCode="#,##0">
                  <c:v>-42</c:v>
                </c:pt>
                <c:pt idx="42" formatCode="#,##0">
                  <c:v>-41</c:v>
                </c:pt>
                <c:pt idx="43" formatCode="#,##0">
                  <c:v>-41</c:v>
                </c:pt>
                <c:pt idx="44" formatCode="#,##0">
                  <c:v>-41</c:v>
                </c:pt>
                <c:pt idx="45" formatCode="#,##0">
                  <c:v>-41</c:v>
                </c:pt>
                <c:pt idx="46" formatCode="#,##0">
                  <c:v>-40</c:v>
                </c:pt>
                <c:pt idx="47" formatCode="#,##0">
                  <c:v>-41</c:v>
                </c:pt>
                <c:pt idx="48" formatCode="#,##0">
                  <c:v>-41</c:v>
                </c:pt>
                <c:pt idx="49" formatCode="#,##0">
                  <c:v>-40</c:v>
                </c:pt>
                <c:pt idx="50" formatCode="#,##0">
                  <c:v>-40</c:v>
                </c:pt>
              </c:numCache>
            </c:numRef>
          </c:val>
          <c:smooth val="0"/>
          <c:extLst>
            <c:ext xmlns:c16="http://schemas.microsoft.com/office/drawing/2014/chart" uri="{C3380CC4-5D6E-409C-BE32-E72D297353CC}">
              <c16:uniqueId val="{00000021-5C9B-4793-8B99-0500F6BB4B6B}"/>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8393525809273836"/>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Siilinjärvellä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9.5664479440069977E-2"/>
          <c:y val="0.15212962962962964"/>
          <c:w val="0.85797812773403326"/>
          <c:h val="0.63456765820939054"/>
        </c:manualLayout>
      </c:layout>
      <c:lineChart>
        <c:grouping val="standard"/>
        <c:varyColors val="0"/>
        <c:ser>
          <c:idx val="0"/>
          <c:order val="0"/>
          <c:tx>
            <c:strRef>
              <c:f>'Diat 13–18 tiedot'!$A$31</c:f>
              <c:strCache>
                <c:ptCount val="1"/>
                <c:pt idx="0">
                  <c:v>Siilinjärvi toteutunut</c:v>
                </c:pt>
              </c:strCache>
            </c:strRef>
          </c:tx>
          <c:spPr>
            <a:ln w="38100" cap="rnd">
              <a:solidFill>
                <a:schemeClr val="tx2"/>
              </a:solidFill>
              <a:round/>
            </a:ln>
            <a:effectLst/>
          </c:spPr>
          <c:marker>
            <c:symbol val="none"/>
          </c:marker>
          <c:dLbls>
            <c:dLbl>
              <c:idx val="0"/>
              <c:layout>
                <c:manualLayout>
                  <c:x val="-1.9444444444444469E-2"/>
                  <c:y val="9.7222222222222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4D-4316-B4AC-08719ED26DC2}"/>
                </c:ext>
              </c:extLst>
            </c:dLbl>
            <c:dLbl>
              <c:idx val="1"/>
              <c:delete val="1"/>
              <c:extLst>
                <c:ext xmlns:c15="http://schemas.microsoft.com/office/drawing/2012/chart" uri="{CE6537A1-D6FC-4f65-9D91-7224C49458BB}"/>
                <c:ext xmlns:c16="http://schemas.microsoft.com/office/drawing/2014/chart" uri="{C3380CC4-5D6E-409C-BE32-E72D297353CC}">
                  <c16:uniqueId val="{00000001-FC4D-4316-B4AC-08719ED26DC2}"/>
                </c:ext>
              </c:extLst>
            </c:dLbl>
            <c:dLbl>
              <c:idx val="2"/>
              <c:delete val="1"/>
              <c:extLst>
                <c:ext xmlns:c15="http://schemas.microsoft.com/office/drawing/2012/chart" uri="{CE6537A1-D6FC-4f65-9D91-7224C49458BB}"/>
                <c:ext xmlns:c16="http://schemas.microsoft.com/office/drawing/2014/chart" uri="{C3380CC4-5D6E-409C-BE32-E72D297353CC}">
                  <c16:uniqueId val="{00000002-FC4D-4316-B4AC-08719ED26DC2}"/>
                </c:ext>
              </c:extLst>
            </c:dLbl>
            <c:dLbl>
              <c:idx val="3"/>
              <c:delete val="1"/>
              <c:extLst>
                <c:ext xmlns:c15="http://schemas.microsoft.com/office/drawing/2012/chart" uri="{CE6537A1-D6FC-4f65-9D91-7224C49458BB}"/>
                <c:ext xmlns:c16="http://schemas.microsoft.com/office/drawing/2014/chart" uri="{C3380CC4-5D6E-409C-BE32-E72D297353CC}">
                  <c16:uniqueId val="{00000003-FC4D-4316-B4AC-08719ED26DC2}"/>
                </c:ext>
              </c:extLst>
            </c:dLbl>
            <c:dLbl>
              <c:idx val="4"/>
              <c:delete val="1"/>
              <c:extLst>
                <c:ext xmlns:c15="http://schemas.microsoft.com/office/drawing/2012/chart" uri="{CE6537A1-D6FC-4f65-9D91-7224C49458BB}"/>
                <c:ext xmlns:c16="http://schemas.microsoft.com/office/drawing/2014/chart" uri="{C3380CC4-5D6E-409C-BE32-E72D297353CC}">
                  <c16:uniqueId val="{00000004-FC4D-4316-B4AC-08719ED26DC2}"/>
                </c:ext>
              </c:extLst>
            </c:dLbl>
            <c:dLbl>
              <c:idx val="5"/>
              <c:delete val="1"/>
              <c:extLst>
                <c:ext xmlns:c15="http://schemas.microsoft.com/office/drawing/2012/chart" uri="{CE6537A1-D6FC-4f65-9D91-7224C49458BB}"/>
                <c:ext xmlns:c16="http://schemas.microsoft.com/office/drawing/2014/chart" uri="{C3380CC4-5D6E-409C-BE32-E72D297353CC}">
                  <c16:uniqueId val="{00000005-FC4D-4316-B4AC-08719ED26DC2}"/>
                </c:ext>
              </c:extLst>
            </c:dLbl>
            <c:dLbl>
              <c:idx val="6"/>
              <c:delete val="1"/>
              <c:extLst>
                <c:ext xmlns:c15="http://schemas.microsoft.com/office/drawing/2012/chart" uri="{CE6537A1-D6FC-4f65-9D91-7224C49458BB}"/>
                <c:ext xmlns:c16="http://schemas.microsoft.com/office/drawing/2014/chart" uri="{C3380CC4-5D6E-409C-BE32-E72D297353CC}">
                  <c16:uniqueId val="{00000006-FC4D-4316-B4AC-08719ED26DC2}"/>
                </c:ext>
              </c:extLst>
            </c:dLbl>
            <c:dLbl>
              <c:idx val="7"/>
              <c:delete val="1"/>
              <c:extLst>
                <c:ext xmlns:c15="http://schemas.microsoft.com/office/drawing/2012/chart" uri="{CE6537A1-D6FC-4f65-9D91-7224C49458BB}"/>
                <c:ext xmlns:c16="http://schemas.microsoft.com/office/drawing/2014/chart" uri="{C3380CC4-5D6E-409C-BE32-E72D297353CC}">
                  <c16:uniqueId val="{00000007-FC4D-4316-B4AC-08719ED26DC2}"/>
                </c:ext>
              </c:extLst>
            </c:dLbl>
            <c:dLbl>
              <c:idx val="8"/>
              <c:delete val="1"/>
              <c:extLst>
                <c:ext xmlns:c15="http://schemas.microsoft.com/office/drawing/2012/chart" uri="{CE6537A1-D6FC-4f65-9D91-7224C49458BB}"/>
                <c:ext xmlns:c16="http://schemas.microsoft.com/office/drawing/2014/chart" uri="{C3380CC4-5D6E-409C-BE32-E72D297353CC}">
                  <c16:uniqueId val="{00000008-FC4D-4316-B4AC-08719ED26DC2}"/>
                </c:ext>
              </c:extLst>
            </c:dLbl>
            <c:dLbl>
              <c:idx val="9"/>
              <c:delete val="1"/>
              <c:extLst>
                <c:ext xmlns:c15="http://schemas.microsoft.com/office/drawing/2012/chart" uri="{CE6537A1-D6FC-4f65-9D91-7224C49458BB}"/>
                <c:ext xmlns:c16="http://schemas.microsoft.com/office/drawing/2014/chart" uri="{C3380CC4-5D6E-409C-BE32-E72D297353CC}">
                  <c16:uniqueId val="{00000009-FC4D-4316-B4AC-08719ED26DC2}"/>
                </c:ext>
              </c:extLst>
            </c:dLbl>
            <c:dLbl>
              <c:idx val="10"/>
              <c:delete val="1"/>
              <c:extLst>
                <c:ext xmlns:c15="http://schemas.microsoft.com/office/drawing/2012/chart" uri="{CE6537A1-D6FC-4f65-9D91-7224C49458BB}"/>
                <c:ext xmlns:c16="http://schemas.microsoft.com/office/drawing/2014/chart" uri="{C3380CC4-5D6E-409C-BE32-E72D297353CC}">
                  <c16:uniqueId val="{0000000A-FC4D-4316-B4AC-08719ED26DC2}"/>
                </c:ext>
              </c:extLst>
            </c:dLbl>
            <c:dLbl>
              <c:idx val="11"/>
              <c:delete val="1"/>
              <c:extLst>
                <c:ext xmlns:c15="http://schemas.microsoft.com/office/drawing/2012/chart" uri="{CE6537A1-D6FC-4f65-9D91-7224C49458BB}"/>
                <c:ext xmlns:c16="http://schemas.microsoft.com/office/drawing/2014/chart" uri="{C3380CC4-5D6E-409C-BE32-E72D297353CC}">
                  <c16:uniqueId val="{0000000B-FC4D-4316-B4AC-08719ED26DC2}"/>
                </c:ext>
              </c:extLst>
            </c:dLbl>
            <c:dLbl>
              <c:idx val="12"/>
              <c:delete val="1"/>
              <c:extLst>
                <c:ext xmlns:c15="http://schemas.microsoft.com/office/drawing/2012/chart" uri="{CE6537A1-D6FC-4f65-9D91-7224C49458BB}"/>
                <c:ext xmlns:c16="http://schemas.microsoft.com/office/drawing/2014/chart" uri="{C3380CC4-5D6E-409C-BE32-E72D297353CC}">
                  <c16:uniqueId val="{0000000C-FC4D-4316-B4AC-08719ED26DC2}"/>
                </c:ext>
              </c:extLst>
            </c:dLbl>
            <c:dLbl>
              <c:idx val="13"/>
              <c:delete val="1"/>
              <c:extLst>
                <c:ext xmlns:c15="http://schemas.microsoft.com/office/drawing/2012/chart" uri="{CE6537A1-D6FC-4f65-9D91-7224C49458BB}"/>
                <c:ext xmlns:c16="http://schemas.microsoft.com/office/drawing/2014/chart" uri="{C3380CC4-5D6E-409C-BE32-E72D297353CC}">
                  <c16:uniqueId val="{0000000D-FC4D-4316-B4AC-08719ED26DC2}"/>
                </c:ext>
              </c:extLst>
            </c:dLbl>
            <c:dLbl>
              <c:idx val="14"/>
              <c:delete val="1"/>
              <c:extLst>
                <c:ext xmlns:c15="http://schemas.microsoft.com/office/drawing/2012/chart" uri="{CE6537A1-D6FC-4f65-9D91-7224C49458BB}"/>
                <c:ext xmlns:c16="http://schemas.microsoft.com/office/drawing/2014/chart" uri="{C3380CC4-5D6E-409C-BE32-E72D297353CC}">
                  <c16:uniqueId val="{0000000E-FC4D-4316-B4AC-08719ED26DC2}"/>
                </c:ext>
              </c:extLst>
            </c:dLbl>
            <c:dLbl>
              <c:idx val="15"/>
              <c:delete val="1"/>
              <c:extLst>
                <c:ext xmlns:c15="http://schemas.microsoft.com/office/drawing/2012/chart" uri="{CE6537A1-D6FC-4f65-9D91-7224C49458BB}"/>
                <c:ext xmlns:c16="http://schemas.microsoft.com/office/drawing/2014/chart" uri="{C3380CC4-5D6E-409C-BE32-E72D297353CC}">
                  <c16:uniqueId val="{0000000F-FC4D-4316-B4AC-08719ED26DC2}"/>
                </c:ext>
              </c:extLst>
            </c:dLbl>
            <c:dLbl>
              <c:idx val="16"/>
              <c:delete val="1"/>
              <c:extLst>
                <c:ext xmlns:c15="http://schemas.microsoft.com/office/drawing/2012/chart" uri="{CE6537A1-D6FC-4f65-9D91-7224C49458BB}"/>
                <c:ext xmlns:c16="http://schemas.microsoft.com/office/drawing/2014/chart" uri="{C3380CC4-5D6E-409C-BE32-E72D297353CC}">
                  <c16:uniqueId val="{00000010-FC4D-4316-B4AC-08719ED26DC2}"/>
                </c:ext>
              </c:extLst>
            </c:dLbl>
            <c:dLbl>
              <c:idx val="17"/>
              <c:delete val="1"/>
              <c:extLst>
                <c:ext xmlns:c15="http://schemas.microsoft.com/office/drawing/2012/chart" uri="{CE6537A1-D6FC-4f65-9D91-7224C49458BB}"/>
                <c:ext xmlns:c16="http://schemas.microsoft.com/office/drawing/2014/chart" uri="{C3380CC4-5D6E-409C-BE32-E72D297353CC}">
                  <c16:uniqueId val="{00000011-FC4D-4316-B4AC-08719ED26DC2}"/>
                </c:ext>
              </c:extLst>
            </c:dLbl>
            <c:dLbl>
              <c:idx val="18"/>
              <c:delete val="1"/>
              <c:extLst>
                <c:ext xmlns:c15="http://schemas.microsoft.com/office/drawing/2012/chart" uri="{CE6537A1-D6FC-4f65-9D91-7224C49458BB}"/>
                <c:ext xmlns:c16="http://schemas.microsoft.com/office/drawing/2014/chart" uri="{C3380CC4-5D6E-409C-BE32-E72D297353CC}">
                  <c16:uniqueId val="{00000012-FC4D-4316-B4AC-08719ED26DC2}"/>
                </c:ext>
              </c:extLst>
            </c:dLbl>
            <c:dLbl>
              <c:idx val="19"/>
              <c:delete val="1"/>
              <c:extLst>
                <c:ext xmlns:c15="http://schemas.microsoft.com/office/drawing/2012/chart" uri="{CE6537A1-D6FC-4f65-9D91-7224C49458BB}"/>
                <c:ext xmlns:c16="http://schemas.microsoft.com/office/drawing/2014/chart" uri="{C3380CC4-5D6E-409C-BE32-E72D297353CC}">
                  <c16:uniqueId val="{00000013-FC4D-4316-B4AC-08719ED26DC2}"/>
                </c:ext>
              </c:extLst>
            </c:dLbl>
            <c:dLbl>
              <c:idx val="20"/>
              <c:delete val="1"/>
              <c:extLst>
                <c:ext xmlns:c15="http://schemas.microsoft.com/office/drawing/2012/chart" uri="{CE6537A1-D6FC-4f65-9D91-7224C49458BB}"/>
                <c:ext xmlns:c16="http://schemas.microsoft.com/office/drawing/2014/chart" uri="{C3380CC4-5D6E-409C-BE32-E72D297353CC}">
                  <c16:uniqueId val="{00000014-FC4D-4316-B4AC-08719ED26DC2}"/>
                </c:ext>
              </c:extLst>
            </c:dLbl>
            <c:dLbl>
              <c:idx val="21"/>
              <c:delete val="1"/>
              <c:extLst>
                <c:ext xmlns:c15="http://schemas.microsoft.com/office/drawing/2012/chart" uri="{CE6537A1-D6FC-4f65-9D91-7224C49458BB}"/>
                <c:ext xmlns:c16="http://schemas.microsoft.com/office/drawing/2014/chart" uri="{C3380CC4-5D6E-409C-BE32-E72D297353CC}">
                  <c16:uniqueId val="{00000015-FC4D-4316-B4AC-08719ED26DC2}"/>
                </c:ext>
              </c:extLst>
            </c:dLbl>
            <c:dLbl>
              <c:idx val="22"/>
              <c:delete val="1"/>
              <c:extLst>
                <c:ext xmlns:c15="http://schemas.microsoft.com/office/drawing/2012/chart" uri="{CE6537A1-D6FC-4f65-9D91-7224C49458BB}"/>
                <c:ext xmlns:c16="http://schemas.microsoft.com/office/drawing/2014/chart" uri="{C3380CC4-5D6E-409C-BE32-E72D297353CC}">
                  <c16:uniqueId val="{00000016-FC4D-4316-B4AC-08719ED26DC2}"/>
                </c:ext>
              </c:extLst>
            </c:dLbl>
            <c:dLbl>
              <c:idx val="23"/>
              <c:delete val="1"/>
              <c:extLst>
                <c:ext xmlns:c15="http://schemas.microsoft.com/office/drawing/2012/chart" uri="{CE6537A1-D6FC-4f65-9D91-7224C49458BB}"/>
                <c:ext xmlns:c16="http://schemas.microsoft.com/office/drawing/2014/chart" uri="{C3380CC4-5D6E-409C-BE32-E72D297353CC}">
                  <c16:uniqueId val="{00000017-FC4D-4316-B4AC-08719ED26DC2}"/>
                </c:ext>
              </c:extLst>
            </c:dLbl>
            <c:dLbl>
              <c:idx val="24"/>
              <c:delete val="1"/>
              <c:extLst>
                <c:ext xmlns:c15="http://schemas.microsoft.com/office/drawing/2012/chart" uri="{CE6537A1-D6FC-4f65-9D91-7224C49458BB}"/>
                <c:ext xmlns:c16="http://schemas.microsoft.com/office/drawing/2014/chart" uri="{C3380CC4-5D6E-409C-BE32-E72D297353CC}">
                  <c16:uniqueId val="{00000018-FC4D-4316-B4AC-08719ED26DC2}"/>
                </c:ext>
              </c:extLst>
            </c:dLbl>
            <c:dLbl>
              <c:idx val="25"/>
              <c:delete val="1"/>
              <c:extLst>
                <c:ext xmlns:c15="http://schemas.microsoft.com/office/drawing/2012/chart" uri="{CE6537A1-D6FC-4f65-9D91-7224C49458BB}"/>
                <c:ext xmlns:c16="http://schemas.microsoft.com/office/drawing/2014/chart" uri="{C3380CC4-5D6E-409C-BE32-E72D297353CC}">
                  <c16:uniqueId val="{00000019-FC4D-4316-B4AC-08719ED26DC2}"/>
                </c:ext>
              </c:extLst>
            </c:dLbl>
            <c:dLbl>
              <c:idx val="26"/>
              <c:delete val="1"/>
              <c:extLst>
                <c:ext xmlns:c15="http://schemas.microsoft.com/office/drawing/2012/chart" uri="{CE6537A1-D6FC-4f65-9D91-7224C49458BB}"/>
                <c:ext xmlns:c16="http://schemas.microsoft.com/office/drawing/2014/chart" uri="{C3380CC4-5D6E-409C-BE32-E72D297353CC}">
                  <c16:uniqueId val="{0000001A-FC4D-4316-B4AC-08719ED26DC2}"/>
                </c:ext>
              </c:extLst>
            </c:dLbl>
            <c:dLbl>
              <c:idx val="27"/>
              <c:delete val="1"/>
              <c:extLst>
                <c:ext xmlns:c15="http://schemas.microsoft.com/office/drawing/2012/chart" uri="{CE6537A1-D6FC-4f65-9D91-7224C49458BB}"/>
                <c:ext xmlns:c16="http://schemas.microsoft.com/office/drawing/2014/chart" uri="{C3380CC4-5D6E-409C-BE32-E72D297353CC}">
                  <c16:uniqueId val="{0000001B-FC4D-4316-B4AC-08719ED26DC2}"/>
                </c:ext>
              </c:extLst>
            </c:dLbl>
            <c:dLbl>
              <c:idx val="28"/>
              <c:delete val="1"/>
              <c:extLst>
                <c:ext xmlns:c15="http://schemas.microsoft.com/office/drawing/2012/chart" uri="{CE6537A1-D6FC-4f65-9D91-7224C49458BB}"/>
                <c:ext xmlns:c16="http://schemas.microsoft.com/office/drawing/2014/chart" uri="{C3380CC4-5D6E-409C-BE32-E72D297353CC}">
                  <c16:uniqueId val="{0000001C-FC4D-4316-B4AC-08719ED26DC2}"/>
                </c:ext>
              </c:extLst>
            </c:dLbl>
            <c:dLbl>
              <c:idx val="29"/>
              <c:delete val="1"/>
              <c:extLst>
                <c:ext xmlns:c15="http://schemas.microsoft.com/office/drawing/2012/chart" uri="{CE6537A1-D6FC-4f65-9D91-7224C49458BB}"/>
                <c:ext xmlns:c16="http://schemas.microsoft.com/office/drawing/2014/chart" uri="{C3380CC4-5D6E-409C-BE32-E72D297353CC}">
                  <c16:uniqueId val="{0000001D-FC4D-4316-B4AC-08719ED26DC2}"/>
                </c:ext>
              </c:extLst>
            </c:dLbl>
            <c:dLbl>
              <c:idx val="30"/>
              <c:layout>
                <c:manualLayout>
                  <c:x val="-4.166666666666666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FC4D-4316-B4AC-08719ED26DC2}"/>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tiedot'!$B$31:$AZ$31</c:f>
              <c:numCache>
                <c:formatCode>#,##0</c:formatCode>
                <c:ptCount val="51"/>
                <c:pt idx="0">
                  <c:v>170</c:v>
                </c:pt>
                <c:pt idx="1">
                  <c:v>205</c:v>
                </c:pt>
                <c:pt idx="2">
                  <c:v>158</c:v>
                </c:pt>
                <c:pt idx="3">
                  <c:v>152</c:v>
                </c:pt>
                <c:pt idx="4">
                  <c:v>141</c:v>
                </c:pt>
                <c:pt idx="5">
                  <c:v>141</c:v>
                </c:pt>
                <c:pt idx="6">
                  <c:v>124</c:v>
                </c:pt>
                <c:pt idx="7">
                  <c:v>126</c:v>
                </c:pt>
                <c:pt idx="8">
                  <c:v>119</c:v>
                </c:pt>
                <c:pt idx="9">
                  <c:v>119</c:v>
                </c:pt>
                <c:pt idx="10">
                  <c:v>110</c:v>
                </c:pt>
                <c:pt idx="11">
                  <c:v>163</c:v>
                </c:pt>
                <c:pt idx="12">
                  <c:v>110</c:v>
                </c:pt>
                <c:pt idx="13">
                  <c:v>106</c:v>
                </c:pt>
                <c:pt idx="14">
                  <c:v>135</c:v>
                </c:pt>
                <c:pt idx="15">
                  <c:v>125</c:v>
                </c:pt>
                <c:pt idx="16">
                  <c:v>136</c:v>
                </c:pt>
                <c:pt idx="17">
                  <c:v>138</c:v>
                </c:pt>
                <c:pt idx="18">
                  <c:v>123</c:v>
                </c:pt>
                <c:pt idx="19">
                  <c:v>137</c:v>
                </c:pt>
                <c:pt idx="20">
                  <c:v>78</c:v>
                </c:pt>
                <c:pt idx="21">
                  <c:v>146</c:v>
                </c:pt>
                <c:pt idx="22">
                  <c:v>88</c:v>
                </c:pt>
                <c:pt idx="23">
                  <c:v>116</c:v>
                </c:pt>
                <c:pt idx="24">
                  <c:v>101</c:v>
                </c:pt>
                <c:pt idx="25">
                  <c:v>121</c:v>
                </c:pt>
                <c:pt idx="26">
                  <c:v>76</c:v>
                </c:pt>
                <c:pt idx="27">
                  <c:v>63</c:v>
                </c:pt>
                <c:pt idx="28">
                  <c:v>55</c:v>
                </c:pt>
                <c:pt idx="29">
                  <c:v>10</c:v>
                </c:pt>
                <c:pt idx="30">
                  <c:v>-4</c:v>
                </c:pt>
              </c:numCache>
            </c:numRef>
          </c:val>
          <c:smooth val="0"/>
          <c:extLst>
            <c:ext xmlns:c16="http://schemas.microsoft.com/office/drawing/2014/chart" uri="{C3380CC4-5D6E-409C-BE32-E72D297353CC}">
              <c16:uniqueId val="{0000001F-FC4D-4316-B4AC-08719ED26DC2}"/>
            </c:ext>
          </c:extLst>
        </c:ser>
        <c:ser>
          <c:idx val="1"/>
          <c:order val="1"/>
          <c:tx>
            <c:strRef>
              <c:f>'Diat 13–18 tiedot'!$A$32</c:f>
              <c:strCache>
                <c:ptCount val="1"/>
                <c:pt idx="0">
                  <c:v>Siilinjärvi ennuste</c:v>
                </c:pt>
              </c:strCache>
            </c:strRef>
          </c:tx>
          <c:spPr>
            <a:ln w="38100" cap="rnd">
              <a:solidFill>
                <a:srgbClr val="FF0000"/>
              </a:solidFill>
              <a:round/>
            </a:ln>
            <a:effectLst/>
          </c:spPr>
          <c:marker>
            <c:symbol val="none"/>
          </c:marker>
          <c:dLbls>
            <c:dLbl>
              <c:idx val="50"/>
              <c:layout>
                <c:manualLayout>
                  <c:x val="-5.8333333333333438E-2"/>
                  <c:y val="-8.3333333333333412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FC4D-4316-B4AC-08719ED26DC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tiedot'!$B$32:$AZ$32</c:f>
              <c:numCache>
                <c:formatCode>General</c:formatCode>
                <c:ptCount val="51"/>
                <c:pt idx="30" formatCode="#,##0">
                  <c:v>-4</c:v>
                </c:pt>
                <c:pt idx="31" formatCode="#,##0">
                  <c:v>22</c:v>
                </c:pt>
                <c:pt idx="32" formatCode="#,##0">
                  <c:v>12</c:v>
                </c:pt>
                <c:pt idx="33" formatCode="#,##0">
                  <c:v>7</c:v>
                </c:pt>
                <c:pt idx="34" formatCode="#,##0">
                  <c:v>0</c:v>
                </c:pt>
                <c:pt idx="35" formatCode="#,##0">
                  <c:v>-8</c:v>
                </c:pt>
                <c:pt idx="36" formatCode="#,##0">
                  <c:v>-16</c:v>
                </c:pt>
                <c:pt idx="37" formatCode="#,##0">
                  <c:v>-22</c:v>
                </c:pt>
                <c:pt idx="38" formatCode="#,##0">
                  <c:v>-28</c:v>
                </c:pt>
                <c:pt idx="39" formatCode="#,##0">
                  <c:v>-35</c:v>
                </c:pt>
                <c:pt idx="40" formatCode="#,##0">
                  <c:v>-39</c:v>
                </c:pt>
                <c:pt idx="41" formatCode="#,##0">
                  <c:v>-44</c:v>
                </c:pt>
                <c:pt idx="42" formatCode="#,##0">
                  <c:v>-49</c:v>
                </c:pt>
                <c:pt idx="43" formatCode="#,##0">
                  <c:v>-53</c:v>
                </c:pt>
                <c:pt idx="44" formatCode="#,##0">
                  <c:v>-58</c:v>
                </c:pt>
                <c:pt idx="45" formatCode="#,##0">
                  <c:v>-63</c:v>
                </c:pt>
                <c:pt idx="46" formatCode="#,##0">
                  <c:v>-66</c:v>
                </c:pt>
                <c:pt idx="47" formatCode="#,##0">
                  <c:v>-70</c:v>
                </c:pt>
                <c:pt idx="48" formatCode="#,##0">
                  <c:v>-74</c:v>
                </c:pt>
                <c:pt idx="49" formatCode="#,##0">
                  <c:v>-78</c:v>
                </c:pt>
                <c:pt idx="50" formatCode="#,##0">
                  <c:v>-81</c:v>
                </c:pt>
              </c:numCache>
            </c:numRef>
          </c:val>
          <c:smooth val="0"/>
          <c:extLst>
            <c:ext xmlns:c16="http://schemas.microsoft.com/office/drawing/2014/chart" uri="{C3380CC4-5D6E-409C-BE32-E72D297353CC}">
              <c16:uniqueId val="{00000021-FC4D-4316-B4AC-08719ED26DC2}"/>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2560301837270338"/>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Sonkajärvellä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8.1775590551181096E-2"/>
          <c:y val="0.15212962962962964"/>
          <c:w val="0.87186701662292221"/>
          <c:h val="0.63456765820939054"/>
        </c:manualLayout>
      </c:layout>
      <c:lineChart>
        <c:grouping val="standard"/>
        <c:varyColors val="0"/>
        <c:ser>
          <c:idx val="0"/>
          <c:order val="0"/>
          <c:tx>
            <c:strRef>
              <c:f>'Diat 13–18 tiedot'!$A$33</c:f>
              <c:strCache>
                <c:ptCount val="1"/>
                <c:pt idx="0">
                  <c:v>Sonkajärvi toteutunut</c:v>
                </c:pt>
              </c:strCache>
            </c:strRef>
          </c:tx>
          <c:spPr>
            <a:ln w="38100" cap="rnd">
              <a:solidFill>
                <a:schemeClr val="tx2"/>
              </a:solidFill>
              <a:round/>
            </a:ln>
            <a:effectLst/>
          </c:spPr>
          <c:marker>
            <c:symbol val="none"/>
          </c:marker>
          <c:dLbls>
            <c:dLbl>
              <c:idx val="0"/>
              <c:layout>
                <c:manualLayout>
                  <c:x val="2.7777777777777779E-3"/>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DD-464F-8B5E-F7A5A6F4CBCE}"/>
                </c:ext>
              </c:extLst>
            </c:dLbl>
            <c:dLbl>
              <c:idx val="1"/>
              <c:delete val="1"/>
              <c:extLst>
                <c:ext xmlns:c15="http://schemas.microsoft.com/office/drawing/2012/chart" uri="{CE6537A1-D6FC-4f65-9D91-7224C49458BB}"/>
                <c:ext xmlns:c16="http://schemas.microsoft.com/office/drawing/2014/chart" uri="{C3380CC4-5D6E-409C-BE32-E72D297353CC}">
                  <c16:uniqueId val="{00000001-63DD-464F-8B5E-F7A5A6F4CBCE}"/>
                </c:ext>
              </c:extLst>
            </c:dLbl>
            <c:dLbl>
              <c:idx val="2"/>
              <c:delete val="1"/>
              <c:extLst>
                <c:ext xmlns:c15="http://schemas.microsoft.com/office/drawing/2012/chart" uri="{CE6537A1-D6FC-4f65-9D91-7224C49458BB}"/>
                <c:ext xmlns:c16="http://schemas.microsoft.com/office/drawing/2014/chart" uri="{C3380CC4-5D6E-409C-BE32-E72D297353CC}">
                  <c16:uniqueId val="{00000002-63DD-464F-8B5E-F7A5A6F4CBCE}"/>
                </c:ext>
              </c:extLst>
            </c:dLbl>
            <c:dLbl>
              <c:idx val="3"/>
              <c:delete val="1"/>
              <c:extLst>
                <c:ext xmlns:c15="http://schemas.microsoft.com/office/drawing/2012/chart" uri="{CE6537A1-D6FC-4f65-9D91-7224C49458BB}"/>
                <c:ext xmlns:c16="http://schemas.microsoft.com/office/drawing/2014/chart" uri="{C3380CC4-5D6E-409C-BE32-E72D297353CC}">
                  <c16:uniqueId val="{00000003-63DD-464F-8B5E-F7A5A6F4CBCE}"/>
                </c:ext>
              </c:extLst>
            </c:dLbl>
            <c:dLbl>
              <c:idx val="4"/>
              <c:delete val="1"/>
              <c:extLst>
                <c:ext xmlns:c15="http://schemas.microsoft.com/office/drawing/2012/chart" uri="{CE6537A1-D6FC-4f65-9D91-7224C49458BB}"/>
                <c:ext xmlns:c16="http://schemas.microsoft.com/office/drawing/2014/chart" uri="{C3380CC4-5D6E-409C-BE32-E72D297353CC}">
                  <c16:uniqueId val="{00000004-63DD-464F-8B5E-F7A5A6F4CBCE}"/>
                </c:ext>
              </c:extLst>
            </c:dLbl>
            <c:dLbl>
              <c:idx val="5"/>
              <c:delete val="1"/>
              <c:extLst>
                <c:ext xmlns:c15="http://schemas.microsoft.com/office/drawing/2012/chart" uri="{CE6537A1-D6FC-4f65-9D91-7224C49458BB}"/>
                <c:ext xmlns:c16="http://schemas.microsoft.com/office/drawing/2014/chart" uri="{C3380CC4-5D6E-409C-BE32-E72D297353CC}">
                  <c16:uniqueId val="{00000005-63DD-464F-8B5E-F7A5A6F4CBCE}"/>
                </c:ext>
              </c:extLst>
            </c:dLbl>
            <c:dLbl>
              <c:idx val="6"/>
              <c:delete val="1"/>
              <c:extLst>
                <c:ext xmlns:c15="http://schemas.microsoft.com/office/drawing/2012/chart" uri="{CE6537A1-D6FC-4f65-9D91-7224C49458BB}"/>
                <c:ext xmlns:c16="http://schemas.microsoft.com/office/drawing/2014/chart" uri="{C3380CC4-5D6E-409C-BE32-E72D297353CC}">
                  <c16:uniqueId val="{00000006-63DD-464F-8B5E-F7A5A6F4CBCE}"/>
                </c:ext>
              </c:extLst>
            </c:dLbl>
            <c:dLbl>
              <c:idx val="7"/>
              <c:delete val="1"/>
              <c:extLst>
                <c:ext xmlns:c15="http://schemas.microsoft.com/office/drawing/2012/chart" uri="{CE6537A1-D6FC-4f65-9D91-7224C49458BB}"/>
                <c:ext xmlns:c16="http://schemas.microsoft.com/office/drawing/2014/chart" uri="{C3380CC4-5D6E-409C-BE32-E72D297353CC}">
                  <c16:uniqueId val="{00000007-63DD-464F-8B5E-F7A5A6F4CBCE}"/>
                </c:ext>
              </c:extLst>
            </c:dLbl>
            <c:dLbl>
              <c:idx val="8"/>
              <c:delete val="1"/>
              <c:extLst>
                <c:ext xmlns:c15="http://schemas.microsoft.com/office/drawing/2012/chart" uri="{CE6537A1-D6FC-4f65-9D91-7224C49458BB}"/>
                <c:ext xmlns:c16="http://schemas.microsoft.com/office/drawing/2014/chart" uri="{C3380CC4-5D6E-409C-BE32-E72D297353CC}">
                  <c16:uniqueId val="{00000008-63DD-464F-8B5E-F7A5A6F4CBCE}"/>
                </c:ext>
              </c:extLst>
            </c:dLbl>
            <c:dLbl>
              <c:idx val="9"/>
              <c:delete val="1"/>
              <c:extLst>
                <c:ext xmlns:c15="http://schemas.microsoft.com/office/drawing/2012/chart" uri="{CE6537A1-D6FC-4f65-9D91-7224C49458BB}"/>
                <c:ext xmlns:c16="http://schemas.microsoft.com/office/drawing/2014/chart" uri="{C3380CC4-5D6E-409C-BE32-E72D297353CC}">
                  <c16:uniqueId val="{00000009-63DD-464F-8B5E-F7A5A6F4CBCE}"/>
                </c:ext>
              </c:extLst>
            </c:dLbl>
            <c:dLbl>
              <c:idx val="10"/>
              <c:delete val="1"/>
              <c:extLst>
                <c:ext xmlns:c15="http://schemas.microsoft.com/office/drawing/2012/chart" uri="{CE6537A1-D6FC-4f65-9D91-7224C49458BB}"/>
                <c:ext xmlns:c16="http://schemas.microsoft.com/office/drawing/2014/chart" uri="{C3380CC4-5D6E-409C-BE32-E72D297353CC}">
                  <c16:uniqueId val="{0000000A-63DD-464F-8B5E-F7A5A6F4CBCE}"/>
                </c:ext>
              </c:extLst>
            </c:dLbl>
            <c:dLbl>
              <c:idx val="11"/>
              <c:delete val="1"/>
              <c:extLst>
                <c:ext xmlns:c15="http://schemas.microsoft.com/office/drawing/2012/chart" uri="{CE6537A1-D6FC-4f65-9D91-7224C49458BB}"/>
                <c:ext xmlns:c16="http://schemas.microsoft.com/office/drawing/2014/chart" uri="{C3380CC4-5D6E-409C-BE32-E72D297353CC}">
                  <c16:uniqueId val="{0000000B-63DD-464F-8B5E-F7A5A6F4CBCE}"/>
                </c:ext>
              </c:extLst>
            </c:dLbl>
            <c:dLbl>
              <c:idx val="12"/>
              <c:delete val="1"/>
              <c:extLst>
                <c:ext xmlns:c15="http://schemas.microsoft.com/office/drawing/2012/chart" uri="{CE6537A1-D6FC-4f65-9D91-7224C49458BB}"/>
                <c:ext xmlns:c16="http://schemas.microsoft.com/office/drawing/2014/chart" uri="{C3380CC4-5D6E-409C-BE32-E72D297353CC}">
                  <c16:uniqueId val="{0000000C-63DD-464F-8B5E-F7A5A6F4CBCE}"/>
                </c:ext>
              </c:extLst>
            </c:dLbl>
            <c:dLbl>
              <c:idx val="13"/>
              <c:delete val="1"/>
              <c:extLst>
                <c:ext xmlns:c15="http://schemas.microsoft.com/office/drawing/2012/chart" uri="{CE6537A1-D6FC-4f65-9D91-7224C49458BB}"/>
                <c:ext xmlns:c16="http://schemas.microsoft.com/office/drawing/2014/chart" uri="{C3380CC4-5D6E-409C-BE32-E72D297353CC}">
                  <c16:uniqueId val="{0000000D-63DD-464F-8B5E-F7A5A6F4CBCE}"/>
                </c:ext>
              </c:extLst>
            </c:dLbl>
            <c:dLbl>
              <c:idx val="14"/>
              <c:delete val="1"/>
              <c:extLst>
                <c:ext xmlns:c15="http://schemas.microsoft.com/office/drawing/2012/chart" uri="{CE6537A1-D6FC-4f65-9D91-7224C49458BB}"/>
                <c:ext xmlns:c16="http://schemas.microsoft.com/office/drawing/2014/chart" uri="{C3380CC4-5D6E-409C-BE32-E72D297353CC}">
                  <c16:uniqueId val="{0000000E-63DD-464F-8B5E-F7A5A6F4CBCE}"/>
                </c:ext>
              </c:extLst>
            </c:dLbl>
            <c:dLbl>
              <c:idx val="15"/>
              <c:delete val="1"/>
              <c:extLst>
                <c:ext xmlns:c15="http://schemas.microsoft.com/office/drawing/2012/chart" uri="{CE6537A1-D6FC-4f65-9D91-7224C49458BB}"/>
                <c:ext xmlns:c16="http://schemas.microsoft.com/office/drawing/2014/chart" uri="{C3380CC4-5D6E-409C-BE32-E72D297353CC}">
                  <c16:uniqueId val="{0000000F-63DD-464F-8B5E-F7A5A6F4CBCE}"/>
                </c:ext>
              </c:extLst>
            </c:dLbl>
            <c:dLbl>
              <c:idx val="16"/>
              <c:delete val="1"/>
              <c:extLst>
                <c:ext xmlns:c15="http://schemas.microsoft.com/office/drawing/2012/chart" uri="{CE6537A1-D6FC-4f65-9D91-7224C49458BB}"/>
                <c:ext xmlns:c16="http://schemas.microsoft.com/office/drawing/2014/chart" uri="{C3380CC4-5D6E-409C-BE32-E72D297353CC}">
                  <c16:uniqueId val="{00000010-63DD-464F-8B5E-F7A5A6F4CBCE}"/>
                </c:ext>
              </c:extLst>
            </c:dLbl>
            <c:dLbl>
              <c:idx val="17"/>
              <c:delete val="1"/>
              <c:extLst>
                <c:ext xmlns:c15="http://schemas.microsoft.com/office/drawing/2012/chart" uri="{CE6537A1-D6FC-4f65-9D91-7224C49458BB}"/>
                <c:ext xmlns:c16="http://schemas.microsoft.com/office/drawing/2014/chart" uri="{C3380CC4-5D6E-409C-BE32-E72D297353CC}">
                  <c16:uniqueId val="{00000011-63DD-464F-8B5E-F7A5A6F4CBCE}"/>
                </c:ext>
              </c:extLst>
            </c:dLbl>
            <c:dLbl>
              <c:idx val="18"/>
              <c:delete val="1"/>
              <c:extLst>
                <c:ext xmlns:c15="http://schemas.microsoft.com/office/drawing/2012/chart" uri="{CE6537A1-D6FC-4f65-9D91-7224C49458BB}"/>
                <c:ext xmlns:c16="http://schemas.microsoft.com/office/drawing/2014/chart" uri="{C3380CC4-5D6E-409C-BE32-E72D297353CC}">
                  <c16:uniqueId val="{00000012-63DD-464F-8B5E-F7A5A6F4CBCE}"/>
                </c:ext>
              </c:extLst>
            </c:dLbl>
            <c:dLbl>
              <c:idx val="19"/>
              <c:delete val="1"/>
              <c:extLst>
                <c:ext xmlns:c15="http://schemas.microsoft.com/office/drawing/2012/chart" uri="{CE6537A1-D6FC-4f65-9D91-7224C49458BB}"/>
                <c:ext xmlns:c16="http://schemas.microsoft.com/office/drawing/2014/chart" uri="{C3380CC4-5D6E-409C-BE32-E72D297353CC}">
                  <c16:uniqueId val="{00000013-63DD-464F-8B5E-F7A5A6F4CBCE}"/>
                </c:ext>
              </c:extLst>
            </c:dLbl>
            <c:dLbl>
              <c:idx val="20"/>
              <c:delete val="1"/>
              <c:extLst>
                <c:ext xmlns:c15="http://schemas.microsoft.com/office/drawing/2012/chart" uri="{CE6537A1-D6FC-4f65-9D91-7224C49458BB}"/>
                <c:ext xmlns:c16="http://schemas.microsoft.com/office/drawing/2014/chart" uri="{C3380CC4-5D6E-409C-BE32-E72D297353CC}">
                  <c16:uniqueId val="{00000014-63DD-464F-8B5E-F7A5A6F4CBCE}"/>
                </c:ext>
              </c:extLst>
            </c:dLbl>
            <c:dLbl>
              <c:idx val="21"/>
              <c:delete val="1"/>
              <c:extLst>
                <c:ext xmlns:c15="http://schemas.microsoft.com/office/drawing/2012/chart" uri="{CE6537A1-D6FC-4f65-9D91-7224C49458BB}"/>
                <c:ext xmlns:c16="http://schemas.microsoft.com/office/drawing/2014/chart" uri="{C3380CC4-5D6E-409C-BE32-E72D297353CC}">
                  <c16:uniqueId val="{00000015-63DD-464F-8B5E-F7A5A6F4CBCE}"/>
                </c:ext>
              </c:extLst>
            </c:dLbl>
            <c:dLbl>
              <c:idx val="22"/>
              <c:delete val="1"/>
              <c:extLst>
                <c:ext xmlns:c15="http://schemas.microsoft.com/office/drawing/2012/chart" uri="{CE6537A1-D6FC-4f65-9D91-7224C49458BB}"/>
                <c:ext xmlns:c16="http://schemas.microsoft.com/office/drawing/2014/chart" uri="{C3380CC4-5D6E-409C-BE32-E72D297353CC}">
                  <c16:uniqueId val="{00000016-63DD-464F-8B5E-F7A5A6F4CBCE}"/>
                </c:ext>
              </c:extLst>
            </c:dLbl>
            <c:dLbl>
              <c:idx val="23"/>
              <c:delete val="1"/>
              <c:extLst>
                <c:ext xmlns:c15="http://schemas.microsoft.com/office/drawing/2012/chart" uri="{CE6537A1-D6FC-4f65-9D91-7224C49458BB}"/>
                <c:ext xmlns:c16="http://schemas.microsoft.com/office/drawing/2014/chart" uri="{C3380CC4-5D6E-409C-BE32-E72D297353CC}">
                  <c16:uniqueId val="{00000017-63DD-464F-8B5E-F7A5A6F4CBCE}"/>
                </c:ext>
              </c:extLst>
            </c:dLbl>
            <c:dLbl>
              <c:idx val="24"/>
              <c:delete val="1"/>
              <c:extLst>
                <c:ext xmlns:c15="http://schemas.microsoft.com/office/drawing/2012/chart" uri="{CE6537A1-D6FC-4f65-9D91-7224C49458BB}"/>
                <c:ext xmlns:c16="http://schemas.microsoft.com/office/drawing/2014/chart" uri="{C3380CC4-5D6E-409C-BE32-E72D297353CC}">
                  <c16:uniqueId val="{00000018-63DD-464F-8B5E-F7A5A6F4CBCE}"/>
                </c:ext>
              </c:extLst>
            </c:dLbl>
            <c:dLbl>
              <c:idx val="25"/>
              <c:delete val="1"/>
              <c:extLst>
                <c:ext xmlns:c15="http://schemas.microsoft.com/office/drawing/2012/chart" uri="{CE6537A1-D6FC-4f65-9D91-7224C49458BB}"/>
                <c:ext xmlns:c16="http://schemas.microsoft.com/office/drawing/2014/chart" uri="{C3380CC4-5D6E-409C-BE32-E72D297353CC}">
                  <c16:uniqueId val="{00000019-63DD-464F-8B5E-F7A5A6F4CBCE}"/>
                </c:ext>
              </c:extLst>
            </c:dLbl>
            <c:dLbl>
              <c:idx val="26"/>
              <c:delete val="1"/>
              <c:extLst>
                <c:ext xmlns:c15="http://schemas.microsoft.com/office/drawing/2012/chart" uri="{CE6537A1-D6FC-4f65-9D91-7224C49458BB}"/>
                <c:ext xmlns:c16="http://schemas.microsoft.com/office/drawing/2014/chart" uri="{C3380CC4-5D6E-409C-BE32-E72D297353CC}">
                  <c16:uniqueId val="{0000001A-63DD-464F-8B5E-F7A5A6F4CBCE}"/>
                </c:ext>
              </c:extLst>
            </c:dLbl>
            <c:dLbl>
              <c:idx val="27"/>
              <c:delete val="1"/>
              <c:extLst>
                <c:ext xmlns:c15="http://schemas.microsoft.com/office/drawing/2012/chart" uri="{CE6537A1-D6FC-4f65-9D91-7224C49458BB}"/>
                <c:ext xmlns:c16="http://schemas.microsoft.com/office/drawing/2014/chart" uri="{C3380CC4-5D6E-409C-BE32-E72D297353CC}">
                  <c16:uniqueId val="{0000001B-63DD-464F-8B5E-F7A5A6F4CBCE}"/>
                </c:ext>
              </c:extLst>
            </c:dLbl>
            <c:dLbl>
              <c:idx val="28"/>
              <c:delete val="1"/>
              <c:extLst>
                <c:ext xmlns:c15="http://schemas.microsoft.com/office/drawing/2012/chart" uri="{CE6537A1-D6FC-4f65-9D91-7224C49458BB}"/>
                <c:ext xmlns:c16="http://schemas.microsoft.com/office/drawing/2014/chart" uri="{C3380CC4-5D6E-409C-BE32-E72D297353CC}">
                  <c16:uniqueId val="{0000001C-63DD-464F-8B5E-F7A5A6F4CBCE}"/>
                </c:ext>
              </c:extLst>
            </c:dLbl>
            <c:dLbl>
              <c:idx val="29"/>
              <c:delete val="1"/>
              <c:extLst>
                <c:ext xmlns:c15="http://schemas.microsoft.com/office/drawing/2012/chart" uri="{CE6537A1-D6FC-4f65-9D91-7224C49458BB}"/>
                <c:ext xmlns:c16="http://schemas.microsoft.com/office/drawing/2014/chart" uri="{C3380CC4-5D6E-409C-BE32-E72D297353CC}">
                  <c16:uniqueId val="{0000001D-63DD-464F-8B5E-F7A5A6F4CBCE}"/>
                </c:ext>
              </c:extLst>
            </c:dLbl>
            <c:dLbl>
              <c:idx val="30"/>
              <c:layout>
                <c:manualLayout>
                  <c:x val="-1.9444444444444445E-2"/>
                  <c:y val="8.7962962962962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3DD-464F-8B5E-F7A5A6F4CBCE}"/>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tiedot'!$B$33:$AZ$33</c:f>
              <c:numCache>
                <c:formatCode>#,##0</c:formatCode>
                <c:ptCount val="51"/>
                <c:pt idx="0">
                  <c:v>-1</c:v>
                </c:pt>
                <c:pt idx="1">
                  <c:v>-24</c:v>
                </c:pt>
                <c:pt idx="2">
                  <c:v>-17</c:v>
                </c:pt>
                <c:pt idx="3">
                  <c:v>-17</c:v>
                </c:pt>
                <c:pt idx="4">
                  <c:v>-15</c:v>
                </c:pt>
                <c:pt idx="5">
                  <c:v>-33</c:v>
                </c:pt>
                <c:pt idx="6">
                  <c:v>-20</c:v>
                </c:pt>
                <c:pt idx="7">
                  <c:v>-47</c:v>
                </c:pt>
                <c:pt idx="8">
                  <c:v>-33</c:v>
                </c:pt>
                <c:pt idx="9">
                  <c:v>-35</c:v>
                </c:pt>
                <c:pt idx="10">
                  <c:v>-42</c:v>
                </c:pt>
                <c:pt idx="11">
                  <c:v>-35</c:v>
                </c:pt>
                <c:pt idx="12">
                  <c:v>-3</c:v>
                </c:pt>
                <c:pt idx="13">
                  <c:v>-41</c:v>
                </c:pt>
                <c:pt idx="14">
                  <c:v>-14</c:v>
                </c:pt>
                <c:pt idx="15">
                  <c:v>-48</c:v>
                </c:pt>
                <c:pt idx="16">
                  <c:v>-43</c:v>
                </c:pt>
                <c:pt idx="17">
                  <c:v>-27</c:v>
                </c:pt>
                <c:pt idx="18">
                  <c:v>-14</c:v>
                </c:pt>
                <c:pt idx="19">
                  <c:v>-28</c:v>
                </c:pt>
                <c:pt idx="20">
                  <c:v>-28</c:v>
                </c:pt>
                <c:pt idx="21">
                  <c:v>-33</c:v>
                </c:pt>
                <c:pt idx="22">
                  <c:v>-37</c:v>
                </c:pt>
                <c:pt idx="23">
                  <c:v>-17</c:v>
                </c:pt>
                <c:pt idx="24">
                  <c:v>-52</c:v>
                </c:pt>
                <c:pt idx="25">
                  <c:v>-48</c:v>
                </c:pt>
                <c:pt idx="26">
                  <c:v>-21</c:v>
                </c:pt>
                <c:pt idx="27">
                  <c:v>-55</c:v>
                </c:pt>
                <c:pt idx="28">
                  <c:v>-49</c:v>
                </c:pt>
                <c:pt idx="29">
                  <c:v>-47</c:v>
                </c:pt>
                <c:pt idx="30">
                  <c:v>-43</c:v>
                </c:pt>
              </c:numCache>
            </c:numRef>
          </c:val>
          <c:smooth val="0"/>
          <c:extLst>
            <c:ext xmlns:c16="http://schemas.microsoft.com/office/drawing/2014/chart" uri="{C3380CC4-5D6E-409C-BE32-E72D297353CC}">
              <c16:uniqueId val="{0000001F-63DD-464F-8B5E-F7A5A6F4CBCE}"/>
            </c:ext>
          </c:extLst>
        </c:ser>
        <c:ser>
          <c:idx val="1"/>
          <c:order val="1"/>
          <c:tx>
            <c:strRef>
              <c:f>'Diat 13–18 tiedot'!$A$34</c:f>
              <c:strCache>
                <c:ptCount val="1"/>
                <c:pt idx="0">
                  <c:v>Sonkajärvi ennuste</c:v>
                </c:pt>
              </c:strCache>
            </c:strRef>
          </c:tx>
          <c:spPr>
            <a:ln w="38100" cap="rnd">
              <a:solidFill>
                <a:srgbClr val="FF0000"/>
              </a:solidFill>
              <a:round/>
            </a:ln>
            <a:effectLst/>
          </c:spPr>
          <c:marker>
            <c:symbol val="none"/>
          </c:marker>
          <c:dLbls>
            <c:dLbl>
              <c:idx val="50"/>
              <c:layout>
                <c:manualLayout>
                  <c:x val="-5.2777777777777882E-2"/>
                  <c:y val="-6.0185185185185272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63DD-464F-8B5E-F7A5A6F4CB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tiedot'!$B$34:$AZ$34</c:f>
              <c:numCache>
                <c:formatCode>General</c:formatCode>
                <c:ptCount val="51"/>
                <c:pt idx="30" formatCode="#,##0">
                  <c:v>-43</c:v>
                </c:pt>
                <c:pt idx="31" formatCode="#,##0">
                  <c:v>-45</c:v>
                </c:pt>
                <c:pt idx="32" formatCode="#,##0">
                  <c:v>-45</c:v>
                </c:pt>
                <c:pt idx="33" formatCode="#,##0">
                  <c:v>-46</c:v>
                </c:pt>
                <c:pt idx="34" formatCode="#,##0">
                  <c:v>-46</c:v>
                </c:pt>
                <c:pt idx="35" formatCode="#,##0">
                  <c:v>-47</c:v>
                </c:pt>
                <c:pt idx="36" formatCode="#,##0">
                  <c:v>-47</c:v>
                </c:pt>
                <c:pt idx="37" formatCode="#,##0">
                  <c:v>-47</c:v>
                </c:pt>
                <c:pt idx="38" formatCode="#,##0">
                  <c:v>-47</c:v>
                </c:pt>
                <c:pt idx="39" formatCode="#,##0">
                  <c:v>-47</c:v>
                </c:pt>
                <c:pt idx="40" formatCode="#,##0">
                  <c:v>-47</c:v>
                </c:pt>
                <c:pt idx="41" formatCode="#,##0">
                  <c:v>-48</c:v>
                </c:pt>
                <c:pt idx="42" formatCode="#,##0">
                  <c:v>-48</c:v>
                </c:pt>
                <c:pt idx="43" formatCode="#,##0">
                  <c:v>-48</c:v>
                </c:pt>
                <c:pt idx="44" formatCode="#,##0">
                  <c:v>-48</c:v>
                </c:pt>
                <c:pt idx="45" formatCode="#,##0">
                  <c:v>-49</c:v>
                </c:pt>
                <c:pt idx="46" formatCode="#,##0">
                  <c:v>-50</c:v>
                </c:pt>
                <c:pt idx="47" formatCode="#,##0">
                  <c:v>-50</c:v>
                </c:pt>
                <c:pt idx="48" formatCode="#,##0">
                  <c:v>-50</c:v>
                </c:pt>
                <c:pt idx="49" formatCode="#,##0">
                  <c:v>-50</c:v>
                </c:pt>
                <c:pt idx="50" formatCode="#,##0">
                  <c:v>-50</c:v>
                </c:pt>
              </c:numCache>
            </c:numRef>
          </c:val>
          <c:smooth val="0"/>
          <c:extLst>
            <c:ext xmlns:c16="http://schemas.microsoft.com/office/drawing/2014/chart" uri="{C3380CC4-5D6E-409C-BE32-E72D297353CC}">
              <c16:uniqueId val="{00000021-63DD-464F-8B5E-F7A5A6F4CBCE}"/>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5816885389326329"/>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sz="1200" dirty="0"/>
              <a:t>Väkiluvun</a:t>
            </a:r>
            <a:r>
              <a:rPr lang="fi-FI" sz="1200" baseline="0" dirty="0"/>
              <a:t> muutos Pohjois-Savossa </a:t>
            </a:r>
          </a:p>
          <a:p>
            <a:pPr>
              <a:defRPr sz="1200"/>
            </a:pPr>
            <a:r>
              <a:rPr lang="fi-FI" sz="1200" baseline="0" dirty="0"/>
              <a:t>v. 2020–2040 (henk. ja %) </a:t>
            </a:r>
            <a:endParaRPr lang="fi-FI" sz="1200" dirty="0"/>
          </a:p>
        </c:rich>
      </c:tx>
      <c:layout>
        <c:manualLayout>
          <c:xMode val="edge"/>
          <c:yMode val="edge"/>
          <c:x val="0.24569902415137532"/>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27075931298061429"/>
          <c:y val="8.3018860093539246E-2"/>
          <c:w val="0.68423099159388701"/>
          <c:h val="0.84018772745975367"/>
        </c:manualLayout>
      </c:layout>
      <c:barChart>
        <c:barDir val="bar"/>
        <c:grouping val="clustered"/>
        <c:varyColors val="0"/>
        <c:ser>
          <c:idx val="0"/>
          <c:order val="0"/>
          <c:spPr>
            <a:solidFill>
              <a:schemeClr val="tx2"/>
            </a:solidFill>
            <a:ln>
              <a:noFill/>
            </a:ln>
            <a:effectLst/>
          </c:spPr>
          <c:invertIfNegative val="0"/>
          <c:dPt>
            <c:idx val="18"/>
            <c:invertIfNegative val="0"/>
            <c:bubble3D val="0"/>
            <c:spPr>
              <a:solidFill>
                <a:srgbClr val="FFC000"/>
              </a:solidFill>
              <a:ln>
                <a:noFill/>
              </a:ln>
              <a:effectLst/>
            </c:spPr>
            <c:extLst>
              <c:ext xmlns:c16="http://schemas.microsoft.com/office/drawing/2014/chart" uri="{C3380CC4-5D6E-409C-BE32-E72D297353CC}">
                <c16:uniqueId val="{00000001-1165-4189-8F78-494F09D3E98E}"/>
              </c:ext>
            </c:extLst>
          </c:dPt>
          <c:dLbls>
            <c:dLbl>
              <c:idx val="18"/>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dLblPos val="inEnd"/>
              <c:showLegendKey val="0"/>
              <c:showVal val="1"/>
              <c:showCatName val="0"/>
              <c:showSerName val="0"/>
              <c:showPercent val="0"/>
              <c:showBubbleSize val="0"/>
              <c:extLst>
                <c:ext xmlns:c16="http://schemas.microsoft.com/office/drawing/2014/chart" uri="{C3380CC4-5D6E-409C-BE32-E72D297353CC}">
                  <c16:uniqueId val="{00000001-1165-4189-8F78-494F09D3E98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'Dia 6'!$A$32:$A$51</c:f>
              <c:strCache>
                <c:ptCount val="20"/>
                <c:pt idx="0">
                  <c:v>Vesanto (-537 henk.)</c:v>
                </c:pt>
                <c:pt idx="1">
                  <c:v>Rautavaara (-424 henk.)</c:v>
                </c:pt>
                <c:pt idx="2">
                  <c:v>Joroinen (-1 205 henk.)</c:v>
                </c:pt>
                <c:pt idx="3">
                  <c:v>Pielavesi (-1 101 henk.)</c:v>
                </c:pt>
                <c:pt idx="4">
                  <c:v>Kiuruvesi (-1 986 henk.)</c:v>
                </c:pt>
                <c:pt idx="5">
                  <c:v>Keitele (-539 henk.)</c:v>
                </c:pt>
                <c:pt idx="6">
                  <c:v>Kaavi (-702 henk.)</c:v>
                </c:pt>
                <c:pt idx="7">
                  <c:v>Sonkajärvi (-959 henk.)</c:v>
                </c:pt>
                <c:pt idx="8">
                  <c:v>Tuusniemi (-560 henk.)</c:v>
                </c:pt>
                <c:pt idx="9">
                  <c:v>Rautalampi (-663 henk.)</c:v>
                </c:pt>
                <c:pt idx="10">
                  <c:v>Varkaus (-4 077 henk.)</c:v>
                </c:pt>
                <c:pt idx="11">
                  <c:v>Vieremä (-666 henk.)</c:v>
                </c:pt>
                <c:pt idx="12">
                  <c:v>Suonenjoki (-1 289 henk.)</c:v>
                </c:pt>
                <c:pt idx="13">
                  <c:v>Lapinlahti (-1 632 henk.)</c:v>
                </c:pt>
                <c:pt idx="14">
                  <c:v>Leppävirta (-1 632 henk.)</c:v>
                </c:pt>
                <c:pt idx="15">
                  <c:v>Tervo (-244 henk.)</c:v>
                </c:pt>
                <c:pt idx="16">
                  <c:v>Iisalmi (-3 111 henk.)</c:v>
                </c:pt>
                <c:pt idx="17">
                  <c:v>Siilinjärvi (-2 213 henk.)</c:v>
                </c:pt>
                <c:pt idx="18">
                  <c:v>Pohjois-Savo (-17 852 henk.)</c:v>
                </c:pt>
                <c:pt idx="19">
                  <c:v>Kuopio (5 688 henk.)</c:v>
                </c:pt>
              </c:strCache>
            </c:strRef>
          </c:cat>
          <c:val>
            <c:numRef>
              <c:f>'Dia 6'!$B$32:$B$51</c:f>
              <c:numCache>
                <c:formatCode>0.0</c:formatCode>
                <c:ptCount val="20"/>
                <c:pt idx="0">
                  <c:v>-27.231237322515213</c:v>
                </c:pt>
                <c:pt idx="1">
                  <c:v>-27.162075592568868</c:v>
                </c:pt>
                <c:pt idx="2">
                  <c:v>-25.698443164853913</c:v>
                </c:pt>
                <c:pt idx="3">
                  <c:v>-25.480212913677391</c:v>
                </c:pt>
                <c:pt idx="4">
                  <c:v>-25.286478227654698</c:v>
                </c:pt>
                <c:pt idx="5">
                  <c:v>-25.011600928074245</c:v>
                </c:pt>
                <c:pt idx="6">
                  <c:v>-25.008906305664407</c:v>
                </c:pt>
                <c:pt idx="7">
                  <c:v>-24.967456391564696</c:v>
                </c:pt>
                <c:pt idx="8">
                  <c:v>-23.016851623510071</c:v>
                </c:pt>
                <c:pt idx="9">
                  <c:v>-21.716344579102522</c:v>
                </c:pt>
                <c:pt idx="10">
                  <c:v>-20.105533090048329</c:v>
                </c:pt>
                <c:pt idx="11">
                  <c:v>-18.909710391822827</c:v>
                </c:pt>
                <c:pt idx="12">
                  <c:v>-18.597604963208774</c:v>
                </c:pt>
                <c:pt idx="13">
                  <c:v>-17.439623851250268</c:v>
                </c:pt>
                <c:pt idx="14">
                  <c:v>-17.358008934269304</c:v>
                </c:pt>
                <c:pt idx="15">
                  <c:v>-16.234198270126413</c:v>
                </c:pt>
                <c:pt idx="16">
                  <c:v>-14.727324370384398</c:v>
                </c:pt>
                <c:pt idx="17">
                  <c:v>-10.413627593995576</c:v>
                </c:pt>
                <c:pt idx="18">
                  <c:v>-7.1907034821662332</c:v>
                </c:pt>
                <c:pt idx="19">
                  <c:v>4.7317194908909403</c:v>
                </c:pt>
              </c:numCache>
            </c:numRef>
          </c:val>
          <c:extLst>
            <c:ext xmlns:c16="http://schemas.microsoft.com/office/drawing/2014/chart" uri="{C3380CC4-5D6E-409C-BE32-E72D297353CC}">
              <c16:uniqueId val="{00000002-1165-4189-8F78-494F09D3E98E}"/>
            </c:ext>
          </c:extLst>
        </c:ser>
        <c:dLbls>
          <c:showLegendKey val="0"/>
          <c:showVal val="0"/>
          <c:showCatName val="0"/>
          <c:showSerName val="0"/>
          <c:showPercent val="0"/>
          <c:showBubbleSize val="0"/>
        </c:dLbls>
        <c:gapWidth val="60"/>
        <c:axId val="474692424"/>
        <c:axId val="474687176"/>
      </c:barChart>
      <c:catAx>
        <c:axId val="474692424"/>
        <c:scaling>
          <c:orientation val="minMax"/>
        </c:scaling>
        <c:delete val="0"/>
        <c:axPos val="l"/>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lgn="just">
              <a:defRPr sz="900" b="0" i="0" u="none" strike="noStrike" kern="1200" baseline="0">
                <a:solidFill>
                  <a:schemeClr val="tx2"/>
                </a:solidFill>
                <a:latin typeface="+mn-lt"/>
                <a:ea typeface="+mn-ea"/>
                <a:cs typeface="+mn-cs"/>
              </a:defRPr>
            </a:pPr>
            <a:endParaRPr lang="fi-FI"/>
          </a:p>
        </c:txPr>
        <c:crossAx val="474687176"/>
        <c:crosses val="autoZero"/>
        <c:auto val="1"/>
        <c:lblAlgn val="ctr"/>
        <c:lblOffset val="100"/>
        <c:noMultiLvlLbl val="0"/>
      </c:catAx>
      <c:valAx>
        <c:axId val="474687176"/>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fi-FI"/>
                  <a:t>Muutos</a:t>
                </a:r>
                <a:r>
                  <a:rPr lang="fi-FI" baseline="0"/>
                  <a:t> (%)</a:t>
                </a:r>
                <a:endParaRPr lang="fi-FI"/>
              </a:p>
            </c:rich>
          </c:tx>
          <c:layout>
            <c:manualLayout>
              <c:xMode val="edge"/>
              <c:yMode val="edge"/>
              <c:x val="0.87112032048625498"/>
              <c:y val="0.96649287079748325"/>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fi-FI"/>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fi-FI"/>
          </a:p>
        </c:txPr>
        <c:crossAx val="474692424"/>
        <c:crosses val="autoZero"/>
        <c:crossBetween val="between"/>
      </c:valAx>
      <c:spPr>
        <a:noFill/>
        <a:ln>
          <a:solidFill>
            <a:schemeClr val="tx2"/>
          </a:solidFill>
        </a:ln>
        <a:effectLst/>
      </c:spPr>
    </c:plotArea>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Tervossa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8.7331146106736646E-2"/>
          <c:y val="0.15212962962962964"/>
          <c:w val="0.86631146106736667"/>
          <c:h val="0.63456765820939054"/>
        </c:manualLayout>
      </c:layout>
      <c:lineChart>
        <c:grouping val="standard"/>
        <c:varyColors val="0"/>
        <c:ser>
          <c:idx val="0"/>
          <c:order val="0"/>
          <c:tx>
            <c:strRef>
              <c:f>'Diat 13–18 tiedot'!$A$37</c:f>
              <c:strCache>
                <c:ptCount val="1"/>
                <c:pt idx="0">
                  <c:v>Tervo toteutunut</c:v>
                </c:pt>
              </c:strCache>
            </c:strRef>
          </c:tx>
          <c:spPr>
            <a:ln w="38100" cap="rnd">
              <a:solidFill>
                <a:schemeClr val="tx2"/>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0-5BB5-4D4E-BE50-6D3E2FC5B998}"/>
                </c:ext>
              </c:extLst>
            </c:dLbl>
            <c:dLbl>
              <c:idx val="2"/>
              <c:delete val="1"/>
              <c:extLst>
                <c:ext xmlns:c15="http://schemas.microsoft.com/office/drawing/2012/chart" uri="{CE6537A1-D6FC-4f65-9D91-7224C49458BB}"/>
                <c:ext xmlns:c16="http://schemas.microsoft.com/office/drawing/2014/chart" uri="{C3380CC4-5D6E-409C-BE32-E72D297353CC}">
                  <c16:uniqueId val="{00000001-5BB5-4D4E-BE50-6D3E2FC5B998}"/>
                </c:ext>
              </c:extLst>
            </c:dLbl>
            <c:dLbl>
              <c:idx val="3"/>
              <c:delete val="1"/>
              <c:extLst>
                <c:ext xmlns:c15="http://schemas.microsoft.com/office/drawing/2012/chart" uri="{CE6537A1-D6FC-4f65-9D91-7224C49458BB}"/>
                <c:ext xmlns:c16="http://schemas.microsoft.com/office/drawing/2014/chart" uri="{C3380CC4-5D6E-409C-BE32-E72D297353CC}">
                  <c16:uniqueId val="{00000002-5BB5-4D4E-BE50-6D3E2FC5B998}"/>
                </c:ext>
              </c:extLst>
            </c:dLbl>
            <c:dLbl>
              <c:idx val="4"/>
              <c:delete val="1"/>
              <c:extLst>
                <c:ext xmlns:c15="http://schemas.microsoft.com/office/drawing/2012/chart" uri="{CE6537A1-D6FC-4f65-9D91-7224C49458BB}"/>
                <c:ext xmlns:c16="http://schemas.microsoft.com/office/drawing/2014/chart" uri="{C3380CC4-5D6E-409C-BE32-E72D297353CC}">
                  <c16:uniqueId val="{00000003-5BB5-4D4E-BE50-6D3E2FC5B998}"/>
                </c:ext>
              </c:extLst>
            </c:dLbl>
            <c:dLbl>
              <c:idx val="5"/>
              <c:delete val="1"/>
              <c:extLst>
                <c:ext xmlns:c15="http://schemas.microsoft.com/office/drawing/2012/chart" uri="{CE6537A1-D6FC-4f65-9D91-7224C49458BB}"/>
                <c:ext xmlns:c16="http://schemas.microsoft.com/office/drawing/2014/chart" uri="{C3380CC4-5D6E-409C-BE32-E72D297353CC}">
                  <c16:uniqueId val="{00000004-5BB5-4D4E-BE50-6D3E2FC5B998}"/>
                </c:ext>
              </c:extLst>
            </c:dLbl>
            <c:dLbl>
              <c:idx val="6"/>
              <c:delete val="1"/>
              <c:extLst>
                <c:ext xmlns:c15="http://schemas.microsoft.com/office/drawing/2012/chart" uri="{CE6537A1-D6FC-4f65-9D91-7224C49458BB}"/>
                <c:ext xmlns:c16="http://schemas.microsoft.com/office/drawing/2014/chart" uri="{C3380CC4-5D6E-409C-BE32-E72D297353CC}">
                  <c16:uniqueId val="{00000005-5BB5-4D4E-BE50-6D3E2FC5B998}"/>
                </c:ext>
              </c:extLst>
            </c:dLbl>
            <c:dLbl>
              <c:idx val="7"/>
              <c:delete val="1"/>
              <c:extLst>
                <c:ext xmlns:c15="http://schemas.microsoft.com/office/drawing/2012/chart" uri="{CE6537A1-D6FC-4f65-9D91-7224C49458BB}"/>
                <c:ext xmlns:c16="http://schemas.microsoft.com/office/drawing/2014/chart" uri="{C3380CC4-5D6E-409C-BE32-E72D297353CC}">
                  <c16:uniqueId val="{00000006-5BB5-4D4E-BE50-6D3E2FC5B998}"/>
                </c:ext>
              </c:extLst>
            </c:dLbl>
            <c:dLbl>
              <c:idx val="8"/>
              <c:delete val="1"/>
              <c:extLst>
                <c:ext xmlns:c15="http://schemas.microsoft.com/office/drawing/2012/chart" uri="{CE6537A1-D6FC-4f65-9D91-7224C49458BB}"/>
                <c:ext xmlns:c16="http://schemas.microsoft.com/office/drawing/2014/chart" uri="{C3380CC4-5D6E-409C-BE32-E72D297353CC}">
                  <c16:uniqueId val="{00000007-5BB5-4D4E-BE50-6D3E2FC5B998}"/>
                </c:ext>
              </c:extLst>
            </c:dLbl>
            <c:dLbl>
              <c:idx val="9"/>
              <c:delete val="1"/>
              <c:extLst>
                <c:ext xmlns:c15="http://schemas.microsoft.com/office/drawing/2012/chart" uri="{CE6537A1-D6FC-4f65-9D91-7224C49458BB}"/>
                <c:ext xmlns:c16="http://schemas.microsoft.com/office/drawing/2014/chart" uri="{C3380CC4-5D6E-409C-BE32-E72D297353CC}">
                  <c16:uniqueId val="{00000008-5BB5-4D4E-BE50-6D3E2FC5B998}"/>
                </c:ext>
              </c:extLst>
            </c:dLbl>
            <c:dLbl>
              <c:idx val="10"/>
              <c:delete val="1"/>
              <c:extLst>
                <c:ext xmlns:c15="http://schemas.microsoft.com/office/drawing/2012/chart" uri="{CE6537A1-D6FC-4f65-9D91-7224C49458BB}"/>
                <c:ext xmlns:c16="http://schemas.microsoft.com/office/drawing/2014/chart" uri="{C3380CC4-5D6E-409C-BE32-E72D297353CC}">
                  <c16:uniqueId val="{00000009-5BB5-4D4E-BE50-6D3E2FC5B998}"/>
                </c:ext>
              </c:extLst>
            </c:dLbl>
            <c:dLbl>
              <c:idx val="11"/>
              <c:delete val="1"/>
              <c:extLst>
                <c:ext xmlns:c15="http://schemas.microsoft.com/office/drawing/2012/chart" uri="{CE6537A1-D6FC-4f65-9D91-7224C49458BB}"/>
                <c:ext xmlns:c16="http://schemas.microsoft.com/office/drawing/2014/chart" uri="{C3380CC4-5D6E-409C-BE32-E72D297353CC}">
                  <c16:uniqueId val="{0000000A-5BB5-4D4E-BE50-6D3E2FC5B998}"/>
                </c:ext>
              </c:extLst>
            </c:dLbl>
            <c:dLbl>
              <c:idx val="12"/>
              <c:delete val="1"/>
              <c:extLst>
                <c:ext xmlns:c15="http://schemas.microsoft.com/office/drawing/2012/chart" uri="{CE6537A1-D6FC-4f65-9D91-7224C49458BB}"/>
                <c:ext xmlns:c16="http://schemas.microsoft.com/office/drawing/2014/chart" uri="{C3380CC4-5D6E-409C-BE32-E72D297353CC}">
                  <c16:uniqueId val="{0000000B-5BB5-4D4E-BE50-6D3E2FC5B998}"/>
                </c:ext>
              </c:extLst>
            </c:dLbl>
            <c:dLbl>
              <c:idx val="13"/>
              <c:delete val="1"/>
              <c:extLst>
                <c:ext xmlns:c15="http://schemas.microsoft.com/office/drawing/2012/chart" uri="{CE6537A1-D6FC-4f65-9D91-7224C49458BB}"/>
                <c:ext xmlns:c16="http://schemas.microsoft.com/office/drawing/2014/chart" uri="{C3380CC4-5D6E-409C-BE32-E72D297353CC}">
                  <c16:uniqueId val="{0000000C-5BB5-4D4E-BE50-6D3E2FC5B998}"/>
                </c:ext>
              </c:extLst>
            </c:dLbl>
            <c:dLbl>
              <c:idx val="14"/>
              <c:delete val="1"/>
              <c:extLst>
                <c:ext xmlns:c15="http://schemas.microsoft.com/office/drawing/2012/chart" uri="{CE6537A1-D6FC-4f65-9D91-7224C49458BB}"/>
                <c:ext xmlns:c16="http://schemas.microsoft.com/office/drawing/2014/chart" uri="{C3380CC4-5D6E-409C-BE32-E72D297353CC}">
                  <c16:uniqueId val="{0000000D-5BB5-4D4E-BE50-6D3E2FC5B998}"/>
                </c:ext>
              </c:extLst>
            </c:dLbl>
            <c:dLbl>
              <c:idx val="15"/>
              <c:delete val="1"/>
              <c:extLst>
                <c:ext xmlns:c15="http://schemas.microsoft.com/office/drawing/2012/chart" uri="{CE6537A1-D6FC-4f65-9D91-7224C49458BB}"/>
                <c:ext xmlns:c16="http://schemas.microsoft.com/office/drawing/2014/chart" uri="{C3380CC4-5D6E-409C-BE32-E72D297353CC}">
                  <c16:uniqueId val="{0000000E-5BB5-4D4E-BE50-6D3E2FC5B998}"/>
                </c:ext>
              </c:extLst>
            </c:dLbl>
            <c:dLbl>
              <c:idx val="16"/>
              <c:delete val="1"/>
              <c:extLst>
                <c:ext xmlns:c15="http://schemas.microsoft.com/office/drawing/2012/chart" uri="{CE6537A1-D6FC-4f65-9D91-7224C49458BB}"/>
                <c:ext xmlns:c16="http://schemas.microsoft.com/office/drawing/2014/chart" uri="{C3380CC4-5D6E-409C-BE32-E72D297353CC}">
                  <c16:uniqueId val="{0000000F-5BB5-4D4E-BE50-6D3E2FC5B998}"/>
                </c:ext>
              </c:extLst>
            </c:dLbl>
            <c:dLbl>
              <c:idx val="17"/>
              <c:delete val="1"/>
              <c:extLst>
                <c:ext xmlns:c15="http://schemas.microsoft.com/office/drawing/2012/chart" uri="{CE6537A1-D6FC-4f65-9D91-7224C49458BB}"/>
                <c:ext xmlns:c16="http://schemas.microsoft.com/office/drawing/2014/chart" uri="{C3380CC4-5D6E-409C-BE32-E72D297353CC}">
                  <c16:uniqueId val="{00000010-5BB5-4D4E-BE50-6D3E2FC5B998}"/>
                </c:ext>
              </c:extLst>
            </c:dLbl>
            <c:dLbl>
              <c:idx val="18"/>
              <c:delete val="1"/>
              <c:extLst>
                <c:ext xmlns:c15="http://schemas.microsoft.com/office/drawing/2012/chart" uri="{CE6537A1-D6FC-4f65-9D91-7224C49458BB}"/>
                <c:ext xmlns:c16="http://schemas.microsoft.com/office/drawing/2014/chart" uri="{C3380CC4-5D6E-409C-BE32-E72D297353CC}">
                  <c16:uniqueId val="{00000011-5BB5-4D4E-BE50-6D3E2FC5B998}"/>
                </c:ext>
              </c:extLst>
            </c:dLbl>
            <c:dLbl>
              <c:idx val="19"/>
              <c:delete val="1"/>
              <c:extLst>
                <c:ext xmlns:c15="http://schemas.microsoft.com/office/drawing/2012/chart" uri="{CE6537A1-D6FC-4f65-9D91-7224C49458BB}"/>
                <c:ext xmlns:c16="http://schemas.microsoft.com/office/drawing/2014/chart" uri="{C3380CC4-5D6E-409C-BE32-E72D297353CC}">
                  <c16:uniqueId val="{00000012-5BB5-4D4E-BE50-6D3E2FC5B998}"/>
                </c:ext>
              </c:extLst>
            </c:dLbl>
            <c:dLbl>
              <c:idx val="20"/>
              <c:delete val="1"/>
              <c:extLst>
                <c:ext xmlns:c15="http://schemas.microsoft.com/office/drawing/2012/chart" uri="{CE6537A1-D6FC-4f65-9D91-7224C49458BB}"/>
                <c:ext xmlns:c16="http://schemas.microsoft.com/office/drawing/2014/chart" uri="{C3380CC4-5D6E-409C-BE32-E72D297353CC}">
                  <c16:uniqueId val="{00000013-5BB5-4D4E-BE50-6D3E2FC5B998}"/>
                </c:ext>
              </c:extLst>
            </c:dLbl>
            <c:dLbl>
              <c:idx val="21"/>
              <c:delete val="1"/>
              <c:extLst>
                <c:ext xmlns:c15="http://schemas.microsoft.com/office/drawing/2012/chart" uri="{CE6537A1-D6FC-4f65-9D91-7224C49458BB}"/>
                <c:ext xmlns:c16="http://schemas.microsoft.com/office/drawing/2014/chart" uri="{C3380CC4-5D6E-409C-BE32-E72D297353CC}">
                  <c16:uniqueId val="{00000014-5BB5-4D4E-BE50-6D3E2FC5B998}"/>
                </c:ext>
              </c:extLst>
            </c:dLbl>
            <c:dLbl>
              <c:idx val="22"/>
              <c:delete val="1"/>
              <c:extLst>
                <c:ext xmlns:c15="http://schemas.microsoft.com/office/drawing/2012/chart" uri="{CE6537A1-D6FC-4f65-9D91-7224C49458BB}"/>
                <c:ext xmlns:c16="http://schemas.microsoft.com/office/drawing/2014/chart" uri="{C3380CC4-5D6E-409C-BE32-E72D297353CC}">
                  <c16:uniqueId val="{00000015-5BB5-4D4E-BE50-6D3E2FC5B998}"/>
                </c:ext>
              </c:extLst>
            </c:dLbl>
            <c:dLbl>
              <c:idx val="23"/>
              <c:delete val="1"/>
              <c:extLst>
                <c:ext xmlns:c15="http://schemas.microsoft.com/office/drawing/2012/chart" uri="{CE6537A1-D6FC-4f65-9D91-7224C49458BB}"/>
                <c:ext xmlns:c16="http://schemas.microsoft.com/office/drawing/2014/chart" uri="{C3380CC4-5D6E-409C-BE32-E72D297353CC}">
                  <c16:uniqueId val="{00000016-5BB5-4D4E-BE50-6D3E2FC5B998}"/>
                </c:ext>
              </c:extLst>
            </c:dLbl>
            <c:dLbl>
              <c:idx val="24"/>
              <c:delete val="1"/>
              <c:extLst>
                <c:ext xmlns:c15="http://schemas.microsoft.com/office/drawing/2012/chart" uri="{CE6537A1-D6FC-4f65-9D91-7224C49458BB}"/>
                <c:ext xmlns:c16="http://schemas.microsoft.com/office/drawing/2014/chart" uri="{C3380CC4-5D6E-409C-BE32-E72D297353CC}">
                  <c16:uniqueId val="{00000017-5BB5-4D4E-BE50-6D3E2FC5B998}"/>
                </c:ext>
              </c:extLst>
            </c:dLbl>
            <c:dLbl>
              <c:idx val="25"/>
              <c:delete val="1"/>
              <c:extLst>
                <c:ext xmlns:c15="http://schemas.microsoft.com/office/drawing/2012/chart" uri="{CE6537A1-D6FC-4f65-9D91-7224C49458BB}"/>
                <c:ext xmlns:c16="http://schemas.microsoft.com/office/drawing/2014/chart" uri="{C3380CC4-5D6E-409C-BE32-E72D297353CC}">
                  <c16:uniqueId val="{00000018-5BB5-4D4E-BE50-6D3E2FC5B998}"/>
                </c:ext>
              </c:extLst>
            </c:dLbl>
            <c:dLbl>
              <c:idx val="26"/>
              <c:delete val="1"/>
              <c:extLst>
                <c:ext xmlns:c15="http://schemas.microsoft.com/office/drawing/2012/chart" uri="{CE6537A1-D6FC-4f65-9D91-7224C49458BB}"/>
                <c:ext xmlns:c16="http://schemas.microsoft.com/office/drawing/2014/chart" uri="{C3380CC4-5D6E-409C-BE32-E72D297353CC}">
                  <c16:uniqueId val="{00000019-5BB5-4D4E-BE50-6D3E2FC5B998}"/>
                </c:ext>
              </c:extLst>
            </c:dLbl>
            <c:dLbl>
              <c:idx val="27"/>
              <c:delete val="1"/>
              <c:extLst>
                <c:ext xmlns:c15="http://schemas.microsoft.com/office/drawing/2012/chart" uri="{CE6537A1-D6FC-4f65-9D91-7224C49458BB}"/>
                <c:ext xmlns:c16="http://schemas.microsoft.com/office/drawing/2014/chart" uri="{C3380CC4-5D6E-409C-BE32-E72D297353CC}">
                  <c16:uniqueId val="{0000001A-5BB5-4D4E-BE50-6D3E2FC5B998}"/>
                </c:ext>
              </c:extLst>
            </c:dLbl>
            <c:dLbl>
              <c:idx val="28"/>
              <c:delete val="1"/>
              <c:extLst>
                <c:ext xmlns:c15="http://schemas.microsoft.com/office/drawing/2012/chart" uri="{CE6537A1-D6FC-4f65-9D91-7224C49458BB}"/>
                <c:ext xmlns:c16="http://schemas.microsoft.com/office/drawing/2014/chart" uri="{C3380CC4-5D6E-409C-BE32-E72D297353CC}">
                  <c16:uniqueId val="{0000001B-5BB5-4D4E-BE50-6D3E2FC5B998}"/>
                </c:ext>
              </c:extLst>
            </c:dLbl>
            <c:dLbl>
              <c:idx val="29"/>
              <c:delete val="1"/>
              <c:extLst>
                <c:ext xmlns:c15="http://schemas.microsoft.com/office/drawing/2012/chart" uri="{CE6537A1-D6FC-4f65-9D91-7224C49458BB}"/>
                <c:ext xmlns:c16="http://schemas.microsoft.com/office/drawing/2014/chart" uri="{C3380CC4-5D6E-409C-BE32-E72D297353CC}">
                  <c16:uniqueId val="{0000001C-5BB5-4D4E-BE50-6D3E2FC5B998}"/>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tiedot'!$B$37:$AZ$37</c:f>
              <c:numCache>
                <c:formatCode>#,##0</c:formatCode>
                <c:ptCount val="51"/>
                <c:pt idx="0">
                  <c:v>-2</c:v>
                </c:pt>
                <c:pt idx="1">
                  <c:v>-12</c:v>
                </c:pt>
                <c:pt idx="2">
                  <c:v>-10</c:v>
                </c:pt>
                <c:pt idx="3">
                  <c:v>-15</c:v>
                </c:pt>
                <c:pt idx="4">
                  <c:v>-10</c:v>
                </c:pt>
                <c:pt idx="5">
                  <c:v>-10</c:v>
                </c:pt>
                <c:pt idx="6">
                  <c:v>-10</c:v>
                </c:pt>
                <c:pt idx="7">
                  <c:v>-4</c:v>
                </c:pt>
                <c:pt idx="8">
                  <c:v>-23</c:v>
                </c:pt>
                <c:pt idx="9">
                  <c:v>-13</c:v>
                </c:pt>
                <c:pt idx="10">
                  <c:v>-13</c:v>
                </c:pt>
                <c:pt idx="11">
                  <c:v>-6</c:v>
                </c:pt>
                <c:pt idx="12">
                  <c:v>-30</c:v>
                </c:pt>
                <c:pt idx="13">
                  <c:v>-18</c:v>
                </c:pt>
                <c:pt idx="14">
                  <c:v>-13</c:v>
                </c:pt>
                <c:pt idx="15">
                  <c:v>-23</c:v>
                </c:pt>
                <c:pt idx="16">
                  <c:v>-23</c:v>
                </c:pt>
                <c:pt idx="17">
                  <c:v>-23</c:v>
                </c:pt>
                <c:pt idx="18">
                  <c:v>-28</c:v>
                </c:pt>
                <c:pt idx="19">
                  <c:v>-17</c:v>
                </c:pt>
                <c:pt idx="20">
                  <c:v>-21</c:v>
                </c:pt>
                <c:pt idx="21">
                  <c:v>-20</c:v>
                </c:pt>
                <c:pt idx="22">
                  <c:v>-17</c:v>
                </c:pt>
                <c:pt idx="23">
                  <c:v>-26</c:v>
                </c:pt>
                <c:pt idx="24">
                  <c:v>-21</c:v>
                </c:pt>
                <c:pt idx="25">
                  <c:v>-22</c:v>
                </c:pt>
                <c:pt idx="26">
                  <c:v>-13</c:v>
                </c:pt>
                <c:pt idx="27">
                  <c:v>-16</c:v>
                </c:pt>
                <c:pt idx="28">
                  <c:v>-23</c:v>
                </c:pt>
                <c:pt idx="29">
                  <c:v>-28</c:v>
                </c:pt>
                <c:pt idx="30">
                  <c:v>-15</c:v>
                </c:pt>
              </c:numCache>
            </c:numRef>
          </c:val>
          <c:smooth val="0"/>
          <c:extLst>
            <c:ext xmlns:c16="http://schemas.microsoft.com/office/drawing/2014/chart" uri="{C3380CC4-5D6E-409C-BE32-E72D297353CC}">
              <c16:uniqueId val="{0000001D-5BB5-4D4E-BE50-6D3E2FC5B998}"/>
            </c:ext>
          </c:extLst>
        </c:ser>
        <c:ser>
          <c:idx val="1"/>
          <c:order val="1"/>
          <c:tx>
            <c:strRef>
              <c:f>'Diat 13–18 tiedot'!$A$38</c:f>
              <c:strCache>
                <c:ptCount val="1"/>
                <c:pt idx="0">
                  <c:v>Tervo ennuste</c:v>
                </c:pt>
              </c:strCache>
            </c:strRef>
          </c:tx>
          <c:spPr>
            <a:ln w="38100" cap="rnd">
              <a:solidFill>
                <a:srgbClr val="FF0000"/>
              </a:solidFill>
              <a:round/>
            </a:ln>
            <a:effectLst/>
          </c:spPr>
          <c:marker>
            <c:symbol val="none"/>
          </c:marker>
          <c:dLbls>
            <c:dLbl>
              <c:idx val="50"/>
              <c:layout>
                <c:manualLayout>
                  <c:x val="-5.5555555555555552E-2"/>
                  <c:y val="-9.7222222222222307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E-5BB5-4D4E-BE50-6D3E2FC5B99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tiedot'!$B$38:$AZ$38</c:f>
              <c:numCache>
                <c:formatCode>General</c:formatCode>
                <c:ptCount val="51"/>
                <c:pt idx="30" formatCode="#,##0">
                  <c:v>-15</c:v>
                </c:pt>
                <c:pt idx="31" formatCode="#,##0">
                  <c:v>-21</c:v>
                </c:pt>
                <c:pt idx="32" formatCode="#,##0">
                  <c:v>-21</c:v>
                </c:pt>
                <c:pt idx="33" formatCode="#,##0">
                  <c:v>-21</c:v>
                </c:pt>
                <c:pt idx="34" formatCode="#,##0">
                  <c:v>-21</c:v>
                </c:pt>
                <c:pt idx="35" formatCode="#,##0">
                  <c:v>-20</c:v>
                </c:pt>
                <c:pt idx="36" formatCode="#,##0">
                  <c:v>-21</c:v>
                </c:pt>
                <c:pt idx="37" formatCode="#,##0">
                  <c:v>-21</c:v>
                </c:pt>
                <c:pt idx="38" formatCode="#,##0">
                  <c:v>-22</c:v>
                </c:pt>
                <c:pt idx="39" formatCode="#,##0">
                  <c:v>-22</c:v>
                </c:pt>
                <c:pt idx="40" formatCode="#,##0">
                  <c:v>-21</c:v>
                </c:pt>
                <c:pt idx="41" formatCode="#,##0">
                  <c:v>-21</c:v>
                </c:pt>
                <c:pt idx="42" formatCode="#,##0">
                  <c:v>-21</c:v>
                </c:pt>
                <c:pt idx="43" formatCode="#,##0">
                  <c:v>-21</c:v>
                </c:pt>
                <c:pt idx="44" formatCode="#,##0">
                  <c:v>-21</c:v>
                </c:pt>
                <c:pt idx="45" formatCode="#,##0">
                  <c:v>-21</c:v>
                </c:pt>
                <c:pt idx="46" formatCode="#,##0">
                  <c:v>-21</c:v>
                </c:pt>
                <c:pt idx="47" formatCode="#,##0">
                  <c:v>-21</c:v>
                </c:pt>
                <c:pt idx="48" formatCode="#,##0">
                  <c:v>-21</c:v>
                </c:pt>
                <c:pt idx="49" formatCode="#,##0">
                  <c:v>-23</c:v>
                </c:pt>
                <c:pt idx="50" formatCode="#,##0">
                  <c:v>-23</c:v>
                </c:pt>
              </c:numCache>
            </c:numRef>
          </c:val>
          <c:smooth val="0"/>
          <c:extLst>
            <c:ext xmlns:c16="http://schemas.microsoft.com/office/drawing/2014/chart" uri="{C3380CC4-5D6E-409C-BE32-E72D297353CC}">
              <c16:uniqueId val="{0000001F-5BB5-4D4E-BE50-6D3E2FC5B998}"/>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54530183727034121"/>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Suonenjoella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8.1775590551181096E-2"/>
          <c:y val="0.15212962962962964"/>
          <c:w val="0.87186701662292221"/>
          <c:h val="0.63456765820939054"/>
        </c:manualLayout>
      </c:layout>
      <c:lineChart>
        <c:grouping val="standard"/>
        <c:varyColors val="0"/>
        <c:ser>
          <c:idx val="0"/>
          <c:order val="0"/>
          <c:tx>
            <c:strRef>
              <c:f>'Diat 13–18 tiedot'!$A$35</c:f>
              <c:strCache>
                <c:ptCount val="1"/>
                <c:pt idx="0">
                  <c:v>Suonenjoki toteutunut</c:v>
                </c:pt>
              </c:strCache>
            </c:strRef>
          </c:tx>
          <c:spPr>
            <a:ln w="38100" cap="rnd">
              <a:solidFill>
                <a:schemeClr val="tx2"/>
              </a:solidFill>
              <a:round/>
            </a:ln>
            <a:effectLst/>
          </c:spPr>
          <c:marker>
            <c:symbol val="none"/>
          </c:marker>
          <c:dLbls>
            <c:dLbl>
              <c:idx val="0"/>
              <c:layout>
                <c:manualLayout>
                  <c:x val="-1.6666666666666666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E2-42F9-994D-A8800F4E790B}"/>
                </c:ext>
              </c:extLst>
            </c:dLbl>
            <c:dLbl>
              <c:idx val="1"/>
              <c:delete val="1"/>
              <c:extLst>
                <c:ext xmlns:c15="http://schemas.microsoft.com/office/drawing/2012/chart" uri="{CE6537A1-D6FC-4f65-9D91-7224C49458BB}"/>
                <c:ext xmlns:c16="http://schemas.microsoft.com/office/drawing/2014/chart" uri="{C3380CC4-5D6E-409C-BE32-E72D297353CC}">
                  <c16:uniqueId val="{00000001-47E2-42F9-994D-A8800F4E790B}"/>
                </c:ext>
              </c:extLst>
            </c:dLbl>
            <c:dLbl>
              <c:idx val="2"/>
              <c:delete val="1"/>
              <c:extLst>
                <c:ext xmlns:c15="http://schemas.microsoft.com/office/drawing/2012/chart" uri="{CE6537A1-D6FC-4f65-9D91-7224C49458BB}"/>
                <c:ext xmlns:c16="http://schemas.microsoft.com/office/drawing/2014/chart" uri="{C3380CC4-5D6E-409C-BE32-E72D297353CC}">
                  <c16:uniqueId val="{00000002-47E2-42F9-994D-A8800F4E790B}"/>
                </c:ext>
              </c:extLst>
            </c:dLbl>
            <c:dLbl>
              <c:idx val="3"/>
              <c:delete val="1"/>
              <c:extLst>
                <c:ext xmlns:c15="http://schemas.microsoft.com/office/drawing/2012/chart" uri="{CE6537A1-D6FC-4f65-9D91-7224C49458BB}"/>
                <c:ext xmlns:c16="http://schemas.microsoft.com/office/drawing/2014/chart" uri="{C3380CC4-5D6E-409C-BE32-E72D297353CC}">
                  <c16:uniqueId val="{00000003-47E2-42F9-994D-A8800F4E790B}"/>
                </c:ext>
              </c:extLst>
            </c:dLbl>
            <c:dLbl>
              <c:idx val="4"/>
              <c:delete val="1"/>
              <c:extLst>
                <c:ext xmlns:c15="http://schemas.microsoft.com/office/drawing/2012/chart" uri="{CE6537A1-D6FC-4f65-9D91-7224C49458BB}"/>
                <c:ext xmlns:c16="http://schemas.microsoft.com/office/drawing/2014/chart" uri="{C3380CC4-5D6E-409C-BE32-E72D297353CC}">
                  <c16:uniqueId val="{00000004-47E2-42F9-994D-A8800F4E790B}"/>
                </c:ext>
              </c:extLst>
            </c:dLbl>
            <c:dLbl>
              <c:idx val="5"/>
              <c:delete val="1"/>
              <c:extLst>
                <c:ext xmlns:c15="http://schemas.microsoft.com/office/drawing/2012/chart" uri="{CE6537A1-D6FC-4f65-9D91-7224C49458BB}"/>
                <c:ext xmlns:c16="http://schemas.microsoft.com/office/drawing/2014/chart" uri="{C3380CC4-5D6E-409C-BE32-E72D297353CC}">
                  <c16:uniqueId val="{00000005-47E2-42F9-994D-A8800F4E790B}"/>
                </c:ext>
              </c:extLst>
            </c:dLbl>
            <c:dLbl>
              <c:idx val="6"/>
              <c:delete val="1"/>
              <c:extLst>
                <c:ext xmlns:c15="http://schemas.microsoft.com/office/drawing/2012/chart" uri="{CE6537A1-D6FC-4f65-9D91-7224C49458BB}"/>
                <c:ext xmlns:c16="http://schemas.microsoft.com/office/drawing/2014/chart" uri="{C3380CC4-5D6E-409C-BE32-E72D297353CC}">
                  <c16:uniqueId val="{00000006-47E2-42F9-994D-A8800F4E790B}"/>
                </c:ext>
              </c:extLst>
            </c:dLbl>
            <c:dLbl>
              <c:idx val="7"/>
              <c:delete val="1"/>
              <c:extLst>
                <c:ext xmlns:c15="http://schemas.microsoft.com/office/drawing/2012/chart" uri="{CE6537A1-D6FC-4f65-9D91-7224C49458BB}"/>
                <c:ext xmlns:c16="http://schemas.microsoft.com/office/drawing/2014/chart" uri="{C3380CC4-5D6E-409C-BE32-E72D297353CC}">
                  <c16:uniqueId val="{00000007-47E2-42F9-994D-A8800F4E790B}"/>
                </c:ext>
              </c:extLst>
            </c:dLbl>
            <c:dLbl>
              <c:idx val="8"/>
              <c:delete val="1"/>
              <c:extLst>
                <c:ext xmlns:c15="http://schemas.microsoft.com/office/drawing/2012/chart" uri="{CE6537A1-D6FC-4f65-9D91-7224C49458BB}"/>
                <c:ext xmlns:c16="http://schemas.microsoft.com/office/drawing/2014/chart" uri="{C3380CC4-5D6E-409C-BE32-E72D297353CC}">
                  <c16:uniqueId val="{00000008-47E2-42F9-994D-A8800F4E790B}"/>
                </c:ext>
              </c:extLst>
            </c:dLbl>
            <c:dLbl>
              <c:idx val="9"/>
              <c:delete val="1"/>
              <c:extLst>
                <c:ext xmlns:c15="http://schemas.microsoft.com/office/drawing/2012/chart" uri="{CE6537A1-D6FC-4f65-9D91-7224C49458BB}"/>
                <c:ext xmlns:c16="http://schemas.microsoft.com/office/drawing/2014/chart" uri="{C3380CC4-5D6E-409C-BE32-E72D297353CC}">
                  <c16:uniqueId val="{00000009-47E2-42F9-994D-A8800F4E790B}"/>
                </c:ext>
              </c:extLst>
            </c:dLbl>
            <c:dLbl>
              <c:idx val="10"/>
              <c:delete val="1"/>
              <c:extLst>
                <c:ext xmlns:c15="http://schemas.microsoft.com/office/drawing/2012/chart" uri="{CE6537A1-D6FC-4f65-9D91-7224C49458BB}"/>
                <c:ext xmlns:c16="http://schemas.microsoft.com/office/drawing/2014/chart" uri="{C3380CC4-5D6E-409C-BE32-E72D297353CC}">
                  <c16:uniqueId val="{0000000A-47E2-42F9-994D-A8800F4E790B}"/>
                </c:ext>
              </c:extLst>
            </c:dLbl>
            <c:dLbl>
              <c:idx val="11"/>
              <c:delete val="1"/>
              <c:extLst>
                <c:ext xmlns:c15="http://schemas.microsoft.com/office/drawing/2012/chart" uri="{CE6537A1-D6FC-4f65-9D91-7224C49458BB}"/>
                <c:ext xmlns:c16="http://schemas.microsoft.com/office/drawing/2014/chart" uri="{C3380CC4-5D6E-409C-BE32-E72D297353CC}">
                  <c16:uniqueId val="{0000000B-47E2-42F9-994D-A8800F4E790B}"/>
                </c:ext>
              </c:extLst>
            </c:dLbl>
            <c:dLbl>
              <c:idx val="12"/>
              <c:delete val="1"/>
              <c:extLst>
                <c:ext xmlns:c15="http://schemas.microsoft.com/office/drawing/2012/chart" uri="{CE6537A1-D6FC-4f65-9D91-7224C49458BB}"/>
                <c:ext xmlns:c16="http://schemas.microsoft.com/office/drawing/2014/chart" uri="{C3380CC4-5D6E-409C-BE32-E72D297353CC}">
                  <c16:uniqueId val="{0000000C-47E2-42F9-994D-A8800F4E790B}"/>
                </c:ext>
              </c:extLst>
            </c:dLbl>
            <c:dLbl>
              <c:idx val="13"/>
              <c:delete val="1"/>
              <c:extLst>
                <c:ext xmlns:c15="http://schemas.microsoft.com/office/drawing/2012/chart" uri="{CE6537A1-D6FC-4f65-9D91-7224C49458BB}"/>
                <c:ext xmlns:c16="http://schemas.microsoft.com/office/drawing/2014/chart" uri="{C3380CC4-5D6E-409C-BE32-E72D297353CC}">
                  <c16:uniqueId val="{0000000D-47E2-42F9-994D-A8800F4E790B}"/>
                </c:ext>
              </c:extLst>
            </c:dLbl>
            <c:dLbl>
              <c:idx val="14"/>
              <c:delete val="1"/>
              <c:extLst>
                <c:ext xmlns:c15="http://schemas.microsoft.com/office/drawing/2012/chart" uri="{CE6537A1-D6FC-4f65-9D91-7224C49458BB}"/>
                <c:ext xmlns:c16="http://schemas.microsoft.com/office/drawing/2014/chart" uri="{C3380CC4-5D6E-409C-BE32-E72D297353CC}">
                  <c16:uniqueId val="{0000000E-47E2-42F9-994D-A8800F4E790B}"/>
                </c:ext>
              </c:extLst>
            </c:dLbl>
            <c:dLbl>
              <c:idx val="15"/>
              <c:delete val="1"/>
              <c:extLst>
                <c:ext xmlns:c15="http://schemas.microsoft.com/office/drawing/2012/chart" uri="{CE6537A1-D6FC-4f65-9D91-7224C49458BB}"/>
                <c:ext xmlns:c16="http://schemas.microsoft.com/office/drawing/2014/chart" uri="{C3380CC4-5D6E-409C-BE32-E72D297353CC}">
                  <c16:uniqueId val="{0000000F-47E2-42F9-994D-A8800F4E790B}"/>
                </c:ext>
              </c:extLst>
            </c:dLbl>
            <c:dLbl>
              <c:idx val="16"/>
              <c:delete val="1"/>
              <c:extLst>
                <c:ext xmlns:c15="http://schemas.microsoft.com/office/drawing/2012/chart" uri="{CE6537A1-D6FC-4f65-9D91-7224C49458BB}"/>
                <c:ext xmlns:c16="http://schemas.microsoft.com/office/drawing/2014/chart" uri="{C3380CC4-5D6E-409C-BE32-E72D297353CC}">
                  <c16:uniqueId val="{00000010-47E2-42F9-994D-A8800F4E790B}"/>
                </c:ext>
              </c:extLst>
            </c:dLbl>
            <c:dLbl>
              <c:idx val="17"/>
              <c:delete val="1"/>
              <c:extLst>
                <c:ext xmlns:c15="http://schemas.microsoft.com/office/drawing/2012/chart" uri="{CE6537A1-D6FC-4f65-9D91-7224C49458BB}"/>
                <c:ext xmlns:c16="http://schemas.microsoft.com/office/drawing/2014/chart" uri="{C3380CC4-5D6E-409C-BE32-E72D297353CC}">
                  <c16:uniqueId val="{00000011-47E2-42F9-994D-A8800F4E790B}"/>
                </c:ext>
              </c:extLst>
            </c:dLbl>
            <c:dLbl>
              <c:idx val="18"/>
              <c:delete val="1"/>
              <c:extLst>
                <c:ext xmlns:c15="http://schemas.microsoft.com/office/drawing/2012/chart" uri="{CE6537A1-D6FC-4f65-9D91-7224C49458BB}"/>
                <c:ext xmlns:c16="http://schemas.microsoft.com/office/drawing/2014/chart" uri="{C3380CC4-5D6E-409C-BE32-E72D297353CC}">
                  <c16:uniqueId val="{00000012-47E2-42F9-994D-A8800F4E790B}"/>
                </c:ext>
              </c:extLst>
            </c:dLbl>
            <c:dLbl>
              <c:idx val="19"/>
              <c:delete val="1"/>
              <c:extLst>
                <c:ext xmlns:c15="http://schemas.microsoft.com/office/drawing/2012/chart" uri="{CE6537A1-D6FC-4f65-9D91-7224C49458BB}"/>
                <c:ext xmlns:c16="http://schemas.microsoft.com/office/drawing/2014/chart" uri="{C3380CC4-5D6E-409C-BE32-E72D297353CC}">
                  <c16:uniqueId val="{00000013-47E2-42F9-994D-A8800F4E790B}"/>
                </c:ext>
              </c:extLst>
            </c:dLbl>
            <c:dLbl>
              <c:idx val="20"/>
              <c:delete val="1"/>
              <c:extLst>
                <c:ext xmlns:c15="http://schemas.microsoft.com/office/drawing/2012/chart" uri="{CE6537A1-D6FC-4f65-9D91-7224C49458BB}"/>
                <c:ext xmlns:c16="http://schemas.microsoft.com/office/drawing/2014/chart" uri="{C3380CC4-5D6E-409C-BE32-E72D297353CC}">
                  <c16:uniqueId val="{00000014-47E2-42F9-994D-A8800F4E790B}"/>
                </c:ext>
              </c:extLst>
            </c:dLbl>
            <c:dLbl>
              <c:idx val="21"/>
              <c:delete val="1"/>
              <c:extLst>
                <c:ext xmlns:c15="http://schemas.microsoft.com/office/drawing/2012/chart" uri="{CE6537A1-D6FC-4f65-9D91-7224C49458BB}"/>
                <c:ext xmlns:c16="http://schemas.microsoft.com/office/drawing/2014/chart" uri="{C3380CC4-5D6E-409C-BE32-E72D297353CC}">
                  <c16:uniqueId val="{00000015-47E2-42F9-994D-A8800F4E790B}"/>
                </c:ext>
              </c:extLst>
            </c:dLbl>
            <c:dLbl>
              <c:idx val="22"/>
              <c:delete val="1"/>
              <c:extLst>
                <c:ext xmlns:c15="http://schemas.microsoft.com/office/drawing/2012/chart" uri="{CE6537A1-D6FC-4f65-9D91-7224C49458BB}"/>
                <c:ext xmlns:c16="http://schemas.microsoft.com/office/drawing/2014/chart" uri="{C3380CC4-5D6E-409C-BE32-E72D297353CC}">
                  <c16:uniqueId val="{00000016-47E2-42F9-994D-A8800F4E790B}"/>
                </c:ext>
              </c:extLst>
            </c:dLbl>
            <c:dLbl>
              <c:idx val="23"/>
              <c:delete val="1"/>
              <c:extLst>
                <c:ext xmlns:c15="http://schemas.microsoft.com/office/drawing/2012/chart" uri="{CE6537A1-D6FC-4f65-9D91-7224C49458BB}"/>
                <c:ext xmlns:c16="http://schemas.microsoft.com/office/drawing/2014/chart" uri="{C3380CC4-5D6E-409C-BE32-E72D297353CC}">
                  <c16:uniqueId val="{00000017-47E2-42F9-994D-A8800F4E790B}"/>
                </c:ext>
              </c:extLst>
            </c:dLbl>
            <c:dLbl>
              <c:idx val="24"/>
              <c:delete val="1"/>
              <c:extLst>
                <c:ext xmlns:c15="http://schemas.microsoft.com/office/drawing/2012/chart" uri="{CE6537A1-D6FC-4f65-9D91-7224C49458BB}"/>
                <c:ext xmlns:c16="http://schemas.microsoft.com/office/drawing/2014/chart" uri="{C3380CC4-5D6E-409C-BE32-E72D297353CC}">
                  <c16:uniqueId val="{00000018-47E2-42F9-994D-A8800F4E790B}"/>
                </c:ext>
              </c:extLst>
            </c:dLbl>
            <c:dLbl>
              <c:idx val="25"/>
              <c:delete val="1"/>
              <c:extLst>
                <c:ext xmlns:c15="http://schemas.microsoft.com/office/drawing/2012/chart" uri="{CE6537A1-D6FC-4f65-9D91-7224C49458BB}"/>
                <c:ext xmlns:c16="http://schemas.microsoft.com/office/drawing/2014/chart" uri="{C3380CC4-5D6E-409C-BE32-E72D297353CC}">
                  <c16:uniqueId val="{00000019-47E2-42F9-994D-A8800F4E790B}"/>
                </c:ext>
              </c:extLst>
            </c:dLbl>
            <c:dLbl>
              <c:idx val="26"/>
              <c:delete val="1"/>
              <c:extLst>
                <c:ext xmlns:c15="http://schemas.microsoft.com/office/drawing/2012/chart" uri="{CE6537A1-D6FC-4f65-9D91-7224C49458BB}"/>
                <c:ext xmlns:c16="http://schemas.microsoft.com/office/drawing/2014/chart" uri="{C3380CC4-5D6E-409C-BE32-E72D297353CC}">
                  <c16:uniqueId val="{0000001A-47E2-42F9-994D-A8800F4E790B}"/>
                </c:ext>
              </c:extLst>
            </c:dLbl>
            <c:dLbl>
              <c:idx val="27"/>
              <c:delete val="1"/>
              <c:extLst>
                <c:ext xmlns:c15="http://schemas.microsoft.com/office/drawing/2012/chart" uri="{CE6537A1-D6FC-4f65-9D91-7224C49458BB}"/>
                <c:ext xmlns:c16="http://schemas.microsoft.com/office/drawing/2014/chart" uri="{C3380CC4-5D6E-409C-BE32-E72D297353CC}">
                  <c16:uniqueId val="{0000001B-47E2-42F9-994D-A8800F4E790B}"/>
                </c:ext>
              </c:extLst>
            </c:dLbl>
            <c:dLbl>
              <c:idx val="28"/>
              <c:delete val="1"/>
              <c:extLst>
                <c:ext xmlns:c15="http://schemas.microsoft.com/office/drawing/2012/chart" uri="{CE6537A1-D6FC-4f65-9D91-7224C49458BB}"/>
                <c:ext xmlns:c16="http://schemas.microsoft.com/office/drawing/2014/chart" uri="{C3380CC4-5D6E-409C-BE32-E72D297353CC}">
                  <c16:uniqueId val="{0000001C-47E2-42F9-994D-A8800F4E790B}"/>
                </c:ext>
              </c:extLst>
            </c:dLbl>
            <c:dLbl>
              <c:idx val="29"/>
              <c:delete val="1"/>
              <c:extLst>
                <c:ext xmlns:c15="http://schemas.microsoft.com/office/drawing/2012/chart" uri="{CE6537A1-D6FC-4f65-9D91-7224C49458BB}"/>
                <c:ext xmlns:c16="http://schemas.microsoft.com/office/drawing/2014/chart" uri="{C3380CC4-5D6E-409C-BE32-E72D297353CC}">
                  <c16:uniqueId val="{0000001D-47E2-42F9-994D-A8800F4E790B}"/>
                </c:ext>
              </c:extLst>
            </c:dLbl>
            <c:dLbl>
              <c:idx val="30"/>
              <c:layout>
                <c:manualLayout>
                  <c:x val="-0.10833333333333343"/>
                  <c:y val="2.7777777777777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7E2-42F9-994D-A8800F4E790B}"/>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tiedot'!$B$35:$AZ$35</c:f>
              <c:numCache>
                <c:formatCode>#,##0</c:formatCode>
                <c:ptCount val="51"/>
                <c:pt idx="0">
                  <c:v>-38</c:v>
                </c:pt>
                <c:pt idx="1">
                  <c:v>-19</c:v>
                </c:pt>
                <c:pt idx="2">
                  <c:v>-16</c:v>
                </c:pt>
                <c:pt idx="3">
                  <c:v>-31</c:v>
                </c:pt>
                <c:pt idx="4">
                  <c:v>-25</c:v>
                </c:pt>
                <c:pt idx="5">
                  <c:v>-33</c:v>
                </c:pt>
                <c:pt idx="6">
                  <c:v>-31</c:v>
                </c:pt>
                <c:pt idx="7">
                  <c:v>-32</c:v>
                </c:pt>
                <c:pt idx="8">
                  <c:v>-50</c:v>
                </c:pt>
                <c:pt idx="9">
                  <c:v>-37</c:v>
                </c:pt>
                <c:pt idx="10">
                  <c:v>-37</c:v>
                </c:pt>
                <c:pt idx="11">
                  <c:v>-29</c:v>
                </c:pt>
                <c:pt idx="12">
                  <c:v>-43</c:v>
                </c:pt>
                <c:pt idx="13">
                  <c:v>-45</c:v>
                </c:pt>
                <c:pt idx="14">
                  <c:v>-1</c:v>
                </c:pt>
                <c:pt idx="15">
                  <c:v>-53</c:v>
                </c:pt>
                <c:pt idx="16">
                  <c:v>-40</c:v>
                </c:pt>
                <c:pt idx="17">
                  <c:v>-73</c:v>
                </c:pt>
                <c:pt idx="18">
                  <c:v>-38</c:v>
                </c:pt>
                <c:pt idx="19">
                  <c:v>-41</c:v>
                </c:pt>
                <c:pt idx="20">
                  <c:v>-51</c:v>
                </c:pt>
                <c:pt idx="21">
                  <c:v>-73</c:v>
                </c:pt>
                <c:pt idx="22">
                  <c:v>-73</c:v>
                </c:pt>
                <c:pt idx="23">
                  <c:v>-43</c:v>
                </c:pt>
                <c:pt idx="24">
                  <c:v>-63</c:v>
                </c:pt>
                <c:pt idx="25">
                  <c:v>-61</c:v>
                </c:pt>
                <c:pt idx="26">
                  <c:v>-54</c:v>
                </c:pt>
                <c:pt idx="27">
                  <c:v>-59</c:v>
                </c:pt>
                <c:pt idx="28">
                  <c:v>-81</c:v>
                </c:pt>
                <c:pt idx="29">
                  <c:v>-61</c:v>
                </c:pt>
                <c:pt idx="30">
                  <c:v>-80</c:v>
                </c:pt>
              </c:numCache>
            </c:numRef>
          </c:val>
          <c:smooth val="0"/>
          <c:extLst>
            <c:ext xmlns:c16="http://schemas.microsoft.com/office/drawing/2014/chart" uri="{C3380CC4-5D6E-409C-BE32-E72D297353CC}">
              <c16:uniqueId val="{0000001F-47E2-42F9-994D-A8800F4E790B}"/>
            </c:ext>
          </c:extLst>
        </c:ser>
        <c:ser>
          <c:idx val="1"/>
          <c:order val="1"/>
          <c:tx>
            <c:strRef>
              <c:f>'Diat 13–18 tiedot'!$A$36</c:f>
              <c:strCache>
                <c:ptCount val="1"/>
                <c:pt idx="0">
                  <c:v>Suonenjoki ennuste</c:v>
                </c:pt>
              </c:strCache>
            </c:strRef>
          </c:tx>
          <c:spPr>
            <a:ln w="38100" cap="rnd">
              <a:solidFill>
                <a:srgbClr val="FF0000"/>
              </a:solidFill>
              <a:round/>
            </a:ln>
            <a:effectLst/>
          </c:spPr>
          <c:marker>
            <c:symbol val="none"/>
          </c:marker>
          <c:dLbls>
            <c:dLbl>
              <c:idx val="50"/>
              <c:layout>
                <c:manualLayout>
                  <c:x val="-5.8333333333333438E-2"/>
                  <c:y val="-7.870370370370379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47E2-42F9-994D-A8800F4E790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tiedot'!$B$36:$AZ$36</c:f>
              <c:numCache>
                <c:formatCode>General</c:formatCode>
                <c:ptCount val="51"/>
                <c:pt idx="30" formatCode="#,##0">
                  <c:v>-80</c:v>
                </c:pt>
                <c:pt idx="31" formatCode="#,##0">
                  <c:v>-73</c:v>
                </c:pt>
                <c:pt idx="32" formatCode="#,##0">
                  <c:v>-72</c:v>
                </c:pt>
                <c:pt idx="33" formatCode="#,##0">
                  <c:v>-73</c:v>
                </c:pt>
                <c:pt idx="34" formatCode="#,##0">
                  <c:v>-74</c:v>
                </c:pt>
                <c:pt idx="35" formatCode="#,##0">
                  <c:v>-75</c:v>
                </c:pt>
                <c:pt idx="36" formatCode="#,##0">
                  <c:v>-74</c:v>
                </c:pt>
                <c:pt idx="37" formatCode="#,##0">
                  <c:v>-74</c:v>
                </c:pt>
                <c:pt idx="38" formatCode="#,##0">
                  <c:v>-75</c:v>
                </c:pt>
                <c:pt idx="39" formatCode="#,##0">
                  <c:v>-74</c:v>
                </c:pt>
                <c:pt idx="40" formatCode="#,##0">
                  <c:v>-74</c:v>
                </c:pt>
                <c:pt idx="41" formatCode="#,##0">
                  <c:v>-75</c:v>
                </c:pt>
                <c:pt idx="42" formatCode="#,##0">
                  <c:v>-77</c:v>
                </c:pt>
                <c:pt idx="43" formatCode="#,##0">
                  <c:v>-77</c:v>
                </c:pt>
                <c:pt idx="44" formatCode="#,##0">
                  <c:v>-77</c:v>
                </c:pt>
                <c:pt idx="45" formatCode="#,##0">
                  <c:v>-78</c:v>
                </c:pt>
                <c:pt idx="46" formatCode="#,##0">
                  <c:v>-78</c:v>
                </c:pt>
                <c:pt idx="47" formatCode="#,##0">
                  <c:v>-78</c:v>
                </c:pt>
                <c:pt idx="48" formatCode="#,##0">
                  <c:v>-80</c:v>
                </c:pt>
                <c:pt idx="49" formatCode="#,##0">
                  <c:v>-81</c:v>
                </c:pt>
                <c:pt idx="50" formatCode="#,##0">
                  <c:v>-81</c:v>
                </c:pt>
              </c:numCache>
            </c:numRef>
          </c:val>
          <c:smooth val="0"/>
          <c:extLst>
            <c:ext xmlns:c16="http://schemas.microsoft.com/office/drawing/2014/chart" uri="{C3380CC4-5D6E-409C-BE32-E72D297353CC}">
              <c16:uniqueId val="{00000021-47E2-42F9-994D-A8800F4E790B}"/>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7723556430446197"/>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Tuusniemellä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8.4553368328958864E-2"/>
          <c:y val="0.15212962962962964"/>
          <c:w val="0.86908923884514433"/>
          <c:h val="0.63456765820939054"/>
        </c:manualLayout>
      </c:layout>
      <c:lineChart>
        <c:grouping val="standard"/>
        <c:varyColors val="0"/>
        <c:ser>
          <c:idx val="0"/>
          <c:order val="0"/>
          <c:tx>
            <c:strRef>
              <c:f>'Diat 13–18 tiedot'!$A$39</c:f>
              <c:strCache>
                <c:ptCount val="1"/>
                <c:pt idx="0">
                  <c:v>Tuusniemi toteutunut</c:v>
                </c:pt>
              </c:strCache>
            </c:strRef>
          </c:tx>
          <c:spPr>
            <a:ln w="38100" cap="rnd">
              <a:solidFill>
                <a:schemeClr val="tx2"/>
              </a:solidFill>
              <a:round/>
            </a:ln>
            <a:effectLst/>
          </c:spPr>
          <c:marker>
            <c:symbol val="none"/>
          </c:marker>
          <c:dLbls>
            <c:dLbl>
              <c:idx val="0"/>
              <c:layout>
                <c:manualLayout>
                  <c:x val="-1.6666666666666666E-2"/>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2D-47D8-A9F2-00D09781CEDC}"/>
                </c:ext>
              </c:extLst>
            </c:dLbl>
            <c:dLbl>
              <c:idx val="1"/>
              <c:delete val="1"/>
              <c:extLst>
                <c:ext xmlns:c15="http://schemas.microsoft.com/office/drawing/2012/chart" uri="{CE6537A1-D6FC-4f65-9D91-7224C49458BB}"/>
                <c:ext xmlns:c16="http://schemas.microsoft.com/office/drawing/2014/chart" uri="{C3380CC4-5D6E-409C-BE32-E72D297353CC}">
                  <c16:uniqueId val="{00000001-2C2D-47D8-A9F2-00D09781CEDC}"/>
                </c:ext>
              </c:extLst>
            </c:dLbl>
            <c:dLbl>
              <c:idx val="2"/>
              <c:delete val="1"/>
              <c:extLst>
                <c:ext xmlns:c15="http://schemas.microsoft.com/office/drawing/2012/chart" uri="{CE6537A1-D6FC-4f65-9D91-7224C49458BB}"/>
                <c:ext xmlns:c16="http://schemas.microsoft.com/office/drawing/2014/chart" uri="{C3380CC4-5D6E-409C-BE32-E72D297353CC}">
                  <c16:uniqueId val="{00000002-2C2D-47D8-A9F2-00D09781CEDC}"/>
                </c:ext>
              </c:extLst>
            </c:dLbl>
            <c:dLbl>
              <c:idx val="3"/>
              <c:delete val="1"/>
              <c:extLst>
                <c:ext xmlns:c15="http://schemas.microsoft.com/office/drawing/2012/chart" uri="{CE6537A1-D6FC-4f65-9D91-7224C49458BB}"/>
                <c:ext xmlns:c16="http://schemas.microsoft.com/office/drawing/2014/chart" uri="{C3380CC4-5D6E-409C-BE32-E72D297353CC}">
                  <c16:uniqueId val="{00000003-2C2D-47D8-A9F2-00D09781CEDC}"/>
                </c:ext>
              </c:extLst>
            </c:dLbl>
            <c:dLbl>
              <c:idx val="4"/>
              <c:delete val="1"/>
              <c:extLst>
                <c:ext xmlns:c15="http://schemas.microsoft.com/office/drawing/2012/chart" uri="{CE6537A1-D6FC-4f65-9D91-7224C49458BB}"/>
                <c:ext xmlns:c16="http://schemas.microsoft.com/office/drawing/2014/chart" uri="{C3380CC4-5D6E-409C-BE32-E72D297353CC}">
                  <c16:uniqueId val="{00000004-2C2D-47D8-A9F2-00D09781CEDC}"/>
                </c:ext>
              </c:extLst>
            </c:dLbl>
            <c:dLbl>
              <c:idx val="5"/>
              <c:delete val="1"/>
              <c:extLst>
                <c:ext xmlns:c15="http://schemas.microsoft.com/office/drawing/2012/chart" uri="{CE6537A1-D6FC-4f65-9D91-7224C49458BB}"/>
                <c:ext xmlns:c16="http://schemas.microsoft.com/office/drawing/2014/chart" uri="{C3380CC4-5D6E-409C-BE32-E72D297353CC}">
                  <c16:uniqueId val="{00000005-2C2D-47D8-A9F2-00D09781CEDC}"/>
                </c:ext>
              </c:extLst>
            </c:dLbl>
            <c:dLbl>
              <c:idx val="6"/>
              <c:delete val="1"/>
              <c:extLst>
                <c:ext xmlns:c15="http://schemas.microsoft.com/office/drawing/2012/chart" uri="{CE6537A1-D6FC-4f65-9D91-7224C49458BB}"/>
                <c:ext xmlns:c16="http://schemas.microsoft.com/office/drawing/2014/chart" uri="{C3380CC4-5D6E-409C-BE32-E72D297353CC}">
                  <c16:uniqueId val="{00000006-2C2D-47D8-A9F2-00D09781CEDC}"/>
                </c:ext>
              </c:extLst>
            </c:dLbl>
            <c:dLbl>
              <c:idx val="7"/>
              <c:delete val="1"/>
              <c:extLst>
                <c:ext xmlns:c15="http://schemas.microsoft.com/office/drawing/2012/chart" uri="{CE6537A1-D6FC-4f65-9D91-7224C49458BB}"/>
                <c:ext xmlns:c16="http://schemas.microsoft.com/office/drawing/2014/chart" uri="{C3380CC4-5D6E-409C-BE32-E72D297353CC}">
                  <c16:uniqueId val="{00000007-2C2D-47D8-A9F2-00D09781CEDC}"/>
                </c:ext>
              </c:extLst>
            </c:dLbl>
            <c:dLbl>
              <c:idx val="8"/>
              <c:delete val="1"/>
              <c:extLst>
                <c:ext xmlns:c15="http://schemas.microsoft.com/office/drawing/2012/chart" uri="{CE6537A1-D6FC-4f65-9D91-7224C49458BB}"/>
                <c:ext xmlns:c16="http://schemas.microsoft.com/office/drawing/2014/chart" uri="{C3380CC4-5D6E-409C-BE32-E72D297353CC}">
                  <c16:uniqueId val="{00000008-2C2D-47D8-A9F2-00D09781CEDC}"/>
                </c:ext>
              </c:extLst>
            </c:dLbl>
            <c:dLbl>
              <c:idx val="9"/>
              <c:delete val="1"/>
              <c:extLst>
                <c:ext xmlns:c15="http://schemas.microsoft.com/office/drawing/2012/chart" uri="{CE6537A1-D6FC-4f65-9D91-7224C49458BB}"/>
                <c:ext xmlns:c16="http://schemas.microsoft.com/office/drawing/2014/chart" uri="{C3380CC4-5D6E-409C-BE32-E72D297353CC}">
                  <c16:uniqueId val="{00000009-2C2D-47D8-A9F2-00D09781CEDC}"/>
                </c:ext>
              </c:extLst>
            </c:dLbl>
            <c:dLbl>
              <c:idx val="10"/>
              <c:delete val="1"/>
              <c:extLst>
                <c:ext xmlns:c15="http://schemas.microsoft.com/office/drawing/2012/chart" uri="{CE6537A1-D6FC-4f65-9D91-7224C49458BB}"/>
                <c:ext xmlns:c16="http://schemas.microsoft.com/office/drawing/2014/chart" uri="{C3380CC4-5D6E-409C-BE32-E72D297353CC}">
                  <c16:uniqueId val="{0000000A-2C2D-47D8-A9F2-00D09781CEDC}"/>
                </c:ext>
              </c:extLst>
            </c:dLbl>
            <c:dLbl>
              <c:idx val="11"/>
              <c:delete val="1"/>
              <c:extLst>
                <c:ext xmlns:c15="http://schemas.microsoft.com/office/drawing/2012/chart" uri="{CE6537A1-D6FC-4f65-9D91-7224C49458BB}"/>
                <c:ext xmlns:c16="http://schemas.microsoft.com/office/drawing/2014/chart" uri="{C3380CC4-5D6E-409C-BE32-E72D297353CC}">
                  <c16:uniqueId val="{0000000B-2C2D-47D8-A9F2-00D09781CEDC}"/>
                </c:ext>
              </c:extLst>
            </c:dLbl>
            <c:dLbl>
              <c:idx val="12"/>
              <c:delete val="1"/>
              <c:extLst>
                <c:ext xmlns:c15="http://schemas.microsoft.com/office/drawing/2012/chart" uri="{CE6537A1-D6FC-4f65-9D91-7224C49458BB}"/>
                <c:ext xmlns:c16="http://schemas.microsoft.com/office/drawing/2014/chart" uri="{C3380CC4-5D6E-409C-BE32-E72D297353CC}">
                  <c16:uniqueId val="{0000000C-2C2D-47D8-A9F2-00D09781CEDC}"/>
                </c:ext>
              </c:extLst>
            </c:dLbl>
            <c:dLbl>
              <c:idx val="13"/>
              <c:delete val="1"/>
              <c:extLst>
                <c:ext xmlns:c15="http://schemas.microsoft.com/office/drawing/2012/chart" uri="{CE6537A1-D6FC-4f65-9D91-7224C49458BB}"/>
                <c:ext xmlns:c16="http://schemas.microsoft.com/office/drawing/2014/chart" uri="{C3380CC4-5D6E-409C-BE32-E72D297353CC}">
                  <c16:uniqueId val="{0000000D-2C2D-47D8-A9F2-00D09781CEDC}"/>
                </c:ext>
              </c:extLst>
            </c:dLbl>
            <c:dLbl>
              <c:idx val="14"/>
              <c:delete val="1"/>
              <c:extLst>
                <c:ext xmlns:c15="http://schemas.microsoft.com/office/drawing/2012/chart" uri="{CE6537A1-D6FC-4f65-9D91-7224C49458BB}"/>
                <c:ext xmlns:c16="http://schemas.microsoft.com/office/drawing/2014/chart" uri="{C3380CC4-5D6E-409C-BE32-E72D297353CC}">
                  <c16:uniqueId val="{0000000E-2C2D-47D8-A9F2-00D09781CEDC}"/>
                </c:ext>
              </c:extLst>
            </c:dLbl>
            <c:dLbl>
              <c:idx val="15"/>
              <c:delete val="1"/>
              <c:extLst>
                <c:ext xmlns:c15="http://schemas.microsoft.com/office/drawing/2012/chart" uri="{CE6537A1-D6FC-4f65-9D91-7224C49458BB}"/>
                <c:ext xmlns:c16="http://schemas.microsoft.com/office/drawing/2014/chart" uri="{C3380CC4-5D6E-409C-BE32-E72D297353CC}">
                  <c16:uniqueId val="{0000000F-2C2D-47D8-A9F2-00D09781CEDC}"/>
                </c:ext>
              </c:extLst>
            </c:dLbl>
            <c:dLbl>
              <c:idx val="16"/>
              <c:delete val="1"/>
              <c:extLst>
                <c:ext xmlns:c15="http://schemas.microsoft.com/office/drawing/2012/chart" uri="{CE6537A1-D6FC-4f65-9D91-7224C49458BB}"/>
                <c:ext xmlns:c16="http://schemas.microsoft.com/office/drawing/2014/chart" uri="{C3380CC4-5D6E-409C-BE32-E72D297353CC}">
                  <c16:uniqueId val="{00000010-2C2D-47D8-A9F2-00D09781CEDC}"/>
                </c:ext>
              </c:extLst>
            </c:dLbl>
            <c:dLbl>
              <c:idx val="17"/>
              <c:delete val="1"/>
              <c:extLst>
                <c:ext xmlns:c15="http://schemas.microsoft.com/office/drawing/2012/chart" uri="{CE6537A1-D6FC-4f65-9D91-7224C49458BB}"/>
                <c:ext xmlns:c16="http://schemas.microsoft.com/office/drawing/2014/chart" uri="{C3380CC4-5D6E-409C-BE32-E72D297353CC}">
                  <c16:uniqueId val="{00000011-2C2D-47D8-A9F2-00D09781CEDC}"/>
                </c:ext>
              </c:extLst>
            </c:dLbl>
            <c:dLbl>
              <c:idx val="18"/>
              <c:delete val="1"/>
              <c:extLst>
                <c:ext xmlns:c15="http://schemas.microsoft.com/office/drawing/2012/chart" uri="{CE6537A1-D6FC-4f65-9D91-7224C49458BB}"/>
                <c:ext xmlns:c16="http://schemas.microsoft.com/office/drawing/2014/chart" uri="{C3380CC4-5D6E-409C-BE32-E72D297353CC}">
                  <c16:uniqueId val="{00000012-2C2D-47D8-A9F2-00D09781CEDC}"/>
                </c:ext>
              </c:extLst>
            </c:dLbl>
            <c:dLbl>
              <c:idx val="19"/>
              <c:delete val="1"/>
              <c:extLst>
                <c:ext xmlns:c15="http://schemas.microsoft.com/office/drawing/2012/chart" uri="{CE6537A1-D6FC-4f65-9D91-7224C49458BB}"/>
                <c:ext xmlns:c16="http://schemas.microsoft.com/office/drawing/2014/chart" uri="{C3380CC4-5D6E-409C-BE32-E72D297353CC}">
                  <c16:uniqueId val="{00000013-2C2D-47D8-A9F2-00D09781CEDC}"/>
                </c:ext>
              </c:extLst>
            </c:dLbl>
            <c:dLbl>
              <c:idx val="20"/>
              <c:delete val="1"/>
              <c:extLst>
                <c:ext xmlns:c15="http://schemas.microsoft.com/office/drawing/2012/chart" uri="{CE6537A1-D6FC-4f65-9D91-7224C49458BB}"/>
                <c:ext xmlns:c16="http://schemas.microsoft.com/office/drawing/2014/chart" uri="{C3380CC4-5D6E-409C-BE32-E72D297353CC}">
                  <c16:uniqueId val="{00000014-2C2D-47D8-A9F2-00D09781CEDC}"/>
                </c:ext>
              </c:extLst>
            </c:dLbl>
            <c:dLbl>
              <c:idx val="21"/>
              <c:delete val="1"/>
              <c:extLst>
                <c:ext xmlns:c15="http://schemas.microsoft.com/office/drawing/2012/chart" uri="{CE6537A1-D6FC-4f65-9D91-7224C49458BB}"/>
                <c:ext xmlns:c16="http://schemas.microsoft.com/office/drawing/2014/chart" uri="{C3380CC4-5D6E-409C-BE32-E72D297353CC}">
                  <c16:uniqueId val="{00000015-2C2D-47D8-A9F2-00D09781CEDC}"/>
                </c:ext>
              </c:extLst>
            </c:dLbl>
            <c:dLbl>
              <c:idx val="22"/>
              <c:delete val="1"/>
              <c:extLst>
                <c:ext xmlns:c15="http://schemas.microsoft.com/office/drawing/2012/chart" uri="{CE6537A1-D6FC-4f65-9D91-7224C49458BB}"/>
                <c:ext xmlns:c16="http://schemas.microsoft.com/office/drawing/2014/chart" uri="{C3380CC4-5D6E-409C-BE32-E72D297353CC}">
                  <c16:uniqueId val="{00000016-2C2D-47D8-A9F2-00D09781CEDC}"/>
                </c:ext>
              </c:extLst>
            </c:dLbl>
            <c:dLbl>
              <c:idx val="23"/>
              <c:delete val="1"/>
              <c:extLst>
                <c:ext xmlns:c15="http://schemas.microsoft.com/office/drawing/2012/chart" uri="{CE6537A1-D6FC-4f65-9D91-7224C49458BB}"/>
                <c:ext xmlns:c16="http://schemas.microsoft.com/office/drawing/2014/chart" uri="{C3380CC4-5D6E-409C-BE32-E72D297353CC}">
                  <c16:uniqueId val="{00000017-2C2D-47D8-A9F2-00D09781CEDC}"/>
                </c:ext>
              </c:extLst>
            </c:dLbl>
            <c:dLbl>
              <c:idx val="24"/>
              <c:delete val="1"/>
              <c:extLst>
                <c:ext xmlns:c15="http://schemas.microsoft.com/office/drawing/2012/chart" uri="{CE6537A1-D6FC-4f65-9D91-7224C49458BB}"/>
                <c:ext xmlns:c16="http://schemas.microsoft.com/office/drawing/2014/chart" uri="{C3380CC4-5D6E-409C-BE32-E72D297353CC}">
                  <c16:uniqueId val="{00000018-2C2D-47D8-A9F2-00D09781CEDC}"/>
                </c:ext>
              </c:extLst>
            </c:dLbl>
            <c:dLbl>
              <c:idx val="25"/>
              <c:delete val="1"/>
              <c:extLst>
                <c:ext xmlns:c15="http://schemas.microsoft.com/office/drawing/2012/chart" uri="{CE6537A1-D6FC-4f65-9D91-7224C49458BB}"/>
                <c:ext xmlns:c16="http://schemas.microsoft.com/office/drawing/2014/chart" uri="{C3380CC4-5D6E-409C-BE32-E72D297353CC}">
                  <c16:uniqueId val="{00000019-2C2D-47D8-A9F2-00D09781CEDC}"/>
                </c:ext>
              </c:extLst>
            </c:dLbl>
            <c:dLbl>
              <c:idx val="26"/>
              <c:delete val="1"/>
              <c:extLst>
                <c:ext xmlns:c15="http://schemas.microsoft.com/office/drawing/2012/chart" uri="{CE6537A1-D6FC-4f65-9D91-7224C49458BB}"/>
                <c:ext xmlns:c16="http://schemas.microsoft.com/office/drawing/2014/chart" uri="{C3380CC4-5D6E-409C-BE32-E72D297353CC}">
                  <c16:uniqueId val="{0000001A-2C2D-47D8-A9F2-00D09781CEDC}"/>
                </c:ext>
              </c:extLst>
            </c:dLbl>
            <c:dLbl>
              <c:idx val="27"/>
              <c:delete val="1"/>
              <c:extLst>
                <c:ext xmlns:c15="http://schemas.microsoft.com/office/drawing/2012/chart" uri="{CE6537A1-D6FC-4f65-9D91-7224C49458BB}"/>
                <c:ext xmlns:c16="http://schemas.microsoft.com/office/drawing/2014/chart" uri="{C3380CC4-5D6E-409C-BE32-E72D297353CC}">
                  <c16:uniqueId val="{0000001B-2C2D-47D8-A9F2-00D09781CEDC}"/>
                </c:ext>
              </c:extLst>
            </c:dLbl>
            <c:dLbl>
              <c:idx val="28"/>
              <c:delete val="1"/>
              <c:extLst>
                <c:ext xmlns:c15="http://schemas.microsoft.com/office/drawing/2012/chart" uri="{CE6537A1-D6FC-4f65-9D91-7224C49458BB}"/>
                <c:ext xmlns:c16="http://schemas.microsoft.com/office/drawing/2014/chart" uri="{C3380CC4-5D6E-409C-BE32-E72D297353CC}">
                  <c16:uniqueId val="{0000001C-2C2D-47D8-A9F2-00D09781CEDC}"/>
                </c:ext>
              </c:extLst>
            </c:dLbl>
            <c:dLbl>
              <c:idx val="29"/>
              <c:delete val="1"/>
              <c:extLst>
                <c:ext xmlns:c15="http://schemas.microsoft.com/office/drawing/2012/chart" uri="{CE6537A1-D6FC-4f65-9D91-7224C49458BB}"/>
                <c:ext xmlns:c16="http://schemas.microsoft.com/office/drawing/2014/chart" uri="{C3380CC4-5D6E-409C-BE32-E72D297353CC}">
                  <c16:uniqueId val="{0000001D-2C2D-47D8-A9F2-00D09781CEDC}"/>
                </c:ext>
              </c:extLst>
            </c:dLbl>
            <c:dLbl>
              <c:idx val="30"/>
              <c:layout>
                <c:manualLayout>
                  <c:x val="-3.6111111111111212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C2D-47D8-A9F2-00D09781CEDC}"/>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tiedot'!$B$39:$AZ$39</c:f>
              <c:numCache>
                <c:formatCode>#,##0</c:formatCode>
                <c:ptCount val="51"/>
                <c:pt idx="0">
                  <c:v>-18</c:v>
                </c:pt>
                <c:pt idx="1">
                  <c:v>-17</c:v>
                </c:pt>
                <c:pt idx="2">
                  <c:v>-38</c:v>
                </c:pt>
                <c:pt idx="3">
                  <c:v>-35</c:v>
                </c:pt>
                <c:pt idx="4">
                  <c:v>-46</c:v>
                </c:pt>
                <c:pt idx="5">
                  <c:v>-19</c:v>
                </c:pt>
                <c:pt idx="6">
                  <c:v>-17</c:v>
                </c:pt>
                <c:pt idx="7">
                  <c:v>-19</c:v>
                </c:pt>
                <c:pt idx="8">
                  <c:v>-32</c:v>
                </c:pt>
                <c:pt idx="9">
                  <c:v>-28</c:v>
                </c:pt>
                <c:pt idx="10">
                  <c:v>-27</c:v>
                </c:pt>
                <c:pt idx="11">
                  <c:v>-12</c:v>
                </c:pt>
                <c:pt idx="12">
                  <c:v>-44</c:v>
                </c:pt>
                <c:pt idx="13">
                  <c:v>-46</c:v>
                </c:pt>
                <c:pt idx="14">
                  <c:v>-21</c:v>
                </c:pt>
                <c:pt idx="15">
                  <c:v>-19</c:v>
                </c:pt>
                <c:pt idx="16">
                  <c:v>-24</c:v>
                </c:pt>
                <c:pt idx="17">
                  <c:v>-34</c:v>
                </c:pt>
                <c:pt idx="18">
                  <c:v>-46</c:v>
                </c:pt>
                <c:pt idx="19">
                  <c:v>-32</c:v>
                </c:pt>
                <c:pt idx="20">
                  <c:v>-26</c:v>
                </c:pt>
                <c:pt idx="21">
                  <c:v>-18</c:v>
                </c:pt>
                <c:pt idx="22">
                  <c:v>-38</c:v>
                </c:pt>
                <c:pt idx="23">
                  <c:v>-38</c:v>
                </c:pt>
                <c:pt idx="24">
                  <c:v>-23</c:v>
                </c:pt>
                <c:pt idx="25">
                  <c:v>-32</c:v>
                </c:pt>
                <c:pt idx="26">
                  <c:v>-40</c:v>
                </c:pt>
                <c:pt idx="27">
                  <c:v>-42</c:v>
                </c:pt>
                <c:pt idx="28">
                  <c:v>-50</c:v>
                </c:pt>
                <c:pt idx="29">
                  <c:v>-45</c:v>
                </c:pt>
                <c:pt idx="30">
                  <c:v>-34</c:v>
                </c:pt>
              </c:numCache>
            </c:numRef>
          </c:val>
          <c:smooth val="0"/>
          <c:extLst>
            <c:ext xmlns:c16="http://schemas.microsoft.com/office/drawing/2014/chart" uri="{C3380CC4-5D6E-409C-BE32-E72D297353CC}">
              <c16:uniqueId val="{0000001F-2C2D-47D8-A9F2-00D09781CEDC}"/>
            </c:ext>
          </c:extLst>
        </c:ser>
        <c:ser>
          <c:idx val="1"/>
          <c:order val="1"/>
          <c:tx>
            <c:strRef>
              <c:f>'Diat 13–18 tiedot'!$A$40</c:f>
              <c:strCache>
                <c:ptCount val="1"/>
                <c:pt idx="0">
                  <c:v>Tuusniemi ennuste</c:v>
                </c:pt>
              </c:strCache>
            </c:strRef>
          </c:tx>
          <c:spPr>
            <a:ln w="38100" cap="rnd">
              <a:solidFill>
                <a:srgbClr val="FF0000"/>
              </a:solidFill>
              <a:round/>
            </a:ln>
            <a:effectLst/>
          </c:spPr>
          <c:marker>
            <c:symbol val="none"/>
          </c:marker>
          <c:dLbls>
            <c:dLbl>
              <c:idx val="50"/>
              <c:layout>
                <c:manualLayout>
                  <c:x val="-5.8333333333333438E-2"/>
                  <c:y val="-6.9444444444444448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2C2D-47D8-A9F2-00D09781CED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tiedot'!$B$40:$AZ$40</c:f>
              <c:numCache>
                <c:formatCode>General</c:formatCode>
                <c:ptCount val="51"/>
                <c:pt idx="30" formatCode="#,##0">
                  <c:v>-34</c:v>
                </c:pt>
                <c:pt idx="31" formatCode="#,##0">
                  <c:v>-41</c:v>
                </c:pt>
                <c:pt idx="32" formatCode="#,##0">
                  <c:v>-41</c:v>
                </c:pt>
                <c:pt idx="33" formatCode="#,##0">
                  <c:v>-41</c:v>
                </c:pt>
                <c:pt idx="34" formatCode="#,##0">
                  <c:v>-39</c:v>
                </c:pt>
                <c:pt idx="35" formatCode="#,##0">
                  <c:v>-40</c:v>
                </c:pt>
                <c:pt idx="36" formatCode="#,##0">
                  <c:v>-41</c:v>
                </c:pt>
                <c:pt idx="37" formatCode="#,##0">
                  <c:v>-41</c:v>
                </c:pt>
                <c:pt idx="38" formatCode="#,##0">
                  <c:v>-40</c:v>
                </c:pt>
                <c:pt idx="39" formatCode="#,##0">
                  <c:v>-40</c:v>
                </c:pt>
                <c:pt idx="40" formatCode="#,##0">
                  <c:v>-40</c:v>
                </c:pt>
                <c:pt idx="41" formatCode="#,##0">
                  <c:v>-39</c:v>
                </c:pt>
                <c:pt idx="42" formatCode="#,##0">
                  <c:v>-39</c:v>
                </c:pt>
                <c:pt idx="43" formatCode="#,##0">
                  <c:v>-39</c:v>
                </c:pt>
                <c:pt idx="44" formatCode="#,##0">
                  <c:v>-39</c:v>
                </c:pt>
                <c:pt idx="45" formatCode="#,##0">
                  <c:v>-39</c:v>
                </c:pt>
                <c:pt idx="46" formatCode="#,##0">
                  <c:v>-39</c:v>
                </c:pt>
                <c:pt idx="47" formatCode="#,##0">
                  <c:v>-39</c:v>
                </c:pt>
                <c:pt idx="48" formatCode="#,##0">
                  <c:v>-39</c:v>
                </c:pt>
                <c:pt idx="49" formatCode="#,##0">
                  <c:v>-38</c:v>
                </c:pt>
                <c:pt idx="50" formatCode="#,##0">
                  <c:v>-38</c:v>
                </c:pt>
              </c:numCache>
            </c:numRef>
          </c:val>
          <c:smooth val="0"/>
          <c:extLst>
            <c:ext xmlns:c16="http://schemas.microsoft.com/office/drawing/2014/chart" uri="{C3380CC4-5D6E-409C-BE32-E72D297353CC}">
              <c16:uniqueId val="{00000021-2C2D-47D8-A9F2-00D09781CEDC}"/>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5916841644794399"/>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Varkaudessa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122003499562554"/>
          <c:y val="0.15212962962962964"/>
          <c:w val="0.85242257217847772"/>
          <c:h val="0.63456765820939054"/>
        </c:manualLayout>
      </c:layout>
      <c:lineChart>
        <c:grouping val="standard"/>
        <c:varyColors val="0"/>
        <c:ser>
          <c:idx val="0"/>
          <c:order val="0"/>
          <c:tx>
            <c:strRef>
              <c:f>'Diat 13–18 tiedot'!$A$41</c:f>
              <c:strCache>
                <c:ptCount val="1"/>
                <c:pt idx="0">
                  <c:v>Varkaus toteutunut</c:v>
                </c:pt>
              </c:strCache>
            </c:strRef>
          </c:tx>
          <c:spPr>
            <a:ln w="38100" cap="rnd">
              <a:solidFill>
                <a:schemeClr val="tx2"/>
              </a:solidFill>
              <a:round/>
            </a:ln>
            <a:effectLst/>
          </c:spPr>
          <c:marker>
            <c:symbol val="none"/>
          </c:marker>
          <c:dLbls>
            <c:dLbl>
              <c:idx val="0"/>
              <c:layout>
                <c:manualLayout>
                  <c:x val="-2.2222222222222223E-2"/>
                  <c:y val="-6.9444444444444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81-418E-9875-EB6D9DEA4ABB}"/>
                </c:ext>
              </c:extLst>
            </c:dLbl>
            <c:dLbl>
              <c:idx val="1"/>
              <c:delete val="1"/>
              <c:extLst>
                <c:ext xmlns:c15="http://schemas.microsoft.com/office/drawing/2012/chart" uri="{CE6537A1-D6FC-4f65-9D91-7224C49458BB}"/>
                <c:ext xmlns:c16="http://schemas.microsoft.com/office/drawing/2014/chart" uri="{C3380CC4-5D6E-409C-BE32-E72D297353CC}">
                  <c16:uniqueId val="{00000001-0D81-418E-9875-EB6D9DEA4ABB}"/>
                </c:ext>
              </c:extLst>
            </c:dLbl>
            <c:dLbl>
              <c:idx val="2"/>
              <c:delete val="1"/>
              <c:extLst>
                <c:ext xmlns:c15="http://schemas.microsoft.com/office/drawing/2012/chart" uri="{CE6537A1-D6FC-4f65-9D91-7224C49458BB}"/>
                <c:ext xmlns:c16="http://schemas.microsoft.com/office/drawing/2014/chart" uri="{C3380CC4-5D6E-409C-BE32-E72D297353CC}">
                  <c16:uniqueId val="{00000002-0D81-418E-9875-EB6D9DEA4ABB}"/>
                </c:ext>
              </c:extLst>
            </c:dLbl>
            <c:dLbl>
              <c:idx val="3"/>
              <c:delete val="1"/>
              <c:extLst>
                <c:ext xmlns:c15="http://schemas.microsoft.com/office/drawing/2012/chart" uri="{CE6537A1-D6FC-4f65-9D91-7224C49458BB}"/>
                <c:ext xmlns:c16="http://schemas.microsoft.com/office/drawing/2014/chart" uri="{C3380CC4-5D6E-409C-BE32-E72D297353CC}">
                  <c16:uniqueId val="{00000003-0D81-418E-9875-EB6D9DEA4ABB}"/>
                </c:ext>
              </c:extLst>
            </c:dLbl>
            <c:dLbl>
              <c:idx val="4"/>
              <c:delete val="1"/>
              <c:extLst>
                <c:ext xmlns:c15="http://schemas.microsoft.com/office/drawing/2012/chart" uri="{CE6537A1-D6FC-4f65-9D91-7224C49458BB}"/>
                <c:ext xmlns:c16="http://schemas.microsoft.com/office/drawing/2014/chart" uri="{C3380CC4-5D6E-409C-BE32-E72D297353CC}">
                  <c16:uniqueId val="{00000004-0D81-418E-9875-EB6D9DEA4ABB}"/>
                </c:ext>
              </c:extLst>
            </c:dLbl>
            <c:dLbl>
              <c:idx val="5"/>
              <c:delete val="1"/>
              <c:extLst>
                <c:ext xmlns:c15="http://schemas.microsoft.com/office/drawing/2012/chart" uri="{CE6537A1-D6FC-4f65-9D91-7224C49458BB}"/>
                <c:ext xmlns:c16="http://schemas.microsoft.com/office/drawing/2014/chart" uri="{C3380CC4-5D6E-409C-BE32-E72D297353CC}">
                  <c16:uniqueId val="{00000005-0D81-418E-9875-EB6D9DEA4ABB}"/>
                </c:ext>
              </c:extLst>
            </c:dLbl>
            <c:dLbl>
              <c:idx val="6"/>
              <c:delete val="1"/>
              <c:extLst>
                <c:ext xmlns:c15="http://schemas.microsoft.com/office/drawing/2012/chart" uri="{CE6537A1-D6FC-4f65-9D91-7224C49458BB}"/>
                <c:ext xmlns:c16="http://schemas.microsoft.com/office/drawing/2014/chart" uri="{C3380CC4-5D6E-409C-BE32-E72D297353CC}">
                  <c16:uniqueId val="{00000006-0D81-418E-9875-EB6D9DEA4ABB}"/>
                </c:ext>
              </c:extLst>
            </c:dLbl>
            <c:dLbl>
              <c:idx val="7"/>
              <c:delete val="1"/>
              <c:extLst>
                <c:ext xmlns:c15="http://schemas.microsoft.com/office/drawing/2012/chart" uri="{CE6537A1-D6FC-4f65-9D91-7224C49458BB}"/>
                <c:ext xmlns:c16="http://schemas.microsoft.com/office/drawing/2014/chart" uri="{C3380CC4-5D6E-409C-BE32-E72D297353CC}">
                  <c16:uniqueId val="{00000007-0D81-418E-9875-EB6D9DEA4ABB}"/>
                </c:ext>
              </c:extLst>
            </c:dLbl>
            <c:dLbl>
              <c:idx val="8"/>
              <c:delete val="1"/>
              <c:extLst>
                <c:ext xmlns:c15="http://schemas.microsoft.com/office/drawing/2012/chart" uri="{CE6537A1-D6FC-4f65-9D91-7224C49458BB}"/>
                <c:ext xmlns:c16="http://schemas.microsoft.com/office/drawing/2014/chart" uri="{C3380CC4-5D6E-409C-BE32-E72D297353CC}">
                  <c16:uniqueId val="{00000008-0D81-418E-9875-EB6D9DEA4ABB}"/>
                </c:ext>
              </c:extLst>
            </c:dLbl>
            <c:dLbl>
              <c:idx val="9"/>
              <c:delete val="1"/>
              <c:extLst>
                <c:ext xmlns:c15="http://schemas.microsoft.com/office/drawing/2012/chart" uri="{CE6537A1-D6FC-4f65-9D91-7224C49458BB}"/>
                <c:ext xmlns:c16="http://schemas.microsoft.com/office/drawing/2014/chart" uri="{C3380CC4-5D6E-409C-BE32-E72D297353CC}">
                  <c16:uniqueId val="{00000009-0D81-418E-9875-EB6D9DEA4ABB}"/>
                </c:ext>
              </c:extLst>
            </c:dLbl>
            <c:dLbl>
              <c:idx val="10"/>
              <c:delete val="1"/>
              <c:extLst>
                <c:ext xmlns:c15="http://schemas.microsoft.com/office/drawing/2012/chart" uri="{CE6537A1-D6FC-4f65-9D91-7224C49458BB}"/>
                <c:ext xmlns:c16="http://schemas.microsoft.com/office/drawing/2014/chart" uri="{C3380CC4-5D6E-409C-BE32-E72D297353CC}">
                  <c16:uniqueId val="{0000000A-0D81-418E-9875-EB6D9DEA4ABB}"/>
                </c:ext>
              </c:extLst>
            </c:dLbl>
            <c:dLbl>
              <c:idx val="11"/>
              <c:delete val="1"/>
              <c:extLst>
                <c:ext xmlns:c15="http://schemas.microsoft.com/office/drawing/2012/chart" uri="{CE6537A1-D6FC-4f65-9D91-7224C49458BB}"/>
                <c:ext xmlns:c16="http://schemas.microsoft.com/office/drawing/2014/chart" uri="{C3380CC4-5D6E-409C-BE32-E72D297353CC}">
                  <c16:uniqueId val="{0000000B-0D81-418E-9875-EB6D9DEA4ABB}"/>
                </c:ext>
              </c:extLst>
            </c:dLbl>
            <c:dLbl>
              <c:idx val="12"/>
              <c:delete val="1"/>
              <c:extLst>
                <c:ext xmlns:c15="http://schemas.microsoft.com/office/drawing/2012/chart" uri="{CE6537A1-D6FC-4f65-9D91-7224C49458BB}"/>
                <c:ext xmlns:c16="http://schemas.microsoft.com/office/drawing/2014/chart" uri="{C3380CC4-5D6E-409C-BE32-E72D297353CC}">
                  <c16:uniqueId val="{0000000C-0D81-418E-9875-EB6D9DEA4ABB}"/>
                </c:ext>
              </c:extLst>
            </c:dLbl>
            <c:dLbl>
              <c:idx val="13"/>
              <c:delete val="1"/>
              <c:extLst>
                <c:ext xmlns:c15="http://schemas.microsoft.com/office/drawing/2012/chart" uri="{CE6537A1-D6FC-4f65-9D91-7224C49458BB}"/>
                <c:ext xmlns:c16="http://schemas.microsoft.com/office/drawing/2014/chart" uri="{C3380CC4-5D6E-409C-BE32-E72D297353CC}">
                  <c16:uniqueId val="{0000000D-0D81-418E-9875-EB6D9DEA4ABB}"/>
                </c:ext>
              </c:extLst>
            </c:dLbl>
            <c:dLbl>
              <c:idx val="14"/>
              <c:delete val="1"/>
              <c:extLst>
                <c:ext xmlns:c15="http://schemas.microsoft.com/office/drawing/2012/chart" uri="{CE6537A1-D6FC-4f65-9D91-7224C49458BB}"/>
                <c:ext xmlns:c16="http://schemas.microsoft.com/office/drawing/2014/chart" uri="{C3380CC4-5D6E-409C-BE32-E72D297353CC}">
                  <c16:uniqueId val="{0000000E-0D81-418E-9875-EB6D9DEA4ABB}"/>
                </c:ext>
              </c:extLst>
            </c:dLbl>
            <c:dLbl>
              <c:idx val="15"/>
              <c:delete val="1"/>
              <c:extLst>
                <c:ext xmlns:c15="http://schemas.microsoft.com/office/drawing/2012/chart" uri="{CE6537A1-D6FC-4f65-9D91-7224C49458BB}"/>
                <c:ext xmlns:c16="http://schemas.microsoft.com/office/drawing/2014/chart" uri="{C3380CC4-5D6E-409C-BE32-E72D297353CC}">
                  <c16:uniqueId val="{0000000F-0D81-418E-9875-EB6D9DEA4ABB}"/>
                </c:ext>
              </c:extLst>
            </c:dLbl>
            <c:dLbl>
              <c:idx val="16"/>
              <c:delete val="1"/>
              <c:extLst>
                <c:ext xmlns:c15="http://schemas.microsoft.com/office/drawing/2012/chart" uri="{CE6537A1-D6FC-4f65-9D91-7224C49458BB}"/>
                <c:ext xmlns:c16="http://schemas.microsoft.com/office/drawing/2014/chart" uri="{C3380CC4-5D6E-409C-BE32-E72D297353CC}">
                  <c16:uniqueId val="{00000010-0D81-418E-9875-EB6D9DEA4ABB}"/>
                </c:ext>
              </c:extLst>
            </c:dLbl>
            <c:dLbl>
              <c:idx val="17"/>
              <c:delete val="1"/>
              <c:extLst>
                <c:ext xmlns:c15="http://schemas.microsoft.com/office/drawing/2012/chart" uri="{CE6537A1-D6FC-4f65-9D91-7224C49458BB}"/>
                <c:ext xmlns:c16="http://schemas.microsoft.com/office/drawing/2014/chart" uri="{C3380CC4-5D6E-409C-BE32-E72D297353CC}">
                  <c16:uniqueId val="{00000011-0D81-418E-9875-EB6D9DEA4ABB}"/>
                </c:ext>
              </c:extLst>
            </c:dLbl>
            <c:dLbl>
              <c:idx val="18"/>
              <c:delete val="1"/>
              <c:extLst>
                <c:ext xmlns:c15="http://schemas.microsoft.com/office/drawing/2012/chart" uri="{CE6537A1-D6FC-4f65-9D91-7224C49458BB}"/>
                <c:ext xmlns:c16="http://schemas.microsoft.com/office/drawing/2014/chart" uri="{C3380CC4-5D6E-409C-BE32-E72D297353CC}">
                  <c16:uniqueId val="{00000012-0D81-418E-9875-EB6D9DEA4ABB}"/>
                </c:ext>
              </c:extLst>
            </c:dLbl>
            <c:dLbl>
              <c:idx val="19"/>
              <c:delete val="1"/>
              <c:extLst>
                <c:ext xmlns:c15="http://schemas.microsoft.com/office/drawing/2012/chart" uri="{CE6537A1-D6FC-4f65-9D91-7224C49458BB}"/>
                <c:ext xmlns:c16="http://schemas.microsoft.com/office/drawing/2014/chart" uri="{C3380CC4-5D6E-409C-BE32-E72D297353CC}">
                  <c16:uniqueId val="{00000013-0D81-418E-9875-EB6D9DEA4ABB}"/>
                </c:ext>
              </c:extLst>
            </c:dLbl>
            <c:dLbl>
              <c:idx val="20"/>
              <c:delete val="1"/>
              <c:extLst>
                <c:ext xmlns:c15="http://schemas.microsoft.com/office/drawing/2012/chart" uri="{CE6537A1-D6FC-4f65-9D91-7224C49458BB}"/>
                <c:ext xmlns:c16="http://schemas.microsoft.com/office/drawing/2014/chart" uri="{C3380CC4-5D6E-409C-BE32-E72D297353CC}">
                  <c16:uniqueId val="{00000014-0D81-418E-9875-EB6D9DEA4ABB}"/>
                </c:ext>
              </c:extLst>
            </c:dLbl>
            <c:dLbl>
              <c:idx val="21"/>
              <c:delete val="1"/>
              <c:extLst>
                <c:ext xmlns:c15="http://schemas.microsoft.com/office/drawing/2012/chart" uri="{CE6537A1-D6FC-4f65-9D91-7224C49458BB}"/>
                <c:ext xmlns:c16="http://schemas.microsoft.com/office/drawing/2014/chart" uri="{C3380CC4-5D6E-409C-BE32-E72D297353CC}">
                  <c16:uniqueId val="{00000015-0D81-418E-9875-EB6D9DEA4ABB}"/>
                </c:ext>
              </c:extLst>
            </c:dLbl>
            <c:dLbl>
              <c:idx val="22"/>
              <c:delete val="1"/>
              <c:extLst>
                <c:ext xmlns:c15="http://schemas.microsoft.com/office/drawing/2012/chart" uri="{CE6537A1-D6FC-4f65-9D91-7224C49458BB}"/>
                <c:ext xmlns:c16="http://schemas.microsoft.com/office/drawing/2014/chart" uri="{C3380CC4-5D6E-409C-BE32-E72D297353CC}">
                  <c16:uniqueId val="{00000016-0D81-418E-9875-EB6D9DEA4ABB}"/>
                </c:ext>
              </c:extLst>
            </c:dLbl>
            <c:dLbl>
              <c:idx val="23"/>
              <c:delete val="1"/>
              <c:extLst>
                <c:ext xmlns:c15="http://schemas.microsoft.com/office/drawing/2012/chart" uri="{CE6537A1-D6FC-4f65-9D91-7224C49458BB}"/>
                <c:ext xmlns:c16="http://schemas.microsoft.com/office/drawing/2014/chart" uri="{C3380CC4-5D6E-409C-BE32-E72D297353CC}">
                  <c16:uniqueId val="{00000017-0D81-418E-9875-EB6D9DEA4ABB}"/>
                </c:ext>
              </c:extLst>
            </c:dLbl>
            <c:dLbl>
              <c:idx val="24"/>
              <c:delete val="1"/>
              <c:extLst>
                <c:ext xmlns:c15="http://schemas.microsoft.com/office/drawing/2012/chart" uri="{CE6537A1-D6FC-4f65-9D91-7224C49458BB}"/>
                <c:ext xmlns:c16="http://schemas.microsoft.com/office/drawing/2014/chart" uri="{C3380CC4-5D6E-409C-BE32-E72D297353CC}">
                  <c16:uniqueId val="{00000018-0D81-418E-9875-EB6D9DEA4ABB}"/>
                </c:ext>
              </c:extLst>
            </c:dLbl>
            <c:dLbl>
              <c:idx val="25"/>
              <c:delete val="1"/>
              <c:extLst>
                <c:ext xmlns:c15="http://schemas.microsoft.com/office/drawing/2012/chart" uri="{CE6537A1-D6FC-4f65-9D91-7224C49458BB}"/>
                <c:ext xmlns:c16="http://schemas.microsoft.com/office/drawing/2014/chart" uri="{C3380CC4-5D6E-409C-BE32-E72D297353CC}">
                  <c16:uniqueId val="{00000019-0D81-418E-9875-EB6D9DEA4ABB}"/>
                </c:ext>
              </c:extLst>
            </c:dLbl>
            <c:dLbl>
              <c:idx val="26"/>
              <c:delete val="1"/>
              <c:extLst>
                <c:ext xmlns:c15="http://schemas.microsoft.com/office/drawing/2012/chart" uri="{CE6537A1-D6FC-4f65-9D91-7224C49458BB}"/>
                <c:ext xmlns:c16="http://schemas.microsoft.com/office/drawing/2014/chart" uri="{C3380CC4-5D6E-409C-BE32-E72D297353CC}">
                  <c16:uniqueId val="{0000001A-0D81-418E-9875-EB6D9DEA4ABB}"/>
                </c:ext>
              </c:extLst>
            </c:dLbl>
            <c:dLbl>
              <c:idx val="27"/>
              <c:delete val="1"/>
              <c:extLst>
                <c:ext xmlns:c15="http://schemas.microsoft.com/office/drawing/2012/chart" uri="{CE6537A1-D6FC-4f65-9D91-7224C49458BB}"/>
                <c:ext xmlns:c16="http://schemas.microsoft.com/office/drawing/2014/chart" uri="{C3380CC4-5D6E-409C-BE32-E72D297353CC}">
                  <c16:uniqueId val="{0000001B-0D81-418E-9875-EB6D9DEA4ABB}"/>
                </c:ext>
              </c:extLst>
            </c:dLbl>
            <c:dLbl>
              <c:idx val="28"/>
              <c:delete val="1"/>
              <c:extLst>
                <c:ext xmlns:c15="http://schemas.microsoft.com/office/drawing/2012/chart" uri="{CE6537A1-D6FC-4f65-9D91-7224C49458BB}"/>
                <c:ext xmlns:c16="http://schemas.microsoft.com/office/drawing/2014/chart" uri="{C3380CC4-5D6E-409C-BE32-E72D297353CC}">
                  <c16:uniqueId val="{0000001C-0D81-418E-9875-EB6D9DEA4ABB}"/>
                </c:ext>
              </c:extLst>
            </c:dLbl>
            <c:dLbl>
              <c:idx val="29"/>
              <c:delete val="1"/>
              <c:extLst>
                <c:ext xmlns:c15="http://schemas.microsoft.com/office/drawing/2012/chart" uri="{CE6537A1-D6FC-4f65-9D91-7224C49458BB}"/>
                <c:ext xmlns:c16="http://schemas.microsoft.com/office/drawing/2014/chart" uri="{C3380CC4-5D6E-409C-BE32-E72D297353CC}">
                  <c16:uniqueId val="{0000001D-0D81-418E-9875-EB6D9DEA4ABB}"/>
                </c:ext>
              </c:extLst>
            </c:dLbl>
            <c:dLbl>
              <c:idx val="30"/>
              <c:layout>
                <c:manualLayout>
                  <c:x val="-1.6666666666666666E-2"/>
                  <c:y val="6.4814814814814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D81-418E-9875-EB6D9DEA4ABB}"/>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tiedot'!$B$41:$AZ$41</c:f>
              <c:numCache>
                <c:formatCode>#,##0</c:formatCode>
                <c:ptCount val="51"/>
                <c:pt idx="0">
                  <c:v>44</c:v>
                </c:pt>
                <c:pt idx="1">
                  <c:v>52</c:v>
                </c:pt>
                <c:pt idx="2">
                  <c:v>34</c:v>
                </c:pt>
                <c:pt idx="3">
                  <c:v>-39</c:v>
                </c:pt>
                <c:pt idx="4">
                  <c:v>13</c:v>
                </c:pt>
                <c:pt idx="5">
                  <c:v>26</c:v>
                </c:pt>
                <c:pt idx="6">
                  <c:v>-4</c:v>
                </c:pt>
                <c:pt idx="7">
                  <c:v>-9</c:v>
                </c:pt>
                <c:pt idx="8">
                  <c:v>-35</c:v>
                </c:pt>
                <c:pt idx="9">
                  <c:v>-5</c:v>
                </c:pt>
                <c:pt idx="10">
                  <c:v>-78</c:v>
                </c:pt>
                <c:pt idx="11">
                  <c:v>-31</c:v>
                </c:pt>
                <c:pt idx="12">
                  <c:v>-80</c:v>
                </c:pt>
                <c:pt idx="13">
                  <c:v>-49</c:v>
                </c:pt>
                <c:pt idx="14">
                  <c:v>-26</c:v>
                </c:pt>
                <c:pt idx="15">
                  <c:v>-42</c:v>
                </c:pt>
                <c:pt idx="16">
                  <c:v>-38</c:v>
                </c:pt>
                <c:pt idx="17">
                  <c:v>-85</c:v>
                </c:pt>
                <c:pt idx="18">
                  <c:v>-85</c:v>
                </c:pt>
                <c:pt idx="19">
                  <c:v>-97</c:v>
                </c:pt>
                <c:pt idx="20">
                  <c:v>-63</c:v>
                </c:pt>
                <c:pt idx="21">
                  <c:v>-73</c:v>
                </c:pt>
                <c:pt idx="22">
                  <c:v>-116</c:v>
                </c:pt>
                <c:pt idx="23">
                  <c:v>-109</c:v>
                </c:pt>
                <c:pt idx="24">
                  <c:v>-165</c:v>
                </c:pt>
                <c:pt idx="25">
                  <c:v>-107</c:v>
                </c:pt>
                <c:pt idx="26">
                  <c:v>-172</c:v>
                </c:pt>
                <c:pt idx="27">
                  <c:v>-145</c:v>
                </c:pt>
                <c:pt idx="28">
                  <c:v>-157</c:v>
                </c:pt>
                <c:pt idx="29">
                  <c:v>-204</c:v>
                </c:pt>
                <c:pt idx="30">
                  <c:v>-189</c:v>
                </c:pt>
              </c:numCache>
            </c:numRef>
          </c:val>
          <c:smooth val="0"/>
          <c:extLst>
            <c:ext xmlns:c16="http://schemas.microsoft.com/office/drawing/2014/chart" uri="{C3380CC4-5D6E-409C-BE32-E72D297353CC}">
              <c16:uniqueId val="{0000001F-0D81-418E-9875-EB6D9DEA4ABB}"/>
            </c:ext>
          </c:extLst>
        </c:ser>
        <c:ser>
          <c:idx val="1"/>
          <c:order val="1"/>
          <c:tx>
            <c:strRef>
              <c:f>'Diat 13–18 tiedot'!$A$42</c:f>
              <c:strCache>
                <c:ptCount val="1"/>
                <c:pt idx="0">
                  <c:v>Varkaus ennuste</c:v>
                </c:pt>
              </c:strCache>
            </c:strRef>
          </c:tx>
          <c:spPr>
            <a:ln w="38100" cap="rnd">
              <a:solidFill>
                <a:srgbClr val="FF0000"/>
              </a:solidFill>
              <a:round/>
            </a:ln>
            <a:effectLst/>
          </c:spPr>
          <c:marker>
            <c:symbol val="none"/>
          </c:marker>
          <c:dLbls>
            <c:dLbl>
              <c:idx val="50"/>
              <c:layout>
                <c:manualLayout>
                  <c:x val="-5.8333333333333438E-2"/>
                  <c:y val="-6.9444444444444531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0D81-418E-9875-EB6D9DEA4A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tiedot'!$B$42:$AZ$42</c:f>
              <c:numCache>
                <c:formatCode>General</c:formatCode>
                <c:ptCount val="51"/>
                <c:pt idx="30" formatCode="#,##0">
                  <c:v>-189</c:v>
                </c:pt>
                <c:pt idx="31" formatCode="#,##0">
                  <c:v>-185</c:v>
                </c:pt>
                <c:pt idx="32" formatCode="#,##0">
                  <c:v>-189</c:v>
                </c:pt>
                <c:pt idx="33" formatCode="#,##0">
                  <c:v>-191</c:v>
                </c:pt>
                <c:pt idx="34" formatCode="#,##0">
                  <c:v>-194</c:v>
                </c:pt>
                <c:pt idx="35" formatCode="#,##0">
                  <c:v>-197</c:v>
                </c:pt>
                <c:pt idx="36" formatCode="#,##0">
                  <c:v>-200</c:v>
                </c:pt>
                <c:pt idx="37" formatCode="#,##0">
                  <c:v>-201</c:v>
                </c:pt>
                <c:pt idx="38" formatCode="#,##0">
                  <c:v>-204</c:v>
                </c:pt>
                <c:pt idx="39" formatCode="#,##0">
                  <c:v>-206</c:v>
                </c:pt>
                <c:pt idx="40" formatCode="#,##0">
                  <c:v>-208</c:v>
                </c:pt>
                <c:pt idx="41" formatCode="#,##0">
                  <c:v>-209</c:v>
                </c:pt>
                <c:pt idx="42" formatCode="#,##0">
                  <c:v>-212</c:v>
                </c:pt>
                <c:pt idx="43" formatCode="#,##0">
                  <c:v>-216</c:v>
                </c:pt>
                <c:pt idx="44" formatCode="#,##0">
                  <c:v>-218</c:v>
                </c:pt>
                <c:pt idx="45" formatCode="#,##0">
                  <c:v>-220</c:v>
                </c:pt>
                <c:pt idx="46" formatCode="#,##0">
                  <c:v>-224</c:v>
                </c:pt>
                <c:pt idx="47" formatCode="#,##0">
                  <c:v>-225</c:v>
                </c:pt>
                <c:pt idx="48" formatCode="#,##0">
                  <c:v>-229</c:v>
                </c:pt>
                <c:pt idx="49" formatCode="#,##0">
                  <c:v>-231</c:v>
                </c:pt>
                <c:pt idx="50" formatCode="#,##0">
                  <c:v>-234</c:v>
                </c:pt>
              </c:numCache>
            </c:numRef>
          </c:val>
          <c:smooth val="0"/>
          <c:extLst>
            <c:ext xmlns:c16="http://schemas.microsoft.com/office/drawing/2014/chart" uri="{C3380CC4-5D6E-409C-BE32-E72D297353CC}">
              <c16:uniqueId val="{00000021-0D81-418E-9875-EB6D9DEA4ABB}"/>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0123447069116365"/>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Vesannolla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7.8997812773403328E-2"/>
          <c:y val="0.15212962962962964"/>
          <c:w val="0.87464479440069987"/>
          <c:h val="0.63456765820939054"/>
        </c:manualLayout>
      </c:layout>
      <c:lineChart>
        <c:grouping val="standard"/>
        <c:varyColors val="0"/>
        <c:ser>
          <c:idx val="0"/>
          <c:order val="0"/>
          <c:tx>
            <c:strRef>
              <c:f>'Diat 13–18 tiedot'!$A$43</c:f>
              <c:strCache>
                <c:ptCount val="1"/>
                <c:pt idx="0">
                  <c:v>Vesanto toteutunut</c:v>
                </c:pt>
              </c:strCache>
            </c:strRef>
          </c:tx>
          <c:spPr>
            <a:ln w="38100" cap="rnd">
              <a:solidFill>
                <a:schemeClr val="tx2"/>
              </a:solidFill>
              <a:round/>
            </a:ln>
            <a:effectLst/>
          </c:spPr>
          <c:marker>
            <c:symbol val="none"/>
          </c:marker>
          <c:dLbls>
            <c:dLbl>
              <c:idx val="0"/>
              <c:layout>
                <c:manualLayout>
                  <c:x val="-1.6666666666666666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DF-492B-A793-66AB564BE029}"/>
                </c:ext>
              </c:extLst>
            </c:dLbl>
            <c:dLbl>
              <c:idx val="1"/>
              <c:delete val="1"/>
              <c:extLst>
                <c:ext xmlns:c15="http://schemas.microsoft.com/office/drawing/2012/chart" uri="{CE6537A1-D6FC-4f65-9D91-7224C49458BB}"/>
                <c:ext xmlns:c16="http://schemas.microsoft.com/office/drawing/2014/chart" uri="{C3380CC4-5D6E-409C-BE32-E72D297353CC}">
                  <c16:uniqueId val="{00000001-41DF-492B-A793-66AB564BE029}"/>
                </c:ext>
              </c:extLst>
            </c:dLbl>
            <c:dLbl>
              <c:idx val="2"/>
              <c:delete val="1"/>
              <c:extLst>
                <c:ext xmlns:c15="http://schemas.microsoft.com/office/drawing/2012/chart" uri="{CE6537A1-D6FC-4f65-9D91-7224C49458BB}"/>
                <c:ext xmlns:c16="http://schemas.microsoft.com/office/drawing/2014/chart" uri="{C3380CC4-5D6E-409C-BE32-E72D297353CC}">
                  <c16:uniqueId val="{00000002-41DF-492B-A793-66AB564BE029}"/>
                </c:ext>
              </c:extLst>
            </c:dLbl>
            <c:dLbl>
              <c:idx val="3"/>
              <c:delete val="1"/>
              <c:extLst>
                <c:ext xmlns:c15="http://schemas.microsoft.com/office/drawing/2012/chart" uri="{CE6537A1-D6FC-4f65-9D91-7224C49458BB}"/>
                <c:ext xmlns:c16="http://schemas.microsoft.com/office/drawing/2014/chart" uri="{C3380CC4-5D6E-409C-BE32-E72D297353CC}">
                  <c16:uniqueId val="{00000003-41DF-492B-A793-66AB564BE029}"/>
                </c:ext>
              </c:extLst>
            </c:dLbl>
            <c:dLbl>
              <c:idx val="4"/>
              <c:delete val="1"/>
              <c:extLst>
                <c:ext xmlns:c15="http://schemas.microsoft.com/office/drawing/2012/chart" uri="{CE6537A1-D6FC-4f65-9D91-7224C49458BB}"/>
                <c:ext xmlns:c16="http://schemas.microsoft.com/office/drawing/2014/chart" uri="{C3380CC4-5D6E-409C-BE32-E72D297353CC}">
                  <c16:uniqueId val="{00000004-41DF-492B-A793-66AB564BE029}"/>
                </c:ext>
              </c:extLst>
            </c:dLbl>
            <c:dLbl>
              <c:idx val="5"/>
              <c:delete val="1"/>
              <c:extLst>
                <c:ext xmlns:c15="http://schemas.microsoft.com/office/drawing/2012/chart" uri="{CE6537A1-D6FC-4f65-9D91-7224C49458BB}"/>
                <c:ext xmlns:c16="http://schemas.microsoft.com/office/drawing/2014/chart" uri="{C3380CC4-5D6E-409C-BE32-E72D297353CC}">
                  <c16:uniqueId val="{00000005-41DF-492B-A793-66AB564BE029}"/>
                </c:ext>
              </c:extLst>
            </c:dLbl>
            <c:dLbl>
              <c:idx val="6"/>
              <c:delete val="1"/>
              <c:extLst>
                <c:ext xmlns:c15="http://schemas.microsoft.com/office/drawing/2012/chart" uri="{CE6537A1-D6FC-4f65-9D91-7224C49458BB}"/>
                <c:ext xmlns:c16="http://schemas.microsoft.com/office/drawing/2014/chart" uri="{C3380CC4-5D6E-409C-BE32-E72D297353CC}">
                  <c16:uniqueId val="{00000006-41DF-492B-A793-66AB564BE029}"/>
                </c:ext>
              </c:extLst>
            </c:dLbl>
            <c:dLbl>
              <c:idx val="7"/>
              <c:delete val="1"/>
              <c:extLst>
                <c:ext xmlns:c15="http://schemas.microsoft.com/office/drawing/2012/chart" uri="{CE6537A1-D6FC-4f65-9D91-7224C49458BB}"/>
                <c:ext xmlns:c16="http://schemas.microsoft.com/office/drawing/2014/chart" uri="{C3380CC4-5D6E-409C-BE32-E72D297353CC}">
                  <c16:uniqueId val="{00000007-41DF-492B-A793-66AB564BE029}"/>
                </c:ext>
              </c:extLst>
            </c:dLbl>
            <c:dLbl>
              <c:idx val="8"/>
              <c:delete val="1"/>
              <c:extLst>
                <c:ext xmlns:c15="http://schemas.microsoft.com/office/drawing/2012/chart" uri="{CE6537A1-D6FC-4f65-9D91-7224C49458BB}"/>
                <c:ext xmlns:c16="http://schemas.microsoft.com/office/drawing/2014/chart" uri="{C3380CC4-5D6E-409C-BE32-E72D297353CC}">
                  <c16:uniqueId val="{00000008-41DF-492B-A793-66AB564BE029}"/>
                </c:ext>
              </c:extLst>
            </c:dLbl>
            <c:dLbl>
              <c:idx val="9"/>
              <c:delete val="1"/>
              <c:extLst>
                <c:ext xmlns:c15="http://schemas.microsoft.com/office/drawing/2012/chart" uri="{CE6537A1-D6FC-4f65-9D91-7224C49458BB}"/>
                <c:ext xmlns:c16="http://schemas.microsoft.com/office/drawing/2014/chart" uri="{C3380CC4-5D6E-409C-BE32-E72D297353CC}">
                  <c16:uniqueId val="{00000009-41DF-492B-A793-66AB564BE029}"/>
                </c:ext>
              </c:extLst>
            </c:dLbl>
            <c:dLbl>
              <c:idx val="10"/>
              <c:delete val="1"/>
              <c:extLst>
                <c:ext xmlns:c15="http://schemas.microsoft.com/office/drawing/2012/chart" uri="{CE6537A1-D6FC-4f65-9D91-7224C49458BB}"/>
                <c:ext xmlns:c16="http://schemas.microsoft.com/office/drawing/2014/chart" uri="{C3380CC4-5D6E-409C-BE32-E72D297353CC}">
                  <c16:uniqueId val="{0000000A-41DF-492B-A793-66AB564BE029}"/>
                </c:ext>
              </c:extLst>
            </c:dLbl>
            <c:dLbl>
              <c:idx val="11"/>
              <c:delete val="1"/>
              <c:extLst>
                <c:ext xmlns:c15="http://schemas.microsoft.com/office/drawing/2012/chart" uri="{CE6537A1-D6FC-4f65-9D91-7224C49458BB}"/>
                <c:ext xmlns:c16="http://schemas.microsoft.com/office/drawing/2014/chart" uri="{C3380CC4-5D6E-409C-BE32-E72D297353CC}">
                  <c16:uniqueId val="{0000000B-41DF-492B-A793-66AB564BE029}"/>
                </c:ext>
              </c:extLst>
            </c:dLbl>
            <c:dLbl>
              <c:idx val="12"/>
              <c:delete val="1"/>
              <c:extLst>
                <c:ext xmlns:c15="http://schemas.microsoft.com/office/drawing/2012/chart" uri="{CE6537A1-D6FC-4f65-9D91-7224C49458BB}"/>
                <c:ext xmlns:c16="http://schemas.microsoft.com/office/drawing/2014/chart" uri="{C3380CC4-5D6E-409C-BE32-E72D297353CC}">
                  <c16:uniqueId val="{0000000C-41DF-492B-A793-66AB564BE029}"/>
                </c:ext>
              </c:extLst>
            </c:dLbl>
            <c:dLbl>
              <c:idx val="13"/>
              <c:delete val="1"/>
              <c:extLst>
                <c:ext xmlns:c15="http://schemas.microsoft.com/office/drawing/2012/chart" uri="{CE6537A1-D6FC-4f65-9D91-7224C49458BB}"/>
                <c:ext xmlns:c16="http://schemas.microsoft.com/office/drawing/2014/chart" uri="{C3380CC4-5D6E-409C-BE32-E72D297353CC}">
                  <c16:uniqueId val="{0000000D-41DF-492B-A793-66AB564BE029}"/>
                </c:ext>
              </c:extLst>
            </c:dLbl>
            <c:dLbl>
              <c:idx val="14"/>
              <c:delete val="1"/>
              <c:extLst>
                <c:ext xmlns:c15="http://schemas.microsoft.com/office/drawing/2012/chart" uri="{CE6537A1-D6FC-4f65-9D91-7224C49458BB}"/>
                <c:ext xmlns:c16="http://schemas.microsoft.com/office/drawing/2014/chart" uri="{C3380CC4-5D6E-409C-BE32-E72D297353CC}">
                  <c16:uniqueId val="{0000000E-41DF-492B-A793-66AB564BE029}"/>
                </c:ext>
              </c:extLst>
            </c:dLbl>
            <c:dLbl>
              <c:idx val="15"/>
              <c:delete val="1"/>
              <c:extLst>
                <c:ext xmlns:c15="http://schemas.microsoft.com/office/drawing/2012/chart" uri="{CE6537A1-D6FC-4f65-9D91-7224C49458BB}"/>
                <c:ext xmlns:c16="http://schemas.microsoft.com/office/drawing/2014/chart" uri="{C3380CC4-5D6E-409C-BE32-E72D297353CC}">
                  <c16:uniqueId val="{0000000F-41DF-492B-A793-66AB564BE029}"/>
                </c:ext>
              </c:extLst>
            </c:dLbl>
            <c:dLbl>
              <c:idx val="16"/>
              <c:delete val="1"/>
              <c:extLst>
                <c:ext xmlns:c15="http://schemas.microsoft.com/office/drawing/2012/chart" uri="{CE6537A1-D6FC-4f65-9D91-7224C49458BB}"/>
                <c:ext xmlns:c16="http://schemas.microsoft.com/office/drawing/2014/chart" uri="{C3380CC4-5D6E-409C-BE32-E72D297353CC}">
                  <c16:uniqueId val="{00000010-41DF-492B-A793-66AB564BE029}"/>
                </c:ext>
              </c:extLst>
            </c:dLbl>
            <c:dLbl>
              <c:idx val="17"/>
              <c:delete val="1"/>
              <c:extLst>
                <c:ext xmlns:c15="http://schemas.microsoft.com/office/drawing/2012/chart" uri="{CE6537A1-D6FC-4f65-9D91-7224C49458BB}"/>
                <c:ext xmlns:c16="http://schemas.microsoft.com/office/drawing/2014/chart" uri="{C3380CC4-5D6E-409C-BE32-E72D297353CC}">
                  <c16:uniqueId val="{00000011-41DF-492B-A793-66AB564BE029}"/>
                </c:ext>
              </c:extLst>
            </c:dLbl>
            <c:dLbl>
              <c:idx val="18"/>
              <c:delete val="1"/>
              <c:extLst>
                <c:ext xmlns:c15="http://schemas.microsoft.com/office/drawing/2012/chart" uri="{CE6537A1-D6FC-4f65-9D91-7224C49458BB}"/>
                <c:ext xmlns:c16="http://schemas.microsoft.com/office/drawing/2014/chart" uri="{C3380CC4-5D6E-409C-BE32-E72D297353CC}">
                  <c16:uniqueId val="{00000012-41DF-492B-A793-66AB564BE029}"/>
                </c:ext>
              </c:extLst>
            </c:dLbl>
            <c:dLbl>
              <c:idx val="19"/>
              <c:delete val="1"/>
              <c:extLst>
                <c:ext xmlns:c15="http://schemas.microsoft.com/office/drawing/2012/chart" uri="{CE6537A1-D6FC-4f65-9D91-7224C49458BB}"/>
                <c:ext xmlns:c16="http://schemas.microsoft.com/office/drawing/2014/chart" uri="{C3380CC4-5D6E-409C-BE32-E72D297353CC}">
                  <c16:uniqueId val="{00000013-41DF-492B-A793-66AB564BE029}"/>
                </c:ext>
              </c:extLst>
            </c:dLbl>
            <c:dLbl>
              <c:idx val="20"/>
              <c:delete val="1"/>
              <c:extLst>
                <c:ext xmlns:c15="http://schemas.microsoft.com/office/drawing/2012/chart" uri="{CE6537A1-D6FC-4f65-9D91-7224C49458BB}"/>
                <c:ext xmlns:c16="http://schemas.microsoft.com/office/drawing/2014/chart" uri="{C3380CC4-5D6E-409C-BE32-E72D297353CC}">
                  <c16:uniqueId val="{00000014-41DF-492B-A793-66AB564BE029}"/>
                </c:ext>
              </c:extLst>
            </c:dLbl>
            <c:dLbl>
              <c:idx val="21"/>
              <c:delete val="1"/>
              <c:extLst>
                <c:ext xmlns:c15="http://schemas.microsoft.com/office/drawing/2012/chart" uri="{CE6537A1-D6FC-4f65-9D91-7224C49458BB}"/>
                <c:ext xmlns:c16="http://schemas.microsoft.com/office/drawing/2014/chart" uri="{C3380CC4-5D6E-409C-BE32-E72D297353CC}">
                  <c16:uniqueId val="{00000015-41DF-492B-A793-66AB564BE029}"/>
                </c:ext>
              </c:extLst>
            </c:dLbl>
            <c:dLbl>
              <c:idx val="22"/>
              <c:delete val="1"/>
              <c:extLst>
                <c:ext xmlns:c15="http://schemas.microsoft.com/office/drawing/2012/chart" uri="{CE6537A1-D6FC-4f65-9D91-7224C49458BB}"/>
                <c:ext xmlns:c16="http://schemas.microsoft.com/office/drawing/2014/chart" uri="{C3380CC4-5D6E-409C-BE32-E72D297353CC}">
                  <c16:uniqueId val="{00000016-41DF-492B-A793-66AB564BE029}"/>
                </c:ext>
              </c:extLst>
            </c:dLbl>
            <c:dLbl>
              <c:idx val="23"/>
              <c:delete val="1"/>
              <c:extLst>
                <c:ext xmlns:c15="http://schemas.microsoft.com/office/drawing/2012/chart" uri="{CE6537A1-D6FC-4f65-9D91-7224C49458BB}"/>
                <c:ext xmlns:c16="http://schemas.microsoft.com/office/drawing/2014/chart" uri="{C3380CC4-5D6E-409C-BE32-E72D297353CC}">
                  <c16:uniqueId val="{00000017-41DF-492B-A793-66AB564BE029}"/>
                </c:ext>
              </c:extLst>
            </c:dLbl>
            <c:dLbl>
              <c:idx val="24"/>
              <c:delete val="1"/>
              <c:extLst>
                <c:ext xmlns:c15="http://schemas.microsoft.com/office/drawing/2012/chart" uri="{CE6537A1-D6FC-4f65-9D91-7224C49458BB}"/>
                <c:ext xmlns:c16="http://schemas.microsoft.com/office/drawing/2014/chart" uri="{C3380CC4-5D6E-409C-BE32-E72D297353CC}">
                  <c16:uniqueId val="{00000018-41DF-492B-A793-66AB564BE029}"/>
                </c:ext>
              </c:extLst>
            </c:dLbl>
            <c:dLbl>
              <c:idx val="25"/>
              <c:delete val="1"/>
              <c:extLst>
                <c:ext xmlns:c15="http://schemas.microsoft.com/office/drawing/2012/chart" uri="{CE6537A1-D6FC-4f65-9D91-7224C49458BB}"/>
                <c:ext xmlns:c16="http://schemas.microsoft.com/office/drawing/2014/chart" uri="{C3380CC4-5D6E-409C-BE32-E72D297353CC}">
                  <c16:uniqueId val="{00000019-41DF-492B-A793-66AB564BE029}"/>
                </c:ext>
              </c:extLst>
            </c:dLbl>
            <c:dLbl>
              <c:idx val="26"/>
              <c:delete val="1"/>
              <c:extLst>
                <c:ext xmlns:c15="http://schemas.microsoft.com/office/drawing/2012/chart" uri="{CE6537A1-D6FC-4f65-9D91-7224C49458BB}"/>
                <c:ext xmlns:c16="http://schemas.microsoft.com/office/drawing/2014/chart" uri="{C3380CC4-5D6E-409C-BE32-E72D297353CC}">
                  <c16:uniqueId val="{0000001A-41DF-492B-A793-66AB564BE029}"/>
                </c:ext>
              </c:extLst>
            </c:dLbl>
            <c:dLbl>
              <c:idx val="27"/>
              <c:delete val="1"/>
              <c:extLst>
                <c:ext xmlns:c15="http://schemas.microsoft.com/office/drawing/2012/chart" uri="{CE6537A1-D6FC-4f65-9D91-7224C49458BB}"/>
                <c:ext xmlns:c16="http://schemas.microsoft.com/office/drawing/2014/chart" uri="{C3380CC4-5D6E-409C-BE32-E72D297353CC}">
                  <c16:uniqueId val="{0000001B-41DF-492B-A793-66AB564BE029}"/>
                </c:ext>
              </c:extLst>
            </c:dLbl>
            <c:dLbl>
              <c:idx val="28"/>
              <c:delete val="1"/>
              <c:extLst>
                <c:ext xmlns:c15="http://schemas.microsoft.com/office/drawing/2012/chart" uri="{CE6537A1-D6FC-4f65-9D91-7224C49458BB}"/>
                <c:ext xmlns:c16="http://schemas.microsoft.com/office/drawing/2014/chart" uri="{C3380CC4-5D6E-409C-BE32-E72D297353CC}">
                  <c16:uniqueId val="{0000001C-41DF-492B-A793-66AB564BE029}"/>
                </c:ext>
              </c:extLst>
            </c:dLbl>
            <c:dLbl>
              <c:idx val="29"/>
              <c:delete val="1"/>
              <c:extLst>
                <c:ext xmlns:c15="http://schemas.microsoft.com/office/drawing/2012/chart" uri="{CE6537A1-D6FC-4f65-9D91-7224C49458BB}"/>
                <c:ext xmlns:c16="http://schemas.microsoft.com/office/drawing/2014/chart" uri="{C3380CC4-5D6E-409C-BE32-E72D297353CC}">
                  <c16:uniqueId val="{0000001D-41DF-492B-A793-66AB564BE029}"/>
                </c:ext>
              </c:extLst>
            </c:dLbl>
            <c:dLbl>
              <c:idx val="30"/>
              <c:layout>
                <c:manualLayout>
                  <c:x val="-1.0185067526415994E-16"/>
                  <c:y val="1.3888888888888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1DF-492B-A793-66AB564BE029}"/>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tiedot'!$B$43:$AZ$43</c:f>
              <c:numCache>
                <c:formatCode>#,##0</c:formatCode>
                <c:ptCount val="51"/>
                <c:pt idx="0">
                  <c:v>-20</c:v>
                </c:pt>
                <c:pt idx="1">
                  <c:v>-25</c:v>
                </c:pt>
                <c:pt idx="2">
                  <c:v>-28</c:v>
                </c:pt>
                <c:pt idx="3">
                  <c:v>-38</c:v>
                </c:pt>
                <c:pt idx="4">
                  <c:v>-6</c:v>
                </c:pt>
                <c:pt idx="5">
                  <c:v>-28</c:v>
                </c:pt>
                <c:pt idx="6">
                  <c:v>-14</c:v>
                </c:pt>
                <c:pt idx="7">
                  <c:v>-16</c:v>
                </c:pt>
                <c:pt idx="8">
                  <c:v>-31</c:v>
                </c:pt>
                <c:pt idx="9">
                  <c:v>-33</c:v>
                </c:pt>
                <c:pt idx="10">
                  <c:v>-27</c:v>
                </c:pt>
                <c:pt idx="11">
                  <c:v>-28</c:v>
                </c:pt>
                <c:pt idx="12">
                  <c:v>-25</c:v>
                </c:pt>
                <c:pt idx="13">
                  <c:v>-20</c:v>
                </c:pt>
                <c:pt idx="14">
                  <c:v>-21</c:v>
                </c:pt>
                <c:pt idx="15">
                  <c:v>-36</c:v>
                </c:pt>
                <c:pt idx="16">
                  <c:v>-23</c:v>
                </c:pt>
                <c:pt idx="17">
                  <c:v>-31</c:v>
                </c:pt>
                <c:pt idx="18">
                  <c:v>-20</c:v>
                </c:pt>
                <c:pt idx="19">
                  <c:v>-21</c:v>
                </c:pt>
                <c:pt idx="20">
                  <c:v>-15</c:v>
                </c:pt>
                <c:pt idx="21">
                  <c:v>-25</c:v>
                </c:pt>
                <c:pt idx="22">
                  <c:v>-41</c:v>
                </c:pt>
                <c:pt idx="23">
                  <c:v>-21</c:v>
                </c:pt>
                <c:pt idx="24">
                  <c:v>-42</c:v>
                </c:pt>
                <c:pt idx="25">
                  <c:v>-25</c:v>
                </c:pt>
                <c:pt idx="26">
                  <c:v>-36</c:v>
                </c:pt>
                <c:pt idx="27">
                  <c:v>-38</c:v>
                </c:pt>
                <c:pt idx="28">
                  <c:v>-37</c:v>
                </c:pt>
                <c:pt idx="29">
                  <c:v>-31</c:v>
                </c:pt>
                <c:pt idx="30">
                  <c:v>-41</c:v>
                </c:pt>
              </c:numCache>
            </c:numRef>
          </c:val>
          <c:smooth val="0"/>
          <c:extLst>
            <c:ext xmlns:c16="http://schemas.microsoft.com/office/drawing/2014/chart" uri="{C3380CC4-5D6E-409C-BE32-E72D297353CC}">
              <c16:uniqueId val="{0000001F-41DF-492B-A793-66AB564BE029}"/>
            </c:ext>
          </c:extLst>
        </c:ser>
        <c:ser>
          <c:idx val="1"/>
          <c:order val="1"/>
          <c:tx>
            <c:strRef>
              <c:f>'Diat 13–18 tiedot'!$A$44</c:f>
              <c:strCache>
                <c:ptCount val="1"/>
                <c:pt idx="0">
                  <c:v>Vesanto ennuste</c:v>
                </c:pt>
              </c:strCache>
            </c:strRef>
          </c:tx>
          <c:spPr>
            <a:ln w="31750" cap="rnd">
              <a:solidFill>
                <a:srgbClr val="FF0000"/>
              </a:solidFill>
              <a:round/>
            </a:ln>
            <a:effectLst/>
          </c:spPr>
          <c:marker>
            <c:symbol val="none"/>
          </c:marker>
          <c:dLbls>
            <c:dLbl>
              <c:idx val="50"/>
              <c:layout>
                <c:manualLayout>
                  <c:x val="-6.3888888888888995E-2"/>
                  <c:y val="-5.0925925925926013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41DF-492B-A793-66AB564BE0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tiedot'!$B$44:$AZ$44</c:f>
              <c:numCache>
                <c:formatCode>General</c:formatCode>
                <c:ptCount val="51"/>
                <c:pt idx="30" formatCode="#,##0">
                  <c:v>-41</c:v>
                </c:pt>
                <c:pt idx="31" formatCode="#,##0">
                  <c:v>-40</c:v>
                </c:pt>
                <c:pt idx="32" formatCode="#,##0">
                  <c:v>-38</c:v>
                </c:pt>
                <c:pt idx="33" formatCode="#,##0">
                  <c:v>-38</c:v>
                </c:pt>
                <c:pt idx="34" formatCode="#,##0">
                  <c:v>-36</c:v>
                </c:pt>
                <c:pt idx="35" formatCode="#,##0">
                  <c:v>-36</c:v>
                </c:pt>
                <c:pt idx="36" formatCode="#,##0">
                  <c:v>-34</c:v>
                </c:pt>
                <c:pt idx="37" formatCode="#,##0">
                  <c:v>-34</c:v>
                </c:pt>
                <c:pt idx="38" formatCode="#,##0">
                  <c:v>-34</c:v>
                </c:pt>
                <c:pt idx="39" formatCode="#,##0">
                  <c:v>-33</c:v>
                </c:pt>
                <c:pt idx="40" formatCode="#,##0">
                  <c:v>-32</c:v>
                </c:pt>
                <c:pt idx="41" formatCode="#,##0">
                  <c:v>-32</c:v>
                </c:pt>
                <c:pt idx="42" formatCode="#,##0">
                  <c:v>-32</c:v>
                </c:pt>
                <c:pt idx="43" formatCode="#,##0">
                  <c:v>-32</c:v>
                </c:pt>
                <c:pt idx="44" formatCode="#,##0">
                  <c:v>-32</c:v>
                </c:pt>
                <c:pt idx="45" formatCode="#,##0">
                  <c:v>-32</c:v>
                </c:pt>
                <c:pt idx="46" formatCode="#,##0">
                  <c:v>-32</c:v>
                </c:pt>
                <c:pt idx="47" formatCode="#,##0">
                  <c:v>-32</c:v>
                </c:pt>
                <c:pt idx="48" formatCode="#,##0">
                  <c:v>-32</c:v>
                </c:pt>
                <c:pt idx="49" formatCode="#,##0">
                  <c:v>-31</c:v>
                </c:pt>
                <c:pt idx="50" formatCode="#,##0">
                  <c:v>-31</c:v>
                </c:pt>
              </c:numCache>
            </c:numRef>
          </c:val>
          <c:smooth val="0"/>
          <c:extLst>
            <c:ext xmlns:c16="http://schemas.microsoft.com/office/drawing/2014/chart" uri="{C3380CC4-5D6E-409C-BE32-E72D297353CC}">
              <c16:uniqueId val="{00000021-41DF-492B-A793-66AB564BE029}"/>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0590179352580931"/>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Vieremällä v. 1990–2020 </a:t>
            </a:r>
          </a:p>
          <a:p>
            <a:pPr>
              <a:defRPr/>
            </a:pPr>
            <a:r>
              <a:rPr lang="fi-FI" sz="1100" baseline="0" dirty="0"/>
              <a:t>ja ennuste v. 2021–2040</a:t>
            </a:r>
            <a:endParaRPr lang="fi-FI" sz="1100" dirty="0"/>
          </a:p>
        </c:rich>
      </c:tx>
      <c:layout>
        <c:manualLayout>
          <c:xMode val="edge"/>
          <c:yMode val="edge"/>
          <c:x val="0.1743748906386701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8.4553368328958864E-2"/>
          <c:y val="0.15212962962962964"/>
          <c:w val="0.86908923884514433"/>
          <c:h val="0.63456765820939054"/>
        </c:manualLayout>
      </c:layout>
      <c:lineChart>
        <c:grouping val="standard"/>
        <c:varyColors val="0"/>
        <c:ser>
          <c:idx val="0"/>
          <c:order val="0"/>
          <c:tx>
            <c:strRef>
              <c:f>'Diat 13–18 tiedot'!$A$45</c:f>
              <c:strCache>
                <c:ptCount val="1"/>
                <c:pt idx="0">
                  <c:v>Vieremä toteutunut</c:v>
                </c:pt>
              </c:strCache>
            </c:strRef>
          </c:tx>
          <c:spPr>
            <a:ln w="38100" cap="rnd">
              <a:solidFill>
                <a:schemeClr val="tx2"/>
              </a:solidFill>
              <a:round/>
            </a:ln>
            <a:effectLst/>
          </c:spPr>
          <c:marker>
            <c:symbol val="none"/>
          </c:marker>
          <c:dLbls>
            <c:dLbl>
              <c:idx val="0"/>
              <c:layout>
                <c:manualLayout>
                  <c:x val="-1.9444444444444469E-2"/>
                  <c:y val="9.2592592592592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3E-46D3-9BAB-72ACBF328604}"/>
                </c:ext>
              </c:extLst>
            </c:dLbl>
            <c:dLbl>
              <c:idx val="1"/>
              <c:delete val="1"/>
              <c:extLst>
                <c:ext xmlns:c15="http://schemas.microsoft.com/office/drawing/2012/chart" uri="{CE6537A1-D6FC-4f65-9D91-7224C49458BB}"/>
                <c:ext xmlns:c16="http://schemas.microsoft.com/office/drawing/2014/chart" uri="{C3380CC4-5D6E-409C-BE32-E72D297353CC}">
                  <c16:uniqueId val="{00000001-123E-46D3-9BAB-72ACBF328604}"/>
                </c:ext>
              </c:extLst>
            </c:dLbl>
            <c:dLbl>
              <c:idx val="2"/>
              <c:delete val="1"/>
              <c:extLst>
                <c:ext xmlns:c15="http://schemas.microsoft.com/office/drawing/2012/chart" uri="{CE6537A1-D6FC-4f65-9D91-7224C49458BB}"/>
                <c:ext xmlns:c16="http://schemas.microsoft.com/office/drawing/2014/chart" uri="{C3380CC4-5D6E-409C-BE32-E72D297353CC}">
                  <c16:uniqueId val="{00000002-123E-46D3-9BAB-72ACBF328604}"/>
                </c:ext>
              </c:extLst>
            </c:dLbl>
            <c:dLbl>
              <c:idx val="3"/>
              <c:delete val="1"/>
              <c:extLst>
                <c:ext xmlns:c15="http://schemas.microsoft.com/office/drawing/2012/chart" uri="{CE6537A1-D6FC-4f65-9D91-7224C49458BB}"/>
                <c:ext xmlns:c16="http://schemas.microsoft.com/office/drawing/2014/chart" uri="{C3380CC4-5D6E-409C-BE32-E72D297353CC}">
                  <c16:uniqueId val="{00000003-123E-46D3-9BAB-72ACBF328604}"/>
                </c:ext>
              </c:extLst>
            </c:dLbl>
            <c:dLbl>
              <c:idx val="4"/>
              <c:delete val="1"/>
              <c:extLst>
                <c:ext xmlns:c15="http://schemas.microsoft.com/office/drawing/2012/chart" uri="{CE6537A1-D6FC-4f65-9D91-7224C49458BB}"/>
                <c:ext xmlns:c16="http://schemas.microsoft.com/office/drawing/2014/chart" uri="{C3380CC4-5D6E-409C-BE32-E72D297353CC}">
                  <c16:uniqueId val="{00000004-123E-46D3-9BAB-72ACBF328604}"/>
                </c:ext>
              </c:extLst>
            </c:dLbl>
            <c:dLbl>
              <c:idx val="5"/>
              <c:delete val="1"/>
              <c:extLst>
                <c:ext xmlns:c15="http://schemas.microsoft.com/office/drawing/2012/chart" uri="{CE6537A1-D6FC-4f65-9D91-7224C49458BB}"/>
                <c:ext xmlns:c16="http://schemas.microsoft.com/office/drawing/2014/chart" uri="{C3380CC4-5D6E-409C-BE32-E72D297353CC}">
                  <c16:uniqueId val="{00000005-123E-46D3-9BAB-72ACBF328604}"/>
                </c:ext>
              </c:extLst>
            </c:dLbl>
            <c:dLbl>
              <c:idx val="6"/>
              <c:delete val="1"/>
              <c:extLst>
                <c:ext xmlns:c15="http://schemas.microsoft.com/office/drawing/2012/chart" uri="{CE6537A1-D6FC-4f65-9D91-7224C49458BB}"/>
                <c:ext xmlns:c16="http://schemas.microsoft.com/office/drawing/2014/chart" uri="{C3380CC4-5D6E-409C-BE32-E72D297353CC}">
                  <c16:uniqueId val="{00000006-123E-46D3-9BAB-72ACBF328604}"/>
                </c:ext>
              </c:extLst>
            </c:dLbl>
            <c:dLbl>
              <c:idx val="7"/>
              <c:delete val="1"/>
              <c:extLst>
                <c:ext xmlns:c15="http://schemas.microsoft.com/office/drawing/2012/chart" uri="{CE6537A1-D6FC-4f65-9D91-7224C49458BB}"/>
                <c:ext xmlns:c16="http://schemas.microsoft.com/office/drawing/2014/chart" uri="{C3380CC4-5D6E-409C-BE32-E72D297353CC}">
                  <c16:uniqueId val="{00000007-123E-46D3-9BAB-72ACBF328604}"/>
                </c:ext>
              </c:extLst>
            </c:dLbl>
            <c:dLbl>
              <c:idx val="8"/>
              <c:delete val="1"/>
              <c:extLst>
                <c:ext xmlns:c15="http://schemas.microsoft.com/office/drawing/2012/chart" uri="{CE6537A1-D6FC-4f65-9D91-7224C49458BB}"/>
                <c:ext xmlns:c16="http://schemas.microsoft.com/office/drawing/2014/chart" uri="{C3380CC4-5D6E-409C-BE32-E72D297353CC}">
                  <c16:uniqueId val="{00000008-123E-46D3-9BAB-72ACBF328604}"/>
                </c:ext>
              </c:extLst>
            </c:dLbl>
            <c:dLbl>
              <c:idx val="9"/>
              <c:delete val="1"/>
              <c:extLst>
                <c:ext xmlns:c15="http://schemas.microsoft.com/office/drawing/2012/chart" uri="{CE6537A1-D6FC-4f65-9D91-7224C49458BB}"/>
                <c:ext xmlns:c16="http://schemas.microsoft.com/office/drawing/2014/chart" uri="{C3380CC4-5D6E-409C-BE32-E72D297353CC}">
                  <c16:uniqueId val="{00000009-123E-46D3-9BAB-72ACBF328604}"/>
                </c:ext>
              </c:extLst>
            </c:dLbl>
            <c:dLbl>
              <c:idx val="10"/>
              <c:delete val="1"/>
              <c:extLst>
                <c:ext xmlns:c15="http://schemas.microsoft.com/office/drawing/2012/chart" uri="{CE6537A1-D6FC-4f65-9D91-7224C49458BB}"/>
                <c:ext xmlns:c16="http://schemas.microsoft.com/office/drawing/2014/chart" uri="{C3380CC4-5D6E-409C-BE32-E72D297353CC}">
                  <c16:uniqueId val="{0000000A-123E-46D3-9BAB-72ACBF328604}"/>
                </c:ext>
              </c:extLst>
            </c:dLbl>
            <c:dLbl>
              <c:idx val="11"/>
              <c:delete val="1"/>
              <c:extLst>
                <c:ext xmlns:c15="http://schemas.microsoft.com/office/drawing/2012/chart" uri="{CE6537A1-D6FC-4f65-9D91-7224C49458BB}"/>
                <c:ext xmlns:c16="http://schemas.microsoft.com/office/drawing/2014/chart" uri="{C3380CC4-5D6E-409C-BE32-E72D297353CC}">
                  <c16:uniqueId val="{0000000B-123E-46D3-9BAB-72ACBF328604}"/>
                </c:ext>
              </c:extLst>
            </c:dLbl>
            <c:dLbl>
              <c:idx val="12"/>
              <c:delete val="1"/>
              <c:extLst>
                <c:ext xmlns:c15="http://schemas.microsoft.com/office/drawing/2012/chart" uri="{CE6537A1-D6FC-4f65-9D91-7224C49458BB}"/>
                <c:ext xmlns:c16="http://schemas.microsoft.com/office/drawing/2014/chart" uri="{C3380CC4-5D6E-409C-BE32-E72D297353CC}">
                  <c16:uniqueId val="{0000000C-123E-46D3-9BAB-72ACBF328604}"/>
                </c:ext>
              </c:extLst>
            </c:dLbl>
            <c:dLbl>
              <c:idx val="13"/>
              <c:delete val="1"/>
              <c:extLst>
                <c:ext xmlns:c15="http://schemas.microsoft.com/office/drawing/2012/chart" uri="{CE6537A1-D6FC-4f65-9D91-7224C49458BB}"/>
                <c:ext xmlns:c16="http://schemas.microsoft.com/office/drawing/2014/chart" uri="{C3380CC4-5D6E-409C-BE32-E72D297353CC}">
                  <c16:uniqueId val="{0000000D-123E-46D3-9BAB-72ACBF328604}"/>
                </c:ext>
              </c:extLst>
            </c:dLbl>
            <c:dLbl>
              <c:idx val="14"/>
              <c:delete val="1"/>
              <c:extLst>
                <c:ext xmlns:c15="http://schemas.microsoft.com/office/drawing/2012/chart" uri="{CE6537A1-D6FC-4f65-9D91-7224C49458BB}"/>
                <c:ext xmlns:c16="http://schemas.microsoft.com/office/drawing/2014/chart" uri="{C3380CC4-5D6E-409C-BE32-E72D297353CC}">
                  <c16:uniqueId val="{0000000E-123E-46D3-9BAB-72ACBF328604}"/>
                </c:ext>
              </c:extLst>
            </c:dLbl>
            <c:dLbl>
              <c:idx val="15"/>
              <c:delete val="1"/>
              <c:extLst>
                <c:ext xmlns:c15="http://schemas.microsoft.com/office/drawing/2012/chart" uri="{CE6537A1-D6FC-4f65-9D91-7224C49458BB}"/>
                <c:ext xmlns:c16="http://schemas.microsoft.com/office/drawing/2014/chart" uri="{C3380CC4-5D6E-409C-BE32-E72D297353CC}">
                  <c16:uniqueId val="{0000000F-123E-46D3-9BAB-72ACBF328604}"/>
                </c:ext>
              </c:extLst>
            </c:dLbl>
            <c:dLbl>
              <c:idx val="16"/>
              <c:delete val="1"/>
              <c:extLst>
                <c:ext xmlns:c15="http://schemas.microsoft.com/office/drawing/2012/chart" uri="{CE6537A1-D6FC-4f65-9D91-7224C49458BB}"/>
                <c:ext xmlns:c16="http://schemas.microsoft.com/office/drawing/2014/chart" uri="{C3380CC4-5D6E-409C-BE32-E72D297353CC}">
                  <c16:uniqueId val="{00000010-123E-46D3-9BAB-72ACBF328604}"/>
                </c:ext>
              </c:extLst>
            </c:dLbl>
            <c:dLbl>
              <c:idx val="17"/>
              <c:delete val="1"/>
              <c:extLst>
                <c:ext xmlns:c15="http://schemas.microsoft.com/office/drawing/2012/chart" uri="{CE6537A1-D6FC-4f65-9D91-7224C49458BB}"/>
                <c:ext xmlns:c16="http://schemas.microsoft.com/office/drawing/2014/chart" uri="{C3380CC4-5D6E-409C-BE32-E72D297353CC}">
                  <c16:uniqueId val="{00000011-123E-46D3-9BAB-72ACBF328604}"/>
                </c:ext>
              </c:extLst>
            </c:dLbl>
            <c:dLbl>
              <c:idx val="18"/>
              <c:delete val="1"/>
              <c:extLst>
                <c:ext xmlns:c15="http://schemas.microsoft.com/office/drawing/2012/chart" uri="{CE6537A1-D6FC-4f65-9D91-7224C49458BB}"/>
                <c:ext xmlns:c16="http://schemas.microsoft.com/office/drawing/2014/chart" uri="{C3380CC4-5D6E-409C-BE32-E72D297353CC}">
                  <c16:uniqueId val="{00000012-123E-46D3-9BAB-72ACBF328604}"/>
                </c:ext>
              </c:extLst>
            </c:dLbl>
            <c:dLbl>
              <c:idx val="19"/>
              <c:delete val="1"/>
              <c:extLst>
                <c:ext xmlns:c15="http://schemas.microsoft.com/office/drawing/2012/chart" uri="{CE6537A1-D6FC-4f65-9D91-7224C49458BB}"/>
                <c:ext xmlns:c16="http://schemas.microsoft.com/office/drawing/2014/chart" uri="{C3380CC4-5D6E-409C-BE32-E72D297353CC}">
                  <c16:uniqueId val="{00000013-123E-46D3-9BAB-72ACBF328604}"/>
                </c:ext>
              </c:extLst>
            </c:dLbl>
            <c:dLbl>
              <c:idx val="20"/>
              <c:delete val="1"/>
              <c:extLst>
                <c:ext xmlns:c15="http://schemas.microsoft.com/office/drawing/2012/chart" uri="{CE6537A1-D6FC-4f65-9D91-7224C49458BB}"/>
                <c:ext xmlns:c16="http://schemas.microsoft.com/office/drawing/2014/chart" uri="{C3380CC4-5D6E-409C-BE32-E72D297353CC}">
                  <c16:uniqueId val="{00000014-123E-46D3-9BAB-72ACBF328604}"/>
                </c:ext>
              </c:extLst>
            </c:dLbl>
            <c:dLbl>
              <c:idx val="21"/>
              <c:delete val="1"/>
              <c:extLst>
                <c:ext xmlns:c15="http://schemas.microsoft.com/office/drawing/2012/chart" uri="{CE6537A1-D6FC-4f65-9D91-7224C49458BB}"/>
                <c:ext xmlns:c16="http://schemas.microsoft.com/office/drawing/2014/chart" uri="{C3380CC4-5D6E-409C-BE32-E72D297353CC}">
                  <c16:uniqueId val="{00000015-123E-46D3-9BAB-72ACBF328604}"/>
                </c:ext>
              </c:extLst>
            </c:dLbl>
            <c:dLbl>
              <c:idx val="22"/>
              <c:delete val="1"/>
              <c:extLst>
                <c:ext xmlns:c15="http://schemas.microsoft.com/office/drawing/2012/chart" uri="{CE6537A1-D6FC-4f65-9D91-7224C49458BB}"/>
                <c:ext xmlns:c16="http://schemas.microsoft.com/office/drawing/2014/chart" uri="{C3380CC4-5D6E-409C-BE32-E72D297353CC}">
                  <c16:uniqueId val="{00000016-123E-46D3-9BAB-72ACBF328604}"/>
                </c:ext>
              </c:extLst>
            </c:dLbl>
            <c:dLbl>
              <c:idx val="23"/>
              <c:delete val="1"/>
              <c:extLst>
                <c:ext xmlns:c15="http://schemas.microsoft.com/office/drawing/2012/chart" uri="{CE6537A1-D6FC-4f65-9D91-7224C49458BB}"/>
                <c:ext xmlns:c16="http://schemas.microsoft.com/office/drawing/2014/chart" uri="{C3380CC4-5D6E-409C-BE32-E72D297353CC}">
                  <c16:uniqueId val="{00000017-123E-46D3-9BAB-72ACBF328604}"/>
                </c:ext>
              </c:extLst>
            </c:dLbl>
            <c:dLbl>
              <c:idx val="24"/>
              <c:delete val="1"/>
              <c:extLst>
                <c:ext xmlns:c15="http://schemas.microsoft.com/office/drawing/2012/chart" uri="{CE6537A1-D6FC-4f65-9D91-7224C49458BB}"/>
                <c:ext xmlns:c16="http://schemas.microsoft.com/office/drawing/2014/chart" uri="{C3380CC4-5D6E-409C-BE32-E72D297353CC}">
                  <c16:uniqueId val="{00000018-123E-46D3-9BAB-72ACBF328604}"/>
                </c:ext>
              </c:extLst>
            </c:dLbl>
            <c:dLbl>
              <c:idx val="25"/>
              <c:delete val="1"/>
              <c:extLst>
                <c:ext xmlns:c15="http://schemas.microsoft.com/office/drawing/2012/chart" uri="{CE6537A1-D6FC-4f65-9D91-7224C49458BB}"/>
                <c:ext xmlns:c16="http://schemas.microsoft.com/office/drawing/2014/chart" uri="{C3380CC4-5D6E-409C-BE32-E72D297353CC}">
                  <c16:uniqueId val="{00000019-123E-46D3-9BAB-72ACBF328604}"/>
                </c:ext>
              </c:extLst>
            </c:dLbl>
            <c:dLbl>
              <c:idx val="26"/>
              <c:delete val="1"/>
              <c:extLst>
                <c:ext xmlns:c15="http://schemas.microsoft.com/office/drawing/2012/chart" uri="{CE6537A1-D6FC-4f65-9D91-7224C49458BB}"/>
                <c:ext xmlns:c16="http://schemas.microsoft.com/office/drawing/2014/chart" uri="{C3380CC4-5D6E-409C-BE32-E72D297353CC}">
                  <c16:uniqueId val="{0000001A-123E-46D3-9BAB-72ACBF328604}"/>
                </c:ext>
              </c:extLst>
            </c:dLbl>
            <c:dLbl>
              <c:idx val="27"/>
              <c:delete val="1"/>
              <c:extLst>
                <c:ext xmlns:c15="http://schemas.microsoft.com/office/drawing/2012/chart" uri="{CE6537A1-D6FC-4f65-9D91-7224C49458BB}"/>
                <c:ext xmlns:c16="http://schemas.microsoft.com/office/drawing/2014/chart" uri="{C3380CC4-5D6E-409C-BE32-E72D297353CC}">
                  <c16:uniqueId val="{0000001B-123E-46D3-9BAB-72ACBF328604}"/>
                </c:ext>
              </c:extLst>
            </c:dLbl>
            <c:dLbl>
              <c:idx val="28"/>
              <c:delete val="1"/>
              <c:extLst>
                <c:ext xmlns:c15="http://schemas.microsoft.com/office/drawing/2012/chart" uri="{CE6537A1-D6FC-4f65-9D91-7224C49458BB}"/>
                <c:ext xmlns:c16="http://schemas.microsoft.com/office/drawing/2014/chart" uri="{C3380CC4-5D6E-409C-BE32-E72D297353CC}">
                  <c16:uniqueId val="{0000001C-123E-46D3-9BAB-72ACBF328604}"/>
                </c:ext>
              </c:extLst>
            </c:dLbl>
            <c:dLbl>
              <c:idx val="29"/>
              <c:delete val="1"/>
              <c:extLst>
                <c:ext xmlns:c15="http://schemas.microsoft.com/office/drawing/2012/chart" uri="{CE6537A1-D6FC-4f65-9D91-7224C49458BB}"/>
                <c:ext xmlns:c16="http://schemas.microsoft.com/office/drawing/2014/chart" uri="{C3380CC4-5D6E-409C-BE32-E72D297353CC}">
                  <c16:uniqueId val="{0000001D-123E-46D3-9BAB-72ACBF328604}"/>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tiedot'!$B$45:$AZ$45</c:f>
              <c:numCache>
                <c:formatCode>#,##0</c:formatCode>
                <c:ptCount val="51"/>
                <c:pt idx="0">
                  <c:v>1</c:v>
                </c:pt>
                <c:pt idx="1">
                  <c:v>17</c:v>
                </c:pt>
                <c:pt idx="2">
                  <c:v>7</c:v>
                </c:pt>
                <c:pt idx="3">
                  <c:v>-11</c:v>
                </c:pt>
                <c:pt idx="4">
                  <c:v>4</c:v>
                </c:pt>
                <c:pt idx="5">
                  <c:v>-15</c:v>
                </c:pt>
                <c:pt idx="6">
                  <c:v>1</c:v>
                </c:pt>
                <c:pt idx="7">
                  <c:v>-9</c:v>
                </c:pt>
                <c:pt idx="8">
                  <c:v>-13</c:v>
                </c:pt>
                <c:pt idx="9">
                  <c:v>2</c:v>
                </c:pt>
                <c:pt idx="10">
                  <c:v>-18</c:v>
                </c:pt>
                <c:pt idx="11">
                  <c:v>-16</c:v>
                </c:pt>
                <c:pt idx="12">
                  <c:v>-23</c:v>
                </c:pt>
                <c:pt idx="13">
                  <c:v>-27</c:v>
                </c:pt>
                <c:pt idx="14">
                  <c:v>-1</c:v>
                </c:pt>
                <c:pt idx="15">
                  <c:v>-8</c:v>
                </c:pt>
                <c:pt idx="16">
                  <c:v>-23</c:v>
                </c:pt>
                <c:pt idx="17">
                  <c:v>-32</c:v>
                </c:pt>
                <c:pt idx="18">
                  <c:v>-17</c:v>
                </c:pt>
                <c:pt idx="19">
                  <c:v>-28</c:v>
                </c:pt>
                <c:pt idx="20">
                  <c:v>8</c:v>
                </c:pt>
                <c:pt idx="21">
                  <c:v>2</c:v>
                </c:pt>
                <c:pt idx="22">
                  <c:v>-16</c:v>
                </c:pt>
                <c:pt idx="23">
                  <c:v>-9</c:v>
                </c:pt>
                <c:pt idx="24">
                  <c:v>-30</c:v>
                </c:pt>
                <c:pt idx="25">
                  <c:v>-22</c:v>
                </c:pt>
                <c:pt idx="26">
                  <c:v>-24</c:v>
                </c:pt>
                <c:pt idx="27">
                  <c:v>-31</c:v>
                </c:pt>
                <c:pt idx="28">
                  <c:v>-5</c:v>
                </c:pt>
                <c:pt idx="29">
                  <c:v>-41</c:v>
                </c:pt>
                <c:pt idx="30">
                  <c:v>-25</c:v>
                </c:pt>
              </c:numCache>
            </c:numRef>
          </c:val>
          <c:smooth val="0"/>
          <c:extLst>
            <c:ext xmlns:c16="http://schemas.microsoft.com/office/drawing/2014/chart" uri="{C3380CC4-5D6E-409C-BE32-E72D297353CC}">
              <c16:uniqueId val="{0000001E-123E-46D3-9BAB-72ACBF328604}"/>
            </c:ext>
          </c:extLst>
        </c:ser>
        <c:ser>
          <c:idx val="1"/>
          <c:order val="1"/>
          <c:tx>
            <c:strRef>
              <c:f>'Diat 13–18 tiedot'!$A$46</c:f>
              <c:strCache>
                <c:ptCount val="1"/>
                <c:pt idx="0">
                  <c:v>Vieremä ennuste</c:v>
                </c:pt>
              </c:strCache>
            </c:strRef>
          </c:tx>
          <c:spPr>
            <a:ln w="38100" cap="rnd">
              <a:solidFill>
                <a:srgbClr val="FF0000"/>
              </a:solidFill>
              <a:round/>
            </a:ln>
            <a:effectLst/>
          </c:spPr>
          <c:marker>
            <c:symbol val="none"/>
          </c:marker>
          <c:dLbls>
            <c:dLbl>
              <c:idx val="50"/>
              <c:layout>
                <c:manualLayout>
                  <c:x val="-5.8333333333333438E-2"/>
                  <c:y val="-6.9444444444444531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F-123E-46D3-9BAB-72ACBF3286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tiedot'!$B$46:$AZ$46</c:f>
              <c:numCache>
                <c:formatCode>General</c:formatCode>
                <c:ptCount val="51"/>
                <c:pt idx="30" formatCode="#,##0">
                  <c:v>-25</c:v>
                </c:pt>
                <c:pt idx="31" formatCode="#,##0">
                  <c:v>-29</c:v>
                </c:pt>
                <c:pt idx="32" formatCode="#,##0">
                  <c:v>-29</c:v>
                </c:pt>
                <c:pt idx="33" formatCode="#,##0">
                  <c:v>-28</c:v>
                </c:pt>
                <c:pt idx="34" formatCode="#,##0">
                  <c:v>-28</c:v>
                </c:pt>
                <c:pt idx="35" formatCode="#,##0">
                  <c:v>-29</c:v>
                </c:pt>
                <c:pt idx="36" formatCode="#,##0">
                  <c:v>-28</c:v>
                </c:pt>
                <c:pt idx="37" formatCode="#,##0">
                  <c:v>-29</c:v>
                </c:pt>
                <c:pt idx="38" formatCode="#,##0">
                  <c:v>-28</c:v>
                </c:pt>
                <c:pt idx="39" formatCode="#,##0">
                  <c:v>-27</c:v>
                </c:pt>
                <c:pt idx="40" formatCode="#,##0">
                  <c:v>-27</c:v>
                </c:pt>
                <c:pt idx="41" formatCode="#,##0">
                  <c:v>-27</c:v>
                </c:pt>
                <c:pt idx="42" formatCode="#,##0">
                  <c:v>-27</c:v>
                </c:pt>
                <c:pt idx="43" formatCode="#,##0">
                  <c:v>-27</c:v>
                </c:pt>
                <c:pt idx="44" formatCode="#,##0">
                  <c:v>-28</c:v>
                </c:pt>
                <c:pt idx="45" formatCode="#,##0">
                  <c:v>-28</c:v>
                </c:pt>
                <c:pt idx="46" formatCode="#,##0">
                  <c:v>-28</c:v>
                </c:pt>
                <c:pt idx="47" formatCode="#,##0">
                  <c:v>-28</c:v>
                </c:pt>
                <c:pt idx="48" formatCode="#,##0">
                  <c:v>-28</c:v>
                </c:pt>
                <c:pt idx="49" formatCode="#,##0">
                  <c:v>-27</c:v>
                </c:pt>
                <c:pt idx="50" formatCode="#,##0">
                  <c:v>-28</c:v>
                </c:pt>
              </c:numCache>
            </c:numRef>
          </c:val>
          <c:smooth val="0"/>
          <c:extLst>
            <c:ext xmlns:c16="http://schemas.microsoft.com/office/drawing/2014/chart" uri="{C3380CC4-5D6E-409C-BE32-E72D297353CC}">
              <c16:uniqueId val="{00000020-123E-46D3-9BAB-72ACBF328604}"/>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1166819772528436"/>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Pohjois-Savossa 1990–2020 </a:t>
            </a:r>
          </a:p>
          <a:p>
            <a:pPr>
              <a:defRPr sz="1200"/>
            </a:pPr>
            <a:r>
              <a:rPr lang="fi-FI" baseline="0" dirty="0"/>
              <a:t>ja ennuste 2021–2040</a:t>
            </a:r>
            <a:endParaRPr lang="fi-FI" dirty="0"/>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kuviot'!$A$43</c:f>
              <c:strCache>
                <c:ptCount val="1"/>
                <c:pt idx="0">
                  <c:v>Pohjois-Savo toteutunut</c:v>
                </c:pt>
              </c:strCache>
            </c:strRef>
          </c:tx>
          <c:spPr>
            <a:ln w="38100" cap="rnd">
              <a:solidFill>
                <a:schemeClr val="tx2"/>
              </a:solidFill>
              <a:round/>
            </a:ln>
            <a:effectLst/>
          </c:spPr>
          <c:marker>
            <c:symbol val="none"/>
          </c:marker>
          <c:dLbls>
            <c:dLbl>
              <c:idx val="0"/>
              <c:layout>
                <c:manualLayout>
                  <c:x val="-2.2222222222222247E-2"/>
                  <c:y val="7.407407407407407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54FB-4A40-9D9F-BF5E0BEFE9CF}"/>
                </c:ext>
              </c:extLst>
            </c:dLbl>
            <c:dLbl>
              <c:idx val="30"/>
              <c:layout>
                <c:manualLayout>
                  <c:x val="-5.2777777777777778E-2"/>
                  <c:y val="-7.4074074074074098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54FB-4A40-9D9F-BF5E0BEFE9C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kuviot'!$B$43:$AZ$43</c:f>
              <c:numCache>
                <c:formatCode>#,##0</c:formatCode>
                <c:ptCount val="51"/>
                <c:pt idx="0">
                  <c:v>-50</c:v>
                </c:pt>
                <c:pt idx="1">
                  <c:v>254</c:v>
                </c:pt>
                <c:pt idx="2">
                  <c:v>209</c:v>
                </c:pt>
                <c:pt idx="3">
                  <c:v>-75</c:v>
                </c:pt>
                <c:pt idx="4">
                  <c:v>-610</c:v>
                </c:pt>
                <c:pt idx="5">
                  <c:v>-744</c:v>
                </c:pt>
                <c:pt idx="6">
                  <c:v>-806</c:v>
                </c:pt>
                <c:pt idx="7">
                  <c:v>-1160</c:v>
                </c:pt>
                <c:pt idx="8">
                  <c:v>-1585</c:v>
                </c:pt>
                <c:pt idx="9">
                  <c:v>-1475</c:v>
                </c:pt>
                <c:pt idx="10">
                  <c:v>-1581</c:v>
                </c:pt>
                <c:pt idx="11">
                  <c:v>-957</c:v>
                </c:pt>
                <c:pt idx="12">
                  <c:v>-568</c:v>
                </c:pt>
                <c:pt idx="13">
                  <c:v>-351</c:v>
                </c:pt>
                <c:pt idx="14">
                  <c:v>-285</c:v>
                </c:pt>
                <c:pt idx="15">
                  <c:v>-942</c:v>
                </c:pt>
                <c:pt idx="16">
                  <c:v>-406</c:v>
                </c:pt>
                <c:pt idx="17">
                  <c:v>-284</c:v>
                </c:pt>
                <c:pt idx="18">
                  <c:v>-246</c:v>
                </c:pt>
                <c:pt idx="19">
                  <c:v>-98</c:v>
                </c:pt>
                <c:pt idx="20">
                  <c:v>-25</c:v>
                </c:pt>
                <c:pt idx="21">
                  <c:v>406</c:v>
                </c:pt>
                <c:pt idx="22">
                  <c:v>534</c:v>
                </c:pt>
                <c:pt idx="23">
                  <c:v>563</c:v>
                </c:pt>
                <c:pt idx="24">
                  <c:v>565</c:v>
                </c:pt>
                <c:pt idx="25">
                  <c:v>284</c:v>
                </c:pt>
                <c:pt idx="26">
                  <c:v>336</c:v>
                </c:pt>
                <c:pt idx="27">
                  <c:v>-304</c:v>
                </c:pt>
                <c:pt idx="28">
                  <c:v>-196</c:v>
                </c:pt>
                <c:pt idx="29">
                  <c:v>-262</c:v>
                </c:pt>
                <c:pt idx="30">
                  <c:v>386</c:v>
                </c:pt>
              </c:numCache>
            </c:numRef>
          </c:val>
          <c:smooth val="0"/>
          <c:extLst>
            <c:ext xmlns:c16="http://schemas.microsoft.com/office/drawing/2014/chart" uri="{C3380CC4-5D6E-409C-BE32-E72D297353CC}">
              <c16:uniqueId val="{00000002-54FB-4A40-9D9F-BF5E0BEFE9CF}"/>
            </c:ext>
          </c:extLst>
        </c:ser>
        <c:ser>
          <c:idx val="1"/>
          <c:order val="1"/>
          <c:tx>
            <c:strRef>
              <c:f>'Dia 19 kuviot'!$A$44</c:f>
              <c:strCache>
                <c:ptCount val="1"/>
                <c:pt idx="0">
                  <c:v>Pohjois-Savo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54FB-4A40-9D9F-BF5E0BEFE9C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kuviot'!$B$44:$AZ$44</c:f>
              <c:numCache>
                <c:formatCode>General</c:formatCode>
                <c:ptCount val="51"/>
                <c:pt idx="30" formatCode="#,##0">
                  <c:v>386</c:v>
                </c:pt>
                <c:pt idx="31" formatCode="#,##0">
                  <c:v>220</c:v>
                </c:pt>
                <c:pt idx="32" formatCode="#,##0">
                  <c:v>176</c:v>
                </c:pt>
                <c:pt idx="33" formatCode="#,##0">
                  <c:v>221</c:v>
                </c:pt>
                <c:pt idx="34" formatCode="#,##0">
                  <c:v>252</c:v>
                </c:pt>
                <c:pt idx="35" formatCode="#,##0">
                  <c:v>291</c:v>
                </c:pt>
                <c:pt idx="36" formatCode="#,##0">
                  <c:v>326</c:v>
                </c:pt>
                <c:pt idx="37" formatCode="#,##0">
                  <c:v>364</c:v>
                </c:pt>
                <c:pt idx="38" formatCode="#,##0">
                  <c:v>386</c:v>
                </c:pt>
                <c:pt idx="39" formatCode="#,##0">
                  <c:v>400</c:v>
                </c:pt>
                <c:pt idx="40" formatCode="#,##0">
                  <c:v>423</c:v>
                </c:pt>
                <c:pt idx="41" formatCode="#,##0">
                  <c:v>429</c:v>
                </c:pt>
                <c:pt idx="42" formatCode="#,##0">
                  <c:v>445</c:v>
                </c:pt>
                <c:pt idx="43" formatCode="#,##0">
                  <c:v>457</c:v>
                </c:pt>
                <c:pt idx="44" formatCode="#,##0">
                  <c:v>464</c:v>
                </c:pt>
                <c:pt idx="45" formatCode="#,##0">
                  <c:v>475</c:v>
                </c:pt>
                <c:pt idx="46" formatCode="#,##0">
                  <c:v>485</c:v>
                </c:pt>
                <c:pt idx="47" formatCode="#,##0">
                  <c:v>507</c:v>
                </c:pt>
                <c:pt idx="48" formatCode="#,##0">
                  <c:v>521</c:v>
                </c:pt>
                <c:pt idx="49" formatCode="#,##0">
                  <c:v>541</c:v>
                </c:pt>
                <c:pt idx="50" formatCode="#,##0">
                  <c:v>562</c:v>
                </c:pt>
              </c:numCache>
            </c:numRef>
          </c:val>
          <c:smooth val="0"/>
          <c:extLst>
            <c:ext xmlns:c16="http://schemas.microsoft.com/office/drawing/2014/chart" uri="{C3380CC4-5D6E-409C-BE32-E72D297353CC}">
              <c16:uniqueId val="{00000004-54FB-4A40-9D9F-BF5E0BEFE9CF}"/>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Joroisissa 1990–2020 </a:t>
            </a:r>
          </a:p>
          <a:p>
            <a:pPr>
              <a:defRPr sz="1200"/>
            </a:pPr>
            <a:r>
              <a:rPr lang="fi-FI" baseline="0" dirty="0"/>
              <a:t>ja ennuste 2021–2040</a:t>
            </a:r>
            <a:endParaRPr lang="fi-FI" dirty="0"/>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kuviot'!$A$39</c:f>
              <c:strCache>
                <c:ptCount val="1"/>
                <c:pt idx="0">
                  <c:v>Joroinen toteutunut</c:v>
                </c:pt>
              </c:strCache>
            </c:strRef>
          </c:tx>
          <c:spPr>
            <a:ln w="38100" cap="rnd">
              <a:solidFill>
                <a:schemeClr val="tx2"/>
              </a:solidFill>
              <a:round/>
            </a:ln>
            <a:effectLst/>
          </c:spPr>
          <c:marker>
            <c:symbol val="none"/>
          </c:marker>
          <c:dLbls>
            <c:dLbl>
              <c:idx val="0"/>
              <c:layout>
                <c:manualLayout>
                  <c:x val="-8.3333333333333332E-3"/>
                  <c:y val="-6.4814814814814811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93B1-477E-88F3-BF4878446F4A}"/>
                </c:ext>
              </c:extLst>
            </c:dLbl>
            <c:dLbl>
              <c:idx val="30"/>
              <c:layout>
                <c:manualLayout>
                  <c:x val="-1.3888888888888888E-2"/>
                  <c:y val="6.0185185185185182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93B1-477E-88F3-BF4878446F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kuviot'!$B$39:$AZ$39</c:f>
              <c:numCache>
                <c:formatCode>#,##0</c:formatCode>
                <c:ptCount val="51"/>
                <c:pt idx="0">
                  <c:v>14</c:v>
                </c:pt>
                <c:pt idx="1">
                  <c:v>2</c:v>
                </c:pt>
                <c:pt idx="2">
                  <c:v>-17</c:v>
                </c:pt>
                <c:pt idx="3">
                  <c:v>-35</c:v>
                </c:pt>
                <c:pt idx="4">
                  <c:v>2</c:v>
                </c:pt>
                <c:pt idx="5">
                  <c:v>-67</c:v>
                </c:pt>
                <c:pt idx="6">
                  <c:v>-50</c:v>
                </c:pt>
                <c:pt idx="7">
                  <c:v>-56</c:v>
                </c:pt>
                <c:pt idx="8">
                  <c:v>-60</c:v>
                </c:pt>
                <c:pt idx="9">
                  <c:v>-67</c:v>
                </c:pt>
                <c:pt idx="10">
                  <c:v>-46</c:v>
                </c:pt>
                <c:pt idx="11">
                  <c:v>-27</c:v>
                </c:pt>
                <c:pt idx="12">
                  <c:v>-43</c:v>
                </c:pt>
                <c:pt idx="13">
                  <c:v>3</c:v>
                </c:pt>
                <c:pt idx="14">
                  <c:v>-53</c:v>
                </c:pt>
                <c:pt idx="15">
                  <c:v>-9</c:v>
                </c:pt>
                <c:pt idx="16">
                  <c:v>-4</c:v>
                </c:pt>
                <c:pt idx="17">
                  <c:v>-65</c:v>
                </c:pt>
                <c:pt idx="18">
                  <c:v>-3</c:v>
                </c:pt>
                <c:pt idx="19">
                  <c:v>-35</c:v>
                </c:pt>
                <c:pt idx="20">
                  <c:v>-8</c:v>
                </c:pt>
                <c:pt idx="21">
                  <c:v>-37</c:v>
                </c:pt>
                <c:pt idx="22">
                  <c:v>-23</c:v>
                </c:pt>
                <c:pt idx="23">
                  <c:v>-17</c:v>
                </c:pt>
                <c:pt idx="24">
                  <c:v>-16</c:v>
                </c:pt>
                <c:pt idx="25">
                  <c:v>-17</c:v>
                </c:pt>
                <c:pt idx="26">
                  <c:v>-39</c:v>
                </c:pt>
                <c:pt idx="27">
                  <c:v>-68</c:v>
                </c:pt>
                <c:pt idx="28">
                  <c:v>-76</c:v>
                </c:pt>
                <c:pt idx="29">
                  <c:v>-8</c:v>
                </c:pt>
                <c:pt idx="30">
                  <c:v>-36</c:v>
                </c:pt>
              </c:numCache>
            </c:numRef>
          </c:val>
          <c:smooth val="0"/>
          <c:extLst>
            <c:ext xmlns:c16="http://schemas.microsoft.com/office/drawing/2014/chart" uri="{C3380CC4-5D6E-409C-BE32-E72D297353CC}">
              <c16:uniqueId val="{00000002-93B1-477E-88F3-BF4878446F4A}"/>
            </c:ext>
          </c:extLst>
        </c:ser>
        <c:ser>
          <c:idx val="1"/>
          <c:order val="1"/>
          <c:tx>
            <c:strRef>
              <c:f>'Dia 19 kuviot'!$A$40</c:f>
              <c:strCache>
                <c:ptCount val="1"/>
                <c:pt idx="0">
                  <c:v>Joroinen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93B1-477E-88F3-BF4878446F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kuviot'!$B$40:$AZ$40</c:f>
              <c:numCache>
                <c:formatCode>General</c:formatCode>
                <c:ptCount val="51"/>
                <c:pt idx="30" formatCode="#,##0">
                  <c:v>-36</c:v>
                </c:pt>
                <c:pt idx="31" formatCode="#,##0">
                  <c:v>-33</c:v>
                </c:pt>
                <c:pt idx="32" formatCode="#,##0">
                  <c:v>-30</c:v>
                </c:pt>
                <c:pt idx="33" formatCode="#,##0">
                  <c:v>-26</c:v>
                </c:pt>
                <c:pt idx="34" formatCode="#,##0">
                  <c:v>-26</c:v>
                </c:pt>
                <c:pt idx="35" formatCode="#,##0">
                  <c:v>-22</c:v>
                </c:pt>
                <c:pt idx="36" formatCode="#,##0">
                  <c:v>-21</c:v>
                </c:pt>
                <c:pt idx="37" formatCode="#,##0">
                  <c:v>-18</c:v>
                </c:pt>
                <c:pt idx="38" formatCode="#,##0">
                  <c:v>-17</c:v>
                </c:pt>
                <c:pt idx="39" formatCode="#,##0">
                  <c:v>-15</c:v>
                </c:pt>
                <c:pt idx="40" formatCode="#,##0">
                  <c:v>-13</c:v>
                </c:pt>
                <c:pt idx="41" formatCode="#,##0">
                  <c:v>-10</c:v>
                </c:pt>
                <c:pt idx="42" formatCode="#,##0">
                  <c:v>-6</c:v>
                </c:pt>
                <c:pt idx="43" formatCode="#,##0">
                  <c:v>-4</c:v>
                </c:pt>
                <c:pt idx="44" formatCode="#,##0">
                  <c:v>-2</c:v>
                </c:pt>
                <c:pt idx="45" formatCode="#,##0">
                  <c:v>0</c:v>
                </c:pt>
                <c:pt idx="46" formatCode="#,##0">
                  <c:v>3</c:v>
                </c:pt>
                <c:pt idx="47" formatCode="#,##0">
                  <c:v>4</c:v>
                </c:pt>
                <c:pt idx="48" formatCode="#,##0">
                  <c:v>7</c:v>
                </c:pt>
                <c:pt idx="49" formatCode="#,##0">
                  <c:v>10</c:v>
                </c:pt>
                <c:pt idx="50" formatCode="#,##0">
                  <c:v>12</c:v>
                </c:pt>
              </c:numCache>
            </c:numRef>
          </c:val>
          <c:smooth val="0"/>
          <c:extLst>
            <c:ext xmlns:c16="http://schemas.microsoft.com/office/drawing/2014/chart" uri="{C3380CC4-5D6E-409C-BE32-E72D297353CC}">
              <c16:uniqueId val="{00000004-93B1-477E-88F3-BF4878446F4A}"/>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Iisalmessa</a:t>
            </a:r>
            <a:r>
              <a:rPr lang="fi-FI" baseline="0" dirty="0"/>
              <a:t> 1990–2020 </a:t>
            </a:r>
          </a:p>
          <a:p>
            <a:pPr>
              <a:defRPr sz="1200"/>
            </a:pPr>
            <a:r>
              <a:rPr lang="fi-FI" baseline="0" dirty="0"/>
              <a:t>ja ennuste </a:t>
            </a:r>
            <a:r>
              <a:rPr lang="fi-FI" dirty="0"/>
              <a:t> 2021–2040</a:t>
            </a:r>
          </a:p>
        </c:rich>
      </c:tx>
      <c:layout>
        <c:manualLayout>
          <c:xMode val="edge"/>
          <c:yMode val="edge"/>
          <c:x val="0.21255555555555555"/>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kuviot'!$A$9</c:f>
              <c:strCache>
                <c:ptCount val="1"/>
                <c:pt idx="0">
                  <c:v>Iisalmi toteutunut</c:v>
                </c:pt>
              </c:strCache>
            </c:strRef>
          </c:tx>
          <c:spPr>
            <a:ln w="38100" cap="rnd">
              <a:solidFill>
                <a:schemeClr val="tx2"/>
              </a:solidFill>
              <a:round/>
            </a:ln>
            <a:effectLst/>
          </c:spPr>
          <c:marker>
            <c:symbol val="none"/>
          </c:marker>
          <c:dLbls>
            <c:dLbl>
              <c:idx val="0"/>
              <c:layout>
                <c:manualLayout>
                  <c:x val="-8.3333333333333332E-3"/>
                  <c:y val="-6.4814814814814811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ABD5-48E1-95FF-572633EB0C1F}"/>
                </c:ext>
              </c:extLst>
            </c:dLbl>
            <c:dLbl>
              <c:idx val="30"/>
              <c:layout>
                <c:manualLayout>
                  <c:x val="0"/>
                  <c:y val="2.7777777777777776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ABD5-48E1-95FF-572633EB0C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kuviot'!$B$9:$AZ$9</c:f>
              <c:numCache>
                <c:formatCode>#,##0</c:formatCode>
                <c:ptCount val="51"/>
                <c:pt idx="0">
                  <c:v>64</c:v>
                </c:pt>
                <c:pt idx="1">
                  <c:v>-104</c:v>
                </c:pt>
                <c:pt idx="2">
                  <c:v>16</c:v>
                </c:pt>
                <c:pt idx="3">
                  <c:v>-53</c:v>
                </c:pt>
                <c:pt idx="4">
                  <c:v>61</c:v>
                </c:pt>
                <c:pt idx="5">
                  <c:v>-123</c:v>
                </c:pt>
                <c:pt idx="6">
                  <c:v>-89</c:v>
                </c:pt>
                <c:pt idx="7">
                  <c:v>-219</c:v>
                </c:pt>
                <c:pt idx="8">
                  <c:v>-158</c:v>
                </c:pt>
                <c:pt idx="9">
                  <c:v>-254</c:v>
                </c:pt>
                <c:pt idx="10">
                  <c:v>-298</c:v>
                </c:pt>
                <c:pt idx="11">
                  <c:v>-216</c:v>
                </c:pt>
                <c:pt idx="12">
                  <c:v>-52</c:v>
                </c:pt>
                <c:pt idx="13">
                  <c:v>-129</c:v>
                </c:pt>
                <c:pt idx="14">
                  <c:v>-17</c:v>
                </c:pt>
                <c:pt idx="15">
                  <c:v>-189</c:v>
                </c:pt>
                <c:pt idx="16">
                  <c:v>-138</c:v>
                </c:pt>
                <c:pt idx="17">
                  <c:v>3</c:v>
                </c:pt>
                <c:pt idx="18">
                  <c:v>9</c:v>
                </c:pt>
                <c:pt idx="19">
                  <c:v>-121</c:v>
                </c:pt>
                <c:pt idx="20">
                  <c:v>-66</c:v>
                </c:pt>
                <c:pt idx="21">
                  <c:v>65</c:v>
                </c:pt>
                <c:pt idx="22">
                  <c:v>85</c:v>
                </c:pt>
                <c:pt idx="23">
                  <c:v>30</c:v>
                </c:pt>
                <c:pt idx="24">
                  <c:v>-18</c:v>
                </c:pt>
                <c:pt idx="25">
                  <c:v>-122</c:v>
                </c:pt>
                <c:pt idx="26">
                  <c:v>-111</c:v>
                </c:pt>
                <c:pt idx="27">
                  <c:v>-54</c:v>
                </c:pt>
                <c:pt idx="28">
                  <c:v>-85</c:v>
                </c:pt>
                <c:pt idx="29">
                  <c:v>-22</c:v>
                </c:pt>
                <c:pt idx="30">
                  <c:v>-76</c:v>
                </c:pt>
              </c:numCache>
            </c:numRef>
          </c:val>
          <c:smooth val="0"/>
          <c:extLst>
            <c:ext xmlns:c16="http://schemas.microsoft.com/office/drawing/2014/chart" uri="{C3380CC4-5D6E-409C-BE32-E72D297353CC}">
              <c16:uniqueId val="{00000002-ABD5-48E1-95FF-572633EB0C1F}"/>
            </c:ext>
          </c:extLst>
        </c:ser>
        <c:ser>
          <c:idx val="1"/>
          <c:order val="1"/>
          <c:tx>
            <c:strRef>
              <c:f>'Dia 19 kuviot'!$A$10</c:f>
              <c:strCache>
                <c:ptCount val="1"/>
                <c:pt idx="0">
                  <c:v>Iisalmi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ABD5-48E1-95FF-572633EB0C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kuviot'!$B$10:$AZ$10</c:f>
              <c:numCache>
                <c:formatCode>General</c:formatCode>
                <c:ptCount val="51"/>
                <c:pt idx="30" formatCode="#,##0">
                  <c:v>-76</c:v>
                </c:pt>
                <c:pt idx="31" formatCode="#,##0">
                  <c:v>-58</c:v>
                </c:pt>
                <c:pt idx="32" formatCode="#,##0">
                  <c:v>-56</c:v>
                </c:pt>
                <c:pt idx="33" formatCode="#,##0">
                  <c:v>-50</c:v>
                </c:pt>
                <c:pt idx="34" formatCode="#,##0">
                  <c:v>-48</c:v>
                </c:pt>
                <c:pt idx="35" formatCode="#,##0">
                  <c:v>-39</c:v>
                </c:pt>
                <c:pt idx="36" formatCode="#,##0">
                  <c:v>-36</c:v>
                </c:pt>
                <c:pt idx="37" formatCode="#,##0">
                  <c:v>-31</c:v>
                </c:pt>
                <c:pt idx="38" formatCode="#,##0">
                  <c:v>-27</c:v>
                </c:pt>
                <c:pt idx="39" formatCode="#,##0">
                  <c:v>-25</c:v>
                </c:pt>
                <c:pt idx="40" formatCode="#,##0">
                  <c:v>-24</c:v>
                </c:pt>
                <c:pt idx="41" formatCode="#,##0">
                  <c:v>-19</c:v>
                </c:pt>
                <c:pt idx="42" formatCode="#,##0">
                  <c:v>-15</c:v>
                </c:pt>
                <c:pt idx="43" formatCode="#,##0">
                  <c:v>-13</c:v>
                </c:pt>
                <c:pt idx="44" formatCode="#,##0">
                  <c:v>-11</c:v>
                </c:pt>
                <c:pt idx="45" formatCode="#,##0">
                  <c:v>-7</c:v>
                </c:pt>
                <c:pt idx="46" formatCode="#,##0">
                  <c:v>1</c:v>
                </c:pt>
                <c:pt idx="47" formatCode="#,##0">
                  <c:v>10</c:v>
                </c:pt>
                <c:pt idx="48" formatCode="#,##0">
                  <c:v>18</c:v>
                </c:pt>
                <c:pt idx="49" formatCode="#,##0">
                  <c:v>25</c:v>
                </c:pt>
                <c:pt idx="50" formatCode="#,##0">
                  <c:v>31</c:v>
                </c:pt>
              </c:numCache>
            </c:numRef>
          </c:val>
          <c:smooth val="0"/>
          <c:extLst>
            <c:ext xmlns:c16="http://schemas.microsoft.com/office/drawing/2014/chart" uri="{C3380CC4-5D6E-409C-BE32-E72D297353CC}">
              <c16:uniqueId val="{00000004-ABD5-48E1-95FF-572633EB0C1F}"/>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Kaavilla 1990–2020 </a:t>
            </a:r>
          </a:p>
          <a:p>
            <a:pPr>
              <a:defRPr sz="1200"/>
            </a:pPr>
            <a:r>
              <a:rPr lang="fi-FI" dirty="0"/>
              <a:t>ja ennuste 2021–2040</a:t>
            </a:r>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kuviot'!$A$31</c:f>
              <c:strCache>
                <c:ptCount val="1"/>
                <c:pt idx="0">
                  <c:v>Kaavi toteutunut</c:v>
                </c:pt>
              </c:strCache>
            </c:strRef>
          </c:tx>
          <c:spPr>
            <a:ln w="38100" cap="rnd">
              <a:solidFill>
                <a:schemeClr val="tx2"/>
              </a:solidFill>
              <a:round/>
            </a:ln>
            <a:effectLst/>
          </c:spPr>
          <c:marker>
            <c:symbol val="none"/>
          </c:marker>
          <c:dLbls>
            <c:dLbl>
              <c:idx val="0"/>
              <c:layout>
                <c:manualLayout>
                  <c:x val="-1.666666666666668E-2"/>
                  <c:y val="-0.17592592592592593"/>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45C4-4AFA-8135-1EC502B71FDB}"/>
                </c:ext>
              </c:extLst>
            </c:dLbl>
            <c:dLbl>
              <c:idx val="30"/>
              <c:layout>
                <c:manualLayout>
                  <c:x val="0"/>
                  <c:y val="2.7777777777777776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45C4-4AFA-8135-1EC502B71F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kuviot'!$B$31:$AZ$31</c:f>
              <c:numCache>
                <c:formatCode>#,##0</c:formatCode>
                <c:ptCount val="51"/>
                <c:pt idx="0">
                  <c:v>-10</c:v>
                </c:pt>
                <c:pt idx="1">
                  <c:v>-13</c:v>
                </c:pt>
                <c:pt idx="2">
                  <c:v>10</c:v>
                </c:pt>
                <c:pt idx="3">
                  <c:v>-27</c:v>
                </c:pt>
                <c:pt idx="4">
                  <c:v>-42</c:v>
                </c:pt>
                <c:pt idx="5">
                  <c:v>-45</c:v>
                </c:pt>
                <c:pt idx="6">
                  <c:v>-17</c:v>
                </c:pt>
                <c:pt idx="7">
                  <c:v>-25</c:v>
                </c:pt>
                <c:pt idx="8">
                  <c:v>-54</c:v>
                </c:pt>
                <c:pt idx="9">
                  <c:v>-60</c:v>
                </c:pt>
                <c:pt idx="10">
                  <c:v>-57</c:v>
                </c:pt>
                <c:pt idx="11">
                  <c:v>-51</c:v>
                </c:pt>
                <c:pt idx="12">
                  <c:v>-18</c:v>
                </c:pt>
                <c:pt idx="13">
                  <c:v>6</c:v>
                </c:pt>
                <c:pt idx="14">
                  <c:v>0</c:v>
                </c:pt>
                <c:pt idx="15">
                  <c:v>11</c:v>
                </c:pt>
                <c:pt idx="16">
                  <c:v>-13</c:v>
                </c:pt>
                <c:pt idx="17">
                  <c:v>-41</c:v>
                </c:pt>
                <c:pt idx="18">
                  <c:v>-1</c:v>
                </c:pt>
                <c:pt idx="19">
                  <c:v>-5</c:v>
                </c:pt>
                <c:pt idx="20">
                  <c:v>-20</c:v>
                </c:pt>
                <c:pt idx="21">
                  <c:v>18</c:v>
                </c:pt>
                <c:pt idx="22">
                  <c:v>-35</c:v>
                </c:pt>
                <c:pt idx="23">
                  <c:v>-24</c:v>
                </c:pt>
                <c:pt idx="24">
                  <c:v>-16</c:v>
                </c:pt>
                <c:pt idx="25">
                  <c:v>19</c:v>
                </c:pt>
                <c:pt idx="26">
                  <c:v>-10</c:v>
                </c:pt>
                <c:pt idx="27">
                  <c:v>-60</c:v>
                </c:pt>
                <c:pt idx="28">
                  <c:v>-1</c:v>
                </c:pt>
                <c:pt idx="29">
                  <c:v>-46</c:v>
                </c:pt>
                <c:pt idx="30">
                  <c:v>-41</c:v>
                </c:pt>
              </c:numCache>
            </c:numRef>
          </c:val>
          <c:smooth val="0"/>
          <c:extLst>
            <c:ext xmlns:c16="http://schemas.microsoft.com/office/drawing/2014/chart" uri="{C3380CC4-5D6E-409C-BE32-E72D297353CC}">
              <c16:uniqueId val="{00000002-45C4-4AFA-8135-1EC502B71FDB}"/>
            </c:ext>
          </c:extLst>
        </c:ser>
        <c:ser>
          <c:idx val="1"/>
          <c:order val="1"/>
          <c:tx>
            <c:strRef>
              <c:f>'Dia 19 kuviot'!$A$32</c:f>
              <c:strCache>
                <c:ptCount val="1"/>
                <c:pt idx="0">
                  <c:v>Kaavi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45C4-4AFA-8135-1EC502B71F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kuviot'!$B$32:$AZ$32</c:f>
              <c:numCache>
                <c:formatCode>General</c:formatCode>
                <c:ptCount val="51"/>
                <c:pt idx="30" formatCode="#,##0">
                  <c:v>-41</c:v>
                </c:pt>
                <c:pt idx="31" formatCode="#,##0">
                  <c:v>-25</c:v>
                </c:pt>
                <c:pt idx="32" formatCode="#,##0">
                  <c:v>-17</c:v>
                </c:pt>
                <c:pt idx="33" formatCode="#,##0">
                  <c:v>-12</c:v>
                </c:pt>
                <c:pt idx="34" formatCode="#,##0">
                  <c:v>-7</c:v>
                </c:pt>
                <c:pt idx="35" formatCode="#,##0">
                  <c:v>-1</c:v>
                </c:pt>
                <c:pt idx="36" formatCode="#,##0">
                  <c:v>2</c:v>
                </c:pt>
                <c:pt idx="37" formatCode="#,##0">
                  <c:v>5</c:v>
                </c:pt>
                <c:pt idx="38" formatCode="#,##0">
                  <c:v>6</c:v>
                </c:pt>
                <c:pt idx="39" formatCode="#,##0">
                  <c:v>8</c:v>
                </c:pt>
                <c:pt idx="40" formatCode="#,##0">
                  <c:v>8</c:v>
                </c:pt>
                <c:pt idx="41" formatCode="#,##0">
                  <c:v>10</c:v>
                </c:pt>
                <c:pt idx="42" formatCode="#,##0">
                  <c:v>10</c:v>
                </c:pt>
                <c:pt idx="43" formatCode="#,##0">
                  <c:v>13</c:v>
                </c:pt>
                <c:pt idx="44" formatCode="#,##0">
                  <c:v>14</c:v>
                </c:pt>
                <c:pt idx="45" formatCode="#,##0">
                  <c:v>16</c:v>
                </c:pt>
                <c:pt idx="46" formatCode="#,##0">
                  <c:v>18</c:v>
                </c:pt>
                <c:pt idx="47" formatCode="#,##0">
                  <c:v>19</c:v>
                </c:pt>
                <c:pt idx="48" formatCode="#,##0">
                  <c:v>18</c:v>
                </c:pt>
                <c:pt idx="49" formatCode="#,##0">
                  <c:v>20</c:v>
                </c:pt>
                <c:pt idx="50" formatCode="#,##0">
                  <c:v>19</c:v>
                </c:pt>
              </c:numCache>
            </c:numRef>
          </c:val>
          <c:smooth val="0"/>
          <c:extLst>
            <c:ext xmlns:c16="http://schemas.microsoft.com/office/drawing/2014/chart" uri="{C3380CC4-5D6E-409C-BE32-E72D297353CC}">
              <c16:uniqueId val="{00000004-45C4-4AFA-8135-1EC502B71FDB}"/>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sz="1200"/>
              <a:t>Väkiluvun muutos</a:t>
            </a:r>
            <a:r>
              <a:rPr lang="fi-FI" sz="1200" baseline="0"/>
              <a:t> maakunnittain v. 2020–2040 (henk. ja %)</a:t>
            </a:r>
            <a:endParaRPr lang="fi-FI" sz="1200"/>
          </a:p>
        </c:rich>
      </c:tx>
      <c:layout>
        <c:manualLayout>
          <c:xMode val="edge"/>
          <c:yMode val="edge"/>
          <c:x val="0.13550833333333331"/>
          <c:y val="7.5400558043290213E-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44196489898989899"/>
          <c:y val="0.10329855967078189"/>
          <c:w val="0.53148048303511941"/>
          <c:h val="0.82062286402192119"/>
        </c:manualLayout>
      </c:layout>
      <c:barChart>
        <c:barDir val="bar"/>
        <c:grouping val="clustered"/>
        <c:varyColors val="0"/>
        <c:ser>
          <c:idx val="0"/>
          <c:order val="0"/>
          <c:spPr>
            <a:solidFill>
              <a:schemeClr val="tx2"/>
            </a:solidFill>
            <a:ln>
              <a:noFill/>
            </a:ln>
            <a:effectLst/>
          </c:spPr>
          <c:invertIfNegative val="0"/>
          <c:dPt>
            <c:idx val="9"/>
            <c:invertIfNegative val="0"/>
            <c:bubble3D val="0"/>
            <c:spPr>
              <a:solidFill>
                <a:srgbClr val="FFC000"/>
              </a:solidFill>
              <a:ln>
                <a:noFill/>
              </a:ln>
              <a:effectLst/>
            </c:spPr>
            <c:extLst>
              <c:ext xmlns:c16="http://schemas.microsoft.com/office/drawing/2014/chart" uri="{C3380CC4-5D6E-409C-BE32-E72D297353CC}">
                <c16:uniqueId val="{00000001-6073-4D59-A1DC-E52C49EF1A28}"/>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03-6073-4D59-A1DC-E52C49EF1A28}"/>
              </c:ext>
            </c:extLst>
          </c:dPt>
          <c:dLbls>
            <c:dLbl>
              <c:idx val="18"/>
              <c:layout>
                <c:manualLayout>
                  <c:x val="-1.055060886151453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73-4D59-A1DC-E52C49EF1A28}"/>
                </c:ext>
              </c:extLst>
            </c:dLbl>
            <c:dLbl>
              <c:idx val="19"/>
              <c:layout>
                <c:manualLayout>
                  <c:x val="-7.91295664613590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73-4D59-A1DC-E52C49EF1A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'Dia 5'!$A$28:$A$47</c:f>
              <c:strCache>
                <c:ptCount val="20"/>
                <c:pt idx="0">
                  <c:v>Etelä-Savo (-25 661 henk.)</c:v>
                </c:pt>
                <c:pt idx="1">
                  <c:v>Kymenlaakso (-26 579 henk.)</c:v>
                </c:pt>
                <c:pt idx="2">
                  <c:v>Kainuu (-11 352 henk.)</c:v>
                </c:pt>
                <c:pt idx="3">
                  <c:v>Satakunta (-26 284 henk.)</c:v>
                </c:pt>
                <c:pt idx="4">
                  <c:v>Etelä-Karjala (-13 847 henk.)</c:v>
                </c:pt>
                <c:pt idx="5">
                  <c:v>Pohjois-Karjala (-16 209 henk.)</c:v>
                </c:pt>
                <c:pt idx="6">
                  <c:v>Etelä-Pohjanmaa (-18 401 henk.)</c:v>
                </c:pt>
                <c:pt idx="7">
                  <c:v>Keski-Pohjanmaa (-5 884 henk.)</c:v>
                </c:pt>
                <c:pt idx="8">
                  <c:v>Lappi (-13 728 henk.)</c:v>
                </c:pt>
                <c:pt idx="9">
                  <c:v>Pohjois-Savo (-17 852 henk.)</c:v>
                </c:pt>
                <c:pt idx="10">
                  <c:v>Kanta-Häme (-11 326 henk.)</c:v>
                </c:pt>
                <c:pt idx="11">
                  <c:v>Päijät-Häme (-12 577 henk.)</c:v>
                </c:pt>
                <c:pt idx="12">
                  <c:v>Keski-Suomi (-10 285 henk.)</c:v>
                </c:pt>
                <c:pt idx="13">
                  <c:v>Pohjanmaa (-6 283 henk.)</c:v>
                </c:pt>
                <c:pt idx="14">
                  <c:v>Pohjois-Pohjanmaa (2 384 henk.)</c:v>
                </c:pt>
                <c:pt idx="15">
                  <c:v>KOKO MAA (54 218 henk.)</c:v>
                </c:pt>
                <c:pt idx="16">
                  <c:v>Varsinais-Suomi (12 930 henk.)</c:v>
                </c:pt>
                <c:pt idx="17">
                  <c:v>Pirkanmaa (35 031 henk.)</c:v>
                </c:pt>
                <c:pt idx="18">
                  <c:v>Ahvenanmaa (3 426 henk.)</c:v>
                </c:pt>
                <c:pt idx="19">
                  <c:v>Uusimaa (216 715 henk.)</c:v>
                </c:pt>
              </c:strCache>
            </c:strRef>
          </c:cat>
          <c:val>
            <c:numRef>
              <c:f>'Dia 5'!$B$28:$B$47</c:f>
              <c:numCache>
                <c:formatCode>0.0</c:formatCode>
                <c:ptCount val="20"/>
                <c:pt idx="0">
                  <c:v>-19.337312173139818</c:v>
                </c:pt>
                <c:pt idx="1">
                  <c:v>-16.324963761884874</c:v>
                </c:pt>
                <c:pt idx="2">
                  <c:v>-15.840589417280643</c:v>
                </c:pt>
                <c:pt idx="3">
                  <c:v>-12.20150778029487</c:v>
                </c:pt>
                <c:pt idx="4">
                  <c:v>-10.9099361019847</c:v>
                </c:pt>
                <c:pt idx="5">
                  <c:v>-9.911518494285696</c:v>
                </c:pt>
                <c:pt idx="6">
                  <c:v>-9.5763726255529527</c:v>
                </c:pt>
                <c:pt idx="7">
                  <c:v>-8.6544684356062831</c:v>
                </c:pt>
                <c:pt idx="8">
                  <c:v>-7.770639345654204</c:v>
                </c:pt>
                <c:pt idx="9">
                  <c:v>-7.1907034821662332</c:v>
                </c:pt>
                <c:pt idx="10">
                  <c:v>-6.6398166224051316</c:v>
                </c:pt>
                <c:pt idx="11">
                  <c:v>-6.1121343629568798</c:v>
                </c:pt>
                <c:pt idx="12">
                  <c:v>-3.7726920918357991</c:v>
                </c:pt>
                <c:pt idx="13">
                  <c:v>-3.5736224234426897</c:v>
                </c:pt>
                <c:pt idx="14">
                  <c:v>0.57608196602469619</c:v>
                </c:pt>
                <c:pt idx="15">
                  <c:v>0.9797619824232674</c:v>
                </c:pt>
                <c:pt idx="16">
                  <c:v>2.6858993400539672</c:v>
                </c:pt>
                <c:pt idx="17">
                  <c:v>6.6999839342682055</c:v>
                </c:pt>
                <c:pt idx="18">
                  <c:v>11.371104251717615</c:v>
                </c:pt>
                <c:pt idx="19">
                  <c:v>12.727891004640924</c:v>
                </c:pt>
              </c:numCache>
            </c:numRef>
          </c:val>
          <c:extLst>
            <c:ext xmlns:c16="http://schemas.microsoft.com/office/drawing/2014/chart" uri="{C3380CC4-5D6E-409C-BE32-E72D297353CC}">
              <c16:uniqueId val="{00000006-6073-4D59-A1DC-E52C49EF1A28}"/>
            </c:ext>
          </c:extLst>
        </c:ser>
        <c:dLbls>
          <c:showLegendKey val="0"/>
          <c:showVal val="0"/>
          <c:showCatName val="0"/>
          <c:showSerName val="0"/>
          <c:showPercent val="0"/>
          <c:showBubbleSize val="0"/>
        </c:dLbls>
        <c:gapWidth val="60"/>
        <c:axId val="568131336"/>
        <c:axId val="568129696"/>
      </c:barChart>
      <c:catAx>
        <c:axId val="568131336"/>
        <c:scaling>
          <c:orientation val="minMax"/>
        </c:scaling>
        <c:delete val="0"/>
        <c:axPos val="l"/>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fi-FI"/>
          </a:p>
        </c:txPr>
        <c:crossAx val="568129696"/>
        <c:crosses val="autoZero"/>
        <c:auto val="1"/>
        <c:lblAlgn val="ctr"/>
        <c:lblOffset val="100"/>
        <c:noMultiLvlLbl val="0"/>
      </c:catAx>
      <c:valAx>
        <c:axId val="568129696"/>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fi-FI"/>
                  <a:t>Muutos (%)</a:t>
                </a:r>
              </a:p>
            </c:rich>
          </c:tx>
          <c:layout>
            <c:manualLayout>
              <c:xMode val="edge"/>
              <c:yMode val="edge"/>
              <c:x val="0.83996792929292929"/>
              <c:y val="0.9648506742412893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fi-FI"/>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fi-FI"/>
          </a:p>
        </c:txPr>
        <c:crossAx val="568131336"/>
        <c:crosses val="autoZero"/>
        <c:crossBetween val="between"/>
      </c:valAx>
      <c:spPr>
        <a:noFill/>
        <a:ln>
          <a:solidFill>
            <a:schemeClr val="tx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Keiteleellä 1990–2020 </a:t>
            </a:r>
          </a:p>
          <a:p>
            <a:pPr>
              <a:defRPr sz="1200"/>
            </a:pPr>
            <a:r>
              <a:rPr lang="fi-FI" baseline="0" dirty="0"/>
              <a:t>ja ennuste 2021–2040</a:t>
            </a:r>
            <a:endParaRPr lang="fi-FI" dirty="0"/>
          </a:p>
        </c:rich>
      </c:tx>
      <c:layout>
        <c:manualLayout>
          <c:xMode val="edge"/>
          <c:yMode val="edge"/>
          <c:x val="0.13995822397200353"/>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kuviot'!$A$13</c:f>
              <c:strCache>
                <c:ptCount val="1"/>
                <c:pt idx="0">
                  <c:v>Keitele toteutunut</c:v>
                </c:pt>
              </c:strCache>
            </c:strRef>
          </c:tx>
          <c:spPr>
            <a:ln w="38100" cap="rnd">
              <a:solidFill>
                <a:schemeClr val="tx2"/>
              </a:solidFill>
              <a:round/>
            </a:ln>
            <a:effectLst/>
          </c:spPr>
          <c:marker>
            <c:symbol val="none"/>
          </c:marker>
          <c:dLbls>
            <c:dLbl>
              <c:idx val="0"/>
              <c:layout>
                <c:manualLayout>
                  <c:x val="-1.666666666666668E-2"/>
                  <c:y val="6.0185185185185182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0C39-4811-B756-6498AC3E902B}"/>
                </c:ext>
              </c:extLst>
            </c:dLbl>
            <c:dLbl>
              <c:idx val="30"/>
              <c:layout>
                <c:manualLayout>
                  <c:x val="0"/>
                  <c:y val="2.7777777777777776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0C39-4811-B756-6498AC3E902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kuviot'!$B$13:$AZ$13</c:f>
              <c:numCache>
                <c:formatCode>#,##0</c:formatCode>
                <c:ptCount val="51"/>
                <c:pt idx="0">
                  <c:v>-9</c:v>
                </c:pt>
                <c:pt idx="1">
                  <c:v>-2</c:v>
                </c:pt>
                <c:pt idx="2">
                  <c:v>9</c:v>
                </c:pt>
                <c:pt idx="3">
                  <c:v>-19</c:v>
                </c:pt>
                <c:pt idx="4">
                  <c:v>-26</c:v>
                </c:pt>
                <c:pt idx="5">
                  <c:v>-35</c:v>
                </c:pt>
                <c:pt idx="6">
                  <c:v>-5</c:v>
                </c:pt>
                <c:pt idx="7">
                  <c:v>-67</c:v>
                </c:pt>
                <c:pt idx="8">
                  <c:v>-24</c:v>
                </c:pt>
                <c:pt idx="9">
                  <c:v>-27</c:v>
                </c:pt>
                <c:pt idx="10">
                  <c:v>-10</c:v>
                </c:pt>
                <c:pt idx="11">
                  <c:v>-13</c:v>
                </c:pt>
                <c:pt idx="12">
                  <c:v>-14</c:v>
                </c:pt>
                <c:pt idx="13">
                  <c:v>-62</c:v>
                </c:pt>
                <c:pt idx="14">
                  <c:v>-9</c:v>
                </c:pt>
                <c:pt idx="15">
                  <c:v>-17</c:v>
                </c:pt>
                <c:pt idx="16">
                  <c:v>-45</c:v>
                </c:pt>
                <c:pt idx="17">
                  <c:v>-46</c:v>
                </c:pt>
                <c:pt idx="18">
                  <c:v>-1</c:v>
                </c:pt>
                <c:pt idx="19">
                  <c:v>-36</c:v>
                </c:pt>
                <c:pt idx="20">
                  <c:v>-5</c:v>
                </c:pt>
                <c:pt idx="21">
                  <c:v>17</c:v>
                </c:pt>
                <c:pt idx="22">
                  <c:v>-16</c:v>
                </c:pt>
                <c:pt idx="23">
                  <c:v>-27</c:v>
                </c:pt>
                <c:pt idx="24">
                  <c:v>-15</c:v>
                </c:pt>
                <c:pt idx="25">
                  <c:v>0</c:v>
                </c:pt>
                <c:pt idx="26">
                  <c:v>-16</c:v>
                </c:pt>
                <c:pt idx="27">
                  <c:v>-12</c:v>
                </c:pt>
                <c:pt idx="28">
                  <c:v>-29</c:v>
                </c:pt>
                <c:pt idx="29">
                  <c:v>-29</c:v>
                </c:pt>
                <c:pt idx="30">
                  <c:v>-22</c:v>
                </c:pt>
              </c:numCache>
            </c:numRef>
          </c:val>
          <c:smooth val="0"/>
          <c:extLst>
            <c:ext xmlns:c16="http://schemas.microsoft.com/office/drawing/2014/chart" uri="{C3380CC4-5D6E-409C-BE32-E72D297353CC}">
              <c16:uniqueId val="{00000002-0C39-4811-B756-6498AC3E902B}"/>
            </c:ext>
          </c:extLst>
        </c:ser>
        <c:ser>
          <c:idx val="1"/>
          <c:order val="1"/>
          <c:tx>
            <c:strRef>
              <c:f>'Dia 19 kuviot'!$A$14</c:f>
              <c:strCache>
                <c:ptCount val="1"/>
                <c:pt idx="0">
                  <c:v>Keitele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0C39-4811-B756-6498AC3E902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kuviot'!$B$14:$AZ$14</c:f>
              <c:numCache>
                <c:formatCode>General</c:formatCode>
                <c:ptCount val="51"/>
                <c:pt idx="30" formatCode="#,##0">
                  <c:v>-22</c:v>
                </c:pt>
                <c:pt idx="31" formatCode="#,##0">
                  <c:v>-19</c:v>
                </c:pt>
                <c:pt idx="32" formatCode="#,##0">
                  <c:v>-14</c:v>
                </c:pt>
                <c:pt idx="33" formatCode="#,##0">
                  <c:v>-11</c:v>
                </c:pt>
                <c:pt idx="34" formatCode="#,##0">
                  <c:v>-8</c:v>
                </c:pt>
                <c:pt idx="35" formatCode="#,##0">
                  <c:v>-7</c:v>
                </c:pt>
                <c:pt idx="36" formatCode="#,##0">
                  <c:v>-4</c:v>
                </c:pt>
                <c:pt idx="37" formatCode="#,##0">
                  <c:v>-2</c:v>
                </c:pt>
                <c:pt idx="38" formatCode="#,##0">
                  <c:v>0</c:v>
                </c:pt>
                <c:pt idx="39" formatCode="#,##0">
                  <c:v>0</c:v>
                </c:pt>
                <c:pt idx="40" formatCode="#,##0">
                  <c:v>1</c:v>
                </c:pt>
                <c:pt idx="41" formatCode="#,##0">
                  <c:v>3</c:v>
                </c:pt>
                <c:pt idx="42" formatCode="#,##0">
                  <c:v>2</c:v>
                </c:pt>
                <c:pt idx="43" formatCode="#,##0">
                  <c:v>3</c:v>
                </c:pt>
                <c:pt idx="44" formatCode="#,##0">
                  <c:v>4</c:v>
                </c:pt>
                <c:pt idx="45" formatCode="#,##0">
                  <c:v>6</c:v>
                </c:pt>
                <c:pt idx="46" formatCode="#,##0">
                  <c:v>5</c:v>
                </c:pt>
                <c:pt idx="47" formatCode="#,##0">
                  <c:v>7</c:v>
                </c:pt>
                <c:pt idx="48" formatCode="#,##0">
                  <c:v>9</c:v>
                </c:pt>
                <c:pt idx="49" formatCode="#,##0">
                  <c:v>8</c:v>
                </c:pt>
                <c:pt idx="50" formatCode="#,##0">
                  <c:v>9</c:v>
                </c:pt>
              </c:numCache>
            </c:numRef>
          </c:val>
          <c:smooth val="0"/>
          <c:extLst>
            <c:ext xmlns:c16="http://schemas.microsoft.com/office/drawing/2014/chart" uri="{C3380CC4-5D6E-409C-BE32-E72D297353CC}">
              <c16:uniqueId val="{00000004-0C39-4811-B756-6498AC3E902B}"/>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sz="1200" dirty="0"/>
              <a:t>Kokonaisnettomuutto</a:t>
            </a:r>
            <a:r>
              <a:rPr lang="fi-FI" sz="1200" baseline="0" dirty="0"/>
              <a:t> Kuopiossa 1990–2020 </a:t>
            </a:r>
          </a:p>
          <a:p>
            <a:pPr>
              <a:defRPr sz="1200"/>
            </a:pPr>
            <a:r>
              <a:rPr lang="fi-FI" sz="1200" baseline="0" dirty="0"/>
              <a:t>ja ennuste 2021–2040</a:t>
            </a:r>
            <a:endParaRPr lang="fi-FI" sz="1200" dirty="0"/>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kuviot'!$A$5</c:f>
              <c:strCache>
                <c:ptCount val="1"/>
                <c:pt idx="0">
                  <c:v>Kuopio toteutunut</c:v>
                </c:pt>
              </c:strCache>
            </c:strRef>
          </c:tx>
          <c:spPr>
            <a:ln w="38100" cap="rnd">
              <a:solidFill>
                <a:schemeClr val="tx2"/>
              </a:solidFill>
              <a:round/>
            </a:ln>
            <a:effectLst/>
          </c:spPr>
          <c:marker>
            <c:symbol val="none"/>
          </c:marker>
          <c:dLbls>
            <c:dLbl>
              <c:idx val="0"/>
              <c:layout>
                <c:manualLayout>
                  <c:x val="-1.666666666666668E-2"/>
                  <c:y val="0.111111111111111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6794-466E-A8A3-D18F36444CF5}"/>
                </c:ext>
              </c:extLst>
            </c:dLbl>
            <c:dLbl>
              <c:idx val="30"/>
              <c:layout>
                <c:manualLayout>
                  <c:x val="-7.7777777777777779E-2"/>
                  <c:y val="-4.166666666666666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6794-466E-A8A3-D18F36444CF5}"/>
                </c:ext>
              </c:extLst>
            </c:dLbl>
            <c:spPr>
              <a:noFill/>
              <a:ln>
                <a:solidFill>
                  <a:schemeClr val="tx2"/>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kuviot'!$B$5:$AZ$5</c:f>
              <c:numCache>
                <c:formatCode>#,##0</c:formatCode>
                <c:ptCount val="51"/>
                <c:pt idx="0">
                  <c:v>155</c:v>
                </c:pt>
                <c:pt idx="1">
                  <c:v>488</c:v>
                </c:pt>
                <c:pt idx="2">
                  <c:v>306</c:v>
                </c:pt>
                <c:pt idx="3">
                  <c:v>311</c:v>
                </c:pt>
                <c:pt idx="4">
                  <c:v>179</c:v>
                </c:pt>
                <c:pt idx="5">
                  <c:v>214</c:v>
                </c:pt>
                <c:pt idx="6">
                  <c:v>14</c:v>
                </c:pt>
                <c:pt idx="7">
                  <c:v>27</c:v>
                </c:pt>
                <c:pt idx="8">
                  <c:v>-232</c:v>
                </c:pt>
                <c:pt idx="9">
                  <c:v>-83</c:v>
                </c:pt>
                <c:pt idx="10">
                  <c:v>-270</c:v>
                </c:pt>
                <c:pt idx="11">
                  <c:v>216</c:v>
                </c:pt>
                <c:pt idx="12">
                  <c:v>125</c:v>
                </c:pt>
                <c:pt idx="13">
                  <c:v>110</c:v>
                </c:pt>
                <c:pt idx="14">
                  <c:v>11</c:v>
                </c:pt>
                <c:pt idx="15">
                  <c:v>-49</c:v>
                </c:pt>
                <c:pt idx="16">
                  <c:v>-15</c:v>
                </c:pt>
                <c:pt idx="17">
                  <c:v>202</c:v>
                </c:pt>
                <c:pt idx="18">
                  <c:v>333</c:v>
                </c:pt>
                <c:pt idx="19">
                  <c:v>369</c:v>
                </c:pt>
                <c:pt idx="20">
                  <c:v>361</c:v>
                </c:pt>
                <c:pt idx="21">
                  <c:v>433</c:v>
                </c:pt>
                <c:pt idx="22">
                  <c:v>976</c:v>
                </c:pt>
                <c:pt idx="23">
                  <c:v>923</c:v>
                </c:pt>
                <c:pt idx="24">
                  <c:v>987</c:v>
                </c:pt>
                <c:pt idx="25">
                  <c:v>760</c:v>
                </c:pt>
                <c:pt idx="26">
                  <c:v>821</c:v>
                </c:pt>
                <c:pt idx="27">
                  <c:v>527</c:v>
                </c:pt>
                <c:pt idx="28">
                  <c:v>548</c:v>
                </c:pt>
                <c:pt idx="29">
                  <c:v>762</c:v>
                </c:pt>
                <c:pt idx="30">
                  <c:v>965</c:v>
                </c:pt>
              </c:numCache>
            </c:numRef>
          </c:val>
          <c:smooth val="0"/>
          <c:extLst>
            <c:ext xmlns:c16="http://schemas.microsoft.com/office/drawing/2014/chart" uri="{C3380CC4-5D6E-409C-BE32-E72D297353CC}">
              <c16:uniqueId val="{00000002-6794-466E-A8A3-D18F36444CF5}"/>
            </c:ext>
          </c:extLst>
        </c:ser>
        <c:ser>
          <c:idx val="1"/>
          <c:order val="1"/>
          <c:tx>
            <c:strRef>
              <c:f>'Dia 19 kuviot'!$A$6</c:f>
              <c:strCache>
                <c:ptCount val="1"/>
                <c:pt idx="0">
                  <c:v>Kuopio ennuste</c:v>
                </c:pt>
              </c:strCache>
            </c:strRef>
          </c:tx>
          <c:spPr>
            <a:ln w="38100" cap="rnd">
              <a:solidFill>
                <a:srgbClr val="FF0000"/>
              </a:solidFill>
              <a:round/>
            </a:ln>
            <a:effectLst/>
          </c:spPr>
          <c:marker>
            <c:symbol val="none"/>
          </c:marker>
          <c:dLbls>
            <c:dLbl>
              <c:idx val="50"/>
              <c:layout>
                <c:manualLayout>
                  <c:x val="-5.8333333333333438E-2"/>
                  <c:y val="-9.7222222222222224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6794-466E-A8A3-D18F36444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kuviot'!$B$6:$AZ$6</c:f>
              <c:numCache>
                <c:formatCode>General</c:formatCode>
                <c:ptCount val="51"/>
                <c:pt idx="30" formatCode="#,##0">
                  <c:v>965</c:v>
                </c:pt>
                <c:pt idx="31" formatCode="#,##0">
                  <c:v>838</c:v>
                </c:pt>
                <c:pt idx="32" formatCode="#,##0">
                  <c:v>699</c:v>
                </c:pt>
                <c:pt idx="33" formatCode="#,##0">
                  <c:v>653</c:v>
                </c:pt>
                <c:pt idx="34" formatCode="#,##0">
                  <c:v>613</c:v>
                </c:pt>
                <c:pt idx="35" formatCode="#,##0">
                  <c:v>588</c:v>
                </c:pt>
                <c:pt idx="36" formatCode="#,##0">
                  <c:v>573</c:v>
                </c:pt>
                <c:pt idx="37" formatCode="#,##0">
                  <c:v>558</c:v>
                </c:pt>
                <c:pt idx="38" formatCode="#,##0">
                  <c:v>543</c:v>
                </c:pt>
                <c:pt idx="39" formatCode="#,##0">
                  <c:v>521</c:v>
                </c:pt>
                <c:pt idx="40" formatCode="#,##0">
                  <c:v>497</c:v>
                </c:pt>
                <c:pt idx="41" formatCode="#,##0">
                  <c:v>465</c:v>
                </c:pt>
                <c:pt idx="42" formatCode="#,##0">
                  <c:v>433</c:v>
                </c:pt>
                <c:pt idx="43" formatCode="#,##0">
                  <c:v>396</c:v>
                </c:pt>
                <c:pt idx="44" formatCode="#,##0">
                  <c:v>359</c:v>
                </c:pt>
                <c:pt idx="45" formatCode="#,##0">
                  <c:v>319</c:v>
                </c:pt>
                <c:pt idx="46" formatCode="#,##0">
                  <c:v>281</c:v>
                </c:pt>
                <c:pt idx="47" formatCode="#,##0">
                  <c:v>244</c:v>
                </c:pt>
                <c:pt idx="48" formatCode="#,##0">
                  <c:v>211</c:v>
                </c:pt>
                <c:pt idx="49" formatCode="#,##0">
                  <c:v>193</c:v>
                </c:pt>
                <c:pt idx="50" formatCode="#,##0">
                  <c:v>189</c:v>
                </c:pt>
              </c:numCache>
            </c:numRef>
          </c:val>
          <c:smooth val="0"/>
          <c:extLst>
            <c:ext xmlns:c16="http://schemas.microsoft.com/office/drawing/2014/chart" uri="{C3380CC4-5D6E-409C-BE32-E72D297353CC}">
              <c16:uniqueId val="{00000004-6794-466E-A8A3-D18F36444CF5}"/>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Kiuruvedellä v. 1990–2020 </a:t>
            </a:r>
          </a:p>
          <a:p>
            <a:pPr>
              <a:defRPr sz="1200"/>
            </a:pPr>
            <a:r>
              <a:rPr lang="fi-FI" baseline="0" dirty="0"/>
              <a:t>ja ennuste vuosille 2021–2040</a:t>
            </a:r>
            <a:endParaRPr lang="fi-FI" dirty="0"/>
          </a:p>
        </c:rich>
      </c:tx>
      <c:layout>
        <c:manualLayout>
          <c:xMode val="edge"/>
          <c:yMode val="edge"/>
          <c:x val="0.17528859398399532"/>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kuviot'!$A$11</c:f>
              <c:strCache>
                <c:ptCount val="1"/>
                <c:pt idx="0">
                  <c:v>Kiuruvesi toteutunut</c:v>
                </c:pt>
              </c:strCache>
            </c:strRef>
          </c:tx>
          <c:spPr>
            <a:ln w="38100" cap="rnd">
              <a:solidFill>
                <a:schemeClr val="tx2"/>
              </a:solidFill>
              <a:round/>
            </a:ln>
            <a:effectLst/>
          </c:spPr>
          <c:marker>
            <c:symbol val="none"/>
          </c:marker>
          <c:dLbls>
            <c:dLbl>
              <c:idx val="0"/>
              <c:layout>
                <c:manualLayout>
                  <c:x val="-1.666666666666668E-2"/>
                  <c:y val="7.407407407407407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5C36-437A-A714-CC7D638AB99A}"/>
                </c:ext>
              </c:extLst>
            </c:dLbl>
            <c:dLbl>
              <c:idx val="30"/>
              <c:layout>
                <c:manualLayout>
                  <c:x val="-2.5000000000000001E-2"/>
                  <c:y val="5.5555555555555469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5C36-437A-A714-CC7D638AB9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kuviot'!$B$11:$AZ$11</c:f>
              <c:numCache>
                <c:formatCode>#,##0</c:formatCode>
                <c:ptCount val="51"/>
                <c:pt idx="0">
                  <c:v>-59</c:v>
                </c:pt>
                <c:pt idx="1">
                  <c:v>-11</c:v>
                </c:pt>
                <c:pt idx="2">
                  <c:v>-55</c:v>
                </c:pt>
                <c:pt idx="3">
                  <c:v>7</c:v>
                </c:pt>
                <c:pt idx="4">
                  <c:v>-70</c:v>
                </c:pt>
                <c:pt idx="5">
                  <c:v>-89</c:v>
                </c:pt>
                <c:pt idx="6">
                  <c:v>-171</c:v>
                </c:pt>
                <c:pt idx="7">
                  <c:v>-98</c:v>
                </c:pt>
                <c:pt idx="8">
                  <c:v>-209</c:v>
                </c:pt>
                <c:pt idx="9">
                  <c:v>-50</c:v>
                </c:pt>
                <c:pt idx="10">
                  <c:v>-120</c:v>
                </c:pt>
                <c:pt idx="11">
                  <c:v>-141</c:v>
                </c:pt>
                <c:pt idx="12">
                  <c:v>-72</c:v>
                </c:pt>
                <c:pt idx="13">
                  <c:v>-42</c:v>
                </c:pt>
                <c:pt idx="14">
                  <c:v>-80</c:v>
                </c:pt>
                <c:pt idx="15">
                  <c:v>-77</c:v>
                </c:pt>
                <c:pt idx="16">
                  <c:v>-29</c:v>
                </c:pt>
                <c:pt idx="17">
                  <c:v>-61</c:v>
                </c:pt>
                <c:pt idx="18">
                  <c:v>-67</c:v>
                </c:pt>
                <c:pt idx="19">
                  <c:v>-30</c:v>
                </c:pt>
                <c:pt idx="20">
                  <c:v>-111</c:v>
                </c:pt>
                <c:pt idx="21">
                  <c:v>-45</c:v>
                </c:pt>
                <c:pt idx="22">
                  <c:v>-39</c:v>
                </c:pt>
                <c:pt idx="23">
                  <c:v>-34</c:v>
                </c:pt>
                <c:pt idx="24">
                  <c:v>-52</c:v>
                </c:pt>
                <c:pt idx="25">
                  <c:v>-103</c:v>
                </c:pt>
                <c:pt idx="26">
                  <c:v>-85</c:v>
                </c:pt>
                <c:pt idx="27">
                  <c:v>-80</c:v>
                </c:pt>
                <c:pt idx="28">
                  <c:v>-87</c:v>
                </c:pt>
                <c:pt idx="29">
                  <c:v>-66</c:v>
                </c:pt>
                <c:pt idx="30">
                  <c:v>-77</c:v>
                </c:pt>
              </c:numCache>
            </c:numRef>
          </c:val>
          <c:smooth val="0"/>
          <c:extLst>
            <c:ext xmlns:c16="http://schemas.microsoft.com/office/drawing/2014/chart" uri="{C3380CC4-5D6E-409C-BE32-E72D297353CC}">
              <c16:uniqueId val="{00000002-5C36-437A-A714-CC7D638AB99A}"/>
            </c:ext>
          </c:extLst>
        </c:ser>
        <c:ser>
          <c:idx val="1"/>
          <c:order val="1"/>
          <c:tx>
            <c:strRef>
              <c:f>'Dia 19 kuviot'!$A$12</c:f>
              <c:strCache>
                <c:ptCount val="1"/>
                <c:pt idx="0">
                  <c:v>Kiuruvesi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5C36-437A-A714-CC7D638AB9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kuviot'!$B$12:$AZ$12</c:f>
              <c:numCache>
                <c:formatCode>General</c:formatCode>
                <c:ptCount val="51"/>
                <c:pt idx="30" formatCode="#,##0">
                  <c:v>-77</c:v>
                </c:pt>
                <c:pt idx="31" formatCode="#,##0">
                  <c:v>-68</c:v>
                </c:pt>
                <c:pt idx="32" formatCode="#,##0">
                  <c:v>-58</c:v>
                </c:pt>
                <c:pt idx="33" formatCode="#,##0">
                  <c:v>-48</c:v>
                </c:pt>
                <c:pt idx="34" formatCode="#,##0">
                  <c:v>-43</c:v>
                </c:pt>
                <c:pt idx="35" formatCode="#,##0">
                  <c:v>-39</c:v>
                </c:pt>
                <c:pt idx="36" formatCode="#,##0">
                  <c:v>-36</c:v>
                </c:pt>
                <c:pt idx="37" formatCode="#,##0">
                  <c:v>-29</c:v>
                </c:pt>
                <c:pt idx="38" formatCode="#,##0">
                  <c:v>-23</c:v>
                </c:pt>
                <c:pt idx="39" formatCode="#,##0">
                  <c:v>-22</c:v>
                </c:pt>
                <c:pt idx="40" formatCode="#,##0">
                  <c:v>-18</c:v>
                </c:pt>
                <c:pt idx="41" formatCode="#,##0">
                  <c:v>-16</c:v>
                </c:pt>
                <c:pt idx="42" formatCode="#,##0">
                  <c:v>-12</c:v>
                </c:pt>
                <c:pt idx="43" formatCode="#,##0">
                  <c:v>-6</c:v>
                </c:pt>
                <c:pt idx="44" formatCode="#,##0">
                  <c:v>-6</c:v>
                </c:pt>
                <c:pt idx="45" formatCode="#,##0">
                  <c:v>-3</c:v>
                </c:pt>
                <c:pt idx="46" formatCode="#,##0">
                  <c:v>0</c:v>
                </c:pt>
                <c:pt idx="47" formatCode="#,##0">
                  <c:v>3</c:v>
                </c:pt>
                <c:pt idx="48" formatCode="#,##0">
                  <c:v>5</c:v>
                </c:pt>
                <c:pt idx="49" formatCode="#,##0">
                  <c:v>9</c:v>
                </c:pt>
                <c:pt idx="50" formatCode="#,##0">
                  <c:v>10</c:v>
                </c:pt>
              </c:numCache>
            </c:numRef>
          </c:val>
          <c:smooth val="0"/>
          <c:extLst>
            <c:ext xmlns:c16="http://schemas.microsoft.com/office/drawing/2014/chart" uri="{C3380CC4-5D6E-409C-BE32-E72D297353CC}">
              <c16:uniqueId val="{00000004-5C36-437A-A714-CC7D638AB99A}"/>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Lapinlahdella 1990–2020 </a:t>
            </a:r>
          </a:p>
          <a:p>
            <a:pPr>
              <a:defRPr sz="1200"/>
            </a:pPr>
            <a:r>
              <a:rPr lang="fi-FI" baseline="0" dirty="0"/>
              <a:t>ja ennuste 2021–2040</a:t>
            </a:r>
            <a:endParaRPr lang="fi-FI" dirty="0"/>
          </a:p>
        </c:rich>
      </c:tx>
      <c:layout>
        <c:manualLayout>
          <c:xMode val="edge"/>
          <c:yMode val="edge"/>
          <c:x val="0.17772222222222223"/>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kuviot'!$A$15</c:f>
              <c:strCache>
                <c:ptCount val="1"/>
                <c:pt idx="0">
                  <c:v>Lapinlahti toteutunut</c:v>
                </c:pt>
              </c:strCache>
            </c:strRef>
          </c:tx>
          <c:spPr>
            <a:ln w="38100" cap="rnd">
              <a:solidFill>
                <a:schemeClr val="tx2"/>
              </a:solidFill>
              <a:round/>
            </a:ln>
            <a:effectLst/>
          </c:spPr>
          <c:marker>
            <c:symbol val="none"/>
          </c:marker>
          <c:dLbls>
            <c:dLbl>
              <c:idx val="0"/>
              <c:layout>
                <c:manualLayout>
                  <c:x val="-1.9444444444444459E-2"/>
                  <c:y val="9.72222222222221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E8FE-4B61-97D6-8FB7E6157E38}"/>
                </c:ext>
              </c:extLst>
            </c:dLbl>
            <c:dLbl>
              <c:idx val="30"/>
              <c:layout>
                <c:manualLayout>
                  <c:x val="-1.6666666666666666E-2"/>
                  <c:y val="6.944444444444436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E8FE-4B61-97D6-8FB7E6157E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kuviot'!$B$15:$AZ$15</c:f>
              <c:numCache>
                <c:formatCode>#,##0</c:formatCode>
                <c:ptCount val="51"/>
                <c:pt idx="0">
                  <c:v>23</c:v>
                </c:pt>
                <c:pt idx="1">
                  <c:v>42</c:v>
                </c:pt>
                <c:pt idx="2">
                  <c:v>13</c:v>
                </c:pt>
                <c:pt idx="3">
                  <c:v>-9</c:v>
                </c:pt>
                <c:pt idx="4">
                  <c:v>-74</c:v>
                </c:pt>
                <c:pt idx="5">
                  <c:v>22</c:v>
                </c:pt>
                <c:pt idx="6">
                  <c:v>-26</c:v>
                </c:pt>
                <c:pt idx="7">
                  <c:v>-55</c:v>
                </c:pt>
                <c:pt idx="8">
                  <c:v>-61</c:v>
                </c:pt>
                <c:pt idx="9">
                  <c:v>-34</c:v>
                </c:pt>
                <c:pt idx="10">
                  <c:v>-77</c:v>
                </c:pt>
                <c:pt idx="11">
                  <c:v>-120</c:v>
                </c:pt>
                <c:pt idx="12">
                  <c:v>-92</c:v>
                </c:pt>
                <c:pt idx="13">
                  <c:v>15</c:v>
                </c:pt>
                <c:pt idx="14">
                  <c:v>-39</c:v>
                </c:pt>
                <c:pt idx="15">
                  <c:v>-81</c:v>
                </c:pt>
                <c:pt idx="16">
                  <c:v>65</c:v>
                </c:pt>
                <c:pt idx="17">
                  <c:v>-11</c:v>
                </c:pt>
                <c:pt idx="18">
                  <c:v>27</c:v>
                </c:pt>
                <c:pt idx="19">
                  <c:v>-54</c:v>
                </c:pt>
                <c:pt idx="20">
                  <c:v>-21</c:v>
                </c:pt>
                <c:pt idx="21">
                  <c:v>5</c:v>
                </c:pt>
                <c:pt idx="22">
                  <c:v>-69</c:v>
                </c:pt>
                <c:pt idx="23">
                  <c:v>-37</c:v>
                </c:pt>
                <c:pt idx="24">
                  <c:v>-35</c:v>
                </c:pt>
                <c:pt idx="25">
                  <c:v>-50</c:v>
                </c:pt>
                <c:pt idx="26">
                  <c:v>-10</c:v>
                </c:pt>
                <c:pt idx="27">
                  <c:v>-98</c:v>
                </c:pt>
                <c:pt idx="28">
                  <c:v>0</c:v>
                </c:pt>
                <c:pt idx="29">
                  <c:v>-55</c:v>
                </c:pt>
                <c:pt idx="30">
                  <c:v>-36</c:v>
                </c:pt>
              </c:numCache>
            </c:numRef>
          </c:val>
          <c:smooth val="0"/>
          <c:extLst>
            <c:ext xmlns:c16="http://schemas.microsoft.com/office/drawing/2014/chart" uri="{C3380CC4-5D6E-409C-BE32-E72D297353CC}">
              <c16:uniqueId val="{00000002-E8FE-4B61-97D6-8FB7E6157E38}"/>
            </c:ext>
          </c:extLst>
        </c:ser>
        <c:ser>
          <c:idx val="1"/>
          <c:order val="1"/>
          <c:tx>
            <c:strRef>
              <c:f>'Dia 19 kuviot'!$A$16</c:f>
              <c:strCache>
                <c:ptCount val="1"/>
                <c:pt idx="0">
                  <c:v>Lapinlahti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E8FE-4B61-97D6-8FB7E6157E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kuviot'!$B$16:$AZ$16</c:f>
              <c:numCache>
                <c:formatCode>General</c:formatCode>
                <c:ptCount val="51"/>
                <c:pt idx="30" formatCode="#,##0">
                  <c:v>-36</c:v>
                </c:pt>
                <c:pt idx="31" formatCode="#,##0">
                  <c:v>-34</c:v>
                </c:pt>
                <c:pt idx="32" formatCode="#,##0">
                  <c:v>-24</c:v>
                </c:pt>
                <c:pt idx="33" formatCode="#,##0">
                  <c:v>-19</c:v>
                </c:pt>
                <c:pt idx="34" formatCode="#,##0">
                  <c:v>-20</c:v>
                </c:pt>
                <c:pt idx="35" formatCode="#,##0">
                  <c:v>-17</c:v>
                </c:pt>
                <c:pt idx="36" formatCode="#,##0">
                  <c:v>-13</c:v>
                </c:pt>
                <c:pt idx="37" formatCode="#,##0">
                  <c:v>-11</c:v>
                </c:pt>
                <c:pt idx="38" formatCode="#,##0">
                  <c:v>-12</c:v>
                </c:pt>
                <c:pt idx="39" formatCode="#,##0">
                  <c:v>-7</c:v>
                </c:pt>
                <c:pt idx="40" formatCode="#,##0">
                  <c:v>-1</c:v>
                </c:pt>
                <c:pt idx="41" formatCode="#,##0">
                  <c:v>2</c:v>
                </c:pt>
                <c:pt idx="42" formatCode="#,##0">
                  <c:v>8</c:v>
                </c:pt>
                <c:pt idx="43" formatCode="#,##0">
                  <c:v>12</c:v>
                </c:pt>
                <c:pt idx="44" formatCode="#,##0">
                  <c:v>14</c:v>
                </c:pt>
                <c:pt idx="45" formatCode="#,##0">
                  <c:v>19</c:v>
                </c:pt>
                <c:pt idx="46" formatCode="#,##0">
                  <c:v>22</c:v>
                </c:pt>
                <c:pt idx="47" formatCode="#,##0">
                  <c:v>26</c:v>
                </c:pt>
                <c:pt idx="48" formatCode="#,##0">
                  <c:v>27</c:v>
                </c:pt>
                <c:pt idx="49" formatCode="#,##0">
                  <c:v>30</c:v>
                </c:pt>
                <c:pt idx="50" formatCode="#,##0">
                  <c:v>31</c:v>
                </c:pt>
              </c:numCache>
            </c:numRef>
          </c:val>
          <c:smooth val="0"/>
          <c:extLst>
            <c:ext xmlns:c16="http://schemas.microsoft.com/office/drawing/2014/chart" uri="{C3380CC4-5D6E-409C-BE32-E72D297353CC}">
              <c16:uniqueId val="{00000004-E8FE-4B61-97D6-8FB7E6157E38}"/>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Leppävirralla 1990–2020 </a:t>
            </a:r>
          </a:p>
          <a:p>
            <a:pPr>
              <a:defRPr sz="1200"/>
            </a:pPr>
            <a:r>
              <a:rPr lang="fi-FI" dirty="0"/>
              <a:t>ja ennuste 2021–2040</a:t>
            </a:r>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kuviot'!$A$41</c:f>
              <c:strCache>
                <c:ptCount val="1"/>
                <c:pt idx="0">
                  <c:v>Leppävirta toteutunut</c:v>
                </c:pt>
              </c:strCache>
            </c:strRef>
          </c:tx>
          <c:spPr>
            <a:ln w="38100" cap="rnd">
              <a:solidFill>
                <a:schemeClr val="tx2"/>
              </a:solidFill>
              <a:round/>
            </a:ln>
            <a:effectLst/>
          </c:spPr>
          <c:marker>
            <c:symbol val="none"/>
          </c:marker>
          <c:dLbls>
            <c:dLbl>
              <c:idx val="0"/>
              <c:layout>
                <c:manualLayout>
                  <c:x val="-2.7777777777777776E-2"/>
                  <c:y val="-8.7962962962962979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AEEE-4533-A4A7-411076B2603E}"/>
                </c:ext>
              </c:extLst>
            </c:dLbl>
            <c:dLbl>
              <c:idx val="30"/>
              <c:layout>
                <c:manualLayout>
                  <c:x val="-4.1666666666666664E-2"/>
                  <c:y val="-4.629629629629629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AEEE-4533-A4A7-411076B260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kuviot'!$B$41:$AZ$41</c:f>
              <c:numCache>
                <c:formatCode>#,##0</c:formatCode>
                <c:ptCount val="51"/>
                <c:pt idx="0">
                  <c:v>24</c:v>
                </c:pt>
                <c:pt idx="1">
                  <c:v>-23</c:v>
                </c:pt>
                <c:pt idx="2">
                  <c:v>41</c:v>
                </c:pt>
                <c:pt idx="3">
                  <c:v>2</c:v>
                </c:pt>
                <c:pt idx="4">
                  <c:v>-95</c:v>
                </c:pt>
                <c:pt idx="5">
                  <c:v>-39</c:v>
                </c:pt>
                <c:pt idx="6">
                  <c:v>-74</c:v>
                </c:pt>
                <c:pt idx="7">
                  <c:v>-66</c:v>
                </c:pt>
                <c:pt idx="8">
                  <c:v>-100</c:v>
                </c:pt>
                <c:pt idx="9">
                  <c:v>-35</c:v>
                </c:pt>
                <c:pt idx="10">
                  <c:v>-88</c:v>
                </c:pt>
                <c:pt idx="11">
                  <c:v>40</c:v>
                </c:pt>
                <c:pt idx="12">
                  <c:v>-5</c:v>
                </c:pt>
                <c:pt idx="13">
                  <c:v>24</c:v>
                </c:pt>
                <c:pt idx="14">
                  <c:v>-23</c:v>
                </c:pt>
                <c:pt idx="15">
                  <c:v>44</c:v>
                </c:pt>
                <c:pt idx="16">
                  <c:v>-3</c:v>
                </c:pt>
                <c:pt idx="17">
                  <c:v>2</c:v>
                </c:pt>
                <c:pt idx="18">
                  <c:v>-89</c:v>
                </c:pt>
                <c:pt idx="19">
                  <c:v>-82</c:v>
                </c:pt>
                <c:pt idx="20">
                  <c:v>-48</c:v>
                </c:pt>
                <c:pt idx="21">
                  <c:v>-70</c:v>
                </c:pt>
                <c:pt idx="22">
                  <c:v>-83</c:v>
                </c:pt>
                <c:pt idx="23">
                  <c:v>-50</c:v>
                </c:pt>
                <c:pt idx="24">
                  <c:v>-87</c:v>
                </c:pt>
                <c:pt idx="25">
                  <c:v>-12</c:v>
                </c:pt>
                <c:pt idx="26">
                  <c:v>-28</c:v>
                </c:pt>
                <c:pt idx="27">
                  <c:v>-9</c:v>
                </c:pt>
                <c:pt idx="28">
                  <c:v>-75</c:v>
                </c:pt>
                <c:pt idx="29">
                  <c:v>-117</c:v>
                </c:pt>
                <c:pt idx="30">
                  <c:v>15</c:v>
                </c:pt>
              </c:numCache>
            </c:numRef>
          </c:val>
          <c:smooth val="0"/>
          <c:extLst>
            <c:ext xmlns:c16="http://schemas.microsoft.com/office/drawing/2014/chart" uri="{C3380CC4-5D6E-409C-BE32-E72D297353CC}">
              <c16:uniqueId val="{00000002-AEEE-4533-A4A7-411076B2603E}"/>
            </c:ext>
          </c:extLst>
        </c:ser>
        <c:ser>
          <c:idx val="1"/>
          <c:order val="1"/>
          <c:tx>
            <c:strRef>
              <c:f>'Dia 19 kuviot'!$A$42</c:f>
              <c:strCache>
                <c:ptCount val="1"/>
                <c:pt idx="0">
                  <c:v>Leppävirta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AEEE-4533-A4A7-411076B260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kuviot'!$B$42:$AZ$42</c:f>
              <c:numCache>
                <c:formatCode>General</c:formatCode>
                <c:ptCount val="51"/>
                <c:pt idx="30" formatCode="#,##0">
                  <c:v>15</c:v>
                </c:pt>
                <c:pt idx="31" formatCode="#,##0">
                  <c:v>-39</c:v>
                </c:pt>
                <c:pt idx="32" formatCode="#,##0">
                  <c:v>-29</c:v>
                </c:pt>
                <c:pt idx="33" formatCode="#,##0">
                  <c:v>-22</c:v>
                </c:pt>
                <c:pt idx="34" formatCode="#,##0">
                  <c:v>-20</c:v>
                </c:pt>
                <c:pt idx="35" formatCode="#,##0">
                  <c:v>-18</c:v>
                </c:pt>
                <c:pt idx="36" formatCode="#,##0">
                  <c:v>-16</c:v>
                </c:pt>
                <c:pt idx="37" formatCode="#,##0">
                  <c:v>-11</c:v>
                </c:pt>
                <c:pt idx="38" formatCode="#,##0">
                  <c:v>-11</c:v>
                </c:pt>
                <c:pt idx="39" formatCode="#,##0">
                  <c:v>-9</c:v>
                </c:pt>
                <c:pt idx="40" formatCode="#,##0">
                  <c:v>-5</c:v>
                </c:pt>
                <c:pt idx="41" formatCode="#,##0">
                  <c:v>0</c:v>
                </c:pt>
                <c:pt idx="42" formatCode="#,##0">
                  <c:v>5</c:v>
                </c:pt>
                <c:pt idx="43" formatCode="#,##0">
                  <c:v>9</c:v>
                </c:pt>
                <c:pt idx="44" formatCode="#,##0">
                  <c:v>12</c:v>
                </c:pt>
                <c:pt idx="45" formatCode="#,##0">
                  <c:v>17</c:v>
                </c:pt>
                <c:pt idx="46" formatCode="#,##0">
                  <c:v>20</c:v>
                </c:pt>
                <c:pt idx="47" formatCode="#,##0">
                  <c:v>21</c:v>
                </c:pt>
                <c:pt idx="48" formatCode="#,##0">
                  <c:v>23</c:v>
                </c:pt>
                <c:pt idx="49" formatCode="#,##0">
                  <c:v>25</c:v>
                </c:pt>
                <c:pt idx="50" formatCode="#,##0">
                  <c:v>27</c:v>
                </c:pt>
              </c:numCache>
            </c:numRef>
          </c:val>
          <c:smooth val="0"/>
          <c:extLst>
            <c:ext xmlns:c16="http://schemas.microsoft.com/office/drawing/2014/chart" uri="{C3380CC4-5D6E-409C-BE32-E72D297353CC}">
              <c16:uniqueId val="{00000004-AEEE-4533-A4A7-411076B2603E}"/>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Pielavedellä</a:t>
            </a:r>
            <a:r>
              <a:rPr lang="fi-FI" baseline="0" dirty="0"/>
              <a:t> 1990–2020 </a:t>
            </a:r>
          </a:p>
          <a:p>
            <a:pPr>
              <a:defRPr sz="1200"/>
            </a:pPr>
            <a:r>
              <a:rPr lang="fi-FI" baseline="0" dirty="0"/>
              <a:t>ja ennuste 2021–2040</a:t>
            </a:r>
            <a:endParaRPr lang="fi-FI" dirty="0"/>
          </a:p>
        </c:rich>
      </c:tx>
      <c:layout>
        <c:manualLayout>
          <c:xMode val="edge"/>
          <c:yMode val="edge"/>
          <c:x val="0.17216666666666666"/>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kuviot'!$A$17</c:f>
              <c:strCache>
                <c:ptCount val="1"/>
                <c:pt idx="0">
                  <c:v>Pielavesi toteutunut</c:v>
                </c:pt>
              </c:strCache>
            </c:strRef>
          </c:tx>
          <c:spPr>
            <a:ln w="38100" cap="rnd">
              <a:solidFill>
                <a:schemeClr val="tx2"/>
              </a:solidFill>
              <a:round/>
            </a:ln>
            <a:effectLst/>
          </c:spPr>
          <c:marker>
            <c:symbol val="none"/>
          </c:marker>
          <c:dLbls>
            <c:dLbl>
              <c:idx val="0"/>
              <c:layout>
                <c:manualLayout>
                  <c:x val="-1.3888888888888888E-2"/>
                  <c:y val="4.629629629629629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5B12-479B-B442-2F7A3E2FAEBF}"/>
                </c:ext>
              </c:extLst>
            </c:dLbl>
            <c:dLbl>
              <c:idx val="30"/>
              <c:layout>
                <c:manualLayout>
                  <c:x val="-4.4444444444444446E-2"/>
                  <c:y val="-6.9444444444444489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5B12-479B-B442-2F7A3E2FAEB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kuviot'!$B$17:$AZ$17</c:f>
              <c:numCache>
                <c:formatCode>#,##0</c:formatCode>
                <c:ptCount val="51"/>
                <c:pt idx="0">
                  <c:v>-72</c:v>
                </c:pt>
                <c:pt idx="1">
                  <c:v>4</c:v>
                </c:pt>
                <c:pt idx="2">
                  <c:v>29</c:v>
                </c:pt>
                <c:pt idx="3">
                  <c:v>-32</c:v>
                </c:pt>
                <c:pt idx="4">
                  <c:v>-60</c:v>
                </c:pt>
                <c:pt idx="5">
                  <c:v>10</c:v>
                </c:pt>
                <c:pt idx="6">
                  <c:v>-62</c:v>
                </c:pt>
                <c:pt idx="7">
                  <c:v>-124</c:v>
                </c:pt>
                <c:pt idx="8">
                  <c:v>-96</c:v>
                </c:pt>
                <c:pt idx="9">
                  <c:v>-51</c:v>
                </c:pt>
                <c:pt idx="10">
                  <c:v>-90</c:v>
                </c:pt>
                <c:pt idx="11">
                  <c:v>-61</c:v>
                </c:pt>
                <c:pt idx="12">
                  <c:v>-3</c:v>
                </c:pt>
                <c:pt idx="13">
                  <c:v>-85</c:v>
                </c:pt>
                <c:pt idx="14">
                  <c:v>-36</c:v>
                </c:pt>
                <c:pt idx="15">
                  <c:v>-32</c:v>
                </c:pt>
                <c:pt idx="16">
                  <c:v>-81</c:v>
                </c:pt>
                <c:pt idx="17">
                  <c:v>-14</c:v>
                </c:pt>
                <c:pt idx="18">
                  <c:v>-15</c:v>
                </c:pt>
                <c:pt idx="19">
                  <c:v>-51</c:v>
                </c:pt>
                <c:pt idx="20">
                  <c:v>-15</c:v>
                </c:pt>
                <c:pt idx="21">
                  <c:v>-27</c:v>
                </c:pt>
                <c:pt idx="22">
                  <c:v>-25</c:v>
                </c:pt>
                <c:pt idx="23">
                  <c:v>-41</c:v>
                </c:pt>
                <c:pt idx="24">
                  <c:v>20</c:v>
                </c:pt>
                <c:pt idx="25">
                  <c:v>12</c:v>
                </c:pt>
                <c:pt idx="26">
                  <c:v>9</c:v>
                </c:pt>
                <c:pt idx="27">
                  <c:v>-17</c:v>
                </c:pt>
                <c:pt idx="28">
                  <c:v>-73</c:v>
                </c:pt>
                <c:pt idx="29">
                  <c:v>-58</c:v>
                </c:pt>
                <c:pt idx="30">
                  <c:v>-16</c:v>
                </c:pt>
              </c:numCache>
            </c:numRef>
          </c:val>
          <c:smooth val="0"/>
          <c:extLst>
            <c:ext xmlns:c16="http://schemas.microsoft.com/office/drawing/2014/chart" uri="{C3380CC4-5D6E-409C-BE32-E72D297353CC}">
              <c16:uniqueId val="{00000002-5B12-479B-B442-2F7A3E2FAEBF}"/>
            </c:ext>
          </c:extLst>
        </c:ser>
        <c:ser>
          <c:idx val="1"/>
          <c:order val="1"/>
          <c:tx>
            <c:strRef>
              <c:f>'Dia 19 kuviot'!$A$18</c:f>
              <c:strCache>
                <c:ptCount val="1"/>
                <c:pt idx="0">
                  <c:v>Pielavesi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5B12-479B-B442-2F7A3E2FAEB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kuviot'!$B$18:$AZ$18</c:f>
              <c:numCache>
                <c:formatCode>General</c:formatCode>
                <c:ptCount val="51"/>
                <c:pt idx="30" formatCode="#,##0">
                  <c:v>-16</c:v>
                </c:pt>
                <c:pt idx="31" formatCode="#,##0">
                  <c:v>-21</c:v>
                </c:pt>
                <c:pt idx="32" formatCode="#,##0">
                  <c:v>-21</c:v>
                </c:pt>
                <c:pt idx="33" formatCode="#,##0">
                  <c:v>-19</c:v>
                </c:pt>
                <c:pt idx="34" formatCode="#,##0">
                  <c:v>-14</c:v>
                </c:pt>
                <c:pt idx="35" formatCode="#,##0">
                  <c:v>-13</c:v>
                </c:pt>
                <c:pt idx="36" formatCode="#,##0">
                  <c:v>-11</c:v>
                </c:pt>
                <c:pt idx="37" formatCode="#,##0">
                  <c:v>-7</c:v>
                </c:pt>
                <c:pt idx="38" formatCode="#,##0">
                  <c:v>-4</c:v>
                </c:pt>
                <c:pt idx="39" formatCode="#,##0">
                  <c:v>-2</c:v>
                </c:pt>
                <c:pt idx="40" formatCode="#,##0">
                  <c:v>1</c:v>
                </c:pt>
                <c:pt idx="41" formatCode="#,##0">
                  <c:v>5</c:v>
                </c:pt>
                <c:pt idx="42" formatCode="#,##0">
                  <c:v>10</c:v>
                </c:pt>
                <c:pt idx="43" formatCode="#,##0">
                  <c:v>11</c:v>
                </c:pt>
                <c:pt idx="44" formatCode="#,##0">
                  <c:v>13</c:v>
                </c:pt>
                <c:pt idx="45" formatCode="#,##0">
                  <c:v>15</c:v>
                </c:pt>
                <c:pt idx="46" formatCode="#,##0">
                  <c:v>16</c:v>
                </c:pt>
                <c:pt idx="47" formatCode="#,##0">
                  <c:v>18</c:v>
                </c:pt>
                <c:pt idx="48" formatCode="#,##0">
                  <c:v>20</c:v>
                </c:pt>
                <c:pt idx="49" formatCode="#,##0">
                  <c:v>20</c:v>
                </c:pt>
                <c:pt idx="50" formatCode="#,##0">
                  <c:v>24</c:v>
                </c:pt>
              </c:numCache>
            </c:numRef>
          </c:val>
          <c:smooth val="0"/>
          <c:extLst>
            <c:ext xmlns:c16="http://schemas.microsoft.com/office/drawing/2014/chart" uri="{C3380CC4-5D6E-409C-BE32-E72D297353CC}">
              <c16:uniqueId val="{00000004-5B12-479B-B442-2F7A3E2FAEBF}"/>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Rautalammilla 1990–2020 </a:t>
            </a:r>
          </a:p>
          <a:p>
            <a:pPr>
              <a:defRPr sz="1200"/>
            </a:pPr>
            <a:r>
              <a:rPr lang="fi-FI" baseline="0" dirty="0"/>
              <a:t>ja ennuste 2021–2040</a:t>
            </a:r>
            <a:endParaRPr lang="fi-FI" dirty="0"/>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kuviot'!$A$25</c:f>
              <c:strCache>
                <c:ptCount val="1"/>
                <c:pt idx="0">
                  <c:v>Rautalampi toteutunut</c:v>
                </c:pt>
              </c:strCache>
            </c:strRef>
          </c:tx>
          <c:spPr>
            <a:ln w="38100" cap="rnd">
              <a:solidFill>
                <a:schemeClr val="tx2"/>
              </a:solidFill>
              <a:round/>
            </a:ln>
            <a:effectLst/>
          </c:spPr>
          <c:marker>
            <c:symbol val="none"/>
          </c:marker>
          <c:dLbls>
            <c:dLbl>
              <c:idx val="0"/>
              <c:layout>
                <c:manualLayout>
                  <c:x val="-8.3333333333333332E-3"/>
                  <c:y val="-6.4814814814814811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F338-467A-A8A7-267147727812}"/>
                </c:ext>
              </c:extLst>
            </c:dLbl>
            <c:dLbl>
              <c:idx val="30"/>
              <c:layout>
                <c:manualLayout>
                  <c:x val="0"/>
                  <c:y val="2.7777777777777776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F338-467A-A8A7-2671477278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kuviot'!$B$25:$AZ$25</c:f>
              <c:numCache>
                <c:formatCode>#,##0</c:formatCode>
                <c:ptCount val="51"/>
                <c:pt idx="0">
                  <c:v>1</c:v>
                </c:pt>
                <c:pt idx="1">
                  <c:v>-18</c:v>
                </c:pt>
                <c:pt idx="2">
                  <c:v>-18</c:v>
                </c:pt>
                <c:pt idx="3">
                  <c:v>11</c:v>
                </c:pt>
                <c:pt idx="4">
                  <c:v>-60</c:v>
                </c:pt>
                <c:pt idx="5">
                  <c:v>-3</c:v>
                </c:pt>
                <c:pt idx="6">
                  <c:v>-37</c:v>
                </c:pt>
                <c:pt idx="7">
                  <c:v>-35</c:v>
                </c:pt>
                <c:pt idx="8">
                  <c:v>-68</c:v>
                </c:pt>
                <c:pt idx="9">
                  <c:v>-39</c:v>
                </c:pt>
                <c:pt idx="10">
                  <c:v>-45</c:v>
                </c:pt>
                <c:pt idx="11">
                  <c:v>-25</c:v>
                </c:pt>
                <c:pt idx="12">
                  <c:v>-19</c:v>
                </c:pt>
                <c:pt idx="13">
                  <c:v>-20</c:v>
                </c:pt>
                <c:pt idx="14">
                  <c:v>18</c:v>
                </c:pt>
                <c:pt idx="15">
                  <c:v>-4</c:v>
                </c:pt>
                <c:pt idx="16">
                  <c:v>-52</c:v>
                </c:pt>
                <c:pt idx="17">
                  <c:v>12</c:v>
                </c:pt>
                <c:pt idx="18">
                  <c:v>-14</c:v>
                </c:pt>
                <c:pt idx="19">
                  <c:v>11</c:v>
                </c:pt>
                <c:pt idx="20">
                  <c:v>-8</c:v>
                </c:pt>
                <c:pt idx="21">
                  <c:v>31</c:v>
                </c:pt>
                <c:pt idx="22">
                  <c:v>-14</c:v>
                </c:pt>
                <c:pt idx="23">
                  <c:v>3</c:v>
                </c:pt>
                <c:pt idx="24">
                  <c:v>-3</c:v>
                </c:pt>
                <c:pt idx="25">
                  <c:v>-27</c:v>
                </c:pt>
                <c:pt idx="26">
                  <c:v>18</c:v>
                </c:pt>
                <c:pt idx="27">
                  <c:v>5</c:v>
                </c:pt>
                <c:pt idx="28">
                  <c:v>-17</c:v>
                </c:pt>
                <c:pt idx="29">
                  <c:v>-45</c:v>
                </c:pt>
                <c:pt idx="30">
                  <c:v>-14</c:v>
                </c:pt>
              </c:numCache>
            </c:numRef>
          </c:val>
          <c:smooth val="0"/>
          <c:extLst>
            <c:ext xmlns:c16="http://schemas.microsoft.com/office/drawing/2014/chart" uri="{C3380CC4-5D6E-409C-BE32-E72D297353CC}">
              <c16:uniqueId val="{00000002-F338-467A-A8A7-267147727812}"/>
            </c:ext>
          </c:extLst>
        </c:ser>
        <c:ser>
          <c:idx val="1"/>
          <c:order val="1"/>
          <c:tx>
            <c:strRef>
              <c:f>'Dia 19 kuviot'!$A$26</c:f>
              <c:strCache>
                <c:ptCount val="1"/>
                <c:pt idx="0">
                  <c:v>Rautalampi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F338-467A-A8A7-2671477278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kuviot'!$B$26:$AZ$26</c:f>
              <c:numCache>
                <c:formatCode>General</c:formatCode>
                <c:ptCount val="51"/>
                <c:pt idx="30" formatCode="#,##0">
                  <c:v>-14</c:v>
                </c:pt>
                <c:pt idx="31" formatCode="#,##0">
                  <c:v>-3</c:v>
                </c:pt>
                <c:pt idx="32" formatCode="#,##0">
                  <c:v>-6</c:v>
                </c:pt>
                <c:pt idx="33" formatCode="#,##0">
                  <c:v>-5</c:v>
                </c:pt>
                <c:pt idx="34" formatCode="#,##0">
                  <c:v>-3</c:v>
                </c:pt>
                <c:pt idx="35" formatCode="#,##0">
                  <c:v>-3</c:v>
                </c:pt>
                <c:pt idx="36" formatCode="#,##0">
                  <c:v>1</c:v>
                </c:pt>
                <c:pt idx="37" formatCode="#,##0">
                  <c:v>4</c:v>
                </c:pt>
                <c:pt idx="38" formatCode="#,##0">
                  <c:v>6</c:v>
                </c:pt>
                <c:pt idx="39" formatCode="#,##0">
                  <c:v>10</c:v>
                </c:pt>
                <c:pt idx="40" formatCode="#,##0">
                  <c:v>11</c:v>
                </c:pt>
                <c:pt idx="41" formatCode="#,##0">
                  <c:v>10</c:v>
                </c:pt>
                <c:pt idx="42" formatCode="#,##0">
                  <c:v>12</c:v>
                </c:pt>
                <c:pt idx="43" formatCode="#,##0">
                  <c:v>12</c:v>
                </c:pt>
                <c:pt idx="44" formatCode="#,##0">
                  <c:v>15</c:v>
                </c:pt>
                <c:pt idx="45" formatCode="#,##0">
                  <c:v>16</c:v>
                </c:pt>
                <c:pt idx="46" formatCode="#,##0">
                  <c:v>16</c:v>
                </c:pt>
                <c:pt idx="47" formatCode="#,##0">
                  <c:v>19</c:v>
                </c:pt>
                <c:pt idx="48" formatCode="#,##0">
                  <c:v>20</c:v>
                </c:pt>
                <c:pt idx="49" formatCode="#,##0">
                  <c:v>22</c:v>
                </c:pt>
                <c:pt idx="50" formatCode="#,##0">
                  <c:v>22</c:v>
                </c:pt>
              </c:numCache>
            </c:numRef>
          </c:val>
          <c:smooth val="0"/>
          <c:extLst>
            <c:ext xmlns:c16="http://schemas.microsoft.com/office/drawing/2014/chart" uri="{C3380CC4-5D6E-409C-BE32-E72D297353CC}">
              <c16:uniqueId val="{00000004-F338-467A-A8A7-267147727812}"/>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Rautavaaralla 1990–2020 </a:t>
            </a:r>
          </a:p>
          <a:p>
            <a:pPr>
              <a:defRPr sz="1200"/>
            </a:pPr>
            <a:r>
              <a:rPr lang="fi-FI" dirty="0"/>
              <a:t>ja ennuste 2021–2040</a:t>
            </a:r>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kuviot'!$A$33</c:f>
              <c:strCache>
                <c:ptCount val="1"/>
                <c:pt idx="0">
                  <c:v>Rautavaara toteutunut</c:v>
                </c:pt>
              </c:strCache>
            </c:strRef>
          </c:tx>
          <c:spPr>
            <a:ln w="38100" cap="rnd">
              <a:solidFill>
                <a:schemeClr val="tx2"/>
              </a:solidFill>
              <a:round/>
            </a:ln>
            <a:effectLst/>
          </c:spPr>
          <c:marker>
            <c:symbol val="none"/>
          </c:marker>
          <c:dLbls>
            <c:dLbl>
              <c:idx val="0"/>
              <c:layout>
                <c:manualLayout>
                  <c:x val="-1.666666666666668E-2"/>
                  <c:y val="6.0185185185185182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9DEA-4303-AD8C-6EB85834ACCF}"/>
                </c:ext>
              </c:extLst>
            </c:dLbl>
            <c:dLbl>
              <c:idx val="30"/>
              <c:layout>
                <c:manualLayout>
                  <c:x val="-8.3333333333334356E-3"/>
                  <c:y val="6.481481481481477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9DEA-4303-AD8C-6EB85834ACC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kuviot'!$B$33:$AZ$33</c:f>
              <c:numCache>
                <c:formatCode>#,##0</c:formatCode>
                <c:ptCount val="51"/>
                <c:pt idx="0">
                  <c:v>-36</c:v>
                </c:pt>
                <c:pt idx="1">
                  <c:v>-34</c:v>
                </c:pt>
                <c:pt idx="2">
                  <c:v>-2</c:v>
                </c:pt>
                <c:pt idx="3">
                  <c:v>-25</c:v>
                </c:pt>
                <c:pt idx="4">
                  <c:v>-38</c:v>
                </c:pt>
                <c:pt idx="5">
                  <c:v>-40</c:v>
                </c:pt>
                <c:pt idx="6">
                  <c:v>-35</c:v>
                </c:pt>
                <c:pt idx="7">
                  <c:v>-43</c:v>
                </c:pt>
                <c:pt idx="8">
                  <c:v>-58</c:v>
                </c:pt>
                <c:pt idx="9">
                  <c:v>-69</c:v>
                </c:pt>
                <c:pt idx="10">
                  <c:v>-66</c:v>
                </c:pt>
                <c:pt idx="11">
                  <c:v>-51</c:v>
                </c:pt>
                <c:pt idx="12">
                  <c:v>-57</c:v>
                </c:pt>
                <c:pt idx="13">
                  <c:v>-39</c:v>
                </c:pt>
                <c:pt idx="14">
                  <c:v>-32</c:v>
                </c:pt>
                <c:pt idx="15">
                  <c:v>-23</c:v>
                </c:pt>
                <c:pt idx="16">
                  <c:v>-5</c:v>
                </c:pt>
                <c:pt idx="17">
                  <c:v>-37</c:v>
                </c:pt>
                <c:pt idx="18">
                  <c:v>-16</c:v>
                </c:pt>
                <c:pt idx="19">
                  <c:v>-3</c:v>
                </c:pt>
                <c:pt idx="20">
                  <c:v>-26</c:v>
                </c:pt>
                <c:pt idx="21">
                  <c:v>-2</c:v>
                </c:pt>
                <c:pt idx="22">
                  <c:v>-5</c:v>
                </c:pt>
                <c:pt idx="23">
                  <c:v>-2</c:v>
                </c:pt>
                <c:pt idx="24">
                  <c:v>9</c:v>
                </c:pt>
                <c:pt idx="25">
                  <c:v>-3</c:v>
                </c:pt>
                <c:pt idx="26">
                  <c:v>14</c:v>
                </c:pt>
                <c:pt idx="27">
                  <c:v>-1</c:v>
                </c:pt>
                <c:pt idx="28">
                  <c:v>-10</c:v>
                </c:pt>
                <c:pt idx="29">
                  <c:v>-20</c:v>
                </c:pt>
                <c:pt idx="30">
                  <c:v>-4</c:v>
                </c:pt>
              </c:numCache>
            </c:numRef>
          </c:val>
          <c:smooth val="0"/>
          <c:extLst>
            <c:ext xmlns:c16="http://schemas.microsoft.com/office/drawing/2014/chart" uri="{C3380CC4-5D6E-409C-BE32-E72D297353CC}">
              <c16:uniqueId val="{00000002-9DEA-4303-AD8C-6EB85834ACCF}"/>
            </c:ext>
          </c:extLst>
        </c:ser>
        <c:ser>
          <c:idx val="1"/>
          <c:order val="1"/>
          <c:tx>
            <c:strRef>
              <c:f>'Dia 19 kuviot'!$A$34</c:f>
              <c:strCache>
                <c:ptCount val="1"/>
                <c:pt idx="0">
                  <c:v>Rautavaara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9DEA-4303-AD8C-6EB85834ACC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kuviot'!$B$34:$AZ$34</c:f>
              <c:numCache>
                <c:formatCode>General</c:formatCode>
                <c:ptCount val="51"/>
                <c:pt idx="30" formatCode="#,##0">
                  <c:v>-4</c:v>
                </c:pt>
                <c:pt idx="31" formatCode="#,##0">
                  <c:v>-4</c:v>
                </c:pt>
                <c:pt idx="32" formatCode="#,##0">
                  <c:v>-2</c:v>
                </c:pt>
                <c:pt idx="33" formatCode="#,##0">
                  <c:v>-2</c:v>
                </c:pt>
                <c:pt idx="34" formatCode="#,##0">
                  <c:v>-1</c:v>
                </c:pt>
                <c:pt idx="35" formatCode="#,##0">
                  <c:v>0</c:v>
                </c:pt>
                <c:pt idx="36" formatCode="#,##0">
                  <c:v>1</c:v>
                </c:pt>
                <c:pt idx="37" formatCode="#,##0">
                  <c:v>1</c:v>
                </c:pt>
                <c:pt idx="38" formatCode="#,##0">
                  <c:v>3</c:v>
                </c:pt>
                <c:pt idx="39" formatCode="#,##0">
                  <c:v>3</c:v>
                </c:pt>
                <c:pt idx="40" formatCode="#,##0">
                  <c:v>5</c:v>
                </c:pt>
                <c:pt idx="41" formatCode="#,##0">
                  <c:v>5</c:v>
                </c:pt>
                <c:pt idx="42" formatCode="#,##0">
                  <c:v>7</c:v>
                </c:pt>
                <c:pt idx="43" formatCode="#,##0">
                  <c:v>7</c:v>
                </c:pt>
                <c:pt idx="44" formatCode="#,##0">
                  <c:v>9</c:v>
                </c:pt>
                <c:pt idx="45" formatCode="#,##0">
                  <c:v>9</c:v>
                </c:pt>
                <c:pt idx="46" formatCode="#,##0">
                  <c:v>9</c:v>
                </c:pt>
                <c:pt idx="47" formatCode="#,##0">
                  <c:v>9</c:v>
                </c:pt>
                <c:pt idx="48" formatCode="#,##0">
                  <c:v>10</c:v>
                </c:pt>
                <c:pt idx="49" formatCode="#,##0">
                  <c:v>10</c:v>
                </c:pt>
                <c:pt idx="50" formatCode="#,##0">
                  <c:v>11</c:v>
                </c:pt>
              </c:numCache>
            </c:numRef>
          </c:val>
          <c:smooth val="0"/>
          <c:extLst>
            <c:ext xmlns:c16="http://schemas.microsoft.com/office/drawing/2014/chart" uri="{C3380CC4-5D6E-409C-BE32-E72D297353CC}">
              <c16:uniqueId val="{00000004-9DEA-4303-AD8C-6EB85834ACCF}"/>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sz="1200" dirty="0"/>
              <a:t>Kokonaisnettomuutto</a:t>
            </a:r>
            <a:r>
              <a:rPr lang="fi-FI" sz="1200" baseline="0" dirty="0"/>
              <a:t> Siilinjärvellä 1990–2020 </a:t>
            </a:r>
          </a:p>
          <a:p>
            <a:pPr>
              <a:defRPr sz="1200"/>
            </a:pPr>
            <a:r>
              <a:rPr lang="fi-FI" sz="1200" baseline="0" dirty="0"/>
              <a:t>ja ennuste 2021–2040</a:t>
            </a:r>
            <a:endParaRPr lang="fi-FI" sz="1200" dirty="0"/>
          </a:p>
        </c:rich>
      </c:tx>
      <c:layout>
        <c:manualLayout>
          <c:xMode val="edge"/>
          <c:yMode val="edge"/>
          <c:x val="0.17200382519586493"/>
          <c:y val="1.3888888888888888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kuviot'!$A$7</c:f>
              <c:strCache>
                <c:ptCount val="1"/>
                <c:pt idx="0">
                  <c:v>Siilinjärvi toteutunut</c:v>
                </c:pt>
              </c:strCache>
            </c:strRef>
          </c:tx>
          <c:spPr>
            <a:ln w="38100" cap="rnd">
              <a:solidFill>
                <a:schemeClr val="tx2"/>
              </a:solidFill>
              <a:round/>
            </a:ln>
            <a:effectLst/>
          </c:spPr>
          <c:marker>
            <c:symbol val="none"/>
          </c:marker>
          <c:dLbls>
            <c:dLbl>
              <c:idx val="0"/>
              <c:layout>
                <c:manualLayout>
                  <c:x val="-8.3333333333333332E-3"/>
                  <c:y val="-6.4814814814814811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3D8C-4B87-ACB0-C7EC71AE5A8A}"/>
                </c:ext>
              </c:extLst>
            </c:dLbl>
            <c:dLbl>
              <c:idx val="30"/>
              <c:layout>
                <c:manualLayout>
                  <c:x val="0"/>
                  <c:y val="2.7777777777777776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3D8C-4B87-ACB0-C7EC71AE5A8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kuviot'!$B$7:$AZ$7</c:f>
              <c:numCache>
                <c:formatCode>#,##0</c:formatCode>
                <c:ptCount val="51"/>
                <c:pt idx="0">
                  <c:v>39</c:v>
                </c:pt>
                <c:pt idx="1">
                  <c:v>-29</c:v>
                </c:pt>
                <c:pt idx="2">
                  <c:v>25</c:v>
                </c:pt>
                <c:pt idx="3">
                  <c:v>-146</c:v>
                </c:pt>
                <c:pt idx="4">
                  <c:v>23</c:v>
                </c:pt>
                <c:pt idx="5">
                  <c:v>-133</c:v>
                </c:pt>
                <c:pt idx="6">
                  <c:v>-59</c:v>
                </c:pt>
                <c:pt idx="7">
                  <c:v>-44</c:v>
                </c:pt>
                <c:pt idx="8">
                  <c:v>32</c:v>
                </c:pt>
                <c:pt idx="9">
                  <c:v>-153</c:v>
                </c:pt>
                <c:pt idx="10">
                  <c:v>63</c:v>
                </c:pt>
                <c:pt idx="11">
                  <c:v>-140</c:v>
                </c:pt>
                <c:pt idx="12">
                  <c:v>21</c:v>
                </c:pt>
                <c:pt idx="13">
                  <c:v>130</c:v>
                </c:pt>
                <c:pt idx="14">
                  <c:v>-19</c:v>
                </c:pt>
                <c:pt idx="15">
                  <c:v>-91</c:v>
                </c:pt>
                <c:pt idx="16">
                  <c:v>205</c:v>
                </c:pt>
                <c:pt idx="17">
                  <c:v>5</c:v>
                </c:pt>
                <c:pt idx="18">
                  <c:v>-104</c:v>
                </c:pt>
                <c:pt idx="19">
                  <c:v>51</c:v>
                </c:pt>
                <c:pt idx="20">
                  <c:v>-31</c:v>
                </c:pt>
                <c:pt idx="21">
                  <c:v>149</c:v>
                </c:pt>
                <c:pt idx="22">
                  <c:v>26</c:v>
                </c:pt>
                <c:pt idx="23">
                  <c:v>25</c:v>
                </c:pt>
                <c:pt idx="24">
                  <c:v>0</c:v>
                </c:pt>
                <c:pt idx="25">
                  <c:v>-12</c:v>
                </c:pt>
                <c:pt idx="26">
                  <c:v>-104</c:v>
                </c:pt>
                <c:pt idx="27">
                  <c:v>-162</c:v>
                </c:pt>
                <c:pt idx="28">
                  <c:v>-35</c:v>
                </c:pt>
                <c:pt idx="29">
                  <c:v>-261</c:v>
                </c:pt>
                <c:pt idx="30">
                  <c:v>-168</c:v>
                </c:pt>
              </c:numCache>
            </c:numRef>
          </c:val>
          <c:smooth val="0"/>
          <c:extLst>
            <c:ext xmlns:c16="http://schemas.microsoft.com/office/drawing/2014/chart" uri="{C3380CC4-5D6E-409C-BE32-E72D297353CC}">
              <c16:uniqueId val="{00000002-3D8C-4B87-ACB0-C7EC71AE5A8A}"/>
            </c:ext>
          </c:extLst>
        </c:ser>
        <c:ser>
          <c:idx val="1"/>
          <c:order val="1"/>
          <c:tx>
            <c:strRef>
              <c:f>'Dia 19 kuviot'!$A$8</c:f>
              <c:strCache>
                <c:ptCount val="1"/>
                <c:pt idx="0">
                  <c:v>Siilinjärvi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3D8C-4B87-ACB0-C7EC71AE5A8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kuviot'!$B$8:$AZ$8</c:f>
              <c:numCache>
                <c:formatCode>General</c:formatCode>
                <c:ptCount val="51"/>
                <c:pt idx="30" formatCode="#,##0">
                  <c:v>-168</c:v>
                </c:pt>
                <c:pt idx="31" formatCode="#,##0">
                  <c:v>-124</c:v>
                </c:pt>
                <c:pt idx="32" formatCode="#,##0">
                  <c:v>-117</c:v>
                </c:pt>
                <c:pt idx="33" formatCode="#,##0">
                  <c:v>-108</c:v>
                </c:pt>
                <c:pt idx="34" formatCode="#,##0">
                  <c:v>-98</c:v>
                </c:pt>
                <c:pt idx="35" formatCode="#,##0">
                  <c:v>-94</c:v>
                </c:pt>
                <c:pt idx="36" formatCode="#,##0">
                  <c:v>-97</c:v>
                </c:pt>
                <c:pt idx="37" formatCode="#,##0">
                  <c:v>-97</c:v>
                </c:pt>
                <c:pt idx="38" formatCode="#,##0">
                  <c:v>-94</c:v>
                </c:pt>
                <c:pt idx="39" formatCode="#,##0">
                  <c:v>-91</c:v>
                </c:pt>
                <c:pt idx="40" formatCode="#,##0">
                  <c:v>-86</c:v>
                </c:pt>
                <c:pt idx="41" formatCode="#,##0">
                  <c:v>-85</c:v>
                </c:pt>
                <c:pt idx="42" formatCode="#,##0">
                  <c:v>-80</c:v>
                </c:pt>
                <c:pt idx="43" formatCode="#,##0">
                  <c:v>-72</c:v>
                </c:pt>
                <c:pt idx="44" formatCode="#,##0">
                  <c:v>-61</c:v>
                </c:pt>
                <c:pt idx="45" formatCode="#,##0">
                  <c:v>-53</c:v>
                </c:pt>
                <c:pt idx="46" formatCode="#,##0">
                  <c:v>-43</c:v>
                </c:pt>
                <c:pt idx="47" formatCode="#,##0">
                  <c:v>-30</c:v>
                </c:pt>
                <c:pt idx="48" formatCode="#,##0">
                  <c:v>-17</c:v>
                </c:pt>
                <c:pt idx="49" formatCode="#,##0">
                  <c:v>-12</c:v>
                </c:pt>
                <c:pt idx="50" formatCode="#,##0">
                  <c:v>-9</c:v>
                </c:pt>
              </c:numCache>
            </c:numRef>
          </c:val>
          <c:smooth val="0"/>
          <c:extLst>
            <c:ext xmlns:c16="http://schemas.microsoft.com/office/drawing/2014/chart" uri="{C3380CC4-5D6E-409C-BE32-E72D297353CC}">
              <c16:uniqueId val="{00000004-3D8C-4B87-ACB0-C7EC71AE5A8A}"/>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Sonkajärvellä 1990–2020 </a:t>
            </a:r>
          </a:p>
          <a:p>
            <a:pPr>
              <a:defRPr sz="1200"/>
            </a:pPr>
            <a:r>
              <a:rPr lang="fi-FI" dirty="0"/>
              <a:t>ja ennuste 2021–2040</a:t>
            </a:r>
          </a:p>
        </c:rich>
      </c:tx>
      <c:layout>
        <c:manualLayout>
          <c:xMode val="edge"/>
          <c:yMode val="edge"/>
          <c:x val="0.17216666666666666"/>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kuviot'!$A$19</c:f>
              <c:strCache>
                <c:ptCount val="1"/>
                <c:pt idx="0">
                  <c:v>Sonkajärvi toteutunut</c:v>
                </c:pt>
              </c:strCache>
            </c:strRef>
          </c:tx>
          <c:spPr>
            <a:ln w="38100" cap="rnd">
              <a:solidFill>
                <a:schemeClr val="tx2"/>
              </a:solidFill>
              <a:round/>
            </a:ln>
            <a:effectLst/>
          </c:spPr>
          <c:marker>
            <c:symbol val="none"/>
          </c:marker>
          <c:dLbls>
            <c:dLbl>
              <c:idx val="0"/>
              <c:layout>
                <c:manualLayout>
                  <c:x val="-1.666666666666668E-2"/>
                  <c:y val="4.629629629629629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2B09-47C8-987E-8C23E49A6ED5}"/>
                </c:ext>
              </c:extLst>
            </c:dLbl>
            <c:dLbl>
              <c:idx val="30"/>
              <c:layout>
                <c:manualLayout>
                  <c:x val="-4.4444444444444446E-2"/>
                  <c:y val="-6.018518518518523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2B09-47C8-987E-8C23E49A6E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kuviot'!$B$19:$AZ$19</c:f>
              <c:numCache>
                <c:formatCode>#,##0</c:formatCode>
                <c:ptCount val="51"/>
                <c:pt idx="0">
                  <c:v>-72</c:v>
                </c:pt>
                <c:pt idx="1">
                  <c:v>-28</c:v>
                </c:pt>
                <c:pt idx="2">
                  <c:v>-55</c:v>
                </c:pt>
                <c:pt idx="3">
                  <c:v>-28</c:v>
                </c:pt>
                <c:pt idx="4">
                  <c:v>-38</c:v>
                </c:pt>
                <c:pt idx="5">
                  <c:v>-107</c:v>
                </c:pt>
                <c:pt idx="6">
                  <c:v>-14</c:v>
                </c:pt>
                <c:pt idx="7">
                  <c:v>15</c:v>
                </c:pt>
                <c:pt idx="8">
                  <c:v>-75</c:v>
                </c:pt>
                <c:pt idx="9">
                  <c:v>-69</c:v>
                </c:pt>
                <c:pt idx="10">
                  <c:v>-79</c:v>
                </c:pt>
                <c:pt idx="11">
                  <c:v>-76</c:v>
                </c:pt>
                <c:pt idx="12">
                  <c:v>-80</c:v>
                </c:pt>
                <c:pt idx="13">
                  <c:v>-22</c:v>
                </c:pt>
                <c:pt idx="14">
                  <c:v>1</c:v>
                </c:pt>
                <c:pt idx="15">
                  <c:v>1</c:v>
                </c:pt>
                <c:pt idx="16">
                  <c:v>-7</c:v>
                </c:pt>
                <c:pt idx="17">
                  <c:v>-46</c:v>
                </c:pt>
                <c:pt idx="18">
                  <c:v>-106</c:v>
                </c:pt>
                <c:pt idx="19">
                  <c:v>15</c:v>
                </c:pt>
                <c:pt idx="20">
                  <c:v>5</c:v>
                </c:pt>
                <c:pt idx="21">
                  <c:v>-40</c:v>
                </c:pt>
                <c:pt idx="22">
                  <c:v>-70</c:v>
                </c:pt>
                <c:pt idx="23">
                  <c:v>-26</c:v>
                </c:pt>
                <c:pt idx="24">
                  <c:v>-67</c:v>
                </c:pt>
                <c:pt idx="25">
                  <c:v>-10</c:v>
                </c:pt>
                <c:pt idx="26">
                  <c:v>-56</c:v>
                </c:pt>
                <c:pt idx="27">
                  <c:v>-70</c:v>
                </c:pt>
                <c:pt idx="28">
                  <c:v>-60</c:v>
                </c:pt>
                <c:pt idx="29">
                  <c:v>-22</c:v>
                </c:pt>
                <c:pt idx="30">
                  <c:v>-11</c:v>
                </c:pt>
              </c:numCache>
            </c:numRef>
          </c:val>
          <c:smooth val="0"/>
          <c:extLst>
            <c:ext xmlns:c16="http://schemas.microsoft.com/office/drawing/2014/chart" uri="{C3380CC4-5D6E-409C-BE32-E72D297353CC}">
              <c16:uniqueId val="{00000002-2B09-47C8-987E-8C23E49A6ED5}"/>
            </c:ext>
          </c:extLst>
        </c:ser>
        <c:ser>
          <c:idx val="1"/>
          <c:order val="1"/>
          <c:tx>
            <c:strRef>
              <c:f>'Dia 19 kuviot'!$A$20</c:f>
              <c:strCache>
                <c:ptCount val="1"/>
                <c:pt idx="0">
                  <c:v>Sonkajärvi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2B09-47C8-987E-8C23E49A6E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kuviot'!$B$20:$AZ$20</c:f>
              <c:numCache>
                <c:formatCode>General</c:formatCode>
                <c:ptCount val="51"/>
                <c:pt idx="30" formatCode="#,##0">
                  <c:v>-11</c:v>
                </c:pt>
                <c:pt idx="31" formatCode="#,##0">
                  <c:v>-35</c:v>
                </c:pt>
                <c:pt idx="32" formatCode="#,##0">
                  <c:v>-27</c:v>
                </c:pt>
                <c:pt idx="33" formatCode="#,##0">
                  <c:v>-22</c:v>
                </c:pt>
                <c:pt idx="34" formatCode="#,##0">
                  <c:v>-16</c:v>
                </c:pt>
                <c:pt idx="35" formatCode="#,##0">
                  <c:v>-12</c:v>
                </c:pt>
                <c:pt idx="36" formatCode="#,##0">
                  <c:v>-8</c:v>
                </c:pt>
                <c:pt idx="37" formatCode="#,##0">
                  <c:v>-5</c:v>
                </c:pt>
                <c:pt idx="38" formatCode="#,##0">
                  <c:v>-1</c:v>
                </c:pt>
                <c:pt idx="39" formatCode="#,##0">
                  <c:v>0</c:v>
                </c:pt>
                <c:pt idx="40" formatCode="#,##0">
                  <c:v>2</c:v>
                </c:pt>
                <c:pt idx="41" formatCode="#,##0">
                  <c:v>4</c:v>
                </c:pt>
                <c:pt idx="42" formatCode="#,##0">
                  <c:v>5</c:v>
                </c:pt>
                <c:pt idx="43" formatCode="#,##0">
                  <c:v>9</c:v>
                </c:pt>
                <c:pt idx="44" formatCode="#,##0">
                  <c:v>11</c:v>
                </c:pt>
                <c:pt idx="45" formatCode="#,##0">
                  <c:v>12</c:v>
                </c:pt>
                <c:pt idx="46" formatCode="#,##0">
                  <c:v>13</c:v>
                </c:pt>
                <c:pt idx="47" formatCode="#,##0">
                  <c:v>15</c:v>
                </c:pt>
                <c:pt idx="48" formatCode="#,##0">
                  <c:v>17</c:v>
                </c:pt>
                <c:pt idx="49" formatCode="#,##0">
                  <c:v>17</c:v>
                </c:pt>
                <c:pt idx="50" formatCode="#,##0">
                  <c:v>16</c:v>
                </c:pt>
              </c:numCache>
            </c:numRef>
          </c:val>
          <c:smooth val="0"/>
          <c:extLst>
            <c:ext xmlns:c16="http://schemas.microsoft.com/office/drawing/2014/chart" uri="{C3380CC4-5D6E-409C-BE32-E72D297353CC}">
              <c16:uniqueId val="{00000004-2B09-47C8-987E-8C23E49A6ED5}"/>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sz="1200"/>
              <a:t>Elävänä syntyneet koko maassa 1990–2020 ja ennuste 2021–2040 </a:t>
            </a:r>
          </a:p>
        </c:rich>
      </c:tx>
      <c:layout>
        <c:manualLayout>
          <c:xMode val="edge"/>
          <c:yMode val="edge"/>
          <c:x val="0.12501124337976444"/>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8.5642226304966762E-2"/>
          <c:y val="0.11351422764865093"/>
          <c:w val="0.88647757602528487"/>
          <c:h val="0.74781990647669283"/>
        </c:manualLayout>
      </c:layout>
      <c:lineChart>
        <c:grouping val="standard"/>
        <c:varyColors val="0"/>
        <c:ser>
          <c:idx val="0"/>
          <c:order val="0"/>
          <c:tx>
            <c:strRef>
              <c:f>'Dia 10'!$B$5</c:f>
              <c:strCache>
                <c:ptCount val="1"/>
                <c:pt idx="0">
                  <c:v>KOKO MAA toteutunut</c:v>
                </c:pt>
              </c:strCache>
            </c:strRef>
          </c:tx>
          <c:spPr>
            <a:ln w="38100" cap="rnd">
              <a:solidFill>
                <a:schemeClr val="tx2"/>
              </a:solidFill>
              <a:round/>
            </a:ln>
            <a:effectLst/>
          </c:spPr>
          <c:marker>
            <c:symbol val="none"/>
          </c:marker>
          <c:dLbls>
            <c:dLbl>
              <c:idx val="0"/>
              <c:layout>
                <c:manualLayout>
                  <c:x val="-2.0504006205455064E-2"/>
                  <c:y val="-8.4723350405048123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F505-443A-B571-A520394B8BB6}"/>
                </c:ext>
              </c:extLst>
            </c:dLbl>
            <c:dLbl>
              <c:idx val="1"/>
              <c:delete val="1"/>
              <c:extLst>
                <c:ext xmlns:c15="http://schemas.microsoft.com/office/drawing/2012/chart" uri="{CE6537A1-D6FC-4f65-9D91-7224C49458BB}"/>
                <c:ext xmlns:c16="http://schemas.microsoft.com/office/drawing/2014/chart" uri="{C3380CC4-5D6E-409C-BE32-E72D297353CC}">
                  <c16:uniqueId val="{00000001-F505-443A-B571-A520394B8BB6}"/>
                </c:ext>
              </c:extLst>
            </c:dLbl>
            <c:dLbl>
              <c:idx val="2"/>
              <c:delete val="1"/>
              <c:extLst>
                <c:ext xmlns:c15="http://schemas.microsoft.com/office/drawing/2012/chart" uri="{CE6537A1-D6FC-4f65-9D91-7224C49458BB}"/>
                <c:ext xmlns:c16="http://schemas.microsoft.com/office/drawing/2014/chart" uri="{C3380CC4-5D6E-409C-BE32-E72D297353CC}">
                  <c16:uniqueId val="{00000002-F505-443A-B571-A520394B8BB6}"/>
                </c:ext>
              </c:extLst>
            </c:dLbl>
            <c:dLbl>
              <c:idx val="3"/>
              <c:delete val="1"/>
              <c:extLst>
                <c:ext xmlns:c15="http://schemas.microsoft.com/office/drawing/2012/chart" uri="{CE6537A1-D6FC-4f65-9D91-7224C49458BB}"/>
                <c:ext xmlns:c16="http://schemas.microsoft.com/office/drawing/2014/chart" uri="{C3380CC4-5D6E-409C-BE32-E72D297353CC}">
                  <c16:uniqueId val="{00000003-F505-443A-B571-A520394B8BB6}"/>
                </c:ext>
              </c:extLst>
            </c:dLbl>
            <c:dLbl>
              <c:idx val="4"/>
              <c:delete val="1"/>
              <c:extLst>
                <c:ext xmlns:c15="http://schemas.microsoft.com/office/drawing/2012/chart" uri="{CE6537A1-D6FC-4f65-9D91-7224C49458BB}"/>
                <c:ext xmlns:c16="http://schemas.microsoft.com/office/drawing/2014/chart" uri="{C3380CC4-5D6E-409C-BE32-E72D297353CC}">
                  <c16:uniqueId val="{00000004-F505-443A-B571-A520394B8BB6}"/>
                </c:ext>
              </c:extLst>
            </c:dLbl>
            <c:dLbl>
              <c:idx val="5"/>
              <c:delete val="1"/>
              <c:extLst>
                <c:ext xmlns:c15="http://schemas.microsoft.com/office/drawing/2012/chart" uri="{CE6537A1-D6FC-4f65-9D91-7224C49458BB}"/>
                <c:ext xmlns:c16="http://schemas.microsoft.com/office/drawing/2014/chart" uri="{C3380CC4-5D6E-409C-BE32-E72D297353CC}">
                  <c16:uniqueId val="{00000005-F505-443A-B571-A520394B8BB6}"/>
                </c:ext>
              </c:extLst>
            </c:dLbl>
            <c:dLbl>
              <c:idx val="6"/>
              <c:delete val="1"/>
              <c:extLst>
                <c:ext xmlns:c15="http://schemas.microsoft.com/office/drawing/2012/chart" uri="{CE6537A1-D6FC-4f65-9D91-7224C49458BB}"/>
                <c:ext xmlns:c16="http://schemas.microsoft.com/office/drawing/2014/chart" uri="{C3380CC4-5D6E-409C-BE32-E72D297353CC}">
                  <c16:uniqueId val="{00000006-F505-443A-B571-A520394B8BB6}"/>
                </c:ext>
              </c:extLst>
            </c:dLbl>
            <c:dLbl>
              <c:idx val="7"/>
              <c:delete val="1"/>
              <c:extLst>
                <c:ext xmlns:c15="http://schemas.microsoft.com/office/drawing/2012/chart" uri="{CE6537A1-D6FC-4f65-9D91-7224C49458BB}"/>
                <c:ext xmlns:c16="http://schemas.microsoft.com/office/drawing/2014/chart" uri="{C3380CC4-5D6E-409C-BE32-E72D297353CC}">
                  <c16:uniqueId val="{00000007-F505-443A-B571-A520394B8BB6}"/>
                </c:ext>
              </c:extLst>
            </c:dLbl>
            <c:dLbl>
              <c:idx val="8"/>
              <c:delete val="1"/>
              <c:extLst>
                <c:ext xmlns:c15="http://schemas.microsoft.com/office/drawing/2012/chart" uri="{CE6537A1-D6FC-4f65-9D91-7224C49458BB}"/>
                <c:ext xmlns:c16="http://schemas.microsoft.com/office/drawing/2014/chart" uri="{C3380CC4-5D6E-409C-BE32-E72D297353CC}">
                  <c16:uniqueId val="{00000008-F505-443A-B571-A520394B8BB6}"/>
                </c:ext>
              </c:extLst>
            </c:dLbl>
            <c:dLbl>
              <c:idx val="9"/>
              <c:delete val="1"/>
              <c:extLst>
                <c:ext xmlns:c15="http://schemas.microsoft.com/office/drawing/2012/chart" uri="{CE6537A1-D6FC-4f65-9D91-7224C49458BB}"/>
                <c:ext xmlns:c16="http://schemas.microsoft.com/office/drawing/2014/chart" uri="{C3380CC4-5D6E-409C-BE32-E72D297353CC}">
                  <c16:uniqueId val="{00000009-F505-443A-B571-A520394B8BB6}"/>
                </c:ext>
              </c:extLst>
            </c:dLbl>
            <c:dLbl>
              <c:idx val="10"/>
              <c:delete val="1"/>
              <c:extLst>
                <c:ext xmlns:c15="http://schemas.microsoft.com/office/drawing/2012/chart" uri="{CE6537A1-D6FC-4f65-9D91-7224C49458BB}"/>
                <c:ext xmlns:c16="http://schemas.microsoft.com/office/drawing/2014/chart" uri="{C3380CC4-5D6E-409C-BE32-E72D297353CC}">
                  <c16:uniqueId val="{0000000A-F505-443A-B571-A520394B8BB6}"/>
                </c:ext>
              </c:extLst>
            </c:dLbl>
            <c:dLbl>
              <c:idx val="11"/>
              <c:delete val="1"/>
              <c:extLst>
                <c:ext xmlns:c15="http://schemas.microsoft.com/office/drawing/2012/chart" uri="{CE6537A1-D6FC-4f65-9D91-7224C49458BB}"/>
                <c:ext xmlns:c16="http://schemas.microsoft.com/office/drawing/2014/chart" uri="{C3380CC4-5D6E-409C-BE32-E72D297353CC}">
                  <c16:uniqueId val="{0000000B-F505-443A-B571-A520394B8BB6}"/>
                </c:ext>
              </c:extLst>
            </c:dLbl>
            <c:dLbl>
              <c:idx val="12"/>
              <c:delete val="1"/>
              <c:extLst>
                <c:ext xmlns:c15="http://schemas.microsoft.com/office/drawing/2012/chart" uri="{CE6537A1-D6FC-4f65-9D91-7224C49458BB}"/>
                <c:ext xmlns:c16="http://schemas.microsoft.com/office/drawing/2014/chart" uri="{C3380CC4-5D6E-409C-BE32-E72D297353CC}">
                  <c16:uniqueId val="{0000000C-F505-443A-B571-A520394B8BB6}"/>
                </c:ext>
              </c:extLst>
            </c:dLbl>
            <c:dLbl>
              <c:idx val="13"/>
              <c:delete val="1"/>
              <c:extLst>
                <c:ext xmlns:c15="http://schemas.microsoft.com/office/drawing/2012/chart" uri="{CE6537A1-D6FC-4f65-9D91-7224C49458BB}"/>
                <c:ext xmlns:c16="http://schemas.microsoft.com/office/drawing/2014/chart" uri="{C3380CC4-5D6E-409C-BE32-E72D297353CC}">
                  <c16:uniqueId val="{0000000D-F505-443A-B571-A520394B8BB6}"/>
                </c:ext>
              </c:extLst>
            </c:dLbl>
            <c:dLbl>
              <c:idx val="14"/>
              <c:delete val="1"/>
              <c:extLst>
                <c:ext xmlns:c15="http://schemas.microsoft.com/office/drawing/2012/chart" uri="{CE6537A1-D6FC-4f65-9D91-7224C49458BB}"/>
                <c:ext xmlns:c16="http://schemas.microsoft.com/office/drawing/2014/chart" uri="{C3380CC4-5D6E-409C-BE32-E72D297353CC}">
                  <c16:uniqueId val="{0000000E-F505-443A-B571-A520394B8BB6}"/>
                </c:ext>
              </c:extLst>
            </c:dLbl>
            <c:dLbl>
              <c:idx val="15"/>
              <c:delete val="1"/>
              <c:extLst>
                <c:ext xmlns:c15="http://schemas.microsoft.com/office/drawing/2012/chart" uri="{CE6537A1-D6FC-4f65-9D91-7224C49458BB}"/>
                <c:ext xmlns:c16="http://schemas.microsoft.com/office/drawing/2014/chart" uri="{C3380CC4-5D6E-409C-BE32-E72D297353CC}">
                  <c16:uniqueId val="{0000000F-F505-443A-B571-A520394B8BB6}"/>
                </c:ext>
              </c:extLst>
            </c:dLbl>
            <c:dLbl>
              <c:idx val="16"/>
              <c:delete val="1"/>
              <c:extLst>
                <c:ext xmlns:c15="http://schemas.microsoft.com/office/drawing/2012/chart" uri="{CE6537A1-D6FC-4f65-9D91-7224C49458BB}"/>
                <c:ext xmlns:c16="http://schemas.microsoft.com/office/drawing/2014/chart" uri="{C3380CC4-5D6E-409C-BE32-E72D297353CC}">
                  <c16:uniqueId val="{00000010-F505-443A-B571-A520394B8BB6}"/>
                </c:ext>
              </c:extLst>
            </c:dLbl>
            <c:dLbl>
              <c:idx val="17"/>
              <c:delete val="1"/>
              <c:extLst>
                <c:ext xmlns:c15="http://schemas.microsoft.com/office/drawing/2012/chart" uri="{CE6537A1-D6FC-4f65-9D91-7224C49458BB}"/>
                <c:ext xmlns:c16="http://schemas.microsoft.com/office/drawing/2014/chart" uri="{C3380CC4-5D6E-409C-BE32-E72D297353CC}">
                  <c16:uniqueId val="{00000011-F505-443A-B571-A520394B8BB6}"/>
                </c:ext>
              </c:extLst>
            </c:dLbl>
            <c:dLbl>
              <c:idx val="18"/>
              <c:delete val="1"/>
              <c:extLst>
                <c:ext xmlns:c15="http://schemas.microsoft.com/office/drawing/2012/chart" uri="{CE6537A1-D6FC-4f65-9D91-7224C49458BB}"/>
                <c:ext xmlns:c16="http://schemas.microsoft.com/office/drawing/2014/chart" uri="{C3380CC4-5D6E-409C-BE32-E72D297353CC}">
                  <c16:uniqueId val="{00000012-F505-443A-B571-A520394B8BB6}"/>
                </c:ext>
              </c:extLst>
            </c:dLbl>
            <c:dLbl>
              <c:idx val="19"/>
              <c:delete val="1"/>
              <c:extLst>
                <c:ext xmlns:c15="http://schemas.microsoft.com/office/drawing/2012/chart" uri="{CE6537A1-D6FC-4f65-9D91-7224C49458BB}"/>
                <c:ext xmlns:c16="http://schemas.microsoft.com/office/drawing/2014/chart" uri="{C3380CC4-5D6E-409C-BE32-E72D297353CC}">
                  <c16:uniqueId val="{00000013-F505-443A-B571-A520394B8BB6}"/>
                </c:ext>
              </c:extLst>
            </c:dLbl>
            <c:dLbl>
              <c:idx val="20"/>
              <c:delete val="1"/>
              <c:extLst>
                <c:ext xmlns:c15="http://schemas.microsoft.com/office/drawing/2012/chart" uri="{CE6537A1-D6FC-4f65-9D91-7224C49458BB}"/>
                <c:ext xmlns:c16="http://schemas.microsoft.com/office/drawing/2014/chart" uri="{C3380CC4-5D6E-409C-BE32-E72D297353CC}">
                  <c16:uniqueId val="{00000014-F505-443A-B571-A520394B8BB6}"/>
                </c:ext>
              </c:extLst>
            </c:dLbl>
            <c:dLbl>
              <c:idx val="21"/>
              <c:delete val="1"/>
              <c:extLst>
                <c:ext xmlns:c15="http://schemas.microsoft.com/office/drawing/2012/chart" uri="{CE6537A1-D6FC-4f65-9D91-7224C49458BB}"/>
                <c:ext xmlns:c16="http://schemas.microsoft.com/office/drawing/2014/chart" uri="{C3380CC4-5D6E-409C-BE32-E72D297353CC}">
                  <c16:uniqueId val="{00000015-F505-443A-B571-A520394B8BB6}"/>
                </c:ext>
              </c:extLst>
            </c:dLbl>
            <c:dLbl>
              <c:idx val="22"/>
              <c:delete val="1"/>
              <c:extLst>
                <c:ext xmlns:c15="http://schemas.microsoft.com/office/drawing/2012/chart" uri="{CE6537A1-D6FC-4f65-9D91-7224C49458BB}"/>
                <c:ext xmlns:c16="http://schemas.microsoft.com/office/drawing/2014/chart" uri="{C3380CC4-5D6E-409C-BE32-E72D297353CC}">
                  <c16:uniqueId val="{00000016-F505-443A-B571-A520394B8BB6}"/>
                </c:ext>
              </c:extLst>
            </c:dLbl>
            <c:dLbl>
              <c:idx val="23"/>
              <c:delete val="1"/>
              <c:extLst>
                <c:ext xmlns:c15="http://schemas.microsoft.com/office/drawing/2012/chart" uri="{CE6537A1-D6FC-4f65-9D91-7224C49458BB}"/>
                <c:ext xmlns:c16="http://schemas.microsoft.com/office/drawing/2014/chart" uri="{C3380CC4-5D6E-409C-BE32-E72D297353CC}">
                  <c16:uniqueId val="{00000017-F505-443A-B571-A520394B8BB6}"/>
                </c:ext>
              </c:extLst>
            </c:dLbl>
            <c:dLbl>
              <c:idx val="24"/>
              <c:delete val="1"/>
              <c:extLst>
                <c:ext xmlns:c15="http://schemas.microsoft.com/office/drawing/2012/chart" uri="{CE6537A1-D6FC-4f65-9D91-7224C49458BB}"/>
                <c:ext xmlns:c16="http://schemas.microsoft.com/office/drawing/2014/chart" uri="{C3380CC4-5D6E-409C-BE32-E72D297353CC}">
                  <c16:uniqueId val="{00000018-F505-443A-B571-A520394B8BB6}"/>
                </c:ext>
              </c:extLst>
            </c:dLbl>
            <c:dLbl>
              <c:idx val="25"/>
              <c:delete val="1"/>
              <c:extLst>
                <c:ext xmlns:c15="http://schemas.microsoft.com/office/drawing/2012/chart" uri="{CE6537A1-D6FC-4f65-9D91-7224C49458BB}"/>
                <c:ext xmlns:c16="http://schemas.microsoft.com/office/drawing/2014/chart" uri="{C3380CC4-5D6E-409C-BE32-E72D297353CC}">
                  <c16:uniqueId val="{00000019-F505-443A-B571-A520394B8BB6}"/>
                </c:ext>
              </c:extLst>
            </c:dLbl>
            <c:dLbl>
              <c:idx val="26"/>
              <c:delete val="1"/>
              <c:extLst>
                <c:ext xmlns:c15="http://schemas.microsoft.com/office/drawing/2012/chart" uri="{CE6537A1-D6FC-4f65-9D91-7224C49458BB}"/>
                <c:ext xmlns:c16="http://schemas.microsoft.com/office/drawing/2014/chart" uri="{C3380CC4-5D6E-409C-BE32-E72D297353CC}">
                  <c16:uniqueId val="{0000001A-F505-443A-B571-A520394B8BB6}"/>
                </c:ext>
              </c:extLst>
            </c:dLbl>
            <c:dLbl>
              <c:idx val="27"/>
              <c:delete val="1"/>
              <c:extLst>
                <c:ext xmlns:c15="http://schemas.microsoft.com/office/drawing/2012/chart" uri="{CE6537A1-D6FC-4f65-9D91-7224C49458BB}"/>
                <c:ext xmlns:c16="http://schemas.microsoft.com/office/drawing/2014/chart" uri="{C3380CC4-5D6E-409C-BE32-E72D297353CC}">
                  <c16:uniqueId val="{0000001B-F505-443A-B571-A520394B8BB6}"/>
                </c:ext>
              </c:extLst>
            </c:dLbl>
            <c:dLbl>
              <c:idx val="28"/>
              <c:delete val="1"/>
              <c:extLst>
                <c:ext xmlns:c15="http://schemas.microsoft.com/office/drawing/2012/chart" uri="{CE6537A1-D6FC-4f65-9D91-7224C49458BB}"/>
                <c:ext xmlns:c16="http://schemas.microsoft.com/office/drawing/2014/chart" uri="{C3380CC4-5D6E-409C-BE32-E72D297353CC}">
                  <c16:uniqueId val="{0000001C-F505-443A-B571-A520394B8BB6}"/>
                </c:ext>
              </c:extLst>
            </c:dLbl>
            <c:dLbl>
              <c:idx val="29"/>
              <c:delete val="1"/>
              <c:extLst>
                <c:ext xmlns:c15="http://schemas.microsoft.com/office/drawing/2012/chart" uri="{CE6537A1-D6FC-4f65-9D91-7224C49458BB}"/>
                <c:ext xmlns:c16="http://schemas.microsoft.com/office/drawing/2014/chart" uri="{C3380CC4-5D6E-409C-BE32-E72D297353CC}">
                  <c16:uniqueId val="{0000001D-F505-443A-B571-A520394B8BB6}"/>
                </c:ext>
              </c:extLst>
            </c:dLbl>
            <c:dLbl>
              <c:idx val="30"/>
              <c:layout>
                <c:manualLayout>
                  <c:x val="-4.5942568172259619E-2"/>
                  <c:y val="-6.747340621508378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E-F505-443A-B571-A520394B8BB6}"/>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 10'!$A$6:$A$56</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10'!$B$6:$B$56</c:f>
              <c:numCache>
                <c:formatCode>#,##0</c:formatCode>
                <c:ptCount val="51"/>
                <c:pt idx="0">
                  <c:v>65549</c:v>
                </c:pt>
                <c:pt idx="1">
                  <c:v>65395</c:v>
                </c:pt>
                <c:pt idx="2">
                  <c:v>66731</c:v>
                </c:pt>
                <c:pt idx="3">
                  <c:v>64826</c:v>
                </c:pt>
                <c:pt idx="4">
                  <c:v>65231</c:v>
                </c:pt>
                <c:pt idx="5">
                  <c:v>63067</c:v>
                </c:pt>
                <c:pt idx="6">
                  <c:v>60723</c:v>
                </c:pt>
                <c:pt idx="7">
                  <c:v>59329</c:v>
                </c:pt>
                <c:pt idx="8">
                  <c:v>57108</c:v>
                </c:pt>
                <c:pt idx="9">
                  <c:v>57574</c:v>
                </c:pt>
                <c:pt idx="10">
                  <c:v>56742</c:v>
                </c:pt>
                <c:pt idx="11">
                  <c:v>56189</c:v>
                </c:pt>
                <c:pt idx="12">
                  <c:v>55555</c:v>
                </c:pt>
                <c:pt idx="13">
                  <c:v>56630</c:v>
                </c:pt>
                <c:pt idx="14">
                  <c:v>57758</c:v>
                </c:pt>
                <c:pt idx="15">
                  <c:v>57745</c:v>
                </c:pt>
                <c:pt idx="16">
                  <c:v>58840</c:v>
                </c:pt>
                <c:pt idx="17">
                  <c:v>58729</c:v>
                </c:pt>
                <c:pt idx="18">
                  <c:v>59530</c:v>
                </c:pt>
                <c:pt idx="19">
                  <c:v>60430</c:v>
                </c:pt>
                <c:pt idx="20">
                  <c:v>60980</c:v>
                </c:pt>
                <c:pt idx="21">
                  <c:v>59961</c:v>
                </c:pt>
                <c:pt idx="22">
                  <c:v>59493</c:v>
                </c:pt>
                <c:pt idx="23">
                  <c:v>58134</c:v>
                </c:pt>
                <c:pt idx="24">
                  <c:v>57232</c:v>
                </c:pt>
                <c:pt idx="25">
                  <c:v>55472</c:v>
                </c:pt>
                <c:pt idx="26">
                  <c:v>52814</c:v>
                </c:pt>
                <c:pt idx="27">
                  <c:v>50321</c:v>
                </c:pt>
                <c:pt idx="28">
                  <c:v>47577</c:v>
                </c:pt>
                <c:pt idx="29">
                  <c:v>45613</c:v>
                </c:pt>
                <c:pt idx="30">
                  <c:v>46463</c:v>
                </c:pt>
              </c:numCache>
            </c:numRef>
          </c:val>
          <c:smooth val="0"/>
          <c:extLst>
            <c:ext xmlns:c16="http://schemas.microsoft.com/office/drawing/2014/chart" uri="{C3380CC4-5D6E-409C-BE32-E72D297353CC}">
              <c16:uniqueId val="{0000001F-F505-443A-B571-A520394B8BB6}"/>
            </c:ext>
          </c:extLst>
        </c:ser>
        <c:ser>
          <c:idx val="1"/>
          <c:order val="1"/>
          <c:tx>
            <c:strRef>
              <c:f>'Dia 10'!$C$5</c:f>
              <c:strCache>
                <c:ptCount val="1"/>
                <c:pt idx="0">
                  <c:v>Koko maa ennuste</c:v>
                </c:pt>
              </c:strCache>
            </c:strRef>
          </c:tx>
          <c:spPr>
            <a:ln w="38100" cap="rnd">
              <a:solidFill>
                <a:srgbClr val="FF0000"/>
              </a:solidFill>
              <a:round/>
            </a:ln>
            <a:effectLst/>
          </c:spPr>
          <c:marker>
            <c:symbol val="none"/>
          </c:marker>
          <c:dLbls>
            <c:dLbl>
              <c:idx val="50"/>
              <c:layout>
                <c:manualLayout>
                  <c:x val="-3.3957589526246279E-2"/>
                  <c:y val="6.0097427952241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F505-443A-B571-A520394B8BB6}"/>
                </c:ext>
              </c:extLst>
            </c:dLbl>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 10'!$A$6:$A$56</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10'!$C$6:$C$56</c:f>
              <c:numCache>
                <c:formatCode>General</c:formatCode>
                <c:ptCount val="51"/>
                <c:pt idx="30" formatCode="#,##0">
                  <c:v>46463</c:v>
                </c:pt>
                <c:pt idx="31" formatCode="#,##0">
                  <c:v>49203</c:v>
                </c:pt>
                <c:pt idx="32" formatCode="#,##0">
                  <c:v>49076</c:v>
                </c:pt>
                <c:pt idx="33" formatCode="#,##0">
                  <c:v>48874</c:v>
                </c:pt>
                <c:pt idx="34" formatCode="#,##0">
                  <c:v>48650</c:v>
                </c:pt>
                <c:pt idx="35" formatCode="#,##0">
                  <c:v>48387</c:v>
                </c:pt>
                <c:pt idx="36" formatCode="#,##0">
                  <c:v>48116</c:v>
                </c:pt>
                <c:pt idx="37" formatCode="#,##0">
                  <c:v>47853</c:v>
                </c:pt>
                <c:pt idx="38" formatCode="#,##0">
                  <c:v>47603</c:v>
                </c:pt>
                <c:pt idx="39" formatCode="#,##0">
                  <c:v>47376</c:v>
                </c:pt>
                <c:pt idx="40" formatCode="#,##0">
                  <c:v>47182</c:v>
                </c:pt>
                <c:pt idx="41" formatCode="#,##0">
                  <c:v>47036</c:v>
                </c:pt>
                <c:pt idx="42" formatCode="#,##0">
                  <c:v>46911</c:v>
                </c:pt>
                <c:pt idx="43" formatCode="#,##0">
                  <c:v>46843</c:v>
                </c:pt>
                <c:pt idx="44" formatCode="#,##0">
                  <c:v>46798</c:v>
                </c:pt>
                <c:pt idx="45" formatCode="#,##0">
                  <c:v>46769</c:v>
                </c:pt>
                <c:pt idx="46" formatCode="#,##0">
                  <c:v>46754</c:v>
                </c:pt>
                <c:pt idx="47" formatCode="#,##0">
                  <c:v>46720</c:v>
                </c:pt>
                <c:pt idx="48" formatCode="#,##0">
                  <c:v>46661</c:v>
                </c:pt>
                <c:pt idx="49" formatCode="#,##0">
                  <c:v>46568</c:v>
                </c:pt>
                <c:pt idx="50" formatCode="#,##0">
                  <c:v>46431</c:v>
                </c:pt>
              </c:numCache>
            </c:numRef>
          </c:val>
          <c:smooth val="0"/>
          <c:extLst>
            <c:ext xmlns:c16="http://schemas.microsoft.com/office/drawing/2014/chart" uri="{C3380CC4-5D6E-409C-BE32-E72D297353CC}">
              <c16:uniqueId val="{00000021-F505-443A-B571-A520394B8BB6}"/>
            </c:ext>
          </c:extLst>
        </c:ser>
        <c:dLbls>
          <c:showLegendKey val="0"/>
          <c:showVal val="0"/>
          <c:showCatName val="0"/>
          <c:showSerName val="0"/>
          <c:showPercent val="0"/>
          <c:showBubbleSize val="0"/>
        </c:dLbls>
        <c:smooth val="0"/>
        <c:axId val="396542408"/>
        <c:axId val="396544048"/>
      </c:lineChart>
      <c:catAx>
        <c:axId val="39654240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396544048"/>
        <c:crosses val="autoZero"/>
        <c:auto val="1"/>
        <c:lblAlgn val="ctr"/>
        <c:lblOffset val="100"/>
        <c:tickLblSkip val="5"/>
        <c:noMultiLvlLbl val="0"/>
      </c:catAx>
      <c:valAx>
        <c:axId val="39654404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dirty="0"/>
                  <a:t>Henk.</a:t>
                </a:r>
              </a:p>
            </c:rich>
          </c:tx>
          <c:layout>
            <c:manualLayout>
              <c:xMode val="edge"/>
              <c:yMode val="edge"/>
              <c:x val="2.9157089385091955E-4"/>
              <c:y val="1.8843833012911988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396542408"/>
        <c:crosses val="autoZero"/>
        <c:crossBetween val="between"/>
      </c:valAx>
      <c:spPr>
        <a:noFill/>
        <a:ln>
          <a:solidFill>
            <a:schemeClr val="tx2"/>
          </a:solidFill>
        </a:ln>
        <a:effectLst/>
      </c:spPr>
    </c:plotArea>
    <c:legend>
      <c:legendPos val="b"/>
      <c:layout>
        <c:manualLayout>
          <c:xMode val="edge"/>
          <c:yMode val="edge"/>
          <c:x val="0.10700911875488157"/>
          <c:y val="0.78557382601904968"/>
          <c:w val="0.47815565360970808"/>
          <c:h val="4.950529126867329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Suonenjoella 1990–2020 </a:t>
            </a:r>
          </a:p>
          <a:p>
            <a:pPr>
              <a:defRPr sz="1200"/>
            </a:pPr>
            <a:r>
              <a:rPr lang="fi-FI" baseline="0" dirty="0"/>
              <a:t>ja ennuste 2021–2040</a:t>
            </a:r>
            <a:endParaRPr lang="fi-FI" dirty="0"/>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kuviot'!$A$23</c:f>
              <c:strCache>
                <c:ptCount val="1"/>
                <c:pt idx="0">
                  <c:v>Suonenjoki toteutunut</c:v>
                </c:pt>
              </c:strCache>
            </c:strRef>
          </c:tx>
          <c:spPr>
            <a:ln w="38100" cap="rnd">
              <a:solidFill>
                <a:schemeClr val="tx2"/>
              </a:solidFill>
              <a:round/>
            </a:ln>
            <a:effectLst/>
          </c:spPr>
          <c:marker>
            <c:symbol val="none"/>
          </c:marker>
          <c:dLbls>
            <c:dLbl>
              <c:idx val="0"/>
              <c:layout>
                <c:manualLayout>
                  <c:x val="-1.666666666666668E-2"/>
                  <c:y val="5.0925925925925923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C722-4774-9324-6CDC841D68D8}"/>
                </c:ext>
              </c:extLst>
            </c:dLbl>
            <c:dLbl>
              <c:idx val="30"/>
              <c:layout>
                <c:manualLayout>
                  <c:x val="0"/>
                  <c:y val="2.7777777777777776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C722-4774-9324-6CDC841D68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kuviot'!$B$23:$AZ$23</c:f>
              <c:numCache>
                <c:formatCode>#,##0</c:formatCode>
                <c:ptCount val="51"/>
                <c:pt idx="0">
                  <c:v>-41</c:v>
                </c:pt>
                <c:pt idx="1">
                  <c:v>48</c:v>
                </c:pt>
                <c:pt idx="2">
                  <c:v>9</c:v>
                </c:pt>
                <c:pt idx="3">
                  <c:v>-12</c:v>
                </c:pt>
                <c:pt idx="4">
                  <c:v>27</c:v>
                </c:pt>
                <c:pt idx="5">
                  <c:v>-72</c:v>
                </c:pt>
                <c:pt idx="6">
                  <c:v>-28</c:v>
                </c:pt>
                <c:pt idx="7">
                  <c:v>-81</c:v>
                </c:pt>
                <c:pt idx="8">
                  <c:v>-46</c:v>
                </c:pt>
                <c:pt idx="9">
                  <c:v>-58</c:v>
                </c:pt>
                <c:pt idx="10">
                  <c:v>-117</c:v>
                </c:pt>
                <c:pt idx="11">
                  <c:v>-28</c:v>
                </c:pt>
                <c:pt idx="12">
                  <c:v>-59</c:v>
                </c:pt>
                <c:pt idx="13">
                  <c:v>-56</c:v>
                </c:pt>
                <c:pt idx="14">
                  <c:v>49</c:v>
                </c:pt>
                <c:pt idx="15">
                  <c:v>-18</c:v>
                </c:pt>
                <c:pt idx="16">
                  <c:v>13</c:v>
                </c:pt>
                <c:pt idx="17">
                  <c:v>7</c:v>
                </c:pt>
                <c:pt idx="18">
                  <c:v>-36</c:v>
                </c:pt>
                <c:pt idx="19">
                  <c:v>43</c:v>
                </c:pt>
                <c:pt idx="20">
                  <c:v>33</c:v>
                </c:pt>
                <c:pt idx="21">
                  <c:v>48</c:v>
                </c:pt>
                <c:pt idx="22">
                  <c:v>-21</c:v>
                </c:pt>
                <c:pt idx="23">
                  <c:v>4</c:v>
                </c:pt>
                <c:pt idx="24">
                  <c:v>26</c:v>
                </c:pt>
                <c:pt idx="25">
                  <c:v>40</c:v>
                </c:pt>
                <c:pt idx="26">
                  <c:v>-30</c:v>
                </c:pt>
                <c:pt idx="27">
                  <c:v>9</c:v>
                </c:pt>
                <c:pt idx="28">
                  <c:v>-40</c:v>
                </c:pt>
                <c:pt idx="29">
                  <c:v>-16</c:v>
                </c:pt>
                <c:pt idx="30">
                  <c:v>-49</c:v>
                </c:pt>
              </c:numCache>
            </c:numRef>
          </c:val>
          <c:smooth val="0"/>
          <c:extLst>
            <c:ext xmlns:c16="http://schemas.microsoft.com/office/drawing/2014/chart" uri="{C3380CC4-5D6E-409C-BE32-E72D297353CC}">
              <c16:uniqueId val="{00000002-C722-4774-9324-6CDC841D68D8}"/>
            </c:ext>
          </c:extLst>
        </c:ser>
        <c:ser>
          <c:idx val="1"/>
          <c:order val="1"/>
          <c:tx>
            <c:strRef>
              <c:f>'Dia 19 kuviot'!$A$24</c:f>
              <c:strCache>
                <c:ptCount val="1"/>
                <c:pt idx="0">
                  <c:v>Suonenjoki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C722-4774-9324-6CDC841D68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kuviot'!$B$24:$AZ$24</c:f>
              <c:numCache>
                <c:formatCode>General</c:formatCode>
                <c:ptCount val="51"/>
                <c:pt idx="30" formatCode="#,##0">
                  <c:v>-49</c:v>
                </c:pt>
                <c:pt idx="31" formatCode="#,##0">
                  <c:v>-31</c:v>
                </c:pt>
                <c:pt idx="32" formatCode="#,##0">
                  <c:v>-23</c:v>
                </c:pt>
                <c:pt idx="33" formatCode="#,##0">
                  <c:v>-13</c:v>
                </c:pt>
                <c:pt idx="34" formatCode="#,##0">
                  <c:v>-6</c:v>
                </c:pt>
                <c:pt idx="35" formatCode="#,##0">
                  <c:v>0</c:v>
                </c:pt>
                <c:pt idx="36" formatCode="#,##0">
                  <c:v>3</c:v>
                </c:pt>
                <c:pt idx="37" formatCode="#,##0">
                  <c:v>6</c:v>
                </c:pt>
                <c:pt idx="38" formatCode="#,##0">
                  <c:v>8</c:v>
                </c:pt>
                <c:pt idx="39" formatCode="#,##0">
                  <c:v>10</c:v>
                </c:pt>
                <c:pt idx="40" formatCode="#,##0">
                  <c:v>16</c:v>
                </c:pt>
                <c:pt idx="41" formatCode="#,##0">
                  <c:v>16</c:v>
                </c:pt>
                <c:pt idx="42" formatCode="#,##0">
                  <c:v>16</c:v>
                </c:pt>
                <c:pt idx="43" formatCode="#,##0">
                  <c:v>18</c:v>
                </c:pt>
                <c:pt idx="44" formatCode="#,##0">
                  <c:v>21</c:v>
                </c:pt>
                <c:pt idx="45" formatCode="#,##0">
                  <c:v>24</c:v>
                </c:pt>
                <c:pt idx="46" formatCode="#,##0">
                  <c:v>28</c:v>
                </c:pt>
                <c:pt idx="47" formatCode="#,##0">
                  <c:v>32</c:v>
                </c:pt>
                <c:pt idx="48" formatCode="#,##0">
                  <c:v>34</c:v>
                </c:pt>
                <c:pt idx="49" formatCode="#,##0">
                  <c:v>37</c:v>
                </c:pt>
                <c:pt idx="50" formatCode="#,##0">
                  <c:v>38</c:v>
                </c:pt>
              </c:numCache>
            </c:numRef>
          </c:val>
          <c:smooth val="0"/>
          <c:extLst>
            <c:ext xmlns:c16="http://schemas.microsoft.com/office/drawing/2014/chart" uri="{C3380CC4-5D6E-409C-BE32-E72D297353CC}">
              <c16:uniqueId val="{00000004-C722-4774-9324-6CDC841D68D8}"/>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Tervossa 1990–2020 </a:t>
            </a:r>
          </a:p>
          <a:p>
            <a:pPr>
              <a:defRPr sz="1200"/>
            </a:pPr>
            <a:r>
              <a:rPr lang="fi-FI" baseline="0" dirty="0"/>
              <a:t>ja ennuste 2021–2040</a:t>
            </a:r>
            <a:endParaRPr lang="fi-FI" dirty="0"/>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kuviot'!$A$27</c:f>
              <c:strCache>
                <c:ptCount val="1"/>
                <c:pt idx="0">
                  <c:v>Tervo toteutunut</c:v>
                </c:pt>
              </c:strCache>
            </c:strRef>
          </c:tx>
          <c:spPr>
            <a:ln w="38100" cap="rnd">
              <a:solidFill>
                <a:schemeClr val="tx2"/>
              </a:solidFill>
              <a:round/>
            </a:ln>
            <a:effectLst/>
          </c:spPr>
          <c:marker>
            <c:symbol val="none"/>
          </c:marker>
          <c:dLbls>
            <c:dLbl>
              <c:idx val="0"/>
              <c:layout>
                <c:manualLayout>
                  <c:x val="-8.3333333333333332E-3"/>
                  <c:y val="-6.4814814814814811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6800-4861-8A10-EC06E0497CEB}"/>
                </c:ext>
              </c:extLst>
            </c:dLbl>
            <c:dLbl>
              <c:idx val="30"/>
              <c:layout>
                <c:manualLayout>
                  <c:x val="0"/>
                  <c:y val="5.5555555555555552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6800-4861-8A10-EC06E0497CE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kuviot'!$B$27:$AZ$27</c:f>
              <c:numCache>
                <c:formatCode>#,##0</c:formatCode>
                <c:ptCount val="51"/>
                <c:pt idx="0">
                  <c:v>27</c:v>
                </c:pt>
                <c:pt idx="1">
                  <c:v>1</c:v>
                </c:pt>
                <c:pt idx="2">
                  <c:v>-11</c:v>
                </c:pt>
                <c:pt idx="3">
                  <c:v>-1</c:v>
                </c:pt>
                <c:pt idx="4">
                  <c:v>-31</c:v>
                </c:pt>
                <c:pt idx="5">
                  <c:v>-14</c:v>
                </c:pt>
                <c:pt idx="6">
                  <c:v>-5</c:v>
                </c:pt>
                <c:pt idx="7">
                  <c:v>2</c:v>
                </c:pt>
                <c:pt idx="8">
                  <c:v>-25</c:v>
                </c:pt>
                <c:pt idx="9">
                  <c:v>-43</c:v>
                </c:pt>
                <c:pt idx="10">
                  <c:v>-3</c:v>
                </c:pt>
                <c:pt idx="11">
                  <c:v>-39</c:v>
                </c:pt>
                <c:pt idx="12">
                  <c:v>2</c:v>
                </c:pt>
                <c:pt idx="13">
                  <c:v>15</c:v>
                </c:pt>
                <c:pt idx="14">
                  <c:v>-17</c:v>
                </c:pt>
                <c:pt idx="15">
                  <c:v>-31</c:v>
                </c:pt>
                <c:pt idx="16">
                  <c:v>-21</c:v>
                </c:pt>
                <c:pt idx="17">
                  <c:v>24</c:v>
                </c:pt>
                <c:pt idx="18">
                  <c:v>-16</c:v>
                </c:pt>
                <c:pt idx="19">
                  <c:v>11</c:v>
                </c:pt>
                <c:pt idx="20">
                  <c:v>-16</c:v>
                </c:pt>
                <c:pt idx="21">
                  <c:v>10</c:v>
                </c:pt>
                <c:pt idx="22">
                  <c:v>19</c:v>
                </c:pt>
                <c:pt idx="23">
                  <c:v>-9</c:v>
                </c:pt>
                <c:pt idx="24">
                  <c:v>-21</c:v>
                </c:pt>
                <c:pt idx="25">
                  <c:v>5</c:v>
                </c:pt>
                <c:pt idx="26">
                  <c:v>16</c:v>
                </c:pt>
                <c:pt idx="27">
                  <c:v>-12</c:v>
                </c:pt>
                <c:pt idx="28">
                  <c:v>4</c:v>
                </c:pt>
                <c:pt idx="29">
                  <c:v>-19</c:v>
                </c:pt>
                <c:pt idx="30">
                  <c:v>-2</c:v>
                </c:pt>
              </c:numCache>
            </c:numRef>
          </c:val>
          <c:smooth val="0"/>
          <c:extLst>
            <c:ext xmlns:c16="http://schemas.microsoft.com/office/drawing/2014/chart" uri="{C3380CC4-5D6E-409C-BE32-E72D297353CC}">
              <c16:uniqueId val="{00000002-6800-4861-8A10-EC06E0497CEB}"/>
            </c:ext>
          </c:extLst>
        </c:ser>
        <c:ser>
          <c:idx val="1"/>
          <c:order val="1"/>
          <c:tx>
            <c:strRef>
              <c:f>'Dia 19 kuviot'!$A$28</c:f>
              <c:strCache>
                <c:ptCount val="1"/>
                <c:pt idx="0">
                  <c:v>Tervo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6800-4861-8A10-EC06E0497CE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kuviot'!$B$28:$AZ$28</c:f>
              <c:numCache>
                <c:formatCode>General</c:formatCode>
                <c:ptCount val="51"/>
                <c:pt idx="30" formatCode="#,##0">
                  <c:v>-2</c:v>
                </c:pt>
                <c:pt idx="31" formatCode="#,##0">
                  <c:v>-3</c:v>
                </c:pt>
                <c:pt idx="32" formatCode="#,##0">
                  <c:v>4</c:v>
                </c:pt>
                <c:pt idx="33" formatCode="#,##0">
                  <c:v>6</c:v>
                </c:pt>
                <c:pt idx="34" formatCode="#,##0">
                  <c:v>7</c:v>
                </c:pt>
                <c:pt idx="35" formatCode="#,##0">
                  <c:v>10</c:v>
                </c:pt>
                <c:pt idx="36" formatCode="#,##0">
                  <c:v>11</c:v>
                </c:pt>
                <c:pt idx="37" formatCode="#,##0">
                  <c:v>11</c:v>
                </c:pt>
                <c:pt idx="38" formatCode="#,##0">
                  <c:v>10</c:v>
                </c:pt>
                <c:pt idx="39" formatCode="#,##0">
                  <c:v>10</c:v>
                </c:pt>
                <c:pt idx="40" formatCode="#,##0">
                  <c:v>9</c:v>
                </c:pt>
                <c:pt idx="41" formatCode="#,##0">
                  <c:v>8</c:v>
                </c:pt>
                <c:pt idx="42" formatCode="#,##0">
                  <c:v>8</c:v>
                </c:pt>
                <c:pt idx="43" formatCode="#,##0">
                  <c:v>9</c:v>
                </c:pt>
                <c:pt idx="44" formatCode="#,##0">
                  <c:v>9</c:v>
                </c:pt>
                <c:pt idx="45" formatCode="#,##0">
                  <c:v>10</c:v>
                </c:pt>
                <c:pt idx="46" formatCode="#,##0">
                  <c:v>10</c:v>
                </c:pt>
                <c:pt idx="47" formatCode="#,##0">
                  <c:v>11</c:v>
                </c:pt>
                <c:pt idx="48" formatCode="#,##0">
                  <c:v>12</c:v>
                </c:pt>
                <c:pt idx="49" formatCode="#,##0">
                  <c:v>12</c:v>
                </c:pt>
                <c:pt idx="50" formatCode="#,##0">
                  <c:v>11</c:v>
                </c:pt>
              </c:numCache>
            </c:numRef>
          </c:val>
          <c:smooth val="0"/>
          <c:extLst>
            <c:ext xmlns:c16="http://schemas.microsoft.com/office/drawing/2014/chart" uri="{C3380CC4-5D6E-409C-BE32-E72D297353CC}">
              <c16:uniqueId val="{00000004-6800-4861-8A10-EC06E0497CEB}"/>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Tuusniemellä 1990–2020 </a:t>
            </a:r>
          </a:p>
          <a:p>
            <a:pPr>
              <a:defRPr sz="1200"/>
            </a:pPr>
            <a:r>
              <a:rPr lang="fi-FI" dirty="0"/>
              <a:t>ja ennuste 2021–2040</a:t>
            </a:r>
          </a:p>
        </c:rich>
      </c:tx>
      <c:layout>
        <c:manualLayout>
          <c:xMode val="edge"/>
          <c:yMode val="edge"/>
          <c:x val="0.1527222222222222"/>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kuviot'!$A$35</c:f>
              <c:strCache>
                <c:ptCount val="1"/>
                <c:pt idx="0">
                  <c:v>Tuusniemi toteutunut</c:v>
                </c:pt>
              </c:strCache>
            </c:strRef>
          </c:tx>
          <c:spPr>
            <a:ln w="38100" cap="rnd">
              <a:solidFill>
                <a:schemeClr val="tx2"/>
              </a:solidFill>
              <a:round/>
            </a:ln>
            <a:effectLst/>
          </c:spPr>
          <c:marker>
            <c:symbol val="none"/>
          </c:marker>
          <c:dLbls>
            <c:dLbl>
              <c:idx val="0"/>
              <c:layout>
                <c:manualLayout>
                  <c:x val="-8.3333333333333332E-3"/>
                  <c:y val="2.3148148148148147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0BE8-4A38-ABE1-5A85306144A9}"/>
                </c:ext>
              </c:extLst>
            </c:dLbl>
            <c:dLbl>
              <c:idx val="30"/>
              <c:layout>
                <c:manualLayout>
                  <c:x val="-8.3333333333334356E-3"/>
                  <c:y val="9.259259259259250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0BE8-4A38-ABE1-5A85306144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kuviot'!$B$35:$AZ$35</c:f>
              <c:numCache>
                <c:formatCode>#,##0</c:formatCode>
                <c:ptCount val="51"/>
                <c:pt idx="0">
                  <c:v>-36</c:v>
                </c:pt>
                <c:pt idx="1">
                  <c:v>9</c:v>
                </c:pt>
                <c:pt idx="2">
                  <c:v>24</c:v>
                </c:pt>
                <c:pt idx="3">
                  <c:v>13</c:v>
                </c:pt>
                <c:pt idx="4">
                  <c:v>12</c:v>
                </c:pt>
                <c:pt idx="5">
                  <c:v>-38</c:v>
                </c:pt>
                <c:pt idx="6">
                  <c:v>9</c:v>
                </c:pt>
                <c:pt idx="7">
                  <c:v>-10</c:v>
                </c:pt>
                <c:pt idx="8">
                  <c:v>-76</c:v>
                </c:pt>
                <c:pt idx="9">
                  <c:v>-21</c:v>
                </c:pt>
                <c:pt idx="10">
                  <c:v>-32</c:v>
                </c:pt>
                <c:pt idx="11">
                  <c:v>-14</c:v>
                </c:pt>
                <c:pt idx="12">
                  <c:v>-45</c:v>
                </c:pt>
                <c:pt idx="13">
                  <c:v>-2</c:v>
                </c:pt>
                <c:pt idx="14">
                  <c:v>17</c:v>
                </c:pt>
                <c:pt idx="15">
                  <c:v>-13</c:v>
                </c:pt>
                <c:pt idx="16">
                  <c:v>9</c:v>
                </c:pt>
                <c:pt idx="17">
                  <c:v>-17</c:v>
                </c:pt>
                <c:pt idx="18">
                  <c:v>-13</c:v>
                </c:pt>
                <c:pt idx="19">
                  <c:v>18</c:v>
                </c:pt>
                <c:pt idx="20">
                  <c:v>26</c:v>
                </c:pt>
                <c:pt idx="21">
                  <c:v>-28</c:v>
                </c:pt>
                <c:pt idx="22">
                  <c:v>13</c:v>
                </c:pt>
                <c:pt idx="23">
                  <c:v>44</c:v>
                </c:pt>
                <c:pt idx="24">
                  <c:v>-30</c:v>
                </c:pt>
                <c:pt idx="25">
                  <c:v>-6</c:v>
                </c:pt>
                <c:pt idx="26">
                  <c:v>-34</c:v>
                </c:pt>
                <c:pt idx="27">
                  <c:v>-19</c:v>
                </c:pt>
                <c:pt idx="28">
                  <c:v>8</c:v>
                </c:pt>
                <c:pt idx="29">
                  <c:v>-30</c:v>
                </c:pt>
                <c:pt idx="30">
                  <c:v>-11</c:v>
                </c:pt>
              </c:numCache>
            </c:numRef>
          </c:val>
          <c:smooth val="0"/>
          <c:extLst>
            <c:ext xmlns:c16="http://schemas.microsoft.com/office/drawing/2014/chart" uri="{C3380CC4-5D6E-409C-BE32-E72D297353CC}">
              <c16:uniqueId val="{00000002-0BE8-4A38-ABE1-5A85306144A9}"/>
            </c:ext>
          </c:extLst>
        </c:ser>
        <c:ser>
          <c:idx val="1"/>
          <c:order val="1"/>
          <c:tx>
            <c:strRef>
              <c:f>'Dia 19 kuviot'!$A$36</c:f>
              <c:strCache>
                <c:ptCount val="1"/>
                <c:pt idx="0">
                  <c:v>Tuusniemi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0BE8-4A38-ABE1-5A85306144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kuviot'!$B$36:$AZ$36</c:f>
              <c:numCache>
                <c:formatCode>General</c:formatCode>
                <c:ptCount val="51"/>
                <c:pt idx="30" formatCode="#,##0">
                  <c:v>-11</c:v>
                </c:pt>
                <c:pt idx="31" formatCode="#,##0">
                  <c:v>-16</c:v>
                </c:pt>
                <c:pt idx="32" formatCode="#,##0">
                  <c:v>-8</c:v>
                </c:pt>
                <c:pt idx="33" formatCode="#,##0">
                  <c:v>-5</c:v>
                </c:pt>
                <c:pt idx="34" formatCode="#,##0">
                  <c:v>0</c:v>
                </c:pt>
                <c:pt idx="35" formatCode="#,##0">
                  <c:v>4</c:v>
                </c:pt>
                <c:pt idx="36" formatCode="#,##0">
                  <c:v>7</c:v>
                </c:pt>
                <c:pt idx="37" formatCode="#,##0">
                  <c:v>8</c:v>
                </c:pt>
                <c:pt idx="38" formatCode="#,##0">
                  <c:v>10</c:v>
                </c:pt>
                <c:pt idx="39" formatCode="#,##0">
                  <c:v>12</c:v>
                </c:pt>
                <c:pt idx="40" formatCode="#,##0">
                  <c:v>15</c:v>
                </c:pt>
                <c:pt idx="41" formatCode="#,##0">
                  <c:v>15</c:v>
                </c:pt>
                <c:pt idx="42" formatCode="#,##0">
                  <c:v>18</c:v>
                </c:pt>
                <c:pt idx="43" formatCode="#,##0">
                  <c:v>18</c:v>
                </c:pt>
                <c:pt idx="44" formatCode="#,##0">
                  <c:v>20</c:v>
                </c:pt>
                <c:pt idx="45" formatCode="#,##0">
                  <c:v>21</c:v>
                </c:pt>
                <c:pt idx="46" formatCode="#,##0">
                  <c:v>22</c:v>
                </c:pt>
                <c:pt idx="47" formatCode="#,##0">
                  <c:v>24</c:v>
                </c:pt>
                <c:pt idx="48" formatCode="#,##0">
                  <c:v>23</c:v>
                </c:pt>
                <c:pt idx="49" formatCode="#,##0">
                  <c:v>25</c:v>
                </c:pt>
                <c:pt idx="50" formatCode="#,##0">
                  <c:v>25</c:v>
                </c:pt>
              </c:numCache>
            </c:numRef>
          </c:val>
          <c:smooth val="0"/>
          <c:extLst>
            <c:ext xmlns:c16="http://schemas.microsoft.com/office/drawing/2014/chart" uri="{C3380CC4-5D6E-409C-BE32-E72D297353CC}">
              <c16:uniqueId val="{00000004-0BE8-4A38-ABE1-5A85306144A9}"/>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Vesannolla 1990–2020 </a:t>
            </a:r>
          </a:p>
          <a:p>
            <a:pPr>
              <a:defRPr sz="1200"/>
            </a:pPr>
            <a:r>
              <a:rPr lang="fi-FI" dirty="0"/>
              <a:t>ja ennuste 2021–2040</a:t>
            </a:r>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kuviot'!$A$29</c:f>
              <c:strCache>
                <c:ptCount val="1"/>
                <c:pt idx="0">
                  <c:v>Vesanto toteutunut</c:v>
                </c:pt>
              </c:strCache>
            </c:strRef>
          </c:tx>
          <c:spPr>
            <a:ln w="38100" cap="rnd">
              <a:solidFill>
                <a:schemeClr val="tx2"/>
              </a:solidFill>
              <a:round/>
            </a:ln>
            <a:effectLst/>
          </c:spPr>
          <c:marker>
            <c:symbol val="none"/>
          </c:marker>
          <c:dLbls>
            <c:dLbl>
              <c:idx val="0"/>
              <c:layout>
                <c:manualLayout>
                  <c:x val="-8.3333333333333332E-3"/>
                  <c:y val="-6.4814814814814811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F196-49FB-A8B6-F18270007897}"/>
                </c:ext>
              </c:extLst>
            </c:dLbl>
            <c:dLbl>
              <c:idx val="30"/>
              <c:layout>
                <c:manualLayout>
                  <c:x val="-3.6111111111111108E-2"/>
                  <c:y val="-6.9444444444444489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F196-49FB-A8B6-F182700078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kuviot'!$B$29:$AZ$29</c:f>
              <c:numCache>
                <c:formatCode>#,##0</c:formatCode>
                <c:ptCount val="51"/>
                <c:pt idx="0">
                  <c:v>35</c:v>
                </c:pt>
                <c:pt idx="1">
                  <c:v>28</c:v>
                </c:pt>
                <c:pt idx="2">
                  <c:v>4</c:v>
                </c:pt>
                <c:pt idx="3">
                  <c:v>-9</c:v>
                </c:pt>
                <c:pt idx="4">
                  <c:v>-20</c:v>
                </c:pt>
                <c:pt idx="5">
                  <c:v>-42</c:v>
                </c:pt>
                <c:pt idx="6">
                  <c:v>-48</c:v>
                </c:pt>
                <c:pt idx="7">
                  <c:v>-3</c:v>
                </c:pt>
                <c:pt idx="8">
                  <c:v>-19</c:v>
                </c:pt>
                <c:pt idx="9">
                  <c:v>-56</c:v>
                </c:pt>
                <c:pt idx="10">
                  <c:v>-28</c:v>
                </c:pt>
                <c:pt idx="11">
                  <c:v>-31</c:v>
                </c:pt>
                <c:pt idx="12">
                  <c:v>-30</c:v>
                </c:pt>
                <c:pt idx="13">
                  <c:v>-3</c:v>
                </c:pt>
                <c:pt idx="14">
                  <c:v>35</c:v>
                </c:pt>
                <c:pt idx="15">
                  <c:v>-70</c:v>
                </c:pt>
                <c:pt idx="16">
                  <c:v>-14</c:v>
                </c:pt>
                <c:pt idx="17">
                  <c:v>-43</c:v>
                </c:pt>
                <c:pt idx="18">
                  <c:v>-20</c:v>
                </c:pt>
                <c:pt idx="19">
                  <c:v>-5</c:v>
                </c:pt>
                <c:pt idx="20">
                  <c:v>29</c:v>
                </c:pt>
                <c:pt idx="21">
                  <c:v>-12</c:v>
                </c:pt>
                <c:pt idx="22">
                  <c:v>-20</c:v>
                </c:pt>
                <c:pt idx="23">
                  <c:v>-22</c:v>
                </c:pt>
                <c:pt idx="24">
                  <c:v>-3</c:v>
                </c:pt>
                <c:pt idx="25">
                  <c:v>-26</c:v>
                </c:pt>
                <c:pt idx="26">
                  <c:v>-4</c:v>
                </c:pt>
                <c:pt idx="27">
                  <c:v>-20</c:v>
                </c:pt>
                <c:pt idx="28">
                  <c:v>2</c:v>
                </c:pt>
                <c:pt idx="29">
                  <c:v>-12</c:v>
                </c:pt>
                <c:pt idx="30">
                  <c:v>-1</c:v>
                </c:pt>
              </c:numCache>
            </c:numRef>
          </c:val>
          <c:smooth val="0"/>
          <c:extLst>
            <c:ext xmlns:c16="http://schemas.microsoft.com/office/drawing/2014/chart" uri="{C3380CC4-5D6E-409C-BE32-E72D297353CC}">
              <c16:uniqueId val="{00000002-F196-49FB-A8B6-F18270007897}"/>
            </c:ext>
          </c:extLst>
        </c:ser>
        <c:ser>
          <c:idx val="1"/>
          <c:order val="1"/>
          <c:tx>
            <c:strRef>
              <c:f>'Dia 19 kuviot'!$A$30</c:f>
              <c:strCache>
                <c:ptCount val="1"/>
                <c:pt idx="0">
                  <c:v>Vesanto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F196-49FB-A8B6-F182700078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kuviot'!$B$30:$AZ$30</c:f>
              <c:numCache>
                <c:formatCode>General</c:formatCode>
                <c:ptCount val="51"/>
                <c:pt idx="30" formatCode="#,##0">
                  <c:v>-1</c:v>
                </c:pt>
                <c:pt idx="31" formatCode="#,##0">
                  <c:v>-7</c:v>
                </c:pt>
                <c:pt idx="32" formatCode="#,##0">
                  <c:v>-3</c:v>
                </c:pt>
                <c:pt idx="33" formatCode="#,##0">
                  <c:v>-2</c:v>
                </c:pt>
                <c:pt idx="34" formatCode="#,##0">
                  <c:v>2</c:v>
                </c:pt>
                <c:pt idx="35" formatCode="#,##0">
                  <c:v>2</c:v>
                </c:pt>
                <c:pt idx="36" formatCode="#,##0">
                  <c:v>2</c:v>
                </c:pt>
                <c:pt idx="37" formatCode="#,##0">
                  <c:v>4</c:v>
                </c:pt>
                <c:pt idx="38" formatCode="#,##0">
                  <c:v>4</c:v>
                </c:pt>
                <c:pt idx="39" formatCode="#,##0">
                  <c:v>6</c:v>
                </c:pt>
                <c:pt idx="40" formatCode="#,##0">
                  <c:v>7</c:v>
                </c:pt>
                <c:pt idx="41" formatCode="#,##0">
                  <c:v>8</c:v>
                </c:pt>
                <c:pt idx="42" formatCode="#,##0">
                  <c:v>9</c:v>
                </c:pt>
                <c:pt idx="43" formatCode="#,##0">
                  <c:v>11</c:v>
                </c:pt>
                <c:pt idx="44" formatCode="#,##0">
                  <c:v>10</c:v>
                </c:pt>
                <c:pt idx="45" formatCode="#,##0">
                  <c:v>12</c:v>
                </c:pt>
                <c:pt idx="46" formatCode="#,##0">
                  <c:v>12</c:v>
                </c:pt>
                <c:pt idx="47" formatCode="#,##0">
                  <c:v>14</c:v>
                </c:pt>
                <c:pt idx="48" formatCode="#,##0">
                  <c:v>14</c:v>
                </c:pt>
                <c:pt idx="49" formatCode="#,##0">
                  <c:v>14</c:v>
                </c:pt>
                <c:pt idx="50" formatCode="#,##0">
                  <c:v>14</c:v>
                </c:pt>
              </c:numCache>
            </c:numRef>
          </c:val>
          <c:smooth val="0"/>
          <c:extLst>
            <c:ext xmlns:c16="http://schemas.microsoft.com/office/drawing/2014/chart" uri="{C3380CC4-5D6E-409C-BE32-E72D297353CC}">
              <c16:uniqueId val="{00000004-F196-49FB-A8B6-F18270007897}"/>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 Varkaudessa 1990–2020 </a:t>
            </a:r>
          </a:p>
          <a:p>
            <a:pPr>
              <a:defRPr sz="1200"/>
            </a:pPr>
            <a:r>
              <a:rPr lang="fi-FI" dirty="0"/>
              <a:t>ja ennuste 2021–2040</a:t>
            </a:r>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kuviot'!$A$37</c:f>
              <c:strCache>
                <c:ptCount val="1"/>
                <c:pt idx="0">
                  <c:v>Varkaus toteutunut</c:v>
                </c:pt>
              </c:strCache>
            </c:strRef>
          </c:tx>
          <c:spPr>
            <a:ln w="38100" cap="rnd">
              <a:solidFill>
                <a:schemeClr val="tx2"/>
              </a:solidFill>
              <a:round/>
            </a:ln>
            <a:effectLst/>
          </c:spPr>
          <c:marker>
            <c:symbol val="none"/>
          </c:marker>
          <c:dLbls>
            <c:dLbl>
              <c:idx val="0"/>
              <c:layout>
                <c:manualLayout>
                  <c:x val="-1.666666666666668E-2"/>
                  <c:y val="-0.1064814814814815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611C-4A65-A78F-54F224F24F78}"/>
                </c:ext>
              </c:extLst>
            </c:dLbl>
            <c:dLbl>
              <c:idx val="30"/>
              <c:layout>
                <c:manualLayout>
                  <c:x val="-3.6111111111111108E-2"/>
                  <c:y val="-9.259259259259257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611C-4A65-A78F-54F224F24F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kuviot'!$B$37:$AZ$37</c:f>
              <c:numCache>
                <c:formatCode>#,##0</c:formatCode>
                <c:ptCount val="51"/>
                <c:pt idx="0">
                  <c:v>-60</c:v>
                </c:pt>
                <c:pt idx="1">
                  <c:v>-58</c:v>
                </c:pt>
                <c:pt idx="2">
                  <c:v>-116</c:v>
                </c:pt>
                <c:pt idx="3">
                  <c:v>-40</c:v>
                </c:pt>
                <c:pt idx="4">
                  <c:v>-323</c:v>
                </c:pt>
                <c:pt idx="5">
                  <c:v>-59</c:v>
                </c:pt>
                <c:pt idx="6">
                  <c:v>-95</c:v>
                </c:pt>
                <c:pt idx="7">
                  <c:v>-215</c:v>
                </c:pt>
                <c:pt idx="8">
                  <c:v>-228</c:v>
                </c:pt>
                <c:pt idx="9">
                  <c:v>-244</c:v>
                </c:pt>
                <c:pt idx="10">
                  <c:v>-147</c:v>
                </c:pt>
                <c:pt idx="11">
                  <c:v>-129</c:v>
                </c:pt>
                <c:pt idx="12">
                  <c:v>-101</c:v>
                </c:pt>
                <c:pt idx="13">
                  <c:v>-131</c:v>
                </c:pt>
                <c:pt idx="14">
                  <c:v>-80</c:v>
                </c:pt>
                <c:pt idx="15">
                  <c:v>-284</c:v>
                </c:pt>
                <c:pt idx="16">
                  <c:v>-264</c:v>
                </c:pt>
                <c:pt idx="17">
                  <c:v>-149</c:v>
                </c:pt>
                <c:pt idx="18">
                  <c:v>-140</c:v>
                </c:pt>
                <c:pt idx="19">
                  <c:v>-145</c:v>
                </c:pt>
                <c:pt idx="20">
                  <c:v>-92</c:v>
                </c:pt>
                <c:pt idx="21">
                  <c:v>-86</c:v>
                </c:pt>
                <c:pt idx="22">
                  <c:v>-149</c:v>
                </c:pt>
                <c:pt idx="23">
                  <c:v>-133</c:v>
                </c:pt>
                <c:pt idx="24">
                  <c:v>-88</c:v>
                </c:pt>
                <c:pt idx="25">
                  <c:v>-130</c:v>
                </c:pt>
                <c:pt idx="26">
                  <c:v>-1</c:v>
                </c:pt>
                <c:pt idx="27">
                  <c:v>-156</c:v>
                </c:pt>
                <c:pt idx="28">
                  <c:v>-166</c:v>
                </c:pt>
                <c:pt idx="29">
                  <c:v>-140</c:v>
                </c:pt>
                <c:pt idx="30">
                  <c:v>2</c:v>
                </c:pt>
              </c:numCache>
            </c:numRef>
          </c:val>
          <c:smooth val="0"/>
          <c:extLst>
            <c:ext xmlns:c16="http://schemas.microsoft.com/office/drawing/2014/chart" uri="{C3380CC4-5D6E-409C-BE32-E72D297353CC}">
              <c16:uniqueId val="{00000002-611C-4A65-A78F-54F224F24F78}"/>
            </c:ext>
          </c:extLst>
        </c:ser>
        <c:ser>
          <c:idx val="1"/>
          <c:order val="1"/>
          <c:tx>
            <c:strRef>
              <c:f>'Dia 19 kuviot'!$A$38</c:f>
              <c:strCache>
                <c:ptCount val="1"/>
                <c:pt idx="0">
                  <c:v>Varkaus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611C-4A65-A78F-54F224F24F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kuviot'!$B$38:$AZ$38</c:f>
              <c:numCache>
                <c:formatCode>General</c:formatCode>
                <c:ptCount val="51"/>
                <c:pt idx="30" formatCode="#,##0">
                  <c:v>2</c:v>
                </c:pt>
                <c:pt idx="31" formatCode="#,##0">
                  <c:v>-82</c:v>
                </c:pt>
                <c:pt idx="32" formatCode="#,##0">
                  <c:v>-74</c:v>
                </c:pt>
                <c:pt idx="33" formatCode="#,##0">
                  <c:v>-60</c:v>
                </c:pt>
                <c:pt idx="34" formatCode="#,##0">
                  <c:v>-48</c:v>
                </c:pt>
                <c:pt idx="35" formatCode="#,##0">
                  <c:v>-37</c:v>
                </c:pt>
                <c:pt idx="36" formatCode="#,##0">
                  <c:v>-23</c:v>
                </c:pt>
                <c:pt idx="37" formatCode="#,##0">
                  <c:v>-14</c:v>
                </c:pt>
                <c:pt idx="38" formatCode="#,##0">
                  <c:v>-7</c:v>
                </c:pt>
                <c:pt idx="39" formatCode="#,##0">
                  <c:v>-1</c:v>
                </c:pt>
                <c:pt idx="40" formatCode="#,##0">
                  <c:v>6</c:v>
                </c:pt>
                <c:pt idx="41" formatCode="#,##0">
                  <c:v>16</c:v>
                </c:pt>
                <c:pt idx="42" formatCode="#,##0">
                  <c:v>22</c:v>
                </c:pt>
                <c:pt idx="43" formatCode="#,##0">
                  <c:v>27</c:v>
                </c:pt>
                <c:pt idx="44" formatCode="#,##0">
                  <c:v>34</c:v>
                </c:pt>
                <c:pt idx="45" formatCode="#,##0">
                  <c:v>42</c:v>
                </c:pt>
                <c:pt idx="46" formatCode="#,##0">
                  <c:v>50</c:v>
                </c:pt>
                <c:pt idx="47" formatCode="#,##0">
                  <c:v>57</c:v>
                </c:pt>
                <c:pt idx="48" formatCode="#,##0">
                  <c:v>64</c:v>
                </c:pt>
                <c:pt idx="49" formatCode="#,##0">
                  <c:v>71</c:v>
                </c:pt>
                <c:pt idx="50" formatCode="#,##0">
                  <c:v>76</c:v>
                </c:pt>
              </c:numCache>
            </c:numRef>
          </c:val>
          <c:smooth val="0"/>
          <c:extLst>
            <c:ext xmlns:c16="http://schemas.microsoft.com/office/drawing/2014/chart" uri="{C3380CC4-5D6E-409C-BE32-E72D297353CC}">
              <c16:uniqueId val="{00000004-611C-4A65-A78F-54F224F24F78}"/>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dirty="0"/>
              <a:t>Kokonaisnettomuutto</a:t>
            </a:r>
            <a:r>
              <a:rPr lang="fi-FI" baseline="0" dirty="0"/>
              <a:t> Vieremällä 1990–2020 </a:t>
            </a:r>
          </a:p>
          <a:p>
            <a:pPr>
              <a:defRPr sz="1200"/>
            </a:pPr>
            <a:r>
              <a:rPr lang="fi-FI" baseline="0" dirty="0"/>
              <a:t>ja ennuste 2021–2040</a:t>
            </a:r>
            <a:endParaRPr lang="fi-FI" dirty="0"/>
          </a:p>
        </c:rich>
      </c:tx>
      <c:layout>
        <c:manualLayout>
          <c:xMode val="edge"/>
          <c:yMode val="edge"/>
          <c:x val="0.13605555555555557"/>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0585892388451444"/>
          <c:y val="0.15986111111111112"/>
          <c:w val="0.84778368328958875"/>
          <c:h val="0.62683617672790914"/>
        </c:manualLayout>
      </c:layout>
      <c:lineChart>
        <c:grouping val="standard"/>
        <c:varyColors val="0"/>
        <c:ser>
          <c:idx val="0"/>
          <c:order val="0"/>
          <c:tx>
            <c:strRef>
              <c:f>'Dia 19 kuviot'!$A$21</c:f>
              <c:strCache>
                <c:ptCount val="1"/>
                <c:pt idx="0">
                  <c:v>Vieremä toteutunut</c:v>
                </c:pt>
              </c:strCache>
            </c:strRef>
          </c:tx>
          <c:spPr>
            <a:ln w="38100" cap="rnd">
              <a:solidFill>
                <a:schemeClr val="tx2"/>
              </a:solidFill>
              <a:round/>
            </a:ln>
            <a:effectLst/>
          </c:spPr>
          <c:marker>
            <c:symbol val="none"/>
          </c:marker>
          <c:dLbls>
            <c:dLbl>
              <c:idx val="0"/>
              <c:layout>
                <c:manualLayout>
                  <c:x val="-1.3888888888888888E-2"/>
                  <c:y val="0.1111111111111111"/>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58D7-4C60-9CC1-688FA77C35EE}"/>
                </c:ext>
              </c:extLst>
            </c:dLbl>
            <c:dLbl>
              <c:idx val="30"/>
              <c:layout>
                <c:manualLayout>
                  <c:x val="0"/>
                  <c:y val="2.7777777777777776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58D7-4C60-9CC1-688FA77C35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kuviot'!$B$21:$AZ$21</c:f>
              <c:numCache>
                <c:formatCode>#,##0</c:formatCode>
                <c:ptCount val="51"/>
                <c:pt idx="0">
                  <c:v>-37</c:v>
                </c:pt>
                <c:pt idx="1">
                  <c:v>-48</c:v>
                </c:pt>
                <c:pt idx="2">
                  <c:v>-3</c:v>
                </c:pt>
                <c:pt idx="3">
                  <c:v>17</c:v>
                </c:pt>
                <c:pt idx="4">
                  <c:v>-37</c:v>
                </c:pt>
                <c:pt idx="5">
                  <c:v>-84</c:v>
                </c:pt>
                <c:pt idx="6">
                  <c:v>-14</c:v>
                </c:pt>
                <c:pt idx="7">
                  <c:v>-63</c:v>
                </c:pt>
                <c:pt idx="8">
                  <c:v>-28</c:v>
                </c:pt>
                <c:pt idx="9">
                  <c:v>-62</c:v>
                </c:pt>
                <c:pt idx="10">
                  <c:v>-71</c:v>
                </c:pt>
                <c:pt idx="11">
                  <c:v>-51</c:v>
                </c:pt>
                <c:pt idx="12">
                  <c:v>-26</c:v>
                </c:pt>
                <c:pt idx="13">
                  <c:v>-63</c:v>
                </c:pt>
                <c:pt idx="14">
                  <c:v>-11</c:v>
                </c:pt>
                <c:pt idx="15">
                  <c:v>-10</c:v>
                </c:pt>
                <c:pt idx="16">
                  <c:v>-7</c:v>
                </c:pt>
                <c:pt idx="17">
                  <c:v>-9</c:v>
                </c:pt>
                <c:pt idx="18">
                  <c:v>26</c:v>
                </c:pt>
                <c:pt idx="19">
                  <c:v>-49</c:v>
                </c:pt>
                <c:pt idx="20">
                  <c:v>-12</c:v>
                </c:pt>
                <c:pt idx="21">
                  <c:v>-23</c:v>
                </c:pt>
                <c:pt idx="22">
                  <c:v>-16</c:v>
                </c:pt>
                <c:pt idx="23">
                  <c:v>-44</c:v>
                </c:pt>
                <c:pt idx="24">
                  <c:v>-26</c:v>
                </c:pt>
                <c:pt idx="25">
                  <c:v>-34</c:v>
                </c:pt>
                <c:pt idx="26">
                  <c:v>-14</c:v>
                </c:pt>
                <c:pt idx="27">
                  <c:v>-7</c:v>
                </c:pt>
                <c:pt idx="28">
                  <c:v>-4</c:v>
                </c:pt>
                <c:pt idx="29">
                  <c:v>-58</c:v>
                </c:pt>
                <c:pt idx="30">
                  <c:v>-32</c:v>
                </c:pt>
              </c:numCache>
            </c:numRef>
          </c:val>
          <c:smooth val="0"/>
          <c:extLst>
            <c:ext xmlns:c16="http://schemas.microsoft.com/office/drawing/2014/chart" uri="{C3380CC4-5D6E-409C-BE32-E72D297353CC}">
              <c16:uniqueId val="{00000002-58D7-4C60-9CC1-688FA77C35EE}"/>
            </c:ext>
          </c:extLst>
        </c:ser>
        <c:ser>
          <c:idx val="1"/>
          <c:order val="1"/>
          <c:tx>
            <c:strRef>
              <c:f>'Dia 19 kuviot'!$A$22</c:f>
              <c:strCache>
                <c:ptCount val="1"/>
                <c:pt idx="0">
                  <c:v>Vieremä ennuste</c:v>
                </c:pt>
              </c:strCache>
            </c:strRef>
          </c:tx>
          <c:spPr>
            <a:ln w="38100" cap="rnd">
              <a:solidFill>
                <a:srgbClr val="FF0000"/>
              </a:solidFill>
              <a:round/>
            </a:ln>
            <a:effectLst/>
          </c:spPr>
          <c:marker>
            <c:symbol val="none"/>
          </c:marker>
          <c:dLbls>
            <c:dLbl>
              <c:idx val="50"/>
              <c:layout>
                <c:manualLayout>
                  <c:x val="-6.1111111111111012E-2"/>
                  <c:y val="-7.8703703703703706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58D7-4C60-9CC1-688FA77C35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19 kuviot'!$B$4:$AZ$4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19 kuviot'!$B$22:$AZ$22</c:f>
              <c:numCache>
                <c:formatCode>General</c:formatCode>
                <c:ptCount val="51"/>
                <c:pt idx="30" formatCode="#,##0">
                  <c:v>-32</c:v>
                </c:pt>
                <c:pt idx="31" formatCode="#,##0">
                  <c:v>-16</c:v>
                </c:pt>
                <c:pt idx="32" formatCode="#,##0">
                  <c:v>-18</c:v>
                </c:pt>
                <c:pt idx="33" formatCode="#,##0">
                  <c:v>-14</c:v>
                </c:pt>
                <c:pt idx="34" formatCode="#,##0">
                  <c:v>-12</c:v>
                </c:pt>
                <c:pt idx="35" formatCode="#,##0">
                  <c:v>-11</c:v>
                </c:pt>
                <c:pt idx="36" formatCode="#,##0">
                  <c:v>-9</c:v>
                </c:pt>
                <c:pt idx="37" formatCode="#,##0">
                  <c:v>-8</c:v>
                </c:pt>
                <c:pt idx="38" formatCode="#,##0">
                  <c:v>-8</c:v>
                </c:pt>
                <c:pt idx="39" formatCode="#,##0">
                  <c:v>-8</c:v>
                </c:pt>
                <c:pt idx="40" formatCode="#,##0">
                  <c:v>-8</c:v>
                </c:pt>
                <c:pt idx="41" formatCode="#,##0">
                  <c:v>-8</c:v>
                </c:pt>
                <c:pt idx="42" formatCode="#,##0">
                  <c:v>-7</c:v>
                </c:pt>
                <c:pt idx="43" formatCode="#,##0">
                  <c:v>-3</c:v>
                </c:pt>
                <c:pt idx="44" formatCode="#,##0">
                  <c:v>-1</c:v>
                </c:pt>
                <c:pt idx="45" formatCode="#,##0">
                  <c:v>0</c:v>
                </c:pt>
                <c:pt idx="46" formatCode="#,##0">
                  <c:v>2</c:v>
                </c:pt>
                <c:pt idx="47" formatCode="#,##0">
                  <c:v>4</c:v>
                </c:pt>
                <c:pt idx="48" formatCode="#,##0">
                  <c:v>6</c:v>
                </c:pt>
                <c:pt idx="49" formatCode="#,##0">
                  <c:v>5</c:v>
                </c:pt>
                <c:pt idx="50" formatCode="#,##0">
                  <c:v>6</c:v>
                </c:pt>
              </c:numCache>
            </c:numRef>
          </c:val>
          <c:smooth val="0"/>
          <c:extLst>
            <c:ext xmlns:c16="http://schemas.microsoft.com/office/drawing/2014/chart" uri="{C3380CC4-5D6E-409C-BE32-E72D297353CC}">
              <c16:uniqueId val="{00000004-58D7-4C60-9CC1-688FA77C35EE}"/>
            </c:ext>
          </c:extLst>
        </c:ser>
        <c:dLbls>
          <c:showLegendKey val="0"/>
          <c:showVal val="0"/>
          <c:showCatName val="0"/>
          <c:showSerName val="0"/>
          <c:showPercent val="0"/>
          <c:showBubbleSize val="0"/>
        </c:dLbls>
        <c:smooth val="0"/>
        <c:axId val="674985040"/>
        <c:axId val="674986680"/>
      </c:lineChart>
      <c:catAx>
        <c:axId val="674985040"/>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6680"/>
        <c:crosses val="autoZero"/>
        <c:auto val="1"/>
        <c:lblAlgn val="ctr"/>
        <c:lblOffset val="100"/>
        <c:tickLblSkip val="5"/>
        <c:noMultiLvlLbl val="0"/>
      </c:catAx>
      <c:valAx>
        <c:axId val="67498668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3.3333333333333333E-2"/>
              <c:y val="6.7214202391367744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74985040"/>
        <c:crosses val="autoZero"/>
        <c:crossBetween val="between"/>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extLst/>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fi-FI" sz="1400"/>
              <a:t>Väestöllinen huoltosuhde*) Pohjois-Savossa v. 2020 sekä ennuste v. 2030 ja 2040</a:t>
            </a:r>
          </a:p>
        </c:rich>
      </c:tx>
      <c:layout>
        <c:manualLayout>
          <c:xMode val="edge"/>
          <c:yMode val="edge"/>
          <c:x val="0.1075095238095238"/>
          <c:y val="3.023809523809523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4.7925925925925927E-2"/>
          <c:y val="0.10850436507936508"/>
          <c:w val="0.93359523809523814"/>
          <c:h val="0.68354047619047631"/>
        </c:manualLayout>
      </c:layout>
      <c:barChart>
        <c:barDir val="col"/>
        <c:grouping val="clustered"/>
        <c:varyColors val="0"/>
        <c:ser>
          <c:idx val="0"/>
          <c:order val="0"/>
          <c:tx>
            <c:strRef>
              <c:f>'Dia 22'!$B$4</c:f>
              <c:strCache>
                <c:ptCount val="1"/>
                <c:pt idx="0">
                  <c:v>2020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'Dia 22'!$A$5:$A$25</c:f>
              <c:strCache>
                <c:ptCount val="21"/>
                <c:pt idx="0">
                  <c:v>Kuopio</c:v>
                </c:pt>
                <c:pt idx="1">
                  <c:v>Koko maa</c:v>
                </c:pt>
                <c:pt idx="2">
                  <c:v>Pohjois-Savo</c:v>
                </c:pt>
                <c:pt idx="3">
                  <c:v>Siilinjärvi</c:v>
                </c:pt>
                <c:pt idx="4">
                  <c:v>Vieremä</c:v>
                </c:pt>
                <c:pt idx="5">
                  <c:v>Iisalmi</c:v>
                </c:pt>
                <c:pt idx="6">
                  <c:v>Lapinlahti</c:v>
                </c:pt>
                <c:pt idx="7">
                  <c:v>Suonenjoki</c:v>
                </c:pt>
                <c:pt idx="8">
                  <c:v>Varkaus</c:v>
                </c:pt>
                <c:pt idx="9">
                  <c:v>Leppävirta</c:v>
                </c:pt>
                <c:pt idx="10">
                  <c:v>Joroinen</c:v>
                </c:pt>
                <c:pt idx="11">
                  <c:v>Rautalampi</c:v>
                </c:pt>
                <c:pt idx="12">
                  <c:v>Kiuruvesi</c:v>
                </c:pt>
                <c:pt idx="13">
                  <c:v>Kaavi</c:v>
                </c:pt>
                <c:pt idx="14">
                  <c:v>Tuusniemi</c:v>
                </c:pt>
                <c:pt idx="15">
                  <c:v>Sonkajärvi</c:v>
                </c:pt>
                <c:pt idx="16">
                  <c:v>Pielavesi</c:v>
                </c:pt>
                <c:pt idx="17">
                  <c:v>Tervo</c:v>
                </c:pt>
                <c:pt idx="18">
                  <c:v>Rautavaara</c:v>
                </c:pt>
                <c:pt idx="19">
                  <c:v>Vesanto</c:v>
                </c:pt>
                <c:pt idx="20">
                  <c:v>Keitele</c:v>
                </c:pt>
              </c:strCache>
            </c:strRef>
          </c:cat>
          <c:val>
            <c:numRef>
              <c:f>'Dia 22'!$B$5:$B$25</c:f>
              <c:numCache>
                <c:formatCode>0</c:formatCode>
                <c:ptCount val="21"/>
                <c:pt idx="0">
                  <c:v>56.7</c:v>
                </c:pt>
                <c:pt idx="1">
                  <c:v>61.9</c:v>
                </c:pt>
                <c:pt idx="2">
                  <c:v>67.400000000000006</c:v>
                </c:pt>
                <c:pt idx="3">
                  <c:v>68.7</c:v>
                </c:pt>
                <c:pt idx="4">
                  <c:v>72.2</c:v>
                </c:pt>
                <c:pt idx="5">
                  <c:v>72.5</c:v>
                </c:pt>
                <c:pt idx="6">
                  <c:v>76.5</c:v>
                </c:pt>
                <c:pt idx="7">
                  <c:v>83.9</c:v>
                </c:pt>
                <c:pt idx="8">
                  <c:v>77.400000000000006</c:v>
                </c:pt>
                <c:pt idx="9">
                  <c:v>81.400000000000006</c:v>
                </c:pt>
                <c:pt idx="10">
                  <c:v>80.3</c:v>
                </c:pt>
                <c:pt idx="11">
                  <c:v>92.7</c:v>
                </c:pt>
                <c:pt idx="12">
                  <c:v>83.8</c:v>
                </c:pt>
                <c:pt idx="13">
                  <c:v>88</c:v>
                </c:pt>
                <c:pt idx="14">
                  <c:v>87.3</c:v>
                </c:pt>
                <c:pt idx="15">
                  <c:v>87.4</c:v>
                </c:pt>
                <c:pt idx="16">
                  <c:v>104.5</c:v>
                </c:pt>
                <c:pt idx="17">
                  <c:v>93.9</c:v>
                </c:pt>
                <c:pt idx="18">
                  <c:v>96.6</c:v>
                </c:pt>
                <c:pt idx="19">
                  <c:v>106.3</c:v>
                </c:pt>
                <c:pt idx="20">
                  <c:v>97.5</c:v>
                </c:pt>
              </c:numCache>
            </c:numRef>
          </c:val>
          <c:extLst>
            <c:ext xmlns:c16="http://schemas.microsoft.com/office/drawing/2014/chart" uri="{C3380CC4-5D6E-409C-BE32-E72D297353CC}">
              <c16:uniqueId val="{00000000-E3CE-4BBB-BF0A-311A9A8EA21A}"/>
            </c:ext>
          </c:extLst>
        </c:ser>
        <c:ser>
          <c:idx val="1"/>
          <c:order val="1"/>
          <c:tx>
            <c:strRef>
              <c:f>'Dia 22'!$C$4</c:f>
              <c:strCache>
                <c:ptCount val="1"/>
                <c:pt idx="0">
                  <c:v>2030</c:v>
                </c:pt>
              </c:strCache>
            </c:strRef>
          </c:tx>
          <c:spPr>
            <a:solidFill>
              <a:schemeClr val="bg1">
                <a:lumMod val="50000"/>
              </a:schemeClr>
            </a:solidFill>
            <a:ln>
              <a:noFill/>
            </a:ln>
            <a:effectLst/>
          </c:spPr>
          <c:invertIfNegative val="0"/>
          <c:cat>
            <c:strRef>
              <c:f>'Dia 22'!$A$5:$A$25</c:f>
              <c:strCache>
                <c:ptCount val="21"/>
                <c:pt idx="0">
                  <c:v>Kuopio</c:v>
                </c:pt>
                <c:pt idx="1">
                  <c:v>Koko maa</c:v>
                </c:pt>
                <c:pt idx="2">
                  <c:v>Pohjois-Savo</c:v>
                </c:pt>
                <c:pt idx="3">
                  <c:v>Siilinjärvi</c:v>
                </c:pt>
                <c:pt idx="4">
                  <c:v>Vieremä</c:v>
                </c:pt>
                <c:pt idx="5">
                  <c:v>Iisalmi</c:v>
                </c:pt>
                <c:pt idx="6">
                  <c:v>Lapinlahti</c:v>
                </c:pt>
                <c:pt idx="7">
                  <c:v>Suonenjoki</c:v>
                </c:pt>
                <c:pt idx="8">
                  <c:v>Varkaus</c:v>
                </c:pt>
                <c:pt idx="9">
                  <c:v>Leppävirta</c:v>
                </c:pt>
                <c:pt idx="10">
                  <c:v>Joroinen</c:v>
                </c:pt>
                <c:pt idx="11">
                  <c:v>Rautalampi</c:v>
                </c:pt>
                <c:pt idx="12">
                  <c:v>Kiuruvesi</c:v>
                </c:pt>
                <c:pt idx="13">
                  <c:v>Kaavi</c:v>
                </c:pt>
                <c:pt idx="14">
                  <c:v>Tuusniemi</c:v>
                </c:pt>
                <c:pt idx="15">
                  <c:v>Sonkajärvi</c:v>
                </c:pt>
                <c:pt idx="16">
                  <c:v>Pielavesi</c:v>
                </c:pt>
                <c:pt idx="17">
                  <c:v>Tervo</c:v>
                </c:pt>
                <c:pt idx="18">
                  <c:v>Rautavaara</c:v>
                </c:pt>
                <c:pt idx="19">
                  <c:v>Vesanto</c:v>
                </c:pt>
                <c:pt idx="20">
                  <c:v>Keitele</c:v>
                </c:pt>
              </c:strCache>
            </c:strRef>
          </c:cat>
          <c:val>
            <c:numRef>
              <c:f>'Dia 22'!$C$5:$C$25</c:f>
              <c:numCache>
                <c:formatCode>0</c:formatCode>
                <c:ptCount val="21"/>
                <c:pt idx="0">
                  <c:v>61.3</c:v>
                </c:pt>
                <c:pt idx="1">
                  <c:v>65.3</c:v>
                </c:pt>
                <c:pt idx="2">
                  <c:v>75.5</c:v>
                </c:pt>
                <c:pt idx="3">
                  <c:v>76.900000000000006</c:v>
                </c:pt>
                <c:pt idx="4">
                  <c:v>81.599999999999994</c:v>
                </c:pt>
                <c:pt idx="5">
                  <c:v>83.9</c:v>
                </c:pt>
                <c:pt idx="6">
                  <c:v>87.4</c:v>
                </c:pt>
                <c:pt idx="7">
                  <c:v>97.8</c:v>
                </c:pt>
                <c:pt idx="8">
                  <c:v>97.2</c:v>
                </c:pt>
                <c:pt idx="9">
                  <c:v>101</c:v>
                </c:pt>
                <c:pt idx="10">
                  <c:v>102.9</c:v>
                </c:pt>
                <c:pt idx="11">
                  <c:v>105.9</c:v>
                </c:pt>
                <c:pt idx="12">
                  <c:v>106.2</c:v>
                </c:pt>
                <c:pt idx="13">
                  <c:v>109.6</c:v>
                </c:pt>
                <c:pt idx="14">
                  <c:v>118.5</c:v>
                </c:pt>
                <c:pt idx="15">
                  <c:v>120.2</c:v>
                </c:pt>
                <c:pt idx="16">
                  <c:v>121.3</c:v>
                </c:pt>
                <c:pt idx="17">
                  <c:v>128.80000000000001</c:v>
                </c:pt>
                <c:pt idx="18">
                  <c:v>127.4</c:v>
                </c:pt>
                <c:pt idx="19">
                  <c:v>128.5</c:v>
                </c:pt>
                <c:pt idx="20">
                  <c:v>134.5</c:v>
                </c:pt>
              </c:numCache>
            </c:numRef>
          </c:val>
          <c:extLst>
            <c:ext xmlns:c16="http://schemas.microsoft.com/office/drawing/2014/chart" uri="{C3380CC4-5D6E-409C-BE32-E72D297353CC}">
              <c16:uniqueId val="{00000001-E3CE-4BBB-BF0A-311A9A8EA21A}"/>
            </c:ext>
          </c:extLst>
        </c:ser>
        <c:ser>
          <c:idx val="2"/>
          <c:order val="2"/>
          <c:tx>
            <c:strRef>
              <c:f>'Dia 22'!$D$4</c:f>
              <c:strCache>
                <c:ptCount val="1"/>
                <c:pt idx="0">
                  <c:v>2040</c:v>
                </c:pt>
              </c:strCache>
            </c:strRef>
          </c:tx>
          <c:spPr>
            <a:solidFill>
              <a:srgbClr val="FFC000"/>
            </a:solidFill>
            <a:ln>
              <a:noFill/>
            </a:ln>
            <a:effectLst/>
          </c:spPr>
          <c:invertIfNegative val="0"/>
          <c:cat>
            <c:strRef>
              <c:f>'Dia 22'!$A$5:$A$25</c:f>
              <c:strCache>
                <c:ptCount val="21"/>
                <c:pt idx="0">
                  <c:v>Kuopio</c:v>
                </c:pt>
                <c:pt idx="1">
                  <c:v>Koko maa</c:v>
                </c:pt>
                <c:pt idx="2">
                  <c:v>Pohjois-Savo</c:v>
                </c:pt>
                <c:pt idx="3">
                  <c:v>Siilinjärvi</c:v>
                </c:pt>
                <c:pt idx="4">
                  <c:v>Vieremä</c:v>
                </c:pt>
                <c:pt idx="5">
                  <c:v>Iisalmi</c:v>
                </c:pt>
                <c:pt idx="6">
                  <c:v>Lapinlahti</c:v>
                </c:pt>
                <c:pt idx="7">
                  <c:v>Suonenjoki</c:v>
                </c:pt>
                <c:pt idx="8">
                  <c:v>Varkaus</c:v>
                </c:pt>
                <c:pt idx="9">
                  <c:v>Leppävirta</c:v>
                </c:pt>
                <c:pt idx="10">
                  <c:v>Joroinen</c:v>
                </c:pt>
                <c:pt idx="11">
                  <c:v>Rautalampi</c:v>
                </c:pt>
                <c:pt idx="12">
                  <c:v>Kiuruvesi</c:v>
                </c:pt>
                <c:pt idx="13">
                  <c:v>Kaavi</c:v>
                </c:pt>
                <c:pt idx="14">
                  <c:v>Tuusniemi</c:v>
                </c:pt>
                <c:pt idx="15">
                  <c:v>Sonkajärvi</c:v>
                </c:pt>
                <c:pt idx="16">
                  <c:v>Pielavesi</c:v>
                </c:pt>
                <c:pt idx="17">
                  <c:v>Tervo</c:v>
                </c:pt>
                <c:pt idx="18">
                  <c:v>Rautavaara</c:v>
                </c:pt>
                <c:pt idx="19">
                  <c:v>Vesanto</c:v>
                </c:pt>
                <c:pt idx="20">
                  <c:v>Keitele</c:v>
                </c:pt>
              </c:strCache>
            </c:strRef>
          </c:cat>
          <c:val>
            <c:numRef>
              <c:f>'Dia 22'!$D$5:$D$25</c:f>
              <c:numCache>
                <c:formatCode>0</c:formatCode>
                <c:ptCount val="21"/>
                <c:pt idx="0">
                  <c:v>62.6</c:v>
                </c:pt>
                <c:pt idx="1">
                  <c:v>67.3</c:v>
                </c:pt>
                <c:pt idx="2">
                  <c:v>76.900000000000006</c:v>
                </c:pt>
                <c:pt idx="3">
                  <c:v>83.1</c:v>
                </c:pt>
                <c:pt idx="4">
                  <c:v>84.9</c:v>
                </c:pt>
                <c:pt idx="5">
                  <c:v>86.3</c:v>
                </c:pt>
                <c:pt idx="6">
                  <c:v>90.2</c:v>
                </c:pt>
                <c:pt idx="7">
                  <c:v>101.9</c:v>
                </c:pt>
                <c:pt idx="8">
                  <c:v>103.7</c:v>
                </c:pt>
                <c:pt idx="9">
                  <c:v>104.7</c:v>
                </c:pt>
                <c:pt idx="10">
                  <c:v>106.5</c:v>
                </c:pt>
                <c:pt idx="11">
                  <c:v>107.5</c:v>
                </c:pt>
                <c:pt idx="12">
                  <c:v>108</c:v>
                </c:pt>
                <c:pt idx="13">
                  <c:v>114.8</c:v>
                </c:pt>
                <c:pt idx="14">
                  <c:v>116.5</c:v>
                </c:pt>
                <c:pt idx="15">
                  <c:v>119.3</c:v>
                </c:pt>
                <c:pt idx="16">
                  <c:v>120.9</c:v>
                </c:pt>
                <c:pt idx="17">
                  <c:v>125.2</c:v>
                </c:pt>
                <c:pt idx="18">
                  <c:v>130.19999999999999</c:v>
                </c:pt>
                <c:pt idx="19">
                  <c:v>135.19999999999999</c:v>
                </c:pt>
                <c:pt idx="20">
                  <c:v>136.30000000000001</c:v>
                </c:pt>
              </c:numCache>
            </c:numRef>
          </c:val>
          <c:extLst>
            <c:ext xmlns:c16="http://schemas.microsoft.com/office/drawing/2014/chart" uri="{C3380CC4-5D6E-409C-BE32-E72D297353CC}">
              <c16:uniqueId val="{00000002-E3CE-4BBB-BF0A-311A9A8EA21A}"/>
            </c:ext>
          </c:extLst>
        </c:ser>
        <c:dLbls>
          <c:showLegendKey val="0"/>
          <c:showVal val="0"/>
          <c:showCatName val="0"/>
          <c:showSerName val="0"/>
          <c:showPercent val="0"/>
          <c:showBubbleSize val="0"/>
        </c:dLbls>
        <c:gapWidth val="150"/>
        <c:axId val="416749408"/>
        <c:axId val="416750064"/>
      </c:barChart>
      <c:catAx>
        <c:axId val="416749408"/>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2"/>
            </a:solidFill>
            <a:round/>
          </a:ln>
          <a:effectLst/>
        </c:spPr>
        <c:txPr>
          <a:bodyPr rot="-5400000" spcFirstLastPara="1" vertOverflow="ellipsis" wrap="square" anchor="ctr" anchorCtr="1"/>
          <a:lstStyle/>
          <a:p>
            <a:pPr>
              <a:defRPr sz="1100" b="0" i="0" u="none" strike="noStrike" kern="1200" baseline="0">
                <a:solidFill>
                  <a:schemeClr val="tx2"/>
                </a:solidFill>
                <a:latin typeface="+mn-lt"/>
                <a:ea typeface="+mn-ea"/>
                <a:cs typeface="+mn-cs"/>
              </a:defRPr>
            </a:pPr>
            <a:endParaRPr lang="fi-FI"/>
          </a:p>
        </c:txPr>
        <c:crossAx val="416750064"/>
        <c:crosses val="autoZero"/>
        <c:auto val="1"/>
        <c:lblAlgn val="ctr"/>
        <c:lblOffset val="100"/>
        <c:noMultiLvlLbl val="0"/>
      </c:catAx>
      <c:valAx>
        <c:axId val="41675006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16749408"/>
        <c:crosses val="autoZero"/>
        <c:crossBetween val="between"/>
      </c:valAx>
      <c:spPr>
        <a:noFill/>
        <a:ln>
          <a:solidFill>
            <a:schemeClr val="tx2"/>
          </a:solidFill>
        </a:ln>
        <a:effectLst/>
      </c:spPr>
    </c:plotArea>
    <c:legend>
      <c:legendPos val="b"/>
      <c:layout>
        <c:manualLayout>
          <c:xMode val="edge"/>
          <c:yMode val="edge"/>
          <c:x val="6.0492989417989418E-2"/>
          <c:y val="0.13852896825396827"/>
          <c:w val="0.22217526455026454"/>
          <c:h val="4.252261904761905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fi-FI" sz="1400" b="1" i="0" baseline="0">
                <a:effectLst/>
              </a:rPr>
              <a:t>Väestöllinen huoltosuhde*) maakunnittain v. 2020 sekä ennuste v. 2030 ja 2040</a:t>
            </a:r>
            <a:endParaRPr lang="fi-FI" sz="1400">
              <a:effectLst/>
            </a:endParaRPr>
          </a:p>
        </c:rich>
      </c:tx>
      <c:layout>
        <c:manualLayout>
          <c:xMode val="edge"/>
          <c:yMode val="edge"/>
          <c:x val="0.13966363161381271"/>
          <c:y val="2.519841269841269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4.0265608465608463E-2"/>
          <c:y val="9.9609325396825391E-2"/>
          <c:w val="0.94125555555555551"/>
          <c:h val="0.62758015873015871"/>
        </c:manualLayout>
      </c:layout>
      <c:barChart>
        <c:barDir val="col"/>
        <c:grouping val="clustered"/>
        <c:varyColors val="0"/>
        <c:ser>
          <c:idx val="0"/>
          <c:order val="0"/>
          <c:tx>
            <c:strRef>
              <c:f>'Dia 24'!$B$5</c:f>
              <c:strCache>
                <c:ptCount val="1"/>
                <c:pt idx="0">
                  <c:v>2020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'Dia 24'!$A$6:$A$25</c:f>
              <c:strCache>
                <c:ptCount val="20"/>
                <c:pt idx="0">
                  <c:v>Uusimaa</c:v>
                </c:pt>
                <c:pt idx="1">
                  <c:v>Pirkanmaa</c:v>
                </c:pt>
                <c:pt idx="2">
                  <c:v>KOKO MAA</c:v>
                </c:pt>
                <c:pt idx="3">
                  <c:v>Varsinais-Suomi</c:v>
                </c:pt>
                <c:pt idx="4">
                  <c:v>Keski-Suomi</c:v>
                </c:pt>
                <c:pt idx="5">
                  <c:v>Pohjois-Pohjanmaa</c:v>
                </c:pt>
                <c:pt idx="6">
                  <c:v>Pohjanmaa</c:v>
                </c:pt>
                <c:pt idx="7">
                  <c:v>Ahvenanmaa</c:v>
                </c:pt>
                <c:pt idx="8">
                  <c:v>Lappi</c:v>
                </c:pt>
                <c:pt idx="9">
                  <c:v>Pohjois-Karjala</c:v>
                </c:pt>
                <c:pt idx="10">
                  <c:v>Pohjois-Savo</c:v>
                </c:pt>
                <c:pt idx="11">
                  <c:v>Keski-Pohjanmaa</c:v>
                </c:pt>
                <c:pt idx="12">
                  <c:v>Etelä-Karjala</c:v>
                </c:pt>
                <c:pt idx="13">
                  <c:v>Satakunta</c:v>
                </c:pt>
                <c:pt idx="14">
                  <c:v>Päijät-Häme</c:v>
                </c:pt>
                <c:pt idx="15">
                  <c:v>Etelä-Pohjanmaa</c:v>
                </c:pt>
                <c:pt idx="16">
                  <c:v>Kanta-Häme</c:v>
                </c:pt>
                <c:pt idx="17">
                  <c:v>Kymenlaakso</c:v>
                </c:pt>
                <c:pt idx="18">
                  <c:v>Kainuu</c:v>
                </c:pt>
                <c:pt idx="19">
                  <c:v>Etelä-Savo</c:v>
                </c:pt>
              </c:strCache>
            </c:strRef>
          </c:cat>
          <c:val>
            <c:numRef>
              <c:f>'Dia 24'!$B$6:$B$25</c:f>
              <c:numCache>
                <c:formatCode>0</c:formatCode>
                <c:ptCount val="20"/>
                <c:pt idx="0">
                  <c:v>51.9</c:v>
                </c:pt>
                <c:pt idx="1">
                  <c:v>60</c:v>
                </c:pt>
                <c:pt idx="2">
                  <c:v>61.9</c:v>
                </c:pt>
                <c:pt idx="3">
                  <c:v>62</c:v>
                </c:pt>
                <c:pt idx="4">
                  <c:v>64.5</c:v>
                </c:pt>
                <c:pt idx="5">
                  <c:v>64</c:v>
                </c:pt>
                <c:pt idx="6">
                  <c:v>67.7</c:v>
                </c:pt>
                <c:pt idx="7">
                  <c:v>65.3</c:v>
                </c:pt>
                <c:pt idx="8">
                  <c:v>68.8</c:v>
                </c:pt>
                <c:pt idx="9">
                  <c:v>69.2</c:v>
                </c:pt>
                <c:pt idx="10">
                  <c:v>67.400000000000006</c:v>
                </c:pt>
                <c:pt idx="11">
                  <c:v>73.599999999999994</c:v>
                </c:pt>
                <c:pt idx="12">
                  <c:v>69.5</c:v>
                </c:pt>
                <c:pt idx="13">
                  <c:v>72.5</c:v>
                </c:pt>
                <c:pt idx="14">
                  <c:v>70.900000000000006</c:v>
                </c:pt>
                <c:pt idx="15">
                  <c:v>73.3</c:v>
                </c:pt>
                <c:pt idx="16">
                  <c:v>68.8</c:v>
                </c:pt>
                <c:pt idx="17">
                  <c:v>71.5</c:v>
                </c:pt>
                <c:pt idx="18">
                  <c:v>75.2</c:v>
                </c:pt>
                <c:pt idx="19">
                  <c:v>78.8</c:v>
                </c:pt>
              </c:numCache>
            </c:numRef>
          </c:val>
          <c:extLst>
            <c:ext xmlns:c16="http://schemas.microsoft.com/office/drawing/2014/chart" uri="{C3380CC4-5D6E-409C-BE32-E72D297353CC}">
              <c16:uniqueId val="{00000000-2B53-468E-8C41-E1591E41BA1E}"/>
            </c:ext>
          </c:extLst>
        </c:ser>
        <c:ser>
          <c:idx val="1"/>
          <c:order val="1"/>
          <c:tx>
            <c:strRef>
              <c:f>'Dia 24'!$C$5</c:f>
              <c:strCache>
                <c:ptCount val="1"/>
                <c:pt idx="0">
                  <c:v>2030</c:v>
                </c:pt>
              </c:strCache>
            </c:strRef>
          </c:tx>
          <c:spPr>
            <a:solidFill>
              <a:schemeClr val="bg1">
                <a:lumMod val="50000"/>
              </a:schemeClr>
            </a:solidFill>
            <a:ln>
              <a:noFill/>
            </a:ln>
            <a:effectLst/>
          </c:spPr>
          <c:invertIfNegative val="0"/>
          <c:cat>
            <c:strRef>
              <c:f>'Dia 24'!$A$6:$A$25</c:f>
              <c:strCache>
                <c:ptCount val="20"/>
                <c:pt idx="0">
                  <c:v>Uusimaa</c:v>
                </c:pt>
                <c:pt idx="1">
                  <c:v>Pirkanmaa</c:v>
                </c:pt>
                <c:pt idx="2">
                  <c:v>KOKO MAA</c:v>
                </c:pt>
                <c:pt idx="3">
                  <c:v>Varsinais-Suomi</c:v>
                </c:pt>
                <c:pt idx="4">
                  <c:v>Keski-Suomi</c:v>
                </c:pt>
                <c:pt idx="5">
                  <c:v>Pohjois-Pohjanmaa</c:v>
                </c:pt>
                <c:pt idx="6">
                  <c:v>Pohjanmaa</c:v>
                </c:pt>
                <c:pt idx="7">
                  <c:v>Ahvenanmaa</c:v>
                </c:pt>
                <c:pt idx="8">
                  <c:v>Lappi</c:v>
                </c:pt>
                <c:pt idx="9">
                  <c:v>Pohjois-Karjala</c:v>
                </c:pt>
                <c:pt idx="10">
                  <c:v>Pohjois-Savo</c:v>
                </c:pt>
                <c:pt idx="11">
                  <c:v>Keski-Pohjanmaa</c:v>
                </c:pt>
                <c:pt idx="12">
                  <c:v>Etelä-Karjala</c:v>
                </c:pt>
                <c:pt idx="13">
                  <c:v>Satakunta</c:v>
                </c:pt>
                <c:pt idx="14">
                  <c:v>Päijät-Häme</c:v>
                </c:pt>
                <c:pt idx="15">
                  <c:v>Etelä-Pohjanmaa</c:v>
                </c:pt>
                <c:pt idx="16">
                  <c:v>Kanta-Häme</c:v>
                </c:pt>
                <c:pt idx="17">
                  <c:v>Kymenlaakso</c:v>
                </c:pt>
                <c:pt idx="18">
                  <c:v>Kainuu</c:v>
                </c:pt>
                <c:pt idx="19">
                  <c:v>Etelä-Savo</c:v>
                </c:pt>
              </c:strCache>
            </c:strRef>
          </c:cat>
          <c:val>
            <c:numRef>
              <c:f>'Dia 24'!$C$6:$C$25</c:f>
              <c:numCache>
                <c:formatCode>0</c:formatCode>
                <c:ptCount val="20"/>
                <c:pt idx="0">
                  <c:v>54.2</c:v>
                </c:pt>
                <c:pt idx="1">
                  <c:v>60.9</c:v>
                </c:pt>
                <c:pt idx="2">
                  <c:v>65.3</c:v>
                </c:pt>
                <c:pt idx="3">
                  <c:v>65.099999999999994</c:v>
                </c:pt>
                <c:pt idx="4">
                  <c:v>67.5</c:v>
                </c:pt>
                <c:pt idx="5">
                  <c:v>65.8</c:v>
                </c:pt>
                <c:pt idx="6">
                  <c:v>69</c:v>
                </c:pt>
                <c:pt idx="7">
                  <c:v>70.2</c:v>
                </c:pt>
                <c:pt idx="8">
                  <c:v>76.8</c:v>
                </c:pt>
                <c:pt idx="9">
                  <c:v>77.5</c:v>
                </c:pt>
                <c:pt idx="10">
                  <c:v>75.5</c:v>
                </c:pt>
                <c:pt idx="11">
                  <c:v>76.3</c:v>
                </c:pt>
                <c:pt idx="12">
                  <c:v>75.900000000000006</c:v>
                </c:pt>
                <c:pt idx="13">
                  <c:v>77.7</c:v>
                </c:pt>
                <c:pt idx="14">
                  <c:v>77.599999999999994</c:v>
                </c:pt>
                <c:pt idx="15">
                  <c:v>79.099999999999994</c:v>
                </c:pt>
                <c:pt idx="16">
                  <c:v>76.400000000000006</c:v>
                </c:pt>
                <c:pt idx="17">
                  <c:v>81.5</c:v>
                </c:pt>
                <c:pt idx="18">
                  <c:v>87.3</c:v>
                </c:pt>
                <c:pt idx="19">
                  <c:v>94.7</c:v>
                </c:pt>
              </c:numCache>
            </c:numRef>
          </c:val>
          <c:extLst>
            <c:ext xmlns:c16="http://schemas.microsoft.com/office/drawing/2014/chart" uri="{C3380CC4-5D6E-409C-BE32-E72D297353CC}">
              <c16:uniqueId val="{00000001-2B53-468E-8C41-E1591E41BA1E}"/>
            </c:ext>
          </c:extLst>
        </c:ser>
        <c:ser>
          <c:idx val="2"/>
          <c:order val="2"/>
          <c:tx>
            <c:strRef>
              <c:f>'Dia 24'!$D$5</c:f>
              <c:strCache>
                <c:ptCount val="1"/>
                <c:pt idx="0">
                  <c:v>2040</c:v>
                </c:pt>
              </c:strCache>
            </c:strRef>
          </c:tx>
          <c:spPr>
            <a:solidFill>
              <a:srgbClr val="FFC000"/>
            </a:solidFill>
            <a:ln>
              <a:noFill/>
            </a:ln>
            <a:effectLst/>
          </c:spPr>
          <c:invertIfNegative val="0"/>
          <c:cat>
            <c:strRef>
              <c:f>'Dia 24'!$A$6:$A$25</c:f>
              <c:strCache>
                <c:ptCount val="20"/>
                <c:pt idx="0">
                  <c:v>Uusimaa</c:v>
                </c:pt>
                <c:pt idx="1">
                  <c:v>Pirkanmaa</c:v>
                </c:pt>
                <c:pt idx="2">
                  <c:v>KOKO MAA</c:v>
                </c:pt>
                <c:pt idx="3">
                  <c:v>Varsinais-Suomi</c:v>
                </c:pt>
                <c:pt idx="4">
                  <c:v>Keski-Suomi</c:v>
                </c:pt>
                <c:pt idx="5">
                  <c:v>Pohjois-Pohjanmaa</c:v>
                </c:pt>
                <c:pt idx="6">
                  <c:v>Pohjanmaa</c:v>
                </c:pt>
                <c:pt idx="7">
                  <c:v>Ahvenanmaa</c:v>
                </c:pt>
                <c:pt idx="8">
                  <c:v>Lappi</c:v>
                </c:pt>
                <c:pt idx="9">
                  <c:v>Pohjois-Karjala</c:v>
                </c:pt>
                <c:pt idx="10">
                  <c:v>Pohjois-Savo</c:v>
                </c:pt>
                <c:pt idx="11">
                  <c:v>Keski-Pohjanmaa</c:v>
                </c:pt>
                <c:pt idx="12">
                  <c:v>Etelä-Karjala</c:v>
                </c:pt>
                <c:pt idx="13">
                  <c:v>Satakunta</c:v>
                </c:pt>
                <c:pt idx="14">
                  <c:v>Päijät-Häme</c:v>
                </c:pt>
                <c:pt idx="15">
                  <c:v>Etelä-Pohjanmaa</c:v>
                </c:pt>
                <c:pt idx="16">
                  <c:v>Kanta-Häme</c:v>
                </c:pt>
                <c:pt idx="17">
                  <c:v>Kymenlaakso</c:v>
                </c:pt>
                <c:pt idx="18">
                  <c:v>Kainuu</c:v>
                </c:pt>
                <c:pt idx="19">
                  <c:v>Etelä-Savo</c:v>
                </c:pt>
              </c:strCache>
            </c:strRef>
          </c:cat>
          <c:val>
            <c:numRef>
              <c:f>'Dia 24'!$D$6:$D$25</c:f>
              <c:numCache>
                <c:formatCode>0</c:formatCode>
                <c:ptCount val="20"/>
                <c:pt idx="0">
                  <c:v>56.1</c:v>
                </c:pt>
                <c:pt idx="1">
                  <c:v>63.2</c:v>
                </c:pt>
                <c:pt idx="2">
                  <c:v>67.3</c:v>
                </c:pt>
                <c:pt idx="3">
                  <c:v>67.7</c:v>
                </c:pt>
                <c:pt idx="4">
                  <c:v>69.7</c:v>
                </c:pt>
                <c:pt idx="5">
                  <c:v>69.8</c:v>
                </c:pt>
                <c:pt idx="6">
                  <c:v>71.599999999999994</c:v>
                </c:pt>
                <c:pt idx="7">
                  <c:v>74.3</c:v>
                </c:pt>
                <c:pt idx="8">
                  <c:v>75.8</c:v>
                </c:pt>
                <c:pt idx="9">
                  <c:v>76.7</c:v>
                </c:pt>
                <c:pt idx="10">
                  <c:v>76.900000000000006</c:v>
                </c:pt>
                <c:pt idx="11">
                  <c:v>78.900000000000006</c:v>
                </c:pt>
                <c:pt idx="12">
                  <c:v>79.599999999999994</c:v>
                </c:pt>
                <c:pt idx="13">
                  <c:v>80.099999999999994</c:v>
                </c:pt>
                <c:pt idx="14">
                  <c:v>81.400000000000006</c:v>
                </c:pt>
                <c:pt idx="15">
                  <c:v>81.900000000000006</c:v>
                </c:pt>
                <c:pt idx="16">
                  <c:v>82.4</c:v>
                </c:pt>
                <c:pt idx="17">
                  <c:v>86.8</c:v>
                </c:pt>
                <c:pt idx="18">
                  <c:v>86.9</c:v>
                </c:pt>
                <c:pt idx="19">
                  <c:v>99.2</c:v>
                </c:pt>
              </c:numCache>
            </c:numRef>
          </c:val>
          <c:extLst>
            <c:ext xmlns:c16="http://schemas.microsoft.com/office/drawing/2014/chart" uri="{C3380CC4-5D6E-409C-BE32-E72D297353CC}">
              <c16:uniqueId val="{00000002-2B53-468E-8C41-E1591E41BA1E}"/>
            </c:ext>
          </c:extLst>
        </c:ser>
        <c:dLbls>
          <c:showLegendKey val="0"/>
          <c:showVal val="0"/>
          <c:showCatName val="0"/>
          <c:showSerName val="0"/>
          <c:showPercent val="0"/>
          <c:showBubbleSize val="0"/>
        </c:dLbls>
        <c:gapWidth val="150"/>
        <c:axId val="647779968"/>
        <c:axId val="647783576"/>
      </c:barChart>
      <c:catAx>
        <c:axId val="647779968"/>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2"/>
            </a:solidFill>
            <a:round/>
          </a:ln>
          <a:effectLst/>
        </c:spPr>
        <c:txPr>
          <a:bodyPr rot="-5400000" spcFirstLastPara="1" vertOverflow="ellipsis" wrap="square" anchor="ctr" anchorCtr="1"/>
          <a:lstStyle/>
          <a:p>
            <a:pPr>
              <a:defRPr sz="1100" b="0" i="0" u="none" strike="noStrike" kern="1200" baseline="0">
                <a:solidFill>
                  <a:schemeClr val="tx2"/>
                </a:solidFill>
                <a:latin typeface="+mn-lt"/>
                <a:ea typeface="+mn-ea"/>
                <a:cs typeface="+mn-cs"/>
              </a:defRPr>
            </a:pPr>
            <a:endParaRPr lang="fi-FI"/>
          </a:p>
        </c:txPr>
        <c:crossAx val="647783576"/>
        <c:crosses val="autoZero"/>
        <c:auto val="1"/>
        <c:lblAlgn val="ctr"/>
        <c:lblOffset val="100"/>
        <c:noMultiLvlLbl val="0"/>
      </c:catAx>
      <c:valAx>
        <c:axId val="64778357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47779968"/>
        <c:crosses val="autoZero"/>
        <c:crossBetween val="between"/>
      </c:valAx>
      <c:spPr>
        <a:noFill/>
        <a:ln>
          <a:solidFill>
            <a:schemeClr val="tx2"/>
          </a:solidFill>
        </a:ln>
        <a:effectLst/>
      </c:spPr>
    </c:plotArea>
    <c:legend>
      <c:legendPos val="b"/>
      <c:layout>
        <c:manualLayout>
          <c:xMode val="edge"/>
          <c:yMode val="edge"/>
          <c:x val="5.041362433862432E-2"/>
          <c:y val="0.11333055555555553"/>
          <c:w val="0.18907566137566137"/>
          <c:h val="4.556607142857142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fi-FI" sz="1400"/>
              <a:t>Vanhushuoltosuhde ja lapsihuoltosuhde v. 2020 sekä ennuste v. 2040</a:t>
            </a:r>
          </a:p>
        </c:rich>
      </c:tx>
      <c:layout>
        <c:manualLayout>
          <c:xMode val="edge"/>
          <c:yMode val="edge"/>
          <c:x val="0.17980567981044759"/>
          <c:y val="1.884351795653482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3.7178935185185183E-2"/>
          <c:y val="8.1407152682255846E-2"/>
          <c:w val="0.95266539351851864"/>
          <c:h val="0.7198553703703704"/>
        </c:manualLayout>
      </c:layout>
      <c:barChart>
        <c:barDir val="col"/>
        <c:grouping val="stacked"/>
        <c:varyColors val="0"/>
        <c:ser>
          <c:idx val="0"/>
          <c:order val="0"/>
          <c:tx>
            <c:strRef>
              <c:f>'Dia 27'!$C$1</c:f>
              <c:strCache>
                <c:ptCount val="1"/>
                <c:pt idx="0">
                  <c:v>Vanhushuoltosuhde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'Dia 27'!$A$2:$B$61</c:f>
              <c:multiLvlStrCache>
                <c:ptCount val="60"/>
                <c:lvl>
                  <c:pt idx="1">
                    <c:v>2020</c:v>
                  </c:pt>
                  <c:pt idx="2">
                    <c:v>2040</c:v>
                  </c:pt>
                  <c:pt idx="4">
                    <c:v>2020</c:v>
                  </c:pt>
                  <c:pt idx="5">
                    <c:v>2040</c:v>
                  </c:pt>
                  <c:pt idx="7">
                    <c:v>2020</c:v>
                  </c:pt>
                  <c:pt idx="8">
                    <c:v>2040</c:v>
                  </c:pt>
                  <c:pt idx="10">
                    <c:v>2020</c:v>
                  </c:pt>
                  <c:pt idx="11">
                    <c:v>2040</c:v>
                  </c:pt>
                  <c:pt idx="13">
                    <c:v>2020</c:v>
                  </c:pt>
                  <c:pt idx="14">
                    <c:v>2040</c:v>
                  </c:pt>
                  <c:pt idx="16">
                    <c:v>2020</c:v>
                  </c:pt>
                  <c:pt idx="17">
                    <c:v>2040</c:v>
                  </c:pt>
                  <c:pt idx="19">
                    <c:v>2020</c:v>
                  </c:pt>
                  <c:pt idx="20">
                    <c:v>2040</c:v>
                  </c:pt>
                  <c:pt idx="22">
                    <c:v>2020</c:v>
                  </c:pt>
                  <c:pt idx="23">
                    <c:v>2040</c:v>
                  </c:pt>
                  <c:pt idx="25">
                    <c:v>2020</c:v>
                  </c:pt>
                  <c:pt idx="26">
                    <c:v>2040</c:v>
                  </c:pt>
                  <c:pt idx="28">
                    <c:v>2020</c:v>
                  </c:pt>
                  <c:pt idx="29">
                    <c:v>2040</c:v>
                  </c:pt>
                  <c:pt idx="31">
                    <c:v>2020</c:v>
                  </c:pt>
                  <c:pt idx="32">
                    <c:v>2040</c:v>
                  </c:pt>
                  <c:pt idx="34">
                    <c:v>2020</c:v>
                  </c:pt>
                  <c:pt idx="35">
                    <c:v>2040</c:v>
                  </c:pt>
                  <c:pt idx="37">
                    <c:v>2020</c:v>
                  </c:pt>
                  <c:pt idx="38">
                    <c:v>2040</c:v>
                  </c:pt>
                  <c:pt idx="40">
                    <c:v>2020</c:v>
                  </c:pt>
                  <c:pt idx="41">
                    <c:v>2040</c:v>
                  </c:pt>
                  <c:pt idx="43">
                    <c:v>2020</c:v>
                  </c:pt>
                  <c:pt idx="44">
                    <c:v>2040</c:v>
                  </c:pt>
                  <c:pt idx="46">
                    <c:v>2020</c:v>
                  </c:pt>
                  <c:pt idx="47">
                    <c:v>2040</c:v>
                  </c:pt>
                  <c:pt idx="49">
                    <c:v>2020</c:v>
                  </c:pt>
                  <c:pt idx="50">
                    <c:v>2040</c:v>
                  </c:pt>
                  <c:pt idx="52">
                    <c:v>2020</c:v>
                  </c:pt>
                  <c:pt idx="53">
                    <c:v>2040</c:v>
                  </c:pt>
                  <c:pt idx="55">
                    <c:v>2020</c:v>
                  </c:pt>
                  <c:pt idx="56">
                    <c:v>2040</c:v>
                  </c:pt>
                  <c:pt idx="58">
                    <c:v>2020</c:v>
                  </c:pt>
                  <c:pt idx="59">
                    <c:v>2040</c:v>
                  </c:pt>
                </c:lvl>
                <c:lvl>
                  <c:pt idx="0">
                    <c:v>Kuopio</c:v>
                  </c:pt>
                  <c:pt idx="3">
                    <c:v>Pohjois-
Savo</c:v>
                  </c:pt>
                  <c:pt idx="6">
                    <c:v>Siilin-
järvi</c:v>
                  </c:pt>
                  <c:pt idx="9">
                    <c:v>Vie-
remä</c:v>
                  </c:pt>
                  <c:pt idx="12">
                    <c:v>Iisalmi</c:v>
                  </c:pt>
                  <c:pt idx="15">
                    <c:v>Lapin-
lahti</c:v>
                  </c:pt>
                  <c:pt idx="18">
                    <c:v>Suonen-
joki</c:v>
                  </c:pt>
                  <c:pt idx="21">
                    <c:v>Var-
kaus</c:v>
                  </c:pt>
                  <c:pt idx="24">
                    <c:v>Leppä-
virta</c:v>
                  </c:pt>
                  <c:pt idx="27">
                    <c:v>Joroi-
nen</c:v>
                  </c:pt>
                  <c:pt idx="30">
                    <c:v>Rauta-
lampi</c:v>
                  </c:pt>
                  <c:pt idx="33">
                    <c:v>Kiuru-
vesi</c:v>
                  </c:pt>
                  <c:pt idx="36">
                    <c:v>Kaavi</c:v>
                  </c:pt>
                  <c:pt idx="39">
                    <c:v>Tuus-
niemi</c:v>
                  </c:pt>
                  <c:pt idx="42">
                    <c:v>Sonka-
järvi</c:v>
                  </c:pt>
                  <c:pt idx="45">
                    <c:v>Piela-
vesi</c:v>
                  </c:pt>
                  <c:pt idx="48">
                    <c:v>Tervo</c:v>
                  </c:pt>
                  <c:pt idx="51">
                    <c:v>Rauta-
vaara</c:v>
                  </c:pt>
                  <c:pt idx="54">
                    <c:v>Vesan-
to</c:v>
                  </c:pt>
                  <c:pt idx="57">
                    <c:v>Keitele</c:v>
                  </c:pt>
                </c:lvl>
              </c:multiLvlStrCache>
            </c:multiLvlStrRef>
          </c:cat>
          <c:val>
            <c:numRef>
              <c:f>'Dia 27'!$C$2:$C$61</c:f>
              <c:numCache>
                <c:formatCode>0</c:formatCode>
                <c:ptCount val="60"/>
                <c:pt idx="1">
                  <c:v>34.01754180187929</c:v>
                </c:pt>
                <c:pt idx="2">
                  <c:v>41.768162738133682</c:v>
                </c:pt>
                <c:pt idx="4">
                  <c:v>43.383964025915361</c:v>
                </c:pt>
                <c:pt idx="5">
                  <c:v>55.382147024504079</c:v>
                </c:pt>
                <c:pt idx="7">
                  <c:v>35.955234542424002</c:v>
                </c:pt>
                <c:pt idx="8">
                  <c:v>55.698759257478116</c:v>
                </c:pt>
                <c:pt idx="10">
                  <c:v>47.334963325183374</c:v>
                </c:pt>
                <c:pt idx="11">
                  <c:v>61.877022653721681</c:v>
                </c:pt>
                <c:pt idx="13">
                  <c:v>46.851261945601571</c:v>
                </c:pt>
                <c:pt idx="14">
                  <c:v>64.363297817316649</c:v>
                </c:pt>
                <c:pt idx="16">
                  <c:v>50.367716386950775</c:v>
                </c:pt>
                <c:pt idx="17">
                  <c:v>66.920994339158256</c:v>
                </c:pt>
                <c:pt idx="19">
                  <c:v>59.978768577494691</c:v>
                </c:pt>
                <c:pt idx="20">
                  <c:v>82.176091624910512</c:v>
                </c:pt>
                <c:pt idx="22">
                  <c:v>56.151557577878897</c:v>
                </c:pt>
                <c:pt idx="23">
                  <c:v>85.252703042494332</c:v>
                </c:pt>
                <c:pt idx="25">
                  <c:v>57.206251205865335</c:v>
                </c:pt>
                <c:pt idx="26">
                  <c:v>80.527009222661391</c:v>
                </c:pt>
                <c:pt idx="28">
                  <c:v>56.170703575547861</c:v>
                </c:pt>
                <c:pt idx="29">
                  <c:v>85.477178423236509</c:v>
                </c:pt>
                <c:pt idx="31">
                  <c:v>69.507575757575751</c:v>
                </c:pt>
                <c:pt idx="32">
                  <c:v>87.934027777777786</c:v>
                </c:pt>
                <c:pt idx="34">
                  <c:v>57.079335361572667</c:v>
                </c:pt>
                <c:pt idx="35">
                  <c:v>83.906416164480675</c:v>
                </c:pt>
                <c:pt idx="37">
                  <c:v>67.113194909578027</c:v>
                </c:pt>
                <c:pt idx="38">
                  <c:v>93.367346938775512</c:v>
                </c:pt>
                <c:pt idx="40">
                  <c:v>68.514241724403391</c:v>
                </c:pt>
                <c:pt idx="41">
                  <c:v>102.3121387283237</c:v>
                </c:pt>
                <c:pt idx="43">
                  <c:v>64.585365853658544</c:v>
                </c:pt>
                <c:pt idx="44">
                  <c:v>94.977168949771681</c:v>
                </c:pt>
                <c:pt idx="46">
                  <c:v>76.857548509228593</c:v>
                </c:pt>
                <c:pt idx="47">
                  <c:v>100.06858710562415</c:v>
                </c:pt>
                <c:pt idx="49">
                  <c:v>76</c:v>
                </c:pt>
                <c:pt idx="50">
                  <c:v>107.3345259391771</c:v>
                </c:pt>
                <c:pt idx="52">
                  <c:v>76.826196473551633</c:v>
                </c:pt>
                <c:pt idx="53">
                  <c:v>109.91902834008098</c:v>
                </c:pt>
                <c:pt idx="55">
                  <c:v>87.44769874476988</c:v>
                </c:pt>
                <c:pt idx="56">
                  <c:v>119.67213114754098</c:v>
                </c:pt>
                <c:pt idx="58">
                  <c:v>75.710357470210823</c:v>
                </c:pt>
                <c:pt idx="59">
                  <c:v>114.18128654970761</c:v>
                </c:pt>
              </c:numCache>
            </c:numRef>
          </c:val>
          <c:extLst>
            <c:ext xmlns:c16="http://schemas.microsoft.com/office/drawing/2014/chart" uri="{C3380CC4-5D6E-409C-BE32-E72D297353CC}">
              <c16:uniqueId val="{00000000-1B06-43CB-89EF-1D8C9099B341}"/>
            </c:ext>
          </c:extLst>
        </c:ser>
        <c:ser>
          <c:idx val="1"/>
          <c:order val="1"/>
          <c:tx>
            <c:strRef>
              <c:f>'Dia 27'!$D$1</c:f>
              <c:strCache>
                <c:ptCount val="1"/>
                <c:pt idx="0">
                  <c:v>Lapsihuoltosuhde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'Dia 27'!$A$2:$B$61</c:f>
              <c:multiLvlStrCache>
                <c:ptCount val="60"/>
                <c:lvl>
                  <c:pt idx="1">
                    <c:v>2020</c:v>
                  </c:pt>
                  <c:pt idx="2">
                    <c:v>2040</c:v>
                  </c:pt>
                  <c:pt idx="4">
                    <c:v>2020</c:v>
                  </c:pt>
                  <c:pt idx="5">
                    <c:v>2040</c:v>
                  </c:pt>
                  <c:pt idx="7">
                    <c:v>2020</c:v>
                  </c:pt>
                  <c:pt idx="8">
                    <c:v>2040</c:v>
                  </c:pt>
                  <c:pt idx="10">
                    <c:v>2020</c:v>
                  </c:pt>
                  <c:pt idx="11">
                    <c:v>2040</c:v>
                  </c:pt>
                  <c:pt idx="13">
                    <c:v>2020</c:v>
                  </c:pt>
                  <c:pt idx="14">
                    <c:v>2040</c:v>
                  </c:pt>
                  <c:pt idx="16">
                    <c:v>2020</c:v>
                  </c:pt>
                  <c:pt idx="17">
                    <c:v>2040</c:v>
                  </c:pt>
                  <c:pt idx="19">
                    <c:v>2020</c:v>
                  </c:pt>
                  <c:pt idx="20">
                    <c:v>2040</c:v>
                  </c:pt>
                  <c:pt idx="22">
                    <c:v>2020</c:v>
                  </c:pt>
                  <c:pt idx="23">
                    <c:v>2040</c:v>
                  </c:pt>
                  <c:pt idx="25">
                    <c:v>2020</c:v>
                  </c:pt>
                  <c:pt idx="26">
                    <c:v>2040</c:v>
                  </c:pt>
                  <c:pt idx="28">
                    <c:v>2020</c:v>
                  </c:pt>
                  <c:pt idx="29">
                    <c:v>2040</c:v>
                  </c:pt>
                  <c:pt idx="31">
                    <c:v>2020</c:v>
                  </c:pt>
                  <c:pt idx="32">
                    <c:v>2040</c:v>
                  </c:pt>
                  <c:pt idx="34">
                    <c:v>2020</c:v>
                  </c:pt>
                  <c:pt idx="35">
                    <c:v>2040</c:v>
                  </c:pt>
                  <c:pt idx="37">
                    <c:v>2020</c:v>
                  </c:pt>
                  <c:pt idx="38">
                    <c:v>2040</c:v>
                  </c:pt>
                  <c:pt idx="40">
                    <c:v>2020</c:v>
                  </c:pt>
                  <c:pt idx="41">
                    <c:v>2040</c:v>
                  </c:pt>
                  <c:pt idx="43">
                    <c:v>2020</c:v>
                  </c:pt>
                  <c:pt idx="44">
                    <c:v>2040</c:v>
                  </c:pt>
                  <c:pt idx="46">
                    <c:v>2020</c:v>
                  </c:pt>
                  <c:pt idx="47">
                    <c:v>2040</c:v>
                  </c:pt>
                  <c:pt idx="49">
                    <c:v>2020</c:v>
                  </c:pt>
                  <c:pt idx="50">
                    <c:v>2040</c:v>
                  </c:pt>
                  <c:pt idx="52">
                    <c:v>2020</c:v>
                  </c:pt>
                  <c:pt idx="53">
                    <c:v>2040</c:v>
                  </c:pt>
                  <c:pt idx="55">
                    <c:v>2020</c:v>
                  </c:pt>
                  <c:pt idx="56">
                    <c:v>2040</c:v>
                  </c:pt>
                  <c:pt idx="58">
                    <c:v>2020</c:v>
                  </c:pt>
                  <c:pt idx="59">
                    <c:v>2040</c:v>
                  </c:pt>
                </c:lvl>
                <c:lvl>
                  <c:pt idx="0">
                    <c:v>Kuopio</c:v>
                  </c:pt>
                  <c:pt idx="3">
                    <c:v>Pohjois-
Savo</c:v>
                  </c:pt>
                  <c:pt idx="6">
                    <c:v>Siilin-
järvi</c:v>
                  </c:pt>
                  <c:pt idx="9">
                    <c:v>Vie-
remä</c:v>
                  </c:pt>
                  <c:pt idx="12">
                    <c:v>Iisalmi</c:v>
                  </c:pt>
                  <c:pt idx="15">
                    <c:v>Lapin-
lahti</c:v>
                  </c:pt>
                  <c:pt idx="18">
                    <c:v>Suonen-
joki</c:v>
                  </c:pt>
                  <c:pt idx="21">
                    <c:v>Var-
kaus</c:v>
                  </c:pt>
                  <c:pt idx="24">
                    <c:v>Leppä-
virta</c:v>
                  </c:pt>
                  <c:pt idx="27">
                    <c:v>Joroi-
nen</c:v>
                  </c:pt>
                  <c:pt idx="30">
                    <c:v>Rauta-
lampi</c:v>
                  </c:pt>
                  <c:pt idx="33">
                    <c:v>Kiuru-
vesi</c:v>
                  </c:pt>
                  <c:pt idx="36">
                    <c:v>Kaavi</c:v>
                  </c:pt>
                  <c:pt idx="39">
                    <c:v>Tuus-
niemi</c:v>
                  </c:pt>
                  <c:pt idx="42">
                    <c:v>Sonka-
järvi</c:v>
                  </c:pt>
                  <c:pt idx="45">
                    <c:v>Piela-
vesi</c:v>
                  </c:pt>
                  <c:pt idx="48">
                    <c:v>Tervo</c:v>
                  </c:pt>
                  <c:pt idx="51">
                    <c:v>Rauta-
vaara</c:v>
                  </c:pt>
                  <c:pt idx="54">
                    <c:v>Vesan-
to</c:v>
                  </c:pt>
                  <c:pt idx="57">
                    <c:v>Keitele</c:v>
                  </c:pt>
                </c:lvl>
              </c:multiLvlStrCache>
            </c:multiLvlStrRef>
          </c:cat>
          <c:val>
            <c:numRef>
              <c:f>'Dia 27'!$D$2:$D$61</c:f>
              <c:numCache>
                <c:formatCode>0</c:formatCode>
                <c:ptCount val="60"/>
                <c:pt idx="1">
                  <c:v>22.64664868175835</c:v>
                </c:pt>
                <c:pt idx="2">
                  <c:v>20.838230545689377</c:v>
                </c:pt>
                <c:pt idx="4">
                  <c:v>23.990588489101931</c:v>
                </c:pt>
                <c:pt idx="5">
                  <c:v>21.499416569428238</c:v>
                </c:pt>
                <c:pt idx="7">
                  <c:v>32.716882292245415</c:v>
                </c:pt>
                <c:pt idx="8">
                  <c:v>27.411753390401078</c:v>
                </c:pt>
                <c:pt idx="10">
                  <c:v>24.889975550122248</c:v>
                </c:pt>
                <c:pt idx="11">
                  <c:v>22.97734627831715</c:v>
                </c:pt>
                <c:pt idx="13">
                  <c:v>25.688148329657761</c:v>
                </c:pt>
                <c:pt idx="14">
                  <c:v>21.97165614978794</c:v>
                </c:pt>
                <c:pt idx="16">
                  <c:v>26.09843484819913</c:v>
                </c:pt>
                <c:pt idx="17">
                  <c:v>23.234063499876939</c:v>
                </c:pt>
                <c:pt idx="19">
                  <c:v>23.964968152866241</c:v>
                </c:pt>
                <c:pt idx="20">
                  <c:v>19.75662133142448</c:v>
                </c:pt>
                <c:pt idx="22">
                  <c:v>21.289814490724538</c:v>
                </c:pt>
                <c:pt idx="23">
                  <c:v>18.430978124214231</c:v>
                </c:pt>
                <c:pt idx="25">
                  <c:v>24.194481960254681</c:v>
                </c:pt>
                <c:pt idx="26">
                  <c:v>24.216073781291172</c:v>
                </c:pt>
                <c:pt idx="28">
                  <c:v>24.106113033448672</c:v>
                </c:pt>
                <c:pt idx="29">
                  <c:v>21.043272080616479</c:v>
                </c:pt>
                <c:pt idx="31">
                  <c:v>23.232323232323232</c:v>
                </c:pt>
                <c:pt idx="32">
                  <c:v>19.53125</c:v>
                </c:pt>
                <c:pt idx="34">
                  <c:v>26.725953662532181</c:v>
                </c:pt>
                <c:pt idx="35">
                  <c:v>24.104927330733783</c:v>
                </c:pt>
                <c:pt idx="37">
                  <c:v>20.897521768251842</c:v>
                </c:pt>
                <c:pt idx="38">
                  <c:v>21.428571428571427</c:v>
                </c:pt>
                <c:pt idx="40">
                  <c:v>18.78367975365666</c:v>
                </c:pt>
                <c:pt idx="41">
                  <c:v>14.219653179190752</c:v>
                </c:pt>
                <c:pt idx="43">
                  <c:v>22.780487804878049</c:v>
                </c:pt>
                <c:pt idx="44">
                  <c:v>24.353120243531201</c:v>
                </c:pt>
                <c:pt idx="46">
                  <c:v>27.638428774254614</c:v>
                </c:pt>
                <c:pt idx="47">
                  <c:v>20.781893004115226</c:v>
                </c:pt>
                <c:pt idx="49">
                  <c:v>17.93548387096774</c:v>
                </c:pt>
                <c:pt idx="50">
                  <c:v>17.889087656529519</c:v>
                </c:pt>
                <c:pt idx="52">
                  <c:v>19.77329974811083</c:v>
                </c:pt>
                <c:pt idx="53">
                  <c:v>20.242914979757085</c:v>
                </c:pt>
                <c:pt idx="55">
                  <c:v>18.828451882845187</c:v>
                </c:pt>
                <c:pt idx="56">
                  <c:v>15.573770491803279</c:v>
                </c:pt>
                <c:pt idx="58">
                  <c:v>21.814848762603116</c:v>
                </c:pt>
                <c:pt idx="59">
                  <c:v>22.076023391812864</c:v>
                </c:pt>
              </c:numCache>
            </c:numRef>
          </c:val>
          <c:extLst>
            <c:ext xmlns:c16="http://schemas.microsoft.com/office/drawing/2014/chart" uri="{C3380CC4-5D6E-409C-BE32-E72D297353CC}">
              <c16:uniqueId val="{00000001-1B06-43CB-89EF-1D8C9099B341}"/>
            </c:ext>
          </c:extLst>
        </c:ser>
        <c:dLbls>
          <c:showLegendKey val="0"/>
          <c:showVal val="0"/>
          <c:showCatName val="0"/>
          <c:showSerName val="0"/>
          <c:showPercent val="0"/>
          <c:showBubbleSize val="0"/>
        </c:dLbls>
        <c:gapWidth val="0"/>
        <c:overlap val="100"/>
        <c:axId val="686101288"/>
        <c:axId val="686101944"/>
      </c:barChart>
      <c:catAx>
        <c:axId val="686101288"/>
        <c:scaling>
          <c:orientation val="minMax"/>
        </c:scaling>
        <c:delete val="0"/>
        <c:axPos val="b"/>
        <c:numFmt formatCode="#,##0" sourceLinked="0"/>
        <c:majorTickMark val="none"/>
        <c:minorTickMark val="none"/>
        <c:tickLblPos val="nextTo"/>
        <c:spPr>
          <a:noFill/>
          <a:ln w="9525" cap="flat" cmpd="sng" algn="ctr">
            <a:solidFill>
              <a:schemeClr val="tx2"/>
            </a:solidFill>
            <a:round/>
          </a:ln>
          <a:effectLst/>
        </c:spPr>
        <c:txPr>
          <a:bodyPr rot="-5400000" spcFirstLastPara="1" vertOverflow="ellipsis" wrap="square" anchor="ctr" anchorCtr="1"/>
          <a:lstStyle/>
          <a:p>
            <a:pPr>
              <a:defRPr sz="950" b="0" i="0" u="none" strike="noStrike" kern="1200" baseline="0">
                <a:solidFill>
                  <a:schemeClr val="tx2"/>
                </a:solidFill>
                <a:latin typeface="+mn-lt"/>
                <a:ea typeface="+mn-ea"/>
                <a:cs typeface="+mn-cs"/>
              </a:defRPr>
            </a:pPr>
            <a:endParaRPr lang="fi-FI"/>
          </a:p>
        </c:txPr>
        <c:crossAx val="686101944"/>
        <c:crosses val="autoZero"/>
        <c:auto val="1"/>
        <c:lblAlgn val="ctr"/>
        <c:lblOffset val="100"/>
        <c:noMultiLvlLbl val="0"/>
      </c:catAx>
      <c:valAx>
        <c:axId val="68610194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86101288"/>
        <c:crosses val="autoZero"/>
        <c:crossBetween val="between"/>
      </c:valAx>
      <c:spPr>
        <a:noFill/>
        <a:ln>
          <a:solidFill>
            <a:schemeClr val="tx2"/>
          </a:solidFill>
        </a:ln>
        <a:effectLst/>
      </c:spPr>
    </c:plotArea>
    <c:legend>
      <c:legendPos val="b"/>
      <c:layout>
        <c:manualLayout>
          <c:xMode val="edge"/>
          <c:yMode val="edge"/>
          <c:x val="4.9254166666666668E-2"/>
          <c:y val="0.10835945612668743"/>
          <c:w val="0.37101805555555556"/>
          <c:h val="4.82212962962962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fi-FI" sz="1400"/>
              <a:t>Vanhushuoltosuhde ja lapsihuoltosuhde v. 2020 sekä ennuste v. 2040</a:t>
            </a:r>
          </a:p>
        </c:rich>
      </c:tx>
      <c:layout>
        <c:manualLayout>
          <c:xMode val="edge"/>
          <c:yMode val="edge"/>
          <c:x val="0.17980631099222272"/>
          <c:y val="1.646301287810721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3.4299816345270892E-2"/>
          <c:y val="8.1407152682255846E-2"/>
          <c:w val="0.95841138659320468"/>
          <c:h val="0.7198553703703704"/>
        </c:manualLayout>
      </c:layout>
      <c:barChart>
        <c:barDir val="col"/>
        <c:grouping val="stacked"/>
        <c:varyColors val="0"/>
        <c:ser>
          <c:idx val="0"/>
          <c:order val="0"/>
          <c:tx>
            <c:strRef>
              <c:f>'Dia 28'!$C$1</c:f>
              <c:strCache>
                <c:ptCount val="1"/>
                <c:pt idx="0">
                  <c:v>Vanhushuoltosuhde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'Dia 28'!$A$2:$B$61</c:f>
              <c:multiLvlStrCache>
                <c:ptCount val="60"/>
                <c:lvl>
                  <c:pt idx="1">
                    <c:v>2020</c:v>
                  </c:pt>
                  <c:pt idx="2">
                    <c:v>2040</c:v>
                  </c:pt>
                  <c:pt idx="4">
                    <c:v>2020</c:v>
                  </c:pt>
                  <c:pt idx="5">
                    <c:v>2040</c:v>
                  </c:pt>
                  <c:pt idx="7">
                    <c:v>2020</c:v>
                  </c:pt>
                  <c:pt idx="8">
                    <c:v>2040</c:v>
                  </c:pt>
                  <c:pt idx="10">
                    <c:v>2020</c:v>
                  </c:pt>
                  <c:pt idx="11">
                    <c:v>2040</c:v>
                  </c:pt>
                  <c:pt idx="13">
                    <c:v>2020</c:v>
                  </c:pt>
                  <c:pt idx="14">
                    <c:v>2040</c:v>
                  </c:pt>
                  <c:pt idx="16">
                    <c:v>2020</c:v>
                  </c:pt>
                  <c:pt idx="17">
                    <c:v>2040</c:v>
                  </c:pt>
                  <c:pt idx="19">
                    <c:v>2020</c:v>
                  </c:pt>
                  <c:pt idx="20">
                    <c:v>2040</c:v>
                  </c:pt>
                  <c:pt idx="22">
                    <c:v>2020</c:v>
                  </c:pt>
                  <c:pt idx="23">
                    <c:v>2040</c:v>
                  </c:pt>
                  <c:pt idx="25">
                    <c:v>2020</c:v>
                  </c:pt>
                  <c:pt idx="26">
                    <c:v>2040</c:v>
                  </c:pt>
                  <c:pt idx="28">
                    <c:v>2020</c:v>
                  </c:pt>
                  <c:pt idx="29">
                    <c:v>2040</c:v>
                  </c:pt>
                  <c:pt idx="31">
                    <c:v>2020</c:v>
                  </c:pt>
                  <c:pt idx="32">
                    <c:v>2040</c:v>
                  </c:pt>
                  <c:pt idx="34">
                    <c:v>2020</c:v>
                  </c:pt>
                  <c:pt idx="35">
                    <c:v>2040</c:v>
                  </c:pt>
                  <c:pt idx="37">
                    <c:v>2020</c:v>
                  </c:pt>
                  <c:pt idx="38">
                    <c:v>2040</c:v>
                  </c:pt>
                  <c:pt idx="40">
                    <c:v>2020</c:v>
                  </c:pt>
                  <c:pt idx="41">
                    <c:v>2040</c:v>
                  </c:pt>
                  <c:pt idx="43">
                    <c:v>2020</c:v>
                  </c:pt>
                  <c:pt idx="44">
                    <c:v>2040</c:v>
                  </c:pt>
                  <c:pt idx="46">
                    <c:v>2020</c:v>
                  </c:pt>
                  <c:pt idx="47">
                    <c:v>2040</c:v>
                  </c:pt>
                  <c:pt idx="49">
                    <c:v>2020</c:v>
                  </c:pt>
                  <c:pt idx="50">
                    <c:v>2040</c:v>
                  </c:pt>
                  <c:pt idx="52">
                    <c:v>2020</c:v>
                  </c:pt>
                  <c:pt idx="53">
                    <c:v>2040</c:v>
                  </c:pt>
                  <c:pt idx="55">
                    <c:v>2020</c:v>
                  </c:pt>
                  <c:pt idx="56">
                    <c:v>2040</c:v>
                  </c:pt>
                  <c:pt idx="58">
                    <c:v>2020</c:v>
                  </c:pt>
                  <c:pt idx="59">
                    <c:v>2040</c:v>
                  </c:pt>
                </c:lvl>
                <c:lvl>
                  <c:pt idx="0">
                    <c:v>Uusi-
maa</c:v>
                  </c:pt>
                  <c:pt idx="3">
                    <c:v>Pirkan-
maa</c:v>
                  </c:pt>
                  <c:pt idx="6">
                    <c:v>Koko 
maa</c:v>
                  </c:pt>
                  <c:pt idx="9">
                    <c:v>Varsi-
nais-
Suomi</c:v>
                  </c:pt>
                  <c:pt idx="12">
                    <c:v>Keski-
Suomi</c:v>
                  </c:pt>
                  <c:pt idx="15">
                    <c:v>Pohjois-
Pohjan-
maa</c:v>
                  </c:pt>
                  <c:pt idx="18">
                    <c:v>Pohjan-
maa</c:v>
                  </c:pt>
                  <c:pt idx="21">
                    <c:v>Ahve-
nan-
maa</c:v>
                  </c:pt>
                  <c:pt idx="24">
                    <c:v>Lappi</c:v>
                  </c:pt>
                  <c:pt idx="27">
                    <c:v>Pohjois-
Karjala</c:v>
                  </c:pt>
                  <c:pt idx="30">
                    <c:v>Pohjois-
Savo</c:v>
                  </c:pt>
                  <c:pt idx="33">
                    <c:v>Keski-
Pohjan-
maa</c:v>
                  </c:pt>
                  <c:pt idx="36">
                    <c:v>Etelä-
Karjala</c:v>
                  </c:pt>
                  <c:pt idx="39">
                    <c:v>Sata-
kunta</c:v>
                  </c:pt>
                  <c:pt idx="42">
                    <c:v>Päijät-
Häme</c:v>
                  </c:pt>
                  <c:pt idx="45">
                    <c:v>Etelä-
Pohjan-
maa</c:v>
                  </c:pt>
                  <c:pt idx="48">
                    <c:v>Kanta-
Häme</c:v>
                  </c:pt>
                  <c:pt idx="51">
                    <c:v>Kymen-
laakso</c:v>
                  </c:pt>
                  <c:pt idx="54">
                    <c:v>Kainuu</c:v>
                  </c:pt>
                  <c:pt idx="57">
                    <c:v>Etelä-
Savo</c:v>
                  </c:pt>
                </c:lvl>
              </c:multiLvlStrCache>
            </c:multiLvlStrRef>
          </c:cat>
          <c:val>
            <c:numRef>
              <c:f>'Dia 28'!$C$2:$C$61</c:f>
              <c:numCache>
                <c:formatCode>0</c:formatCode>
                <c:ptCount val="60"/>
                <c:pt idx="1">
                  <c:v>27.1502407641653</c:v>
                </c:pt>
                <c:pt idx="2">
                  <c:v>33.943785372091831</c:v>
                </c:pt>
                <c:pt idx="4">
                  <c:v>35.345141573391366</c:v>
                </c:pt>
                <c:pt idx="5">
                  <c:v>41.901026356507522</c:v>
                </c:pt>
                <c:pt idx="7">
                  <c:v>36.755639606039701</c:v>
                </c:pt>
                <c:pt idx="8">
                  <c:v>45.132224723513524</c:v>
                </c:pt>
                <c:pt idx="10">
                  <c:v>38.411231310880581</c:v>
                </c:pt>
                <c:pt idx="11">
                  <c:v>46.72423152609079</c:v>
                </c:pt>
                <c:pt idx="13">
                  <c:v>38.91657415898451</c:v>
                </c:pt>
                <c:pt idx="14">
                  <c:v>48.317892448631021</c:v>
                </c:pt>
                <c:pt idx="16">
                  <c:v>33.044601534267422</c:v>
                </c:pt>
                <c:pt idx="17">
                  <c:v>43.80560756813648</c:v>
                </c:pt>
                <c:pt idx="19">
                  <c:v>39.23822424022741</c:v>
                </c:pt>
                <c:pt idx="20">
                  <c:v>46.325248170972344</c:v>
                </c:pt>
                <c:pt idx="22">
                  <c:v>38.032265144863914</c:v>
                </c:pt>
                <c:pt idx="23">
                  <c:v>48.361464554661126</c:v>
                </c:pt>
                <c:pt idx="25">
                  <c:v>43.864057633142878</c:v>
                </c:pt>
                <c:pt idx="26">
                  <c:v>53.666587560138943</c:v>
                </c:pt>
                <c:pt idx="28">
                  <c:v>46.140076774240271</c:v>
                </c:pt>
                <c:pt idx="29">
                  <c:v>56.13260728764363</c:v>
                </c:pt>
                <c:pt idx="31">
                  <c:v>43.383964025915361</c:v>
                </c:pt>
                <c:pt idx="32">
                  <c:v>55.382147024504079</c:v>
                </c:pt>
                <c:pt idx="34">
                  <c:v>41.354477897801274</c:v>
                </c:pt>
                <c:pt idx="35">
                  <c:v>51.502665321999707</c:v>
                </c:pt>
                <c:pt idx="37">
                  <c:v>47.386903808150407</c:v>
                </c:pt>
                <c:pt idx="38">
                  <c:v>60.205232475021042</c:v>
                </c:pt>
                <c:pt idx="40">
                  <c:v>47.71353303386261</c:v>
                </c:pt>
                <c:pt idx="41">
                  <c:v>58.899362087022752</c:v>
                </c:pt>
                <c:pt idx="43">
                  <c:v>46.643526207400519</c:v>
                </c:pt>
                <c:pt idx="44">
                  <c:v>60.273946881718409</c:v>
                </c:pt>
                <c:pt idx="46">
                  <c:v>45.103822770651803</c:v>
                </c:pt>
                <c:pt idx="47">
                  <c:v>57.641651660454798</c:v>
                </c:pt>
                <c:pt idx="49">
                  <c:v>43.600526404322054</c:v>
                </c:pt>
                <c:pt idx="50">
                  <c:v>61.444430442104782</c:v>
                </c:pt>
                <c:pt idx="52">
                  <c:v>49.09634747440704</c:v>
                </c:pt>
                <c:pt idx="53">
                  <c:v>67.408382346892608</c:v>
                </c:pt>
                <c:pt idx="55">
                  <c:v>51.20907601652852</c:v>
                </c:pt>
                <c:pt idx="56">
                  <c:v>65.446713564101771</c:v>
                </c:pt>
                <c:pt idx="58">
                  <c:v>56.723396801013322</c:v>
                </c:pt>
                <c:pt idx="59">
                  <c:v>79.945648127466313</c:v>
                </c:pt>
              </c:numCache>
            </c:numRef>
          </c:val>
          <c:extLst>
            <c:ext xmlns:c16="http://schemas.microsoft.com/office/drawing/2014/chart" uri="{C3380CC4-5D6E-409C-BE32-E72D297353CC}">
              <c16:uniqueId val="{00000000-0770-4C9E-8447-E4C193EBCFB7}"/>
            </c:ext>
          </c:extLst>
        </c:ser>
        <c:ser>
          <c:idx val="1"/>
          <c:order val="1"/>
          <c:tx>
            <c:strRef>
              <c:f>'Dia 28'!$D$1</c:f>
              <c:strCache>
                <c:ptCount val="1"/>
                <c:pt idx="0">
                  <c:v>Lapsihuoltosuhde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'Dia 28'!$A$2:$B$61</c:f>
              <c:multiLvlStrCache>
                <c:ptCount val="60"/>
                <c:lvl>
                  <c:pt idx="1">
                    <c:v>2020</c:v>
                  </c:pt>
                  <c:pt idx="2">
                    <c:v>2040</c:v>
                  </c:pt>
                  <c:pt idx="4">
                    <c:v>2020</c:v>
                  </c:pt>
                  <c:pt idx="5">
                    <c:v>2040</c:v>
                  </c:pt>
                  <c:pt idx="7">
                    <c:v>2020</c:v>
                  </c:pt>
                  <c:pt idx="8">
                    <c:v>2040</c:v>
                  </c:pt>
                  <c:pt idx="10">
                    <c:v>2020</c:v>
                  </c:pt>
                  <c:pt idx="11">
                    <c:v>2040</c:v>
                  </c:pt>
                  <c:pt idx="13">
                    <c:v>2020</c:v>
                  </c:pt>
                  <c:pt idx="14">
                    <c:v>2040</c:v>
                  </c:pt>
                  <c:pt idx="16">
                    <c:v>2020</c:v>
                  </c:pt>
                  <c:pt idx="17">
                    <c:v>2040</c:v>
                  </c:pt>
                  <c:pt idx="19">
                    <c:v>2020</c:v>
                  </c:pt>
                  <c:pt idx="20">
                    <c:v>2040</c:v>
                  </c:pt>
                  <c:pt idx="22">
                    <c:v>2020</c:v>
                  </c:pt>
                  <c:pt idx="23">
                    <c:v>2040</c:v>
                  </c:pt>
                  <c:pt idx="25">
                    <c:v>2020</c:v>
                  </c:pt>
                  <c:pt idx="26">
                    <c:v>2040</c:v>
                  </c:pt>
                  <c:pt idx="28">
                    <c:v>2020</c:v>
                  </c:pt>
                  <c:pt idx="29">
                    <c:v>2040</c:v>
                  </c:pt>
                  <c:pt idx="31">
                    <c:v>2020</c:v>
                  </c:pt>
                  <c:pt idx="32">
                    <c:v>2040</c:v>
                  </c:pt>
                  <c:pt idx="34">
                    <c:v>2020</c:v>
                  </c:pt>
                  <c:pt idx="35">
                    <c:v>2040</c:v>
                  </c:pt>
                  <c:pt idx="37">
                    <c:v>2020</c:v>
                  </c:pt>
                  <c:pt idx="38">
                    <c:v>2040</c:v>
                  </c:pt>
                  <c:pt idx="40">
                    <c:v>2020</c:v>
                  </c:pt>
                  <c:pt idx="41">
                    <c:v>2040</c:v>
                  </c:pt>
                  <c:pt idx="43">
                    <c:v>2020</c:v>
                  </c:pt>
                  <c:pt idx="44">
                    <c:v>2040</c:v>
                  </c:pt>
                  <c:pt idx="46">
                    <c:v>2020</c:v>
                  </c:pt>
                  <c:pt idx="47">
                    <c:v>2040</c:v>
                  </c:pt>
                  <c:pt idx="49">
                    <c:v>2020</c:v>
                  </c:pt>
                  <c:pt idx="50">
                    <c:v>2040</c:v>
                  </c:pt>
                  <c:pt idx="52">
                    <c:v>2020</c:v>
                  </c:pt>
                  <c:pt idx="53">
                    <c:v>2040</c:v>
                  </c:pt>
                  <c:pt idx="55">
                    <c:v>2020</c:v>
                  </c:pt>
                  <c:pt idx="56">
                    <c:v>2040</c:v>
                  </c:pt>
                  <c:pt idx="58">
                    <c:v>2020</c:v>
                  </c:pt>
                  <c:pt idx="59">
                    <c:v>2040</c:v>
                  </c:pt>
                </c:lvl>
                <c:lvl>
                  <c:pt idx="0">
                    <c:v>Uusi-
maa</c:v>
                  </c:pt>
                  <c:pt idx="3">
                    <c:v>Pirkan-
maa</c:v>
                  </c:pt>
                  <c:pt idx="6">
                    <c:v>Koko 
maa</c:v>
                  </c:pt>
                  <c:pt idx="9">
                    <c:v>Varsi-
nais-
Suomi</c:v>
                  </c:pt>
                  <c:pt idx="12">
                    <c:v>Keski-
Suomi</c:v>
                  </c:pt>
                  <c:pt idx="15">
                    <c:v>Pohjois-
Pohjan-
maa</c:v>
                  </c:pt>
                  <c:pt idx="18">
                    <c:v>Pohjan-
maa</c:v>
                  </c:pt>
                  <c:pt idx="21">
                    <c:v>Ahve-
nan-
maa</c:v>
                  </c:pt>
                  <c:pt idx="24">
                    <c:v>Lappi</c:v>
                  </c:pt>
                  <c:pt idx="27">
                    <c:v>Pohjois-
Karjala</c:v>
                  </c:pt>
                  <c:pt idx="30">
                    <c:v>Pohjois-
Savo</c:v>
                  </c:pt>
                  <c:pt idx="33">
                    <c:v>Keski-
Pohjan-
maa</c:v>
                  </c:pt>
                  <c:pt idx="36">
                    <c:v>Etelä-
Karjala</c:v>
                  </c:pt>
                  <c:pt idx="39">
                    <c:v>Sata-
kunta</c:v>
                  </c:pt>
                  <c:pt idx="42">
                    <c:v>Päijät-
Häme</c:v>
                  </c:pt>
                  <c:pt idx="45">
                    <c:v>Etelä-
Pohjan-
maa</c:v>
                  </c:pt>
                  <c:pt idx="48">
                    <c:v>Kanta-
Häme</c:v>
                  </c:pt>
                  <c:pt idx="51">
                    <c:v>Kymen-
laakso</c:v>
                  </c:pt>
                  <c:pt idx="54">
                    <c:v>Kainuu</c:v>
                  </c:pt>
                  <c:pt idx="57">
                    <c:v>Etelä-
Savo</c:v>
                  </c:pt>
                </c:lvl>
              </c:multiLvlStrCache>
            </c:multiLvlStrRef>
          </c:cat>
          <c:val>
            <c:numRef>
              <c:f>'Dia 28'!$D$2:$D$61</c:f>
              <c:numCache>
                <c:formatCode>0</c:formatCode>
                <c:ptCount val="60"/>
                <c:pt idx="1">
                  <c:v>24.737068404141251</c:v>
                </c:pt>
                <c:pt idx="2">
                  <c:v>22.199254343898286</c:v>
                </c:pt>
                <c:pt idx="4">
                  <c:v>24.684975866258981</c:v>
                </c:pt>
                <c:pt idx="5">
                  <c:v>21.275618694956549</c:v>
                </c:pt>
                <c:pt idx="7">
                  <c:v>25.193518045393116</c:v>
                </c:pt>
                <c:pt idx="8">
                  <c:v>22.126370983504348</c:v>
                </c:pt>
                <c:pt idx="10">
                  <c:v>23.623854754996668</c:v>
                </c:pt>
                <c:pt idx="11">
                  <c:v>20.994096491823303</c:v>
                </c:pt>
                <c:pt idx="13">
                  <c:v>25.556252714899369</c:v>
                </c:pt>
                <c:pt idx="14">
                  <c:v>21.401583768956058</c:v>
                </c:pt>
                <c:pt idx="16">
                  <c:v>30.934191339631017</c:v>
                </c:pt>
                <c:pt idx="17">
                  <c:v>25.985485430358214</c:v>
                </c:pt>
                <c:pt idx="19">
                  <c:v>28.470725146421959</c:v>
                </c:pt>
                <c:pt idx="20">
                  <c:v>25.226920858504599</c:v>
                </c:pt>
                <c:pt idx="22">
                  <c:v>27.293678665496053</c:v>
                </c:pt>
                <c:pt idx="23">
                  <c:v>25.904959750714102</c:v>
                </c:pt>
                <c:pt idx="25">
                  <c:v>24.931684852190863</c:v>
                </c:pt>
                <c:pt idx="26">
                  <c:v>22.097689370240126</c:v>
                </c:pt>
                <c:pt idx="28">
                  <c:v>23.07055573375273</c:v>
                </c:pt>
                <c:pt idx="29">
                  <c:v>20.574759517355531</c:v>
                </c:pt>
                <c:pt idx="31">
                  <c:v>23.990588489101931</c:v>
                </c:pt>
                <c:pt idx="32">
                  <c:v>21.499416569428238</c:v>
                </c:pt>
                <c:pt idx="34">
                  <c:v>32.265890344492966</c:v>
                </c:pt>
                <c:pt idx="35">
                  <c:v>27.445613024059934</c:v>
                </c:pt>
                <c:pt idx="37">
                  <c:v>22.085135929071196</c:v>
                </c:pt>
                <c:pt idx="38">
                  <c:v>19.411306847965943</c:v>
                </c:pt>
                <c:pt idx="40">
                  <c:v>24.77519677788721</c:v>
                </c:pt>
                <c:pt idx="41">
                  <c:v>21.174902408835571</c:v>
                </c:pt>
                <c:pt idx="43">
                  <c:v>24.228559091211054</c:v>
                </c:pt>
                <c:pt idx="44">
                  <c:v>21.099918322896816</c:v>
                </c:pt>
                <c:pt idx="46">
                  <c:v>28.219768721473542</c:v>
                </c:pt>
                <c:pt idx="47">
                  <c:v>24.263997654843166</c:v>
                </c:pt>
                <c:pt idx="49">
                  <c:v>25.182312023193454</c:v>
                </c:pt>
                <c:pt idx="50">
                  <c:v>21.000836321559913</c:v>
                </c:pt>
                <c:pt idx="52">
                  <c:v>22.378565109322999</c:v>
                </c:pt>
                <c:pt idx="53">
                  <c:v>19.36823921358944</c:v>
                </c:pt>
                <c:pt idx="55">
                  <c:v>24.012812049194356</c:v>
                </c:pt>
                <c:pt idx="56">
                  <c:v>21.457126034274381</c:v>
                </c:pt>
                <c:pt idx="58">
                  <c:v>22.093759685221865</c:v>
                </c:pt>
                <c:pt idx="59">
                  <c:v>19.296776114957932</c:v>
                </c:pt>
              </c:numCache>
            </c:numRef>
          </c:val>
          <c:extLst>
            <c:ext xmlns:c16="http://schemas.microsoft.com/office/drawing/2014/chart" uri="{C3380CC4-5D6E-409C-BE32-E72D297353CC}">
              <c16:uniqueId val="{00000001-0770-4C9E-8447-E4C193EBCFB7}"/>
            </c:ext>
          </c:extLst>
        </c:ser>
        <c:dLbls>
          <c:showLegendKey val="0"/>
          <c:showVal val="0"/>
          <c:showCatName val="0"/>
          <c:showSerName val="0"/>
          <c:showPercent val="0"/>
          <c:showBubbleSize val="0"/>
        </c:dLbls>
        <c:gapWidth val="0"/>
        <c:overlap val="100"/>
        <c:axId val="686101288"/>
        <c:axId val="686101944"/>
      </c:barChart>
      <c:catAx>
        <c:axId val="686101288"/>
        <c:scaling>
          <c:orientation val="minMax"/>
        </c:scaling>
        <c:delete val="0"/>
        <c:axPos val="b"/>
        <c:numFmt formatCode="#,##0" sourceLinked="0"/>
        <c:majorTickMark val="none"/>
        <c:minorTickMark val="none"/>
        <c:tickLblPos val="nextTo"/>
        <c:spPr>
          <a:noFill/>
          <a:ln w="9525" cap="flat" cmpd="sng" algn="ctr">
            <a:solidFill>
              <a:schemeClr val="tx2"/>
            </a:solidFill>
            <a:round/>
          </a:ln>
          <a:effectLst/>
        </c:spPr>
        <c:txPr>
          <a:bodyPr rot="-5400000" spcFirstLastPara="1" vertOverflow="ellipsis" wrap="square" anchor="ctr" anchorCtr="1"/>
          <a:lstStyle/>
          <a:p>
            <a:pPr>
              <a:defRPr sz="950" b="0" i="0" u="none" strike="noStrike" kern="1200" baseline="0">
                <a:solidFill>
                  <a:schemeClr val="tx2"/>
                </a:solidFill>
                <a:latin typeface="+mn-lt"/>
                <a:ea typeface="+mn-ea"/>
                <a:cs typeface="+mn-cs"/>
              </a:defRPr>
            </a:pPr>
            <a:endParaRPr lang="fi-FI"/>
          </a:p>
        </c:txPr>
        <c:crossAx val="686101944"/>
        <c:crosses val="autoZero"/>
        <c:auto val="1"/>
        <c:lblAlgn val="ctr"/>
        <c:lblOffset val="100"/>
        <c:noMultiLvlLbl val="0"/>
      </c:catAx>
      <c:valAx>
        <c:axId val="68610194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686101288"/>
        <c:crosses val="autoZero"/>
        <c:crossBetween val="between"/>
      </c:valAx>
      <c:spPr>
        <a:noFill/>
        <a:ln>
          <a:solidFill>
            <a:schemeClr val="tx2"/>
          </a:solidFill>
        </a:ln>
        <a:effectLst/>
      </c:spPr>
    </c:plotArea>
    <c:legend>
      <c:legendPos val="b"/>
      <c:layout>
        <c:manualLayout>
          <c:xMode val="edge"/>
          <c:yMode val="edge"/>
          <c:x val="5.6603703703703705E-2"/>
          <c:y val="0.10423814814814815"/>
          <c:w val="0.37101805555555556"/>
          <c:h val="4.82212962962962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fi-FI" sz="1200" dirty="0"/>
              <a:t>Elävänä syntyneet Pohjois-Savossa 1990–2020 ja ennuste 2021–2040 </a:t>
            </a:r>
          </a:p>
        </c:rich>
      </c:tx>
      <c:layout>
        <c:manualLayout>
          <c:xMode val="edge"/>
          <c:yMode val="edge"/>
          <c:x val="0.13473816951543482"/>
          <c:y val="4.978814556015192E-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6.8459114530857054E-2"/>
          <c:y val="0.13342953818144609"/>
          <c:w val="0.90366064319451134"/>
          <c:h val="0.73288346280864736"/>
        </c:manualLayout>
      </c:layout>
      <c:lineChart>
        <c:grouping val="standard"/>
        <c:varyColors val="0"/>
        <c:ser>
          <c:idx val="0"/>
          <c:order val="0"/>
          <c:tx>
            <c:strRef>
              <c:f>'Dia 10'!$D$5</c:f>
              <c:strCache>
                <c:ptCount val="1"/>
                <c:pt idx="0">
                  <c:v>Pohjois-Savo toteutunut</c:v>
                </c:pt>
              </c:strCache>
            </c:strRef>
          </c:tx>
          <c:spPr>
            <a:ln w="38100" cap="rnd">
              <a:solidFill>
                <a:srgbClr val="1F497D"/>
              </a:solidFill>
              <a:round/>
            </a:ln>
            <a:effectLst/>
          </c:spPr>
          <c:marker>
            <c:symbol val="none"/>
          </c:marker>
          <c:dLbls>
            <c:dLbl>
              <c:idx val="0"/>
              <c:layout>
                <c:manualLayout>
                  <c:x val="-1.997501075356916E-2"/>
                  <c:y val="0.11815001364273595"/>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C588-4551-A10E-245D18086167}"/>
                </c:ext>
              </c:extLst>
            </c:dLbl>
            <c:dLbl>
              <c:idx val="1"/>
              <c:delete val="1"/>
              <c:extLst>
                <c:ext xmlns:c15="http://schemas.microsoft.com/office/drawing/2012/chart" uri="{CE6537A1-D6FC-4f65-9D91-7224C49458BB}"/>
                <c:ext xmlns:c16="http://schemas.microsoft.com/office/drawing/2014/chart" uri="{C3380CC4-5D6E-409C-BE32-E72D297353CC}">
                  <c16:uniqueId val="{00000001-C588-4551-A10E-245D18086167}"/>
                </c:ext>
              </c:extLst>
            </c:dLbl>
            <c:dLbl>
              <c:idx val="2"/>
              <c:delete val="1"/>
              <c:extLst>
                <c:ext xmlns:c15="http://schemas.microsoft.com/office/drawing/2012/chart" uri="{CE6537A1-D6FC-4f65-9D91-7224C49458BB}"/>
                <c:ext xmlns:c16="http://schemas.microsoft.com/office/drawing/2014/chart" uri="{C3380CC4-5D6E-409C-BE32-E72D297353CC}">
                  <c16:uniqueId val="{00000002-C588-4551-A10E-245D18086167}"/>
                </c:ext>
              </c:extLst>
            </c:dLbl>
            <c:dLbl>
              <c:idx val="3"/>
              <c:delete val="1"/>
              <c:extLst>
                <c:ext xmlns:c15="http://schemas.microsoft.com/office/drawing/2012/chart" uri="{CE6537A1-D6FC-4f65-9D91-7224C49458BB}"/>
                <c:ext xmlns:c16="http://schemas.microsoft.com/office/drawing/2014/chart" uri="{C3380CC4-5D6E-409C-BE32-E72D297353CC}">
                  <c16:uniqueId val="{00000003-C588-4551-A10E-245D18086167}"/>
                </c:ext>
              </c:extLst>
            </c:dLbl>
            <c:dLbl>
              <c:idx val="4"/>
              <c:delete val="1"/>
              <c:extLst>
                <c:ext xmlns:c15="http://schemas.microsoft.com/office/drawing/2012/chart" uri="{CE6537A1-D6FC-4f65-9D91-7224C49458BB}"/>
                <c:ext xmlns:c16="http://schemas.microsoft.com/office/drawing/2014/chart" uri="{C3380CC4-5D6E-409C-BE32-E72D297353CC}">
                  <c16:uniqueId val="{00000004-C588-4551-A10E-245D18086167}"/>
                </c:ext>
              </c:extLst>
            </c:dLbl>
            <c:dLbl>
              <c:idx val="5"/>
              <c:delete val="1"/>
              <c:extLst>
                <c:ext xmlns:c15="http://schemas.microsoft.com/office/drawing/2012/chart" uri="{CE6537A1-D6FC-4f65-9D91-7224C49458BB}"/>
                <c:ext xmlns:c16="http://schemas.microsoft.com/office/drawing/2014/chart" uri="{C3380CC4-5D6E-409C-BE32-E72D297353CC}">
                  <c16:uniqueId val="{00000005-C588-4551-A10E-245D18086167}"/>
                </c:ext>
              </c:extLst>
            </c:dLbl>
            <c:dLbl>
              <c:idx val="6"/>
              <c:delete val="1"/>
              <c:extLst>
                <c:ext xmlns:c15="http://schemas.microsoft.com/office/drawing/2012/chart" uri="{CE6537A1-D6FC-4f65-9D91-7224C49458BB}"/>
                <c:ext xmlns:c16="http://schemas.microsoft.com/office/drawing/2014/chart" uri="{C3380CC4-5D6E-409C-BE32-E72D297353CC}">
                  <c16:uniqueId val="{00000006-C588-4551-A10E-245D18086167}"/>
                </c:ext>
              </c:extLst>
            </c:dLbl>
            <c:dLbl>
              <c:idx val="7"/>
              <c:delete val="1"/>
              <c:extLst>
                <c:ext xmlns:c15="http://schemas.microsoft.com/office/drawing/2012/chart" uri="{CE6537A1-D6FC-4f65-9D91-7224C49458BB}"/>
                <c:ext xmlns:c16="http://schemas.microsoft.com/office/drawing/2014/chart" uri="{C3380CC4-5D6E-409C-BE32-E72D297353CC}">
                  <c16:uniqueId val="{00000007-C588-4551-A10E-245D18086167}"/>
                </c:ext>
              </c:extLst>
            </c:dLbl>
            <c:dLbl>
              <c:idx val="8"/>
              <c:delete val="1"/>
              <c:extLst>
                <c:ext xmlns:c15="http://schemas.microsoft.com/office/drawing/2012/chart" uri="{CE6537A1-D6FC-4f65-9D91-7224C49458BB}"/>
                <c:ext xmlns:c16="http://schemas.microsoft.com/office/drawing/2014/chart" uri="{C3380CC4-5D6E-409C-BE32-E72D297353CC}">
                  <c16:uniqueId val="{00000008-C588-4551-A10E-245D18086167}"/>
                </c:ext>
              </c:extLst>
            </c:dLbl>
            <c:dLbl>
              <c:idx val="9"/>
              <c:delete val="1"/>
              <c:extLst>
                <c:ext xmlns:c15="http://schemas.microsoft.com/office/drawing/2012/chart" uri="{CE6537A1-D6FC-4f65-9D91-7224C49458BB}"/>
                <c:ext xmlns:c16="http://schemas.microsoft.com/office/drawing/2014/chart" uri="{C3380CC4-5D6E-409C-BE32-E72D297353CC}">
                  <c16:uniqueId val="{00000009-C588-4551-A10E-245D18086167}"/>
                </c:ext>
              </c:extLst>
            </c:dLbl>
            <c:dLbl>
              <c:idx val="10"/>
              <c:delete val="1"/>
              <c:extLst>
                <c:ext xmlns:c15="http://schemas.microsoft.com/office/drawing/2012/chart" uri="{CE6537A1-D6FC-4f65-9D91-7224C49458BB}"/>
                <c:ext xmlns:c16="http://schemas.microsoft.com/office/drawing/2014/chart" uri="{C3380CC4-5D6E-409C-BE32-E72D297353CC}">
                  <c16:uniqueId val="{0000000A-C588-4551-A10E-245D18086167}"/>
                </c:ext>
              </c:extLst>
            </c:dLbl>
            <c:dLbl>
              <c:idx val="11"/>
              <c:delete val="1"/>
              <c:extLst>
                <c:ext xmlns:c15="http://schemas.microsoft.com/office/drawing/2012/chart" uri="{CE6537A1-D6FC-4f65-9D91-7224C49458BB}"/>
                <c:ext xmlns:c16="http://schemas.microsoft.com/office/drawing/2014/chart" uri="{C3380CC4-5D6E-409C-BE32-E72D297353CC}">
                  <c16:uniqueId val="{0000000B-C588-4551-A10E-245D18086167}"/>
                </c:ext>
              </c:extLst>
            </c:dLbl>
            <c:dLbl>
              <c:idx val="12"/>
              <c:delete val="1"/>
              <c:extLst>
                <c:ext xmlns:c15="http://schemas.microsoft.com/office/drawing/2012/chart" uri="{CE6537A1-D6FC-4f65-9D91-7224C49458BB}"/>
                <c:ext xmlns:c16="http://schemas.microsoft.com/office/drawing/2014/chart" uri="{C3380CC4-5D6E-409C-BE32-E72D297353CC}">
                  <c16:uniqueId val="{0000000C-C588-4551-A10E-245D18086167}"/>
                </c:ext>
              </c:extLst>
            </c:dLbl>
            <c:dLbl>
              <c:idx val="13"/>
              <c:delete val="1"/>
              <c:extLst>
                <c:ext xmlns:c15="http://schemas.microsoft.com/office/drawing/2012/chart" uri="{CE6537A1-D6FC-4f65-9D91-7224C49458BB}"/>
                <c:ext xmlns:c16="http://schemas.microsoft.com/office/drawing/2014/chart" uri="{C3380CC4-5D6E-409C-BE32-E72D297353CC}">
                  <c16:uniqueId val="{0000000D-C588-4551-A10E-245D18086167}"/>
                </c:ext>
              </c:extLst>
            </c:dLbl>
            <c:dLbl>
              <c:idx val="14"/>
              <c:delete val="1"/>
              <c:extLst>
                <c:ext xmlns:c15="http://schemas.microsoft.com/office/drawing/2012/chart" uri="{CE6537A1-D6FC-4f65-9D91-7224C49458BB}"/>
                <c:ext xmlns:c16="http://schemas.microsoft.com/office/drawing/2014/chart" uri="{C3380CC4-5D6E-409C-BE32-E72D297353CC}">
                  <c16:uniqueId val="{0000000E-C588-4551-A10E-245D18086167}"/>
                </c:ext>
              </c:extLst>
            </c:dLbl>
            <c:dLbl>
              <c:idx val="15"/>
              <c:delete val="1"/>
              <c:extLst>
                <c:ext xmlns:c15="http://schemas.microsoft.com/office/drawing/2012/chart" uri="{CE6537A1-D6FC-4f65-9D91-7224C49458BB}"/>
                <c:ext xmlns:c16="http://schemas.microsoft.com/office/drawing/2014/chart" uri="{C3380CC4-5D6E-409C-BE32-E72D297353CC}">
                  <c16:uniqueId val="{0000000F-C588-4551-A10E-245D18086167}"/>
                </c:ext>
              </c:extLst>
            </c:dLbl>
            <c:dLbl>
              <c:idx val="16"/>
              <c:delete val="1"/>
              <c:extLst>
                <c:ext xmlns:c15="http://schemas.microsoft.com/office/drawing/2012/chart" uri="{CE6537A1-D6FC-4f65-9D91-7224C49458BB}"/>
                <c:ext xmlns:c16="http://schemas.microsoft.com/office/drawing/2014/chart" uri="{C3380CC4-5D6E-409C-BE32-E72D297353CC}">
                  <c16:uniqueId val="{00000010-C588-4551-A10E-245D18086167}"/>
                </c:ext>
              </c:extLst>
            </c:dLbl>
            <c:dLbl>
              <c:idx val="17"/>
              <c:delete val="1"/>
              <c:extLst>
                <c:ext xmlns:c15="http://schemas.microsoft.com/office/drawing/2012/chart" uri="{CE6537A1-D6FC-4f65-9D91-7224C49458BB}"/>
                <c:ext xmlns:c16="http://schemas.microsoft.com/office/drawing/2014/chart" uri="{C3380CC4-5D6E-409C-BE32-E72D297353CC}">
                  <c16:uniqueId val="{00000011-C588-4551-A10E-245D18086167}"/>
                </c:ext>
              </c:extLst>
            </c:dLbl>
            <c:dLbl>
              <c:idx val="18"/>
              <c:delete val="1"/>
              <c:extLst>
                <c:ext xmlns:c15="http://schemas.microsoft.com/office/drawing/2012/chart" uri="{CE6537A1-D6FC-4f65-9D91-7224C49458BB}"/>
                <c:ext xmlns:c16="http://schemas.microsoft.com/office/drawing/2014/chart" uri="{C3380CC4-5D6E-409C-BE32-E72D297353CC}">
                  <c16:uniqueId val="{00000012-C588-4551-A10E-245D18086167}"/>
                </c:ext>
              </c:extLst>
            </c:dLbl>
            <c:dLbl>
              <c:idx val="19"/>
              <c:delete val="1"/>
              <c:extLst>
                <c:ext xmlns:c15="http://schemas.microsoft.com/office/drawing/2012/chart" uri="{CE6537A1-D6FC-4f65-9D91-7224C49458BB}"/>
                <c:ext xmlns:c16="http://schemas.microsoft.com/office/drawing/2014/chart" uri="{C3380CC4-5D6E-409C-BE32-E72D297353CC}">
                  <c16:uniqueId val="{00000013-C588-4551-A10E-245D18086167}"/>
                </c:ext>
              </c:extLst>
            </c:dLbl>
            <c:dLbl>
              <c:idx val="20"/>
              <c:delete val="1"/>
              <c:extLst>
                <c:ext xmlns:c15="http://schemas.microsoft.com/office/drawing/2012/chart" uri="{CE6537A1-D6FC-4f65-9D91-7224C49458BB}"/>
                <c:ext xmlns:c16="http://schemas.microsoft.com/office/drawing/2014/chart" uri="{C3380CC4-5D6E-409C-BE32-E72D297353CC}">
                  <c16:uniqueId val="{00000014-C588-4551-A10E-245D18086167}"/>
                </c:ext>
              </c:extLst>
            </c:dLbl>
            <c:dLbl>
              <c:idx val="21"/>
              <c:delete val="1"/>
              <c:extLst>
                <c:ext xmlns:c15="http://schemas.microsoft.com/office/drawing/2012/chart" uri="{CE6537A1-D6FC-4f65-9D91-7224C49458BB}"/>
                <c:ext xmlns:c16="http://schemas.microsoft.com/office/drawing/2014/chart" uri="{C3380CC4-5D6E-409C-BE32-E72D297353CC}">
                  <c16:uniqueId val="{00000015-C588-4551-A10E-245D18086167}"/>
                </c:ext>
              </c:extLst>
            </c:dLbl>
            <c:dLbl>
              <c:idx val="22"/>
              <c:delete val="1"/>
              <c:extLst>
                <c:ext xmlns:c15="http://schemas.microsoft.com/office/drawing/2012/chart" uri="{CE6537A1-D6FC-4f65-9D91-7224C49458BB}"/>
                <c:ext xmlns:c16="http://schemas.microsoft.com/office/drawing/2014/chart" uri="{C3380CC4-5D6E-409C-BE32-E72D297353CC}">
                  <c16:uniqueId val="{00000016-C588-4551-A10E-245D18086167}"/>
                </c:ext>
              </c:extLst>
            </c:dLbl>
            <c:dLbl>
              <c:idx val="23"/>
              <c:delete val="1"/>
              <c:extLst>
                <c:ext xmlns:c15="http://schemas.microsoft.com/office/drawing/2012/chart" uri="{CE6537A1-D6FC-4f65-9D91-7224C49458BB}"/>
                <c:ext xmlns:c16="http://schemas.microsoft.com/office/drawing/2014/chart" uri="{C3380CC4-5D6E-409C-BE32-E72D297353CC}">
                  <c16:uniqueId val="{00000017-C588-4551-A10E-245D18086167}"/>
                </c:ext>
              </c:extLst>
            </c:dLbl>
            <c:dLbl>
              <c:idx val="24"/>
              <c:delete val="1"/>
              <c:extLst>
                <c:ext xmlns:c15="http://schemas.microsoft.com/office/drawing/2012/chart" uri="{CE6537A1-D6FC-4f65-9D91-7224C49458BB}"/>
                <c:ext xmlns:c16="http://schemas.microsoft.com/office/drawing/2014/chart" uri="{C3380CC4-5D6E-409C-BE32-E72D297353CC}">
                  <c16:uniqueId val="{00000018-C588-4551-A10E-245D18086167}"/>
                </c:ext>
              </c:extLst>
            </c:dLbl>
            <c:dLbl>
              <c:idx val="25"/>
              <c:delete val="1"/>
              <c:extLst>
                <c:ext xmlns:c15="http://schemas.microsoft.com/office/drawing/2012/chart" uri="{CE6537A1-D6FC-4f65-9D91-7224C49458BB}"/>
                <c:ext xmlns:c16="http://schemas.microsoft.com/office/drawing/2014/chart" uri="{C3380CC4-5D6E-409C-BE32-E72D297353CC}">
                  <c16:uniqueId val="{00000019-C588-4551-A10E-245D18086167}"/>
                </c:ext>
              </c:extLst>
            </c:dLbl>
            <c:dLbl>
              <c:idx val="26"/>
              <c:delete val="1"/>
              <c:extLst>
                <c:ext xmlns:c15="http://schemas.microsoft.com/office/drawing/2012/chart" uri="{CE6537A1-D6FC-4f65-9D91-7224C49458BB}"/>
                <c:ext xmlns:c16="http://schemas.microsoft.com/office/drawing/2014/chart" uri="{C3380CC4-5D6E-409C-BE32-E72D297353CC}">
                  <c16:uniqueId val="{0000001A-C588-4551-A10E-245D18086167}"/>
                </c:ext>
              </c:extLst>
            </c:dLbl>
            <c:dLbl>
              <c:idx val="27"/>
              <c:delete val="1"/>
              <c:extLst>
                <c:ext xmlns:c15="http://schemas.microsoft.com/office/drawing/2012/chart" uri="{CE6537A1-D6FC-4f65-9D91-7224C49458BB}"/>
                <c:ext xmlns:c16="http://schemas.microsoft.com/office/drawing/2014/chart" uri="{C3380CC4-5D6E-409C-BE32-E72D297353CC}">
                  <c16:uniqueId val="{0000001B-C588-4551-A10E-245D18086167}"/>
                </c:ext>
              </c:extLst>
            </c:dLbl>
            <c:dLbl>
              <c:idx val="28"/>
              <c:delete val="1"/>
              <c:extLst>
                <c:ext xmlns:c15="http://schemas.microsoft.com/office/drawing/2012/chart" uri="{CE6537A1-D6FC-4f65-9D91-7224C49458BB}"/>
                <c:ext xmlns:c16="http://schemas.microsoft.com/office/drawing/2014/chart" uri="{C3380CC4-5D6E-409C-BE32-E72D297353CC}">
                  <c16:uniqueId val="{0000001C-C588-4551-A10E-245D18086167}"/>
                </c:ext>
              </c:extLst>
            </c:dLbl>
            <c:dLbl>
              <c:idx val="29"/>
              <c:delete val="1"/>
              <c:extLst>
                <c:ext xmlns:c15="http://schemas.microsoft.com/office/drawing/2012/chart" uri="{CE6537A1-D6FC-4f65-9D91-7224C49458BB}"/>
                <c:ext xmlns:c16="http://schemas.microsoft.com/office/drawing/2014/chart" uri="{C3380CC4-5D6E-409C-BE32-E72D297353CC}">
                  <c16:uniqueId val="{0000001D-C588-4551-A10E-245D18086167}"/>
                </c:ext>
              </c:extLst>
            </c:dLbl>
            <c:dLbl>
              <c:idx val="30"/>
              <c:layout>
                <c:manualLayout>
                  <c:x val="-3.3957589526246279E-2"/>
                  <c:y val="9.0590510928301934E-2"/>
                </c:manualLayout>
              </c:layout>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E-C588-4551-A10E-245D180861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'Dia 10'!$A$6:$A$56</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10'!$D$6:$D$56</c:f>
              <c:numCache>
                <c:formatCode>#,##0</c:formatCode>
                <c:ptCount val="51"/>
                <c:pt idx="0">
                  <c:v>3309</c:v>
                </c:pt>
                <c:pt idx="1">
                  <c:v>3328</c:v>
                </c:pt>
                <c:pt idx="2">
                  <c:v>3326</c:v>
                </c:pt>
                <c:pt idx="3">
                  <c:v>3073</c:v>
                </c:pt>
                <c:pt idx="4">
                  <c:v>3206</c:v>
                </c:pt>
                <c:pt idx="5">
                  <c:v>3026</c:v>
                </c:pt>
                <c:pt idx="6">
                  <c:v>2882</c:v>
                </c:pt>
                <c:pt idx="7">
                  <c:v>2827</c:v>
                </c:pt>
                <c:pt idx="8">
                  <c:v>2753</c:v>
                </c:pt>
                <c:pt idx="9">
                  <c:v>2648</c:v>
                </c:pt>
                <c:pt idx="10">
                  <c:v>2611</c:v>
                </c:pt>
                <c:pt idx="11">
                  <c:v>2664</c:v>
                </c:pt>
                <c:pt idx="12">
                  <c:v>2376</c:v>
                </c:pt>
                <c:pt idx="13">
                  <c:v>2456</c:v>
                </c:pt>
                <c:pt idx="14">
                  <c:v>2598</c:v>
                </c:pt>
                <c:pt idx="15">
                  <c:v>2521</c:v>
                </c:pt>
                <c:pt idx="16">
                  <c:v>2495</c:v>
                </c:pt>
                <c:pt idx="17">
                  <c:v>2397</c:v>
                </c:pt>
                <c:pt idx="18">
                  <c:v>2489</c:v>
                </c:pt>
                <c:pt idx="19">
                  <c:v>2524</c:v>
                </c:pt>
                <c:pt idx="20">
                  <c:v>2549</c:v>
                </c:pt>
                <c:pt idx="21">
                  <c:v>2504</c:v>
                </c:pt>
                <c:pt idx="22">
                  <c:v>2513</c:v>
                </c:pt>
                <c:pt idx="23">
                  <c:v>2431</c:v>
                </c:pt>
                <c:pt idx="24">
                  <c:v>2353</c:v>
                </c:pt>
                <c:pt idx="25">
                  <c:v>2331</c:v>
                </c:pt>
                <c:pt idx="26">
                  <c:v>2167</c:v>
                </c:pt>
                <c:pt idx="27">
                  <c:v>2050</c:v>
                </c:pt>
                <c:pt idx="28">
                  <c:v>2005</c:v>
                </c:pt>
                <c:pt idx="29">
                  <c:v>1811</c:v>
                </c:pt>
                <c:pt idx="30">
                  <c:v>1850</c:v>
                </c:pt>
              </c:numCache>
            </c:numRef>
          </c:val>
          <c:smooth val="0"/>
          <c:extLst>
            <c:ext xmlns:c16="http://schemas.microsoft.com/office/drawing/2014/chart" uri="{C3380CC4-5D6E-409C-BE32-E72D297353CC}">
              <c16:uniqueId val="{0000001F-C588-4551-A10E-245D18086167}"/>
            </c:ext>
          </c:extLst>
        </c:ser>
        <c:ser>
          <c:idx val="1"/>
          <c:order val="1"/>
          <c:tx>
            <c:strRef>
              <c:f>'Dia 10'!$E$5</c:f>
              <c:strCache>
                <c:ptCount val="1"/>
                <c:pt idx="0">
                  <c:v>Pohjois-Savo ennuste</c:v>
                </c:pt>
              </c:strCache>
            </c:strRef>
          </c:tx>
          <c:spPr>
            <a:ln w="38100" cap="rnd">
              <a:solidFill>
                <a:srgbClr val="FF0000"/>
              </a:solidFill>
              <a:round/>
            </a:ln>
            <a:effectLst/>
          </c:spPr>
          <c:marker>
            <c:symbol val="none"/>
          </c:marker>
          <c:dLbls>
            <c:dLbl>
              <c:idx val="50"/>
              <c:layout>
                <c:manualLayout>
                  <c:x val="-3.795255631621447E-2"/>
                  <c:y val="5.5738900786373557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C588-4551-A10E-245D180861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 10'!$A$6:$A$56</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 10'!$E$6:$E$56</c:f>
              <c:numCache>
                <c:formatCode>General</c:formatCode>
                <c:ptCount val="51"/>
                <c:pt idx="30" formatCode="#,##0">
                  <c:v>1850</c:v>
                </c:pt>
                <c:pt idx="31" formatCode="#,##0">
                  <c:v>1965</c:v>
                </c:pt>
                <c:pt idx="32" formatCode="#,##0">
                  <c:v>1942</c:v>
                </c:pt>
                <c:pt idx="33" formatCode="#,##0">
                  <c:v>1922</c:v>
                </c:pt>
                <c:pt idx="34" formatCode="#,##0">
                  <c:v>1905</c:v>
                </c:pt>
                <c:pt idx="35" formatCode="#,##0">
                  <c:v>1881</c:v>
                </c:pt>
                <c:pt idx="36" formatCode="#,##0">
                  <c:v>1858</c:v>
                </c:pt>
                <c:pt idx="37" formatCode="#,##0">
                  <c:v>1841</c:v>
                </c:pt>
                <c:pt idx="38" formatCode="#,##0">
                  <c:v>1826</c:v>
                </c:pt>
                <c:pt idx="39" formatCode="#,##0">
                  <c:v>1809</c:v>
                </c:pt>
                <c:pt idx="40" formatCode="#,##0">
                  <c:v>1800</c:v>
                </c:pt>
                <c:pt idx="41" formatCode="#,##0">
                  <c:v>1788</c:v>
                </c:pt>
                <c:pt idx="42" formatCode="#,##0">
                  <c:v>1777</c:v>
                </c:pt>
                <c:pt idx="43" formatCode="#,##0">
                  <c:v>1770</c:v>
                </c:pt>
                <c:pt idx="44" formatCode="#,##0">
                  <c:v>1765</c:v>
                </c:pt>
                <c:pt idx="45" formatCode="#,##0">
                  <c:v>1762</c:v>
                </c:pt>
                <c:pt idx="46" formatCode="#,##0">
                  <c:v>1756</c:v>
                </c:pt>
                <c:pt idx="47" formatCode="#,##0">
                  <c:v>1748</c:v>
                </c:pt>
                <c:pt idx="48" formatCode="#,##0">
                  <c:v>1740</c:v>
                </c:pt>
                <c:pt idx="49" formatCode="#,##0">
                  <c:v>1730</c:v>
                </c:pt>
                <c:pt idx="50" formatCode="#,##0">
                  <c:v>1721</c:v>
                </c:pt>
              </c:numCache>
            </c:numRef>
          </c:val>
          <c:smooth val="0"/>
          <c:extLst>
            <c:ext xmlns:c16="http://schemas.microsoft.com/office/drawing/2014/chart" uri="{C3380CC4-5D6E-409C-BE32-E72D297353CC}">
              <c16:uniqueId val="{00000021-C588-4551-A10E-245D18086167}"/>
            </c:ext>
          </c:extLst>
        </c:ser>
        <c:dLbls>
          <c:showLegendKey val="0"/>
          <c:showVal val="0"/>
          <c:showCatName val="0"/>
          <c:showSerName val="0"/>
          <c:showPercent val="0"/>
          <c:showBubbleSize val="0"/>
        </c:dLbls>
        <c:smooth val="0"/>
        <c:axId val="396542408"/>
        <c:axId val="396544048"/>
      </c:lineChart>
      <c:catAx>
        <c:axId val="39654240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396544048"/>
        <c:crosses val="autoZero"/>
        <c:auto val="1"/>
        <c:lblAlgn val="ctr"/>
        <c:lblOffset val="100"/>
        <c:tickLblSkip val="5"/>
        <c:noMultiLvlLbl val="0"/>
      </c:catAx>
      <c:valAx>
        <c:axId val="39654404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dirty="0"/>
                  <a:t>Henk.</a:t>
                </a:r>
              </a:p>
            </c:rich>
          </c:tx>
          <c:layout>
            <c:manualLayout>
              <c:xMode val="edge"/>
              <c:yMode val="edge"/>
              <c:x val="2.2007635702027723E-3"/>
              <c:y val="3.9073893448664104E-3"/>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396542408"/>
        <c:crosses val="autoZero"/>
        <c:crossBetween val="between"/>
      </c:valAx>
      <c:spPr>
        <a:noFill/>
        <a:ln>
          <a:solidFill>
            <a:schemeClr val="tx2"/>
          </a:solidFill>
        </a:ln>
        <a:effectLst/>
      </c:spPr>
    </c:plotArea>
    <c:legend>
      <c:legendPos val="b"/>
      <c:layout>
        <c:manualLayout>
          <c:xMode val="edge"/>
          <c:yMode val="edge"/>
          <c:x val="6.6935735958243189E-2"/>
          <c:y val="0.79553145513107992"/>
          <c:w val="0.56185087849758164"/>
          <c:h val="4.950529126867329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fi-FI" sz="1400" dirty="0"/>
              <a:t>Luonnollinen</a:t>
            </a:r>
            <a:r>
              <a:rPr lang="fi-FI" sz="1400" baseline="0" dirty="0"/>
              <a:t> väestönlisäys Pohjois-Savossa v. 1990–2020 ja ennuste v. 2021–2040</a:t>
            </a:r>
            <a:endParaRPr lang="fi-FI" sz="1400" dirty="0"/>
          </a:p>
        </c:rich>
      </c:tx>
      <c:layout>
        <c:manualLayout>
          <c:xMode val="edge"/>
          <c:yMode val="edge"/>
          <c:x val="0.10905020823692735"/>
          <c:y val="1.933028919330289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6.5647462594477859E-2"/>
          <c:y val="9.4138698630136991E-2"/>
          <c:w val="0.89778998920252984"/>
          <c:h val="0.81095662100456622"/>
        </c:manualLayout>
      </c:layout>
      <c:lineChart>
        <c:grouping val="standard"/>
        <c:varyColors val="0"/>
        <c:ser>
          <c:idx val="0"/>
          <c:order val="0"/>
          <c:tx>
            <c:strRef>
              <c:f>'Diat 13–18 tiedot'!$A$7</c:f>
              <c:strCache>
                <c:ptCount val="1"/>
                <c:pt idx="0">
                  <c:v>Pohjois-Savo toteutunut</c:v>
                </c:pt>
              </c:strCache>
            </c:strRef>
          </c:tx>
          <c:spPr>
            <a:ln w="38100" cap="rnd">
              <a:solidFill>
                <a:schemeClr val="tx2"/>
              </a:solidFill>
              <a:round/>
            </a:ln>
            <a:effectLst/>
          </c:spPr>
          <c:marker>
            <c:symbol val="none"/>
          </c:marker>
          <c:dLbls>
            <c:dLbl>
              <c:idx val="0"/>
              <c:layout>
                <c:manualLayout>
                  <c:x val="-1.9444444444444469E-2"/>
                  <c:y val="0.189814814814814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D3-45DA-8A29-696BF8F30E5F}"/>
                </c:ext>
              </c:extLst>
            </c:dLbl>
            <c:dLbl>
              <c:idx val="1"/>
              <c:delete val="1"/>
              <c:extLst>
                <c:ext xmlns:c15="http://schemas.microsoft.com/office/drawing/2012/chart" uri="{CE6537A1-D6FC-4f65-9D91-7224C49458BB}"/>
                <c:ext xmlns:c16="http://schemas.microsoft.com/office/drawing/2014/chart" uri="{C3380CC4-5D6E-409C-BE32-E72D297353CC}">
                  <c16:uniqueId val="{00000001-C4D3-45DA-8A29-696BF8F30E5F}"/>
                </c:ext>
              </c:extLst>
            </c:dLbl>
            <c:dLbl>
              <c:idx val="2"/>
              <c:delete val="1"/>
              <c:extLst>
                <c:ext xmlns:c15="http://schemas.microsoft.com/office/drawing/2012/chart" uri="{CE6537A1-D6FC-4f65-9D91-7224C49458BB}"/>
                <c:ext xmlns:c16="http://schemas.microsoft.com/office/drawing/2014/chart" uri="{C3380CC4-5D6E-409C-BE32-E72D297353CC}">
                  <c16:uniqueId val="{00000002-C4D3-45DA-8A29-696BF8F30E5F}"/>
                </c:ext>
              </c:extLst>
            </c:dLbl>
            <c:dLbl>
              <c:idx val="3"/>
              <c:delete val="1"/>
              <c:extLst>
                <c:ext xmlns:c15="http://schemas.microsoft.com/office/drawing/2012/chart" uri="{CE6537A1-D6FC-4f65-9D91-7224C49458BB}"/>
                <c:ext xmlns:c16="http://schemas.microsoft.com/office/drawing/2014/chart" uri="{C3380CC4-5D6E-409C-BE32-E72D297353CC}">
                  <c16:uniqueId val="{00000003-C4D3-45DA-8A29-696BF8F30E5F}"/>
                </c:ext>
              </c:extLst>
            </c:dLbl>
            <c:dLbl>
              <c:idx val="4"/>
              <c:delete val="1"/>
              <c:extLst>
                <c:ext xmlns:c15="http://schemas.microsoft.com/office/drawing/2012/chart" uri="{CE6537A1-D6FC-4f65-9D91-7224C49458BB}"/>
                <c:ext xmlns:c16="http://schemas.microsoft.com/office/drawing/2014/chart" uri="{C3380CC4-5D6E-409C-BE32-E72D297353CC}">
                  <c16:uniqueId val="{00000004-C4D3-45DA-8A29-696BF8F30E5F}"/>
                </c:ext>
              </c:extLst>
            </c:dLbl>
            <c:dLbl>
              <c:idx val="5"/>
              <c:delete val="1"/>
              <c:extLst>
                <c:ext xmlns:c15="http://schemas.microsoft.com/office/drawing/2012/chart" uri="{CE6537A1-D6FC-4f65-9D91-7224C49458BB}"/>
                <c:ext xmlns:c16="http://schemas.microsoft.com/office/drawing/2014/chart" uri="{C3380CC4-5D6E-409C-BE32-E72D297353CC}">
                  <c16:uniqueId val="{00000005-C4D3-45DA-8A29-696BF8F30E5F}"/>
                </c:ext>
              </c:extLst>
            </c:dLbl>
            <c:dLbl>
              <c:idx val="6"/>
              <c:delete val="1"/>
              <c:extLst>
                <c:ext xmlns:c15="http://schemas.microsoft.com/office/drawing/2012/chart" uri="{CE6537A1-D6FC-4f65-9D91-7224C49458BB}"/>
                <c:ext xmlns:c16="http://schemas.microsoft.com/office/drawing/2014/chart" uri="{C3380CC4-5D6E-409C-BE32-E72D297353CC}">
                  <c16:uniqueId val="{00000006-C4D3-45DA-8A29-696BF8F30E5F}"/>
                </c:ext>
              </c:extLst>
            </c:dLbl>
            <c:dLbl>
              <c:idx val="7"/>
              <c:delete val="1"/>
              <c:extLst>
                <c:ext xmlns:c15="http://schemas.microsoft.com/office/drawing/2012/chart" uri="{CE6537A1-D6FC-4f65-9D91-7224C49458BB}"/>
                <c:ext xmlns:c16="http://schemas.microsoft.com/office/drawing/2014/chart" uri="{C3380CC4-5D6E-409C-BE32-E72D297353CC}">
                  <c16:uniqueId val="{00000007-C4D3-45DA-8A29-696BF8F30E5F}"/>
                </c:ext>
              </c:extLst>
            </c:dLbl>
            <c:dLbl>
              <c:idx val="8"/>
              <c:delete val="1"/>
              <c:extLst>
                <c:ext xmlns:c15="http://schemas.microsoft.com/office/drawing/2012/chart" uri="{CE6537A1-D6FC-4f65-9D91-7224C49458BB}"/>
                <c:ext xmlns:c16="http://schemas.microsoft.com/office/drawing/2014/chart" uri="{C3380CC4-5D6E-409C-BE32-E72D297353CC}">
                  <c16:uniqueId val="{00000008-C4D3-45DA-8A29-696BF8F30E5F}"/>
                </c:ext>
              </c:extLst>
            </c:dLbl>
            <c:dLbl>
              <c:idx val="9"/>
              <c:delete val="1"/>
              <c:extLst>
                <c:ext xmlns:c15="http://schemas.microsoft.com/office/drawing/2012/chart" uri="{CE6537A1-D6FC-4f65-9D91-7224C49458BB}"/>
                <c:ext xmlns:c16="http://schemas.microsoft.com/office/drawing/2014/chart" uri="{C3380CC4-5D6E-409C-BE32-E72D297353CC}">
                  <c16:uniqueId val="{00000009-C4D3-45DA-8A29-696BF8F30E5F}"/>
                </c:ext>
              </c:extLst>
            </c:dLbl>
            <c:dLbl>
              <c:idx val="10"/>
              <c:delete val="1"/>
              <c:extLst>
                <c:ext xmlns:c15="http://schemas.microsoft.com/office/drawing/2012/chart" uri="{CE6537A1-D6FC-4f65-9D91-7224C49458BB}"/>
                <c:ext xmlns:c16="http://schemas.microsoft.com/office/drawing/2014/chart" uri="{C3380CC4-5D6E-409C-BE32-E72D297353CC}">
                  <c16:uniqueId val="{0000000A-C4D3-45DA-8A29-696BF8F30E5F}"/>
                </c:ext>
              </c:extLst>
            </c:dLbl>
            <c:dLbl>
              <c:idx val="11"/>
              <c:delete val="1"/>
              <c:extLst>
                <c:ext xmlns:c15="http://schemas.microsoft.com/office/drawing/2012/chart" uri="{CE6537A1-D6FC-4f65-9D91-7224C49458BB}"/>
                <c:ext xmlns:c16="http://schemas.microsoft.com/office/drawing/2014/chart" uri="{C3380CC4-5D6E-409C-BE32-E72D297353CC}">
                  <c16:uniqueId val="{0000000B-C4D3-45DA-8A29-696BF8F30E5F}"/>
                </c:ext>
              </c:extLst>
            </c:dLbl>
            <c:dLbl>
              <c:idx val="12"/>
              <c:delete val="1"/>
              <c:extLst>
                <c:ext xmlns:c15="http://schemas.microsoft.com/office/drawing/2012/chart" uri="{CE6537A1-D6FC-4f65-9D91-7224C49458BB}"/>
                <c:ext xmlns:c16="http://schemas.microsoft.com/office/drawing/2014/chart" uri="{C3380CC4-5D6E-409C-BE32-E72D297353CC}">
                  <c16:uniqueId val="{0000000C-C4D3-45DA-8A29-696BF8F30E5F}"/>
                </c:ext>
              </c:extLst>
            </c:dLbl>
            <c:dLbl>
              <c:idx val="13"/>
              <c:delete val="1"/>
              <c:extLst>
                <c:ext xmlns:c15="http://schemas.microsoft.com/office/drawing/2012/chart" uri="{CE6537A1-D6FC-4f65-9D91-7224C49458BB}"/>
                <c:ext xmlns:c16="http://schemas.microsoft.com/office/drawing/2014/chart" uri="{C3380CC4-5D6E-409C-BE32-E72D297353CC}">
                  <c16:uniqueId val="{0000000D-C4D3-45DA-8A29-696BF8F30E5F}"/>
                </c:ext>
              </c:extLst>
            </c:dLbl>
            <c:dLbl>
              <c:idx val="14"/>
              <c:delete val="1"/>
              <c:extLst>
                <c:ext xmlns:c15="http://schemas.microsoft.com/office/drawing/2012/chart" uri="{CE6537A1-D6FC-4f65-9D91-7224C49458BB}"/>
                <c:ext xmlns:c16="http://schemas.microsoft.com/office/drawing/2014/chart" uri="{C3380CC4-5D6E-409C-BE32-E72D297353CC}">
                  <c16:uniqueId val="{0000000E-C4D3-45DA-8A29-696BF8F30E5F}"/>
                </c:ext>
              </c:extLst>
            </c:dLbl>
            <c:dLbl>
              <c:idx val="15"/>
              <c:delete val="1"/>
              <c:extLst>
                <c:ext xmlns:c15="http://schemas.microsoft.com/office/drawing/2012/chart" uri="{CE6537A1-D6FC-4f65-9D91-7224C49458BB}"/>
                <c:ext xmlns:c16="http://schemas.microsoft.com/office/drawing/2014/chart" uri="{C3380CC4-5D6E-409C-BE32-E72D297353CC}">
                  <c16:uniqueId val="{0000000F-C4D3-45DA-8A29-696BF8F30E5F}"/>
                </c:ext>
              </c:extLst>
            </c:dLbl>
            <c:dLbl>
              <c:idx val="16"/>
              <c:delete val="1"/>
              <c:extLst>
                <c:ext xmlns:c15="http://schemas.microsoft.com/office/drawing/2012/chart" uri="{CE6537A1-D6FC-4f65-9D91-7224C49458BB}"/>
                <c:ext xmlns:c16="http://schemas.microsoft.com/office/drawing/2014/chart" uri="{C3380CC4-5D6E-409C-BE32-E72D297353CC}">
                  <c16:uniqueId val="{00000010-C4D3-45DA-8A29-696BF8F30E5F}"/>
                </c:ext>
              </c:extLst>
            </c:dLbl>
            <c:dLbl>
              <c:idx val="17"/>
              <c:delete val="1"/>
              <c:extLst>
                <c:ext xmlns:c15="http://schemas.microsoft.com/office/drawing/2012/chart" uri="{CE6537A1-D6FC-4f65-9D91-7224C49458BB}"/>
                <c:ext xmlns:c16="http://schemas.microsoft.com/office/drawing/2014/chart" uri="{C3380CC4-5D6E-409C-BE32-E72D297353CC}">
                  <c16:uniqueId val="{00000011-C4D3-45DA-8A29-696BF8F30E5F}"/>
                </c:ext>
              </c:extLst>
            </c:dLbl>
            <c:dLbl>
              <c:idx val="18"/>
              <c:delete val="1"/>
              <c:extLst>
                <c:ext xmlns:c15="http://schemas.microsoft.com/office/drawing/2012/chart" uri="{CE6537A1-D6FC-4f65-9D91-7224C49458BB}"/>
                <c:ext xmlns:c16="http://schemas.microsoft.com/office/drawing/2014/chart" uri="{C3380CC4-5D6E-409C-BE32-E72D297353CC}">
                  <c16:uniqueId val="{00000012-C4D3-45DA-8A29-696BF8F30E5F}"/>
                </c:ext>
              </c:extLst>
            </c:dLbl>
            <c:dLbl>
              <c:idx val="19"/>
              <c:delete val="1"/>
              <c:extLst>
                <c:ext xmlns:c15="http://schemas.microsoft.com/office/drawing/2012/chart" uri="{CE6537A1-D6FC-4f65-9D91-7224C49458BB}"/>
                <c:ext xmlns:c16="http://schemas.microsoft.com/office/drawing/2014/chart" uri="{C3380CC4-5D6E-409C-BE32-E72D297353CC}">
                  <c16:uniqueId val="{00000013-C4D3-45DA-8A29-696BF8F30E5F}"/>
                </c:ext>
              </c:extLst>
            </c:dLbl>
            <c:dLbl>
              <c:idx val="20"/>
              <c:delete val="1"/>
              <c:extLst>
                <c:ext xmlns:c15="http://schemas.microsoft.com/office/drawing/2012/chart" uri="{CE6537A1-D6FC-4f65-9D91-7224C49458BB}"/>
                <c:ext xmlns:c16="http://schemas.microsoft.com/office/drawing/2014/chart" uri="{C3380CC4-5D6E-409C-BE32-E72D297353CC}">
                  <c16:uniqueId val="{00000014-C4D3-45DA-8A29-696BF8F30E5F}"/>
                </c:ext>
              </c:extLst>
            </c:dLbl>
            <c:dLbl>
              <c:idx val="21"/>
              <c:delete val="1"/>
              <c:extLst>
                <c:ext xmlns:c15="http://schemas.microsoft.com/office/drawing/2012/chart" uri="{CE6537A1-D6FC-4f65-9D91-7224C49458BB}"/>
                <c:ext xmlns:c16="http://schemas.microsoft.com/office/drawing/2014/chart" uri="{C3380CC4-5D6E-409C-BE32-E72D297353CC}">
                  <c16:uniqueId val="{00000015-C4D3-45DA-8A29-696BF8F30E5F}"/>
                </c:ext>
              </c:extLst>
            </c:dLbl>
            <c:dLbl>
              <c:idx val="22"/>
              <c:delete val="1"/>
              <c:extLst>
                <c:ext xmlns:c15="http://schemas.microsoft.com/office/drawing/2012/chart" uri="{CE6537A1-D6FC-4f65-9D91-7224C49458BB}"/>
                <c:ext xmlns:c16="http://schemas.microsoft.com/office/drawing/2014/chart" uri="{C3380CC4-5D6E-409C-BE32-E72D297353CC}">
                  <c16:uniqueId val="{00000016-C4D3-45DA-8A29-696BF8F30E5F}"/>
                </c:ext>
              </c:extLst>
            </c:dLbl>
            <c:dLbl>
              <c:idx val="23"/>
              <c:delete val="1"/>
              <c:extLst>
                <c:ext xmlns:c15="http://schemas.microsoft.com/office/drawing/2012/chart" uri="{CE6537A1-D6FC-4f65-9D91-7224C49458BB}"/>
                <c:ext xmlns:c16="http://schemas.microsoft.com/office/drawing/2014/chart" uri="{C3380CC4-5D6E-409C-BE32-E72D297353CC}">
                  <c16:uniqueId val="{00000017-C4D3-45DA-8A29-696BF8F30E5F}"/>
                </c:ext>
              </c:extLst>
            </c:dLbl>
            <c:dLbl>
              <c:idx val="24"/>
              <c:delete val="1"/>
              <c:extLst>
                <c:ext xmlns:c15="http://schemas.microsoft.com/office/drawing/2012/chart" uri="{CE6537A1-D6FC-4f65-9D91-7224C49458BB}"/>
                <c:ext xmlns:c16="http://schemas.microsoft.com/office/drawing/2014/chart" uri="{C3380CC4-5D6E-409C-BE32-E72D297353CC}">
                  <c16:uniqueId val="{00000018-C4D3-45DA-8A29-696BF8F30E5F}"/>
                </c:ext>
              </c:extLst>
            </c:dLbl>
            <c:dLbl>
              <c:idx val="25"/>
              <c:delete val="1"/>
              <c:extLst>
                <c:ext xmlns:c15="http://schemas.microsoft.com/office/drawing/2012/chart" uri="{CE6537A1-D6FC-4f65-9D91-7224C49458BB}"/>
                <c:ext xmlns:c16="http://schemas.microsoft.com/office/drawing/2014/chart" uri="{C3380CC4-5D6E-409C-BE32-E72D297353CC}">
                  <c16:uniqueId val="{00000019-C4D3-45DA-8A29-696BF8F30E5F}"/>
                </c:ext>
              </c:extLst>
            </c:dLbl>
            <c:dLbl>
              <c:idx val="26"/>
              <c:delete val="1"/>
              <c:extLst>
                <c:ext xmlns:c15="http://schemas.microsoft.com/office/drawing/2012/chart" uri="{CE6537A1-D6FC-4f65-9D91-7224C49458BB}"/>
                <c:ext xmlns:c16="http://schemas.microsoft.com/office/drawing/2014/chart" uri="{C3380CC4-5D6E-409C-BE32-E72D297353CC}">
                  <c16:uniqueId val="{0000001A-C4D3-45DA-8A29-696BF8F30E5F}"/>
                </c:ext>
              </c:extLst>
            </c:dLbl>
            <c:dLbl>
              <c:idx val="27"/>
              <c:delete val="1"/>
              <c:extLst>
                <c:ext xmlns:c15="http://schemas.microsoft.com/office/drawing/2012/chart" uri="{CE6537A1-D6FC-4f65-9D91-7224C49458BB}"/>
                <c:ext xmlns:c16="http://schemas.microsoft.com/office/drawing/2014/chart" uri="{C3380CC4-5D6E-409C-BE32-E72D297353CC}">
                  <c16:uniqueId val="{0000001B-C4D3-45DA-8A29-696BF8F30E5F}"/>
                </c:ext>
              </c:extLst>
            </c:dLbl>
            <c:dLbl>
              <c:idx val="28"/>
              <c:delete val="1"/>
              <c:extLst>
                <c:ext xmlns:c15="http://schemas.microsoft.com/office/drawing/2012/chart" uri="{CE6537A1-D6FC-4f65-9D91-7224C49458BB}"/>
                <c:ext xmlns:c16="http://schemas.microsoft.com/office/drawing/2014/chart" uri="{C3380CC4-5D6E-409C-BE32-E72D297353CC}">
                  <c16:uniqueId val="{0000001C-C4D3-45DA-8A29-696BF8F30E5F}"/>
                </c:ext>
              </c:extLst>
            </c:dLbl>
            <c:dLbl>
              <c:idx val="29"/>
              <c:delete val="1"/>
              <c:extLst>
                <c:ext xmlns:c15="http://schemas.microsoft.com/office/drawing/2012/chart" uri="{CE6537A1-D6FC-4f65-9D91-7224C49458BB}"/>
                <c:ext xmlns:c16="http://schemas.microsoft.com/office/drawing/2014/chart" uri="{C3380CC4-5D6E-409C-BE32-E72D297353CC}">
                  <c16:uniqueId val="{0000001D-C4D3-45DA-8A29-696BF8F30E5F}"/>
                </c:ext>
              </c:extLst>
            </c:dLbl>
            <c:dLbl>
              <c:idx val="30"/>
              <c:layout>
                <c:manualLayout>
                  <c:x val="-3.3333333333333437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4D3-45DA-8A29-696BF8F30E5F}"/>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tiedot'!$B$7:$AZ$7</c:f>
              <c:numCache>
                <c:formatCode>#,##0</c:formatCode>
                <c:ptCount val="51"/>
                <c:pt idx="0">
                  <c:v>448</c:v>
                </c:pt>
                <c:pt idx="1">
                  <c:v>638</c:v>
                </c:pt>
                <c:pt idx="2">
                  <c:v>565</c:v>
                </c:pt>
                <c:pt idx="3">
                  <c:v>116</c:v>
                </c:pt>
                <c:pt idx="4">
                  <c:v>445</c:v>
                </c:pt>
                <c:pt idx="5">
                  <c:v>192</c:v>
                </c:pt>
                <c:pt idx="6">
                  <c:v>114</c:v>
                </c:pt>
                <c:pt idx="7">
                  <c:v>40</c:v>
                </c:pt>
                <c:pt idx="8">
                  <c:v>-105</c:v>
                </c:pt>
                <c:pt idx="9">
                  <c:v>-79</c:v>
                </c:pt>
                <c:pt idx="10">
                  <c:v>-186</c:v>
                </c:pt>
                <c:pt idx="11">
                  <c:v>-32</c:v>
                </c:pt>
                <c:pt idx="12">
                  <c:v>-383</c:v>
                </c:pt>
                <c:pt idx="13">
                  <c:v>-293</c:v>
                </c:pt>
                <c:pt idx="14">
                  <c:v>-64</c:v>
                </c:pt>
                <c:pt idx="15">
                  <c:v>-136</c:v>
                </c:pt>
                <c:pt idx="16">
                  <c:v>-193</c:v>
                </c:pt>
                <c:pt idx="17">
                  <c:v>-444</c:v>
                </c:pt>
                <c:pt idx="18">
                  <c:v>-262</c:v>
                </c:pt>
                <c:pt idx="19">
                  <c:v>-207</c:v>
                </c:pt>
                <c:pt idx="20">
                  <c:v>-255</c:v>
                </c:pt>
                <c:pt idx="21">
                  <c:v>-279</c:v>
                </c:pt>
                <c:pt idx="22">
                  <c:v>-492</c:v>
                </c:pt>
                <c:pt idx="23">
                  <c:v>-436</c:v>
                </c:pt>
                <c:pt idx="24">
                  <c:v>-617</c:v>
                </c:pt>
                <c:pt idx="25">
                  <c:v>-652</c:v>
                </c:pt>
                <c:pt idx="26">
                  <c:v>-757</c:v>
                </c:pt>
                <c:pt idx="27">
                  <c:v>-905</c:v>
                </c:pt>
                <c:pt idx="28">
                  <c:v>-945</c:v>
                </c:pt>
                <c:pt idx="29">
                  <c:v>-1115</c:v>
                </c:pt>
                <c:pt idx="30">
                  <c:v>-1108</c:v>
                </c:pt>
              </c:numCache>
            </c:numRef>
          </c:val>
          <c:smooth val="0"/>
          <c:extLst>
            <c:ext xmlns:c16="http://schemas.microsoft.com/office/drawing/2014/chart" uri="{C3380CC4-5D6E-409C-BE32-E72D297353CC}">
              <c16:uniqueId val="{0000001F-C4D3-45DA-8A29-696BF8F30E5F}"/>
            </c:ext>
          </c:extLst>
        </c:ser>
        <c:ser>
          <c:idx val="1"/>
          <c:order val="1"/>
          <c:tx>
            <c:strRef>
              <c:f>'Diat 13–18 tiedot'!$A$8</c:f>
              <c:strCache>
                <c:ptCount val="1"/>
                <c:pt idx="0">
                  <c:v>Pohjois-Savo ennuste</c:v>
                </c:pt>
              </c:strCache>
            </c:strRef>
          </c:tx>
          <c:spPr>
            <a:ln w="38100" cap="rnd">
              <a:solidFill>
                <a:srgbClr val="FF0000"/>
              </a:solidFill>
              <a:round/>
            </a:ln>
            <a:effectLst/>
          </c:spPr>
          <c:marker>
            <c:symbol val="none"/>
          </c:marker>
          <c:dLbls>
            <c:dLbl>
              <c:idx val="50"/>
              <c:layout>
                <c:manualLayout>
                  <c:x val="-5.2777777777777979E-2"/>
                  <c:y val="4.6296296296296384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C4D3-45DA-8A29-696BF8F30E5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tiedot'!$B$8:$AZ$8</c:f>
              <c:numCache>
                <c:formatCode>General</c:formatCode>
                <c:ptCount val="51"/>
                <c:pt idx="30" formatCode="#,##0">
                  <c:v>-1108</c:v>
                </c:pt>
                <c:pt idx="31" formatCode="#,##0">
                  <c:v>-1043</c:v>
                </c:pt>
                <c:pt idx="32" formatCode="#,##0">
                  <c:v>-1068</c:v>
                </c:pt>
                <c:pt idx="33" formatCode="#,##0">
                  <c:v>-1086</c:v>
                </c:pt>
                <c:pt idx="34" formatCode="#,##0">
                  <c:v>-1102</c:v>
                </c:pt>
                <c:pt idx="35" formatCode="#,##0">
                  <c:v>-1131</c:v>
                </c:pt>
                <c:pt idx="36" formatCode="#,##0">
                  <c:v>-1159</c:v>
                </c:pt>
                <c:pt idx="37" formatCode="#,##0">
                  <c:v>-1185</c:v>
                </c:pt>
                <c:pt idx="38" formatCode="#,##0">
                  <c:v>-1209</c:v>
                </c:pt>
                <c:pt idx="39" formatCode="#,##0">
                  <c:v>-1231</c:v>
                </c:pt>
                <c:pt idx="40" formatCode="#,##0">
                  <c:v>-1257</c:v>
                </c:pt>
                <c:pt idx="41" formatCode="#,##0">
                  <c:v>-1284</c:v>
                </c:pt>
                <c:pt idx="42" formatCode="#,##0">
                  <c:v>-1321</c:v>
                </c:pt>
                <c:pt idx="43" formatCode="#,##0">
                  <c:v>-1349</c:v>
                </c:pt>
                <c:pt idx="44" formatCode="#,##0">
                  <c:v>-1384</c:v>
                </c:pt>
                <c:pt idx="45" formatCode="#,##0">
                  <c:v>-1415</c:v>
                </c:pt>
                <c:pt idx="46" formatCode="#,##0">
                  <c:v>-1446</c:v>
                </c:pt>
                <c:pt idx="47" formatCode="#,##0">
                  <c:v>-1477</c:v>
                </c:pt>
                <c:pt idx="48" formatCode="#,##0">
                  <c:v>-1510</c:v>
                </c:pt>
                <c:pt idx="49" formatCode="#,##0">
                  <c:v>-1544</c:v>
                </c:pt>
                <c:pt idx="50" formatCode="#,##0">
                  <c:v>-1573</c:v>
                </c:pt>
              </c:numCache>
            </c:numRef>
          </c:val>
          <c:smooth val="0"/>
          <c:extLst>
            <c:ext xmlns:c16="http://schemas.microsoft.com/office/drawing/2014/chart" uri="{C3380CC4-5D6E-409C-BE32-E72D297353CC}">
              <c16:uniqueId val="{00000021-C4D3-45DA-8A29-696BF8F30E5F}"/>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8.1880816494421301E-3"/>
              <c:y val="1.8149543378995433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10026260990282278"/>
          <c:y val="0.74851065449010656"/>
          <c:w val="0.71526771653543308"/>
          <c:h val="7.812554680664918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Iisalmessa v. 1990–2020 </a:t>
            </a:r>
          </a:p>
          <a:p>
            <a:pPr>
              <a:defRPr/>
            </a:pPr>
            <a:r>
              <a:rPr lang="fi-FI" sz="1100" baseline="0" dirty="0"/>
              <a:t>ja ennuste v. 2021–2040</a:t>
            </a:r>
            <a:endParaRPr lang="fi-FI" sz="1100" dirty="0"/>
          </a:p>
        </c:rich>
      </c:tx>
      <c:layout>
        <c:manualLayout>
          <c:xMode val="edge"/>
          <c:yMode val="edge"/>
          <c:x val="0.14659711286089239"/>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9.2886701662292195E-2"/>
          <c:y val="0.15212962962962964"/>
          <c:w val="0.86075590551181091"/>
          <c:h val="0.63456765820939054"/>
        </c:manualLayout>
      </c:layout>
      <c:lineChart>
        <c:grouping val="standard"/>
        <c:varyColors val="0"/>
        <c:ser>
          <c:idx val="0"/>
          <c:order val="0"/>
          <c:tx>
            <c:strRef>
              <c:f>'Diat 13–18 tiedot'!$A$9</c:f>
              <c:strCache>
                <c:ptCount val="1"/>
                <c:pt idx="0">
                  <c:v>Iisalmi toteutunut</c:v>
                </c:pt>
              </c:strCache>
            </c:strRef>
          </c:tx>
          <c:spPr>
            <a:ln w="38100" cap="rnd">
              <a:solidFill>
                <a:schemeClr val="tx2"/>
              </a:solidFill>
              <a:round/>
            </a:ln>
            <a:effectLst/>
          </c:spPr>
          <c:marker>
            <c:symbol val="none"/>
          </c:marker>
          <c:dLbls>
            <c:dLbl>
              <c:idx val="0"/>
              <c:layout>
                <c:manualLayout>
                  <c:x val="-1.9444444444444469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F9-4E0F-B2E7-7F7ACE7C5F92}"/>
                </c:ext>
              </c:extLst>
            </c:dLbl>
            <c:dLbl>
              <c:idx val="1"/>
              <c:delete val="1"/>
              <c:extLst>
                <c:ext xmlns:c15="http://schemas.microsoft.com/office/drawing/2012/chart" uri="{CE6537A1-D6FC-4f65-9D91-7224C49458BB}"/>
                <c:ext xmlns:c16="http://schemas.microsoft.com/office/drawing/2014/chart" uri="{C3380CC4-5D6E-409C-BE32-E72D297353CC}">
                  <c16:uniqueId val="{00000001-3CF9-4E0F-B2E7-7F7ACE7C5F92}"/>
                </c:ext>
              </c:extLst>
            </c:dLbl>
            <c:dLbl>
              <c:idx val="2"/>
              <c:delete val="1"/>
              <c:extLst>
                <c:ext xmlns:c15="http://schemas.microsoft.com/office/drawing/2012/chart" uri="{CE6537A1-D6FC-4f65-9D91-7224C49458BB}"/>
                <c:ext xmlns:c16="http://schemas.microsoft.com/office/drawing/2014/chart" uri="{C3380CC4-5D6E-409C-BE32-E72D297353CC}">
                  <c16:uniqueId val="{00000002-3CF9-4E0F-B2E7-7F7ACE7C5F92}"/>
                </c:ext>
              </c:extLst>
            </c:dLbl>
            <c:dLbl>
              <c:idx val="3"/>
              <c:delete val="1"/>
              <c:extLst>
                <c:ext xmlns:c15="http://schemas.microsoft.com/office/drawing/2012/chart" uri="{CE6537A1-D6FC-4f65-9D91-7224C49458BB}"/>
                <c:ext xmlns:c16="http://schemas.microsoft.com/office/drawing/2014/chart" uri="{C3380CC4-5D6E-409C-BE32-E72D297353CC}">
                  <c16:uniqueId val="{00000003-3CF9-4E0F-B2E7-7F7ACE7C5F92}"/>
                </c:ext>
              </c:extLst>
            </c:dLbl>
            <c:dLbl>
              <c:idx val="4"/>
              <c:delete val="1"/>
              <c:extLst>
                <c:ext xmlns:c15="http://schemas.microsoft.com/office/drawing/2012/chart" uri="{CE6537A1-D6FC-4f65-9D91-7224C49458BB}"/>
                <c:ext xmlns:c16="http://schemas.microsoft.com/office/drawing/2014/chart" uri="{C3380CC4-5D6E-409C-BE32-E72D297353CC}">
                  <c16:uniqueId val="{00000004-3CF9-4E0F-B2E7-7F7ACE7C5F92}"/>
                </c:ext>
              </c:extLst>
            </c:dLbl>
            <c:dLbl>
              <c:idx val="5"/>
              <c:delete val="1"/>
              <c:extLst>
                <c:ext xmlns:c15="http://schemas.microsoft.com/office/drawing/2012/chart" uri="{CE6537A1-D6FC-4f65-9D91-7224C49458BB}"/>
                <c:ext xmlns:c16="http://schemas.microsoft.com/office/drawing/2014/chart" uri="{C3380CC4-5D6E-409C-BE32-E72D297353CC}">
                  <c16:uniqueId val="{00000005-3CF9-4E0F-B2E7-7F7ACE7C5F92}"/>
                </c:ext>
              </c:extLst>
            </c:dLbl>
            <c:dLbl>
              <c:idx val="6"/>
              <c:delete val="1"/>
              <c:extLst>
                <c:ext xmlns:c15="http://schemas.microsoft.com/office/drawing/2012/chart" uri="{CE6537A1-D6FC-4f65-9D91-7224C49458BB}"/>
                <c:ext xmlns:c16="http://schemas.microsoft.com/office/drawing/2014/chart" uri="{C3380CC4-5D6E-409C-BE32-E72D297353CC}">
                  <c16:uniqueId val="{00000006-3CF9-4E0F-B2E7-7F7ACE7C5F92}"/>
                </c:ext>
              </c:extLst>
            </c:dLbl>
            <c:dLbl>
              <c:idx val="7"/>
              <c:delete val="1"/>
              <c:extLst>
                <c:ext xmlns:c15="http://schemas.microsoft.com/office/drawing/2012/chart" uri="{CE6537A1-D6FC-4f65-9D91-7224C49458BB}"/>
                <c:ext xmlns:c16="http://schemas.microsoft.com/office/drawing/2014/chart" uri="{C3380CC4-5D6E-409C-BE32-E72D297353CC}">
                  <c16:uniqueId val="{00000007-3CF9-4E0F-B2E7-7F7ACE7C5F92}"/>
                </c:ext>
              </c:extLst>
            </c:dLbl>
            <c:dLbl>
              <c:idx val="8"/>
              <c:delete val="1"/>
              <c:extLst>
                <c:ext xmlns:c15="http://schemas.microsoft.com/office/drawing/2012/chart" uri="{CE6537A1-D6FC-4f65-9D91-7224C49458BB}"/>
                <c:ext xmlns:c16="http://schemas.microsoft.com/office/drawing/2014/chart" uri="{C3380CC4-5D6E-409C-BE32-E72D297353CC}">
                  <c16:uniqueId val="{00000008-3CF9-4E0F-B2E7-7F7ACE7C5F92}"/>
                </c:ext>
              </c:extLst>
            </c:dLbl>
            <c:dLbl>
              <c:idx val="9"/>
              <c:delete val="1"/>
              <c:extLst>
                <c:ext xmlns:c15="http://schemas.microsoft.com/office/drawing/2012/chart" uri="{CE6537A1-D6FC-4f65-9D91-7224C49458BB}"/>
                <c:ext xmlns:c16="http://schemas.microsoft.com/office/drawing/2014/chart" uri="{C3380CC4-5D6E-409C-BE32-E72D297353CC}">
                  <c16:uniqueId val="{00000009-3CF9-4E0F-B2E7-7F7ACE7C5F92}"/>
                </c:ext>
              </c:extLst>
            </c:dLbl>
            <c:dLbl>
              <c:idx val="10"/>
              <c:delete val="1"/>
              <c:extLst>
                <c:ext xmlns:c15="http://schemas.microsoft.com/office/drawing/2012/chart" uri="{CE6537A1-D6FC-4f65-9D91-7224C49458BB}"/>
                <c:ext xmlns:c16="http://schemas.microsoft.com/office/drawing/2014/chart" uri="{C3380CC4-5D6E-409C-BE32-E72D297353CC}">
                  <c16:uniqueId val="{0000000A-3CF9-4E0F-B2E7-7F7ACE7C5F92}"/>
                </c:ext>
              </c:extLst>
            </c:dLbl>
            <c:dLbl>
              <c:idx val="11"/>
              <c:delete val="1"/>
              <c:extLst>
                <c:ext xmlns:c15="http://schemas.microsoft.com/office/drawing/2012/chart" uri="{CE6537A1-D6FC-4f65-9D91-7224C49458BB}"/>
                <c:ext xmlns:c16="http://schemas.microsoft.com/office/drawing/2014/chart" uri="{C3380CC4-5D6E-409C-BE32-E72D297353CC}">
                  <c16:uniqueId val="{0000000B-3CF9-4E0F-B2E7-7F7ACE7C5F92}"/>
                </c:ext>
              </c:extLst>
            </c:dLbl>
            <c:dLbl>
              <c:idx val="12"/>
              <c:delete val="1"/>
              <c:extLst>
                <c:ext xmlns:c15="http://schemas.microsoft.com/office/drawing/2012/chart" uri="{CE6537A1-D6FC-4f65-9D91-7224C49458BB}"/>
                <c:ext xmlns:c16="http://schemas.microsoft.com/office/drawing/2014/chart" uri="{C3380CC4-5D6E-409C-BE32-E72D297353CC}">
                  <c16:uniqueId val="{0000000C-3CF9-4E0F-B2E7-7F7ACE7C5F92}"/>
                </c:ext>
              </c:extLst>
            </c:dLbl>
            <c:dLbl>
              <c:idx val="13"/>
              <c:delete val="1"/>
              <c:extLst>
                <c:ext xmlns:c15="http://schemas.microsoft.com/office/drawing/2012/chart" uri="{CE6537A1-D6FC-4f65-9D91-7224C49458BB}"/>
                <c:ext xmlns:c16="http://schemas.microsoft.com/office/drawing/2014/chart" uri="{C3380CC4-5D6E-409C-BE32-E72D297353CC}">
                  <c16:uniqueId val="{0000000D-3CF9-4E0F-B2E7-7F7ACE7C5F92}"/>
                </c:ext>
              </c:extLst>
            </c:dLbl>
            <c:dLbl>
              <c:idx val="14"/>
              <c:delete val="1"/>
              <c:extLst>
                <c:ext xmlns:c15="http://schemas.microsoft.com/office/drawing/2012/chart" uri="{CE6537A1-D6FC-4f65-9D91-7224C49458BB}"/>
                <c:ext xmlns:c16="http://schemas.microsoft.com/office/drawing/2014/chart" uri="{C3380CC4-5D6E-409C-BE32-E72D297353CC}">
                  <c16:uniqueId val="{0000000E-3CF9-4E0F-B2E7-7F7ACE7C5F92}"/>
                </c:ext>
              </c:extLst>
            </c:dLbl>
            <c:dLbl>
              <c:idx val="15"/>
              <c:delete val="1"/>
              <c:extLst>
                <c:ext xmlns:c15="http://schemas.microsoft.com/office/drawing/2012/chart" uri="{CE6537A1-D6FC-4f65-9D91-7224C49458BB}"/>
                <c:ext xmlns:c16="http://schemas.microsoft.com/office/drawing/2014/chart" uri="{C3380CC4-5D6E-409C-BE32-E72D297353CC}">
                  <c16:uniqueId val="{0000000F-3CF9-4E0F-B2E7-7F7ACE7C5F92}"/>
                </c:ext>
              </c:extLst>
            </c:dLbl>
            <c:dLbl>
              <c:idx val="16"/>
              <c:delete val="1"/>
              <c:extLst>
                <c:ext xmlns:c15="http://schemas.microsoft.com/office/drawing/2012/chart" uri="{CE6537A1-D6FC-4f65-9D91-7224C49458BB}"/>
                <c:ext xmlns:c16="http://schemas.microsoft.com/office/drawing/2014/chart" uri="{C3380CC4-5D6E-409C-BE32-E72D297353CC}">
                  <c16:uniqueId val="{00000010-3CF9-4E0F-B2E7-7F7ACE7C5F92}"/>
                </c:ext>
              </c:extLst>
            </c:dLbl>
            <c:dLbl>
              <c:idx val="17"/>
              <c:delete val="1"/>
              <c:extLst>
                <c:ext xmlns:c15="http://schemas.microsoft.com/office/drawing/2012/chart" uri="{CE6537A1-D6FC-4f65-9D91-7224C49458BB}"/>
                <c:ext xmlns:c16="http://schemas.microsoft.com/office/drawing/2014/chart" uri="{C3380CC4-5D6E-409C-BE32-E72D297353CC}">
                  <c16:uniqueId val="{00000011-3CF9-4E0F-B2E7-7F7ACE7C5F92}"/>
                </c:ext>
              </c:extLst>
            </c:dLbl>
            <c:dLbl>
              <c:idx val="18"/>
              <c:delete val="1"/>
              <c:extLst>
                <c:ext xmlns:c15="http://schemas.microsoft.com/office/drawing/2012/chart" uri="{CE6537A1-D6FC-4f65-9D91-7224C49458BB}"/>
                <c:ext xmlns:c16="http://schemas.microsoft.com/office/drawing/2014/chart" uri="{C3380CC4-5D6E-409C-BE32-E72D297353CC}">
                  <c16:uniqueId val="{00000012-3CF9-4E0F-B2E7-7F7ACE7C5F92}"/>
                </c:ext>
              </c:extLst>
            </c:dLbl>
            <c:dLbl>
              <c:idx val="19"/>
              <c:delete val="1"/>
              <c:extLst>
                <c:ext xmlns:c15="http://schemas.microsoft.com/office/drawing/2012/chart" uri="{CE6537A1-D6FC-4f65-9D91-7224C49458BB}"/>
                <c:ext xmlns:c16="http://schemas.microsoft.com/office/drawing/2014/chart" uri="{C3380CC4-5D6E-409C-BE32-E72D297353CC}">
                  <c16:uniqueId val="{00000013-3CF9-4E0F-B2E7-7F7ACE7C5F92}"/>
                </c:ext>
              </c:extLst>
            </c:dLbl>
            <c:dLbl>
              <c:idx val="20"/>
              <c:delete val="1"/>
              <c:extLst>
                <c:ext xmlns:c15="http://schemas.microsoft.com/office/drawing/2012/chart" uri="{CE6537A1-D6FC-4f65-9D91-7224C49458BB}"/>
                <c:ext xmlns:c16="http://schemas.microsoft.com/office/drawing/2014/chart" uri="{C3380CC4-5D6E-409C-BE32-E72D297353CC}">
                  <c16:uniqueId val="{00000014-3CF9-4E0F-B2E7-7F7ACE7C5F92}"/>
                </c:ext>
              </c:extLst>
            </c:dLbl>
            <c:dLbl>
              <c:idx val="21"/>
              <c:delete val="1"/>
              <c:extLst>
                <c:ext xmlns:c15="http://schemas.microsoft.com/office/drawing/2012/chart" uri="{CE6537A1-D6FC-4f65-9D91-7224C49458BB}"/>
                <c:ext xmlns:c16="http://schemas.microsoft.com/office/drawing/2014/chart" uri="{C3380CC4-5D6E-409C-BE32-E72D297353CC}">
                  <c16:uniqueId val="{00000015-3CF9-4E0F-B2E7-7F7ACE7C5F92}"/>
                </c:ext>
              </c:extLst>
            </c:dLbl>
            <c:dLbl>
              <c:idx val="22"/>
              <c:delete val="1"/>
              <c:extLst>
                <c:ext xmlns:c15="http://schemas.microsoft.com/office/drawing/2012/chart" uri="{CE6537A1-D6FC-4f65-9D91-7224C49458BB}"/>
                <c:ext xmlns:c16="http://schemas.microsoft.com/office/drawing/2014/chart" uri="{C3380CC4-5D6E-409C-BE32-E72D297353CC}">
                  <c16:uniqueId val="{00000016-3CF9-4E0F-B2E7-7F7ACE7C5F92}"/>
                </c:ext>
              </c:extLst>
            </c:dLbl>
            <c:dLbl>
              <c:idx val="23"/>
              <c:delete val="1"/>
              <c:extLst>
                <c:ext xmlns:c15="http://schemas.microsoft.com/office/drawing/2012/chart" uri="{CE6537A1-D6FC-4f65-9D91-7224C49458BB}"/>
                <c:ext xmlns:c16="http://schemas.microsoft.com/office/drawing/2014/chart" uri="{C3380CC4-5D6E-409C-BE32-E72D297353CC}">
                  <c16:uniqueId val="{00000017-3CF9-4E0F-B2E7-7F7ACE7C5F92}"/>
                </c:ext>
              </c:extLst>
            </c:dLbl>
            <c:dLbl>
              <c:idx val="24"/>
              <c:delete val="1"/>
              <c:extLst>
                <c:ext xmlns:c15="http://schemas.microsoft.com/office/drawing/2012/chart" uri="{CE6537A1-D6FC-4f65-9D91-7224C49458BB}"/>
                <c:ext xmlns:c16="http://schemas.microsoft.com/office/drawing/2014/chart" uri="{C3380CC4-5D6E-409C-BE32-E72D297353CC}">
                  <c16:uniqueId val="{00000018-3CF9-4E0F-B2E7-7F7ACE7C5F92}"/>
                </c:ext>
              </c:extLst>
            </c:dLbl>
            <c:dLbl>
              <c:idx val="25"/>
              <c:delete val="1"/>
              <c:extLst>
                <c:ext xmlns:c15="http://schemas.microsoft.com/office/drawing/2012/chart" uri="{CE6537A1-D6FC-4f65-9D91-7224C49458BB}"/>
                <c:ext xmlns:c16="http://schemas.microsoft.com/office/drawing/2014/chart" uri="{C3380CC4-5D6E-409C-BE32-E72D297353CC}">
                  <c16:uniqueId val="{00000019-3CF9-4E0F-B2E7-7F7ACE7C5F92}"/>
                </c:ext>
              </c:extLst>
            </c:dLbl>
            <c:dLbl>
              <c:idx val="26"/>
              <c:delete val="1"/>
              <c:extLst>
                <c:ext xmlns:c15="http://schemas.microsoft.com/office/drawing/2012/chart" uri="{CE6537A1-D6FC-4f65-9D91-7224C49458BB}"/>
                <c:ext xmlns:c16="http://schemas.microsoft.com/office/drawing/2014/chart" uri="{C3380CC4-5D6E-409C-BE32-E72D297353CC}">
                  <c16:uniqueId val="{0000001A-3CF9-4E0F-B2E7-7F7ACE7C5F92}"/>
                </c:ext>
              </c:extLst>
            </c:dLbl>
            <c:dLbl>
              <c:idx val="27"/>
              <c:delete val="1"/>
              <c:extLst>
                <c:ext xmlns:c15="http://schemas.microsoft.com/office/drawing/2012/chart" uri="{CE6537A1-D6FC-4f65-9D91-7224C49458BB}"/>
                <c:ext xmlns:c16="http://schemas.microsoft.com/office/drawing/2014/chart" uri="{C3380CC4-5D6E-409C-BE32-E72D297353CC}">
                  <c16:uniqueId val="{0000001B-3CF9-4E0F-B2E7-7F7ACE7C5F92}"/>
                </c:ext>
              </c:extLst>
            </c:dLbl>
            <c:dLbl>
              <c:idx val="28"/>
              <c:delete val="1"/>
              <c:extLst>
                <c:ext xmlns:c15="http://schemas.microsoft.com/office/drawing/2012/chart" uri="{CE6537A1-D6FC-4f65-9D91-7224C49458BB}"/>
                <c:ext xmlns:c16="http://schemas.microsoft.com/office/drawing/2014/chart" uri="{C3380CC4-5D6E-409C-BE32-E72D297353CC}">
                  <c16:uniqueId val="{0000001C-3CF9-4E0F-B2E7-7F7ACE7C5F92}"/>
                </c:ext>
              </c:extLst>
            </c:dLbl>
            <c:dLbl>
              <c:idx val="29"/>
              <c:delete val="1"/>
              <c:extLst>
                <c:ext xmlns:c15="http://schemas.microsoft.com/office/drawing/2012/chart" uri="{CE6537A1-D6FC-4f65-9D91-7224C49458BB}"/>
                <c:ext xmlns:c16="http://schemas.microsoft.com/office/drawing/2014/chart" uri="{C3380CC4-5D6E-409C-BE32-E72D297353CC}">
                  <c16:uniqueId val="{0000001D-3CF9-4E0F-B2E7-7F7ACE7C5F92}"/>
                </c:ext>
              </c:extLst>
            </c:dLbl>
            <c:dLbl>
              <c:idx val="30"/>
              <c:layout>
                <c:manualLayout>
                  <c:x val="-8.6111111111111208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3CF9-4E0F-B2E7-7F7ACE7C5F92}"/>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tiedot'!$B$9:$AZ$9</c:f>
              <c:numCache>
                <c:formatCode>#,##0</c:formatCode>
                <c:ptCount val="51"/>
                <c:pt idx="0">
                  <c:v>52</c:v>
                </c:pt>
                <c:pt idx="1">
                  <c:v>51</c:v>
                </c:pt>
                <c:pt idx="2">
                  <c:v>53</c:v>
                </c:pt>
                <c:pt idx="3">
                  <c:v>44</c:v>
                </c:pt>
                <c:pt idx="4">
                  <c:v>44</c:v>
                </c:pt>
                <c:pt idx="5">
                  <c:v>49</c:v>
                </c:pt>
                <c:pt idx="6">
                  <c:v>40</c:v>
                </c:pt>
                <c:pt idx="7">
                  <c:v>-3</c:v>
                </c:pt>
                <c:pt idx="8">
                  <c:v>-5</c:v>
                </c:pt>
                <c:pt idx="9">
                  <c:v>42</c:v>
                </c:pt>
                <c:pt idx="10">
                  <c:v>15</c:v>
                </c:pt>
                <c:pt idx="11">
                  <c:v>2</c:v>
                </c:pt>
                <c:pt idx="12">
                  <c:v>-24</c:v>
                </c:pt>
                <c:pt idx="13">
                  <c:v>-58</c:v>
                </c:pt>
                <c:pt idx="14">
                  <c:v>14</c:v>
                </c:pt>
                <c:pt idx="15">
                  <c:v>39</c:v>
                </c:pt>
                <c:pt idx="16">
                  <c:v>-27</c:v>
                </c:pt>
                <c:pt idx="17">
                  <c:v>-22</c:v>
                </c:pt>
                <c:pt idx="18">
                  <c:v>-15</c:v>
                </c:pt>
                <c:pt idx="19">
                  <c:v>8</c:v>
                </c:pt>
                <c:pt idx="20">
                  <c:v>-10</c:v>
                </c:pt>
                <c:pt idx="21">
                  <c:v>-8</c:v>
                </c:pt>
                <c:pt idx="22">
                  <c:v>-80</c:v>
                </c:pt>
                <c:pt idx="23">
                  <c:v>10</c:v>
                </c:pt>
                <c:pt idx="24">
                  <c:v>-37</c:v>
                </c:pt>
                <c:pt idx="25">
                  <c:v>-43</c:v>
                </c:pt>
                <c:pt idx="26">
                  <c:v>-66</c:v>
                </c:pt>
                <c:pt idx="27">
                  <c:v>-68</c:v>
                </c:pt>
                <c:pt idx="28">
                  <c:v>-84</c:v>
                </c:pt>
                <c:pt idx="29">
                  <c:v>-83</c:v>
                </c:pt>
                <c:pt idx="30">
                  <c:v>-168</c:v>
                </c:pt>
              </c:numCache>
            </c:numRef>
          </c:val>
          <c:smooth val="0"/>
          <c:extLst>
            <c:ext xmlns:c16="http://schemas.microsoft.com/office/drawing/2014/chart" uri="{C3380CC4-5D6E-409C-BE32-E72D297353CC}">
              <c16:uniqueId val="{0000001F-3CF9-4E0F-B2E7-7F7ACE7C5F92}"/>
            </c:ext>
          </c:extLst>
        </c:ser>
        <c:ser>
          <c:idx val="1"/>
          <c:order val="1"/>
          <c:tx>
            <c:strRef>
              <c:f>'Diat 13–18 tiedot'!$A$10</c:f>
              <c:strCache>
                <c:ptCount val="1"/>
                <c:pt idx="0">
                  <c:v>Iisalmi ennuste</c:v>
                </c:pt>
              </c:strCache>
            </c:strRef>
          </c:tx>
          <c:spPr>
            <a:ln w="38100" cap="rnd">
              <a:solidFill>
                <a:srgbClr val="FF0000"/>
              </a:solidFill>
              <a:round/>
            </a:ln>
            <a:effectLst/>
          </c:spPr>
          <c:marker>
            <c:symbol val="none"/>
          </c:marker>
          <c:dLbls>
            <c:dLbl>
              <c:idx val="50"/>
              <c:layout>
                <c:manualLayout>
                  <c:x val="-8.333333333333344E-2"/>
                  <c:y val="2.7777777777777693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3CF9-4E0F-B2E7-7F7ACE7C5F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tiedot'!$B$10:$AZ$10</c:f>
              <c:numCache>
                <c:formatCode>General</c:formatCode>
                <c:ptCount val="51"/>
                <c:pt idx="30" formatCode="#,##0">
                  <c:v>-168</c:v>
                </c:pt>
                <c:pt idx="31" formatCode="#,##0">
                  <c:v>-108</c:v>
                </c:pt>
                <c:pt idx="32" formatCode="#,##0">
                  <c:v>-113</c:v>
                </c:pt>
                <c:pt idx="33" formatCode="#,##0">
                  <c:v>-116</c:v>
                </c:pt>
                <c:pt idx="34" formatCode="#,##0">
                  <c:v>-119</c:v>
                </c:pt>
                <c:pt idx="35" formatCode="#,##0">
                  <c:v>-121</c:v>
                </c:pt>
                <c:pt idx="36" formatCode="#,##0">
                  <c:v>-124</c:v>
                </c:pt>
                <c:pt idx="37" formatCode="#,##0">
                  <c:v>-126</c:v>
                </c:pt>
                <c:pt idx="38" formatCode="#,##0">
                  <c:v>-129</c:v>
                </c:pt>
                <c:pt idx="39" formatCode="#,##0">
                  <c:v>-131</c:v>
                </c:pt>
                <c:pt idx="40" formatCode="#,##0">
                  <c:v>-135</c:v>
                </c:pt>
                <c:pt idx="41" formatCode="#,##0">
                  <c:v>-136</c:v>
                </c:pt>
                <c:pt idx="42" formatCode="#,##0">
                  <c:v>-140</c:v>
                </c:pt>
                <c:pt idx="43" formatCode="#,##0">
                  <c:v>-142</c:v>
                </c:pt>
                <c:pt idx="44" formatCode="#,##0">
                  <c:v>-146</c:v>
                </c:pt>
                <c:pt idx="45" formatCode="#,##0">
                  <c:v>-150</c:v>
                </c:pt>
                <c:pt idx="46" formatCode="#,##0">
                  <c:v>-153</c:v>
                </c:pt>
                <c:pt idx="47" formatCode="#,##0">
                  <c:v>-157</c:v>
                </c:pt>
                <c:pt idx="48" formatCode="#,##0">
                  <c:v>-160</c:v>
                </c:pt>
                <c:pt idx="49" formatCode="#,##0">
                  <c:v>-164</c:v>
                </c:pt>
                <c:pt idx="50" formatCode="#,##0">
                  <c:v>-167</c:v>
                </c:pt>
              </c:numCache>
            </c:numRef>
          </c:val>
          <c:smooth val="0"/>
          <c:extLst>
            <c:ext xmlns:c16="http://schemas.microsoft.com/office/drawing/2014/chart" uri="{C3380CC4-5D6E-409C-BE32-E72D297353CC}">
              <c16:uniqueId val="{00000021-3CF9-4E0F-B2E7-7F7ACE7C5F92}"/>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56310170603674536"/>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Kaavilla v. 1990–2020 </a:t>
            </a:r>
          </a:p>
          <a:p>
            <a:pPr>
              <a:defRPr/>
            </a:pPr>
            <a:r>
              <a:rPr lang="fi-FI" sz="1100" baseline="0" dirty="0"/>
              <a:t>ja ennuste v. 2021–2040</a:t>
            </a:r>
            <a:endParaRPr lang="fi-FI" sz="1100" dirty="0"/>
          </a:p>
        </c:rich>
      </c:tx>
      <c:layout>
        <c:manualLayout>
          <c:xMode val="edge"/>
          <c:yMode val="edge"/>
          <c:x val="0.14659711286089239"/>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8.7331146106736646E-2"/>
          <c:y val="0.15212962962962964"/>
          <c:w val="0.86631146106736667"/>
          <c:h val="0.63456765820939054"/>
        </c:manualLayout>
      </c:layout>
      <c:lineChart>
        <c:grouping val="standard"/>
        <c:varyColors val="0"/>
        <c:ser>
          <c:idx val="0"/>
          <c:order val="0"/>
          <c:tx>
            <c:strRef>
              <c:f>'Diat 13–18 tiedot'!$A$13</c:f>
              <c:strCache>
                <c:ptCount val="1"/>
                <c:pt idx="0">
                  <c:v>Kaavi toteutunut</c:v>
                </c:pt>
              </c:strCache>
            </c:strRef>
          </c:tx>
          <c:spPr>
            <a:ln w="38100" cap="rnd">
              <a:solidFill>
                <a:schemeClr val="tx2"/>
              </a:solidFill>
              <a:round/>
            </a:ln>
            <a:effectLst/>
          </c:spPr>
          <c:marker>
            <c:symbol val="none"/>
          </c:marker>
          <c:dLbls>
            <c:dLbl>
              <c:idx val="0"/>
              <c:layout>
                <c:manualLayout>
                  <c:x val="-1.1111111111111112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3C-489A-9847-92AB04B71D28}"/>
                </c:ext>
              </c:extLst>
            </c:dLbl>
            <c:dLbl>
              <c:idx val="1"/>
              <c:delete val="1"/>
              <c:extLst>
                <c:ext xmlns:c15="http://schemas.microsoft.com/office/drawing/2012/chart" uri="{CE6537A1-D6FC-4f65-9D91-7224C49458BB}"/>
                <c:ext xmlns:c16="http://schemas.microsoft.com/office/drawing/2014/chart" uri="{C3380CC4-5D6E-409C-BE32-E72D297353CC}">
                  <c16:uniqueId val="{00000001-E63C-489A-9847-92AB04B71D28}"/>
                </c:ext>
              </c:extLst>
            </c:dLbl>
            <c:dLbl>
              <c:idx val="2"/>
              <c:delete val="1"/>
              <c:extLst>
                <c:ext xmlns:c15="http://schemas.microsoft.com/office/drawing/2012/chart" uri="{CE6537A1-D6FC-4f65-9D91-7224C49458BB}"/>
                <c:ext xmlns:c16="http://schemas.microsoft.com/office/drawing/2014/chart" uri="{C3380CC4-5D6E-409C-BE32-E72D297353CC}">
                  <c16:uniqueId val="{00000002-E63C-489A-9847-92AB04B71D28}"/>
                </c:ext>
              </c:extLst>
            </c:dLbl>
            <c:dLbl>
              <c:idx val="3"/>
              <c:delete val="1"/>
              <c:extLst>
                <c:ext xmlns:c15="http://schemas.microsoft.com/office/drawing/2012/chart" uri="{CE6537A1-D6FC-4f65-9D91-7224C49458BB}"/>
                <c:ext xmlns:c16="http://schemas.microsoft.com/office/drawing/2014/chart" uri="{C3380CC4-5D6E-409C-BE32-E72D297353CC}">
                  <c16:uniqueId val="{00000003-E63C-489A-9847-92AB04B71D28}"/>
                </c:ext>
              </c:extLst>
            </c:dLbl>
            <c:dLbl>
              <c:idx val="4"/>
              <c:delete val="1"/>
              <c:extLst>
                <c:ext xmlns:c15="http://schemas.microsoft.com/office/drawing/2012/chart" uri="{CE6537A1-D6FC-4f65-9D91-7224C49458BB}"/>
                <c:ext xmlns:c16="http://schemas.microsoft.com/office/drawing/2014/chart" uri="{C3380CC4-5D6E-409C-BE32-E72D297353CC}">
                  <c16:uniqueId val="{00000004-E63C-489A-9847-92AB04B71D28}"/>
                </c:ext>
              </c:extLst>
            </c:dLbl>
            <c:dLbl>
              <c:idx val="5"/>
              <c:delete val="1"/>
              <c:extLst>
                <c:ext xmlns:c15="http://schemas.microsoft.com/office/drawing/2012/chart" uri="{CE6537A1-D6FC-4f65-9D91-7224C49458BB}"/>
                <c:ext xmlns:c16="http://schemas.microsoft.com/office/drawing/2014/chart" uri="{C3380CC4-5D6E-409C-BE32-E72D297353CC}">
                  <c16:uniqueId val="{00000005-E63C-489A-9847-92AB04B71D28}"/>
                </c:ext>
              </c:extLst>
            </c:dLbl>
            <c:dLbl>
              <c:idx val="6"/>
              <c:delete val="1"/>
              <c:extLst>
                <c:ext xmlns:c15="http://schemas.microsoft.com/office/drawing/2012/chart" uri="{CE6537A1-D6FC-4f65-9D91-7224C49458BB}"/>
                <c:ext xmlns:c16="http://schemas.microsoft.com/office/drawing/2014/chart" uri="{C3380CC4-5D6E-409C-BE32-E72D297353CC}">
                  <c16:uniqueId val="{00000006-E63C-489A-9847-92AB04B71D28}"/>
                </c:ext>
              </c:extLst>
            </c:dLbl>
            <c:dLbl>
              <c:idx val="7"/>
              <c:delete val="1"/>
              <c:extLst>
                <c:ext xmlns:c15="http://schemas.microsoft.com/office/drawing/2012/chart" uri="{CE6537A1-D6FC-4f65-9D91-7224C49458BB}"/>
                <c:ext xmlns:c16="http://schemas.microsoft.com/office/drawing/2014/chart" uri="{C3380CC4-5D6E-409C-BE32-E72D297353CC}">
                  <c16:uniqueId val="{00000007-E63C-489A-9847-92AB04B71D28}"/>
                </c:ext>
              </c:extLst>
            </c:dLbl>
            <c:dLbl>
              <c:idx val="8"/>
              <c:delete val="1"/>
              <c:extLst>
                <c:ext xmlns:c15="http://schemas.microsoft.com/office/drawing/2012/chart" uri="{CE6537A1-D6FC-4f65-9D91-7224C49458BB}"/>
                <c:ext xmlns:c16="http://schemas.microsoft.com/office/drawing/2014/chart" uri="{C3380CC4-5D6E-409C-BE32-E72D297353CC}">
                  <c16:uniqueId val="{00000008-E63C-489A-9847-92AB04B71D28}"/>
                </c:ext>
              </c:extLst>
            </c:dLbl>
            <c:dLbl>
              <c:idx val="9"/>
              <c:delete val="1"/>
              <c:extLst>
                <c:ext xmlns:c15="http://schemas.microsoft.com/office/drawing/2012/chart" uri="{CE6537A1-D6FC-4f65-9D91-7224C49458BB}"/>
                <c:ext xmlns:c16="http://schemas.microsoft.com/office/drawing/2014/chart" uri="{C3380CC4-5D6E-409C-BE32-E72D297353CC}">
                  <c16:uniqueId val="{00000009-E63C-489A-9847-92AB04B71D28}"/>
                </c:ext>
              </c:extLst>
            </c:dLbl>
            <c:dLbl>
              <c:idx val="10"/>
              <c:delete val="1"/>
              <c:extLst>
                <c:ext xmlns:c15="http://schemas.microsoft.com/office/drawing/2012/chart" uri="{CE6537A1-D6FC-4f65-9D91-7224C49458BB}"/>
                <c:ext xmlns:c16="http://schemas.microsoft.com/office/drawing/2014/chart" uri="{C3380CC4-5D6E-409C-BE32-E72D297353CC}">
                  <c16:uniqueId val="{0000000A-E63C-489A-9847-92AB04B71D28}"/>
                </c:ext>
              </c:extLst>
            </c:dLbl>
            <c:dLbl>
              <c:idx val="11"/>
              <c:delete val="1"/>
              <c:extLst>
                <c:ext xmlns:c15="http://schemas.microsoft.com/office/drawing/2012/chart" uri="{CE6537A1-D6FC-4f65-9D91-7224C49458BB}"/>
                <c:ext xmlns:c16="http://schemas.microsoft.com/office/drawing/2014/chart" uri="{C3380CC4-5D6E-409C-BE32-E72D297353CC}">
                  <c16:uniqueId val="{0000000B-E63C-489A-9847-92AB04B71D28}"/>
                </c:ext>
              </c:extLst>
            </c:dLbl>
            <c:dLbl>
              <c:idx val="12"/>
              <c:delete val="1"/>
              <c:extLst>
                <c:ext xmlns:c15="http://schemas.microsoft.com/office/drawing/2012/chart" uri="{CE6537A1-D6FC-4f65-9D91-7224C49458BB}"/>
                <c:ext xmlns:c16="http://schemas.microsoft.com/office/drawing/2014/chart" uri="{C3380CC4-5D6E-409C-BE32-E72D297353CC}">
                  <c16:uniqueId val="{0000000C-E63C-489A-9847-92AB04B71D28}"/>
                </c:ext>
              </c:extLst>
            </c:dLbl>
            <c:dLbl>
              <c:idx val="13"/>
              <c:delete val="1"/>
              <c:extLst>
                <c:ext xmlns:c15="http://schemas.microsoft.com/office/drawing/2012/chart" uri="{CE6537A1-D6FC-4f65-9D91-7224C49458BB}"/>
                <c:ext xmlns:c16="http://schemas.microsoft.com/office/drawing/2014/chart" uri="{C3380CC4-5D6E-409C-BE32-E72D297353CC}">
                  <c16:uniqueId val="{0000000D-E63C-489A-9847-92AB04B71D28}"/>
                </c:ext>
              </c:extLst>
            </c:dLbl>
            <c:dLbl>
              <c:idx val="14"/>
              <c:delete val="1"/>
              <c:extLst>
                <c:ext xmlns:c15="http://schemas.microsoft.com/office/drawing/2012/chart" uri="{CE6537A1-D6FC-4f65-9D91-7224C49458BB}"/>
                <c:ext xmlns:c16="http://schemas.microsoft.com/office/drawing/2014/chart" uri="{C3380CC4-5D6E-409C-BE32-E72D297353CC}">
                  <c16:uniqueId val="{0000000E-E63C-489A-9847-92AB04B71D28}"/>
                </c:ext>
              </c:extLst>
            </c:dLbl>
            <c:dLbl>
              <c:idx val="15"/>
              <c:delete val="1"/>
              <c:extLst>
                <c:ext xmlns:c15="http://schemas.microsoft.com/office/drawing/2012/chart" uri="{CE6537A1-D6FC-4f65-9D91-7224C49458BB}"/>
                <c:ext xmlns:c16="http://schemas.microsoft.com/office/drawing/2014/chart" uri="{C3380CC4-5D6E-409C-BE32-E72D297353CC}">
                  <c16:uniqueId val="{0000000F-E63C-489A-9847-92AB04B71D28}"/>
                </c:ext>
              </c:extLst>
            </c:dLbl>
            <c:dLbl>
              <c:idx val="16"/>
              <c:delete val="1"/>
              <c:extLst>
                <c:ext xmlns:c15="http://schemas.microsoft.com/office/drawing/2012/chart" uri="{CE6537A1-D6FC-4f65-9D91-7224C49458BB}"/>
                <c:ext xmlns:c16="http://schemas.microsoft.com/office/drawing/2014/chart" uri="{C3380CC4-5D6E-409C-BE32-E72D297353CC}">
                  <c16:uniqueId val="{00000010-E63C-489A-9847-92AB04B71D28}"/>
                </c:ext>
              </c:extLst>
            </c:dLbl>
            <c:dLbl>
              <c:idx val="17"/>
              <c:delete val="1"/>
              <c:extLst>
                <c:ext xmlns:c15="http://schemas.microsoft.com/office/drawing/2012/chart" uri="{CE6537A1-D6FC-4f65-9D91-7224C49458BB}"/>
                <c:ext xmlns:c16="http://schemas.microsoft.com/office/drawing/2014/chart" uri="{C3380CC4-5D6E-409C-BE32-E72D297353CC}">
                  <c16:uniqueId val="{00000011-E63C-489A-9847-92AB04B71D28}"/>
                </c:ext>
              </c:extLst>
            </c:dLbl>
            <c:dLbl>
              <c:idx val="18"/>
              <c:delete val="1"/>
              <c:extLst>
                <c:ext xmlns:c15="http://schemas.microsoft.com/office/drawing/2012/chart" uri="{CE6537A1-D6FC-4f65-9D91-7224C49458BB}"/>
                <c:ext xmlns:c16="http://schemas.microsoft.com/office/drawing/2014/chart" uri="{C3380CC4-5D6E-409C-BE32-E72D297353CC}">
                  <c16:uniqueId val="{00000012-E63C-489A-9847-92AB04B71D28}"/>
                </c:ext>
              </c:extLst>
            </c:dLbl>
            <c:dLbl>
              <c:idx val="19"/>
              <c:delete val="1"/>
              <c:extLst>
                <c:ext xmlns:c15="http://schemas.microsoft.com/office/drawing/2012/chart" uri="{CE6537A1-D6FC-4f65-9D91-7224C49458BB}"/>
                <c:ext xmlns:c16="http://schemas.microsoft.com/office/drawing/2014/chart" uri="{C3380CC4-5D6E-409C-BE32-E72D297353CC}">
                  <c16:uniqueId val="{00000013-E63C-489A-9847-92AB04B71D28}"/>
                </c:ext>
              </c:extLst>
            </c:dLbl>
            <c:dLbl>
              <c:idx val="20"/>
              <c:delete val="1"/>
              <c:extLst>
                <c:ext xmlns:c15="http://schemas.microsoft.com/office/drawing/2012/chart" uri="{CE6537A1-D6FC-4f65-9D91-7224C49458BB}"/>
                <c:ext xmlns:c16="http://schemas.microsoft.com/office/drawing/2014/chart" uri="{C3380CC4-5D6E-409C-BE32-E72D297353CC}">
                  <c16:uniqueId val="{00000014-E63C-489A-9847-92AB04B71D28}"/>
                </c:ext>
              </c:extLst>
            </c:dLbl>
            <c:dLbl>
              <c:idx val="21"/>
              <c:delete val="1"/>
              <c:extLst>
                <c:ext xmlns:c15="http://schemas.microsoft.com/office/drawing/2012/chart" uri="{CE6537A1-D6FC-4f65-9D91-7224C49458BB}"/>
                <c:ext xmlns:c16="http://schemas.microsoft.com/office/drawing/2014/chart" uri="{C3380CC4-5D6E-409C-BE32-E72D297353CC}">
                  <c16:uniqueId val="{00000015-E63C-489A-9847-92AB04B71D28}"/>
                </c:ext>
              </c:extLst>
            </c:dLbl>
            <c:dLbl>
              <c:idx val="22"/>
              <c:delete val="1"/>
              <c:extLst>
                <c:ext xmlns:c15="http://schemas.microsoft.com/office/drawing/2012/chart" uri="{CE6537A1-D6FC-4f65-9D91-7224C49458BB}"/>
                <c:ext xmlns:c16="http://schemas.microsoft.com/office/drawing/2014/chart" uri="{C3380CC4-5D6E-409C-BE32-E72D297353CC}">
                  <c16:uniqueId val="{00000016-E63C-489A-9847-92AB04B71D28}"/>
                </c:ext>
              </c:extLst>
            </c:dLbl>
            <c:dLbl>
              <c:idx val="23"/>
              <c:delete val="1"/>
              <c:extLst>
                <c:ext xmlns:c15="http://schemas.microsoft.com/office/drawing/2012/chart" uri="{CE6537A1-D6FC-4f65-9D91-7224C49458BB}"/>
                <c:ext xmlns:c16="http://schemas.microsoft.com/office/drawing/2014/chart" uri="{C3380CC4-5D6E-409C-BE32-E72D297353CC}">
                  <c16:uniqueId val="{00000017-E63C-489A-9847-92AB04B71D28}"/>
                </c:ext>
              </c:extLst>
            </c:dLbl>
            <c:dLbl>
              <c:idx val="24"/>
              <c:delete val="1"/>
              <c:extLst>
                <c:ext xmlns:c15="http://schemas.microsoft.com/office/drawing/2012/chart" uri="{CE6537A1-D6FC-4f65-9D91-7224C49458BB}"/>
                <c:ext xmlns:c16="http://schemas.microsoft.com/office/drawing/2014/chart" uri="{C3380CC4-5D6E-409C-BE32-E72D297353CC}">
                  <c16:uniqueId val="{00000018-E63C-489A-9847-92AB04B71D28}"/>
                </c:ext>
              </c:extLst>
            </c:dLbl>
            <c:dLbl>
              <c:idx val="25"/>
              <c:delete val="1"/>
              <c:extLst>
                <c:ext xmlns:c15="http://schemas.microsoft.com/office/drawing/2012/chart" uri="{CE6537A1-D6FC-4f65-9D91-7224C49458BB}"/>
                <c:ext xmlns:c16="http://schemas.microsoft.com/office/drawing/2014/chart" uri="{C3380CC4-5D6E-409C-BE32-E72D297353CC}">
                  <c16:uniqueId val="{00000019-E63C-489A-9847-92AB04B71D28}"/>
                </c:ext>
              </c:extLst>
            </c:dLbl>
            <c:dLbl>
              <c:idx val="26"/>
              <c:delete val="1"/>
              <c:extLst>
                <c:ext xmlns:c15="http://schemas.microsoft.com/office/drawing/2012/chart" uri="{CE6537A1-D6FC-4f65-9D91-7224C49458BB}"/>
                <c:ext xmlns:c16="http://schemas.microsoft.com/office/drawing/2014/chart" uri="{C3380CC4-5D6E-409C-BE32-E72D297353CC}">
                  <c16:uniqueId val="{0000001A-E63C-489A-9847-92AB04B71D28}"/>
                </c:ext>
              </c:extLst>
            </c:dLbl>
            <c:dLbl>
              <c:idx val="27"/>
              <c:delete val="1"/>
              <c:extLst>
                <c:ext xmlns:c15="http://schemas.microsoft.com/office/drawing/2012/chart" uri="{CE6537A1-D6FC-4f65-9D91-7224C49458BB}"/>
                <c:ext xmlns:c16="http://schemas.microsoft.com/office/drawing/2014/chart" uri="{C3380CC4-5D6E-409C-BE32-E72D297353CC}">
                  <c16:uniqueId val="{0000001B-E63C-489A-9847-92AB04B71D28}"/>
                </c:ext>
              </c:extLst>
            </c:dLbl>
            <c:dLbl>
              <c:idx val="28"/>
              <c:delete val="1"/>
              <c:extLst>
                <c:ext xmlns:c15="http://schemas.microsoft.com/office/drawing/2012/chart" uri="{CE6537A1-D6FC-4f65-9D91-7224C49458BB}"/>
                <c:ext xmlns:c16="http://schemas.microsoft.com/office/drawing/2014/chart" uri="{C3380CC4-5D6E-409C-BE32-E72D297353CC}">
                  <c16:uniqueId val="{0000001C-E63C-489A-9847-92AB04B71D28}"/>
                </c:ext>
              </c:extLst>
            </c:dLbl>
            <c:dLbl>
              <c:idx val="29"/>
              <c:delete val="1"/>
              <c:extLst>
                <c:ext xmlns:c15="http://schemas.microsoft.com/office/drawing/2012/chart" uri="{CE6537A1-D6FC-4f65-9D91-7224C49458BB}"/>
                <c:ext xmlns:c16="http://schemas.microsoft.com/office/drawing/2014/chart" uri="{C3380CC4-5D6E-409C-BE32-E72D297353CC}">
                  <c16:uniqueId val="{0000001D-E63C-489A-9847-92AB04B71D28}"/>
                </c:ext>
              </c:extLst>
            </c:dLbl>
            <c:dLbl>
              <c:idx val="30"/>
              <c:layout>
                <c:manualLayout>
                  <c:x val="-5.00000000000001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63C-489A-9847-92AB04B71D28}"/>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tiedot'!$B$13:$AZ$13</c:f>
              <c:numCache>
                <c:formatCode>#,##0</c:formatCode>
                <c:ptCount val="51"/>
                <c:pt idx="0">
                  <c:v>-21</c:v>
                </c:pt>
                <c:pt idx="1">
                  <c:v>2</c:v>
                </c:pt>
                <c:pt idx="2">
                  <c:v>-13</c:v>
                </c:pt>
                <c:pt idx="3">
                  <c:v>1</c:v>
                </c:pt>
                <c:pt idx="4">
                  <c:v>-10</c:v>
                </c:pt>
                <c:pt idx="5">
                  <c:v>-17</c:v>
                </c:pt>
                <c:pt idx="6">
                  <c:v>-14</c:v>
                </c:pt>
                <c:pt idx="7">
                  <c:v>-23</c:v>
                </c:pt>
                <c:pt idx="8">
                  <c:v>-22</c:v>
                </c:pt>
                <c:pt idx="9">
                  <c:v>-10</c:v>
                </c:pt>
                <c:pt idx="10">
                  <c:v>-34</c:v>
                </c:pt>
                <c:pt idx="11">
                  <c:v>-20</c:v>
                </c:pt>
                <c:pt idx="12">
                  <c:v>-23</c:v>
                </c:pt>
                <c:pt idx="13">
                  <c:v>-17</c:v>
                </c:pt>
                <c:pt idx="14">
                  <c:v>-22</c:v>
                </c:pt>
                <c:pt idx="15">
                  <c:v>-47</c:v>
                </c:pt>
                <c:pt idx="16">
                  <c:v>-29</c:v>
                </c:pt>
                <c:pt idx="17">
                  <c:v>-23</c:v>
                </c:pt>
                <c:pt idx="18">
                  <c:v>-34</c:v>
                </c:pt>
                <c:pt idx="19">
                  <c:v>-22</c:v>
                </c:pt>
                <c:pt idx="20">
                  <c:v>-32</c:v>
                </c:pt>
                <c:pt idx="21">
                  <c:v>-10</c:v>
                </c:pt>
                <c:pt idx="22">
                  <c:v>-36</c:v>
                </c:pt>
                <c:pt idx="23">
                  <c:v>-29</c:v>
                </c:pt>
                <c:pt idx="24">
                  <c:v>-31</c:v>
                </c:pt>
                <c:pt idx="25">
                  <c:v>-36</c:v>
                </c:pt>
                <c:pt idx="26">
                  <c:v>-30</c:v>
                </c:pt>
                <c:pt idx="27">
                  <c:v>-40</c:v>
                </c:pt>
                <c:pt idx="28">
                  <c:v>-55</c:v>
                </c:pt>
                <c:pt idx="29">
                  <c:v>-50</c:v>
                </c:pt>
                <c:pt idx="30">
                  <c:v>-45</c:v>
                </c:pt>
              </c:numCache>
            </c:numRef>
          </c:val>
          <c:smooth val="0"/>
          <c:extLst>
            <c:ext xmlns:c16="http://schemas.microsoft.com/office/drawing/2014/chart" uri="{C3380CC4-5D6E-409C-BE32-E72D297353CC}">
              <c16:uniqueId val="{0000001F-E63C-489A-9847-92AB04B71D28}"/>
            </c:ext>
          </c:extLst>
        </c:ser>
        <c:ser>
          <c:idx val="1"/>
          <c:order val="1"/>
          <c:tx>
            <c:strRef>
              <c:f>'Diat 13–18 tiedot'!$A$14</c:f>
              <c:strCache>
                <c:ptCount val="1"/>
                <c:pt idx="0">
                  <c:v>Kaavi ennuste</c:v>
                </c:pt>
              </c:strCache>
            </c:strRef>
          </c:tx>
          <c:spPr>
            <a:ln w="38100" cap="rnd">
              <a:solidFill>
                <a:srgbClr val="FF0000"/>
              </a:solidFill>
              <a:round/>
            </a:ln>
            <a:effectLst/>
          </c:spPr>
          <c:marker>
            <c:symbol val="none"/>
          </c:marker>
          <c:dLbls>
            <c:dLbl>
              <c:idx val="50"/>
              <c:layout>
                <c:manualLayout>
                  <c:x val="-5.2777777777777882E-2"/>
                  <c:y val="7.4074074074073987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E63C-489A-9847-92AB04B71D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tiedot'!$B$14:$AZ$14</c:f>
              <c:numCache>
                <c:formatCode>General</c:formatCode>
                <c:ptCount val="51"/>
                <c:pt idx="30" formatCode="#,##0">
                  <c:v>-45</c:v>
                </c:pt>
                <c:pt idx="31" formatCode="#,##0">
                  <c:v>-43</c:v>
                </c:pt>
                <c:pt idx="32" formatCode="#,##0">
                  <c:v>-44</c:v>
                </c:pt>
                <c:pt idx="33" formatCode="#,##0">
                  <c:v>-44</c:v>
                </c:pt>
                <c:pt idx="34" formatCode="#,##0">
                  <c:v>-43</c:v>
                </c:pt>
                <c:pt idx="35" formatCode="#,##0">
                  <c:v>-43</c:v>
                </c:pt>
                <c:pt idx="36" formatCode="#,##0">
                  <c:v>-44</c:v>
                </c:pt>
                <c:pt idx="37" formatCode="#,##0">
                  <c:v>-43</c:v>
                </c:pt>
                <c:pt idx="38" formatCode="#,##0">
                  <c:v>-42</c:v>
                </c:pt>
                <c:pt idx="39" formatCode="#,##0">
                  <c:v>-42</c:v>
                </c:pt>
                <c:pt idx="40" formatCode="#,##0">
                  <c:v>-42</c:v>
                </c:pt>
                <c:pt idx="41" formatCode="#,##0">
                  <c:v>-41</c:v>
                </c:pt>
                <c:pt idx="42" formatCode="#,##0">
                  <c:v>-41</c:v>
                </c:pt>
                <c:pt idx="43" formatCode="#,##0">
                  <c:v>-41</c:v>
                </c:pt>
                <c:pt idx="44" formatCode="#,##0">
                  <c:v>-41</c:v>
                </c:pt>
                <c:pt idx="45" formatCode="#,##0">
                  <c:v>-40</c:v>
                </c:pt>
                <c:pt idx="46" formatCode="#,##0">
                  <c:v>-40</c:v>
                </c:pt>
                <c:pt idx="47" formatCode="#,##0">
                  <c:v>-39</c:v>
                </c:pt>
                <c:pt idx="48" formatCode="#,##0">
                  <c:v>-38</c:v>
                </c:pt>
                <c:pt idx="49" formatCode="#,##0">
                  <c:v>-38</c:v>
                </c:pt>
                <c:pt idx="50" formatCode="#,##0">
                  <c:v>-38</c:v>
                </c:pt>
              </c:numCache>
            </c:numRef>
          </c:val>
          <c:smooth val="0"/>
          <c:extLst>
            <c:ext xmlns:c16="http://schemas.microsoft.com/office/drawing/2014/chart" uri="{C3380CC4-5D6E-409C-BE32-E72D297353CC}">
              <c16:uniqueId val="{00000021-E63C-489A-9847-92AB04B71D28}"/>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5360349956255468"/>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i-FI" sz="1100" dirty="0"/>
              <a:t>Luonnollinen</a:t>
            </a:r>
            <a:r>
              <a:rPr lang="fi-FI" sz="1100" baseline="0" dirty="0"/>
              <a:t> väestönlisäys Joroisissa v. 1990–2020 </a:t>
            </a:r>
          </a:p>
          <a:p>
            <a:pPr>
              <a:defRPr/>
            </a:pPr>
            <a:r>
              <a:rPr lang="fi-FI" sz="1100" baseline="0" dirty="0"/>
              <a:t>ja ennuste v. 2021–2040</a:t>
            </a:r>
            <a:endParaRPr lang="fi-FI" sz="1100" dirty="0"/>
          </a:p>
        </c:rich>
      </c:tx>
      <c:layout>
        <c:manualLayout>
          <c:xMode val="edge"/>
          <c:yMode val="edge"/>
          <c:x val="0.14659711286089239"/>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7.8997812773403328E-2"/>
          <c:y val="0.15212962962962964"/>
          <c:w val="0.87464479440069987"/>
          <c:h val="0.63456765820939054"/>
        </c:manualLayout>
      </c:layout>
      <c:lineChart>
        <c:grouping val="standard"/>
        <c:varyColors val="0"/>
        <c:ser>
          <c:idx val="0"/>
          <c:order val="0"/>
          <c:tx>
            <c:strRef>
              <c:f>'Diat 13–18 tiedot'!$A$11</c:f>
              <c:strCache>
                <c:ptCount val="1"/>
                <c:pt idx="0">
                  <c:v>Joroinen toteutunut</c:v>
                </c:pt>
              </c:strCache>
            </c:strRef>
          </c:tx>
          <c:spPr>
            <a:ln w="38100" cap="rnd">
              <a:solidFill>
                <a:schemeClr val="tx2"/>
              </a:solidFill>
              <a:round/>
            </a:ln>
            <a:effectLst/>
          </c:spPr>
          <c:marker>
            <c:symbol val="none"/>
          </c:marker>
          <c:dLbls>
            <c:dLbl>
              <c:idx val="0"/>
              <c:layout>
                <c:manualLayout>
                  <c:x val="-1.1111111111111112E-2"/>
                  <c:y val="-6.018518518518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2A-4C24-9AEB-0B43EEE4E2DC}"/>
                </c:ext>
              </c:extLst>
            </c:dLbl>
            <c:dLbl>
              <c:idx val="1"/>
              <c:delete val="1"/>
              <c:extLst>
                <c:ext xmlns:c15="http://schemas.microsoft.com/office/drawing/2012/chart" uri="{CE6537A1-D6FC-4f65-9D91-7224C49458BB}"/>
                <c:ext xmlns:c16="http://schemas.microsoft.com/office/drawing/2014/chart" uri="{C3380CC4-5D6E-409C-BE32-E72D297353CC}">
                  <c16:uniqueId val="{00000001-2D2A-4C24-9AEB-0B43EEE4E2DC}"/>
                </c:ext>
              </c:extLst>
            </c:dLbl>
            <c:dLbl>
              <c:idx val="2"/>
              <c:delete val="1"/>
              <c:extLst>
                <c:ext xmlns:c15="http://schemas.microsoft.com/office/drawing/2012/chart" uri="{CE6537A1-D6FC-4f65-9D91-7224C49458BB}"/>
                <c:ext xmlns:c16="http://schemas.microsoft.com/office/drawing/2014/chart" uri="{C3380CC4-5D6E-409C-BE32-E72D297353CC}">
                  <c16:uniqueId val="{00000002-2D2A-4C24-9AEB-0B43EEE4E2DC}"/>
                </c:ext>
              </c:extLst>
            </c:dLbl>
            <c:dLbl>
              <c:idx val="3"/>
              <c:delete val="1"/>
              <c:extLst>
                <c:ext xmlns:c15="http://schemas.microsoft.com/office/drawing/2012/chart" uri="{CE6537A1-D6FC-4f65-9D91-7224C49458BB}"/>
                <c:ext xmlns:c16="http://schemas.microsoft.com/office/drawing/2014/chart" uri="{C3380CC4-5D6E-409C-BE32-E72D297353CC}">
                  <c16:uniqueId val="{00000003-2D2A-4C24-9AEB-0B43EEE4E2DC}"/>
                </c:ext>
              </c:extLst>
            </c:dLbl>
            <c:dLbl>
              <c:idx val="4"/>
              <c:delete val="1"/>
              <c:extLst>
                <c:ext xmlns:c15="http://schemas.microsoft.com/office/drawing/2012/chart" uri="{CE6537A1-D6FC-4f65-9D91-7224C49458BB}"/>
                <c:ext xmlns:c16="http://schemas.microsoft.com/office/drawing/2014/chart" uri="{C3380CC4-5D6E-409C-BE32-E72D297353CC}">
                  <c16:uniqueId val="{00000004-2D2A-4C24-9AEB-0B43EEE4E2DC}"/>
                </c:ext>
              </c:extLst>
            </c:dLbl>
            <c:dLbl>
              <c:idx val="5"/>
              <c:delete val="1"/>
              <c:extLst>
                <c:ext xmlns:c15="http://schemas.microsoft.com/office/drawing/2012/chart" uri="{CE6537A1-D6FC-4f65-9D91-7224C49458BB}"/>
                <c:ext xmlns:c16="http://schemas.microsoft.com/office/drawing/2014/chart" uri="{C3380CC4-5D6E-409C-BE32-E72D297353CC}">
                  <c16:uniqueId val="{00000005-2D2A-4C24-9AEB-0B43EEE4E2DC}"/>
                </c:ext>
              </c:extLst>
            </c:dLbl>
            <c:dLbl>
              <c:idx val="6"/>
              <c:delete val="1"/>
              <c:extLst>
                <c:ext xmlns:c15="http://schemas.microsoft.com/office/drawing/2012/chart" uri="{CE6537A1-D6FC-4f65-9D91-7224C49458BB}"/>
                <c:ext xmlns:c16="http://schemas.microsoft.com/office/drawing/2014/chart" uri="{C3380CC4-5D6E-409C-BE32-E72D297353CC}">
                  <c16:uniqueId val="{00000006-2D2A-4C24-9AEB-0B43EEE4E2DC}"/>
                </c:ext>
              </c:extLst>
            </c:dLbl>
            <c:dLbl>
              <c:idx val="7"/>
              <c:delete val="1"/>
              <c:extLst>
                <c:ext xmlns:c15="http://schemas.microsoft.com/office/drawing/2012/chart" uri="{CE6537A1-D6FC-4f65-9D91-7224C49458BB}"/>
                <c:ext xmlns:c16="http://schemas.microsoft.com/office/drawing/2014/chart" uri="{C3380CC4-5D6E-409C-BE32-E72D297353CC}">
                  <c16:uniqueId val="{00000007-2D2A-4C24-9AEB-0B43EEE4E2DC}"/>
                </c:ext>
              </c:extLst>
            </c:dLbl>
            <c:dLbl>
              <c:idx val="8"/>
              <c:delete val="1"/>
              <c:extLst>
                <c:ext xmlns:c15="http://schemas.microsoft.com/office/drawing/2012/chart" uri="{CE6537A1-D6FC-4f65-9D91-7224C49458BB}"/>
                <c:ext xmlns:c16="http://schemas.microsoft.com/office/drawing/2014/chart" uri="{C3380CC4-5D6E-409C-BE32-E72D297353CC}">
                  <c16:uniqueId val="{00000008-2D2A-4C24-9AEB-0B43EEE4E2DC}"/>
                </c:ext>
              </c:extLst>
            </c:dLbl>
            <c:dLbl>
              <c:idx val="9"/>
              <c:delete val="1"/>
              <c:extLst>
                <c:ext xmlns:c15="http://schemas.microsoft.com/office/drawing/2012/chart" uri="{CE6537A1-D6FC-4f65-9D91-7224C49458BB}"/>
                <c:ext xmlns:c16="http://schemas.microsoft.com/office/drawing/2014/chart" uri="{C3380CC4-5D6E-409C-BE32-E72D297353CC}">
                  <c16:uniqueId val="{00000009-2D2A-4C24-9AEB-0B43EEE4E2DC}"/>
                </c:ext>
              </c:extLst>
            </c:dLbl>
            <c:dLbl>
              <c:idx val="10"/>
              <c:delete val="1"/>
              <c:extLst>
                <c:ext xmlns:c15="http://schemas.microsoft.com/office/drawing/2012/chart" uri="{CE6537A1-D6FC-4f65-9D91-7224C49458BB}"/>
                <c:ext xmlns:c16="http://schemas.microsoft.com/office/drawing/2014/chart" uri="{C3380CC4-5D6E-409C-BE32-E72D297353CC}">
                  <c16:uniqueId val="{0000000A-2D2A-4C24-9AEB-0B43EEE4E2DC}"/>
                </c:ext>
              </c:extLst>
            </c:dLbl>
            <c:dLbl>
              <c:idx val="11"/>
              <c:delete val="1"/>
              <c:extLst>
                <c:ext xmlns:c15="http://schemas.microsoft.com/office/drawing/2012/chart" uri="{CE6537A1-D6FC-4f65-9D91-7224C49458BB}"/>
                <c:ext xmlns:c16="http://schemas.microsoft.com/office/drawing/2014/chart" uri="{C3380CC4-5D6E-409C-BE32-E72D297353CC}">
                  <c16:uniqueId val="{0000000B-2D2A-4C24-9AEB-0B43EEE4E2DC}"/>
                </c:ext>
              </c:extLst>
            </c:dLbl>
            <c:dLbl>
              <c:idx val="12"/>
              <c:delete val="1"/>
              <c:extLst>
                <c:ext xmlns:c15="http://schemas.microsoft.com/office/drawing/2012/chart" uri="{CE6537A1-D6FC-4f65-9D91-7224C49458BB}"/>
                <c:ext xmlns:c16="http://schemas.microsoft.com/office/drawing/2014/chart" uri="{C3380CC4-5D6E-409C-BE32-E72D297353CC}">
                  <c16:uniqueId val="{0000000C-2D2A-4C24-9AEB-0B43EEE4E2DC}"/>
                </c:ext>
              </c:extLst>
            </c:dLbl>
            <c:dLbl>
              <c:idx val="13"/>
              <c:delete val="1"/>
              <c:extLst>
                <c:ext xmlns:c15="http://schemas.microsoft.com/office/drawing/2012/chart" uri="{CE6537A1-D6FC-4f65-9D91-7224C49458BB}"/>
                <c:ext xmlns:c16="http://schemas.microsoft.com/office/drawing/2014/chart" uri="{C3380CC4-5D6E-409C-BE32-E72D297353CC}">
                  <c16:uniqueId val="{0000000D-2D2A-4C24-9AEB-0B43EEE4E2DC}"/>
                </c:ext>
              </c:extLst>
            </c:dLbl>
            <c:dLbl>
              <c:idx val="14"/>
              <c:delete val="1"/>
              <c:extLst>
                <c:ext xmlns:c15="http://schemas.microsoft.com/office/drawing/2012/chart" uri="{CE6537A1-D6FC-4f65-9D91-7224C49458BB}"/>
                <c:ext xmlns:c16="http://schemas.microsoft.com/office/drawing/2014/chart" uri="{C3380CC4-5D6E-409C-BE32-E72D297353CC}">
                  <c16:uniqueId val="{0000000E-2D2A-4C24-9AEB-0B43EEE4E2DC}"/>
                </c:ext>
              </c:extLst>
            </c:dLbl>
            <c:dLbl>
              <c:idx val="15"/>
              <c:delete val="1"/>
              <c:extLst>
                <c:ext xmlns:c15="http://schemas.microsoft.com/office/drawing/2012/chart" uri="{CE6537A1-D6FC-4f65-9D91-7224C49458BB}"/>
                <c:ext xmlns:c16="http://schemas.microsoft.com/office/drawing/2014/chart" uri="{C3380CC4-5D6E-409C-BE32-E72D297353CC}">
                  <c16:uniqueId val="{0000000F-2D2A-4C24-9AEB-0B43EEE4E2DC}"/>
                </c:ext>
              </c:extLst>
            </c:dLbl>
            <c:dLbl>
              <c:idx val="16"/>
              <c:delete val="1"/>
              <c:extLst>
                <c:ext xmlns:c15="http://schemas.microsoft.com/office/drawing/2012/chart" uri="{CE6537A1-D6FC-4f65-9D91-7224C49458BB}"/>
                <c:ext xmlns:c16="http://schemas.microsoft.com/office/drawing/2014/chart" uri="{C3380CC4-5D6E-409C-BE32-E72D297353CC}">
                  <c16:uniqueId val="{00000010-2D2A-4C24-9AEB-0B43EEE4E2DC}"/>
                </c:ext>
              </c:extLst>
            </c:dLbl>
            <c:dLbl>
              <c:idx val="17"/>
              <c:delete val="1"/>
              <c:extLst>
                <c:ext xmlns:c15="http://schemas.microsoft.com/office/drawing/2012/chart" uri="{CE6537A1-D6FC-4f65-9D91-7224C49458BB}"/>
                <c:ext xmlns:c16="http://schemas.microsoft.com/office/drawing/2014/chart" uri="{C3380CC4-5D6E-409C-BE32-E72D297353CC}">
                  <c16:uniqueId val="{00000011-2D2A-4C24-9AEB-0B43EEE4E2DC}"/>
                </c:ext>
              </c:extLst>
            </c:dLbl>
            <c:dLbl>
              <c:idx val="18"/>
              <c:delete val="1"/>
              <c:extLst>
                <c:ext xmlns:c15="http://schemas.microsoft.com/office/drawing/2012/chart" uri="{CE6537A1-D6FC-4f65-9D91-7224C49458BB}"/>
                <c:ext xmlns:c16="http://schemas.microsoft.com/office/drawing/2014/chart" uri="{C3380CC4-5D6E-409C-BE32-E72D297353CC}">
                  <c16:uniqueId val="{00000012-2D2A-4C24-9AEB-0B43EEE4E2DC}"/>
                </c:ext>
              </c:extLst>
            </c:dLbl>
            <c:dLbl>
              <c:idx val="19"/>
              <c:delete val="1"/>
              <c:extLst>
                <c:ext xmlns:c15="http://schemas.microsoft.com/office/drawing/2012/chart" uri="{CE6537A1-D6FC-4f65-9D91-7224C49458BB}"/>
                <c:ext xmlns:c16="http://schemas.microsoft.com/office/drawing/2014/chart" uri="{C3380CC4-5D6E-409C-BE32-E72D297353CC}">
                  <c16:uniqueId val="{00000013-2D2A-4C24-9AEB-0B43EEE4E2DC}"/>
                </c:ext>
              </c:extLst>
            </c:dLbl>
            <c:dLbl>
              <c:idx val="20"/>
              <c:delete val="1"/>
              <c:extLst>
                <c:ext xmlns:c15="http://schemas.microsoft.com/office/drawing/2012/chart" uri="{CE6537A1-D6FC-4f65-9D91-7224C49458BB}"/>
                <c:ext xmlns:c16="http://schemas.microsoft.com/office/drawing/2014/chart" uri="{C3380CC4-5D6E-409C-BE32-E72D297353CC}">
                  <c16:uniqueId val="{00000014-2D2A-4C24-9AEB-0B43EEE4E2DC}"/>
                </c:ext>
              </c:extLst>
            </c:dLbl>
            <c:dLbl>
              <c:idx val="21"/>
              <c:delete val="1"/>
              <c:extLst>
                <c:ext xmlns:c15="http://schemas.microsoft.com/office/drawing/2012/chart" uri="{CE6537A1-D6FC-4f65-9D91-7224C49458BB}"/>
                <c:ext xmlns:c16="http://schemas.microsoft.com/office/drawing/2014/chart" uri="{C3380CC4-5D6E-409C-BE32-E72D297353CC}">
                  <c16:uniqueId val="{00000015-2D2A-4C24-9AEB-0B43EEE4E2DC}"/>
                </c:ext>
              </c:extLst>
            </c:dLbl>
            <c:dLbl>
              <c:idx val="22"/>
              <c:delete val="1"/>
              <c:extLst>
                <c:ext xmlns:c15="http://schemas.microsoft.com/office/drawing/2012/chart" uri="{CE6537A1-D6FC-4f65-9D91-7224C49458BB}"/>
                <c:ext xmlns:c16="http://schemas.microsoft.com/office/drawing/2014/chart" uri="{C3380CC4-5D6E-409C-BE32-E72D297353CC}">
                  <c16:uniqueId val="{00000016-2D2A-4C24-9AEB-0B43EEE4E2DC}"/>
                </c:ext>
              </c:extLst>
            </c:dLbl>
            <c:dLbl>
              <c:idx val="23"/>
              <c:delete val="1"/>
              <c:extLst>
                <c:ext xmlns:c15="http://schemas.microsoft.com/office/drawing/2012/chart" uri="{CE6537A1-D6FC-4f65-9D91-7224C49458BB}"/>
                <c:ext xmlns:c16="http://schemas.microsoft.com/office/drawing/2014/chart" uri="{C3380CC4-5D6E-409C-BE32-E72D297353CC}">
                  <c16:uniqueId val="{00000017-2D2A-4C24-9AEB-0B43EEE4E2DC}"/>
                </c:ext>
              </c:extLst>
            </c:dLbl>
            <c:dLbl>
              <c:idx val="24"/>
              <c:delete val="1"/>
              <c:extLst>
                <c:ext xmlns:c15="http://schemas.microsoft.com/office/drawing/2012/chart" uri="{CE6537A1-D6FC-4f65-9D91-7224C49458BB}"/>
                <c:ext xmlns:c16="http://schemas.microsoft.com/office/drawing/2014/chart" uri="{C3380CC4-5D6E-409C-BE32-E72D297353CC}">
                  <c16:uniqueId val="{00000018-2D2A-4C24-9AEB-0B43EEE4E2DC}"/>
                </c:ext>
              </c:extLst>
            </c:dLbl>
            <c:dLbl>
              <c:idx val="25"/>
              <c:delete val="1"/>
              <c:extLst>
                <c:ext xmlns:c15="http://schemas.microsoft.com/office/drawing/2012/chart" uri="{CE6537A1-D6FC-4f65-9D91-7224C49458BB}"/>
                <c:ext xmlns:c16="http://schemas.microsoft.com/office/drawing/2014/chart" uri="{C3380CC4-5D6E-409C-BE32-E72D297353CC}">
                  <c16:uniqueId val="{00000019-2D2A-4C24-9AEB-0B43EEE4E2DC}"/>
                </c:ext>
              </c:extLst>
            </c:dLbl>
            <c:dLbl>
              <c:idx val="26"/>
              <c:delete val="1"/>
              <c:extLst>
                <c:ext xmlns:c15="http://schemas.microsoft.com/office/drawing/2012/chart" uri="{CE6537A1-D6FC-4f65-9D91-7224C49458BB}"/>
                <c:ext xmlns:c16="http://schemas.microsoft.com/office/drawing/2014/chart" uri="{C3380CC4-5D6E-409C-BE32-E72D297353CC}">
                  <c16:uniqueId val="{0000001A-2D2A-4C24-9AEB-0B43EEE4E2DC}"/>
                </c:ext>
              </c:extLst>
            </c:dLbl>
            <c:dLbl>
              <c:idx val="27"/>
              <c:delete val="1"/>
              <c:extLst>
                <c:ext xmlns:c15="http://schemas.microsoft.com/office/drawing/2012/chart" uri="{CE6537A1-D6FC-4f65-9D91-7224C49458BB}"/>
                <c:ext xmlns:c16="http://schemas.microsoft.com/office/drawing/2014/chart" uri="{C3380CC4-5D6E-409C-BE32-E72D297353CC}">
                  <c16:uniqueId val="{0000001B-2D2A-4C24-9AEB-0B43EEE4E2DC}"/>
                </c:ext>
              </c:extLst>
            </c:dLbl>
            <c:dLbl>
              <c:idx val="28"/>
              <c:delete val="1"/>
              <c:extLst>
                <c:ext xmlns:c15="http://schemas.microsoft.com/office/drawing/2012/chart" uri="{CE6537A1-D6FC-4f65-9D91-7224C49458BB}"/>
                <c:ext xmlns:c16="http://schemas.microsoft.com/office/drawing/2014/chart" uri="{C3380CC4-5D6E-409C-BE32-E72D297353CC}">
                  <c16:uniqueId val="{0000001C-2D2A-4C24-9AEB-0B43EEE4E2DC}"/>
                </c:ext>
              </c:extLst>
            </c:dLbl>
            <c:dLbl>
              <c:idx val="29"/>
              <c:delete val="1"/>
              <c:extLst>
                <c:ext xmlns:c15="http://schemas.microsoft.com/office/drawing/2012/chart" uri="{CE6537A1-D6FC-4f65-9D91-7224C49458BB}"/>
                <c:ext xmlns:c16="http://schemas.microsoft.com/office/drawing/2014/chart" uri="{C3380CC4-5D6E-409C-BE32-E72D297353CC}">
                  <c16:uniqueId val="{0000001D-2D2A-4C24-9AEB-0B43EEE4E2DC}"/>
                </c:ext>
              </c:extLst>
            </c:dLbl>
            <c:dLbl>
              <c:idx val="30"/>
              <c:layout>
                <c:manualLayout>
                  <c:x val="-3.6111111111111212E-2"/>
                  <c:y val="7.4074074074073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D2A-4C24-9AEB-0B43EEE4E2DC}"/>
                </c:ext>
              </c:extLst>
            </c:dLbl>
            <c:spPr>
              <a:solidFill>
                <a:srgbClr val="FFFFFF"/>
              </a:solidFill>
              <a:ln>
                <a:solidFill>
                  <a:srgbClr val="1F497D"/>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tiedot'!$B$11:$AZ$11</c:f>
              <c:numCache>
                <c:formatCode>#,##0</c:formatCode>
                <c:ptCount val="51"/>
                <c:pt idx="0">
                  <c:v>7</c:v>
                </c:pt>
                <c:pt idx="1">
                  <c:v>-1</c:v>
                </c:pt>
                <c:pt idx="2">
                  <c:v>-12</c:v>
                </c:pt>
                <c:pt idx="3">
                  <c:v>3</c:v>
                </c:pt>
                <c:pt idx="4">
                  <c:v>-19</c:v>
                </c:pt>
                <c:pt idx="5">
                  <c:v>-23</c:v>
                </c:pt>
                <c:pt idx="6">
                  <c:v>-15</c:v>
                </c:pt>
                <c:pt idx="7">
                  <c:v>-14</c:v>
                </c:pt>
                <c:pt idx="8">
                  <c:v>-19</c:v>
                </c:pt>
                <c:pt idx="9">
                  <c:v>-17</c:v>
                </c:pt>
                <c:pt idx="10">
                  <c:v>-13</c:v>
                </c:pt>
                <c:pt idx="11">
                  <c:v>-26</c:v>
                </c:pt>
                <c:pt idx="12">
                  <c:v>-29</c:v>
                </c:pt>
                <c:pt idx="13">
                  <c:v>-30</c:v>
                </c:pt>
                <c:pt idx="14">
                  <c:v>-24</c:v>
                </c:pt>
                <c:pt idx="15">
                  <c:v>-18</c:v>
                </c:pt>
                <c:pt idx="16">
                  <c:v>-18</c:v>
                </c:pt>
                <c:pt idx="17">
                  <c:v>-35</c:v>
                </c:pt>
                <c:pt idx="18">
                  <c:v>-18</c:v>
                </c:pt>
                <c:pt idx="19">
                  <c:v>-16</c:v>
                </c:pt>
                <c:pt idx="20">
                  <c:v>-24</c:v>
                </c:pt>
                <c:pt idx="21">
                  <c:v>-18</c:v>
                </c:pt>
                <c:pt idx="22">
                  <c:v>-29</c:v>
                </c:pt>
                <c:pt idx="23">
                  <c:v>-57</c:v>
                </c:pt>
                <c:pt idx="24">
                  <c:v>-19</c:v>
                </c:pt>
                <c:pt idx="25">
                  <c:v>-46</c:v>
                </c:pt>
                <c:pt idx="26">
                  <c:v>-31</c:v>
                </c:pt>
                <c:pt idx="27">
                  <c:v>-51</c:v>
                </c:pt>
                <c:pt idx="28">
                  <c:v>-27</c:v>
                </c:pt>
                <c:pt idx="29">
                  <c:v>-39</c:v>
                </c:pt>
                <c:pt idx="30">
                  <c:v>-44</c:v>
                </c:pt>
              </c:numCache>
            </c:numRef>
          </c:val>
          <c:smooth val="0"/>
          <c:extLst>
            <c:ext xmlns:c16="http://schemas.microsoft.com/office/drawing/2014/chart" uri="{C3380CC4-5D6E-409C-BE32-E72D297353CC}">
              <c16:uniqueId val="{0000001F-2D2A-4C24-9AEB-0B43EEE4E2DC}"/>
            </c:ext>
          </c:extLst>
        </c:ser>
        <c:ser>
          <c:idx val="1"/>
          <c:order val="1"/>
          <c:tx>
            <c:strRef>
              <c:f>'Diat 13–18 tiedot'!$A$12</c:f>
              <c:strCache>
                <c:ptCount val="1"/>
                <c:pt idx="0">
                  <c:v>Joroinen ennuste</c:v>
                </c:pt>
              </c:strCache>
            </c:strRef>
          </c:tx>
          <c:spPr>
            <a:ln w="38100" cap="rnd">
              <a:solidFill>
                <a:srgbClr val="FF0000"/>
              </a:solidFill>
              <a:round/>
            </a:ln>
            <a:effectLst/>
          </c:spPr>
          <c:marker>
            <c:symbol val="none"/>
          </c:marker>
          <c:dLbls>
            <c:dLbl>
              <c:idx val="50"/>
              <c:layout>
                <c:manualLayout>
                  <c:x val="-5.8333333333333438E-2"/>
                  <c:y val="5.5555555555555469E-2"/>
                </c:manualLayout>
              </c:layout>
              <c:spPr>
                <a:solidFill>
                  <a:srgbClr val="FFFFFF"/>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2">
                          <a:lumMod val="7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0-2D2A-4C24-9AEB-0B43EEE4E2D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'Diat 13–18 tiedot'!$B$4:$AZ$4</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'Diat 13–18 tiedot'!$B$12:$AZ$12</c:f>
              <c:numCache>
                <c:formatCode>General</c:formatCode>
                <c:ptCount val="51"/>
                <c:pt idx="30" formatCode="#,##0">
                  <c:v>-44</c:v>
                </c:pt>
                <c:pt idx="31" formatCode="#,##0">
                  <c:v>-41</c:v>
                </c:pt>
                <c:pt idx="32" formatCode="#,##0">
                  <c:v>-42</c:v>
                </c:pt>
                <c:pt idx="33" formatCode="#,##0">
                  <c:v>-45</c:v>
                </c:pt>
                <c:pt idx="34" formatCode="#,##0">
                  <c:v>-46</c:v>
                </c:pt>
                <c:pt idx="35" formatCode="#,##0">
                  <c:v>-47</c:v>
                </c:pt>
                <c:pt idx="36" formatCode="#,##0">
                  <c:v>-48</c:v>
                </c:pt>
                <c:pt idx="37" formatCode="#,##0">
                  <c:v>-50</c:v>
                </c:pt>
                <c:pt idx="38" formatCode="#,##0">
                  <c:v>-50</c:v>
                </c:pt>
                <c:pt idx="39" formatCode="#,##0">
                  <c:v>-50</c:v>
                </c:pt>
                <c:pt idx="40" formatCode="#,##0">
                  <c:v>-50</c:v>
                </c:pt>
                <c:pt idx="41" formatCode="#,##0">
                  <c:v>-51</c:v>
                </c:pt>
                <c:pt idx="42" formatCode="#,##0">
                  <c:v>-52</c:v>
                </c:pt>
                <c:pt idx="43" formatCode="#,##0">
                  <c:v>-52</c:v>
                </c:pt>
                <c:pt idx="44" formatCode="#,##0">
                  <c:v>-53</c:v>
                </c:pt>
                <c:pt idx="45" formatCode="#,##0">
                  <c:v>-53</c:v>
                </c:pt>
                <c:pt idx="46" formatCode="#,##0">
                  <c:v>-53</c:v>
                </c:pt>
                <c:pt idx="47" formatCode="#,##0">
                  <c:v>-53</c:v>
                </c:pt>
                <c:pt idx="48" formatCode="#,##0">
                  <c:v>-53</c:v>
                </c:pt>
                <c:pt idx="49" formatCode="#,##0">
                  <c:v>-54</c:v>
                </c:pt>
                <c:pt idx="50" formatCode="#,##0">
                  <c:v>-54</c:v>
                </c:pt>
              </c:numCache>
            </c:numRef>
          </c:val>
          <c:smooth val="0"/>
          <c:extLst>
            <c:ext xmlns:c16="http://schemas.microsoft.com/office/drawing/2014/chart" uri="{C3380CC4-5D6E-409C-BE32-E72D297353CC}">
              <c16:uniqueId val="{00000021-2D2A-4C24-9AEB-0B43EEE4E2DC}"/>
            </c:ext>
          </c:extLst>
        </c:ser>
        <c:dLbls>
          <c:showLegendKey val="0"/>
          <c:showVal val="0"/>
          <c:showCatName val="0"/>
          <c:showSerName val="0"/>
          <c:showPercent val="0"/>
          <c:showBubbleSize val="0"/>
        </c:dLbls>
        <c:smooth val="0"/>
        <c:axId val="474682584"/>
        <c:axId val="474684552"/>
      </c:lineChart>
      <c:catAx>
        <c:axId val="474682584"/>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4552"/>
        <c:crosses val="autoZero"/>
        <c:auto val="1"/>
        <c:lblAlgn val="ctr"/>
        <c:lblOffset val="100"/>
        <c:tickLblSkip val="5"/>
        <c:noMultiLvlLbl val="0"/>
      </c:catAx>
      <c:valAx>
        <c:axId val="4746845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wrap="square" anchor="ctr" anchorCtr="1"/>
              <a:lstStyle/>
              <a:p>
                <a:pPr>
                  <a:defRPr sz="900" b="1" i="0" u="none" strike="noStrike" kern="1200" baseline="0">
                    <a:solidFill>
                      <a:schemeClr val="tx2"/>
                    </a:solidFill>
                    <a:latin typeface="+mn-lt"/>
                    <a:ea typeface="+mn-ea"/>
                    <a:cs typeface="+mn-cs"/>
                  </a:defRPr>
                </a:pPr>
                <a:r>
                  <a:rPr lang="fi-FI"/>
                  <a:t>Henk.</a:t>
                </a:r>
              </a:p>
            </c:rich>
          </c:tx>
          <c:layout>
            <c:manualLayout>
              <c:xMode val="edge"/>
              <c:yMode val="edge"/>
              <c:x val="2.7777777777777776E-2"/>
              <c:y val="4.7144940215806355E-2"/>
            </c:manualLayout>
          </c:layout>
          <c:overlay val="0"/>
          <c:spPr>
            <a:noFill/>
            <a:ln>
              <a:noFill/>
            </a:ln>
            <a:effectLst/>
          </c:spPr>
          <c:txPr>
            <a:bodyPr rot="0" spcFirstLastPara="1" vertOverflow="ellipsis" wrap="square" anchor="ctr" anchorCtr="1"/>
            <a:lstStyle/>
            <a:p>
              <a:pPr>
                <a:defRPr sz="900" b="1" i="0" u="none" strike="noStrike" kern="1200" baseline="0">
                  <a:solidFill>
                    <a:schemeClr val="tx2"/>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474682584"/>
        <c:crosses val="autoZero"/>
        <c:crossBetween val="between"/>
      </c:valAx>
      <c:spPr>
        <a:noFill/>
        <a:ln>
          <a:solidFill>
            <a:schemeClr val="tx2"/>
          </a:solidFill>
        </a:ln>
        <a:effectLst/>
      </c:spPr>
    </c:plotArea>
    <c:legend>
      <c:legendPos val="b"/>
      <c:layout>
        <c:manualLayout>
          <c:xMode val="edge"/>
          <c:yMode val="edge"/>
          <c:x val="0.28473228346456692"/>
          <c:y val="0.90798556430446198"/>
          <c:w val="0.61656846019247591"/>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2"/>
      </a:solidFill>
      <a:round/>
    </a:ln>
    <a:effectLst/>
  </c:spPr>
  <c:txPr>
    <a:bodyPr/>
    <a:lstStyle/>
    <a:p>
      <a:pPr>
        <a:defRPr/>
      </a:pPr>
      <a:endParaRPr lang="fi-FI"/>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5.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6.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7.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8.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9.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5.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6.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7.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8.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9.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0.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5.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8.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9.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cdr:x>
      <cdr:y>0.95671</cdr:y>
    </cdr:from>
    <cdr:to>
      <cdr:x>0.17751</cdr:x>
      <cdr:y>1</cdr:y>
    </cdr:to>
    <cdr:sp macro="" textlink="">
      <cdr:nvSpPr>
        <cdr:cNvPr id="2" name="Tekstiruutu 1">
          <a:extLst xmlns:a="http://schemas.openxmlformats.org/drawingml/2006/main">
            <a:ext uri="{FF2B5EF4-FFF2-40B4-BE49-F238E27FC236}">
              <a16:creationId xmlns:a16="http://schemas.microsoft.com/office/drawing/2014/main" id="{03660BE0-A517-4972-B301-6F14088D7BC4}"/>
            </a:ext>
          </a:extLst>
        </cdr:cNvPr>
        <cdr:cNvSpPr txBox="1"/>
      </cdr:nvSpPr>
      <cdr:spPr>
        <a:xfrm xmlns:a="http://schemas.openxmlformats.org/drawingml/2006/main">
          <a:off x="0" y="5362574"/>
          <a:ext cx="1409700" cy="242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a:t>
          </a:r>
          <a:r>
            <a:rPr lang="fi-FI" sz="800" baseline="0">
              <a:solidFill>
                <a:schemeClr val="tx2"/>
              </a:solidFill>
            </a:rPr>
            <a:t> Tilastokeskus</a:t>
          </a:r>
          <a:endParaRPr lang="fi-FI" sz="800">
            <a:solidFill>
              <a:schemeClr val="tx2"/>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6.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7.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8.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19.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0.96079</cdr:y>
    </cdr:from>
    <cdr:to>
      <cdr:x>0.38868</cdr:x>
      <cdr:y>1</cdr:y>
    </cdr:to>
    <cdr:sp macro="" textlink="">
      <cdr:nvSpPr>
        <cdr:cNvPr id="2" name="Tekstiruutu 1">
          <a:extLst xmlns:a="http://schemas.openxmlformats.org/drawingml/2006/main">
            <a:ext uri="{FF2B5EF4-FFF2-40B4-BE49-F238E27FC236}">
              <a16:creationId xmlns:a16="http://schemas.microsoft.com/office/drawing/2014/main" id="{F6A57E72-7BE1-463A-8A55-8D9DD09EE4FF}"/>
            </a:ext>
          </a:extLst>
        </cdr:cNvPr>
        <cdr:cNvSpPr txBox="1"/>
      </cdr:nvSpPr>
      <cdr:spPr>
        <a:xfrm xmlns:a="http://schemas.openxmlformats.org/drawingml/2006/main">
          <a:off x="0" y="5375849"/>
          <a:ext cx="1504950" cy="2194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dirty="0">
              <a:solidFill>
                <a:schemeClr val="tx2"/>
              </a:solidFill>
            </a:rPr>
            <a:t>Lähde: Tilastokeskus</a:t>
          </a:r>
        </a:p>
      </cdr:txBody>
    </cdr:sp>
  </cdr:relSizeAnchor>
</c:userShapes>
</file>

<file path=ppt/drawings/drawing20.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21.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22.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23.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24.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25.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26.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27.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28.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29.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0.96319</cdr:y>
    </cdr:from>
    <cdr:to>
      <cdr:x>0.34504</cdr:x>
      <cdr:y>1</cdr:y>
    </cdr:to>
    <cdr:sp macro="" textlink="">
      <cdr:nvSpPr>
        <cdr:cNvPr id="2" name="Tekstiruutu 1">
          <a:extLst xmlns:a="http://schemas.openxmlformats.org/drawingml/2006/main">
            <a:ext uri="{FF2B5EF4-FFF2-40B4-BE49-F238E27FC236}">
              <a16:creationId xmlns:a16="http://schemas.microsoft.com/office/drawing/2014/main" id="{766608DD-E438-445F-AA3E-F9B41772A5DD}"/>
            </a:ext>
          </a:extLst>
        </cdr:cNvPr>
        <cdr:cNvSpPr txBox="1"/>
      </cdr:nvSpPr>
      <cdr:spPr>
        <a:xfrm xmlns:a="http://schemas.openxmlformats.org/drawingml/2006/main">
          <a:off x="0" y="5388471"/>
          <a:ext cx="1336551" cy="2059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dirty="0">
              <a:solidFill>
                <a:schemeClr val="tx2"/>
              </a:solidFill>
            </a:rPr>
            <a:t>Lähde: Tilastokeskus</a:t>
          </a:r>
        </a:p>
      </cdr:txBody>
    </cdr:sp>
  </cdr:relSizeAnchor>
</c:userShapes>
</file>

<file path=ppt/drawings/drawing30.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1.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2.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3.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4.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5.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6.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7.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8.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39.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0.93627</cdr:y>
    </cdr:from>
    <cdr:to>
      <cdr:x>0.20824</cdr:x>
      <cdr:y>1</cdr:y>
    </cdr:to>
    <cdr:sp macro="" textlink="">
      <cdr:nvSpPr>
        <cdr:cNvPr id="2" name="Tekstiruutu 1">
          <a:extLst xmlns:a="http://schemas.openxmlformats.org/drawingml/2006/main">
            <a:ext uri="{FF2B5EF4-FFF2-40B4-BE49-F238E27FC236}">
              <a16:creationId xmlns:a16="http://schemas.microsoft.com/office/drawing/2014/main" id="{E67A89EB-8727-4EC5-973E-E8B6B6C9A258}"/>
            </a:ext>
          </a:extLst>
        </cdr:cNvPr>
        <cdr:cNvSpPr txBox="1"/>
      </cdr:nvSpPr>
      <cdr:spPr>
        <a:xfrm xmlns:a="http://schemas.openxmlformats.org/drawingml/2006/main">
          <a:off x="0" y="2388247"/>
          <a:ext cx="1169162" cy="1625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700" dirty="0">
              <a:solidFill>
                <a:schemeClr val="tx2"/>
              </a:solidFill>
            </a:rPr>
            <a:t>Lähde: Tilastokeskus</a:t>
          </a:r>
        </a:p>
      </cdr:txBody>
    </cdr:sp>
  </cdr:relSizeAnchor>
</c:userShapes>
</file>

<file path=ppt/drawings/drawing40.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41.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42.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43.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44.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45.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1C95B0D2-8C41-4C20-A209-2C2DBFD269AA}"/>
            </a:ext>
          </a:extLst>
        </cdr:cNvPr>
        <cdr:cNvSpPr txBox="1"/>
      </cdr:nvSpPr>
      <cdr:spPr>
        <a:xfrm xmlns:a="http://schemas.openxmlformats.org/drawingml/2006/main">
          <a:off x="0" y="2538420"/>
          <a:ext cx="1066785" cy="2047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a:t>
          </a:r>
        </a:p>
      </cdr:txBody>
    </cdr:sp>
  </cdr:relSizeAnchor>
</c:userShapes>
</file>

<file path=ppt/drawings/drawing46.xml><?xml version="1.0" encoding="utf-8"?>
<c:userShapes xmlns:c="http://schemas.openxmlformats.org/drawingml/2006/chart">
  <cdr:relSizeAnchor xmlns:cdr="http://schemas.openxmlformats.org/drawingml/2006/chartDrawing">
    <cdr:from>
      <cdr:x>0</cdr:x>
      <cdr:y>0.95722</cdr:y>
    </cdr:from>
    <cdr:to>
      <cdr:x>1</cdr:x>
      <cdr:y>1</cdr:y>
    </cdr:to>
    <cdr:sp macro="" textlink="">
      <cdr:nvSpPr>
        <cdr:cNvPr id="2" name="Tekstiruutu 1">
          <a:extLst xmlns:a="http://schemas.openxmlformats.org/drawingml/2006/main">
            <a:ext uri="{FF2B5EF4-FFF2-40B4-BE49-F238E27FC236}">
              <a16:creationId xmlns:a16="http://schemas.microsoft.com/office/drawing/2014/main" id="{788FB621-FA57-4611-A3A9-5D8753169A0B}"/>
            </a:ext>
          </a:extLst>
        </cdr:cNvPr>
        <cdr:cNvSpPr txBox="1"/>
      </cdr:nvSpPr>
      <cdr:spPr>
        <a:xfrm xmlns:a="http://schemas.openxmlformats.org/drawingml/2006/main">
          <a:off x="0" y="4824413"/>
          <a:ext cx="7560000" cy="2155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 *)</a:t>
          </a:r>
          <a:r>
            <a:rPr lang="fi-FI" sz="800" baseline="0">
              <a:solidFill>
                <a:schemeClr val="tx2"/>
              </a:solidFill>
            </a:rPr>
            <a:t> Väestöllinen huoltosuhde kuvaa 0–14-vuotiaiden ja yli 65-vuotiaiden suhdetta 100 työikäistä (15–64-v) kohti.</a:t>
          </a:r>
          <a:endParaRPr lang="fi-FI" sz="800">
            <a:solidFill>
              <a:schemeClr val="tx2"/>
            </a:solidFill>
          </a:endParaRPr>
        </a:p>
      </cdr:txBody>
    </cdr:sp>
  </cdr:relSizeAnchor>
</c:userShapes>
</file>

<file path=ppt/drawings/drawing47.xml><?xml version="1.0" encoding="utf-8"?>
<c:userShapes xmlns:c="http://schemas.openxmlformats.org/drawingml/2006/chart">
  <cdr:relSizeAnchor xmlns:cdr="http://schemas.openxmlformats.org/drawingml/2006/chartDrawing">
    <cdr:from>
      <cdr:x>0</cdr:x>
      <cdr:y>0.95722</cdr:y>
    </cdr:from>
    <cdr:to>
      <cdr:x>1</cdr:x>
      <cdr:y>1</cdr:y>
    </cdr:to>
    <cdr:sp macro="" textlink="">
      <cdr:nvSpPr>
        <cdr:cNvPr id="2" name="Tekstiruutu 1">
          <a:extLst xmlns:a="http://schemas.openxmlformats.org/drawingml/2006/main">
            <a:ext uri="{FF2B5EF4-FFF2-40B4-BE49-F238E27FC236}">
              <a16:creationId xmlns:a16="http://schemas.microsoft.com/office/drawing/2014/main" id="{D5B19A4C-3BBA-4B98-840E-85B910CA55BD}"/>
            </a:ext>
          </a:extLst>
        </cdr:cNvPr>
        <cdr:cNvSpPr txBox="1"/>
      </cdr:nvSpPr>
      <cdr:spPr>
        <a:xfrm xmlns:a="http://schemas.openxmlformats.org/drawingml/2006/main">
          <a:off x="0" y="4824389"/>
          <a:ext cx="7560000" cy="2156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800">
              <a:solidFill>
                <a:schemeClr val="tx2"/>
              </a:solidFill>
            </a:rPr>
            <a:t>Lähde: Tilastokeskus. *)</a:t>
          </a:r>
          <a:r>
            <a:rPr lang="fi-FI" sz="800" baseline="0">
              <a:solidFill>
                <a:schemeClr val="tx2"/>
              </a:solidFill>
            </a:rPr>
            <a:t> Väestöllinen huoltosuhde kuvaa 0–14-vuotiaiden ja yli 65-vuotiaiden suhdetta 100 työikäistä (15–64-v) kohti.</a:t>
          </a:r>
          <a:endParaRPr lang="fi-FI" sz="800">
            <a:solidFill>
              <a:schemeClr val="tx2"/>
            </a:solidFill>
          </a:endParaRPr>
        </a:p>
      </cdr:txBody>
    </cdr:sp>
  </cdr:relSizeAnchor>
</c:userShapes>
</file>

<file path=ppt/drawings/drawing48.xml><?xml version="1.0" encoding="utf-8"?>
<c:userShapes xmlns:c="http://schemas.openxmlformats.org/drawingml/2006/chart">
  <cdr:relSizeAnchor xmlns:cdr="http://schemas.openxmlformats.org/drawingml/2006/chartDrawing">
    <cdr:from>
      <cdr:x>0</cdr:x>
      <cdr:y>0.96472</cdr:y>
    </cdr:from>
    <cdr:to>
      <cdr:x>0.1356</cdr:x>
      <cdr:y>1</cdr:y>
    </cdr:to>
    <cdr:sp macro="" textlink="">
      <cdr:nvSpPr>
        <cdr:cNvPr id="2" name="Tekstiruutu 1">
          <a:extLst xmlns:a="http://schemas.openxmlformats.org/drawingml/2006/main">
            <a:ext uri="{FF2B5EF4-FFF2-40B4-BE49-F238E27FC236}">
              <a16:creationId xmlns:a16="http://schemas.microsoft.com/office/drawing/2014/main" id="{2F46303A-2FBF-4941-A4D0-B25A220E5CE2}"/>
            </a:ext>
          </a:extLst>
        </cdr:cNvPr>
        <cdr:cNvSpPr txBox="1"/>
      </cdr:nvSpPr>
      <cdr:spPr>
        <a:xfrm xmlns:a="http://schemas.openxmlformats.org/drawingml/2006/main">
          <a:off x="0" y="5209500"/>
          <a:ext cx="1171575"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49.xml><?xml version="1.0" encoding="utf-8"?>
<c:userShapes xmlns:c="http://schemas.openxmlformats.org/drawingml/2006/chart">
  <cdr:relSizeAnchor xmlns:cdr="http://schemas.openxmlformats.org/drawingml/2006/chartDrawing">
    <cdr:from>
      <cdr:x>0</cdr:x>
      <cdr:y>0.96472</cdr:y>
    </cdr:from>
    <cdr:to>
      <cdr:x>0.1356</cdr:x>
      <cdr:y>1</cdr:y>
    </cdr:to>
    <cdr:sp macro="" textlink="">
      <cdr:nvSpPr>
        <cdr:cNvPr id="2" name="Tekstiruutu 1">
          <a:extLst xmlns:a="http://schemas.openxmlformats.org/drawingml/2006/main">
            <a:ext uri="{FF2B5EF4-FFF2-40B4-BE49-F238E27FC236}">
              <a16:creationId xmlns:a16="http://schemas.microsoft.com/office/drawing/2014/main" id="{2F46303A-2FBF-4941-A4D0-B25A220E5CE2}"/>
            </a:ext>
          </a:extLst>
        </cdr:cNvPr>
        <cdr:cNvSpPr txBox="1"/>
      </cdr:nvSpPr>
      <cdr:spPr>
        <a:xfrm xmlns:a="http://schemas.openxmlformats.org/drawingml/2006/main">
          <a:off x="0" y="5209500"/>
          <a:ext cx="1171575"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0.93502</cdr:y>
    </cdr:from>
    <cdr:to>
      <cdr:x>0.19434</cdr:x>
      <cdr:y>1</cdr:y>
    </cdr:to>
    <cdr:sp macro="" textlink="">
      <cdr:nvSpPr>
        <cdr:cNvPr id="2" name="Tekstiruutu 1">
          <a:extLst xmlns:a="http://schemas.openxmlformats.org/drawingml/2006/main">
            <a:ext uri="{FF2B5EF4-FFF2-40B4-BE49-F238E27FC236}">
              <a16:creationId xmlns:a16="http://schemas.microsoft.com/office/drawing/2014/main" id="{E67A89EB-8727-4EC5-973E-E8B6B6C9A258}"/>
            </a:ext>
          </a:extLst>
        </cdr:cNvPr>
        <cdr:cNvSpPr txBox="1"/>
      </cdr:nvSpPr>
      <cdr:spPr>
        <a:xfrm xmlns:a="http://schemas.openxmlformats.org/drawingml/2006/main">
          <a:off x="0" y="2385061"/>
          <a:ext cx="1091092" cy="1657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700" dirty="0">
              <a:solidFill>
                <a:schemeClr val="tx2"/>
              </a:solidFill>
            </a:rPr>
            <a:t>Lähde: Tilastokeskus</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0.95901</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5040556"/>
          <a:ext cx="1815214" cy="2154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dirty="0">
              <a:solidFill>
                <a:schemeClr val="tx2"/>
              </a:solidFill>
            </a:rPr>
            <a:t>Lähde: Tilastokeskus</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0.92535</cdr:y>
    </cdr:from>
    <cdr:to>
      <cdr:x>0.23333</cdr:x>
      <cdr:y>1</cdr:y>
    </cdr:to>
    <cdr:sp macro="" textlink="">
      <cdr:nvSpPr>
        <cdr:cNvPr id="2" name="Tekstiruutu 1">
          <a:extLst xmlns:a="http://schemas.openxmlformats.org/drawingml/2006/main">
            <a:ext uri="{FF2B5EF4-FFF2-40B4-BE49-F238E27FC236}">
              <a16:creationId xmlns:a16="http://schemas.microsoft.com/office/drawing/2014/main" id="{29327223-42E9-4DD8-A3A0-AACCB6701217}"/>
            </a:ext>
          </a:extLst>
        </cdr:cNvPr>
        <cdr:cNvSpPr txBox="1"/>
      </cdr:nvSpPr>
      <cdr:spPr>
        <a:xfrm xmlns:a="http://schemas.openxmlformats.org/drawingml/2006/main">
          <a:off x="0" y="2538412"/>
          <a:ext cx="1066800" cy="204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800">
              <a:solidFill>
                <a:schemeClr val="tx2"/>
              </a:solidFill>
            </a:rPr>
            <a:t>Lähde: Tilastokeskus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05769-9C5C-492B-B3E2-AB6EAE1104FA}" type="datetimeFigureOut">
              <a:rPr lang="fi-FI" smtClean="0"/>
              <a:t>5.10.2021</a:t>
            </a:fld>
            <a:endParaRPr lang="fi-FI"/>
          </a:p>
        </p:txBody>
      </p:sp>
      <p:sp>
        <p:nvSpPr>
          <p:cNvPr id="4" name="Dian kuvan paikkamerkki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31C32-B178-4B45-BC64-654EA06EF7F4}" type="slidenum">
              <a:rPr lang="fi-FI" smtClean="0"/>
              <a:t>‹#›</a:t>
            </a:fld>
            <a:endParaRPr lang="fi-FI"/>
          </a:p>
        </p:txBody>
      </p:sp>
    </p:spTree>
    <p:extLst>
      <p:ext uri="{BB962C8B-B14F-4D97-AF65-F5344CB8AC3E}">
        <p14:creationId xmlns:p14="http://schemas.microsoft.com/office/powerpoint/2010/main" val="411280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960568"/>
            <a:ext cx="6858000" cy="1356226"/>
          </a:xfrm>
        </p:spPr>
        <p:txBody>
          <a:bodyPr anchor="b">
            <a:normAutofit/>
          </a:bodyPr>
          <a:lstStyle>
            <a:lvl1pPr algn="l">
              <a:defRPr sz="3200" b="1" i="0" baseline="0">
                <a:solidFill>
                  <a:srgbClr val="0070C0"/>
                </a:solidFill>
              </a:defRPr>
            </a:lvl1pPr>
          </a:lstStyle>
          <a:p>
            <a:r>
              <a:rPr lang="fi-FI"/>
              <a:t>Muokkaa ots. perustyyl. napsautt.</a:t>
            </a:r>
            <a:endParaRPr lang="en-US" dirty="0"/>
          </a:p>
        </p:txBody>
      </p:sp>
      <p:sp>
        <p:nvSpPr>
          <p:cNvPr id="3" name="Subtitle 2"/>
          <p:cNvSpPr>
            <a:spLocks noGrp="1"/>
          </p:cNvSpPr>
          <p:nvPr>
            <p:ph type="subTitle" idx="1"/>
          </p:nvPr>
        </p:nvSpPr>
        <p:spPr>
          <a:xfrm>
            <a:off x="1143000" y="5566791"/>
            <a:ext cx="6858000" cy="739725"/>
          </a:xfrm>
        </p:spPr>
        <p:txBody>
          <a:bodyPr>
            <a:normAutofit/>
          </a:bodyPr>
          <a:lstStyle>
            <a:lvl1pPr marL="0" indent="0" algn="l">
              <a:buNone/>
              <a:defRPr sz="2000" b="0" i="0" baseline="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6" name="Slide Number Placeholder 5"/>
          <p:cNvSpPr>
            <a:spLocks noGrp="1"/>
          </p:cNvSpPr>
          <p:nvPr>
            <p:ph type="sldNum" sz="quarter" idx="12"/>
          </p:nvPr>
        </p:nvSpPr>
        <p:spPr>
          <a:xfrm>
            <a:off x="245480" y="6306516"/>
            <a:ext cx="403450" cy="365125"/>
          </a:xfrm>
        </p:spPr>
        <p:txBody>
          <a:bodyPr/>
          <a:lstStyle>
            <a:lvl1pPr>
              <a:defRPr sz="1000" baseline="0">
                <a:solidFill>
                  <a:schemeClr val="bg1">
                    <a:lumMod val="75000"/>
                  </a:schemeClr>
                </a:solidFill>
              </a:defRPr>
            </a:lvl1pPr>
          </a:lstStyle>
          <a:p>
            <a:fld id="{6DE6D825-8E97-454B-BEAD-11D13CFBEEFD}" type="slidenum">
              <a:rPr lang="fi-FI" smtClean="0"/>
              <a:pPr/>
              <a:t>‹#›</a:t>
            </a:fld>
            <a:endParaRPr lang="fi-FI" dirty="0"/>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3973711"/>
          </a:xfrm>
          <a:prstGeom prst="rect">
            <a:avLst/>
          </a:prstGeom>
        </p:spPr>
      </p:pic>
    </p:spTree>
    <p:extLst>
      <p:ext uri="{BB962C8B-B14F-4D97-AF65-F5344CB8AC3E}">
        <p14:creationId xmlns:p14="http://schemas.microsoft.com/office/powerpoint/2010/main" val="36699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628650" y="574983"/>
            <a:ext cx="7886700" cy="681647"/>
          </a:xfrm>
        </p:spPr>
        <p:txBody>
          <a:bodyPr/>
          <a:lstStyle>
            <a:lvl1pPr>
              <a:defRPr baseline="0"/>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lvl1pPr>
              <a:defRPr baseline="0"/>
            </a:lvl1pPr>
          </a:lstStyle>
          <a:p>
            <a:fld id="{16E0557B-5C8A-47C9-BCC4-2B36E3E0AC78}" type="datetime1">
              <a:rPr lang="fi-FI" smtClean="0"/>
              <a:t>5.10.2021</a:t>
            </a:fld>
            <a:endParaRPr lang="fi-FI" dirty="0"/>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BEE37C71-8A18-4379-B512-771E0B78A501}" type="slidenum">
              <a:rPr lang="fi-FI" smtClean="0"/>
              <a:t>‹#›</a:t>
            </a:fld>
            <a:endParaRPr lang="fi-FI"/>
          </a:p>
        </p:txBody>
      </p:sp>
    </p:spTree>
    <p:extLst>
      <p:ext uri="{BB962C8B-B14F-4D97-AF65-F5344CB8AC3E}">
        <p14:creationId xmlns:p14="http://schemas.microsoft.com/office/powerpoint/2010/main" val="388220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ain otsikko">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lvl1pPr>
              <a:defRPr baseline="0"/>
            </a:lvl1pPr>
          </a:lstStyle>
          <a:p>
            <a:fld id="{2133B972-6C34-428C-9867-B0544B48F121}" type="datetime1">
              <a:rPr lang="fi-FI" smtClean="0"/>
              <a:t>5.10.2021</a:t>
            </a:fld>
            <a:endParaRPr lang="fi-FI" dirty="0"/>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BEE37C71-8A18-4379-B512-771E0B78A501}" type="slidenum">
              <a:rPr lang="fi-FI" smtClean="0"/>
              <a:t>‹#›</a:t>
            </a:fld>
            <a:endParaRPr lang="fi-FI"/>
          </a:p>
        </p:txBody>
      </p:sp>
    </p:spTree>
    <p:extLst>
      <p:ext uri="{BB962C8B-B14F-4D97-AF65-F5344CB8AC3E}">
        <p14:creationId xmlns:p14="http://schemas.microsoft.com/office/powerpoint/2010/main" val="330954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8650" y="495953"/>
            <a:ext cx="7886700" cy="748376"/>
          </a:xfrm>
        </p:spPr>
        <p:txBody>
          <a:bodyPr>
            <a:normAutofit/>
          </a:bodyPr>
          <a:lstStyle>
            <a:lvl1pPr>
              <a:defRPr sz="2800" b="1" i="0" baseline="0">
                <a:solidFill>
                  <a:srgbClr val="0070C0"/>
                </a:solidFill>
              </a:defRPr>
            </a:lvl1pPr>
          </a:lstStyle>
          <a:p>
            <a:r>
              <a:rPr lang="fi-FI"/>
              <a:t>Muokkaa ots. perustyyl. napsautt.</a:t>
            </a:r>
            <a:endParaRPr lang="en-US" dirty="0"/>
          </a:p>
        </p:txBody>
      </p:sp>
      <p:sp>
        <p:nvSpPr>
          <p:cNvPr id="3" name="Content Placeholder 2"/>
          <p:cNvSpPr>
            <a:spLocks noGrp="1"/>
          </p:cNvSpPr>
          <p:nvPr>
            <p:ph idx="1"/>
          </p:nvPr>
        </p:nvSpPr>
        <p:spPr>
          <a:xfrm>
            <a:off x="628650" y="1474839"/>
            <a:ext cx="7886700" cy="4527754"/>
          </a:xfrm>
        </p:spPr>
        <p:txBody>
          <a:bodyPr/>
          <a:lstStyle>
            <a:lvl1pPr>
              <a:defRPr sz="2000" baseline="0"/>
            </a:lvl1pPr>
            <a:lvl2pPr marL="538163" indent="-273050">
              <a:defRPr sz="1600" baseline="0"/>
            </a:lvl2pPr>
            <a:lvl3pPr marL="803275" indent="-265113">
              <a:defRPr sz="1500" baseline="0"/>
            </a:lvl3pPr>
            <a:lvl4pPr marL="1076325" indent="-273050">
              <a:defRPr sz="1400" baseline="0"/>
            </a:lvl4pPr>
            <a:lvl5pPr marL="1341438" indent="-265113">
              <a:defRPr sz="1400" baseline="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a:xfrm>
            <a:off x="965098" y="6225728"/>
            <a:ext cx="1033308" cy="365125"/>
          </a:xfrm>
        </p:spPr>
        <p:txBody>
          <a:bodyPr/>
          <a:lstStyle>
            <a:lvl1pPr>
              <a:defRPr sz="1000" baseline="0">
                <a:solidFill>
                  <a:schemeClr val="bg1">
                    <a:lumMod val="65000"/>
                  </a:schemeClr>
                </a:solidFill>
              </a:defRPr>
            </a:lvl1pPr>
          </a:lstStyle>
          <a:p>
            <a:fld id="{235C0497-3390-48A1-BCDA-D2E59FAFCC32}" type="datetime1">
              <a:rPr lang="fi-FI" smtClean="0"/>
              <a:t>5.10.2021</a:t>
            </a:fld>
            <a:endParaRPr lang="fi-FI" dirty="0"/>
          </a:p>
        </p:txBody>
      </p:sp>
      <p:sp>
        <p:nvSpPr>
          <p:cNvPr id="5" name="Footer Placeholder 4"/>
          <p:cNvSpPr>
            <a:spLocks noGrp="1"/>
          </p:cNvSpPr>
          <p:nvPr>
            <p:ph type="ftr" sz="quarter" idx="11"/>
          </p:nvPr>
        </p:nvSpPr>
        <p:spPr>
          <a:xfrm>
            <a:off x="2234381" y="6225729"/>
            <a:ext cx="4382115" cy="365125"/>
          </a:xfrm>
        </p:spPr>
        <p:txBody>
          <a:bodyPr/>
          <a:lstStyle>
            <a:lvl1pPr>
              <a:defRPr sz="1000" baseline="0">
                <a:solidFill>
                  <a:schemeClr val="bg1">
                    <a:lumMod val="65000"/>
                  </a:schemeClr>
                </a:solidFill>
              </a:defRPr>
            </a:lvl1pPr>
          </a:lstStyle>
          <a:p>
            <a:endParaRPr lang="fi-FI" dirty="0"/>
          </a:p>
        </p:txBody>
      </p:sp>
      <p:sp>
        <p:nvSpPr>
          <p:cNvPr id="6" name="Slide Number Placeholder 5"/>
          <p:cNvSpPr>
            <a:spLocks noGrp="1"/>
          </p:cNvSpPr>
          <p:nvPr>
            <p:ph type="sldNum" sz="quarter" idx="12"/>
          </p:nvPr>
        </p:nvSpPr>
        <p:spPr>
          <a:xfrm>
            <a:off x="181559" y="6225727"/>
            <a:ext cx="403450" cy="365125"/>
          </a:xfrm>
        </p:spPr>
        <p:txBody>
          <a:bodyPr/>
          <a:lstStyle>
            <a:lvl1pPr>
              <a:defRPr sz="1000" baseline="0">
                <a:solidFill>
                  <a:schemeClr val="bg1">
                    <a:lumMod val="65000"/>
                  </a:schemeClr>
                </a:solidFill>
              </a:defRPr>
            </a:lvl1pPr>
          </a:lstStyle>
          <a:p>
            <a:fld id="{6DE6D825-8E97-454B-BEAD-11D13CFBEEFD}" type="slidenum">
              <a:rPr lang="fi-FI" smtClean="0"/>
              <a:pPr/>
              <a:t>‹#›</a:t>
            </a:fld>
            <a:endParaRPr lang="fi-FI" dirty="0"/>
          </a:p>
        </p:txBody>
      </p:sp>
    </p:spTree>
    <p:extLst>
      <p:ext uri="{BB962C8B-B14F-4D97-AF65-F5344CB8AC3E}">
        <p14:creationId xmlns:p14="http://schemas.microsoft.com/office/powerpoint/2010/main" val="276650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28650" y="505240"/>
            <a:ext cx="7886700" cy="755747"/>
          </a:xfrm>
        </p:spPr>
        <p:txBody>
          <a:bodyPr>
            <a:normAutofit/>
          </a:bodyPr>
          <a:lstStyle>
            <a:lvl1pPr>
              <a:defRPr sz="2800" b="1" i="0" baseline="0">
                <a:solidFill>
                  <a:srgbClr val="0070C0"/>
                </a:solidFill>
              </a:defRPr>
            </a:lvl1pPr>
          </a:lstStyle>
          <a:p>
            <a:r>
              <a:rPr lang="fi-FI"/>
              <a:t>Muokkaa ots. perustyyl. napsautt.</a:t>
            </a:r>
            <a:endParaRPr lang="en-US" dirty="0"/>
          </a:p>
        </p:txBody>
      </p:sp>
      <p:sp>
        <p:nvSpPr>
          <p:cNvPr id="3" name="Content Placeholder 2"/>
          <p:cNvSpPr>
            <a:spLocks noGrp="1"/>
          </p:cNvSpPr>
          <p:nvPr>
            <p:ph sz="half" idx="1"/>
          </p:nvPr>
        </p:nvSpPr>
        <p:spPr>
          <a:xfrm>
            <a:off x="628650" y="1504335"/>
            <a:ext cx="3886200" cy="4542504"/>
          </a:xfrm>
        </p:spPr>
        <p:txBody>
          <a:bodyPr/>
          <a:lstStyle>
            <a:lvl1pPr>
              <a:defRPr sz="1800" baseline="0"/>
            </a:lvl1pPr>
            <a:lvl2pPr marL="449263" indent="-184150">
              <a:defRPr sz="1400" baseline="0"/>
            </a:lvl2pPr>
            <a:lvl3pPr marL="627063" indent="-177800">
              <a:defRPr sz="1400" baseline="0"/>
            </a:lvl3pPr>
            <a:lvl4pPr marL="803275" indent="-176213">
              <a:defRPr sz="1400" baseline="0"/>
            </a:lvl4pPr>
            <a:lvl5pPr marL="987425" indent="-184150">
              <a:defRPr sz="1400" baseline="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29150" y="1504335"/>
            <a:ext cx="3886200" cy="4542504"/>
          </a:xfrm>
        </p:spPr>
        <p:txBody>
          <a:bodyPr/>
          <a:lstStyle>
            <a:lvl1pPr>
              <a:defRPr sz="1800" baseline="0"/>
            </a:lvl1pPr>
            <a:lvl2pPr marL="449263" indent="-184150">
              <a:defRPr sz="1400" baseline="0"/>
            </a:lvl2pPr>
            <a:lvl3pPr marL="627063" indent="-177800">
              <a:defRPr sz="1400" baseline="0"/>
            </a:lvl3pPr>
            <a:lvl4pPr marL="803275" indent="-176213">
              <a:defRPr sz="1400" baseline="0"/>
            </a:lvl4pPr>
            <a:lvl5pPr marL="987425" indent="-184150">
              <a:defRPr sz="1400" baseline="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a:xfrm>
            <a:off x="945741" y="6237751"/>
            <a:ext cx="1045292" cy="365125"/>
          </a:xfrm>
        </p:spPr>
        <p:txBody>
          <a:bodyPr/>
          <a:lstStyle>
            <a:lvl1pPr>
              <a:defRPr sz="1000" baseline="0">
                <a:solidFill>
                  <a:schemeClr val="bg1">
                    <a:lumMod val="65000"/>
                  </a:schemeClr>
                </a:solidFill>
              </a:defRPr>
            </a:lvl1pPr>
          </a:lstStyle>
          <a:p>
            <a:fld id="{4502E41D-3B86-4CA8-8D0B-F161DDB83F2D}" type="datetime1">
              <a:rPr lang="fi-FI" smtClean="0"/>
              <a:t>5.10.2021</a:t>
            </a:fld>
            <a:endParaRPr lang="fi-FI" dirty="0"/>
          </a:p>
        </p:txBody>
      </p:sp>
      <p:sp>
        <p:nvSpPr>
          <p:cNvPr id="6" name="Footer Placeholder 5"/>
          <p:cNvSpPr>
            <a:spLocks noGrp="1"/>
          </p:cNvSpPr>
          <p:nvPr>
            <p:ph type="ftr" sz="quarter" idx="11"/>
          </p:nvPr>
        </p:nvSpPr>
        <p:spPr>
          <a:xfrm>
            <a:off x="2204886" y="6236932"/>
            <a:ext cx="4418986" cy="365125"/>
          </a:xfrm>
        </p:spPr>
        <p:txBody>
          <a:bodyPr/>
          <a:lstStyle>
            <a:lvl1pPr>
              <a:defRPr sz="1000" baseline="0">
                <a:solidFill>
                  <a:schemeClr val="bg1">
                    <a:lumMod val="65000"/>
                  </a:schemeClr>
                </a:solidFill>
              </a:defRPr>
            </a:lvl1pPr>
          </a:lstStyle>
          <a:p>
            <a:endParaRPr lang="fi-FI" dirty="0"/>
          </a:p>
        </p:txBody>
      </p:sp>
      <p:sp>
        <p:nvSpPr>
          <p:cNvPr id="7" name="Slide Number Placeholder 6"/>
          <p:cNvSpPr>
            <a:spLocks noGrp="1"/>
          </p:cNvSpPr>
          <p:nvPr>
            <p:ph type="sldNum" sz="quarter" idx="12"/>
          </p:nvPr>
        </p:nvSpPr>
        <p:spPr>
          <a:xfrm>
            <a:off x="225201" y="6236931"/>
            <a:ext cx="403450" cy="365125"/>
          </a:xfrm>
        </p:spPr>
        <p:txBody>
          <a:bodyPr/>
          <a:lstStyle>
            <a:lvl1pPr>
              <a:defRPr sz="1000" baseline="0">
                <a:solidFill>
                  <a:schemeClr val="bg1">
                    <a:lumMod val="65000"/>
                  </a:schemeClr>
                </a:solidFill>
              </a:defRPr>
            </a:lvl1pPr>
          </a:lstStyle>
          <a:p>
            <a:fld id="{6DE6D825-8E97-454B-BEAD-11D13CFBEEFD}" type="slidenum">
              <a:rPr lang="fi-FI" smtClean="0"/>
              <a:pPr/>
              <a:t>‹#›</a:t>
            </a:fld>
            <a:endParaRPr lang="fi-FI" dirty="0"/>
          </a:p>
        </p:txBody>
      </p:sp>
    </p:spTree>
    <p:extLst>
      <p:ext uri="{BB962C8B-B14F-4D97-AF65-F5344CB8AC3E}">
        <p14:creationId xmlns:p14="http://schemas.microsoft.com/office/powerpoint/2010/main" val="1825239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628650" y="510706"/>
            <a:ext cx="7886700" cy="733627"/>
          </a:xfrm>
        </p:spPr>
        <p:txBody>
          <a:bodyPr/>
          <a:lstStyle>
            <a:lvl1pPr>
              <a:defRPr sz="2800" b="1" i="0" baseline="0">
                <a:solidFill>
                  <a:srgbClr val="0070C0"/>
                </a:solidFill>
              </a:defRPr>
            </a:lvl1pPr>
          </a:lstStyle>
          <a:p>
            <a:r>
              <a:rPr lang="fi-FI"/>
              <a:t>Muokkaa ots. perustyyl. napsautt.</a:t>
            </a:r>
            <a:endParaRPr lang="en-US" dirty="0"/>
          </a:p>
        </p:txBody>
      </p:sp>
      <p:sp>
        <p:nvSpPr>
          <p:cNvPr id="3" name="Date Placeholder 2"/>
          <p:cNvSpPr>
            <a:spLocks noGrp="1"/>
          </p:cNvSpPr>
          <p:nvPr>
            <p:ph type="dt" sz="half" idx="10"/>
          </p:nvPr>
        </p:nvSpPr>
        <p:spPr>
          <a:xfrm>
            <a:off x="948201" y="6225729"/>
            <a:ext cx="1008421" cy="365125"/>
          </a:xfrm>
        </p:spPr>
        <p:txBody>
          <a:bodyPr/>
          <a:lstStyle>
            <a:lvl1pPr>
              <a:defRPr sz="1000" baseline="0">
                <a:solidFill>
                  <a:schemeClr val="bg1">
                    <a:lumMod val="65000"/>
                  </a:schemeClr>
                </a:solidFill>
              </a:defRPr>
            </a:lvl1pPr>
          </a:lstStyle>
          <a:p>
            <a:fld id="{6AD0CE7E-7C8D-4ECF-8B56-FECFF46E9FAC}" type="datetime1">
              <a:rPr lang="fi-FI" smtClean="0"/>
              <a:t>5.10.2021</a:t>
            </a:fld>
            <a:endParaRPr lang="fi-FI" dirty="0"/>
          </a:p>
        </p:txBody>
      </p:sp>
      <p:sp>
        <p:nvSpPr>
          <p:cNvPr id="4" name="Footer Placeholder 3"/>
          <p:cNvSpPr>
            <a:spLocks noGrp="1"/>
          </p:cNvSpPr>
          <p:nvPr>
            <p:ph type="ftr" sz="quarter" idx="11"/>
          </p:nvPr>
        </p:nvSpPr>
        <p:spPr>
          <a:xfrm>
            <a:off x="2182762" y="6225728"/>
            <a:ext cx="4404239" cy="365125"/>
          </a:xfrm>
        </p:spPr>
        <p:txBody>
          <a:bodyPr/>
          <a:lstStyle>
            <a:lvl1pPr>
              <a:defRPr sz="1000" baseline="0">
                <a:solidFill>
                  <a:schemeClr val="bg1">
                    <a:lumMod val="65000"/>
                  </a:schemeClr>
                </a:solidFill>
              </a:defRPr>
            </a:lvl1pPr>
          </a:lstStyle>
          <a:p>
            <a:endParaRPr lang="fi-FI" dirty="0"/>
          </a:p>
        </p:txBody>
      </p:sp>
      <p:sp>
        <p:nvSpPr>
          <p:cNvPr id="5" name="Slide Number Placeholder 4"/>
          <p:cNvSpPr>
            <a:spLocks noGrp="1"/>
          </p:cNvSpPr>
          <p:nvPr>
            <p:ph type="sldNum" sz="quarter" idx="12"/>
          </p:nvPr>
        </p:nvSpPr>
        <p:spPr>
          <a:xfrm>
            <a:off x="225201" y="6225729"/>
            <a:ext cx="403450" cy="365125"/>
          </a:xfrm>
        </p:spPr>
        <p:txBody>
          <a:bodyPr/>
          <a:lstStyle>
            <a:lvl1pPr>
              <a:defRPr sz="1000" baseline="0">
                <a:solidFill>
                  <a:schemeClr val="bg1">
                    <a:lumMod val="65000"/>
                  </a:schemeClr>
                </a:solidFill>
              </a:defRPr>
            </a:lvl1pPr>
          </a:lstStyle>
          <a:p>
            <a:fld id="{6DE6D825-8E97-454B-BEAD-11D13CFBEEFD}" type="slidenum">
              <a:rPr lang="fi-FI" smtClean="0"/>
              <a:pPr/>
              <a:t>‹#›</a:t>
            </a:fld>
            <a:endParaRPr lang="fi-FI" dirty="0"/>
          </a:p>
        </p:txBody>
      </p:sp>
    </p:spTree>
    <p:extLst>
      <p:ext uri="{BB962C8B-B14F-4D97-AF65-F5344CB8AC3E}">
        <p14:creationId xmlns:p14="http://schemas.microsoft.com/office/powerpoint/2010/main" val="171142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08869" y="6227639"/>
            <a:ext cx="1037918" cy="365125"/>
          </a:xfrm>
        </p:spPr>
        <p:txBody>
          <a:bodyPr/>
          <a:lstStyle>
            <a:lvl1pPr>
              <a:defRPr sz="1000" baseline="0">
                <a:solidFill>
                  <a:schemeClr val="bg1">
                    <a:lumMod val="65000"/>
                  </a:schemeClr>
                </a:solidFill>
              </a:defRPr>
            </a:lvl1pPr>
          </a:lstStyle>
          <a:p>
            <a:fld id="{1C40B2A5-2B52-4677-9DB7-32FCA01206DD}" type="datetime1">
              <a:rPr lang="fi-FI" smtClean="0"/>
              <a:t>5.10.2021</a:t>
            </a:fld>
            <a:endParaRPr lang="fi-FI" dirty="0"/>
          </a:p>
        </p:txBody>
      </p:sp>
      <p:sp>
        <p:nvSpPr>
          <p:cNvPr id="3" name="Footer Placeholder 2"/>
          <p:cNvSpPr>
            <a:spLocks noGrp="1"/>
          </p:cNvSpPr>
          <p:nvPr>
            <p:ph type="ftr" sz="quarter" idx="11"/>
          </p:nvPr>
        </p:nvSpPr>
        <p:spPr>
          <a:xfrm>
            <a:off x="2228521" y="6225846"/>
            <a:ext cx="4351104" cy="365125"/>
          </a:xfrm>
        </p:spPr>
        <p:txBody>
          <a:bodyPr/>
          <a:lstStyle>
            <a:lvl1pPr>
              <a:defRPr sz="1000" baseline="0">
                <a:solidFill>
                  <a:schemeClr val="bg1">
                    <a:lumMod val="65000"/>
                  </a:schemeClr>
                </a:solidFill>
              </a:defRPr>
            </a:lvl1pPr>
          </a:lstStyle>
          <a:p>
            <a:endParaRPr lang="fi-FI" dirty="0"/>
          </a:p>
        </p:txBody>
      </p:sp>
      <p:sp>
        <p:nvSpPr>
          <p:cNvPr id="4" name="Slide Number Placeholder 3"/>
          <p:cNvSpPr>
            <a:spLocks noGrp="1"/>
          </p:cNvSpPr>
          <p:nvPr>
            <p:ph type="sldNum" sz="quarter" idx="12"/>
          </p:nvPr>
        </p:nvSpPr>
        <p:spPr>
          <a:xfrm>
            <a:off x="223686" y="6225846"/>
            <a:ext cx="403450" cy="365125"/>
          </a:xfrm>
        </p:spPr>
        <p:txBody>
          <a:bodyPr/>
          <a:lstStyle>
            <a:lvl1pPr>
              <a:defRPr sz="1000" baseline="0">
                <a:solidFill>
                  <a:schemeClr val="bg1">
                    <a:lumMod val="65000"/>
                  </a:schemeClr>
                </a:solidFill>
              </a:defRPr>
            </a:lvl1pPr>
          </a:lstStyle>
          <a:p>
            <a:fld id="{6DE6D825-8E97-454B-BEAD-11D13CFBEEFD}" type="slidenum">
              <a:rPr lang="fi-FI" smtClean="0"/>
              <a:pPr/>
              <a:t>‹#›</a:t>
            </a:fld>
            <a:endParaRPr lang="fi-FI" dirty="0"/>
          </a:p>
        </p:txBody>
      </p:sp>
    </p:spTree>
    <p:extLst>
      <p:ext uri="{BB962C8B-B14F-4D97-AF65-F5344CB8AC3E}">
        <p14:creationId xmlns:p14="http://schemas.microsoft.com/office/powerpoint/2010/main" val="153464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D391AD8-86D8-485C-B46A-449CC8C546C4}" type="datetime1">
              <a:rPr lang="fi-FI" smtClean="0"/>
              <a:t>5.10.2021</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BEE37C71-8A18-4379-B512-771E0B78A501}" type="slidenum">
              <a:rPr lang="fi-FI" smtClean="0"/>
              <a:t>‹#›</a:t>
            </a:fld>
            <a:endParaRPr lang="fi-FI"/>
          </a:p>
        </p:txBody>
      </p:sp>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790"/>
            <a:ext cx="9144000" cy="6831210"/>
          </a:xfrm>
          <a:prstGeom prst="rect">
            <a:avLst/>
          </a:prstGeom>
        </p:spPr>
      </p:pic>
      <p:sp>
        <p:nvSpPr>
          <p:cNvPr id="7" name="Tekstiruutu 6"/>
          <p:cNvSpPr txBox="1"/>
          <p:nvPr userDrawn="1"/>
        </p:nvSpPr>
        <p:spPr>
          <a:xfrm>
            <a:off x="6246063" y="1308300"/>
            <a:ext cx="2564716" cy="938719"/>
          </a:xfrm>
          <a:prstGeom prst="rect">
            <a:avLst/>
          </a:prstGeom>
          <a:noFill/>
        </p:spPr>
        <p:txBody>
          <a:bodyPr wrap="square" rtlCol="0">
            <a:spAutoFit/>
          </a:bodyPr>
          <a:lstStyle/>
          <a:p>
            <a:r>
              <a:rPr lang="fi-FI" sz="5300" b="0" i="1" cap="small" baseline="0" dirty="0">
                <a:solidFill>
                  <a:srgbClr val="538FCC"/>
                </a:solidFill>
              </a:rPr>
              <a:t>K</a:t>
            </a:r>
            <a:r>
              <a:rPr lang="fi-FI" sz="5000" b="0" i="1" cap="small" baseline="0" dirty="0">
                <a:solidFill>
                  <a:srgbClr val="538FCC"/>
                </a:solidFill>
              </a:rPr>
              <a:t>iitos</a:t>
            </a:r>
            <a:r>
              <a:rPr lang="fi-FI" sz="5300" b="0" i="1" cap="small" baseline="0" dirty="0">
                <a:solidFill>
                  <a:srgbClr val="538FCC"/>
                </a:solidFill>
              </a:rPr>
              <a:t>!</a:t>
            </a:r>
          </a:p>
        </p:txBody>
      </p:sp>
    </p:spTree>
    <p:extLst>
      <p:ext uri="{BB962C8B-B14F-4D97-AF65-F5344CB8AC3E}">
        <p14:creationId xmlns:p14="http://schemas.microsoft.com/office/powerpoint/2010/main" val="3012760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70" y="0"/>
            <a:ext cx="9344108" cy="3628648"/>
          </a:xfrm>
          <a:prstGeom prst="rect">
            <a:avLst/>
          </a:prstGeom>
          <a:ln>
            <a:noFill/>
          </a:ln>
          <a:effectLst>
            <a:reflection blurRad="6350" stA="52000" endA="300" endPos="35000" dir="5400000" sy="-100000" algn="bl" rotWithShape="0"/>
            <a:softEdge rad="112500"/>
          </a:effectLst>
        </p:spPr>
      </p:pic>
      <p:sp>
        <p:nvSpPr>
          <p:cNvPr id="2" name="Otsikko 1"/>
          <p:cNvSpPr>
            <a:spLocks noGrp="1"/>
          </p:cNvSpPr>
          <p:nvPr>
            <p:ph type="ctrTitle"/>
          </p:nvPr>
        </p:nvSpPr>
        <p:spPr>
          <a:xfrm>
            <a:off x="1214218" y="3796455"/>
            <a:ext cx="7301132" cy="1118514"/>
          </a:xfrm>
        </p:spPr>
        <p:txBody>
          <a:bodyPr anchor="b">
            <a:normAutofit/>
          </a:bodyPr>
          <a:lstStyle>
            <a:lvl1pPr algn="l">
              <a:defRPr sz="3200" b="1" i="0" baseline="0"/>
            </a:lvl1pPr>
          </a:lstStyle>
          <a:p>
            <a:r>
              <a:rPr lang="fi-FI" dirty="0"/>
              <a:t>Muokkaa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a:xfrm>
            <a:off x="1214218" y="5265176"/>
            <a:ext cx="7301132" cy="818233"/>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p:cNvSpPr>
            <a:spLocks noGrp="1"/>
          </p:cNvSpPr>
          <p:nvPr>
            <p:ph type="dt" sz="half" idx="10"/>
          </p:nvPr>
        </p:nvSpPr>
        <p:spPr>
          <a:xfrm>
            <a:off x="1214219" y="6348775"/>
            <a:ext cx="1283677" cy="365125"/>
          </a:xfrm>
        </p:spPr>
        <p:txBody>
          <a:bodyPr/>
          <a:lstStyle/>
          <a:p>
            <a:fld id="{DE97B69A-1F85-46E8-951C-6484415D3D16}" type="datetime1">
              <a:rPr lang="fi-FI" smtClean="0"/>
              <a:t>5.10.2021</a:t>
            </a:fld>
            <a:endParaRPr lang="fi-FI" dirty="0"/>
          </a:p>
        </p:txBody>
      </p:sp>
      <p:sp>
        <p:nvSpPr>
          <p:cNvPr id="5" name="Alatunnisteen paikkamerkki 4"/>
          <p:cNvSpPr>
            <a:spLocks noGrp="1"/>
          </p:cNvSpPr>
          <p:nvPr>
            <p:ph type="ftr" sz="quarter" idx="11"/>
          </p:nvPr>
        </p:nvSpPr>
        <p:spPr>
          <a:xfrm>
            <a:off x="2708493" y="6319252"/>
            <a:ext cx="2700996" cy="365125"/>
          </a:xfrm>
        </p:spPr>
        <p:txBody>
          <a:bodyPr/>
          <a:lstStyle/>
          <a:p>
            <a:endParaRPr lang="fi-FI" dirty="0"/>
          </a:p>
        </p:txBody>
      </p:sp>
      <p:sp>
        <p:nvSpPr>
          <p:cNvPr id="6" name="Dian numeron paikkamerkki 5"/>
          <p:cNvSpPr>
            <a:spLocks noGrp="1"/>
          </p:cNvSpPr>
          <p:nvPr>
            <p:ph type="sldNum" sz="quarter" idx="12"/>
          </p:nvPr>
        </p:nvSpPr>
        <p:spPr>
          <a:xfrm>
            <a:off x="5649605" y="6319252"/>
            <a:ext cx="640584" cy="365125"/>
          </a:xfrm>
        </p:spPr>
        <p:txBody>
          <a:bodyPr/>
          <a:lstStyle/>
          <a:p>
            <a:fld id="{BEE37C71-8A18-4379-B512-771E0B78A501}" type="slidenum">
              <a:rPr lang="fi-FI" smtClean="0"/>
              <a:t>‹#›</a:t>
            </a:fld>
            <a:endParaRPr lang="fi-FI"/>
          </a:p>
        </p:txBody>
      </p:sp>
      <p:pic>
        <p:nvPicPr>
          <p:cNvPr id="8" name="Kuva 7"/>
          <p:cNvPicPr>
            <a:picLocks noChangeAspect="1"/>
          </p:cNvPicPr>
          <p:nvPr userDrawn="1"/>
        </p:nvPicPr>
        <p:blipFill>
          <a:blip r:embed="rId3"/>
          <a:stretch>
            <a:fillRect/>
          </a:stretch>
        </p:blipFill>
        <p:spPr>
          <a:xfrm>
            <a:off x="6406650" y="6282153"/>
            <a:ext cx="2160000" cy="439322"/>
          </a:xfrm>
          <a:prstGeom prst="rect">
            <a:avLst/>
          </a:prstGeom>
        </p:spPr>
      </p:pic>
    </p:spTree>
    <p:extLst>
      <p:ext uri="{BB962C8B-B14F-4D97-AF65-F5344CB8AC3E}">
        <p14:creationId xmlns:p14="http://schemas.microsoft.com/office/powerpoint/2010/main" val="71811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28650" y="574983"/>
            <a:ext cx="7886700" cy="681647"/>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628651" y="1489589"/>
            <a:ext cx="7886700" cy="4589561"/>
          </a:xfrm>
        </p:spPr>
        <p:txBody>
          <a:bodyPr/>
          <a:lstStyle>
            <a:lvl1pPr>
              <a:defRPr baseline="0"/>
            </a:lvl1pPr>
            <a:lvl2pPr>
              <a:defRPr baseline="0"/>
            </a:lvl2pPr>
            <a:lvl3pPr>
              <a:defRPr baseline="0"/>
            </a:lvl3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lvl1pPr>
              <a:defRPr baseline="0"/>
            </a:lvl1pPr>
          </a:lstStyle>
          <a:p>
            <a:fld id="{70775801-C88B-48B8-8E2B-2A893FCD9838}" type="datetime1">
              <a:rPr lang="fi-FI" smtClean="0"/>
              <a:t>5.10.2021</a:t>
            </a:fld>
            <a:endParaRPr lang="fi-FI" dirty="0"/>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EE37C71-8A18-4379-B512-771E0B78A501}" type="slidenum">
              <a:rPr lang="fi-FI" smtClean="0"/>
              <a:t>‹#›</a:t>
            </a:fld>
            <a:endParaRPr lang="fi-FI"/>
          </a:p>
        </p:txBody>
      </p:sp>
    </p:spTree>
    <p:extLst>
      <p:ext uri="{BB962C8B-B14F-4D97-AF65-F5344CB8AC3E}">
        <p14:creationId xmlns:p14="http://schemas.microsoft.com/office/powerpoint/2010/main" val="298511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628651" y="563993"/>
            <a:ext cx="7886700" cy="681647"/>
          </a:xfrm>
        </p:spPr>
        <p:txBody>
          <a:bodyPr/>
          <a:lstStyle>
            <a:lvl1pPr>
              <a:defRPr baseline="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628650" y="1482213"/>
            <a:ext cx="3867150" cy="4707572"/>
          </a:xfrm>
        </p:spPr>
        <p:txBody>
          <a:bodyPr>
            <a:normAutofit/>
          </a:bodyPr>
          <a:lstStyle>
            <a:lvl1pPr>
              <a:defRPr sz="1800" baseline="0"/>
            </a:lvl1pPr>
            <a:lvl2pPr marL="538163" indent="-273050">
              <a:defRPr sz="1400" baseline="0"/>
            </a:lvl2pPr>
            <a:lvl3pPr>
              <a:defRPr sz="1400" baseline="0"/>
            </a:lvl3pPr>
            <a:lvl4pPr>
              <a:defRPr sz="1400" baseline="0"/>
            </a:lvl4pPr>
            <a:lvl5pPr>
              <a:defRPr sz="1400" baseline="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4648201" y="1482213"/>
            <a:ext cx="3867150" cy="4707572"/>
          </a:xfrm>
        </p:spPr>
        <p:txBody>
          <a:bodyPr>
            <a:normAutofit/>
          </a:bodyPr>
          <a:lstStyle>
            <a:lvl1pPr>
              <a:defRPr sz="1800" baseline="0"/>
            </a:lvl1pPr>
            <a:lvl2pPr>
              <a:defRPr sz="1400" baseline="0"/>
            </a:lvl2pPr>
            <a:lvl3pPr>
              <a:defRPr sz="1400" baseline="0"/>
            </a:lvl3pPr>
            <a:lvl4pPr>
              <a:defRPr sz="1400" baseline="0"/>
            </a:lvl4pPr>
            <a:lvl5pPr>
              <a:defRPr sz="1400" baseline="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lvl1pPr>
              <a:defRPr baseline="0">
                <a:solidFill>
                  <a:schemeClr val="bg1">
                    <a:lumMod val="75000"/>
                  </a:schemeClr>
                </a:solidFill>
              </a:defRPr>
            </a:lvl1pPr>
          </a:lstStyle>
          <a:p>
            <a:fld id="{37594F60-1E8E-45F5-BBC8-12BF44F31FF1}" type="datetime1">
              <a:rPr lang="fi-FI" smtClean="0"/>
              <a:t>5.10.2021</a:t>
            </a:fld>
            <a:endParaRPr lang="fi-FI" dirty="0"/>
          </a:p>
        </p:txBody>
      </p:sp>
      <p:sp>
        <p:nvSpPr>
          <p:cNvPr id="6" name="Alatunnisteen paikkamerkki 5"/>
          <p:cNvSpPr>
            <a:spLocks noGrp="1"/>
          </p:cNvSpPr>
          <p:nvPr>
            <p:ph type="ftr" sz="quarter" idx="11"/>
          </p:nvPr>
        </p:nvSpPr>
        <p:spPr/>
        <p:txBody>
          <a:bodyPr/>
          <a:lstStyle/>
          <a:p>
            <a:endParaRPr lang="fi-FI" dirty="0"/>
          </a:p>
        </p:txBody>
      </p:sp>
      <p:sp>
        <p:nvSpPr>
          <p:cNvPr id="7" name="Dian numeron paikkamerkki 6"/>
          <p:cNvSpPr>
            <a:spLocks noGrp="1"/>
          </p:cNvSpPr>
          <p:nvPr>
            <p:ph type="sldNum" sz="quarter" idx="12"/>
          </p:nvPr>
        </p:nvSpPr>
        <p:spPr/>
        <p:txBody>
          <a:bodyPr/>
          <a:lstStyle/>
          <a:p>
            <a:fld id="{BEE37C71-8A18-4379-B512-771E0B78A501}" type="slidenum">
              <a:rPr lang="fi-FI" smtClean="0"/>
              <a:t>‹#›</a:t>
            </a:fld>
            <a:endParaRPr lang="fi-FI"/>
          </a:p>
        </p:txBody>
      </p:sp>
    </p:spTree>
    <p:extLst>
      <p:ext uri="{BB962C8B-B14F-4D97-AF65-F5344CB8AC3E}">
        <p14:creationId xmlns:p14="http://schemas.microsoft.com/office/powerpoint/2010/main" val="628144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3946922"/>
          </a:xfrm>
          <a:prstGeom prst="rect">
            <a:avLst/>
          </a:prstGeom>
        </p:spPr>
      </p:pic>
      <p:sp>
        <p:nvSpPr>
          <p:cNvPr id="2" name="Title Placeholder 1"/>
          <p:cNvSpPr>
            <a:spLocks noGrp="1"/>
          </p:cNvSpPr>
          <p:nvPr>
            <p:ph type="title"/>
          </p:nvPr>
        </p:nvSpPr>
        <p:spPr>
          <a:xfrm>
            <a:off x="628651" y="365129"/>
            <a:ext cx="78867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628650" y="6225730"/>
            <a:ext cx="20574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D5A68174-3A83-4619-9819-6A428AC901BB}" type="datetime1">
              <a:rPr lang="fi-FI" smtClean="0"/>
              <a:t>5.10.2021</a:t>
            </a:fld>
            <a:endParaRPr lang="fi-FI"/>
          </a:p>
        </p:txBody>
      </p:sp>
      <p:sp>
        <p:nvSpPr>
          <p:cNvPr id="5" name="Footer Placeholder 4"/>
          <p:cNvSpPr>
            <a:spLocks noGrp="1"/>
          </p:cNvSpPr>
          <p:nvPr>
            <p:ph type="ftr" sz="quarter" idx="3"/>
          </p:nvPr>
        </p:nvSpPr>
        <p:spPr>
          <a:xfrm>
            <a:off x="3028951" y="6225730"/>
            <a:ext cx="30861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endParaRPr lang="fi-FI"/>
          </a:p>
        </p:txBody>
      </p:sp>
      <p:sp>
        <p:nvSpPr>
          <p:cNvPr id="6" name="Slide Number Placeholder 5"/>
          <p:cNvSpPr>
            <a:spLocks noGrp="1"/>
          </p:cNvSpPr>
          <p:nvPr>
            <p:ph type="sldNum" sz="quarter" idx="4"/>
          </p:nvPr>
        </p:nvSpPr>
        <p:spPr>
          <a:xfrm>
            <a:off x="6248402" y="6225730"/>
            <a:ext cx="40345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6DE6D825-8E97-454B-BEAD-11D13CFBEEFD}" type="slidenum">
              <a:rPr lang="fi-FI" smtClean="0"/>
              <a:pPr/>
              <a:t>‹#›</a:t>
            </a:fld>
            <a:endParaRPr lang="fi-FI"/>
          </a:p>
        </p:txBody>
      </p:sp>
      <p:pic>
        <p:nvPicPr>
          <p:cNvPr id="9" name="Kuva 8"/>
          <p:cNvPicPr>
            <a:picLocks noChangeAspect="1"/>
          </p:cNvPicPr>
          <p:nvPr userDrawn="1"/>
        </p:nvPicPr>
        <p:blipFill>
          <a:blip r:embed="rId9"/>
          <a:stretch>
            <a:fillRect/>
          </a:stretch>
        </p:blipFill>
        <p:spPr>
          <a:xfrm>
            <a:off x="6785200" y="6225059"/>
            <a:ext cx="1798476" cy="365792"/>
          </a:xfrm>
          <a:prstGeom prst="rect">
            <a:avLst/>
          </a:prstGeom>
        </p:spPr>
      </p:pic>
      <p:sp>
        <p:nvSpPr>
          <p:cNvPr id="8" name="Suorakulmio 7"/>
          <p:cNvSpPr/>
          <p:nvPr userDrawn="1"/>
        </p:nvSpPr>
        <p:spPr>
          <a:xfrm>
            <a:off x="0" y="6673932"/>
            <a:ext cx="9144000" cy="184068"/>
          </a:xfrm>
          <a:prstGeom prst="rect">
            <a:avLst/>
          </a:prstGeom>
          <a:solidFill>
            <a:srgbClr val="DCD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4251247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72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538FCC"/>
        </a:buClr>
        <a:buSzPct val="11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538FCC"/>
        </a:buClr>
        <a:buSzPct val="11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538FCC"/>
        </a:buClr>
        <a:buSzPct val="11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38FCC"/>
        </a:buClr>
        <a:buSzPct val="11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38FCC"/>
        </a:buClr>
        <a:buSzPct val="11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r="45701"/>
          <a:stretch/>
        </p:blipFill>
        <p:spPr>
          <a:xfrm flipH="1">
            <a:off x="5710638" y="4459458"/>
            <a:ext cx="3433362" cy="2398542"/>
          </a:xfrm>
          <a:prstGeom prst="rect">
            <a:avLst/>
          </a:prstGeom>
        </p:spPr>
      </p:pic>
      <p:sp>
        <p:nvSpPr>
          <p:cNvPr id="2" name="Otsikon paikkamerkki 1"/>
          <p:cNvSpPr>
            <a:spLocks noGrp="1"/>
          </p:cNvSpPr>
          <p:nvPr>
            <p:ph type="title"/>
          </p:nvPr>
        </p:nvSpPr>
        <p:spPr>
          <a:xfrm>
            <a:off x="628650" y="589732"/>
            <a:ext cx="7886700" cy="681647"/>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28651" y="1519085"/>
            <a:ext cx="7886700" cy="4560064"/>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2727886" y="6370564"/>
            <a:ext cx="944463" cy="365125"/>
          </a:xfrm>
          <a:prstGeom prst="rect">
            <a:avLst/>
          </a:prstGeom>
        </p:spPr>
        <p:txBody>
          <a:bodyPr vert="horz" lIns="91440" tIns="45720" rIns="91440" bIns="45720" rtlCol="0" anchor="ctr"/>
          <a:lstStyle>
            <a:lvl1pPr algn="l">
              <a:defRPr sz="1000" baseline="0">
                <a:solidFill>
                  <a:schemeClr val="bg1">
                    <a:lumMod val="65000"/>
                  </a:schemeClr>
                </a:solidFill>
              </a:defRPr>
            </a:lvl1pPr>
          </a:lstStyle>
          <a:p>
            <a:fld id="{68090062-5B7B-4A5E-A523-D8645F367367}" type="datetime1">
              <a:rPr lang="fi-FI" smtClean="0"/>
              <a:t>5.10.2021</a:t>
            </a:fld>
            <a:endParaRPr lang="fi-FI" dirty="0"/>
          </a:p>
        </p:txBody>
      </p:sp>
      <p:sp>
        <p:nvSpPr>
          <p:cNvPr id="5" name="Alatunnisteen paikkamerkki 4"/>
          <p:cNvSpPr>
            <a:spLocks noGrp="1"/>
          </p:cNvSpPr>
          <p:nvPr>
            <p:ph type="ftr" sz="quarter" idx="3"/>
          </p:nvPr>
        </p:nvSpPr>
        <p:spPr>
          <a:xfrm>
            <a:off x="3907788" y="6370564"/>
            <a:ext cx="2700996" cy="365125"/>
          </a:xfrm>
          <a:prstGeom prst="rect">
            <a:avLst/>
          </a:prstGeom>
        </p:spPr>
        <p:txBody>
          <a:bodyPr vert="horz" lIns="91440" tIns="45720" rIns="91440" bIns="45720" rtlCol="0" anchor="ctr"/>
          <a:lstStyle>
            <a:lvl1pPr algn="ctr">
              <a:defRPr sz="1000" baseline="0">
                <a:solidFill>
                  <a:schemeClr val="bg1">
                    <a:lumMod val="65000"/>
                  </a:schemeClr>
                </a:solidFill>
              </a:defRPr>
            </a:lvl1pPr>
          </a:lstStyle>
          <a:p>
            <a:endParaRPr lang="fi-FI" dirty="0"/>
          </a:p>
        </p:txBody>
      </p:sp>
      <p:sp>
        <p:nvSpPr>
          <p:cNvPr id="6" name="Dian numeron paikkamerkki 5"/>
          <p:cNvSpPr>
            <a:spLocks noGrp="1"/>
          </p:cNvSpPr>
          <p:nvPr>
            <p:ph type="sldNum" sz="quarter" idx="4"/>
          </p:nvPr>
        </p:nvSpPr>
        <p:spPr>
          <a:xfrm>
            <a:off x="6844224" y="6370564"/>
            <a:ext cx="6405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37C71-8A18-4379-B512-771E0B78A501}" type="slidenum">
              <a:rPr lang="fi-FI" smtClean="0"/>
              <a:t>‹#›</a:t>
            </a:fld>
            <a:endParaRPr lang="fi-FI"/>
          </a:p>
        </p:txBody>
      </p:sp>
      <p:pic>
        <p:nvPicPr>
          <p:cNvPr id="8" name="Kuva 7"/>
          <p:cNvPicPr>
            <a:picLocks noChangeAspect="1"/>
          </p:cNvPicPr>
          <p:nvPr userDrawn="1"/>
        </p:nvPicPr>
        <p:blipFill>
          <a:blip r:embed="rId9"/>
          <a:stretch>
            <a:fillRect/>
          </a:stretch>
        </p:blipFill>
        <p:spPr>
          <a:xfrm>
            <a:off x="628651" y="6356016"/>
            <a:ext cx="1798476" cy="365792"/>
          </a:xfrm>
          <a:prstGeom prst="rect">
            <a:avLst/>
          </a:prstGeom>
        </p:spPr>
      </p:pic>
    </p:spTree>
    <p:extLst>
      <p:ext uri="{BB962C8B-B14F-4D97-AF65-F5344CB8AC3E}">
        <p14:creationId xmlns:p14="http://schemas.microsoft.com/office/powerpoint/2010/main" val="17595175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8" r:id="rId3"/>
    <p:sldLayoutId id="2147483720" r:id="rId4"/>
    <p:sldLayoutId id="2147483722" r:id="rId5"/>
  </p:sldLayoutIdLst>
  <p:hf hdr="0" ftr="0" dt="0"/>
  <p:txStyles>
    <p:titleStyle>
      <a:lvl1pPr algn="l" defTabSz="914400" rtl="0" eaLnBrk="1" latinLnBrk="0" hangingPunct="1">
        <a:lnSpc>
          <a:spcPct val="90000"/>
        </a:lnSpc>
        <a:spcBef>
          <a:spcPct val="0"/>
        </a:spcBef>
        <a:buNone/>
        <a:defRPr sz="2800" b="1" i="0" kern="1200" baseline="0">
          <a:solidFill>
            <a:srgbClr val="538FCC"/>
          </a:solidFill>
          <a:latin typeface="+mj-lt"/>
          <a:ea typeface="+mj-ea"/>
          <a:cs typeface="+mj-cs"/>
        </a:defRPr>
      </a:lvl1pPr>
    </p:titleStyle>
    <p:bodyStyle>
      <a:lvl1pPr marL="228600" indent="-228600" algn="l" defTabSz="914400" rtl="0" eaLnBrk="1" latinLnBrk="0" hangingPunct="1">
        <a:lnSpc>
          <a:spcPct val="90000"/>
        </a:lnSpc>
        <a:spcBef>
          <a:spcPts val="1000"/>
        </a:spcBef>
        <a:buSzPct val="120000"/>
        <a:buFont typeface="Arial" panose="020B0604020202020204" pitchFamily="34" charset="0"/>
        <a:buChar char="•"/>
        <a:defRPr sz="2000" kern="1200" baseline="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120000"/>
        <a:buFont typeface="Arial" panose="020B0604020202020204" pitchFamily="34" charset="0"/>
        <a:buChar char="•"/>
        <a:defRPr sz="1600" kern="1200" baseline="0">
          <a:solidFill>
            <a:schemeClr val="tx1"/>
          </a:solidFill>
          <a:latin typeface="+mn-lt"/>
          <a:ea typeface="+mn-ea"/>
          <a:cs typeface="+mn-cs"/>
        </a:defRPr>
      </a:lvl2pPr>
      <a:lvl3pPr marL="803275" indent="-265113" algn="l" defTabSz="914400" rtl="0" eaLnBrk="1" latinLnBrk="0" hangingPunct="1">
        <a:lnSpc>
          <a:spcPct val="90000"/>
        </a:lnSpc>
        <a:spcBef>
          <a:spcPts val="500"/>
        </a:spcBef>
        <a:buSzPct val="120000"/>
        <a:buFont typeface="Arial" panose="020B0604020202020204" pitchFamily="34" charset="0"/>
        <a:buChar char="•"/>
        <a:defRPr sz="1500" kern="1200" baseline="0">
          <a:solidFill>
            <a:schemeClr val="tx1"/>
          </a:solidFill>
          <a:latin typeface="+mn-lt"/>
          <a:ea typeface="+mn-ea"/>
          <a:cs typeface="+mn-cs"/>
        </a:defRPr>
      </a:lvl3pPr>
      <a:lvl4pPr marL="1076325" indent="-273050" algn="l" defTabSz="914400" rtl="0" eaLnBrk="1" latinLnBrk="0" hangingPunct="1">
        <a:lnSpc>
          <a:spcPct val="90000"/>
        </a:lnSpc>
        <a:spcBef>
          <a:spcPts val="500"/>
        </a:spcBef>
        <a:buSzPct val="120000"/>
        <a:buFont typeface="Arial" panose="020B0604020202020204" pitchFamily="34" charset="0"/>
        <a:buChar char="•"/>
        <a:defRPr sz="1400" kern="1200" baseline="0">
          <a:solidFill>
            <a:schemeClr val="tx1"/>
          </a:solidFill>
          <a:latin typeface="+mn-lt"/>
          <a:ea typeface="+mn-ea"/>
          <a:cs typeface="+mn-cs"/>
        </a:defRPr>
      </a:lvl4pPr>
      <a:lvl5pPr marL="1341438" indent="-265113" algn="l" defTabSz="914400" rtl="0" eaLnBrk="1" latinLnBrk="0" hangingPunct="1">
        <a:lnSpc>
          <a:spcPct val="90000"/>
        </a:lnSpc>
        <a:spcBef>
          <a:spcPts val="500"/>
        </a:spcBef>
        <a:buSzPct val="120000"/>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 Id="rId5" Type="http://schemas.openxmlformats.org/officeDocument/2006/relationships/chart" Target="../charts/chart10.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4.xml"/><Relationship Id="rId5" Type="http://schemas.openxmlformats.org/officeDocument/2006/relationships/chart" Target="../charts/chart14.xml"/><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4.xml"/><Relationship Id="rId5" Type="http://schemas.openxmlformats.org/officeDocument/2006/relationships/chart" Target="../charts/chart18.xml"/><Relationship Id="rId4" Type="http://schemas.openxmlformats.org/officeDocument/2006/relationships/chart" Target="../charts/chart17.xml"/></Relationships>
</file>

<file path=ppt/slides/_rels/slide1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4.xml"/><Relationship Id="rId5" Type="http://schemas.openxmlformats.org/officeDocument/2006/relationships/chart" Target="../charts/chart22.xml"/><Relationship Id="rId4" Type="http://schemas.openxmlformats.org/officeDocument/2006/relationships/chart" Target="../charts/char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4.xml"/><Relationship Id="rId4" Type="http://schemas.openxmlformats.org/officeDocument/2006/relationships/chart" Target="../charts/char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4.xml"/><Relationship Id="rId5" Type="http://schemas.openxmlformats.org/officeDocument/2006/relationships/chart" Target="../charts/chart29.xml"/><Relationship Id="rId4" Type="http://schemas.openxmlformats.org/officeDocument/2006/relationships/chart" Target="../charts/chart28.xml"/></Relationships>
</file>

<file path=ppt/slides/_rels/slide2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4.xml"/><Relationship Id="rId5" Type="http://schemas.openxmlformats.org/officeDocument/2006/relationships/chart" Target="../charts/chart33.xml"/><Relationship Id="rId4" Type="http://schemas.openxmlformats.org/officeDocument/2006/relationships/chart" Target="../charts/chart32.xml"/></Relationships>
</file>

<file path=ppt/slides/_rels/slide2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4.xml"/><Relationship Id="rId5" Type="http://schemas.openxmlformats.org/officeDocument/2006/relationships/chart" Target="../charts/chart37.xml"/><Relationship Id="rId4" Type="http://schemas.openxmlformats.org/officeDocument/2006/relationships/chart" Target="../charts/chart36.xml"/></Relationships>
</file>

<file path=ppt/slides/_rels/slide26.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4.xml"/><Relationship Id="rId5" Type="http://schemas.openxmlformats.org/officeDocument/2006/relationships/chart" Target="../charts/chart41.xml"/><Relationship Id="rId4" Type="http://schemas.openxmlformats.org/officeDocument/2006/relationships/chart" Target="../charts/chart40.xml"/></Relationships>
</file>

<file path=ppt/slides/_rels/slide27.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4.xml"/><Relationship Id="rId5" Type="http://schemas.openxmlformats.org/officeDocument/2006/relationships/chart" Target="../charts/chart45.xml"/><Relationship Id="rId4" Type="http://schemas.openxmlformats.org/officeDocument/2006/relationships/chart" Target="../charts/chart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ctrTitle"/>
          </p:nvPr>
        </p:nvSpPr>
        <p:spPr/>
        <p:txBody>
          <a:bodyPr>
            <a:normAutofit fontScale="90000"/>
          </a:bodyPr>
          <a:lstStyle/>
          <a:p>
            <a:r>
              <a:rPr lang="fi-FI" dirty="0"/>
              <a:t>Väestöennuste maakunnittain ja </a:t>
            </a:r>
            <a:br>
              <a:rPr lang="fi-FI" dirty="0"/>
            </a:br>
            <a:r>
              <a:rPr lang="fi-FI" dirty="0"/>
              <a:t>Pohjois-Savossa kunnittain v. 2021–2040</a:t>
            </a:r>
          </a:p>
        </p:txBody>
      </p:sp>
      <p:sp>
        <p:nvSpPr>
          <p:cNvPr id="5" name="Alaotsikko 4"/>
          <p:cNvSpPr>
            <a:spLocks noGrp="1"/>
          </p:cNvSpPr>
          <p:nvPr>
            <p:ph type="subTitle" idx="1"/>
          </p:nvPr>
        </p:nvSpPr>
        <p:spPr/>
        <p:txBody>
          <a:bodyPr/>
          <a:lstStyle/>
          <a:p>
            <a:r>
              <a:rPr lang="fi-FI" dirty="0"/>
              <a:t>Lähde: Tilastokeskus 30.9.2021</a:t>
            </a:r>
          </a:p>
        </p:txBody>
      </p:sp>
    </p:spTree>
    <p:extLst>
      <p:ext uri="{BB962C8B-B14F-4D97-AF65-F5344CB8AC3E}">
        <p14:creationId xmlns:p14="http://schemas.microsoft.com/office/powerpoint/2010/main" val="908443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E751D18-CE50-4EEC-A005-6E1851D3D797}"/>
              </a:ext>
            </a:extLst>
          </p:cNvPr>
          <p:cNvSpPr>
            <a:spLocks noGrp="1"/>
          </p:cNvSpPr>
          <p:nvPr>
            <p:ph type="title"/>
          </p:nvPr>
        </p:nvSpPr>
        <p:spPr>
          <a:xfrm>
            <a:off x="0" y="2"/>
            <a:ext cx="9144000" cy="733627"/>
          </a:xfrm>
        </p:spPr>
        <p:txBody>
          <a:bodyPr>
            <a:normAutofit fontScale="90000"/>
          </a:bodyPr>
          <a:lstStyle/>
          <a:p>
            <a:pPr algn="ctr"/>
            <a:r>
              <a:rPr lang="fi-FI" dirty="0"/>
              <a:t>Elävänä syntyneet Pohjois-Savossa ja koko maassa </a:t>
            </a:r>
            <a:br>
              <a:rPr lang="fi-FI" dirty="0"/>
            </a:br>
            <a:r>
              <a:rPr lang="fi-FI" dirty="0"/>
              <a:t>v. 1990–2020 ja ennuste v. 2021–2040</a:t>
            </a:r>
          </a:p>
        </p:txBody>
      </p:sp>
      <p:graphicFrame>
        <p:nvGraphicFramePr>
          <p:cNvPr id="7" name="Kaavio 6" descr="Viivakaavio esittää elävänä syntyneet koko maassa vuosina 1990–2020 sekä ennusteen vuosille 2021–2040. Kaavion tiedot on esitetty taulukkomuodossa diassa 9.">
            <a:extLst>
              <a:ext uri="{FF2B5EF4-FFF2-40B4-BE49-F238E27FC236}">
                <a16:creationId xmlns:a16="http://schemas.microsoft.com/office/drawing/2014/main" id="{138DBA24-1416-4E63-8BB0-79DF538FB97F}"/>
              </a:ext>
            </a:extLst>
          </p:cNvPr>
          <p:cNvGraphicFramePr>
            <a:graphicFrameLocks/>
          </p:cNvGraphicFramePr>
          <p:nvPr>
            <p:extLst>
              <p:ext uri="{D42A27DB-BD31-4B8C-83A1-F6EECF244321}">
                <p14:modId xmlns:p14="http://schemas.microsoft.com/office/powerpoint/2010/main" val="413352369"/>
              </p:ext>
            </p:extLst>
          </p:nvPr>
        </p:nvGraphicFramePr>
        <p:xfrm>
          <a:off x="1618487" y="786753"/>
          <a:ext cx="5614415" cy="25508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Kaavio 7" descr="Viivakaavio esittää elävänä syntyneet Pohjois-Savossa vuosina 1990–2020 sekä ennusteen vuosille 2021–2040. Kaavion tiedot on esitetty taulukkomuodossa diassa 8.">
            <a:extLst>
              <a:ext uri="{FF2B5EF4-FFF2-40B4-BE49-F238E27FC236}">
                <a16:creationId xmlns:a16="http://schemas.microsoft.com/office/drawing/2014/main" id="{71033FC7-A5AC-4190-B787-BF3449365E25}"/>
              </a:ext>
            </a:extLst>
          </p:cNvPr>
          <p:cNvGraphicFramePr>
            <a:graphicFrameLocks/>
          </p:cNvGraphicFramePr>
          <p:nvPr>
            <p:extLst>
              <p:ext uri="{D42A27DB-BD31-4B8C-83A1-F6EECF244321}">
                <p14:modId xmlns:p14="http://schemas.microsoft.com/office/powerpoint/2010/main" val="962185154"/>
              </p:ext>
            </p:extLst>
          </p:nvPr>
        </p:nvGraphicFramePr>
        <p:xfrm>
          <a:off x="1618488" y="3520439"/>
          <a:ext cx="5614415" cy="2550808"/>
        </p:xfrm>
        <a:graphic>
          <a:graphicData uri="http://schemas.openxmlformats.org/drawingml/2006/chart">
            <c:chart xmlns:c="http://schemas.openxmlformats.org/drawingml/2006/chart" xmlns:r="http://schemas.openxmlformats.org/officeDocument/2006/relationships" r:id="rId3"/>
          </a:graphicData>
        </a:graphic>
      </p:graphicFrame>
      <p:sp>
        <p:nvSpPr>
          <p:cNvPr id="2" name="Dian numeron paikkamerkki 1">
            <a:extLst>
              <a:ext uri="{FF2B5EF4-FFF2-40B4-BE49-F238E27FC236}">
                <a16:creationId xmlns:a16="http://schemas.microsoft.com/office/drawing/2014/main" id="{D4A0B34D-B714-47FE-BE7C-05C59BEB15DF}"/>
              </a:ext>
            </a:extLst>
          </p:cNvPr>
          <p:cNvSpPr>
            <a:spLocks noGrp="1"/>
          </p:cNvSpPr>
          <p:nvPr>
            <p:ph type="sldNum" sz="quarter" idx="12"/>
          </p:nvPr>
        </p:nvSpPr>
        <p:spPr/>
        <p:txBody>
          <a:bodyPr/>
          <a:lstStyle/>
          <a:p>
            <a:fld id="{6DE6D825-8E97-454B-BEAD-11D13CFBEEFD}" type="slidenum">
              <a:rPr lang="fi-FI" smtClean="0"/>
              <a:pPr/>
              <a:t>10</a:t>
            </a:fld>
            <a:endParaRPr lang="fi-FI" dirty="0"/>
          </a:p>
        </p:txBody>
      </p:sp>
      <p:sp>
        <p:nvSpPr>
          <p:cNvPr id="5" name="Tekstiruutu 4">
            <a:extLst>
              <a:ext uri="{FF2B5EF4-FFF2-40B4-BE49-F238E27FC236}">
                <a16:creationId xmlns:a16="http://schemas.microsoft.com/office/drawing/2014/main" id="{5D482416-6D98-4A67-B1FE-826EB593BF1F}"/>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239057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995990D-7B9B-4191-9634-06DFF3AD9D72}"/>
              </a:ext>
            </a:extLst>
          </p:cNvPr>
          <p:cNvSpPr>
            <a:spLocks noGrp="1"/>
          </p:cNvSpPr>
          <p:nvPr>
            <p:ph type="title"/>
          </p:nvPr>
        </p:nvSpPr>
        <p:spPr>
          <a:xfrm>
            <a:off x="0" y="2"/>
            <a:ext cx="9144000" cy="733627"/>
          </a:xfrm>
        </p:spPr>
        <p:txBody>
          <a:bodyPr>
            <a:normAutofit fontScale="90000"/>
          </a:bodyPr>
          <a:lstStyle/>
          <a:p>
            <a:pPr algn="ctr"/>
            <a:r>
              <a:rPr lang="fi-FI" dirty="0"/>
              <a:t>Kuolleet Pohjois-Savossa v. 1990–2020 ja ennuste v. 2021–2040</a:t>
            </a:r>
          </a:p>
        </p:txBody>
      </p:sp>
      <p:sp>
        <p:nvSpPr>
          <p:cNvPr id="2" name="Dian numeron paikkamerkki 1">
            <a:extLst>
              <a:ext uri="{FF2B5EF4-FFF2-40B4-BE49-F238E27FC236}">
                <a16:creationId xmlns:a16="http://schemas.microsoft.com/office/drawing/2014/main" id="{65A736CD-1CA0-4C27-8BA5-5B76DCB64B6F}"/>
              </a:ext>
            </a:extLst>
          </p:cNvPr>
          <p:cNvSpPr>
            <a:spLocks noGrp="1"/>
          </p:cNvSpPr>
          <p:nvPr>
            <p:ph type="sldNum" sz="quarter" idx="12"/>
          </p:nvPr>
        </p:nvSpPr>
        <p:spPr/>
        <p:txBody>
          <a:bodyPr/>
          <a:lstStyle/>
          <a:p>
            <a:fld id="{6DE6D825-8E97-454B-BEAD-11D13CFBEEFD}" type="slidenum">
              <a:rPr lang="fi-FI" smtClean="0"/>
              <a:pPr/>
              <a:t>11</a:t>
            </a:fld>
            <a:endParaRPr lang="fi-FI" dirty="0"/>
          </a:p>
        </p:txBody>
      </p:sp>
      <p:sp>
        <p:nvSpPr>
          <p:cNvPr id="5" name="Tekstiruutu 4">
            <a:extLst>
              <a:ext uri="{FF2B5EF4-FFF2-40B4-BE49-F238E27FC236}">
                <a16:creationId xmlns:a16="http://schemas.microsoft.com/office/drawing/2014/main" id="{A296C29F-8234-41CA-BB37-B0E62AF5191B}"/>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4" name="Taulukko 3">
            <a:extLst>
              <a:ext uri="{FF2B5EF4-FFF2-40B4-BE49-F238E27FC236}">
                <a16:creationId xmlns:a16="http://schemas.microsoft.com/office/drawing/2014/main" id="{A1C9F052-EAF7-4DD4-8F4F-8C48050FE61E}"/>
              </a:ext>
            </a:extLst>
          </p:cNvPr>
          <p:cNvGraphicFramePr>
            <a:graphicFrameLocks noGrp="1"/>
          </p:cNvGraphicFramePr>
          <p:nvPr>
            <p:extLst>
              <p:ext uri="{D42A27DB-BD31-4B8C-83A1-F6EECF244321}">
                <p14:modId xmlns:p14="http://schemas.microsoft.com/office/powerpoint/2010/main" val="2271371396"/>
              </p:ext>
            </p:extLst>
          </p:nvPr>
        </p:nvGraphicFramePr>
        <p:xfrm>
          <a:off x="450000" y="756000"/>
          <a:ext cx="8244000" cy="5346000"/>
        </p:xfrm>
        <a:graphic>
          <a:graphicData uri="http://schemas.openxmlformats.org/drawingml/2006/table">
            <a:tbl>
              <a:tblPr firstRow="1"/>
              <a:tblGrid>
                <a:gridCol w="1512000">
                  <a:extLst>
                    <a:ext uri="{9D8B030D-6E8A-4147-A177-3AD203B41FA5}">
                      <a16:colId xmlns:a16="http://schemas.microsoft.com/office/drawing/2014/main" val="1661857187"/>
                    </a:ext>
                  </a:extLst>
                </a:gridCol>
                <a:gridCol w="612000">
                  <a:extLst>
                    <a:ext uri="{9D8B030D-6E8A-4147-A177-3AD203B41FA5}">
                      <a16:colId xmlns:a16="http://schemas.microsoft.com/office/drawing/2014/main" val="449723305"/>
                    </a:ext>
                  </a:extLst>
                </a:gridCol>
                <a:gridCol w="612000">
                  <a:extLst>
                    <a:ext uri="{9D8B030D-6E8A-4147-A177-3AD203B41FA5}">
                      <a16:colId xmlns:a16="http://schemas.microsoft.com/office/drawing/2014/main" val="475811914"/>
                    </a:ext>
                  </a:extLst>
                </a:gridCol>
                <a:gridCol w="612000">
                  <a:extLst>
                    <a:ext uri="{9D8B030D-6E8A-4147-A177-3AD203B41FA5}">
                      <a16:colId xmlns:a16="http://schemas.microsoft.com/office/drawing/2014/main" val="1960364704"/>
                    </a:ext>
                  </a:extLst>
                </a:gridCol>
                <a:gridCol w="612000">
                  <a:extLst>
                    <a:ext uri="{9D8B030D-6E8A-4147-A177-3AD203B41FA5}">
                      <a16:colId xmlns:a16="http://schemas.microsoft.com/office/drawing/2014/main" val="2876987793"/>
                    </a:ext>
                  </a:extLst>
                </a:gridCol>
                <a:gridCol w="612000">
                  <a:extLst>
                    <a:ext uri="{9D8B030D-6E8A-4147-A177-3AD203B41FA5}">
                      <a16:colId xmlns:a16="http://schemas.microsoft.com/office/drawing/2014/main" val="4207812139"/>
                    </a:ext>
                  </a:extLst>
                </a:gridCol>
                <a:gridCol w="612000">
                  <a:extLst>
                    <a:ext uri="{9D8B030D-6E8A-4147-A177-3AD203B41FA5}">
                      <a16:colId xmlns:a16="http://schemas.microsoft.com/office/drawing/2014/main" val="330142373"/>
                    </a:ext>
                  </a:extLst>
                </a:gridCol>
                <a:gridCol w="612000">
                  <a:extLst>
                    <a:ext uri="{9D8B030D-6E8A-4147-A177-3AD203B41FA5}">
                      <a16:colId xmlns:a16="http://schemas.microsoft.com/office/drawing/2014/main" val="2271502634"/>
                    </a:ext>
                  </a:extLst>
                </a:gridCol>
                <a:gridCol w="612000">
                  <a:extLst>
                    <a:ext uri="{9D8B030D-6E8A-4147-A177-3AD203B41FA5}">
                      <a16:colId xmlns:a16="http://schemas.microsoft.com/office/drawing/2014/main" val="1651078441"/>
                    </a:ext>
                  </a:extLst>
                </a:gridCol>
                <a:gridCol w="612000">
                  <a:extLst>
                    <a:ext uri="{9D8B030D-6E8A-4147-A177-3AD203B41FA5}">
                      <a16:colId xmlns:a16="http://schemas.microsoft.com/office/drawing/2014/main" val="243328803"/>
                    </a:ext>
                  </a:extLst>
                </a:gridCol>
                <a:gridCol w="612000">
                  <a:extLst>
                    <a:ext uri="{9D8B030D-6E8A-4147-A177-3AD203B41FA5}">
                      <a16:colId xmlns:a16="http://schemas.microsoft.com/office/drawing/2014/main" val="1382138038"/>
                    </a:ext>
                  </a:extLst>
                </a:gridCol>
                <a:gridCol w="612000">
                  <a:extLst>
                    <a:ext uri="{9D8B030D-6E8A-4147-A177-3AD203B41FA5}">
                      <a16:colId xmlns:a16="http://schemas.microsoft.com/office/drawing/2014/main" val="3153134889"/>
                    </a:ext>
                  </a:extLst>
                </a:gridCol>
              </a:tblGrid>
              <a:tr h="198000">
                <a:tc>
                  <a:txBody>
                    <a:bodyPr/>
                    <a:lstStyle/>
                    <a:p>
                      <a:pPr marL="18000" algn="l" fontAlgn="b"/>
                      <a:r>
                        <a:rPr lang="fi-FI" sz="1100" b="1" i="0" u="none" strike="noStrike" dirty="0">
                          <a:solidFill>
                            <a:srgbClr val="000000"/>
                          </a:solidFill>
                          <a:effectLst/>
                          <a:latin typeface="Calibri" panose="020F0502020204030204" pitchFamily="34" charset="0"/>
                        </a:rPr>
                        <a:t>Alue</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1990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1995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2000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2005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2010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2015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2020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2025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2030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2035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2040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940306947"/>
                  </a:ext>
                </a:extLst>
              </a:tr>
              <a:tr h="198000">
                <a:tc>
                  <a:txBody>
                    <a:bodyPr/>
                    <a:lstStyle/>
                    <a:p>
                      <a:pPr marL="18000" algn="l" fontAlgn="b"/>
                      <a:r>
                        <a:rPr lang="fi-FI" sz="1100" b="0" i="0" u="none" strike="noStrike" dirty="0">
                          <a:solidFill>
                            <a:srgbClr val="000000"/>
                          </a:solidFill>
                          <a:effectLst/>
                          <a:latin typeface="Calibri" panose="020F0502020204030204" pitchFamily="34" charset="0"/>
                        </a:rPr>
                        <a:t>Kuopio</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1 022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1 058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1 017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976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1 047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1 183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1 059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1 174</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1 236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1 321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1 403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2461750"/>
                  </a:ext>
                </a:extLst>
              </a:tr>
              <a:tr h="198000">
                <a:tc>
                  <a:txBody>
                    <a:bodyPr/>
                    <a:lstStyle/>
                    <a:p>
                      <a:pPr marL="18000" algn="l" fontAlgn="b"/>
                      <a:r>
                        <a:rPr lang="fi-FI" sz="1100" b="0" i="0" u="none" strike="noStrike" dirty="0">
                          <a:solidFill>
                            <a:srgbClr val="000000"/>
                          </a:solidFill>
                          <a:effectLst/>
                          <a:latin typeface="Calibri" panose="020F0502020204030204" pitchFamily="34" charset="0"/>
                        </a:rPr>
                        <a:t>Siilinjärvi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108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149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168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182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200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218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234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7523867"/>
                  </a:ext>
                </a:extLst>
              </a:tr>
              <a:tr h="198000">
                <a:tc>
                  <a:txBody>
                    <a:bodyPr/>
                    <a:lstStyle/>
                    <a:p>
                      <a:pPr marL="18000" algn="l" fontAlgn="b"/>
                      <a:r>
                        <a:rPr lang="fi-FI" sz="1100" b="1" i="0" u="none" strike="noStrike" dirty="0">
                          <a:solidFill>
                            <a:srgbClr val="000000"/>
                          </a:solidFill>
                          <a:effectLst/>
                          <a:latin typeface="Calibri" panose="020F0502020204030204" pitchFamily="34" charset="0"/>
                        </a:rPr>
                        <a:t>Kuopion seutukunta</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1 132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1 166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1 145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1 093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1 196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1 317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1 227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1 356</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1 436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1 539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1 637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81916128"/>
                  </a:ext>
                </a:extLst>
              </a:tr>
              <a:tr h="198000">
                <a:tc>
                  <a:txBody>
                    <a:bodyPr/>
                    <a:lstStyle/>
                    <a:p>
                      <a:pPr marL="18000" algn="l" fontAlgn="b"/>
                      <a:r>
                        <a:rPr lang="fi-FI" sz="1100" b="0" i="0" u="none" strike="noStrike" dirty="0">
                          <a:solidFill>
                            <a:srgbClr val="000000"/>
                          </a:solidFill>
                          <a:effectLst/>
                          <a:latin typeface="Calibri" panose="020F0502020204030204" pitchFamily="34" charset="0"/>
                        </a:rPr>
                        <a:t>Iisalmi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232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234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211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193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251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265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315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268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270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281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294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45756796"/>
                  </a:ext>
                </a:extLst>
              </a:tr>
              <a:tr h="198000">
                <a:tc>
                  <a:txBody>
                    <a:bodyPr/>
                    <a:lstStyle/>
                    <a:p>
                      <a:pPr marL="18000" algn="l" fontAlgn="b"/>
                      <a:r>
                        <a:rPr lang="fi-FI" sz="1100" b="0" i="0" u="none" strike="noStrike">
                          <a:solidFill>
                            <a:srgbClr val="000000"/>
                          </a:solidFill>
                          <a:effectLst/>
                          <a:latin typeface="Calibri" panose="020F0502020204030204" pitchFamily="34" charset="0"/>
                        </a:rPr>
                        <a:t>Kiuruvesi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158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132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140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127</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1169177"/>
                  </a:ext>
                </a:extLst>
              </a:tr>
              <a:tr h="198000">
                <a:tc>
                  <a:txBody>
                    <a:bodyPr/>
                    <a:lstStyle/>
                    <a:p>
                      <a:pPr marL="18000" algn="l" fontAlgn="b"/>
                      <a:r>
                        <a:rPr lang="fi-FI" sz="1100" b="0" i="0" u="none" strike="noStrike">
                          <a:solidFill>
                            <a:srgbClr val="000000"/>
                          </a:solidFill>
                          <a:effectLst/>
                          <a:latin typeface="Calibri" panose="020F0502020204030204" pitchFamily="34" charset="0"/>
                        </a:rPr>
                        <a:t>Keitele</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36</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3423104"/>
                  </a:ext>
                </a:extLst>
              </a:tr>
              <a:tr h="198000">
                <a:tc>
                  <a:txBody>
                    <a:bodyPr/>
                    <a:lstStyle/>
                    <a:p>
                      <a:pPr marL="18000" algn="l" fontAlgn="b"/>
                      <a:r>
                        <a:rPr lang="fi-FI" sz="1100" b="0" i="0" u="none" strike="noStrike">
                          <a:solidFill>
                            <a:srgbClr val="000000"/>
                          </a:solidFill>
                          <a:effectLst/>
                          <a:latin typeface="Calibri" panose="020F0502020204030204" pitchFamily="34" charset="0"/>
                        </a:rPr>
                        <a:t>Lapinlahti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155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167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104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141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153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144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140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5616096"/>
                  </a:ext>
                </a:extLst>
              </a:tr>
              <a:tr h="198000">
                <a:tc>
                  <a:txBody>
                    <a:bodyPr/>
                    <a:lstStyle/>
                    <a:p>
                      <a:pPr marL="18000" algn="l" fontAlgn="b"/>
                      <a:r>
                        <a:rPr lang="fi-FI" sz="1100" b="0" i="0" u="none" strike="noStrike">
                          <a:solidFill>
                            <a:srgbClr val="000000"/>
                          </a:solidFill>
                          <a:effectLst/>
                          <a:latin typeface="Calibri" panose="020F0502020204030204" pitchFamily="34" charset="0"/>
                        </a:rPr>
                        <a:t>Pielavesi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113</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101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79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79</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5460799"/>
                  </a:ext>
                </a:extLst>
              </a:tr>
              <a:tr h="198000">
                <a:tc>
                  <a:txBody>
                    <a:bodyPr/>
                    <a:lstStyle/>
                    <a:p>
                      <a:pPr marL="18000" algn="l" fontAlgn="b"/>
                      <a:r>
                        <a:rPr lang="fi-FI" sz="1100" b="0" i="0" u="none" strike="noStrike">
                          <a:solidFill>
                            <a:srgbClr val="000000"/>
                          </a:solidFill>
                          <a:effectLst/>
                          <a:latin typeface="Calibri" panose="020F0502020204030204" pitchFamily="34" charset="0"/>
                        </a:rPr>
                        <a:t>Sonkajärvi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74</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81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66</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704670"/>
                  </a:ext>
                </a:extLst>
              </a:tr>
              <a:tr h="198000">
                <a:tc>
                  <a:txBody>
                    <a:bodyPr/>
                    <a:lstStyle/>
                    <a:p>
                      <a:pPr marL="18000" algn="l" fontAlgn="b"/>
                      <a:r>
                        <a:rPr lang="fi-FI" sz="1100" b="0" i="0" u="none" strike="noStrike">
                          <a:solidFill>
                            <a:srgbClr val="000000"/>
                          </a:solidFill>
                          <a:effectLst/>
                          <a:latin typeface="Calibri" panose="020F0502020204030204" pitchFamily="34" charset="0"/>
                        </a:rPr>
                        <a:t>Vieremä</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51</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3677699"/>
                  </a:ext>
                </a:extLst>
              </a:tr>
              <a:tr h="198000">
                <a:tc>
                  <a:txBody>
                    <a:bodyPr/>
                    <a:lstStyle/>
                    <a:p>
                      <a:pPr marL="18000" algn="l" fontAlgn="b"/>
                      <a:r>
                        <a:rPr lang="fi-FI" sz="1100" b="1" i="0" u="none" strike="noStrike" dirty="0">
                          <a:solidFill>
                            <a:srgbClr val="000000"/>
                          </a:solidFill>
                          <a:effectLst/>
                          <a:latin typeface="Calibri" panose="020F0502020204030204" pitchFamily="34" charset="0"/>
                        </a:rPr>
                        <a:t>Ylä-Savon seutukunta</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841</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810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736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705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760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789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835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768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752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763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777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5005221"/>
                  </a:ext>
                </a:extLst>
              </a:tr>
              <a:tr h="198000">
                <a:tc>
                  <a:txBody>
                    <a:bodyPr/>
                    <a:lstStyle/>
                    <a:p>
                      <a:pPr marL="18000" algn="l" fontAlgn="b"/>
                      <a:r>
                        <a:rPr lang="fi-FI" sz="1100" b="0" i="0" u="none" strike="noStrike">
                          <a:solidFill>
                            <a:srgbClr val="000000"/>
                          </a:solidFill>
                          <a:effectLst/>
                          <a:latin typeface="Calibri" panose="020F0502020204030204" pitchFamily="34" charset="0"/>
                        </a:rPr>
                        <a:t>Suonenjoki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116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116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112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120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127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109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8825089"/>
                  </a:ext>
                </a:extLst>
              </a:tr>
              <a:tr h="198000">
                <a:tc>
                  <a:txBody>
                    <a:bodyPr/>
                    <a:lstStyle/>
                    <a:p>
                      <a:pPr marL="18000" algn="l" fontAlgn="b"/>
                      <a:r>
                        <a:rPr lang="fi-FI" sz="1100" b="0" i="0" u="none" strike="noStrike">
                          <a:solidFill>
                            <a:srgbClr val="000000"/>
                          </a:solidFill>
                          <a:effectLst/>
                          <a:latin typeface="Calibri" panose="020F0502020204030204" pitchFamily="34" charset="0"/>
                        </a:rPr>
                        <a:t>Rautalampi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56</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40839185"/>
                  </a:ext>
                </a:extLst>
              </a:tr>
              <a:tr h="198000">
                <a:tc>
                  <a:txBody>
                    <a:bodyPr/>
                    <a:lstStyle/>
                    <a:p>
                      <a:pPr marL="18000" algn="l" fontAlgn="b"/>
                      <a:r>
                        <a:rPr lang="fi-FI" sz="1100" b="0" i="0" u="none" strike="noStrike">
                          <a:solidFill>
                            <a:srgbClr val="000000"/>
                          </a:solidFill>
                          <a:effectLst/>
                          <a:latin typeface="Calibri" panose="020F0502020204030204" pitchFamily="34" charset="0"/>
                        </a:rPr>
                        <a:t>Tervo</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67836359"/>
                  </a:ext>
                </a:extLst>
              </a:tr>
              <a:tr h="198000">
                <a:tc>
                  <a:txBody>
                    <a:bodyPr/>
                    <a:lstStyle/>
                    <a:p>
                      <a:pPr marL="18000" algn="l" fontAlgn="b"/>
                      <a:r>
                        <a:rPr lang="fi-FI" sz="1100" b="0" i="0" u="none" strike="noStrike">
                          <a:solidFill>
                            <a:srgbClr val="000000"/>
                          </a:solidFill>
                          <a:effectLst/>
                          <a:latin typeface="Calibri" panose="020F0502020204030204" pitchFamily="34" charset="0"/>
                        </a:rPr>
                        <a:t>Vesanto</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4598151"/>
                  </a:ext>
                </a:extLst>
              </a:tr>
              <a:tr h="198000">
                <a:tc>
                  <a:txBody>
                    <a:bodyPr/>
                    <a:lstStyle/>
                    <a:p>
                      <a:pPr marL="18000" algn="l" fontAlgn="b"/>
                      <a:r>
                        <a:rPr lang="fi-FI" sz="1100" b="1" i="0" u="none" strike="noStrike" dirty="0">
                          <a:solidFill>
                            <a:srgbClr val="000000"/>
                          </a:solidFill>
                          <a:effectLst/>
                          <a:latin typeface="Calibri" panose="020F0502020204030204" pitchFamily="34" charset="0"/>
                        </a:rPr>
                        <a:t>Sisä-Savon seutukunta</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280</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264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260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251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237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267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255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238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228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229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229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2681509"/>
                  </a:ext>
                </a:extLst>
              </a:tr>
              <a:tr h="198000">
                <a:tc>
                  <a:txBody>
                    <a:bodyPr/>
                    <a:lstStyle/>
                    <a:p>
                      <a:pPr marL="18000" algn="l" fontAlgn="b"/>
                      <a:r>
                        <a:rPr lang="fi-FI" sz="1100" b="0" i="0" u="none" strike="noStrike">
                          <a:solidFill>
                            <a:srgbClr val="000000"/>
                          </a:solidFill>
                          <a:effectLst/>
                          <a:latin typeface="Calibri" panose="020F0502020204030204" pitchFamily="34" charset="0"/>
                        </a:rPr>
                        <a:t>Kaavi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56</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16603759"/>
                  </a:ext>
                </a:extLst>
              </a:tr>
              <a:tr h="198000">
                <a:tc>
                  <a:txBody>
                    <a:bodyPr/>
                    <a:lstStyle/>
                    <a:p>
                      <a:pPr marL="18000" algn="l" fontAlgn="b"/>
                      <a:r>
                        <a:rPr lang="fi-FI" sz="1100" b="0" i="0" u="none" strike="noStrike">
                          <a:solidFill>
                            <a:srgbClr val="000000"/>
                          </a:solidFill>
                          <a:effectLst/>
                          <a:latin typeface="Calibri" panose="020F0502020204030204" pitchFamily="34" charset="0"/>
                        </a:rPr>
                        <a:t>Rautavaara</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34</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33879871"/>
                  </a:ext>
                </a:extLst>
              </a:tr>
              <a:tr h="198000">
                <a:tc>
                  <a:txBody>
                    <a:bodyPr/>
                    <a:lstStyle/>
                    <a:p>
                      <a:pPr marL="18000" algn="l" fontAlgn="b"/>
                      <a:r>
                        <a:rPr lang="fi-FI" sz="1100" b="0" i="0" u="none" strike="noStrike">
                          <a:solidFill>
                            <a:srgbClr val="000000"/>
                          </a:solidFill>
                          <a:effectLst/>
                          <a:latin typeface="Calibri" panose="020F0502020204030204" pitchFamily="34" charset="0"/>
                        </a:rPr>
                        <a:t>Tuusniemi</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57</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49</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01496200"/>
                  </a:ext>
                </a:extLst>
              </a:tr>
              <a:tr h="198000">
                <a:tc>
                  <a:txBody>
                    <a:bodyPr/>
                    <a:lstStyle/>
                    <a:p>
                      <a:pPr marL="18000" algn="l" fontAlgn="b"/>
                      <a:r>
                        <a:rPr lang="fi-FI" sz="1100" b="1" i="0" u="none" strike="noStrike" dirty="0">
                          <a:solidFill>
                            <a:srgbClr val="000000"/>
                          </a:solidFill>
                          <a:effectLst/>
                          <a:latin typeface="Calibri" panose="020F0502020204030204" pitchFamily="34" charset="0"/>
                        </a:rPr>
                        <a:t>Koillis-Savon seutukunta</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145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139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154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155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131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142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156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138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131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126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122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9341086"/>
                  </a:ext>
                </a:extLst>
              </a:tr>
              <a:tr h="198000">
                <a:tc>
                  <a:txBody>
                    <a:bodyPr/>
                    <a:lstStyle/>
                    <a:p>
                      <a:pPr marL="18000" algn="l" fontAlgn="b"/>
                      <a:r>
                        <a:rPr lang="fi-FI" sz="1100" b="0" i="0" u="none" strike="noStrike">
                          <a:solidFill>
                            <a:srgbClr val="000000"/>
                          </a:solidFill>
                          <a:effectLst/>
                          <a:latin typeface="Calibri" panose="020F0502020204030204" pitchFamily="34" charset="0"/>
                        </a:rPr>
                        <a:t>Varkaus</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269</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250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307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255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273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264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295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302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302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310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318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6310271"/>
                  </a:ext>
                </a:extLst>
              </a:tr>
              <a:tr h="198000">
                <a:tc>
                  <a:txBody>
                    <a:bodyPr/>
                    <a:lstStyle/>
                    <a:p>
                      <a:pPr marL="18000" algn="l" fontAlgn="b"/>
                      <a:r>
                        <a:rPr lang="fi-FI" sz="1100" b="0" i="0" u="none" strike="noStrike">
                          <a:solidFill>
                            <a:srgbClr val="000000"/>
                          </a:solidFill>
                          <a:effectLst/>
                          <a:latin typeface="Calibri" panose="020F0502020204030204" pitchFamily="34" charset="0"/>
                        </a:rPr>
                        <a:t>Joroinen</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65</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72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73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73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46661436"/>
                  </a:ext>
                </a:extLst>
              </a:tr>
              <a:tr h="198000">
                <a:tc>
                  <a:txBody>
                    <a:bodyPr/>
                    <a:lstStyle/>
                    <a:p>
                      <a:pPr marL="18000" algn="l" fontAlgn="b"/>
                      <a:r>
                        <a:rPr lang="fi-FI" sz="1100" b="0" i="0" u="none" strike="noStrike" dirty="0">
                          <a:solidFill>
                            <a:srgbClr val="000000"/>
                          </a:solidFill>
                          <a:effectLst/>
                          <a:latin typeface="Calibri" panose="020F0502020204030204" pitchFamily="34" charset="0"/>
                        </a:rPr>
                        <a:t>Leppävirta</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129</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131</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138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136</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137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138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33919394"/>
                  </a:ext>
                </a:extLst>
              </a:tr>
              <a:tr h="198000">
                <a:tc>
                  <a:txBody>
                    <a:bodyPr/>
                    <a:lstStyle/>
                    <a:p>
                      <a:pPr marL="18000" algn="l" fontAlgn="b"/>
                      <a:r>
                        <a:rPr lang="fi-FI" sz="1100" b="1" i="0" u="none" strike="noStrike" dirty="0">
                          <a:solidFill>
                            <a:srgbClr val="000000"/>
                          </a:solidFill>
                          <a:effectLst/>
                          <a:latin typeface="Calibri" panose="020F0502020204030204" pitchFamily="34" charset="0"/>
                        </a:rPr>
                        <a:t>Varkauden seutukunta</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463</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455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502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453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480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468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485</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512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a:solidFill>
                            <a:srgbClr val="000000"/>
                          </a:solidFill>
                          <a:effectLst/>
                          <a:latin typeface="Calibri" panose="020F0502020204030204" pitchFamily="34" charset="0"/>
                        </a:rPr>
                        <a:t>510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520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1" i="0" u="none" strike="noStrike" dirty="0">
                          <a:solidFill>
                            <a:srgbClr val="000000"/>
                          </a:solidFill>
                          <a:effectLst/>
                          <a:latin typeface="Calibri" panose="020F0502020204030204" pitchFamily="34" charset="0"/>
                        </a:rPr>
                        <a:t>529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09681340"/>
                  </a:ext>
                </a:extLst>
              </a:tr>
              <a:tr h="198000">
                <a:tc>
                  <a:txBody>
                    <a:bodyPr/>
                    <a:lstStyle/>
                    <a:p>
                      <a:pPr marL="18000" algn="l" fontAlgn="b"/>
                      <a:r>
                        <a:rPr lang="fi-FI" sz="1100" b="1" i="0" u="none" strike="noStrike" dirty="0">
                          <a:solidFill>
                            <a:srgbClr val="000000"/>
                          </a:solidFill>
                          <a:effectLst/>
                          <a:latin typeface="Calibri" panose="020F0502020204030204" pitchFamily="34" charset="0"/>
                        </a:rPr>
                        <a:t>Pohjois-Savo</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2 861</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a:solidFill>
                            <a:srgbClr val="000000"/>
                          </a:solidFill>
                          <a:effectLst/>
                          <a:latin typeface="Calibri" panose="020F0502020204030204" pitchFamily="34" charset="0"/>
                        </a:rPr>
                        <a:t>2 834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2 797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a:solidFill>
                            <a:srgbClr val="000000"/>
                          </a:solidFill>
                          <a:effectLst/>
                          <a:latin typeface="Calibri" panose="020F0502020204030204" pitchFamily="34" charset="0"/>
                        </a:rPr>
                        <a:t>2 657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2 804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2 983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2 958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3 012</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3 057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3 177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1" i="0" u="none" strike="noStrike" dirty="0">
                          <a:solidFill>
                            <a:srgbClr val="000000"/>
                          </a:solidFill>
                          <a:effectLst/>
                          <a:latin typeface="Calibri" panose="020F0502020204030204" pitchFamily="34" charset="0"/>
                        </a:rPr>
                        <a:t>3 294</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688694843"/>
                  </a:ext>
                </a:extLst>
              </a:tr>
              <a:tr h="198000">
                <a:tc>
                  <a:txBody>
                    <a:bodyPr/>
                    <a:lstStyle/>
                    <a:p>
                      <a:pPr marL="18000" algn="l" fontAlgn="b"/>
                      <a:r>
                        <a:rPr lang="fi-FI" sz="1100" b="0" i="0" u="none" strike="noStrike" dirty="0">
                          <a:solidFill>
                            <a:srgbClr val="000000"/>
                          </a:solidFill>
                          <a:effectLst/>
                          <a:latin typeface="Calibri" panose="020F0502020204030204" pitchFamily="34" charset="0"/>
                        </a:rPr>
                        <a:t>Koko maa</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50 058</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49 280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49 339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47 928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50 887</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52 492</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55 488</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56 883</a:t>
                      </a:r>
                    </a:p>
                  </a:txBody>
                  <a:tcPr marL="8058" marR="8058" marT="805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59 139</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62 613</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65 690</a:t>
                      </a:r>
                    </a:p>
                  </a:txBody>
                  <a:tcPr marL="8058" marR="8058" marT="805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2159967"/>
                  </a:ext>
                </a:extLst>
              </a:tr>
            </a:tbl>
          </a:graphicData>
        </a:graphic>
      </p:graphicFrame>
    </p:spTree>
    <p:extLst>
      <p:ext uri="{BB962C8B-B14F-4D97-AF65-F5344CB8AC3E}">
        <p14:creationId xmlns:p14="http://schemas.microsoft.com/office/powerpoint/2010/main" val="307268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995990D-7B9B-4191-9634-06DFF3AD9D72}"/>
              </a:ext>
            </a:extLst>
          </p:cNvPr>
          <p:cNvSpPr>
            <a:spLocks noGrp="1"/>
          </p:cNvSpPr>
          <p:nvPr>
            <p:ph type="title"/>
          </p:nvPr>
        </p:nvSpPr>
        <p:spPr>
          <a:xfrm>
            <a:off x="0" y="2"/>
            <a:ext cx="9144000" cy="733627"/>
          </a:xfrm>
        </p:spPr>
        <p:txBody>
          <a:bodyPr>
            <a:normAutofit fontScale="90000"/>
          </a:bodyPr>
          <a:lstStyle/>
          <a:p>
            <a:pPr algn="ctr"/>
            <a:r>
              <a:rPr lang="fi-FI" dirty="0"/>
              <a:t>Kuolleet maakunnittain v. 1990–2020 ja ennuste v. 2021–2040</a:t>
            </a:r>
          </a:p>
        </p:txBody>
      </p:sp>
      <p:sp>
        <p:nvSpPr>
          <p:cNvPr id="2" name="Dian numeron paikkamerkki 1">
            <a:extLst>
              <a:ext uri="{FF2B5EF4-FFF2-40B4-BE49-F238E27FC236}">
                <a16:creationId xmlns:a16="http://schemas.microsoft.com/office/drawing/2014/main" id="{65A736CD-1CA0-4C27-8BA5-5B76DCB64B6F}"/>
              </a:ext>
            </a:extLst>
          </p:cNvPr>
          <p:cNvSpPr>
            <a:spLocks noGrp="1"/>
          </p:cNvSpPr>
          <p:nvPr>
            <p:ph type="sldNum" sz="quarter" idx="12"/>
          </p:nvPr>
        </p:nvSpPr>
        <p:spPr/>
        <p:txBody>
          <a:bodyPr/>
          <a:lstStyle/>
          <a:p>
            <a:fld id="{6DE6D825-8E97-454B-BEAD-11D13CFBEEFD}" type="slidenum">
              <a:rPr lang="fi-FI" smtClean="0"/>
              <a:pPr/>
              <a:t>12</a:t>
            </a:fld>
            <a:endParaRPr lang="fi-FI" dirty="0"/>
          </a:p>
        </p:txBody>
      </p:sp>
      <p:sp>
        <p:nvSpPr>
          <p:cNvPr id="5" name="Tekstiruutu 4">
            <a:extLst>
              <a:ext uri="{FF2B5EF4-FFF2-40B4-BE49-F238E27FC236}">
                <a16:creationId xmlns:a16="http://schemas.microsoft.com/office/drawing/2014/main" id="{A296C29F-8234-41CA-BB37-B0E62AF5191B}"/>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4" name="Taulukko 3">
            <a:extLst>
              <a:ext uri="{FF2B5EF4-FFF2-40B4-BE49-F238E27FC236}">
                <a16:creationId xmlns:a16="http://schemas.microsoft.com/office/drawing/2014/main" id="{D3362527-A2FB-4A13-9701-111D1A5726DA}"/>
              </a:ext>
            </a:extLst>
          </p:cNvPr>
          <p:cNvGraphicFramePr>
            <a:graphicFrameLocks noGrp="1"/>
          </p:cNvGraphicFramePr>
          <p:nvPr>
            <p:extLst>
              <p:ext uri="{D42A27DB-BD31-4B8C-83A1-F6EECF244321}">
                <p14:modId xmlns:p14="http://schemas.microsoft.com/office/powerpoint/2010/main" val="3011255525"/>
              </p:ext>
            </p:extLst>
          </p:nvPr>
        </p:nvGraphicFramePr>
        <p:xfrm>
          <a:off x="675000" y="972000"/>
          <a:ext cx="7794000" cy="4914000"/>
        </p:xfrm>
        <a:graphic>
          <a:graphicData uri="http://schemas.openxmlformats.org/drawingml/2006/table">
            <a:tbl>
              <a:tblPr firstRow="1"/>
              <a:tblGrid>
                <a:gridCol w="1260000">
                  <a:extLst>
                    <a:ext uri="{9D8B030D-6E8A-4147-A177-3AD203B41FA5}">
                      <a16:colId xmlns:a16="http://schemas.microsoft.com/office/drawing/2014/main" val="2123105636"/>
                    </a:ext>
                  </a:extLst>
                </a:gridCol>
                <a:gridCol w="594000">
                  <a:extLst>
                    <a:ext uri="{9D8B030D-6E8A-4147-A177-3AD203B41FA5}">
                      <a16:colId xmlns:a16="http://schemas.microsoft.com/office/drawing/2014/main" val="2082004398"/>
                    </a:ext>
                  </a:extLst>
                </a:gridCol>
                <a:gridCol w="594000">
                  <a:extLst>
                    <a:ext uri="{9D8B030D-6E8A-4147-A177-3AD203B41FA5}">
                      <a16:colId xmlns:a16="http://schemas.microsoft.com/office/drawing/2014/main" val="3142050340"/>
                    </a:ext>
                  </a:extLst>
                </a:gridCol>
                <a:gridCol w="594000">
                  <a:extLst>
                    <a:ext uri="{9D8B030D-6E8A-4147-A177-3AD203B41FA5}">
                      <a16:colId xmlns:a16="http://schemas.microsoft.com/office/drawing/2014/main" val="1515203606"/>
                    </a:ext>
                  </a:extLst>
                </a:gridCol>
                <a:gridCol w="594000">
                  <a:extLst>
                    <a:ext uri="{9D8B030D-6E8A-4147-A177-3AD203B41FA5}">
                      <a16:colId xmlns:a16="http://schemas.microsoft.com/office/drawing/2014/main" val="3225800853"/>
                    </a:ext>
                  </a:extLst>
                </a:gridCol>
                <a:gridCol w="594000">
                  <a:extLst>
                    <a:ext uri="{9D8B030D-6E8A-4147-A177-3AD203B41FA5}">
                      <a16:colId xmlns:a16="http://schemas.microsoft.com/office/drawing/2014/main" val="1265687128"/>
                    </a:ext>
                  </a:extLst>
                </a:gridCol>
                <a:gridCol w="594000">
                  <a:extLst>
                    <a:ext uri="{9D8B030D-6E8A-4147-A177-3AD203B41FA5}">
                      <a16:colId xmlns:a16="http://schemas.microsoft.com/office/drawing/2014/main" val="1042085365"/>
                    </a:ext>
                  </a:extLst>
                </a:gridCol>
                <a:gridCol w="594000">
                  <a:extLst>
                    <a:ext uri="{9D8B030D-6E8A-4147-A177-3AD203B41FA5}">
                      <a16:colId xmlns:a16="http://schemas.microsoft.com/office/drawing/2014/main" val="3431106827"/>
                    </a:ext>
                  </a:extLst>
                </a:gridCol>
                <a:gridCol w="594000">
                  <a:extLst>
                    <a:ext uri="{9D8B030D-6E8A-4147-A177-3AD203B41FA5}">
                      <a16:colId xmlns:a16="http://schemas.microsoft.com/office/drawing/2014/main" val="935426682"/>
                    </a:ext>
                  </a:extLst>
                </a:gridCol>
                <a:gridCol w="594000">
                  <a:extLst>
                    <a:ext uri="{9D8B030D-6E8A-4147-A177-3AD203B41FA5}">
                      <a16:colId xmlns:a16="http://schemas.microsoft.com/office/drawing/2014/main" val="3265267722"/>
                    </a:ext>
                  </a:extLst>
                </a:gridCol>
                <a:gridCol w="594000">
                  <a:extLst>
                    <a:ext uri="{9D8B030D-6E8A-4147-A177-3AD203B41FA5}">
                      <a16:colId xmlns:a16="http://schemas.microsoft.com/office/drawing/2014/main" val="1887225378"/>
                    </a:ext>
                  </a:extLst>
                </a:gridCol>
                <a:gridCol w="594000">
                  <a:extLst>
                    <a:ext uri="{9D8B030D-6E8A-4147-A177-3AD203B41FA5}">
                      <a16:colId xmlns:a16="http://schemas.microsoft.com/office/drawing/2014/main" val="3333662040"/>
                    </a:ext>
                  </a:extLst>
                </a:gridCol>
              </a:tblGrid>
              <a:tr h="234000">
                <a:tc>
                  <a:txBody>
                    <a:bodyPr/>
                    <a:lstStyle/>
                    <a:p>
                      <a:pPr marL="18000" algn="l" fontAlgn="b"/>
                      <a:r>
                        <a:rPr lang="fi-FI" sz="1100" b="1" i="0" u="none" strike="noStrike" dirty="0">
                          <a:solidFill>
                            <a:srgbClr val="000000"/>
                          </a:solidFill>
                          <a:effectLst/>
                          <a:latin typeface="Calibri" panose="020F0502020204030204" pitchFamily="34" charset="0"/>
                        </a:rPr>
                        <a:t>Maakunta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1990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1995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2000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2005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2010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2015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2020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2025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2030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2035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2040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1710561"/>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Uusimaa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10 949</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10 512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10 797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10 679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11 412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11 835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13 104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13 521</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14 587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15 933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17 064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7730890"/>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Varsinais-Suomi</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4 498</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4 602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4 591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4 400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4 581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4 632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4 785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5 103</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5 313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5 661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5 970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69133000"/>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Satakunta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2 436</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2 496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2 450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2 433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2 617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2 636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2 781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2 799</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2 826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2 897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2 934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7781848"/>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Kanta-Häme</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1 775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1 776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1 754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1 833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1 863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1 859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1 950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1 985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2 071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2 197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2 314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5805718"/>
                  </a:ext>
                </a:extLst>
              </a:tr>
              <a:tr h="234000">
                <a:tc>
                  <a:txBody>
                    <a:bodyPr/>
                    <a:lstStyle/>
                    <a:p>
                      <a:pPr marL="18000" algn="l" fontAlgn="b"/>
                      <a:r>
                        <a:rPr lang="fi-FI" sz="1100" b="0" i="0" u="none" strike="noStrike">
                          <a:solidFill>
                            <a:srgbClr val="000000"/>
                          </a:solidFill>
                          <a:effectLst/>
                          <a:latin typeface="Calibri" panose="020F0502020204030204" pitchFamily="34" charset="0"/>
                        </a:rPr>
                        <a:t>Pirkanmaa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4 688</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4 535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4 503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4 246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4 643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4 799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4 885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5 129</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5 381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5 754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6 101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0381582"/>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Päijät-Häme</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2 260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2 086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2 017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2 076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2 290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2 240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2 429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2 516</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2 636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2 789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2 897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77949266"/>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Kymenlaakso</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2 132</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2 101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2 195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2 018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2 104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2 157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2 269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2 226</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2 235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2 286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2 320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26669199"/>
                  </a:ext>
                </a:extLst>
              </a:tr>
              <a:tr h="234000">
                <a:tc>
                  <a:txBody>
                    <a:bodyPr/>
                    <a:lstStyle/>
                    <a:p>
                      <a:pPr marL="18000" algn="l" fontAlgn="b"/>
                      <a:r>
                        <a:rPr lang="fi-FI" sz="1100" b="0" i="0" u="none" strike="noStrike">
                          <a:solidFill>
                            <a:srgbClr val="000000"/>
                          </a:solidFill>
                          <a:effectLst/>
                          <a:latin typeface="Calibri" panose="020F0502020204030204" pitchFamily="34" charset="0"/>
                        </a:rPr>
                        <a:t>Etelä-Karjala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1 565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1 623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1 495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1 516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1 557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1 667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1 729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1 706</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1 712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1 749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1 774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1364478"/>
                  </a:ext>
                </a:extLst>
              </a:tr>
              <a:tr h="234000">
                <a:tc>
                  <a:txBody>
                    <a:bodyPr/>
                    <a:lstStyle/>
                    <a:p>
                      <a:pPr marL="18000" algn="l" fontAlgn="b"/>
                      <a:r>
                        <a:rPr lang="fi-FI" sz="1100" b="0" i="0" u="none" strike="noStrike">
                          <a:solidFill>
                            <a:srgbClr val="000000"/>
                          </a:solidFill>
                          <a:effectLst/>
                          <a:latin typeface="Calibri" panose="020F0502020204030204" pitchFamily="34" charset="0"/>
                        </a:rPr>
                        <a:t>Etelä-Savo</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1 927</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1 840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1 805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1 832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1 890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2 017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1 972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2 002</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1 998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2 027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2 045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5463252"/>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Pohjois-Savo</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2 861</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a:solidFill>
                            <a:srgbClr val="000000"/>
                          </a:solidFill>
                          <a:effectLst/>
                          <a:latin typeface="Calibri" panose="020F0502020204030204" pitchFamily="34" charset="0"/>
                        </a:rPr>
                        <a:t>2 834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a:solidFill>
                            <a:srgbClr val="000000"/>
                          </a:solidFill>
                          <a:effectLst/>
                          <a:latin typeface="Calibri" panose="020F0502020204030204" pitchFamily="34" charset="0"/>
                        </a:rPr>
                        <a:t>2 797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a:solidFill>
                            <a:srgbClr val="000000"/>
                          </a:solidFill>
                          <a:effectLst/>
                          <a:latin typeface="Calibri" panose="020F0502020204030204" pitchFamily="34" charset="0"/>
                        </a:rPr>
                        <a:t>2 657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a:solidFill>
                            <a:srgbClr val="000000"/>
                          </a:solidFill>
                          <a:effectLst/>
                          <a:latin typeface="Calibri" panose="020F0502020204030204" pitchFamily="34" charset="0"/>
                        </a:rPr>
                        <a:t>2 804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2 983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a:solidFill>
                            <a:srgbClr val="000000"/>
                          </a:solidFill>
                          <a:effectLst/>
                          <a:latin typeface="Calibri" panose="020F0502020204030204" pitchFamily="34" charset="0"/>
                        </a:rPr>
                        <a:t>2 958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a:solidFill>
                            <a:srgbClr val="000000"/>
                          </a:solidFill>
                          <a:effectLst/>
                          <a:latin typeface="Calibri" panose="020F0502020204030204" pitchFamily="34" charset="0"/>
                        </a:rPr>
                        <a:t>3 012</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3 057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a:solidFill>
                            <a:srgbClr val="000000"/>
                          </a:solidFill>
                          <a:effectLst/>
                          <a:latin typeface="Calibri" panose="020F0502020204030204" pitchFamily="34" charset="0"/>
                        </a:rPr>
                        <a:t>3 177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3 294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835756863"/>
                  </a:ext>
                </a:extLst>
              </a:tr>
              <a:tr h="234000">
                <a:tc>
                  <a:txBody>
                    <a:bodyPr/>
                    <a:lstStyle/>
                    <a:p>
                      <a:pPr marL="18000" algn="l" fontAlgn="b"/>
                      <a:r>
                        <a:rPr lang="fi-FI" sz="1100" b="0" i="0" u="none" strike="noStrike">
                          <a:solidFill>
                            <a:srgbClr val="000000"/>
                          </a:solidFill>
                          <a:effectLst/>
                          <a:latin typeface="Calibri" panose="020F0502020204030204" pitchFamily="34" charset="0"/>
                        </a:rPr>
                        <a:t>Pohjois-Karjala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2 071</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1 978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1 978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1 899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2 025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2 013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2 139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2 142</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2 155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2 206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2 254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7996586"/>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Keski-Suomi</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2 660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2 573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2 532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2 331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2 625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2 727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2 850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2 947</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3 049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3 208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3 342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36960452"/>
                  </a:ext>
                </a:extLst>
              </a:tr>
              <a:tr h="234000">
                <a:tc>
                  <a:txBody>
                    <a:bodyPr/>
                    <a:lstStyle/>
                    <a:p>
                      <a:pPr marL="18000" algn="l" fontAlgn="b"/>
                      <a:r>
                        <a:rPr lang="fi-FI" sz="1100" b="0" i="0" u="none" strike="noStrike">
                          <a:solidFill>
                            <a:srgbClr val="000000"/>
                          </a:solidFill>
                          <a:effectLst/>
                          <a:latin typeface="Calibri" panose="020F0502020204030204" pitchFamily="34" charset="0"/>
                        </a:rPr>
                        <a:t>Etelä-Pohjanmaa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2 112</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2 277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2 146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2 131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2 241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2 206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2 263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2 259</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2 281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2 372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2 476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6464587"/>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Pohjanmaa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1 723</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1 676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1 665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1 608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1 536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1 659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1 748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1 768</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1 801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1 890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1 972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4710659"/>
                  </a:ext>
                </a:extLst>
              </a:tr>
              <a:tr h="234000">
                <a:tc>
                  <a:txBody>
                    <a:bodyPr/>
                    <a:lstStyle/>
                    <a:p>
                      <a:pPr marL="18000" algn="l" fontAlgn="b"/>
                      <a:r>
                        <a:rPr lang="fi-FI" sz="1100" b="0" i="0" u="none" strike="noStrike">
                          <a:solidFill>
                            <a:srgbClr val="000000"/>
                          </a:solidFill>
                          <a:effectLst/>
                          <a:latin typeface="Calibri" panose="020F0502020204030204" pitchFamily="34" charset="0"/>
                        </a:rPr>
                        <a:t>Keski-Pohjanmaa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561</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548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576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554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642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633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705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703</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727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769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808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60116938"/>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Pohjois-Pohjanmaa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2 928</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2 869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3 066</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2 892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3 059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3 167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3 492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3 640</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3 848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4 132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4 452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3148816"/>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Kainuu</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885</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871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932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835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904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975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1 065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983</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982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995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1 012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3090129"/>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Lappi</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1 801</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1 825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1 793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1 729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1 861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2 002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2 073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2 149</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2 165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2 227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2 293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94765751"/>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Ahvenanmaa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226</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258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247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259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233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285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291</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293</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315</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344</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368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6826995"/>
                  </a:ext>
                </a:extLst>
              </a:tr>
              <a:tr h="234000">
                <a:tc>
                  <a:txBody>
                    <a:bodyPr/>
                    <a:lstStyle/>
                    <a:p>
                      <a:pPr marL="18000" algn="l" fontAlgn="b"/>
                      <a:r>
                        <a:rPr lang="fi-FI" sz="1100" b="1" i="0" u="none" strike="noStrike" dirty="0">
                          <a:solidFill>
                            <a:srgbClr val="000000"/>
                          </a:solidFill>
                          <a:effectLst/>
                          <a:latin typeface="Calibri" panose="020F0502020204030204" pitchFamily="34" charset="0"/>
                        </a:rPr>
                        <a:t>Koko maa</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a:solidFill>
                            <a:srgbClr val="000000"/>
                          </a:solidFill>
                          <a:effectLst/>
                          <a:latin typeface="Calibri" panose="020F0502020204030204" pitchFamily="34" charset="0"/>
                        </a:rPr>
                        <a:t>50 058</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49 280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a:solidFill>
                            <a:srgbClr val="000000"/>
                          </a:solidFill>
                          <a:effectLst/>
                          <a:latin typeface="Calibri" panose="020F0502020204030204" pitchFamily="34" charset="0"/>
                        </a:rPr>
                        <a:t>49 339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47 928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50 887</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52 492</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55 488</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56 883</a:t>
                      </a:r>
                    </a:p>
                  </a:txBody>
                  <a:tcPr marL="9114" marR="9114" marT="911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59 139</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62 613</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65 690</a:t>
                      </a:r>
                    </a:p>
                  </a:txBody>
                  <a:tcPr marL="9114" marR="9114" marT="911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586226"/>
                  </a:ext>
                </a:extLst>
              </a:tr>
            </a:tbl>
          </a:graphicData>
        </a:graphic>
      </p:graphicFrame>
    </p:spTree>
    <p:extLst>
      <p:ext uri="{BB962C8B-B14F-4D97-AF65-F5344CB8AC3E}">
        <p14:creationId xmlns:p14="http://schemas.microsoft.com/office/powerpoint/2010/main" val="2106187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FCC77611-6784-4689-ABA2-FB30A321EC5F}"/>
              </a:ext>
            </a:extLst>
          </p:cNvPr>
          <p:cNvSpPr>
            <a:spLocks noGrp="1"/>
          </p:cNvSpPr>
          <p:nvPr>
            <p:ph type="title"/>
          </p:nvPr>
        </p:nvSpPr>
        <p:spPr>
          <a:xfrm>
            <a:off x="0" y="2"/>
            <a:ext cx="9144000" cy="733627"/>
          </a:xfrm>
        </p:spPr>
        <p:txBody>
          <a:bodyPr>
            <a:normAutofit fontScale="90000"/>
          </a:bodyPr>
          <a:lstStyle/>
          <a:p>
            <a:pPr algn="ctr"/>
            <a:r>
              <a:rPr lang="fi-FI" dirty="0"/>
              <a:t>Luonnollinen väestönlisäys Pohjois-Savossa v. 1990–2020 </a:t>
            </a:r>
            <a:br>
              <a:rPr lang="fi-FI" dirty="0"/>
            </a:br>
            <a:r>
              <a:rPr lang="fi-FI" dirty="0"/>
              <a:t>ja ennuste v. 2021–2040</a:t>
            </a:r>
          </a:p>
        </p:txBody>
      </p:sp>
      <p:sp>
        <p:nvSpPr>
          <p:cNvPr id="2" name="Dian numeron paikkamerkki 1">
            <a:extLst>
              <a:ext uri="{FF2B5EF4-FFF2-40B4-BE49-F238E27FC236}">
                <a16:creationId xmlns:a16="http://schemas.microsoft.com/office/drawing/2014/main" id="{988DAFC4-046D-4326-86AA-7D79B3213BAF}"/>
              </a:ext>
            </a:extLst>
          </p:cNvPr>
          <p:cNvSpPr>
            <a:spLocks noGrp="1"/>
          </p:cNvSpPr>
          <p:nvPr>
            <p:ph type="sldNum" sz="quarter" idx="12"/>
          </p:nvPr>
        </p:nvSpPr>
        <p:spPr/>
        <p:txBody>
          <a:bodyPr/>
          <a:lstStyle/>
          <a:p>
            <a:fld id="{6DE6D825-8E97-454B-BEAD-11D13CFBEEFD}" type="slidenum">
              <a:rPr lang="fi-FI" smtClean="0"/>
              <a:pPr/>
              <a:t>13</a:t>
            </a:fld>
            <a:endParaRPr lang="fi-FI" dirty="0"/>
          </a:p>
        </p:txBody>
      </p:sp>
      <p:sp>
        <p:nvSpPr>
          <p:cNvPr id="4" name="Tekstiruutu 3">
            <a:extLst>
              <a:ext uri="{FF2B5EF4-FFF2-40B4-BE49-F238E27FC236}">
                <a16:creationId xmlns:a16="http://schemas.microsoft.com/office/drawing/2014/main" id="{C3D8A182-129E-4E47-B9AB-471F4855207A}"/>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D9C5F4BC-6A8B-4E74-8DB1-ABB8D9DBC538}"/>
              </a:ext>
            </a:extLst>
          </p:cNvPr>
          <p:cNvGraphicFramePr>
            <a:graphicFrameLocks noGrp="1"/>
          </p:cNvGraphicFramePr>
          <p:nvPr>
            <p:extLst>
              <p:ext uri="{D42A27DB-BD31-4B8C-83A1-F6EECF244321}">
                <p14:modId xmlns:p14="http://schemas.microsoft.com/office/powerpoint/2010/main" val="530978035"/>
              </p:ext>
            </p:extLst>
          </p:nvPr>
        </p:nvGraphicFramePr>
        <p:xfrm>
          <a:off x="767709" y="756000"/>
          <a:ext cx="7608581" cy="5346000"/>
        </p:xfrm>
        <a:graphic>
          <a:graphicData uri="http://schemas.openxmlformats.org/drawingml/2006/table">
            <a:tbl>
              <a:tblPr firstRow="1">
                <a:tableStyleId>{5C22544A-7EE6-4342-B048-85BDC9FD1C3A}</a:tableStyleId>
              </a:tblPr>
              <a:tblGrid>
                <a:gridCol w="1404000">
                  <a:extLst>
                    <a:ext uri="{9D8B030D-6E8A-4147-A177-3AD203B41FA5}">
                      <a16:colId xmlns:a16="http://schemas.microsoft.com/office/drawing/2014/main" val="1648243325"/>
                    </a:ext>
                  </a:extLst>
                </a:gridCol>
                <a:gridCol w="576000">
                  <a:extLst>
                    <a:ext uri="{9D8B030D-6E8A-4147-A177-3AD203B41FA5}">
                      <a16:colId xmlns:a16="http://schemas.microsoft.com/office/drawing/2014/main" val="3914803852"/>
                    </a:ext>
                  </a:extLst>
                </a:gridCol>
                <a:gridCol w="576000">
                  <a:extLst>
                    <a:ext uri="{9D8B030D-6E8A-4147-A177-3AD203B41FA5}">
                      <a16:colId xmlns:a16="http://schemas.microsoft.com/office/drawing/2014/main" val="156049523"/>
                    </a:ext>
                  </a:extLst>
                </a:gridCol>
                <a:gridCol w="576000">
                  <a:extLst>
                    <a:ext uri="{9D8B030D-6E8A-4147-A177-3AD203B41FA5}">
                      <a16:colId xmlns:a16="http://schemas.microsoft.com/office/drawing/2014/main" val="2086104975"/>
                    </a:ext>
                  </a:extLst>
                </a:gridCol>
                <a:gridCol w="576000">
                  <a:extLst>
                    <a:ext uri="{9D8B030D-6E8A-4147-A177-3AD203B41FA5}">
                      <a16:colId xmlns:a16="http://schemas.microsoft.com/office/drawing/2014/main" val="2172603857"/>
                    </a:ext>
                  </a:extLst>
                </a:gridCol>
                <a:gridCol w="576000">
                  <a:extLst>
                    <a:ext uri="{9D8B030D-6E8A-4147-A177-3AD203B41FA5}">
                      <a16:colId xmlns:a16="http://schemas.microsoft.com/office/drawing/2014/main" val="1898192000"/>
                    </a:ext>
                  </a:extLst>
                </a:gridCol>
                <a:gridCol w="576000">
                  <a:extLst>
                    <a:ext uri="{9D8B030D-6E8A-4147-A177-3AD203B41FA5}">
                      <a16:colId xmlns:a16="http://schemas.microsoft.com/office/drawing/2014/main" val="3300057399"/>
                    </a:ext>
                  </a:extLst>
                </a:gridCol>
                <a:gridCol w="576000">
                  <a:extLst>
                    <a:ext uri="{9D8B030D-6E8A-4147-A177-3AD203B41FA5}">
                      <a16:colId xmlns:a16="http://schemas.microsoft.com/office/drawing/2014/main" val="871065373"/>
                    </a:ext>
                  </a:extLst>
                </a:gridCol>
                <a:gridCol w="576000">
                  <a:extLst>
                    <a:ext uri="{9D8B030D-6E8A-4147-A177-3AD203B41FA5}">
                      <a16:colId xmlns:a16="http://schemas.microsoft.com/office/drawing/2014/main" val="2543357191"/>
                    </a:ext>
                  </a:extLst>
                </a:gridCol>
                <a:gridCol w="576000">
                  <a:extLst>
                    <a:ext uri="{9D8B030D-6E8A-4147-A177-3AD203B41FA5}">
                      <a16:colId xmlns:a16="http://schemas.microsoft.com/office/drawing/2014/main" val="4111238178"/>
                    </a:ext>
                  </a:extLst>
                </a:gridCol>
                <a:gridCol w="576000">
                  <a:extLst>
                    <a:ext uri="{9D8B030D-6E8A-4147-A177-3AD203B41FA5}">
                      <a16:colId xmlns:a16="http://schemas.microsoft.com/office/drawing/2014/main" val="4016728789"/>
                    </a:ext>
                  </a:extLst>
                </a:gridCol>
                <a:gridCol w="444581">
                  <a:extLst>
                    <a:ext uri="{9D8B030D-6E8A-4147-A177-3AD203B41FA5}">
                      <a16:colId xmlns:a16="http://schemas.microsoft.com/office/drawing/2014/main" val="176519842"/>
                    </a:ext>
                  </a:extLst>
                </a:gridCol>
              </a:tblGrid>
              <a:tr h="198000">
                <a:tc>
                  <a:txBody>
                    <a:bodyPr/>
                    <a:lstStyle/>
                    <a:p>
                      <a:pPr algn="l" fontAlgn="b"/>
                      <a:r>
                        <a:rPr lang="fi-FI" sz="1050" b="1" u="none" strike="noStrike" dirty="0">
                          <a:solidFill>
                            <a:sysClr val="windowText" lastClr="000000"/>
                          </a:solidFill>
                          <a:effectLst/>
                        </a:rPr>
                        <a:t>Alue</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1990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1995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2000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2005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2010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2015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2020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2025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2030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2035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u="none" strike="noStrike" dirty="0">
                          <a:solidFill>
                            <a:sysClr val="windowText" lastClr="000000"/>
                          </a:solidFill>
                          <a:effectLst/>
                        </a:rPr>
                        <a:t>2040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15182203"/>
                  </a:ext>
                </a:extLst>
              </a:tr>
              <a:tr h="198000">
                <a:tc>
                  <a:txBody>
                    <a:bodyPr/>
                    <a:lstStyle/>
                    <a:p>
                      <a:pPr algn="l" fontAlgn="b"/>
                      <a:r>
                        <a:rPr lang="fi-FI" sz="1050" u="none" strike="noStrike" dirty="0">
                          <a:effectLst/>
                        </a:rPr>
                        <a:t>Kuopio</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384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293</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156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166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-76</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-154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-347</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2306820"/>
                  </a:ext>
                </a:extLst>
              </a:tr>
              <a:tr h="198000">
                <a:tc>
                  <a:txBody>
                    <a:bodyPr/>
                    <a:lstStyle/>
                    <a:p>
                      <a:pPr algn="l" fontAlgn="b"/>
                      <a:r>
                        <a:rPr lang="fi-FI" sz="1050" u="none" strike="noStrike">
                          <a:effectLst/>
                        </a:rPr>
                        <a:t>Siilinjärvi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170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141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110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78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-63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48889863"/>
                  </a:ext>
                </a:extLst>
              </a:tr>
              <a:tr h="198000">
                <a:tc>
                  <a:txBody>
                    <a:bodyPr/>
                    <a:lstStyle/>
                    <a:p>
                      <a:pPr algn="l" fontAlgn="b"/>
                      <a:r>
                        <a:rPr lang="fi-FI" sz="1050" b="1" u="none" strike="noStrike" dirty="0">
                          <a:effectLst/>
                        </a:rPr>
                        <a:t>Kuopion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554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434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266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347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244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99</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-31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-84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-193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-312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-428</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0625642"/>
                  </a:ext>
                </a:extLst>
              </a:tr>
              <a:tr h="198000">
                <a:tc>
                  <a:txBody>
                    <a:bodyPr/>
                    <a:lstStyle/>
                    <a:p>
                      <a:pPr algn="l" fontAlgn="b"/>
                      <a:r>
                        <a:rPr lang="fi-FI" sz="1050" u="none" strike="noStrike">
                          <a:effectLst/>
                        </a:rPr>
                        <a:t>Iisalmi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39</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-168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-135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-150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-167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5161396"/>
                  </a:ext>
                </a:extLst>
              </a:tr>
              <a:tr h="198000">
                <a:tc>
                  <a:txBody>
                    <a:bodyPr/>
                    <a:lstStyle/>
                    <a:p>
                      <a:pPr algn="l" fontAlgn="b"/>
                      <a:r>
                        <a:rPr lang="fi-FI" sz="1050" u="none" strike="noStrike">
                          <a:effectLst/>
                        </a:rPr>
                        <a:t>Kiuruvesi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-66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-78</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-78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2871675"/>
                  </a:ext>
                </a:extLst>
              </a:tr>
              <a:tr h="198000">
                <a:tc>
                  <a:txBody>
                    <a:bodyPr/>
                    <a:lstStyle/>
                    <a:p>
                      <a:pPr algn="l" fontAlgn="b"/>
                      <a:r>
                        <a:rPr lang="fi-FI" sz="1050" u="none" strike="noStrike" dirty="0">
                          <a:effectLst/>
                        </a:rPr>
                        <a:t>Keitele</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07231214"/>
                  </a:ext>
                </a:extLst>
              </a:tr>
              <a:tr h="198000">
                <a:tc>
                  <a:txBody>
                    <a:bodyPr/>
                    <a:lstStyle/>
                    <a:p>
                      <a:pPr algn="l" fontAlgn="b"/>
                      <a:r>
                        <a:rPr lang="fi-FI" sz="1050" u="none" strike="noStrike" dirty="0">
                          <a:effectLst/>
                        </a:rPr>
                        <a:t>Lapinlahti</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-40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-90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-81</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825998"/>
                  </a:ext>
                </a:extLst>
              </a:tr>
              <a:tr h="198000">
                <a:tc>
                  <a:txBody>
                    <a:bodyPr/>
                    <a:lstStyle/>
                    <a:p>
                      <a:pPr algn="l" fontAlgn="b"/>
                      <a:r>
                        <a:rPr lang="fi-FI" sz="1050" u="none" strike="noStrike" dirty="0">
                          <a:effectLst/>
                        </a:rPr>
                        <a:t>Pielavesi</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-44</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-56</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1907179"/>
                  </a:ext>
                </a:extLst>
              </a:tr>
              <a:tr h="198000">
                <a:tc>
                  <a:txBody>
                    <a:bodyPr/>
                    <a:lstStyle/>
                    <a:p>
                      <a:pPr algn="l" fontAlgn="b"/>
                      <a:r>
                        <a:rPr lang="fi-FI" sz="1050" u="none" strike="noStrike">
                          <a:effectLst/>
                        </a:rPr>
                        <a:t>Sonkajärvi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-47</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6526880"/>
                  </a:ext>
                </a:extLst>
              </a:tr>
              <a:tr h="198000">
                <a:tc>
                  <a:txBody>
                    <a:bodyPr/>
                    <a:lstStyle/>
                    <a:p>
                      <a:pPr algn="l" fontAlgn="b"/>
                      <a:r>
                        <a:rPr lang="fi-FI" sz="1050" u="none" strike="noStrike" dirty="0">
                          <a:effectLst/>
                        </a:rPr>
                        <a:t>Vieremä</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4129915"/>
                  </a:ext>
                </a:extLst>
              </a:tr>
              <a:tr h="198000">
                <a:tc>
                  <a:txBody>
                    <a:bodyPr/>
                    <a:lstStyle/>
                    <a:p>
                      <a:pPr algn="l" fontAlgn="b"/>
                      <a:r>
                        <a:rPr lang="fi-FI" sz="1050" b="1" u="none" strike="noStrike" dirty="0">
                          <a:effectLst/>
                        </a:rPr>
                        <a:t>Ylä-Savon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-66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-96</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-139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-149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-178</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-297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-472</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-439</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-450</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-474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-498</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42165598"/>
                  </a:ext>
                </a:extLst>
              </a:tr>
              <a:tr h="198000">
                <a:tc>
                  <a:txBody>
                    <a:bodyPr/>
                    <a:lstStyle/>
                    <a:p>
                      <a:pPr algn="l" fontAlgn="b"/>
                      <a:r>
                        <a:rPr lang="fi-FI" sz="1050" u="none" strike="noStrike">
                          <a:effectLst/>
                        </a:rPr>
                        <a:t>Suonenjoki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-61</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-80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-75</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-74</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-78</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58848119"/>
                  </a:ext>
                </a:extLst>
              </a:tr>
              <a:tr h="198000">
                <a:tc>
                  <a:txBody>
                    <a:bodyPr/>
                    <a:lstStyle/>
                    <a:p>
                      <a:pPr algn="l" fontAlgn="b"/>
                      <a:r>
                        <a:rPr lang="fi-FI" sz="1050" u="none" strike="noStrike">
                          <a:effectLst/>
                        </a:rPr>
                        <a:t>Rautalampi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-43</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-41</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6845809"/>
                  </a:ext>
                </a:extLst>
              </a:tr>
              <a:tr h="198000">
                <a:tc>
                  <a:txBody>
                    <a:bodyPr/>
                    <a:lstStyle/>
                    <a:p>
                      <a:pPr algn="l" fontAlgn="b"/>
                      <a:r>
                        <a:rPr lang="fi-FI" sz="1050" u="none" strike="noStrike" dirty="0">
                          <a:effectLst/>
                        </a:rPr>
                        <a:t>Tervo</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413518"/>
                  </a:ext>
                </a:extLst>
              </a:tr>
              <a:tr h="198000">
                <a:tc>
                  <a:txBody>
                    <a:bodyPr/>
                    <a:lstStyle/>
                    <a:p>
                      <a:pPr algn="l" fontAlgn="b"/>
                      <a:r>
                        <a:rPr lang="fi-FI" sz="1050" u="none" strike="noStrike">
                          <a:effectLst/>
                        </a:rPr>
                        <a:t>Vesanto</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-32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-32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3886844"/>
                  </a:ext>
                </a:extLst>
              </a:tr>
              <a:tr h="198000">
                <a:tc>
                  <a:txBody>
                    <a:bodyPr/>
                    <a:lstStyle/>
                    <a:p>
                      <a:pPr algn="l" fontAlgn="b"/>
                      <a:r>
                        <a:rPr lang="fi-FI" sz="1050" b="1" u="none" strike="noStrike" dirty="0">
                          <a:effectLst/>
                        </a:rPr>
                        <a:t>Sisä-Savon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-70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-101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-114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-136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-124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-153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-189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-174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-169</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-172</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-175</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00669555"/>
                  </a:ext>
                </a:extLst>
              </a:tr>
              <a:tr h="198000">
                <a:tc>
                  <a:txBody>
                    <a:bodyPr/>
                    <a:lstStyle/>
                    <a:p>
                      <a:pPr algn="l" fontAlgn="b"/>
                      <a:r>
                        <a:rPr lang="fi-FI" sz="1050" u="none" strike="noStrike">
                          <a:effectLst/>
                        </a:rPr>
                        <a:t>Kaavi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-42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-40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-38</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468140"/>
                  </a:ext>
                </a:extLst>
              </a:tr>
              <a:tr h="198000">
                <a:tc>
                  <a:txBody>
                    <a:bodyPr/>
                    <a:lstStyle/>
                    <a:p>
                      <a:pPr algn="l" fontAlgn="b"/>
                      <a:r>
                        <a:rPr lang="fi-FI" sz="1050" u="none" strike="noStrike" dirty="0">
                          <a:effectLst/>
                        </a:rPr>
                        <a:t>Rautavaara</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06512225"/>
                  </a:ext>
                </a:extLst>
              </a:tr>
              <a:tr h="198000">
                <a:tc>
                  <a:txBody>
                    <a:bodyPr/>
                    <a:lstStyle/>
                    <a:p>
                      <a:pPr algn="l" fontAlgn="b"/>
                      <a:r>
                        <a:rPr lang="fi-FI" sz="1050" u="none" strike="noStrike">
                          <a:effectLst/>
                        </a:rPr>
                        <a:t>Tuusniemi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-39</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-38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907236"/>
                  </a:ext>
                </a:extLst>
              </a:tr>
              <a:tr h="198000">
                <a:tc>
                  <a:txBody>
                    <a:bodyPr/>
                    <a:lstStyle/>
                    <a:p>
                      <a:pPr algn="l" fontAlgn="b"/>
                      <a:r>
                        <a:rPr lang="fi-FI" sz="1050" b="1" u="none" strike="noStrike" dirty="0">
                          <a:effectLst/>
                        </a:rPr>
                        <a:t>Koillis-Savon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-32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-42</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-85</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-90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-81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-98</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-116</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-111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-107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-102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-99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81857242"/>
                  </a:ext>
                </a:extLst>
              </a:tr>
              <a:tr h="198000">
                <a:tc>
                  <a:txBody>
                    <a:bodyPr/>
                    <a:lstStyle/>
                    <a:p>
                      <a:pPr algn="l" fontAlgn="b"/>
                      <a:r>
                        <a:rPr lang="fi-FI" sz="1050" u="none" strike="noStrike" dirty="0">
                          <a:effectLst/>
                        </a:rPr>
                        <a:t>Varkaus</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-78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-63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-107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-189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-197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-208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-220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-234</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151085"/>
                  </a:ext>
                </a:extLst>
              </a:tr>
              <a:tr h="198000">
                <a:tc>
                  <a:txBody>
                    <a:bodyPr/>
                    <a:lstStyle/>
                    <a:p>
                      <a:pPr algn="l" fontAlgn="b"/>
                      <a:r>
                        <a:rPr lang="fi-FI" sz="1050" u="none" strike="noStrike" dirty="0">
                          <a:effectLst/>
                        </a:rPr>
                        <a:t>Joroinen</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-54</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9465996"/>
                  </a:ext>
                </a:extLst>
              </a:tr>
              <a:tr h="198000">
                <a:tc>
                  <a:txBody>
                    <a:bodyPr/>
                    <a:lstStyle/>
                    <a:p>
                      <a:pPr algn="l" fontAlgn="b"/>
                      <a:r>
                        <a:rPr lang="fi-FI" sz="1050" u="none" strike="noStrike" dirty="0">
                          <a:effectLst/>
                        </a:rPr>
                        <a:t>Leppävirta</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11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-48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-50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-67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-79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-82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-85</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1049607"/>
                  </a:ext>
                </a:extLst>
              </a:tr>
              <a:tr h="198000">
                <a:tc>
                  <a:txBody>
                    <a:bodyPr/>
                    <a:lstStyle/>
                    <a:p>
                      <a:pPr algn="l" fontAlgn="b"/>
                      <a:r>
                        <a:rPr lang="fi-FI" sz="1050" b="1" u="none" strike="noStrike" dirty="0">
                          <a:effectLst/>
                        </a:rPr>
                        <a:t>Varkauden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62</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-3</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-114</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-108</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-116</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-203</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-300</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-323</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a:effectLst/>
                        </a:rPr>
                        <a:t>-338</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-355</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u="none" strike="noStrike" dirty="0">
                          <a:effectLst/>
                        </a:rPr>
                        <a:t>-373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8974203"/>
                  </a:ext>
                </a:extLst>
              </a:tr>
              <a:tr h="198000">
                <a:tc>
                  <a:txBody>
                    <a:bodyPr/>
                    <a:lstStyle/>
                    <a:p>
                      <a:pPr algn="l" fontAlgn="b"/>
                      <a:r>
                        <a:rPr lang="fi-FI" sz="1050" b="1" u="none" strike="noStrike" dirty="0">
                          <a:effectLst/>
                        </a:rPr>
                        <a:t>Pohjois-Savo</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448</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192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-186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-136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-255</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a:effectLst/>
                        </a:rPr>
                        <a:t>-652</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-1 108</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-1 131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-1 257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-1 415</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u="none" strike="noStrike" dirty="0">
                          <a:effectLst/>
                        </a:rPr>
                        <a:t>-1 573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406899477"/>
                  </a:ext>
                </a:extLst>
              </a:tr>
              <a:tr h="198000">
                <a:tc>
                  <a:txBody>
                    <a:bodyPr/>
                    <a:lstStyle/>
                    <a:p>
                      <a:pPr algn="l" fontAlgn="b"/>
                      <a:r>
                        <a:rPr lang="fi-FI" sz="1050" u="none" strike="noStrike" dirty="0">
                          <a:effectLst/>
                        </a:rPr>
                        <a:t>Koko maa</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15 491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13 787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7 403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9 817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10 093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2 980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-9 025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-8 496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dirty="0">
                          <a:effectLst/>
                        </a:rPr>
                        <a:t>-11 957</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dirty="0">
                          <a:effectLst/>
                        </a:rPr>
                        <a:t>-15 844</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dirty="0">
                          <a:effectLst/>
                        </a:rPr>
                        <a:t>-19 259</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2021304"/>
                  </a:ext>
                </a:extLst>
              </a:tr>
            </a:tbl>
          </a:graphicData>
        </a:graphic>
      </p:graphicFrame>
    </p:spTree>
    <p:extLst>
      <p:ext uri="{BB962C8B-B14F-4D97-AF65-F5344CB8AC3E}">
        <p14:creationId xmlns:p14="http://schemas.microsoft.com/office/powerpoint/2010/main" val="1445422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7D981D1D-75F8-4045-9F09-ECAC53D02130}"/>
              </a:ext>
            </a:extLst>
          </p:cNvPr>
          <p:cNvSpPr>
            <a:spLocks noGrp="1"/>
          </p:cNvSpPr>
          <p:nvPr>
            <p:ph type="title"/>
          </p:nvPr>
        </p:nvSpPr>
        <p:spPr>
          <a:xfrm>
            <a:off x="1" y="2"/>
            <a:ext cx="9143999" cy="733627"/>
          </a:xfrm>
        </p:spPr>
        <p:txBody>
          <a:bodyPr>
            <a:normAutofit fontScale="90000"/>
          </a:bodyPr>
          <a:lstStyle/>
          <a:p>
            <a:pPr algn="ctr"/>
            <a:r>
              <a:rPr lang="fi-FI" dirty="0"/>
              <a:t>Luonnollinen väestönlisäys maakunnittain v. 1990–2020 </a:t>
            </a:r>
            <a:br>
              <a:rPr lang="fi-FI" dirty="0"/>
            </a:br>
            <a:r>
              <a:rPr lang="fi-FI" dirty="0"/>
              <a:t>ja ennuste v. 2021–2040</a:t>
            </a:r>
          </a:p>
        </p:txBody>
      </p:sp>
      <p:sp>
        <p:nvSpPr>
          <p:cNvPr id="2" name="Dian numeron paikkamerkki 1">
            <a:extLst>
              <a:ext uri="{FF2B5EF4-FFF2-40B4-BE49-F238E27FC236}">
                <a16:creationId xmlns:a16="http://schemas.microsoft.com/office/drawing/2014/main" id="{D1591E2A-34FE-4032-82B8-BAC2E6CFD853}"/>
              </a:ext>
            </a:extLst>
          </p:cNvPr>
          <p:cNvSpPr>
            <a:spLocks noGrp="1"/>
          </p:cNvSpPr>
          <p:nvPr>
            <p:ph type="sldNum" sz="quarter" idx="12"/>
          </p:nvPr>
        </p:nvSpPr>
        <p:spPr/>
        <p:txBody>
          <a:bodyPr/>
          <a:lstStyle/>
          <a:p>
            <a:fld id="{6DE6D825-8E97-454B-BEAD-11D13CFBEEFD}" type="slidenum">
              <a:rPr lang="fi-FI" smtClean="0"/>
              <a:pPr/>
              <a:t>14</a:t>
            </a:fld>
            <a:endParaRPr lang="fi-FI" dirty="0"/>
          </a:p>
        </p:txBody>
      </p:sp>
      <p:sp>
        <p:nvSpPr>
          <p:cNvPr id="4" name="Tekstiruutu 3">
            <a:extLst>
              <a:ext uri="{FF2B5EF4-FFF2-40B4-BE49-F238E27FC236}">
                <a16:creationId xmlns:a16="http://schemas.microsoft.com/office/drawing/2014/main" id="{F73E80D4-FC51-43AE-A993-AEAA0D47A678}"/>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C2892B61-CFA8-4C2C-8D1C-36919638D1B1}"/>
              </a:ext>
            </a:extLst>
          </p:cNvPr>
          <p:cNvGraphicFramePr>
            <a:graphicFrameLocks noGrp="1"/>
          </p:cNvGraphicFramePr>
          <p:nvPr>
            <p:extLst>
              <p:ext uri="{D42A27DB-BD31-4B8C-83A1-F6EECF244321}">
                <p14:modId xmlns:p14="http://schemas.microsoft.com/office/powerpoint/2010/main" val="1995393111"/>
              </p:ext>
            </p:extLst>
          </p:nvPr>
        </p:nvGraphicFramePr>
        <p:xfrm>
          <a:off x="657000" y="973782"/>
          <a:ext cx="7830000" cy="4914000"/>
        </p:xfrm>
        <a:graphic>
          <a:graphicData uri="http://schemas.openxmlformats.org/drawingml/2006/table">
            <a:tbl>
              <a:tblPr firstRow="1"/>
              <a:tblGrid>
                <a:gridCol w="1296000">
                  <a:extLst>
                    <a:ext uri="{9D8B030D-6E8A-4147-A177-3AD203B41FA5}">
                      <a16:colId xmlns:a16="http://schemas.microsoft.com/office/drawing/2014/main" val="335021714"/>
                    </a:ext>
                  </a:extLst>
                </a:gridCol>
                <a:gridCol w="594000">
                  <a:extLst>
                    <a:ext uri="{9D8B030D-6E8A-4147-A177-3AD203B41FA5}">
                      <a16:colId xmlns:a16="http://schemas.microsoft.com/office/drawing/2014/main" val="1995294505"/>
                    </a:ext>
                  </a:extLst>
                </a:gridCol>
                <a:gridCol w="594000">
                  <a:extLst>
                    <a:ext uri="{9D8B030D-6E8A-4147-A177-3AD203B41FA5}">
                      <a16:colId xmlns:a16="http://schemas.microsoft.com/office/drawing/2014/main" val="2844569703"/>
                    </a:ext>
                  </a:extLst>
                </a:gridCol>
                <a:gridCol w="594000">
                  <a:extLst>
                    <a:ext uri="{9D8B030D-6E8A-4147-A177-3AD203B41FA5}">
                      <a16:colId xmlns:a16="http://schemas.microsoft.com/office/drawing/2014/main" val="3430589400"/>
                    </a:ext>
                  </a:extLst>
                </a:gridCol>
                <a:gridCol w="594000">
                  <a:extLst>
                    <a:ext uri="{9D8B030D-6E8A-4147-A177-3AD203B41FA5}">
                      <a16:colId xmlns:a16="http://schemas.microsoft.com/office/drawing/2014/main" val="124179241"/>
                    </a:ext>
                  </a:extLst>
                </a:gridCol>
                <a:gridCol w="594000">
                  <a:extLst>
                    <a:ext uri="{9D8B030D-6E8A-4147-A177-3AD203B41FA5}">
                      <a16:colId xmlns:a16="http://schemas.microsoft.com/office/drawing/2014/main" val="1596418931"/>
                    </a:ext>
                  </a:extLst>
                </a:gridCol>
                <a:gridCol w="594000">
                  <a:extLst>
                    <a:ext uri="{9D8B030D-6E8A-4147-A177-3AD203B41FA5}">
                      <a16:colId xmlns:a16="http://schemas.microsoft.com/office/drawing/2014/main" val="15718679"/>
                    </a:ext>
                  </a:extLst>
                </a:gridCol>
                <a:gridCol w="594000">
                  <a:extLst>
                    <a:ext uri="{9D8B030D-6E8A-4147-A177-3AD203B41FA5}">
                      <a16:colId xmlns:a16="http://schemas.microsoft.com/office/drawing/2014/main" val="1632202834"/>
                    </a:ext>
                  </a:extLst>
                </a:gridCol>
                <a:gridCol w="594000">
                  <a:extLst>
                    <a:ext uri="{9D8B030D-6E8A-4147-A177-3AD203B41FA5}">
                      <a16:colId xmlns:a16="http://schemas.microsoft.com/office/drawing/2014/main" val="1721501982"/>
                    </a:ext>
                  </a:extLst>
                </a:gridCol>
                <a:gridCol w="594000">
                  <a:extLst>
                    <a:ext uri="{9D8B030D-6E8A-4147-A177-3AD203B41FA5}">
                      <a16:colId xmlns:a16="http://schemas.microsoft.com/office/drawing/2014/main" val="13293140"/>
                    </a:ext>
                  </a:extLst>
                </a:gridCol>
                <a:gridCol w="594000">
                  <a:extLst>
                    <a:ext uri="{9D8B030D-6E8A-4147-A177-3AD203B41FA5}">
                      <a16:colId xmlns:a16="http://schemas.microsoft.com/office/drawing/2014/main" val="2643658040"/>
                    </a:ext>
                  </a:extLst>
                </a:gridCol>
                <a:gridCol w="594000">
                  <a:extLst>
                    <a:ext uri="{9D8B030D-6E8A-4147-A177-3AD203B41FA5}">
                      <a16:colId xmlns:a16="http://schemas.microsoft.com/office/drawing/2014/main" val="2907585214"/>
                    </a:ext>
                  </a:extLst>
                </a:gridCol>
              </a:tblGrid>
              <a:tr h="234000">
                <a:tc>
                  <a:txBody>
                    <a:bodyPr/>
                    <a:lstStyle/>
                    <a:p>
                      <a:pPr algn="l" fontAlgn="b"/>
                      <a:r>
                        <a:rPr lang="fi-FI" sz="1100" b="1" i="0" u="none" strike="noStrike" dirty="0">
                          <a:solidFill>
                            <a:srgbClr val="000000"/>
                          </a:solidFill>
                          <a:effectLst/>
                          <a:latin typeface="Calibri" panose="020F0502020204030204" pitchFamily="34" charset="0"/>
                        </a:rPr>
                        <a:t>Maakunta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1990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1995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2000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2005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2010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2015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2020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2025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2030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2035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2040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12678814"/>
                  </a:ext>
                </a:extLst>
              </a:tr>
              <a:tr h="234000">
                <a:tc>
                  <a:txBody>
                    <a:bodyPr/>
                    <a:lstStyle/>
                    <a:p>
                      <a:pPr algn="l" fontAlgn="b"/>
                      <a:r>
                        <a:rPr lang="fi-FI" sz="1100" b="0" i="0" u="none" strike="noStrike" dirty="0">
                          <a:solidFill>
                            <a:srgbClr val="000000"/>
                          </a:solidFill>
                          <a:effectLst/>
                          <a:latin typeface="Calibri" panose="020F0502020204030204" pitchFamily="34" charset="0"/>
                        </a:rPr>
                        <a:t>Uusimaa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6 565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7 326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6 247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6 849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7 380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5 887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3 155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3 990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2 722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1 294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281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721119"/>
                  </a:ext>
                </a:extLst>
              </a:tr>
              <a:tr h="234000">
                <a:tc>
                  <a:txBody>
                    <a:bodyPr/>
                    <a:lstStyle/>
                    <a:p>
                      <a:pPr algn="l" fontAlgn="b"/>
                      <a:r>
                        <a:rPr lang="fi-FI" sz="1100" b="0" i="0" u="none" strike="noStrike" dirty="0">
                          <a:solidFill>
                            <a:srgbClr val="000000"/>
                          </a:solidFill>
                          <a:effectLst/>
                          <a:latin typeface="Calibri" panose="020F0502020204030204" pitchFamily="34" charset="0"/>
                        </a:rPr>
                        <a:t>Varsinais-Suomi</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734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597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223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249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511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-934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-1 059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-1 337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-1 705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-2 037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99472183"/>
                  </a:ext>
                </a:extLst>
              </a:tr>
              <a:tr h="234000">
                <a:tc>
                  <a:txBody>
                    <a:bodyPr/>
                    <a:lstStyle/>
                    <a:p>
                      <a:pPr algn="l" fontAlgn="b"/>
                      <a:r>
                        <a:rPr lang="fi-FI" sz="1100" b="0" i="0" u="none" strike="noStrike" dirty="0">
                          <a:solidFill>
                            <a:srgbClr val="000000"/>
                          </a:solidFill>
                          <a:effectLst/>
                          <a:latin typeface="Calibri" panose="020F0502020204030204" pitchFamily="34" charset="0"/>
                        </a:rPr>
                        <a:t>Satakunta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462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207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-227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-225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-390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-623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-1 266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-1 298</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-1 422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-1 529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-1 599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156793"/>
                  </a:ext>
                </a:extLst>
              </a:tr>
              <a:tr h="234000">
                <a:tc>
                  <a:txBody>
                    <a:bodyPr/>
                    <a:lstStyle/>
                    <a:p>
                      <a:pPr algn="l" fontAlgn="b"/>
                      <a:r>
                        <a:rPr lang="fi-FI" sz="1100" b="0" i="0" u="none" strike="noStrike" dirty="0">
                          <a:solidFill>
                            <a:srgbClr val="000000"/>
                          </a:solidFill>
                          <a:effectLst/>
                          <a:latin typeface="Calibri" panose="020F0502020204030204" pitchFamily="34" charset="0"/>
                        </a:rPr>
                        <a:t>Kanta-Häme</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198</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174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-183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-310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-759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-800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-951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-1 105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-1 243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107920"/>
                  </a:ext>
                </a:extLst>
              </a:tr>
              <a:tr h="234000">
                <a:tc>
                  <a:txBody>
                    <a:bodyPr/>
                    <a:lstStyle/>
                    <a:p>
                      <a:pPr algn="l" fontAlgn="b"/>
                      <a:r>
                        <a:rPr lang="fi-FI" sz="1100" b="0" i="0" u="none" strike="noStrike" dirty="0">
                          <a:solidFill>
                            <a:srgbClr val="000000"/>
                          </a:solidFill>
                          <a:effectLst/>
                          <a:latin typeface="Calibri" panose="020F0502020204030204" pitchFamily="34" charset="0"/>
                        </a:rPr>
                        <a:t>Pirkanmaa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742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666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323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1 059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1 045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-546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-405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-667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-1 021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-1 386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70883447"/>
                  </a:ext>
                </a:extLst>
              </a:tr>
              <a:tr h="234000">
                <a:tc>
                  <a:txBody>
                    <a:bodyPr/>
                    <a:lstStyle/>
                    <a:p>
                      <a:pPr algn="l" fontAlgn="b"/>
                      <a:r>
                        <a:rPr lang="fi-FI" sz="1100" b="0" i="0" u="none" strike="noStrike" dirty="0">
                          <a:solidFill>
                            <a:srgbClr val="000000"/>
                          </a:solidFill>
                          <a:effectLst/>
                          <a:latin typeface="Calibri" panose="020F0502020204030204" pitchFamily="34" charset="0"/>
                        </a:rPr>
                        <a:t>Päijät-Häme</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254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243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-256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-400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-932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-1 054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-1 249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-1 436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-1 572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8621768"/>
                  </a:ext>
                </a:extLst>
              </a:tr>
              <a:tr h="234000">
                <a:tc>
                  <a:txBody>
                    <a:bodyPr/>
                    <a:lstStyle/>
                    <a:p>
                      <a:pPr algn="l" fontAlgn="b"/>
                      <a:r>
                        <a:rPr lang="fi-FI" sz="1100" b="0" i="0" u="none" strike="noStrike">
                          <a:solidFill>
                            <a:srgbClr val="000000"/>
                          </a:solidFill>
                          <a:effectLst/>
                          <a:latin typeface="Calibri" panose="020F0502020204030204" pitchFamily="34" charset="0"/>
                        </a:rPr>
                        <a:t>Kymenlaakso</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-48</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-536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-414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-454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-734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-1 268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-1 241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-1 330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-1 421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-1 479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4201164"/>
                  </a:ext>
                </a:extLst>
              </a:tr>
              <a:tr h="234000">
                <a:tc>
                  <a:txBody>
                    <a:bodyPr/>
                    <a:lstStyle/>
                    <a:p>
                      <a:pPr algn="l" fontAlgn="b"/>
                      <a:r>
                        <a:rPr lang="fi-FI" sz="1100" b="0" i="0" u="none" strike="noStrike" dirty="0">
                          <a:solidFill>
                            <a:srgbClr val="000000"/>
                          </a:solidFill>
                          <a:effectLst/>
                          <a:latin typeface="Calibri" panose="020F0502020204030204" pitchFamily="34" charset="0"/>
                        </a:rPr>
                        <a:t>Etelä-Karjala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-189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-286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-298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-304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-569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-948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-895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-933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-985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-1 025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5318347"/>
                  </a:ext>
                </a:extLst>
              </a:tr>
              <a:tr h="234000">
                <a:tc>
                  <a:txBody>
                    <a:bodyPr/>
                    <a:lstStyle/>
                    <a:p>
                      <a:pPr algn="l" fontAlgn="b"/>
                      <a:r>
                        <a:rPr lang="fi-FI" sz="1100" b="0" i="0" u="none" strike="noStrike" dirty="0">
                          <a:solidFill>
                            <a:srgbClr val="000000"/>
                          </a:solidFill>
                          <a:effectLst/>
                          <a:latin typeface="Calibri" panose="020F0502020204030204" pitchFamily="34" charset="0"/>
                        </a:rPr>
                        <a:t>Etelä-Savo</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-206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-473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-611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-742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-988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-1 209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-1 281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-1 354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-1 410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-1 447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15028177"/>
                  </a:ext>
                </a:extLst>
              </a:tr>
              <a:tr h="234000">
                <a:tc>
                  <a:txBody>
                    <a:bodyPr/>
                    <a:lstStyle/>
                    <a:p>
                      <a:pPr algn="l" fontAlgn="b"/>
                      <a:r>
                        <a:rPr lang="fi-FI" sz="1100" b="0" i="0" u="none" strike="noStrike" dirty="0">
                          <a:solidFill>
                            <a:srgbClr val="000000"/>
                          </a:solidFill>
                          <a:effectLst/>
                          <a:latin typeface="Calibri" panose="020F0502020204030204" pitchFamily="34" charset="0"/>
                        </a:rPr>
                        <a:t>Pohjois-Savo</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448</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192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a:solidFill>
                            <a:srgbClr val="000000"/>
                          </a:solidFill>
                          <a:effectLst/>
                          <a:latin typeface="Calibri" panose="020F0502020204030204" pitchFamily="34" charset="0"/>
                        </a:rPr>
                        <a:t>-186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-136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-255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-652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-1 108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-1 131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-1 257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-1 415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100" b="0" i="0" u="none" strike="noStrike" dirty="0">
                          <a:solidFill>
                            <a:srgbClr val="000000"/>
                          </a:solidFill>
                          <a:effectLst/>
                          <a:latin typeface="Calibri" panose="020F0502020204030204" pitchFamily="34" charset="0"/>
                        </a:rPr>
                        <a:t>-1 573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920269087"/>
                  </a:ext>
                </a:extLst>
              </a:tr>
              <a:tr h="234000">
                <a:tc>
                  <a:txBody>
                    <a:bodyPr/>
                    <a:lstStyle/>
                    <a:p>
                      <a:pPr algn="l" fontAlgn="b"/>
                      <a:r>
                        <a:rPr lang="fi-FI" sz="1100" b="0" i="0" u="none" strike="noStrike" dirty="0">
                          <a:solidFill>
                            <a:srgbClr val="000000"/>
                          </a:solidFill>
                          <a:effectLst/>
                          <a:latin typeface="Calibri" panose="020F0502020204030204" pitchFamily="34" charset="0"/>
                        </a:rPr>
                        <a:t>Pohjois-Karjala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250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-324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-294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-432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-511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-993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-972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-1 028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-1 101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-1 183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1613171"/>
                  </a:ext>
                </a:extLst>
              </a:tr>
              <a:tr h="234000">
                <a:tc>
                  <a:txBody>
                    <a:bodyPr/>
                    <a:lstStyle/>
                    <a:p>
                      <a:pPr algn="l" fontAlgn="b"/>
                      <a:r>
                        <a:rPr lang="fi-FI" sz="1100" b="0" i="0" u="none" strike="noStrike">
                          <a:solidFill>
                            <a:srgbClr val="000000"/>
                          </a:solidFill>
                          <a:effectLst/>
                          <a:latin typeface="Calibri" panose="020F0502020204030204" pitchFamily="34" charset="0"/>
                        </a:rPr>
                        <a:t>Keski-Suomi</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641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484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231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584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516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-690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-730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-895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-1 080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-1 256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38073426"/>
                  </a:ext>
                </a:extLst>
              </a:tr>
              <a:tr h="234000">
                <a:tc>
                  <a:txBody>
                    <a:bodyPr/>
                    <a:lstStyle/>
                    <a:p>
                      <a:pPr algn="l" fontAlgn="b"/>
                      <a:r>
                        <a:rPr lang="fi-FI" sz="1100" b="0" i="0" u="none" strike="noStrike" dirty="0">
                          <a:solidFill>
                            <a:srgbClr val="000000"/>
                          </a:solidFill>
                          <a:effectLst/>
                          <a:latin typeface="Calibri" panose="020F0502020204030204" pitchFamily="34" charset="0"/>
                        </a:rPr>
                        <a:t>Etelä-Pohjanmaa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553</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-155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-762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-700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-810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-931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-1 062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0140841"/>
                  </a:ext>
                </a:extLst>
              </a:tr>
              <a:tr h="234000">
                <a:tc>
                  <a:txBody>
                    <a:bodyPr/>
                    <a:lstStyle/>
                    <a:p>
                      <a:pPr algn="l" fontAlgn="b"/>
                      <a:r>
                        <a:rPr lang="fi-FI" sz="1100" b="0" i="0" u="none" strike="noStrike">
                          <a:solidFill>
                            <a:srgbClr val="000000"/>
                          </a:solidFill>
                          <a:effectLst/>
                          <a:latin typeface="Calibri" panose="020F0502020204030204" pitchFamily="34" charset="0"/>
                        </a:rPr>
                        <a:t>Pohjanmaa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549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423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185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273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604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282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-103</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-197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-292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-383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1357650"/>
                  </a:ext>
                </a:extLst>
              </a:tr>
              <a:tr h="234000">
                <a:tc>
                  <a:txBody>
                    <a:bodyPr/>
                    <a:lstStyle/>
                    <a:p>
                      <a:pPr algn="l" fontAlgn="b"/>
                      <a:r>
                        <a:rPr lang="fi-FI" sz="1100" b="0" i="0" u="none" strike="noStrike" dirty="0">
                          <a:solidFill>
                            <a:srgbClr val="000000"/>
                          </a:solidFill>
                          <a:effectLst/>
                          <a:latin typeface="Calibri" panose="020F0502020204030204" pitchFamily="34" charset="0"/>
                        </a:rPr>
                        <a:t>Keski-Pohjanmaa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416</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448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198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275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260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138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-113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-164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-218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75633813"/>
                  </a:ext>
                </a:extLst>
              </a:tr>
              <a:tr h="234000">
                <a:tc>
                  <a:txBody>
                    <a:bodyPr/>
                    <a:lstStyle/>
                    <a:p>
                      <a:pPr algn="l" fontAlgn="b"/>
                      <a:r>
                        <a:rPr lang="fi-FI" sz="1100" b="0" i="0" u="none" strike="noStrike" dirty="0">
                          <a:solidFill>
                            <a:srgbClr val="000000"/>
                          </a:solidFill>
                          <a:effectLst/>
                          <a:latin typeface="Calibri" panose="020F0502020204030204" pitchFamily="34" charset="0"/>
                        </a:rPr>
                        <a:t>Pohjois-Pohjanmaa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2 459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2 581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1 969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2 731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2 791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1 895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672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575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326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46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-359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1950579"/>
                  </a:ext>
                </a:extLst>
              </a:tr>
              <a:tr h="234000">
                <a:tc>
                  <a:txBody>
                    <a:bodyPr/>
                    <a:lstStyle/>
                    <a:p>
                      <a:pPr algn="l" fontAlgn="b"/>
                      <a:r>
                        <a:rPr lang="fi-FI" sz="1100" b="0" i="0" u="none" strike="noStrike" dirty="0">
                          <a:solidFill>
                            <a:srgbClr val="000000"/>
                          </a:solidFill>
                          <a:effectLst/>
                          <a:latin typeface="Calibri" panose="020F0502020204030204" pitchFamily="34" charset="0"/>
                        </a:rPr>
                        <a:t>Kainuu</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264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203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-140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-159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-384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-526</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-554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-577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-607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5910186"/>
                  </a:ext>
                </a:extLst>
              </a:tr>
              <a:tr h="234000">
                <a:tc>
                  <a:txBody>
                    <a:bodyPr/>
                    <a:lstStyle/>
                    <a:p>
                      <a:pPr algn="l" fontAlgn="b"/>
                      <a:r>
                        <a:rPr lang="fi-FI" sz="1100" b="0" i="0" u="none" strike="noStrike" dirty="0">
                          <a:solidFill>
                            <a:srgbClr val="000000"/>
                          </a:solidFill>
                          <a:effectLst/>
                          <a:latin typeface="Calibri" panose="020F0502020204030204" pitchFamily="34" charset="0"/>
                        </a:rPr>
                        <a:t>Lappi</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930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492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206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-381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-704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-800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-870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-949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-1 034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48519378"/>
                  </a:ext>
                </a:extLst>
              </a:tr>
              <a:tr h="234000">
                <a:tc>
                  <a:txBody>
                    <a:bodyPr/>
                    <a:lstStyle/>
                    <a:p>
                      <a:pPr algn="l" fontAlgn="b"/>
                      <a:r>
                        <a:rPr lang="fi-FI" sz="1100" b="0" i="0" u="none" strike="noStrike" dirty="0">
                          <a:solidFill>
                            <a:srgbClr val="000000"/>
                          </a:solidFill>
                          <a:effectLst/>
                          <a:latin typeface="Calibri" panose="020F0502020204030204" pitchFamily="34" charset="0"/>
                        </a:rPr>
                        <a:t>Ahvenanmaa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136</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-63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-77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1124625"/>
                  </a:ext>
                </a:extLst>
              </a:tr>
              <a:tr h="234000">
                <a:tc>
                  <a:txBody>
                    <a:bodyPr/>
                    <a:lstStyle/>
                    <a:p>
                      <a:pPr algn="l" fontAlgn="b"/>
                      <a:r>
                        <a:rPr lang="fi-FI" sz="1100" b="1" i="0" u="none" strike="noStrike" dirty="0">
                          <a:solidFill>
                            <a:srgbClr val="000000"/>
                          </a:solidFill>
                          <a:effectLst/>
                          <a:latin typeface="Calibri" panose="020F0502020204030204" pitchFamily="34" charset="0"/>
                        </a:rPr>
                        <a:t>KOKO 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15 491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13 787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7 403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9 817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10 093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2 980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-9 025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-8 496</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-11 957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-15 844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-19 259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99748483"/>
                  </a:ext>
                </a:extLst>
              </a:tr>
            </a:tbl>
          </a:graphicData>
        </a:graphic>
      </p:graphicFrame>
    </p:spTree>
    <p:extLst>
      <p:ext uri="{BB962C8B-B14F-4D97-AF65-F5344CB8AC3E}">
        <p14:creationId xmlns:p14="http://schemas.microsoft.com/office/powerpoint/2010/main" val="174497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EF7E4D54-AB59-42A3-877B-04C7F9CB9628}"/>
              </a:ext>
            </a:extLst>
          </p:cNvPr>
          <p:cNvSpPr>
            <a:spLocks noGrp="1"/>
          </p:cNvSpPr>
          <p:nvPr>
            <p:ph type="title"/>
          </p:nvPr>
        </p:nvSpPr>
        <p:spPr>
          <a:xfrm>
            <a:off x="0" y="2"/>
            <a:ext cx="9144000" cy="733627"/>
          </a:xfrm>
        </p:spPr>
        <p:txBody>
          <a:bodyPr>
            <a:normAutofit fontScale="90000"/>
          </a:bodyPr>
          <a:lstStyle/>
          <a:p>
            <a:pPr algn="ctr"/>
            <a:r>
              <a:rPr lang="fi-FI" dirty="0"/>
              <a:t>Luonnollinen väestönlisäys Pohjois-Savossa v. 1990–2020 </a:t>
            </a:r>
            <a:br>
              <a:rPr lang="fi-FI" dirty="0"/>
            </a:br>
            <a:r>
              <a:rPr lang="fi-FI" dirty="0"/>
              <a:t>ja ennuste v. 2021–2040, kuvio</a:t>
            </a:r>
          </a:p>
        </p:txBody>
      </p:sp>
      <p:sp>
        <p:nvSpPr>
          <p:cNvPr id="2" name="Dian numeron paikkamerkki 1">
            <a:extLst>
              <a:ext uri="{FF2B5EF4-FFF2-40B4-BE49-F238E27FC236}">
                <a16:creationId xmlns:a16="http://schemas.microsoft.com/office/drawing/2014/main" id="{D79C1F50-E1AD-49CB-9482-DEB39886B4BE}"/>
              </a:ext>
            </a:extLst>
          </p:cNvPr>
          <p:cNvSpPr>
            <a:spLocks noGrp="1"/>
          </p:cNvSpPr>
          <p:nvPr>
            <p:ph type="sldNum" sz="quarter" idx="12"/>
          </p:nvPr>
        </p:nvSpPr>
        <p:spPr/>
        <p:txBody>
          <a:bodyPr/>
          <a:lstStyle/>
          <a:p>
            <a:fld id="{6DE6D825-8E97-454B-BEAD-11D13CFBEEFD}" type="slidenum">
              <a:rPr lang="fi-FI" smtClean="0"/>
              <a:pPr/>
              <a:t>15</a:t>
            </a:fld>
            <a:endParaRPr lang="fi-FI" dirty="0"/>
          </a:p>
        </p:txBody>
      </p:sp>
      <p:sp>
        <p:nvSpPr>
          <p:cNvPr id="4" name="Tekstiruutu 3">
            <a:extLst>
              <a:ext uri="{FF2B5EF4-FFF2-40B4-BE49-F238E27FC236}">
                <a16:creationId xmlns:a16="http://schemas.microsoft.com/office/drawing/2014/main" id="{C25FC190-B0A4-47BC-8AB8-DC74E5AF4057}"/>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7" name="Kaavio 6" descr="Viiva kaavio esittää luonnollisen väestönlisäyksen kehityksen Pohjois-Savossa vuosina 1990–2020 sekä ennusteen vuosille 2021–2040. Kaavion tiedot on esitetty taulukkomuotoisena diassa 13.">
            <a:extLst>
              <a:ext uri="{FF2B5EF4-FFF2-40B4-BE49-F238E27FC236}">
                <a16:creationId xmlns:a16="http://schemas.microsoft.com/office/drawing/2014/main" id="{5322EC71-65DB-4C72-B993-1E18E805EC33}"/>
              </a:ext>
            </a:extLst>
          </p:cNvPr>
          <p:cNvGraphicFramePr>
            <a:graphicFrameLocks/>
          </p:cNvGraphicFramePr>
          <p:nvPr>
            <p:extLst>
              <p:ext uri="{D42A27DB-BD31-4B8C-83A1-F6EECF244321}">
                <p14:modId xmlns:p14="http://schemas.microsoft.com/office/powerpoint/2010/main" val="2132948282"/>
              </p:ext>
            </p:extLst>
          </p:nvPr>
        </p:nvGraphicFramePr>
        <p:xfrm>
          <a:off x="682200" y="801000"/>
          <a:ext cx="7779600" cy="525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5173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4961BB6A-DFCB-48B8-9E22-17A9C94A6A76}"/>
              </a:ext>
            </a:extLst>
          </p:cNvPr>
          <p:cNvSpPr>
            <a:spLocks noGrp="1"/>
          </p:cNvSpPr>
          <p:nvPr>
            <p:ph type="title"/>
          </p:nvPr>
        </p:nvSpPr>
        <p:spPr>
          <a:xfrm>
            <a:off x="0" y="2"/>
            <a:ext cx="9144000" cy="733627"/>
          </a:xfrm>
        </p:spPr>
        <p:txBody>
          <a:bodyPr>
            <a:normAutofit fontScale="90000"/>
          </a:bodyPr>
          <a:lstStyle/>
          <a:p>
            <a:pPr algn="ctr"/>
            <a:r>
              <a:rPr lang="fi-FI" dirty="0"/>
              <a:t>Luonnollinen väestönlisäys kunnittain v. 1990–2020 </a:t>
            </a:r>
            <a:br>
              <a:rPr lang="fi-FI" dirty="0"/>
            </a:br>
            <a:r>
              <a:rPr lang="fi-FI" dirty="0"/>
              <a:t>ja ennuste v. 2021–2040 1/5</a:t>
            </a:r>
          </a:p>
        </p:txBody>
      </p:sp>
      <p:graphicFrame>
        <p:nvGraphicFramePr>
          <p:cNvPr id="9" name="Kaavio 8" descr="Viiva kaavio esittää luonnollisen väestönlisäyksen kehityksen Iisalmessa vuosina 1990–2020 sekä ennusteen vuosille 2021–2040. Kaavion tiedot on esitetty taulukkomuotoisena diassa 13.">
            <a:extLst>
              <a:ext uri="{FF2B5EF4-FFF2-40B4-BE49-F238E27FC236}">
                <a16:creationId xmlns:a16="http://schemas.microsoft.com/office/drawing/2014/main" id="{AEE26A43-E69B-45A6-965E-A52714AC41A7}"/>
              </a:ext>
            </a:extLst>
          </p:cNvPr>
          <p:cNvGraphicFramePr>
            <a:graphicFrameLocks/>
          </p:cNvGraphicFramePr>
          <p:nvPr>
            <p:extLst>
              <p:ext uri="{D42A27DB-BD31-4B8C-83A1-F6EECF244321}">
                <p14:modId xmlns:p14="http://schemas.microsoft.com/office/powerpoint/2010/main" val="901486795"/>
              </p:ext>
            </p:extLst>
          </p:nvPr>
        </p:nvGraphicFramePr>
        <p:xfrm>
          <a:off x="0" y="825037"/>
          <a:ext cx="4572000" cy="2654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Kaavio 10" descr="Viiva kaavio esittää luonnollisen väestönlisäyksen kehityksen Kaavilla vuosina 1990–2020 sekä ennusteen vuosille 2021–2040. Kaavion tiedot on esitetty taulukkomuotoisena diassa 13.">
            <a:extLst>
              <a:ext uri="{FF2B5EF4-FFF2-40B4-BE49-F238E27FC236}">
                <a16:creationId xmlns:a16="http://schemas.microsoft.com/office/drawing/2014/main" id="{02B02D39-FEF1-43D1-A440-519F780FC2F9}"/>
              </a:ext>
            </a:extLst>
          </p:cNvPr>
          <p:cNvGraphicFramePr>
            <a:graphicFrameLocks/>
          </p:cNvGraphicFramePr>
          <p:nvPr>
            <p:extLst>
              <p:ext uri="{D42A27DB-BD31-4B8C-83A1-F6EECF244321}">
                <p14:modId xmlns:p14="http://schemas.microsoft.com/office/powerpoint/2010/main" val="3156792130"/>
              </p:ext>
            </p:extLst>
          </p:nvPr>
        </p:nvGraphicFramePr>
        <p:xfrm>
          <a:off x="0" y="3479337"/>
          <a:ext cx="4572000" cy="2654300"/>
        </p:xfrm>
        <a:graphic>
          <a:graphicData uri="http://schemas.openxmlformats.org/drawingml/2006/chart">
            <c:chart xmlns:c="http://schemas.openxmlformats.org/drawingml/2006/chart" xmlns:r="http://schemas.openxmlformats.org/officeDocument/2006/relationships" r:id="rId3"/>
          </a:graphicData>
        </a:graphic>
      </p:graphicFrame>
      <p:sp>
        <p:nvSpPr>
          <p:cNvPr id="2" name="Dian numeron paikkamerkki 1">
            <a:extLst>
              <a:ext uri="{FF2B5EF4-FFF2-40B4-BE49-F238E27FC236}">
                <a16:creationId xmlns:a16="http://schemas.microsoft.com/office/drawing/2014/main" id="{2F0CC197-F7AE-4AA2-A0DD-613280DB97D0}"/>
              </a:ext>
            </a:extLst>
          </p:cNvPr>
          <p:cNvSpPr>
            <a:spLocks noGrp="1"/>
          </p:cNvSpPr>
          <p:nvPr>
            <p:ph type="sldNum" sz="quarter" idx="12"/>
          </p:nvPr>
        </p:nvSpPr>
        <p:spPr/>
        <p:txBody>
          <a:bodyPr/>
          <a:lstStyle/>
          <a:p>
            <a:fld id="{6DE6D825-8E97-454B-BEAD-11D13CFBEEFD}" type="slidenum">
              <a:rPr lang="fi-FI" smtClean="0"/>
              <a:pPr/>
              <a:t>16</a:t>
            </a:fld>
            <a:endParaRPr lang="fi-FI" dirty="0"/>
          </a:p>
        </p:txBody>
      </p:sp>
      <p:sp>
        <p:nvSpPr>
          <p:cNvPr id="7" name="Tekstiruutu 6">
            <a:extLst>
              <a:ext uri="{FF2B5EF4-FFF2-40B4-BE49-F238E27FC236}">
                <a16:creationId xmlns:a16="http://schemas.microsoft.com/office/drawing/2014/main" id="{C12F641F-841E-4CC5-9EB3-2699CD794681}"/>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10" name="Kaavio 9" descr="Viiva kaavio esittää luonnollisen väestönlisäyksen kehityksen Joroisissa vuosina 1990–2020 sekä ennusteen vuosille 2021–2040. Kaavion tiedot on esitetty taulukkomuotoisena diassa 13.">
            <a:extLst>
              <a:ext uri="{FF2B5EF4-FFF2-40B4-BE49-F238E27FC236}">
                <a16:creationId xmlns:a16="http://schemas.microsoft.com/office/drawing/2014/main" id="{0BECAB1C-B19F-4364-BA82-7ACA221F7427}"/>
              </a:ext>
            </a:extLst>
          </p:cNvPr>
          <p:cNvGraphicFramePr>
            <a:graphicFrameLocks/>
          </p:cNvGraphicFramePr>
          <p:nvPr>
            <p:extLst>
              <p:ext uri="{D42A27DB-BD31-4B8C-83A1-F6EECF244321}">
                <p14:modId xmlns:p14="http://schemas.microsoft.com/office/powerpoint/2010/main" val="109626368"/>
              </p:ext>
            </p:extLst>
          </p:nvPr>
        </p:nvGraphicFramePr>
        <p:xfrm>
          <a:off x="4572000" y="825037"/>
          <a:ext cx="4572000" cy="2654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Kaavio 11" descr="Viiva kaavio esittää luonnollisen väestönlisäyksen kehityksen Keiteleellä vuosina 1990–2020 sekä ennusteen vuosille 2021–2040. Kaavion tiedot on esitetty taulukkomuotoisena diassa 13.">
            <a:extLst>
              <a:ext uri="{FF2B5EF4-FFF2-40B4-BE49-F238E27FC236}">
                <a16:creationId xmlns:a16="http://schemas.microsoft.com/office/drawing/2014/main" id="{1CB96970-3629-4261-8A55-D727061E0DCD}"/>
              </a:ext>
            </a:extLst>
          </p:cNvPr>
          <p:cNvGraphicFramePr>
            <a:graphicFrameLocks/>
          </p:cNvGraphicFramePr>
          <p:nvPr>
            <p:extLst>
              <p:ext uri="{D42A27DB-BD31-4B8C-83A1-F6EECF244321}">
                <p14:modId xmlns:p14="http://schemas.microsoft.com/office/powerpoint/2010/main" val="396984450"/>
              </p:ext>
            </p:extLst>
          </p:nvPr>
        </p:nvGraphicFramePr>
        <p:xfrm>
          <a:off x="4572000" y="3479337"/>
          <a:ext cx="4572000" cy="26543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93259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FA831FE-BDE4-4129-93CF-F0ACCCF034A3}"/>
              </a:ext>
            </a:extLst>
          </p:cNvPr>
          <p:cNvSpPr>
            <a:spLocks noGrp="1"/>
          </p:cNvSpPr>
          <p:nvPr>
            <p:ph type="title"/>
          </p:nvPr>
        </p:nvSpPr>
        <p:spPr>
          <a:xfrm>
            <a:off x="-5944" y="-5464"/>
            <a:ext cx="9144000" cy="733627"/>
          </a:xfrm>
        </p:spPr>
        <p:txBody>
          <a:bodyPr>
            <a:normAutofit fontScale="90000"/>
          </a:bodyPr>
          <a:lstStyle/>
          <a:p>
            <a:pPr algn="ctr"/>
            <a:r>
              <a:rPr lang="fi-FI" dirty="0"/>
              <a:t>Luonnollinen väestönlisäys kunnittain v. 1990–2020 </a:t>
            </a:r>
            <a:br>
              <a:rPr lang="fi-FI" dirty="0"/>
            </a:br>
            <a:r>
              <a:rPr lang="fi-FI" dirty="0"/>
              <a:t>ja ennuste v. 2021–2040 2/5</a:t>
            </a:r>
          </a:p>
        </p:txBody>
      </p:sp>
      <p:graphicFrame>
        <p:nvGraphicFramePr>
          <p:cNvPr id="10" name="Kaavio 9" descr="Viiva kaavio esittää luonnollisen väestönlisäyksen kehityksen Kiuruvedellä vuosina 1990–2020 sekä ennusteen vuosille 2021–2040. Kaavion tiedot on esitetty taulukkomuotoisena diassa 13.">
            <a:extLst>
              <a:ext uri="{FF2B5EF4-FFF2-40B4-BE49-F238E27FC236}">
                <a16:creationId xmlns:a16="http://schemas.microsoft.com/office/drawing/2014/main" id="{878E9C36-5C2D-46B7-A349-98A712B76DB3}"/>
              </a:ext>
            </a:extLst>
          </p:cNvPr>
          <p:cNvGraphicFramePr>
            <a:graphicFrameLocks/>
          </p:cNvGraphicFramePr>
          <p:nvPr>
            <p:extLst>
              <p:ext uri="{D42A27DB-BD31-4B8C-83A1-F6EECF244321}">
                <p14:modId xmlns:p14="http://schemas.microsoft.com/office/powerpoint/2010/main" val="1023107166"/>
              </p:ext>
            </p:extLst>
          </p:nvPr>
        </p:nvGraphicFramePr>
        <p:xfrm>
          <a:off x="-5944" y="774700"/>
          <a:ext cx="4572000" cy="2654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Kaavio 12" descr="Viiva kaavio esittää luonnollisen väestönlisäyksen kehityksen Lapinlahdella vuosina 1990–2020 sekä ennusteen vuosille 2021–2040. Kaavion tiedot on esitetty taulukkomuotoisena diassa 13.">
            <a:extLst>
              <a:ext uri="{FF2B5EF4-FFF2-40B4-BE49-F238E27FC236}">
                <a16:creationId xmlns:a16="http://schemas.microsoft.com/office/drawing/2014/main" id="{3C5BE069-6B47-43FB-9ACE-06E5318E6D08}"/>
              </a:ext>
            </a:extLst>
          </p:cNvPr>
          <p:cNvGraphicFramePr>
            <a:graphicFrameLocks/>
          </p:cNvGraphicFramePr>
          <p:nvPr>
            <p:extLst>
              <p:ext uri="{D42A27DB-BD31-4B8C-83A1-F6EECF244321}">
                <p14:modId xmlns:p14="http://schemas.microsoft.com/office/powerpoint/2010/main" val="2751909432"/>
              </p:ext>
            </p:extLst>
          </p:nvPr>
        </p:nvGraphicFramePr>
        <p:xfrm>
          <a:off x="-8916" y="3429000"/>
          <a:ext cx="4572000" cy="2654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Kaavio 11" descr="Viiva kaavio esittää luonnollisen väestönlisäyksen kehityksen Kuopiossa vuosina 1990–2020 sekä ennusteen vuosille 2021–2040. Kaavion tiedot on esitetty taulukkomuotoisena diassa 13.">
            <a:extLst>
              <a:ext uri="{FF2B5EF4-FFF2-40B4-BE49-F238E27FC236}">
                <a16:creationId xmlns:a16="http://schemas.microsoft.com/office/drawing/2014/main" id="{4D898AFF-9743-48D3-8F32-CD942FDA98B5}"/>
              </a:ext>
            </a:extLst>
          </p:cNvPr>
          <p:cNvGraphicFramePr>
            <a:graphicFrameLocks/>
          </p:cNvGraphicFramePr>
          <p:nvPr>
            <p:extLst>
              <p:ext uri="{D42A27DB-BD31-4B8C-83A1-F6EECF244321}">
                <p14:modId xmlns:p14="http://schemas.microsoft.com/office/powerpoint/2010/main" val="517978804"/>
              </p:ext>
            </p:extLst>
          </p:nvPr>
        </p:nvGraphicFramePr>
        <p:xfrm>
          <a:off x="4566056" y="774700"/>
          <a:ext cx="4572000" cy="2654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Kaavio 13" descr="Viiva kaavio esittää luonnollisen väestönlisäyksen kehityksen Leppävirralla vuosina 1990–2020 sekä ennusteen vuosille 2021–2040. Kaavion tiedot on esitetty taulukkomuotoisena diassa 13.">
            <a:extLst>
              <a:ext uri="{FF2B5EF4-FFF2-40B4-BE49-F238E27FC236}">
                <a16:creationId xmlns:a16="http://schemas.microsoft.com/office/drawing/2014/main" id="{31270BB6-3256-4A22-8EF7-65B391D4570F}"/>
              </a:ext>
            </a:extLst>
          </p:cNvPr>
          <p:cNvGraphicFramePr>
            <a:graphicFrameLocks/>
          </p:cNvGraphicFramePr>
          <p:nvPr>
            <p:extLst>
              <p:ext uri="{D42A27DB-BD31-4B8C-83A1-F6EECF244321}">
                <p14:modId xmlns:p14="http://schemas.microsoft.com/office/powerpoint/2010/main" val="3051223721"/>
              </p:ext>
            </p:extLst>
          </p:nvPr>
        </p:nvGraphicFramePr>
        <p:xfrm>
          <a:off x="4560112" y="3429000"/>
          <a:ext cx="4572000" cy="2654300"/>
        </p:xfrm>
        <a:graphic>
          <a:graphicData uri="http://schemas.openxmlformats.org/drawingml/2006/chart">
            <c:chart xmlns:c="http://schemas.openxmlformats.org/drawingml/2006/chart" xmlns:r="http://schemas.openxmlformats.org/officeDocument/2006/relationships" r:id="rId5"/>
          </a:graphicData>
        </a:graphic>
      </p:graphicFrame>
      <p:sp>
        <p:nvSpPr>
          <p:cNvPr id="2" name="Dian numeron paikkamerkki 1">
            <a:extLst>
              <a:ext uri="{FF2B5EF4-FFF2-40B4-BE49-F238E27FC236}">
                <a16:creationId xmlns:a16="http://schemas.microsoft.com/office/drawing/2014/main" id="{414E9A27-0A2E-4E01-8597-59F8F33276DA}"/>
              </a:ext>
            </a:extLst>
          </p:cNvPr>
          <p:cNvSpPr>
            <a:spLocks noGrp="1"/>
          </p:cNvSpPr>
          <p:nvPr>
            <p:ph type="sldNum" sz="quarter" idx="12"/>
          </p:nvPr>
        </p:nvSpPr>
        <p:spPr/>
        <p:txBody>
          <a:bodyPr/>
          <a:lstStyle/>
          <a:p>
            <a:fld id="{6DE6D825-8E97-454B-BEAD-11D13CFBEEFD}" type="slidenum">
              <a:rPr lang="fi-FI" smtClean="0"/>
              <a:pPr/>
              <a:t>17</a:t>
            </a:fld>
            <a:endParaRPr lang="fi-FI" dirty="0"/>
          </a:p>
        </p:txBody>
      </p:sp>
      <p:sp>
        <p:nvSpPr>
          <p:cNvPr id="9" name="Tekstiruutu 8">
            <a:extLst>
              <a:ext uri="{FF2B5EF4-FFF2-40B4-BE49-F238E27FC236}">
                <a16:creationId xmlns:a16="http://schemas.microsoft.com/office/drawing/2014/main" id="{4459A39C-3C7E-47BE-88BF-77CAE39C7B18}"/>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881235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10133B0-A17F-4B34-B338-1CCD8BFE48B1}"/>
              </a:ext>
            </a:extLst>
          </p:cNvPr>
          <p:cNvSpPr>
            <a:spLocks noGrp="1"/>
          </p:cNvSpPr>
          <p:nvPr>
            <p:ph type="title"/>
          </p:nvPr>
        </p:nvSpPr>
        <p:spPr>
          <a:xfrm>
            <a:off x="0" y="7368"/>
            <a:ext cx="9144000" cy="733627"/>
          </a:xfrm>
        </p:spPr>
        <p:txBody>
          <a:bodyPr>
            <a:normAutofit fontScale="90000"/>
          </a:bodyPr>
          <a:lstStyle/>
          <a:p>
            <a:pPr algn="ctr"/>
            <a:r>
              <a:rPr lang="fi-FI" dirty="0"/>
              <a:t>Luonnollinen väestönlisäys kunnittain v. 1990–2020 </a:t>
            </a:r>
            <a:br>
              <a:rPr lang="fi-FI" dirty="0"/>
            </a:br>
            <a:r>
              <a:rPr lang="fi-FI" dirty="0"/>
              <a:t>ja ennuste v. 2021–2040 3/5</a:t>
            </a:r>
          </a:p>
        </p:txBody>
      </p:sp>
      <p:graphicFrame>
        <p:nvGraphicFramePr>
          <p:cNvPr id="8" name="Kaavio 7" descr="Viiva kaavio esittää luonnollisen väestönlisäyksen kehityksen Pielavedellä vuosina 1990–2020 sekä ennusteen vuosille 2021–2040. Kaavion tiedot on esitetty taulukkomuotoisena diassa 13.">
            <a:extLst>
              <a:ext uri="{FF2B5EF4-FFF2-40B4-BE49-F238E27FC236}">
                <a16:creationId xmlns:a16="http://schemas.microsoft.com/office/drawing/2014/main" id="{E3AA8407-258C-48D8-800C-5C9CA6F719C5}"/>
              </a:ext>
            </a:extLst>
          </p:cNvPr>
          <p:cNvGraphicFramePr>
            <a:graphicFrameLocks/>
          </p:cNvGraphicFramePr>
          <p:nvPr>
            <p:extLst>
              <p:ext uri="{D42A27DB-BD31-4B8C-83A1-F6EECF244321}">
                <p14:modId xmlns:p14="http://schemas.microsoft.com/office/powerpoint/2010/main" val="3699336151"/>
              </p:ext>
            </p:extLst>
          </p:nvPr>
        </p:nvGraphicFramePr>
        <p:xfrm>
          <a:off x="9143" y="774700"/>
          <a:ext cx="4572000" cy="2654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Kaavio 9" descr="Viiva kaavio esittää luonnollisen väestönlisäyksen kehityksen Rautavaaralla vuosina 1990–2020 sekä ennusteen vuosille 2021–2040. Kaavion tiedot on esitetty taulukkomuotoisena diassa 13.">
            <a:extLst>
              <a:ext uri="{FF2B5EF4-FFF2-40B4-BE49-F238E27FC236}">
                <a16:creationId xmlns:a16="http://schemas.microsoft.com/office/drawing/2014/main" id="{E26059DA-E9D1-43E4-A4CD-7B40F6B9F5E7}"/>
              </a:ext>
            </a:extLst>
          </p:cNvPr>
          <p:cNvGraphicFramePr>
            <a:graphicFrameLocks/>
          </p:cNvGraphicFramePr>
          <p:nvPr>
            <p:extLst>
              <p:ext uri="{D42A27DB-BD31-4B8C-83A1-F6EECF244321}">
                <p14:modId xmlns:p14="http://schemas.microsoft.com/office/powerpoint/2010/main" val="741792487"/>
              </p:ext>
            </p:extLst>
          </p:nvPr>
        </p:nvGraphicFramePr>
        <p:xfrm>
          <a:off x="9143" y="3429000"/>
          <a:ext cx="4572000" cy="2654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Kaavio 8" descr="Viiva kaavio esittää luonnollisen väestönlisäyksen kehityksen Rautalammilla vuosina 1990–2020 sekä ennusteen vuosille 2021–2040. Kaavion tiedot on esitetty taulukkomuotoisena diassa 13.">
            <a:extLst>
              <a:ext uri="{FF2B5EF4-FFF2-40B4-BE49-F238E27FC236}">
                <a16:creationId xmlns:a16="http://schemas.microsoft.com/office/drawing/2014/main" id="{B480D12D-7758-4726-A7AD-B13A108CDEDF}"/>
              </a:ext>
            </a:extLst>
          </p:cNvPr>
          <p:cNvGraphicFramePr>
            <a:graphicFrameLocks/>
          </p:cNvGraphicFramePr>
          <p:nvPr>
            <p:extLst>
              <p:ext uri="{D42A27DB-BD31-4B8C-83A1-F6EECF244321}">
                <p14:modId xmlns:p14="http://schemas.microsoft.com/office/powerpoint/2010/main" val="2050517790"/>
              </p:ext>
            </p:extLst>
          </p:nvPr>
        </p:nvGraphicFramePr>
        <p:xfrm>
          <a:off x="4581143" y="774700"/>
          <a:ext cx="4572000" cy="2654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Kaavio 10" descr="Viiva kaavio esittää luonnollisen väestönlisäyksen kehityksen Siilinjärvellä vuosina 1990–2020 sekä ennusteen vuosille 2021–2040. Kaavion tiedot on esitetty taulukkomuotoisena diassa 13.">
            <a:extLst>
              <a:ext uri="{FF2B5EF4-FFF2-40B4-BE49-F238E27FC236}">
                <a16:creationId xmlns:a16="http://schemas.microsoft.com/office/drawing/2014/main" id="{B64CF716-BF5B-43DE-8459-5A6ABA74A205}"/>
              </a:ext>
            </a:extLst>
          </p:cNvPr>
          <p:cNvGraphicFramePr>
            <a:graphicFrameLocks/>
          </p:cNvGraphicFramePr>
          <p:nvPr>
            <p:extLst>
              <p:ext uri="{D42A27DB-BD31-4B8C-83A1-F6EECF244321}">
                <p14:modId xmlns:p14="http://schemas.microsoft.com/office/powerpoint/2010/main" val="821423986"/>
              </p:ext>
            </p:extLst>
          </p:nvPr>
        </p:nvGraphicFramePr>
        <p:xfrm>
          <a:off x="4581143" y="3429000"/>
          <a:ext cx="4572000" cy="2654300"/>
        </p:xfrm>
        <a:graphic>
          <a:graphicData uri="http://schemas.openxmlformats.org/drawingml/2006/chart">
            <c:chart xmlns:c="http://schemas.openxmlformats.org/drawingml/2006/chart" xmlns:r="http://schemas.openxmlformats.org/officeDocument/2006/relationships" r:id="rId5"/>
          </a:graphicData>
        </a:graphic>
      </p:graphicFrame>
      <p:sp>
        <p:nvSpPr>
          <p:cNvPr id="2" name="Dian numeron paikkamerkki 1">
            <a:extLst>
              <a:ext uri="{FF2B5EF4-FFF2-40B4-BE49-F238E27FC236}">
                <a16:creationId xmlns:a16="http://schemas.microsoft.com/office/drawing/2014/main" id="{6094C00E-C039-4128-8BA5-E61879B63710}"/>
              </a:ext>
            </a:extLst>
          </p:cNvPr>
          <p:cNvSpPr>
            <a:spLocks noGrp="1"/>
          </p:cNvSpPr>
          <p:nvPr>
            <p:ph type="sldNum" sz="quarter" idx="12"/>
          </p:nvPr>
        </p:nvSpPr>
        <p:spPr/>
        <p:txBody>
          <a:bodyPr/>
          <a:lstStyle/>
          <a:p>
            <a:fld id="{6DE6D825-8E97-454B-BEAD-11D13CFBEEFD}" type="slidenum">
              <a:rPr lang="fi-FI" smtClean="0"/>
              <a:pPr/>
              <a:t>18</a:t>
            </a:fld>
            <a:endParaRPr lang="fi-FI" dirty="0"/>
          </a:p>
        </p:txBody>
      </p:sp>
      <p:sp>
        <p:nvSpPr>
          <p:cNvPr id="6" name="Tekstiruutu 5">
            <a:extLst>
              <a:ext uri="{FF2B5EF4-FFF2-40B4-BE49-F238E27FC236}">
                <a16:creationId xmlns:a16="http://schemas.microsoft.com/office/drawing/2014/main" id="{8FDE459D-2021-4DF8-BB26-476C0F73CA3F}"/>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783983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E85637F-B693-4A9E-B15E-AA49A3E0074B}"/>
              </a:ext>
            </a:extLst>
          </p:cNvPr>
          <p:cNvSpPr>
            <a:spLocks noGrp="1"/>
          </p:cNvSpPr>
          <p:nvPr>
            <p:ph type="title"/>
          </p:nvPr>
        </p:nvSpPr>
        <p:spPr>
          <a:xfrm>
            <a:off x="0" y="2"/>
            <a:ext cx="9144000" cy="733627"/>
          </a:xfrm>
        </p:spPr>
        <p:txBody>
          <a:bodyPr>
            <a:normAutofit fontScale="90000"/>
          </a:bodyPr>
          <a:lstStyle/>
          <a:p>
            <a:pPr algn="ctr"/>
            <a:r>
              <a:rPr lang="fi-FI" dirty="0"/>
              <a:t>Luonnollinen väestönlisäys kunnittain v. 1990–2020 </a:t>
            </a:r>
            <a:br>
              <a:rPr lang="fi-FI" dirty="0"/>
            </a:br>
            <a:r>
              <a:rPr lang="fi-FI" dirty="0"/>
              <a:t>ja ennuste v. 2021–2040 4/5</a:t>
            </a:r>
          </a:p>
        </p:txBody>
      </p:sp>
      <p:graphicFrame>
        <p:nvGraphicFramePr>
          <p:cNvPr id="9" name="Kaavio 8" descr="Viiva kaavio esittää luonnollisen väestönlisäyksen kehityksen Sonkajärvellä vuosina 1990–2020 sekä ennusteen vuosille 2021–2040. Kaavion tiedot on esitetty taulukkomuotoisena diassa 13.">
            <a:extLst>
              <a:ext uri="{FF2B5EF4-FFF2-40B4-BE49-F238E27FC236}">
                <a16:creationId xmlns:a16="http://schemas.microsoft.com/office/drawing/2014/main" id="{4EC17987-C7CE-485C-B083-0B3DF06EA2B2}"/>
              </a:ext>
            </a:extLst>
          </p:cNvPr>
          <p:cNvGraphicFramePr>
            <a:graphicFrameLocks/>
          </p:cNvGraphicFramePr>
          <p:nvPr>
            <p:extLst>
              <p:ext uri="{D42A27DB-BD31-4B8C-83A1-F6EECF244321}">
                <p14:modId xmlns:p14="http://schemas.microsoft.com/office/powerpoint/2010/main" val="2058496186"/>
              </p:ext>
            </p:extLst>
          </p:nvPr>
        </p:nvGraphicFramePr>
        <p:xfrm>
          <a:off x="0" y="774700"/>
          <a:ext cx="4572000" cy="2654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Kaavio 10" descr="Viiva kaavio esittää luonnollisen väestönlisäyksen kehityksen Tervossa vuosina 1990–2020 sekä ennusteen vuosille 2021–2040. Kaavion tiedot on esitetty taulukkomuotoisena diassa 13.">
            <a:extLst>
              <a:ext uri="{FF2B5EF4-FFF2-40B4-BE49-F238E27FC236}">
                <a16:creationId xmlns:a16="http://schemas.microsoft.com/office/drawing/2014/main" id="{10AC5A54-5A54-4A0E-A26E-064608A52CA2}"/>
              </a:ext>
            </a:extLst>
          </p:cNvPr>
          <p:cNvGraphicFramePr>
            <a:graphicFrameLocks/>
          </p:cNvGraphicFramePr>
          <p:nvPr>
            <p:extLst>
              <p:ext uri="{D42A27DB-BD31-4B8C-83A1-F6EECF244321}">
                <p14:modId xmlns:p14="http://schemas.microsoft.com/office/powerpoint/2010/main" val="386053055"/>
              </p:ext>
            </p:extLst>
          </p:nvPr>
        </p:nvGraphicFramePr>
        <p:xfrm>
          <a:off x="0" y="3429000"/>
          <a:ext cx="4572000" cy="2654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Kaavio 9" descr="Viiva kaavio esittää luonnollisen väestönlisäyksen kehityksen Suonenjoella vuosina 1990–2020 sekä ennusteen vuosille 2021–2040. Kaavion tiedot on esitetty taulukkomuotoisena diassa 13.">
            <a:extLst>
              <a:ext uri="{FF2B5EF4-FFF2-40B4-BE49-F238E27FC236}">
                <a16:creationId xmlns:a16="http://schemas.microsoft.com/office/drawing/2014/main" id="{BD73454B-97D6-4C35-AB66-222BF40B1298}"/>
              </a:ext>
            </a:extLst>
          </p:cNvPr>
          <p:cNvGraphicFramePr>
            <a:graphicFrameLocks/>
          </p:cNvGraphicFramePr>
          <p:nvPr>
            <p:extLst>
              <p:ext uri="{D42A27DB-BD31-4B8C-83A1-F6EECF244321}">
                <p14:modId xmlns:p14="http://schemas.microsoft.com/office/powerpoint/2010/main" val="2671997272"/>
              </p:ext>
            </p:extLst>
          </p:nvPr>
        </p:nvGraphicFramePr>
        <p:xfrm>
          <a:off x="4572000" y="774700"/>
          <a:ext cx="4572000" cy="2654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Kaavio 11" descr="Viiva kaavio esittää luonnollisen väestönlisäyksen kehityksen Tuusniemellä vuosina 1990–2020 sekä ennusteen vuosille 2021–2040. Kaavion tiedot on esitetty taulukkomuotoisena diassa 13.">
            <a:extLst>
              <a:ext uri="{FF2B5EF4-FFF2-40B4-BE49-F238E27FC236}">
                <a16:creationId xmlns:a16="http://schemas.microsoft.com/office/drawing/2014/main" id="{84F12AB6-76DB-4FCC-A563-A0580CF352D5}"/>
              </a:ext>
            </a:extLst>
          </p:cNvPr>
          <p:cNvGraphicFramePr>
            <a:graphicFrameLocks/>
          </p:cNvGraphicFramePr>
          <p:nvPr>
            <p:extLst>
              <p:ext uri="{D42A27DB-BD31-4B8C-83A1-F6EECF244321}">
                <p14:modId xmlns:p14="http://schemas.microsoft.com/office/powerpoint/2010/main" val="1299152005"/>
              </p:ext>
            </p:extLst>
          </p:nvPr>
        </p:nvGraphicFramePr>
        <p:xfrm>
          <a:off x="4572000" y="3429000"/>
          <a:ext cx="4572000" cy="2654300"/>
        </p:xfrm>
        <a:graphic>
          <a:graphicData uri="http://schemas.openxmlformats.org/drawingml/2006/chart">
            <c:chart xmlns:c="http://schemas.openxmlformats.org/drawingml/2006/chart" xmlns:r="http://schemas.openxmlformats.org/officeDocument/2006/relationships" r:id="rId5"/>
          </a:graphicData>
        </a:graphic>
      </p:graphicFrame>
      <p:sp>
        <p:nvSpPr>
          <p:cNvPr id="2" name="Dian numeron paikkamerkki 1">
            <a:extLst>
              <a:ext uri="{FF2B5EF4-FFF2-40B4-BE49-F238E27FC236}">
                <a16:creationId xmlns:a16="http://schemas.microsoft.com/office/drawing/2014/main" id="{B2735B2A-E958-4C39-A55A-E4D0CF4EB2B8}"/>
              </a:ext>
            </a:extLst>
          </p:cNvPr>
          <p:cNvSpPr>
            <a:spLocks noGrp="1"/>
          </p:cNvSpPr>
          <p:nvPr>
            <p:ph type="sldNum" sz="quarter" idx="12"/>
          </p:nvPr>
        </p:nvSpPr>
        <p:spPr/>
        <p:txBody>
          <a:bodyPr/>
          <a:lstStyle/>
          <a:p>
            <a:fld id="{6DE6D825-8E97-454B-BEAD-11D13CFBEEFD}" type="slidenum">
              <a:rPr lang="fi-FI" smtClean="0"/>
              <a:pPr/>
              <a:t>19</a:t>
            </a:fld>
            <a:endParaRPr lang="fi-FI" dirty="0"/>
          </a:p>
        </p:txBody>
      </p:sp>
      <p:sp>
        <p:nvSpPr>
          <p:cNvPr id="7" name="Tekstiruutu 6">
            <a:extLst>
              <a:ext uri="{FF2B5EF4-FFF2-40B4-BE49-F238E27FC236}">
                <a16:creationId xmlns:a16="http://schemas.microsoft.com/office/drawing/2014/main" id="{0D291479-75DD-45B2-B380-0D62CC794D8D}"/>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1623421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6FC71F4-2BAA-4DCC-991D-7E18293CE515}"/>
              </a:ext>
            </a:extLst>
          </p:cNvPr>
          <p:cNvSpPr>
            <a:spLocks noGrp="1"/>
          </p:cNvSpPr>
          <p:nvPr>
            <p:ph type="title"/>
          </p:nvPr>
        </p:nvSpPr>
        <p:spPr>
          <a:xfrm>
            <a:off x="628650" y="68947"/>
            <a:ext cx="7886700" cy="733627"/>
          </a:xfrm>
        </p:spPr>
        <p:txBody>
          <a:bodyPr/>
          <a:lstStyle/>
          <a:p>
            <a:pPr algn="ctr"/>
            <a:r>
              <a:rPr lang="fi-FI" dirty="0"/>
              <a:t>Vuoden 2021 väestöennusteen oletukset</a:t>
            </a:r>
          </a:p>
        </p:txBody>
      </p:sp>
      <p:sp>
        <p:nvSpPr>
          <p:cNvPr id="2" name="Dian numeron paikkamerkki 1">
            <a:extLst>
              <a:ext uri="{FF2B5EF4-FFF2-40B4-BE49-F238E27FC236}">
                <a16:creationId xmlns:a16="http://schemas.microsoft.com/office/drawing/2014/main" id="{FFA268A7-3C64-4A82-8E3D-3E1FAF46C920}"/>
              </a:ext>
            </a:extLst>
          </p:cNvPr>
          <p:cNvSpPr>
            <a:spLocks noGrp="1"/>
          </p:cNvSpPr>
          <p:nvPr>
            <p:ph type="sldNum" sz="quarter" idx="12"/>
          </p:nvPr>
        </p:nvSpPr>
        <p:spPr/>
        <p:txBody>
          <a:bodyPr/>
          <a:lstStyle/>
          <a:p>
            <a:fld id="{6DE6D825-8E97-454B-BEAD-11D13CFBEEFD}" type="slidenum">
              <a:rPr lang="fi-FI" smtClean="0"/>
              <a:pPr/>
              <a:t>2</a:t>
            </a:fld>
            <a:endParaRPr lang="fi-FI" dirty="0"/>
          </a:p>
        </p:txBody>
      </p:sp>
      <p:sp>
        <p:nvSpPr>
          <p:cNvPr id="4" name="Tekstiruutu 3">
            <a:extLst>
              <a:ext uri="{FF2B5EF4-FFF2-40B4-BE49-F238E27FC236}">
                <a16:creationId xmlns:a16="http://schemas.microsoft.com/office/drawing/2014/main" id="{52C97BE9-D2A8-45AB-AA43-1FC6CA97669E}"/>
              </a:ext>
            </a:extLst>
          </p:cNvPr>
          <p:cNvSpPr txBox="1"/>
          <p:nvPr/>
        </p:nvSpPr>
        <p:spPr>
          <a:xfrm>
            <a:off x="343949" y="731477"/>
            <a:ext cx="8456102" cy="5755422"/>
          </a:xfrm>
          <a:prstGeom prst="rect">
            <a:avLst/>
          </a:prstGeom>
          <a:noFill/>
        </p:spPr>
        <p:txBody>
          <a:bodyPr wrap="square" rtlCol="0">
            <a:spAutoFit/>
          </a:bodyPr>
          <a:lstStyle/>
          <a:p>
            <a:r>
              <a:rPr lang="fi-FI" sz="1150" b="1" u="sng" dirty="0"/>
              <a:t>Vuoden 2021 väestöennusteen oletukset</a:t>
            </a:r>
          </a:p>
          <a:p>
            <a:endParaRPr lang="fi-FI" sz="1150" dirty="0"/>
          </a:p>
          <a:p>
            <a:r>
              <a:rPr lang="fi-FI" sz="1150" dirty="0"/>
              <a:t>Tilastokeskuksen tuoreimmassa väestöennusteessa oletetaan, että syntyvyys pysyisi vakiona tulevaisuudessa. Laskennallisen naisten elinaikanaan synnyttämän lasten määrän eli kokonaishedelmällisyysluvun oletetaan olevan 1,45. </a:t>
            </a:r>
          </a:p>
          <a:p>
            <a:endParaRPr lang="fi-FI" sz="1150" dirty="0"/>
          </a:p>
          <a:p>
            <a:r>
              <a:rPr lang="fi-FI" sz="1150" dirty="0"/>
              <a:t>Ennusteessa oletetaan, että Suomi saa muuttovoittoa ulkomailta 20 000 henkilöä kuluvana vuonna ja sen jälkeen</a:t>
            </a:r>
          </a:p>
          <a:p>
            <a:r>
              <a:rPr lang="fi-FI" sz="1150" dirty="0"/>
              <a:t> 15 000 henkilöä vuosittain.</a:t>
            </a:r>
          </a:p>
          <a:p>
            <a:endParaRPr lang="fi-FI" sz="1150" dirty="0"/>
          </a:p>
          <a:p>
            <a:r>
              <a:rPr lang="fi-FI" sz="1150" dirty="0"/>
              <a:t>Kuolleisuuden ennustetaan jatkavan alentumistaan koko ennustekauden ajan. Alle 50-vuotiaiden kuolleisuuden oletetaan alenevan samalla tavoin, kuten sen on havaittu alentuneen vertaillessa periodien 1987–1991 ja 2016–2020 kuolleisuutta. 50 vuotta täyttäneiden ja tätä vanhempien kuolleisuuden oletetaan alenevan samalla tavoin, kuten sen on havaittu alentuneen vertaillessa periodien 1997–2001 ja 2016–2022 kuolleisuutta. </a:t>
            </a:r>
          </a:p>
          <a:p>
            <a:endParaRPr lang="fi-FI" sz="1150" dirty="0"/>
          </a:p>
          <a:p>
            <a:r>
              <a:rPr lang="fi-FI" sz="1150" dirty="0"/>
              <a:t>Miesten elinajanodotteen ennustetaan pitenevän vajaalla viidellä ja naisten runsaalla kolmella vuodella vuoteen 2040 mennessä. Tarkempaa tietoa ennustemenetelmästä on löydettävissä laatuselosteesta Tilastokeskuksen sivuilta. </a:t>
            </a:r>
          </a:p>
          <a:p>
            <a:endParaRPr lang="fi-FI" sz="1150" dirty="0"/>
          </a:p>
          <a:p>
            <a:r>
              <a:rPr lang="fi-FI" sz="1150" b="1" u="sng" dirty="0"/>
              <a:t>Ennuste on trendilaskelma</a:t>
            </a:r>
          </a:p>
          <a:p>
            <a:endParaRPr lang="fi-FI" sz="1150" dirty="0"/>
          </a:p>
          <a:p>
            <a:r>
              <a:rPr lang="fi-FI" sz="1150" dirty="0"/>
              <a:t>Tilastokeskuksen väestöennusteet perustuvat havaintoihin syntyvyyden, kuolleisuuden ja muuttoliikkeen menneestä kehityksestä. Niitä laadittaessa ei oteta huomioon taloudellisten, sosiaalisten eikä muiden yhteiskunta- tai aluepoliittisten päätösten mahdollista vaikutusta tulevaan väestönkehitykseen.</a:t>
            </a:r>
          </a:p>
          <a:p>
            <a:endParaRPr lang="fi-FI" sz="1150" dirty="0"/>
          </a:p>
          <a:p>
            <a:r>
              <a:rPr lang="fi-FI" sz="1150" dirty="0"/>
              <a:t>Trendilaskelman luonteen mukaisesti ennusteessa projisoidaan menneen kehityksen jatkuvan tulevaisuudessa. Ennustetta laadittaessa ei oteta kantaa siihen, miten väestön määrän tulisi kehittyä. Väestöennustelukuja tarkasteltaessa onkin hyvä muistaa, että ennuste osoittaa vain sen, millainen väestökehitys on luvassa, jos viimeaikainen väestökehitys jatkuisi muuttumattomana seuraavat vuosikymmenet.</a:t>
            </a:r>
          </a:p>
          <a:p>
            <a:endParaRPr lang="fi-FI" sz="1150" dirty="0"/>
          </a:p>
          <a:p>
            <a:r>
              <a:rPr lang="fi-FI" sz="1150" dirty="0"/>
              <a:t>Väestöennusteen tehtävä on tarjota päättäjille työkaluja sen arvioimiseksi, tarvitaanko toimia, joilla väestökehitykseen yritettäisiin vaikuttaa. Päätöksentekijöiden tulisi arvioida ennusteen osoittaman väestökehityksen suotavuus ja ryhtyä tarvittaessa toimenpiteisiin ennusteen toteutumisen estämiseksi, mikäli ennusteen osoittama väestökehitys ei ole toivottu.  </a:t>
            </a:r>
          </a:p>
          <a:p>
            <a:endParaRPr lang="fi-FI" sz="1150" dirty="0"/>
          </a:p>
          <a:p>
            <a:r>
              <a:rPr lang="fi-FI" sz="1150" dirty="0"/>
              <a:t>Seuraava väestöennuste julkistetaan syksyllä 2024.</a:t>
            </a:r>
          </a:p>
          <a:p>
            <a:endParaRPr lang="fi-FI" sz="1150" dirty="0"/>
          </a:p>
        </p:txBody>
      </p:sp>
    </p:spTree>
    <p:extLst>
      <p:ext uri="{BB962C8B-B14F-4D97-AF65-F5344CB8AC3E}">
        <p14:creationId xmlns:p14="http://schemas.microsoft.com/office/powerpoint/2010/main" val="2514974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68C9929-4386-4AE5-B3C3-269767C6F460}"/>
              </a:ext>
            </a:extLst>
          </p:cNvPr>
          <p:cNvSpPr>
            <a:spLocks noGrp="1"/>
          </p:cNvSpPr>
          <p:nvPr>
            <p:ph type="title"/>
          </p:nvPr>
        </p:nvSpPr>
        <p:spPr>
          <a:xfrm>
            <a:off x="0" y="2"/>
            <a:ext cx="9144000" cy="733627"/>
          </a:xfrm>
        </p:spPr>
        <p:txBody>
          <a:bodyPr>
            <a:normAutofit fontScale="90000"/>
          </a:bodyPr>
          <a:lstStyle/>
          <a:p>
            <a:pPr algn="ctr"/>
            <a:r>
              <a:rPr lang="fi-FI" dirty="0"/>
              <a:t>Luonnollinen väestönlisäys kunnittain v. 1990–2020 </a:t>
            </a:r>
            <a:br>
              <a:rPr lang="fi-FI" dirty="0"/>
            </a:br>
            <a:r>
              <a:rPr lang="fi-FI" dirty="0"/>
              <a:t>ja ennuste v. 2021–2040 5/5</a:t>
            </a:r>
          </a:p>
        </p:txBody>
      </p:sp>
      <p:sp>
        <p:nvSpPr>
          <p:cNvPr id="2" name="Dian numeron paikkamerkki 1">
            <a:extLst>
              <a:ext uri="{FF2B5EF4-FFF2-40B4-BE49-F238E27FC236}">
                <a16:creationId xmlns:a16="http://schemas.microsoft.com/office/drawing/2014/main" id="{E32F7C25-7DD9-45EC-A3C0-A72CD5E64A79}"/>
              </a:ext>
            </a:extLst>
          </p:cNvPr>
          <p:cNvSpPr>
            <a:spLocks noGrp="1"/>
          </p:cNvSpPr>
          <p:nvPr>
            <p:ph type="sldNum" sz="quarter" idx="12"/>
          </p:nvPr>
        </p:nvSpPr>
        <p:spPr/>
        <p:txBody>
          <a:bodyPr/>
          <a:lstStyle/>
          <a:p>
            <a:fld id="{6DE6D825-8E97-454B-BEAD-11D13CFBEEFD}" type="slidenum">
              <a:rPr lang="fi-FI" smtClean="0"/>
              <a:pPr/>
              <a:t>20</a:t>
            </a:fld>
            <a:endParaRPr lang="fi-FI" dirty="0"/>
          </a:p>
        </p:txBody>
      </p:sp>
      <p:sp>
        <p:nvSpPr>
          <p:cNvPr id="6" name="Tekstiruutu 5">
            <a:extLst>
              <a:ext uri="{FF2B5EF4-FFF2-40B4-BE49-F238E27FC236}">
                <a16:creationId xmlns:a16="http://schemas.microsoft.com/office/drawing/2014/main" id="{B60E78B0-007A-428A-879F-79C6A2B481FF}"/>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11" name="Kaavio 10" descr="Viiva kaavio esittää luonnollisen väestönlisäyksen kehityksen Varkaudessa vuosina 1990–2020 sekä ennusteen vuosille 2021–2040. Kaavion tiedot on esitetty taulukkomuotoisena diassa 13.">
            <a:extLst>
              <a:ext uri="{FF2B5EF4-FFF2-40B4-BE49-F238E27FC236}">
                <a16:creationId xmlns:a16="http://schemas.microsoft.com/office/drawing/2014/main" id="{B5CE208E-7223-42D0-BDB1-A359B9026B17}"/>
              </a:ext>
            </a:extLst>
          </p:cNvPr>
          <p:cNvGraphicFramePr>
            <a:graphicFrameLocks/>
          </p:cNvGraphicFramePr>
          <p:nvPr>
            <p:extLst>
              <p:ext uri="{D42A27DB-BD31-4B8C-83A1-F6EECF244321}">
                <p14:modId xmlns:p14="http://schemas.microsoft.com/office/powerpoint/2010/main" val="962673846"/>
              </p:ext>
            </p:extLst>
          </p:nvPr>
        </p:nvGraphicFramePr>
        <p:xfrm>
          <a:off x="0" y="773430"/>
          <a:ext cx="4572000" cy="2654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Kaavio 11" descr="Viiva kaavio esittää luonnollisen väestönlisäyksen kehityksen Vesannolla vuosina 1990–2020 sekä ennusteen vuosille 2021–2040. Kaavion tiedot on esitetty taulukkomuotoisena diassa 13.">
            <a:extLst>
              <a:ext uri="{FF2B5EF4-FFF2-40B4-BE49-F238E27FC236}">
                <a16:creationId xmlns:a16="http://schemas.microsoft.com/office/drawing/2014/main" id="{D4FBDC19-D61B-4DB4-9BF7-1306DBE55717}"/>
              </a:ext>
            </a:extLst>
          </p:cNvPr>
          <p:cNvGraphicFramePr>
            <a:graphicFrameLocks/>
          </p:cNvGraphicFramePr>
          <p:nvPr>
            <p:extLst>
              <p:ext uri="{D42A27DB-BD31-4B8C-83A1-F6EECF244321}">
                <p14:modId xmlns:p14="http://schemas.microsoft.com/office/powerpoint/2010/main" val="1043839824"/>
              </p:ext>
            </p:extLst>
          </p:nvPr>
        </p:nvGraphicFramePr>
        <p:xfrm>
          <a:off x="4572000" y="773430"/>
          <a:ext cx="4572000" cy="2654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Kaavio 12" descr="Viiva kaavio esittää luonnollisen väestönlisäyksen kehityksen Vieremällä vuosina 1990–2020 sekä ennusteen vuosille 2021–2040. Kaavion tiedot on esitetty taulukkomuotoisena diassa 13.">
            <a:extLst>
              <a:ext uri="{FF2B5EF4-FFF2-40B4-BE49-F238E27FC236}">
                <a16:creationId xmlns:a16="http://schemas.microsoft.com/office/drawing/2014/main" id="{59BFB0C0-DB7A-4D9F-BD75-0E46775DECAE}"/>
              </a:ext>
            </a:extLst>
          </p:cNvPr>
          <p:cNvGraphicFramePr>
            <a:graphicFrameLocks/>
          </p:cNvGraphicFramePr>
          <p:nvPr>
            <p:extLst>
              <p:ext uri="{D42A27DB-BD31-4B8C-83A1-F6EECF244321}">
                <p14:modId xmlns:p14="http://schemas.microsoft.com/office/powerpoint/2010/main" val="2357295837"/>
              </p:ext>
            </p:extLst>
          </p:nvPr>
        </p:nvGraphicFramePr>
        <p:xfrm>
          <a:off x="0" y="3429000"/>
          <a:ext cx="4572000" cy="2654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4490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1B39891-EC79-4884-9601-554360574690}"/>
              </a:ext>
            </a:extLst>
          </p:cNvPr>
          <p:cNvSpPr>
            <a:spLocks noGrp="1"/>
          </p:cNvSpPr>
          <p:nvPr>
            <p:ph type="title"/>
          </p:nvPr>
        </p:nvSpPr>
        <p:spPr>
          <a:xfrm>
            <a:off x="3" y="2"/>
            <a:ext cx="9143999" cy="733627"/>
          </a:xfrm>
        </p:spPr>
        <p:txBody>
          <a:bodyPr>
            <a:normAutofit fontScale="90000"/>
          </a:bodyPr>
          <a:lstStyle/>
          <a:p>
            <a:pPr algn="ctr"/>
            <a:r>
              <a:rPr lang="fi-FI" dirty="0"/>
              <a:t>Kokonaisnettomuutto Pohjois-Savossa v. 1990–2020 </a:t>
            </a:r>
            <a:br>
              <a:rPr lang="fi-FI" dirty="0"/>
            </a:br>
            <a:r>
              <a:rPr lang="fi-FI" dirty="0"/>
              <a:t>ja ennuste v. 2021–2040</a:t>
            </a:r>
          </a:p>
        </p:txBody>
      </p:sp>
      <p:sp>
        <p:nvSpPr>
          <p:cNvPr id="2" name="Dian numeron paikkamerkki 1">
            <a:extLst>
              <a:ext uri="{FF2B5EF4-FFF2-40B4-BE49-F238E27FC236}">
                <a16:creationId xmlns:a16="http://schemas.microsoft.com/office/drawing/2014/main" id="{63AD1FCA-B9CA-48A5-BE3A-B5AD6026131C}"/>
              </a:ext>
            </a:extLst>
          </p:cNvPr>
          <p:cNvSpPr>
            <a:spLocks noGrp="1"/>
          </p:cNvSpPr>
          <p:nvPr>
            <p:ph type="sldNum" sz="quarter" idx="12"/>
          </p:nvPr>
        </p:nvSpPr>
        <p:spPr/>
        <p:txBody>
          <a:bodyPr/>
          <a:lstStyle/>
          <a:p>
            <a:fld id="{6DE6D825-8E97-454B-BEAD-11D13CFBEEFD}" type="slidenum">
              <a:rPr lang="fi-FI" smtClean="0"/>
              <a:pPr/>
              <a:t>21</a:t>
            </a:fld>
            <a:endParaRPr lang="fi-FI" dirty="0"/>
          </a:p>
        </p:txBody>
      </p:sp>
      <p:sp>
        <p:nvSpPr>
          <p:cNvPr id="4" name="Tekstiruutu 3">
            <a:extLst>
              <a:ext uri="{FF2B5EF4-FFF2-40B4-BE49-F238E27FC236}">
                <a16:creationId xmlns:a16="http://schemas.microsoft.com/office/drawing/2014/main" id="{2A4B3A5D-ABC3-498E-A12E-A530A6F2A552}"/>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5" name="Taulukko 4">
            <a:extLst>
              <a:ext uri="{FF2B5EF4-FFF2-40B4-BE49-F238E27FC236}">
                <a16:creationId xmlns:a16="http://schemas.microsoft.com/office/drawing/2014/main" id="{9F20BCC6-9377-4E7F-9BE7-8FDBD57AFE9B}"/>
              </a:ext>
            </a:extLst>
          </p:cNvPr>
          <p:cNvGraphicFramePr>
            <a:graphicFrameLocks noGrp="1"/>
          </p:cNvGraphicFramePr>
          <p:nvPr>
            <p:extLst>
              <p:ext uri="{D42A27DB-BD31-4B8C-83A1-F6EECF244321}">
                <p14:modId xmlns:p14="http://schemas.microsoft.com/office/powerpoint/2010/main" val="2052571114"/>
              </p:ext>
            </p:extLst>
          </p:nvPr>
        </p:nvGraphicFramePr>
        <p:xfrm>
          <a:off x="621000" y="692393"/>
          <a:ext cx="7902000" cy="5473214"/>
        </p:xfrm>
        <a:graphic>
          <a:graphicData uri="http://schemas.openxmlformats.org/drawingml/2006/table">
            <a:tbl>
              <a:tblPr firstRow="1"/>
              <a:tblGrid>
                <a:gridCol w="1386000">
                  <a:extLst>
                    <a:ext uri="{9D8B030D-6E8A-4147-A177-3AD203B41FA5}">
                      <a16:colId xmlns:a16="http://schemas.microsoft.com/office/drawing/2014/main" val="3820389626"/>
                    </a:ext>
                  </a:extLst>
                </a:gridCol>
                <a:gridCol w="504000">
                  <a:extLst>
                    <a:ext uri="{9D8B030D-6E8A-4147-A177-3AD203B41FA5}">
                      <a16:colId xmlns:a16="http://schemas.microsoft.com/office/drawing/2014/main" val="910042632"/>
                    </a:ext>
                  </a:extLst>
                </a:gridCol>
                <a:gridCol w="504000">
                  <a:extLst>
                    <a:ext uri="{9D8B030D-6E8A-4147-A177-3AD203B41FA5}">
                      <a16:colId xmlns:a16="http://schemas.microsoft.com/office/drawing/2014/main" val="3058927804"/>
                    </a:ext>
                  </a:extLst>
                </a:gridCol>
                <a:gridCol w="504000">
                  <a:extLst>
                    <a:ext uri="{9D8B030D-6E8A-4147-A177-3AD203B41FA5}">
                      <a16:colId xmlns:a16="http://schemas.microsoft.com/office/drawing/2014/main" val="4097620593"/>
                    </a:ext>
                  </a:extLst>
                </a:gridCol>
                <a:gridCol w="504000">
                  <a:extLst>
                    <a:ext uri="{9D8B030D-6E8A-4147-A177-3AD203B41FA5}">
                      <a16:colId xmlns:a16="http://schemas.microsoft.com/office/drawing/2014/main" val="1229735434"/>
                    </a:ext>
                  </a:extLst>
                </a:gridCol>
                <a:gridCol w="504000">
                  <a:extLst>
                    <a:ext uri="{9D8B030D-6E8A-4147-A177-3AD203B41FA5}">
                      <a16:colId xmlns:a16="http://schemas.microsoft.com/office/drawing/2014/main" val="830675696"/>
                    </a:ext>
                  </a:extLst>
                </a:gridCol>
                <a:gridCol w="504000">
                  <a:extLst>
                    <a:ext uri="{9D8B030D-6E8A-4147-A177-3AD203B41FA5}">
                      <a16:colId xmlns:a16="http://schemas.microsoft.com/office/drawing/2014/main" val="1136408997"/>
                    </a:ext>
                  </a:extLst>
                </a:gridCol>
                <a:gridCol w="504000">
                  <a:extLst>
                    <a:ext uri="{9D8B030D-6E8A-4147-A177-3AD203B41FA5}">
                      <a16:colId xmlns:a16="http://schemas.microsoft.com/office/drawing/2014/main" val="3167324033"/>
                    </a:ext>
                  </a:extLst>
                </a:gridCol>
                <a:gridCol w="504000">
                  <a:extLst>
                    <a:ext uri="{9D8B030D-6E8A-4147-A177-3AD203B41FA5}">
                      <a16:colId xmlns:a16="http://schemas.microsoft.com/office/drawing/2014/main" val="3145824459"/>
                    </a:ext>
                  </a:extLst>
                </a:gridCol>
                <a:gridCol w="504000">
                  <a:extLst>
                    <a:ext uri="{9D8B030D-6E8A-4147-A177-3AD203B41FA5}">
                      <a16:colId xmlns:a16="http://schemas.microsoft.com/office/drawing/2014/main" val="2042034745"/>
                    </a:ext>
                  </a:extLst>
                </a:gridCol>
                <a:gridCol w="504000">
                  <a:extLst>
                    <a:ext uri="{9D8B030D-6E8A-4147-A177-3AD203B41FA5}">
                      <a16:colId xmlns:a16="http://schemas.microsoft.com/office/drawing/2014/main" val="647839520"/>
                    </a:ext>
                  </a:extLst>
                </a:gridCol>
                <a:gridCol w="504000">
                  <a:extLst>
                    <a:ext uri="{9D8B030D-6E8A-4147-A177-3AD203B41FA5}">
                      <a16:colId xmlns:a16="http://schemas.microsoft.com/office/drawing/2014/main" val="1415616203"/>
                    </a:ext>
                  </a:extLst>
                </a:gridCol>
                <a:gridCol w="972000">
                  <a:extLst>
                    <a:ext uri="{9D8B030D-6E8A-4147-A177-3AD203B41FA5}">
                      <a16:colId xmlns:a16="http://schemas.microsoft.com/office/drawing/2014/main" val="997242507"/>
                    </a:ext>
                  </a:extLst>
                </a:gridCol>
              </a:tblGrid>
              <a:tr h="198000">
                <a:tc>
                  <a:txBody>
                    <a:bodyPr/>
                    <a:lstStyle/>
                    <a:p>
                      <a:pPr algn="l" fontAlgn="b"/>
                      <a:r>
                        <a:rPr lang="fi-FI" sz="1050" b="1" i="0" u="none" strike="noStrike" dirty="0">
                          <a:solidFill>
                            <a:srgbClr val="000000"/>
                          </a:solidFill>
                          <a:effectLst/>
                          <a:latin typeface="Calibri" panose="020F0502020204030204" pitchFamily="34" charset="0"/>
                        </a:rPr>
                        <a:t>Alue</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1990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1995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2000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2005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2010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2015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2020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2025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2030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2035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2040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Yhteensä (henk.)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 2021–2040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65639783"/>
                  </a:ext>
                </a:extLst>
              </a:tr>
              <a:tr h="198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588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9 173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30610160"/>
                  </a:ext>
                </a:extLst>
              </a:tr>
              <a:tr h="198000">
                <a:tc>
                  <a:txBody>
                    <a:bodyPr/>
                    <a:lstStyle/>
                    <a:p>
                      <a:pPr algn="l" fontAlgn="b"/>
                      <a:r>
                        <a:rPr lang="fi-FI" sz="1050" b="0" i="0" u="none" strike="noStrike" dirty="0">
                          <a:solidFill>
                            <a:srgbClr val="000000"/>
                          </a:solidFill>
                          <a:effectLst/>
                          <a:latin typeface="Calibri" panose="020F0502020204030204" pitchFamily="34" charset="0"/>
                        </a:rPr>
                        <a:t>Siilinjärvi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-1 468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2650377"/>
                  </a:ext>
                </a:extLst>
              </a:tr>
              <a:tr h="198000">
                <a:tc>
                  <a:txBody>
                    <a:bodyPr/>
                    <a:lstStyle/>
                    <a:p>
                      <a:pPr algn="l" fontAlgn="b"/>
                      <a:r>
                        <a:rPr lang="fi-FI" sz="1050" b="1" i="0" u="none" strike="noStrike" dirty="0">
                          <a:solidFill>
                            <a:srgbClr val="000000"/>
                          </a:solidFill>
                          <a:effectLst/>
                          <a:latin typeface="Calibri" panose="020F0502020204030204" pitchFamily="34" charset="0"/>
                        </a:rPr>
                        <a:t>Kuopion seutukunta</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194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-207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330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748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797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494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411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266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180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7 705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9843464"/>
                  </a:ext>
                </a:extLst>
              </a:tr>
              <a:tr h="198000">
                <a:tc>
                  <a:txBody>
                    <a:bodyPr/>
                    <a:lstStyle/>
                    <a:p>
                      <a:pPr algn="l" fontAlgn="b"/>
                      <a:r>
                        <a:rPr lang="fi-FI" sz="1050" b="0" i="0" u="none" strike="noStrike">
                          <a:solidFill>
                            <a:srgbClr val="000000"/>
                          </a:solidFill>
                          <a:effectLst/>
                          <a:latin typeface="Calibri" panose="020F0502020204030204" pitchFamily="34" charset="0"/>
                        </a:rPr>
                        <a:t>Iisalmi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-374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19875478"/>
                  </a:ext>
                </a:extLst>
              </a:tr>
              <a:tr h="198000">
                <a:tc>
                  <a:txBody>
                    <a:bodyPr/>
                    <a:lstStyle/>
                    <a:p>
                      <a:pPr algn="l" fontAlgn="b"/>
                      <a:r>
                        <a:rPr lang="fi-FI" sz="1050" b="0" i="0" u="none" strike="noStrike" dirty="0">
                          <a:solidFill>
                            <a:srgbClr val="000000"/>
                          </a:solidFill>
                          <a:effectLst/>
                          <a:latin typeface="Calibri" panose="020F0502020204030204" pitchFamily="34" charset="0"/>
                        </a:rPr>
                        <a:t>Kiuruvesi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4859381"/>
                  </a:ext>
                </a:extLst>
              </a:tr>
              <a:tr h="198000">
                <a:tc>
                  <a:txBody>
                    <a:bodyPr/>
                    <a:lstStyle/>
                    <a:p>
                      <a:pPr algn="l" fontAlgn="b"/>
                      <a:r>
                        <a:rPr lang="fi-FI" sz="1050" b="0" i="0" u="none" strike="noStrike" dirty="0">
                          <a:solidFill>
                            <a:srgbClr val="000000"/>
                          </a:solidFill>
                          <a:effectLst/>
                          <a:latin typeface="Calibri" panose="020F0502020204030204" pitchFamily="34" charset="0"/>
                        </a:rPr>
                        <a:t>Keitele</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38898161"/>
                  </a:ext>
                </a:extLst>
              </a:tr>
              <a:tr h="198000">
                <a:tc>
                  <a:txBody>
                    <a:bodyPr/>
                    <a:lstStyle/>
                    <a:p>
                      <a:pPr algn="l" fontAlgn="b"/>
                      <a:r>
                        <a:rPr lang="fi-FI" sz="1050" b="0" i="0" u="none" strike="noStrike">
                          <a:solidFill>
                            <a:srgbClr val="000000"/>
                          </a:solidFill>
                          <a:effectLst/>
                          <a:latin typeface="Calibri" panose="020F0502020204030204" pitchFamily="34" charset="0"/>
                        </a:rPr>
                        <a:t>Lapinlahti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15122819"/>
                  </a:ext>
                </a:extLst>
              </a:tr>
              <a:tr h="198000">
                <a:tc>
                  <a:txBody>
                    <a:bodyPr/>
                    <a:lstStyle/>
                    <a:p>
                      <a:pPr algn="l" fontAlgn="b"/>
                      <a:r>
                        <a:rPr lang="fi-FI" sz="1050" b="0" i="0" u="none" strike="noStrike">
                          <a:solidFill>
                            <a:srgbClr val="000000"/>
                          </a:solidFill>
                          <a:effectLst/>
                          <a:latin typeface="Calibri" panose="020F0502020204030204" pitchFamily="34" charset="0"/>
                        </a:rPr>
                        <a:t>Pielavesi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71334255"/>
                  </a:ext>
                </a:extLst>
              </a:tr>
              <a:tr h="198000">
                <a:tc>
                  <a:txBody>
                    <a:bodyPr/>
                    <a:lstStyle/>
                    <a:p>
                      <a:pPr algn="l" fontAlgn="b"/>
                      <a:r>
                        <a:rPr lang="fi-FI" sz="1050" b="0" i="0" u="none" strike="noStrike">
                          <a:solidFill>
                            <a:srgbClr val="000000"/>
                          </a:solidFill>
                          <a:effectLst/>
                          <a:latin typeface="Calibri" panose="020F0502020204030204" pitchFamily="34" charset="0"/>
                        </a:rPr>
                        <a:t>Sonkajärvi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989746"/>
                  </a:ext>
                </a:extLst>
              </a:tr>
              <a:tr h="198000">
                <a:tc>
                  <a:txBody>
                    <a:bodyPr/>
                    <a:lstStyle/>
                    <a:p>
                      <a:pPr algn="l" fontAlgn="b"/>
                      <a:r>
                        <a:rPr lang="fi-FI" sz="1050" b="0" i="0" u="none" strike="noStrike" dirty="0">
                          <a:solidFill>
                            <a:srgbClr val="000000"/>
                          </a:solidFill>
                          <a:effectLst/>
                          <a:latin typeface="Calibri" panose="020F0502020204030204" pitchFamily="34" charset="0"/>
                        </a:rPr>
                        <a:t>Vieremä</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45887644"/>
                  </a:ext>
                </a:extLst>
              </a:tr>
              <a:tr h="198000">
                <a:tc>
                  <a:txBody>
                    <a:bodyPr/>
                    <a:lstStyle/>
                    <a:p>
                      <a:pPr algn="l" fontAlgn="b"/>
                      <a:r>
                        <a:rPr lang="fi-FI" sz="1050" b="1" i="0" u="none" strike="noStrike" dirty="0">
                          <a:solidFill>
                            <a:srgbClr val="000000"/>
                          </a:solidFill>
                          <a:effectLst/>
                          <a:latin typeface="Calibri" panose="020F0502020204030204" pitchFamily="34" charset="0"/>
                        </a:rPr>
                        <a:t>Ylä-Savon seutukunta</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-162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-406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-745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-405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-225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-307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-270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-138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-821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6062102"/>
                  </a:ext>
                </a:extLst>
              </a:tr>
              <a:tr h="198000">
                <a:tc>
                  <a:txBody>
                    <a:bodyPr/>
                    <a:lstStyle/>
                    <a:p>
                      <a:pPr algn="l" fontAlgn="b"/>
                      <a:r>
                        <a:rPr lang="fi-FI" sz="1050" b="0" i="0" u="none" strike="noStrike">
                          <a:solidFill>
                            <a:srgbClr val="000000"/>
                          </a:solidFill>
                          <a:effectLst/>
                          <a:latin typeface="Calibri" panose="020F0502020204030204" pitchFamily="34" charset="0"/>
                        </a:rPr>
                        <a:t>Suonenjoki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234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87330424"/>
                  </a:ext>
                </a:extLst>
              </a:tr>
              <a:tr h="198000">
                <a:tc>
                  <a:txBody>
                    <a:bodyPr/>
                    <a:lstStyle/>
                    <a:p>
                      <a:pPr algn="l" fontAlgn="b"/>
                      <a:r>
                        <a:rPr lang="fi-FI" sz="1050" b="0" i="0" u="none" strike="noStrike">
                          <a:solidFill>
                            <a:srgbClr val="000000"/>
                          </a:solidFill>
                          <a:effectLst/>
                          <a:latin typeface="Calibri" panose="020F0502020204030204" pitchFamily="34" charset="0"/>
                        </a:rPr>
                        <a:t>Rautalampi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176</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36451389"/>
                  </a:ext>
                </a:extLst>
              </a:tr>
              <a:tr h="198000">
                <a:tc>
                  <a:txBody>
                    <a:bodyPr/>
                    <a:lstStyle/>
                    <a:p>
                      <a:pPr algn="l" fontAlgn="b"/>
                      <a:r>
                        <a:rPr lang="fi-FI" sz="1050" b="0" i="0" u="none" strike="noStrike" dirty="0">
                          <a:solidFill>
                            <a:srgbClr val="000000"/>
                          </a:solidFill>
                          <a:effectLst/>
                          <a:latin typeface="Calibri" panose="020F0502020204030204" pitchFamily="34" charset="0"/>
                        </a:rPr>
                        <a:t>Tervo</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14539012"/>
                  </a:ext>
                </a:extLst>
              </a:tr>
              <a:tr h="198000">
                <a:tc>
                  <a:txBody>
                    <a:bodyPr/>
                    <a:lstStyle/>
                    <a:p>
                      <a:pPr algn="l" fontAlgn="b"/>
                      <a:r>
                        <a:rPr lang="fi-FI" sz="1050" b="0" i="0" u="none" strike="noStrike">
                          <a:solidFill>
                            <a:srgbClr val="000000"/>
                          </a:solidFill>
                          <a:effectLst/>
                          <a:latin typeface="Calibri" panose="020F0502020204030204" pitchFamily="34" charset="0"/>
                        </a:rPr>
                        <a:t>Vesanto</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16708681"/>
                  </a:ext>
                </a:extLst>
              </a:tr>
              <a:tr h="198000">
                <a:tc>
                  <a:txBody>
                    <a:bodyPr/>
                    <a:lstStyle/>
                    <a:p>
                      <a:pPr algn="l" fontAlgn="b"/>
                      <a:r>
                        <a:rPr lang="fi-FI" sz="1050" b="1" i="0" u="none" strike="noStrike" dirty="0">
                          <a:solidFill>
                            <a:srgbClr val="000000"/>
                          </a:solidFill>
                          <a:effectLst/>
                          <a:latin typeface="Calibri" panose="020F0502020204030204" pitchFamily="34" charset="0"/>
                        </a:rPr>
                        <a:t>Sisä-Savon seutukunta</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-131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-193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718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17845808"/>
                  </a:ext>
                </a:extLst>
              </a:tr>
              <a:tr h="198000">
                <a:tc>
                  <a:txBody>
                    <a:bodyPr/>
                    <a:lstStyle/>
                    <a:p>
                      <a:pPr algn="l" fontAlgn="b"/>
                      <a:r>
                        <a:rPr lang="fi-FI" sz="1050" b="0" i="0" u="none" strike="noStrike" dirty="0">
                          <a:solidFill>
                            <a:srgbClr val="000000"/>
                          </a:solidFill>
                          <a:effectLst/>
                          <a:latin typeface="Calibri" panose="020F0502020204030204" pitchFamily="34" charset="0"/>
                        </a:rPr>
                        <a:t>Kaavi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0256800"/>
                  </a:ext>
                </a:extLst>
              </a:tr>
              <a:tr h="198000">
                <a:tc>
                  <a:txBody>
                    <a:bodyPr/>
                    <a:lstStyle/>
                    <a:p>
                      <a:pPr algn="l" fontAlgn="b"/>
                      <a:r>
                        <a:rPr lang="fi-FI" sz="1050" b="0" i="0" u="none" strike="noStrike">
                          <a:solidFill>
                            <a:srgbClr val="000000"/>
                          </a:solidFill>
                          <a:effectLst/>
                          <a:latin typeface="Calibri" panose="020F0502020204030204" pitchFamily="34" charset="0"/>
                        </a:rPr>
                        <a:t>Rautavaara</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60633320"/>
                  </a:ext>
                </a:extLst>
              </a:tr>
              <a:tr h="198000">
                <a:tc>
                  <a:txBody>
                    <a:bodyPr/>
                    <a:lstStyle/>
                    <a:p>
                      <a:pPr algn="l" fontAlgn="b"/>
                      <a:r>
                        <a:rPr lang="fi-FI" sz="1050" b="0" i="0" u="none" strike="noStrike" dirty="0">
                          <a:solidFill>
                            <a:srgbClr val="000000"/>
                          </a:solidFill>
                          <a:effectLst/>
                          <a:latin typeface="Calibri" panose="020F0502020204030204" pitchFamily="34" charset="0"/>
                        </a:rPr>
                        <a:t>Tuusniemi</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238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2617434"/>
                  </a:ext>
                </a:extLst>
              </a:tr>
              <a:tr h="198000">
                <a:tc>
                  <a:txBody>
                    <a:bodyPr/>
                    <a:lstStyle/>
                    <a:p>
                      <a:pPr algn="l" fontAlgn="b"/>
                      <a:r>
                        <a:rPr lang="fi-FI" sz="1050" b="1" i="0" u="none" strike="noStrike" dirty="0">
                          <a:solidFill>
                            <a:srgbClr val="000000"/>
                          </a:solidFill>
                          <a:effectLst/>
                          <a:latin typeface="Calibri" panose="020F0502020204030204" pitchFamily="34" charset="0"/>
                        </a:rPr>
                        <a:t>Koillis-Savon seutukunta</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-123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-155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452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66285631"/>
                  </a:ext>
                </a:extLst>
              </a:tr>
              <a:tr h="198000">
                <a:tc>
                  <a:txBody>
                    <a:bodyPr/>
                    <a:lstStyle/>
                    <a:p>
                      <a:pPr algn="l" fontAlgn="b"/>
                      <a:r>
                        <a:rPr lang="fi-FI" sz="1050" b="0" i="0" u="none" strike="noStrike" dirty="0">
                          <a:solidFill>
                            <a:srgbClr val="000000"/>
                          </a:solidFill>
                          <a:effectLst/>
                          <a:latin typeface="Calibri" panose="020F0502020204030204" pitchFamily="34" charset="0"/>
                        </a:rPr>
                        <a:t>Varkaus</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92472360"/>
                  </a:ext>
                </a:extLst>
              </a:tr>
              <a:tr h="198000">
                <a:tc>
                  <a:txBody>
                    <a:bodyPr/>
                    <a:lstStyle/>
                    <a:p>
                      <a:pPr algn="l" fontAlgn="b"/>
                      <a:r>
                        <a:rPr lang="fi-FI" sz="1050" b="0" i="0" u="none" strike="noStrike" dirty="0">
                          <a:solidFill>
                            <a:srgbClr val="000000"/>
                          </a:solidFill>
                          <a:effectLst/>
                          <a:latin typeface="Calibri" panose="020F0502020204030204" pitchFamily="34" charset="0"/>
                        </a:rPr>
                        <a:t>Joroinen</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2641615"/>
                  </a:ext>
                </a:extLst>
              </a:tr>
              <a:tr h="198000">
                <a:tc>
                  <a:txBody>
                    <a:bodyPr/>
                    <a:lstStyle/>
                    <a:p>
                      <a:pPr algn="l" fontAlgn="b"/>
                      <a:r>
                        <a:rPr lang="fi-FI" sz="1050" b="0" i="0" u="none" strike="noStrike" dirty="0">
                          <a:solidFill>
                            <a:srgbClr val="000000"/>
                          </a:solidFill>
                          <a:effectLst/>
                          <a:latin typeface="Calibri" panose="020F0502020204030204" pitchFamily="34" charset="0"/>
                        </a:rPr>
                        <a:t>Leppävirta</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5925353"/>
                  </a:ext>
                </a:extLst>
              </a:tr>
              <a:tr h="198000">
                <a:tc>
                  <a:txBody>
                    <a:bodyPr/>
                    <a:lstStyle/>
                    <a:p>
                      <a:pPr algn="l" fontAlgn="b"/>
                      <a:r>
                        <a:rPr lang="fi-FI" sz="1050" b="1" i="0" u="none" strike="noStrike" dirty="0">
                          <a:solidFill>
                            <a:srgbClr val="000000"/>
                          </a:solidFill>
                          <a:effectLst/>
                          <a:latin typeface="Calibri" panose="020F0502020204030204" pitchFamily="34" charset="0"/>
                        </a:rPr>
                        <a:t>Varkauden seutukunta</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-165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-281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-249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-159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115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-109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4444082"/>
                  </a:ext>
                </a:extLst>
              </a:tr>
              <a:tr h="198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-50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-744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-1 581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-942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284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386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291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423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475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562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7 945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530025331"/>
                  </a:ext>
                </a:extLst>
              </a:tr>
              <a:tr h="198000">
                <a:tc>
                  <a:txBody>
                    <a:bodyPr/>
                    <a:lstStyle/>
                    <a:p>
                      <a:pPr algn="l" fontAlgn="b"/>
                      <a:r>
                        <a:rPr lang="fi-FI" sz="1050" b="0" i="0" u="none" strike="noStrike" dirty="0">
                          <a:solidFill>
                            <a:srgbClr val="000000"/>
                          </a:solidFill>
                          <a:effectLst/>
                          <a:latin typeface="Calibri" panose="020F0502020204030204" pitchFamily="34" charset="0"/>
                        </a:rPr>
                        <a:t>KOKO MAA</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7 081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3 265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2 584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8 986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13 731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12 441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17 814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15 036</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15 037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15 026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15 039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305 605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366790"/>
                  </a:ext>
                </a:extLst>
              </a:tr>
            </a:tbl>
          </a:graphicData>
        </a:graphic>
      </p:graphicFrame>
    </p:spTree>
    <p:extLst>
      <p:ext uri="{BB962C8B-B14F-4D97-AF65-F5344CB8AC3E}">
        <p14:creationId xmlns:p14="http://schemas.microsoft.com/office/powerpoint/2010/main" val="218546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DB63BE1-058A-4E54-ABFF-C802A9D9AEA5}"/>
              </a:ext>
            </a:extLst>
          </p:cNvPr>
          <p:cNvSpPr>
            <a:spLocks noGrp="1"/>
          </p:cNvSpPr>
          <p:nvPr>
            <p:ph type="title"/>
          </p:nvPr>
        </p:nvSpPr>
        <p:spPr>
          <a:xfrm>
            <a:off x="0" y="2"/>
            <a:ext cx="9144000" cy="733627"/>
          </a:xfrm>
        </p:spPr>
        <p:txBody>
          <a:bodyPr>
            <a:normAutofit fontScale="90000"/>
          </a:bodyPr>
          <a:lstStyle/>
          <a:p>
            <a:pPr algn="ctr"/>
            <a:r>
              <a:rPr lang="fi-FI" dirty="0"/>
              <a:t>Kokonaisnettomuutto maakunnittain v. 1990–2020 </a:t>
            </a:r>
            <a:br>
              <a:rPr lang="fi-FI" dirty="0"/>
            </a:br>
            <a:r>
              <a:rPr lang="fi-FI" dirty="0"/>
              <a:t>ja ennuste v. 2021–2040</a:t>
            </a:r>
          </a:p>
        </p:txBody>
      </p:sp>
      <p:sp>
        <p:nvSpPr>
          <p:cNvPr id="2" name="Dian numeron paikkamerkki 1">
            <a:extLst>
              <a:ext uri="{FF2B5EF4-FFF2-40B4-BE49-F238E27FC236}">
                <a16:creationId xmlns:a16="http://schemas.microsoft.com/office/drawing/2014/main" id="{763D3360-7F16-4675-BDA2-A7C5A52F390F}"/>
              </a:ext>
            </a:extLst>
          </p:cNvPr>
          <p:cNvSpPr>
            <a:spLocks noGrp="1"/>
          </p:cNvSpPr>
          <p:nvPr>
            <p:ph type="sldNum" sz="quarter" idx="12"/>
          </p:nvPr>
        </p:nvSpPr>
        <p:spPr/>
        <p:txBody>
          <a:bodyPr/>
          <a:lstStyle/>
          <a:p>
            <a:fld id="{6DE6D825-8E97-454B-BEAD-11D13CFBEEFD}" type="slidenum">
              <a:rPr lang="fi-FI" smtClean="0"/>
              <a:pPr/>
              <a:t>22</a:t>
            </a:fld>
            <a:endParaRPr lang="fi-FI" dirty="0"/>
          </a:p>
        </p:txBody>
      </p:sp>
      <p:sp>
        <p:nvSpPr>
          <p:cNvPr id="5" name="Tekstiruutu 4">
            <a:extLst>
              <a:ext uri="{FF2B5EF4-FFF2-40B4-BE49-F238E27FC236}">
                <a16:creationId xmlns:a16="http://schemas.microsoft.com/office/drawing/2014/main" id="{FAC18AAC-09A9-4382-9559-1D87756210A9}"/>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C5D118E9-3A6F-4AB9-A664-03A5911EDA90}"/>
              </a:ext>
            </a:extLst>
          </p:cNvPr>
          <p:cNvGraphicFramePr>
            <a:graphicFrameLocks noGrp="1"/>
          </p:cNvGraphicFramePr>
          <p:nvPr>
            <p:extLst>
              <p:ext uri="{D42A27DB-BD31-4B8C-83A1-F6EECF244321}">
                <p14:modId xmlns:p14="http://schemas.microsoft.com/office/powerpoint/2010/main" val="955290659"/>
              </p:ext>
            </p:extLst>
          </p:nvPr>
        </p:nvGraphicFramePr>
        <p:xfrm>
          <a:off x="504000" y="916630"/>
          <a:ext cx="8136000" cy="5024739"/>
        </p:xfrm>
        <a:graphic>
          <a:graphicData uri="http://schemas.openxmlformats.org/drawingml/2006/table">
            <a:tbl>
              <a:tblPr firstRow="1"/>
              <a:tblGrid>
                <a:gridCol w="1116000">
                  <a:extLst>
                    <a:ext uri="{9D8B030D-6E8A-4147-A177-3AD203B41FA5}">
                      <a16:colId xmlns:a16="http://schemas.microsoft.com/office/drawing/2014/main" val="410603687"/>
                    </a:ext>
                  </a:extLst>
                </a:gridCol>
                <a:gridCol w="540000">
                  <a:extLst>
                    <a:ext uri="{9D8B030D-6E8A-4147-A177-3AD203B41FA5}">
                      <a16:colId xmlns:a16="http://schemas.microsoft.com/office/drawing/2014/main" val="3102738932"/>
                    </a:ext>
                  </a:extLst>
                </a:gridCol>
                <a:gridCol w="540000">
                  <a:extLst>
                    <a:ext uri="{9D8B030D-6E8A-4147-A177-3AD203B41FA5}">
                      <a16:colId xmlns:a16="http://schemas.microsoft.com/office/drawing/2014/main" val="1057097657"/>
                    </a:ext>
                  </a:extLst>
                </a:gridCol>
                <a:gridCol w="540000">
                  <a:extLst>
                    <a:ext uri="{9D8B030D-6E8A-4147-A177-3AD203B41FA5}">
                      <a16:colId xmlns:a16="http://schemas.microsoft.com/office/drawing/2014/main" val="505630130"/>
                    </a:ext>
                  </a:extLst>
                </a:gridCol>
                <a:gridCol w="540000">
                  <a:extLst>
                    <a:ext uri="{9D8B030D-6E8A-4147-A177-3AD203B41FA5}">
                      <a16:colId xmlns:a16="http://schemas.microsoft.com/office/drawing/2014/main" val="844999809"/>
                    </a:ext>
                  </a:extLst>
                </a:gridCol>
                <a:gridCol w="540000">
                  <a:extLst>
                    <a:ext uri="{9D8B030D-6E8A-4147-A177-3AD203B41FA5}">
                      <a16:colId xmlns:a16="http://schemas.microsoft.com/office/drawing/2014/main" val="1549914521"/>
                    </a:ext>
                  </a:extLst>
                </a:gridCol>
                <a:gridCol w="540000">
                  <a:extLst>
                    <a:ext uri="{9D8B030D-6E8A-4147-A177-3AD203B41FA5}">
                      <a16:colId xmlns:a16="http://schemas.microsoft.com/office/drawing/2014/main" val="190950928"/>
                    </a:ext>
                  </a:extLst>
                </a:gridCol>
                <a:gridCol w="540000">
                  <a:extLst>
                    <a:ext uri="{9D8B030D-6E8A-4147-A177-3AD203B41FA5}">
                      <a16:colId xmlns:a16="http://schemas.microsoft.com/office/drawing/2014/main" val="1410503773"/>
                    </a:ext>
                  </a:extLst>
                </a:gridCol>
                <a:gridCol w="540000">
                  <a:extLst>
                    <a:ext uri="{9D8B030D-6E8A-4147-A177-3AD203B41FA5}">
                      <a16:colId xmlns:a16="http://schemas.microsoft.com/office/drawing/2014/main" val="3463644455"/>
                    </a:ext>
                  </a:extLst>
                </a:gridCol>
                <a:gridCol w="540000">
                  <a:extLst>
                    <a:ext uri="{9D8B030D-6E8A-4147-A177-3AD203B41FA5}">
                      <a16:colId xmlns:a16="http://schemas.microsoft.com/office/drawing/2014/main" val="271393670"/>
                    </a:ext>
                  </a:extLst>
                </a:gridCol>
                <a:gridCol w="540000">
                  <a:extLst>
                    <a:ext uri="{9D8B030D-6E8A-4147-A177-3AD203B41FA5}">
                      <a16:colId xmlns:a16="http://schemas.microsoft.com/office/drawing/2014/main" val="2308976712"/>
                    </a:ext>
                  </a:extLst>
                </a:gridCol>
                <a:gridCol w="540000">
                  <a:extLst>
                    <a:ext uri="{9D8B030D-6E8A-4147-A177-3AD203B41FA5}">
                      <a16:colId xmlns:a16="http://schemas.microsoft.com/office/drawing/2014/main" val="1584357221"/>
                    </a:ext>
                  </a:extLst>
                </a:gridCol>
                <a:gridCol w="1080000">
                  <a:extLst>
                    <a:ext uri="{9D8B030D-6E8A-4147-A177-3AD203B41FA5}">
                      <a16:colId xmlns:a16="http://schemas.microsoft.com/office/drawing/2014/main" val="785535520"/>
                    </a:ext>
                  </a:extLst>
                </a:gridCol>
              </a:tblGrid>
              <a:tr h="234000">
                <a:tc>
                  <a:txBody>
                    <a:bodyPr/>
                    <a:lstStyle/>
                    <a:p>
                      <a:pPr algn="l" fontAlgn="b"/>
                      <a:r>
                        <a:rPr lang="fi-FI" sz="1100" b="1" i="0" u="none" strike="noStrike" dirty="0">
                          <a:solidFill>
                            <a:srgbClr val="000000"/>
                          </a:solidFill>
                          <a:effectLst/>
                          <a:latin typeface="Calibri" panose="020F0502020204030204" pitchFamily="34" charset="0"/>
                        </a:rPr>
                        <a:t>Maakunta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1990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1995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2000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2005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2010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2015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2020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2025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2030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2035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2040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100" b="1" i="0" u="none" strike="noStrike" dirty="0">
                          <a:solidFill>
                            <a:srgbClr val="000000"/>
                          </a:solidFill>
                          <a:effectLst/>
                          <a:latin typeface="Calibri" panose="020F0502020204030204" pitchFamily="34" charset="0"/>
                        </a:rPr>
                        <a:t>Yhteensä (henk.) </a:t>
                      </a:r>
                      <a:br>
                        <a:rPr lang="fi-FI" sz="1100" b="1" i="0" u="none" strike="noStrike" dirty="0">
                          <a:solidFill>
                            <a:srgbClr val="000000"/>
                          </a:solidFill>
                          <a:effectLst/>
                          <a:latin typeface="Calibri" panose="020F0502020204030204" pitchFamily="34" charset="0"/>
                        </a:rPr>
                      </a:br>
                      <a:r>
                        <a:rPr lang="fi-FI" sz="1100" b="1" i="0" u="none" strike="noStrike" dirty="0">
                          <a:solidFill>
                            <a:srgbClr val="000000"/>
                          </a:solidFill>
                          <a:effectLst/>
                          <a:latin typeface="Calibri" panose="020F0502020204030204" pitchFamily="34" charset="0"/>
                        </a:rPr>
                        <a:t>v. 2021–2040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59705527"/>
                  </a:ext>
                </a:extLst>
              </a:tr>
              <a:tr h="234000">
                <a:tc>
                  <a:txBody>
                    <a:bodyPr/>
                    <a:lstStyle/>
                    <a:p>
                      <a:pPr algn="l" fontAlgn="b"/>
                      <a:r>
                        <a:rPr lang="fi-FI" sz="1100" b="0" i="0" u="none" strike="noStrike" dirty="0">
                          <a:solidFill>
                            <a:srgbClr val="000000"/>
                          </a:solidFill>
                          <a:effectLst/>
                          <a:latin typeface="Calibri" panose="020F0502020204030204" pitchFamily="34" charset="0"/>
                        </a:rPr>
                        <a:t>Uusimaa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5 005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9 255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8 371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5 767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7 384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10 968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10 124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9 494</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8 188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7 221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5 803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166 868</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6063085"/>
                  </a:ext>
                </a:extLst>
              </a:tr>
              <a:tr h="234000">
                <a:tc>
                  <a:txBody>
                    <a:bodyPr/>
                    <a:lstStyle/>
                    <a:p>
                      <a:pPr algn="l" fontAlgn="b"/>
                      <a:r>
                        <a:rPr lang="fi-FI" sz="1100" b="0" i="0" u="none" strike="noStrike" dirty="0">
                          <a:solidFill>
                            <a:srgbClr val="000000"/>
                          </a:solidFill>
                          <a:effectLst/>
                          <a:latin typeface="Calibri" panose="020F0502020204030204" pitchFamily="34" charset="0"/>
                        </a:rPr>
                        <a:t>Varsinais-Suomi</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773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1 833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1 344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1 603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1 763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1 576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3 027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2 080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2 115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2 027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1 916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41 361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67155850"/>
                  </a:ext>
                </a:extLst>
              </a:tr>
              <a:tr h="234000">
                <a:tc>
                  <a:txBody>
                    <a:bodyPr/>
                    <a:lstStyle/>
                    <a:p>
                      <a:pPr algn="l" fontAlgn="b"/>
                      <a:r>
                        <a:rPr lang="fi-FI" sz="1100" b="0" i="0" u="none" strike="noStrike">
                          <a:solidFill>
                            <a:srgbClr val="000000"/>
                          </a:solidFill>
                          <a:effectLst/>
                          <a:latin typeface="Calibri" panose="020F0502020204030204" pitchFamily="34" charset="0"/>
                        </a:rPr>
                        <a:t>Satakunta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-620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-1 013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-1 424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-491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-388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-99</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101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250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445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2 099</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4606782"/>
                  </a:ext>
                </a:extLst>
              </a:tr>
              <a:tr h="234000">
                <a:tc>
                  <a:txBody>
                    <a:bodyPr/>
                    <a:lstStyle/>
                    <a:p>
                      <a:pPr algn="l" fontAlgn="b"/>
                      <a:r>
                        <a:rPr lang="fi-FI" sz="1100" b="0" i="0" u="none" strike="noStrike">
                          <a:solidFill>
                            <a:srgbClr val="000000"/>
                          </a:solidFill>
                          <a:effectLst/>
                          <a:latin typeface="Calibri" panose="020F0502020204030204" pitchFamily="34" charset="0"/>
                        </a:rPr>
                        <a:t>Kanta-Häme</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844</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-234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191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924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816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-298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397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183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367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579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782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7 974</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7774708"/>
                  </a:ext>
                </a:extLst>
              </a:tr>
              <a:tr h="234000">
                <a:tc>
                  <a:txBody>
                    <a:bodyPr/>
                    <a:lstStyle/>
                    <a:p>
                      <a:pPr algn="l" fontAlgn="b"/>
                      <a:r>
                        <a:rPr lang="fi-FI" sz="1100" b="0" i="0" u="none" strike="noStrike" dirty="0">
                          <a:solidFill>
                            <a:srgbClr val="000000"/>
                          </a:solidFill>
                          <a:effectLst/>
                          <a:latin typeface="Calibri" panose="020F0502020204030204" pitchFamily="34" charset="0"/>
                        </a:rPr>
                        <a:t>Pirkanmaa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1 202</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1 915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2 480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2 933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2 406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2 195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3 545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2 815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2 509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2 183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1 951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50 175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1574717"/>
                  </a:ext>
                </a:extLst>
              </a:tr>
              <a:tr h="234000">
                <a:tc>
                  <a:txBody>
                    <a:bodyPr/>
                    <a:lstStyle/>
                    <a:p>
                      <a:pPr algn="l" fontAlgn="b"/>
                      <a:r>
                        <a:rPr lang="fi-FI" sz="1100" b="0" i="0" u="none" strike="noStrike">
                          <a:solidFill>
                            <a:srgbClr val="000000"/>
                          </a:solidFill>
                          <a:effectLst/>
                          <a:latin typeface="Calibri" panose="020F0502020204030204" pitchFamily="34" charset="0"/>
                        </a:rPr>
                        <a:t>Päijät-Häme</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478</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-446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72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235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701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405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463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623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748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900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12 626</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4050275"/>
                  </a:ext>
                </a:extLst>
              </a:tr>
              <a:tr h="234000">
                <a:tc>
                  <a:txBody>
                    <a:bodyPr/>
                    <a:lstStyle/>
                    <a:p>
                      <a:pPr algn="l" fontAlgn="b"/>
                      <a:r>
                        <a:rPr lang="fi-FI" sz="1100" b="0" i="0" u="none" strike="noStrike">
                          <a:solidFill>
                            <a:srgbClr val="000000"/>
                          </a:solidFill>
                          <a:effectLst/>
                          <a:latin typeface="Calibri" panose="020F0502020204030204" pitchFamily="34" charset="0"/>
                        </a:rPr>
                        <a:t>Kymenlaakso</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-218</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-794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-641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134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279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-380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-430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-253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215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418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107</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92769158"/>
                  </a:ext>
                </a:extLst>
              </a:tr>
              <a:tr h="234000">
                <a:tc>
                  <a:txBody>
                    <a:bodyPr/>
                    <a:lstStyle/>
                    <a:p>
                      <a:pPr algn="l" fontAlgn="b"/>
                      <a:r>
                        <a:rPr lang="fi-FI" sz="1100" b="0" i="0" u="none" strike="noStrike" dirty="0">
                          <a:solidFill>
                            <a:srgbClr val="000000"/>
                          </a:solidFill>
                          <a:effectLst/>
                          <a:latin typeface="Calibri" panose="020F0502020204030204" pitchFamily="34" charset="0"/>
                        </a:rPr>
                        <a:t>Etelä-Karjala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-34</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-455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141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110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153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257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330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400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5 017</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1163390"/>
                  </a:ext>
                </a:extLst>
              </a:tr>
              <a:tr h="234000">
                <a:tc>
                  <a:txBody>
                    <a:bodyPr/>
                    <a:lstStyle/>
                    <a:p>
                      <a:pPr algn="l" fontAlgn="b"/>
                      <a:r>
                        <a:rPr lang="fi-FI" sz="1100" b="0" i="0" u="none" strike="noStrike">
                          <a:solidFill>
                            <a:srgbClr val="000000"/>
                          </a:solidFill>
                          <a:effectLst/>
                          <a:latin typeface="Calibri" panose="020F0502020204030204" pitchFamily="34" charset="0"/>
                        </a:rPr>
                        <a:t>Etelä-Savo</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-457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-767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-173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-132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-407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-177</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95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273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467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1 302</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97712050"/>
                  </a:ext>
                </a:extLst>
              </a:tr>
              <a:tr h="234000">
                <a:tc>
                  <a:txBody>
                    <a:bodyPr/>
                    <a:lstStyle/>
                    <a:p>
                      <a:pPr algn="l" fontAlgn="b"/>
                      <a:r>
                        <a:rPr lang="fi-FI" sz="1100" b="0" i="0" u="none" strike="noStrike" dirty="0">
                          <a:solidFill>
                            <a:srgbClr val="000000"/>
                          </a:solidFill>
                          <a:effectLst/>
                          <a:latin typeface="Calibri" panose="020F0502020204030204" pitchFamily="34" charset="0"/>
                        </a:rPr>
                        <a:t>Pohjois-Savo</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-50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a:solidFill>
                            <a:srgbClr val="000000"/>
                          </a:solidFill>
                          <a:effectLst/>
                          <a:latin typeface="Calibri" panose="020F0502020204030204" pitchFamily="34" charset="0"/>
                        </a:rPr>
                        <a:t>-744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-1 581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-942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-25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284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386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a:solidFill>
                            <a:srgbClr val="000000"/>
                          </a:solidFill>
                          <a:effectLst/>
                          <a:latin typeface="Calibri" panose="020F0502020204030204" pitchFamily="34" charset="0"/>
                        </a:rPr>
                        <a:t>291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423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475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562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tc>
                  <a:txBody>
                    <a:bodyPr/>
                    <a:lstStyle/>
                    <a:p>
                      <a:pPr algn="r" fontAlgn="b"/>
                      <a:r>
                        <a:rPr lang="fi-FI" sz="1100" b="0" i="0" u="none" strike="noStrike" dirty="0">
                          <a:solidFill>
                            <a:srgbClr val="000000"/>
                          </a:solidFill>
                          <a:effectLst/>
                          <a:latin typeface="Calibri" panose="020F0502020204030204" pitchFamily="34" charset="0"/>
                        </a:rPr>
                        <a:t>7 945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65456182"/>
                  </a:ext>
                </a:extLst>
              </a:tr>
              <a:tr h="234000">
                <a:tc>
                  <a:txBody>
                    <a:bodyPr/>
                    <a:lstStyle/>
                    <a:p>
                      <a:pPr algn="l" fontAlgn="b"/>
                      <a:r>
                        <a:rPr lang="fi-FI" sz="1100" b="0" i="0" u="none" strike="noStrike">
                          <a:solidFill>
                            <a:srgbClr val="000000"/>
                          </a:solidFill>
                          <a:effectLst/>
                          <a:latin typeface="Calibri" panose="020F0502020204030204" pitchFamily="34" charset="0"/>
                        </a:rPr>
                        <a:t>Pohjois-Karjala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-22</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-778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-707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272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146</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259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303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358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4 694</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66769299"/>
                  </a:ext>
                </a:extLst>
              </a:tr>
              <a:tr h="234000">
                <a:tc>
                  <a:txBody>
                    <a:bodyPr/>
                    <a:lstStyle/>
                    <a:p>
                      <a:pPr algn="l" fontAlgn="b"/>
                      <a:r>
                        <a:rPr lang="fi-FI" sz="1100" b="0" i="0" u="none" strike="noStrike">
                          <a:solidFill>
                            <a:srgbClr val="000000"/>
                          </a:solidFill>
                          <a:effectLst/>
                          <a:latin typeface="Calibri" panose="020F0502020204030204" pitchFamily="34" charset="0"/>
                        </a:rPr>
                        <a:t>Keski-Suomi</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871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-137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355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141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364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413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408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411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400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382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438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8 151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3494322"/>
                  </a:ext>
                </a:extLst>
              </a:tr>
              <a:tr h="234000">
                <a:tc>
                  <a:txBody>
                    <a:bodyPr/>
                    <a:lstStyle/>
                    <a:p>
                      <a:pPr algn="l" fontAlgn="b"/>
                      <a:r>
                        <a:rPr lang="fi-FI" sz="1100" b="0" i="0" u="none" strike="noStrike" dirty="0">
                          <a:solidFill>
                            <a:srgbClr val="000000"/>
                          </a:solidFill>
                          <a:effectLst/>
                          <a:latin typeface="Calibri" panose="020F0502020204030204" pitchFamily="34" charset="0"/>
                        </a:rPr>
                        <a:t>Etelä-Pohjanmaa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-1 451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-1 226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-288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-725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-299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-220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-117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172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-1 841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98239499"/>
                  </a:ext>
                </a:extLst>
              </a:tr>
              <a:tr h="234000">
                <a:tc>
                  <a:txBody>
                    <a:bodyPr/>
                    <a:lstStyle/>
                    <a:p>
                      <a:pPr algn="l" fontAlgn="b"/>
                      <a:r>
                        <a:rPr lang="fi-FI" sz="1100" b="0" i="0" u="none" strike="noStrike" dirty="0">
                          <a:solidFill>
                            <a:srgbClr val="000000"/>
                          </a:solidFill>
                          <a:effectLst/>
                          <a:latin typeface="Calibri" panose="020F0502020204030204" pitchFamily="34" charset="0"/>
                        </a:rPr>
                        <a:t>Pohjanmaa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-330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-414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-450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290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294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-113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-109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-114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-112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-2 131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88021519"/>
                  </a:ext>
                </a:extLst>
              </a:tr>
              <a:tr h="234000">
                <a:tc>
                  <a:txBody>
                    <a:bodyPr/>
                    <a:lstStyle/>
                    <a:p>
                      <a:pPr algn="l" fontAlgn="b"/>
                      <a:r>
                        <a:rPr lang="fi-FI" sz="1100" b="0" i="0" u="none" strike="noStrike" dirty="0">
                          <a:solidFill>
                            <a:srgbClr val="000000"/>
                          </a:solidFill>
                          <a:effectLst/>
                          <a:latin typeface="Calibri" panose="020F0502020204030204" pitchFamily="34" charset="0"/>
                        </a:rPr>
                        <a:t>Keski-Pohjanmaa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-213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-575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-493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-152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-209</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-196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-166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-97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-3 583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30688945"/>
                  </a:ext>
                </a:extLst>
              </a:tr>
              <a:tr h="234000">
                <a:tc>
                  <a:txBody>
                    <a:bodyPr/>
                    <a:lstStyle/>
                    <a:p>
                      <a:pPr algn="l" fontAlgn="b"/>
                      <a:r>
                        <a:rPr lang="fi-FI" sz="1100" b="0" i="0" u="none" strike="noStrike" dirty="0">
                          <a:solidFill>
                            <a:srgbClr val="000000"/>
                          </a:solidFill>
                          <a:effectLst/>
                          <a:latin typeface="Calibri" panose="020F0502020204030204" pitchFamily="34" charset="0"/>
                        </a:rPr>
                        <a:t>Pohjois-Pohjanmaa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-99</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775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295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-354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388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-139</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-252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-233</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-92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-3 005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4041141"/>
                  </a:ext>
                </a:extLst>
              </a:tr>
              <a:tr h="234000">
                <a:tc>
                  <a:txBody>
                    <a:bodyPr/>
                    <a:lstStyle/>
                    <a:p>
                      <a:pPr algn="l" fontAlgn="b"/>
                      <a:r>
                        <a:rPr lang="fi-FI" sz="1100" b="0" i="0" u="none" strike="noStrike" dirty="0">
                          <a:solidFill>
                            <a:srgbClr val="000000"/>
                          </a:solidFill>
                          <a:effectLst/>
                          <a:latin typeface="Calibri" panose="020F0502020204030204" pitchFamily="34" charset="0"/>
                        </a:rPr>
                        <a:t>Kainuu</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-285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-784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-1 071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-576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-394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-418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-91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57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132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-234</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50405980"/>
                  </a:ext>
                </a:extLst>
              </a:tr>
              <a:tr h="234000">
                <a:tc>
                  <a:txBody>
                    <a:bodyPr/>
                    <a:lstStyle/>
                    <a:p>
                      <a:pPr algn="l" fontAlgn="b"/>
                      <a:r>
                        <a:rPr lang="fi-FI" sz="1100" b="0" i="0" u="none" strike="noStrike" dirty="0">
                          <a:solidFill>
                            <a:srgbClr val="000000"/>
                          </a:solidFill>
                          <a:effectLst/>
                          <a:latin typeface="Calibri" panose="020F0502020204030204" pitchFamily="34" charset="0"/>
                        </a:rPr>
                        <a:t>Lappi</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-376</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-1 439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-2 742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-719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-312</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-559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186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86</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188</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301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399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3 857</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1963798"/>
                  </a:ext>
                </a:extLst>
              </a:tr>
              <a:tr h="234000">
                <a:tc>
                  <a:txBody>
                    <a:bodyPr/>
                    <a:lstStyle/>
                    <a:p>
                      <a:pPr algn="l" fontAlgn="b"/>
                      <a:r>
                        <a:rPr lang="fi-FI" sz="1100" b="0" i="0" u="none" strike="noStrike" dirty="0">
                          <a:solidFill>
                            <a:srgbClr val="000000"/>
                          </a:solidFill>
                          <a:effectLst/>
                          <a:latin typeface="Calibri" panose="020F0502020204030204" pitchFamily="34" charset="0"/>
                        </a:rPr>
                        <a:t>Ahvenanmaa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210</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-57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69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205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224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74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215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215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a:solidFill>
                            <a:srgbClr val="000000"/>
                          </a:solidFill>
                          <a:effectLst/>
                          <a:latin typeface="Calibri" panose="020F0502020204030204" pitchFamily="34" charset="0"/>
                        </a:rPr>
                        <a:t>200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200</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197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100" b="0" i="0" u="none" strike="noStrike" dirty="0">
                          <a:solidFill>
                            <a:srgbClr val="000000"/>
                          </a:solidFill>
                          <a:effectLst/>
                          <a:latin typeface="Calibri" panose="020F0502020204030204" pitchFamily="34" charset="0"/>
                        </a:rPr>
                        <a:t>4 223</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5618608"/>
                  </a:ext>
                </a:extLst>
              </a:tr>
              <a:tr h="234000">
                <a:tc>
                  <a:txBody>
                    <a:bodyPr/>
                    <a:lstStyle/>
                    <a:p>
                      <a:pPr algn="l" fontAlgn="b"/>
                      <a:r>
                        <a:rPr lang="fi-FI" sz="1100" b="1" i="0" u="none" strike="noStrike" dirty="0">
                          <a:solidFill>
                            <a:srgbClr val="000000"/>
                          </a:solidFill>
                          <a:effectLst/>
                          <a:latin typeface="Calibri" panose="020F0502020204030204" pitchFamily="34" charset="0"/>
                        </a:rPr>
                        <a:t>KOKO MAA</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7 081</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3 265</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2 584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8 986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13 731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12 441</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17 814</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15 036</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15 037</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15 026</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15 039</a:t>
                      </a:r>
                    </a:p>
                  </a:txBody>
                  <a:tcPr marL="9459" marR="9459" marT="945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100" b="1" i="0" u="none" strike="noStrike" dirty="0">
                          <a:solidFill>
                            <a:srgbClr val="000000"/>
                          </a:solidFill>
                          <a:effectLst/>
                          <a:latin typeface="Calibri" panose="020F0502020204030204" pitchFamily="34" charset="0"/>
                        </a:rPr>
                        <a:t>305 605</a:t>
                      </a:r>
                    </a:p>
                  </a:txBody>
                  <a:tcPr marL="9459" marR="9459" marT="945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480099585"/>
                  </a:ext>
                </a:extLst>
              </a:tr>
            </a:tbl>
          </a:graphicData>
        </a:graphic>
      </p:graphicFrame>
    </p:spTree>
    <p:extLst>
      <p:ext uri="{BB962C8B-B14F-4D97-AF65-F5344CB8AC3E}">
        <p14:creationId xmlns:p14="http://schemas.microsoft.com/office/powerpoint/2010/main" val="169287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68C9929-4386-4AE5-B3C3-269767C6F460}"/>
              </a:ext>
            </a:extLst>
          </p:cNvPr>
          <p:cNvSpPr>
            <a:spLocks noGrp="1"/>
          </p:cNvSpPr>
          <p:nvPr>
            <p:ph type="title"/>
          </p:nvPr>
        </p:nvSpPr>
        <p:spPr>
          <a:xfrm>
            <a:off x="0" y="2"/>
            <a:ext cx="9144000" cy="733627"/>
          </a:xfrm>
        </p:spPr>
        <p:txBody>
          <a:bodyPr>
            <a:normAutofit fontScale="90000"/>
          </a:bodyPr>
          <a:lstStyle/>
          <a:p>
            <a:pPr algn="ctr"/>
            <a:r>
              <a:rPr lang="fi-FI" dirty="0"/>
              <a:t>Kokonaisnettomuutto kunnittain v. 1990–2020 </a:t>
            </a:r>
            <a:br>
              <a:rPr lang="fi-FI" dirty="0"/>
            </a:br>
            <a:r>
              <a:rPr lang="fi-FI" dirty="0"/>
              <a:t>ja ennuste v. 2021–2040 1/5</a:t>
            </a:r>
          </a:p>
        </p:txBody>
      </p:sp>
      <p:graphicFrame>
        <p:nvGraphicFramePr>
          <p:cNvPr id="8" name="Kaavio 7" descr="Viivakaavio esittää Pohjois-Savon kokonaisnettomuuton vuosina 1990–2020 sekä ennusteen vuosille 2021–2040. Kaavion tiedot on esitetty taulukkomuodossa diassa 21.">
            <a:extLst>
              <a:ext uri="{FF2B5EF4-FFF2-40B4-BE49-F238E27FC236}">
                <a16:creationId xmlns:a16="http://schemas.microsoft.com/office/drawing/2014/main" id="{ABDEF5ED-111C-4A32-ACAA-C75FC3CE80D2}"/>
              </a:ext>
            </a:extLst>
          </p:cNvPr>
          <p:cNvGraphicFramePr>
            <a:graphicFrameLocks/>
          </p:cNvGraphicFramePr>
          <p:nvPr>
            <p:extLst>
              <p:ext uri="{D42A27DB-BD31-4B8C-83A1-F6EECF244321}">
                <p14:modId xmlns:p14="http://schemas.microsoft.com/office/powerpoint/2010/main" val="1994319201"/>
              </p:ext>
            </p:extLst>
          </p:nvPr>
        </p:nvGraphicFramePr>
        <p:xfrm>
          <a:off x="0" y="731036"/>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Kaavio 9" descr="Viivakaavio esittää Joroisten kokonaisnettomuuton vuosina 1990–2020 sekä ennusteen vuosille 2021–2040. Kaavion tiedot on esitetty taulukkomuodossa diassa 21.">
            <a:extLst>
              <a:ext uri="{FF2B5EF4-FFF2-40B4-BE49-F238E27FC236}">
                <a16:creationId xmlns:a16="http://schemas.microsoft.com/office/drawing/2014/main" id="{53A038BB-56BF-4E4A-9F8F-28ADAB1D0BA6}"/>
              </a:ext>
            </a:extLst>
          </p:cNvPr>
          <p:cNvGraphicFramePr>
            <a:graphicFrameLocks/>
          </p:cNvGraphicFramePr>
          <p:nvPr>
            <p:extLst>
              <p:ext uri="{D42A27DB-BD31-4B8C-83A1-F6EECF244321}">
                <p14:modId xmlns:p14="http://schemas.microsoft.com/office/powerpoint/2010/main" val="3098102502"/>
              </p:ext>
            </p:extLst>
          </p:nvPr>
        </p:nvGraphicFramePr>
        <p:xfrm>
          <a:off x="0" y="3471643"/>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Kaavio 8" descr="Viivakaavio esittää Iisalmen kokonaisnettomuuton vuosina 1990–2020 sekä ennusteen vuosille 2021–2040. Kaavion tiedot on esitetty taulukkomuodossa diassa 21.">
            <a:extLst>
              <a:ext uri="{FF2B5EF4-FFF2-40B4-BE49-F238E27FC236}">
                <a16:creationId xmlns:a16="http://schemas.microsoft.com/office/drawing/2014/main" id="{E64B6500-12FA-4E77-B712-64DC879FF875}"/>
              </a:ext>
            </a:extLst>
          </p:cNvPr>
          <p:cNvGraphicFramePr>
            <a:graphicFrameLocks/>
          </p:cNvGraphicFramePr>
          <p:nvPr>
            <p:extLst>
              <p:ext uri="{D42A27DB-BD31-4B8C-83A1-F6EECF244321}">
                <p14:modId xmlns:p14="http://schemas.microsoft.com/office/powerpoint/2010/main" val="2118768861"/>
              </p:ext>
            </p:extLst>
          </p:nvPr>
        </p:nvGraphicFramePr>
        <p:xfrm>
          <a:off x="4572000" y="731036"/>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Kaavio 13" descr="Viivakaavio esittää Kaavin kokonaisnettomuuton vuosina 1990–2020 sekä ennusteen vuosille 2021–2040. Kaavion tiedot on esitetty taulukkomuodossa diassa 21.">
            <a:extLst>
              <a:ext uri="{FF2B5EF4-FFF2-40B4-BE49-F238E27FC236}">
                <a16:creationId xmlns:a16="http://schemas.microsoft.com/office/drawing/2014/main" id="{1BE7D5BE-4102-485E-9585-D1B95EF2AF8E}"/>
              </a:ext>
            </a:extLst>
          </p:cNvPr>
          <p:cNvGraphicFramePr>
            <a:graphicFrameLocks/>
          </p:cNvGraphicFramePr>
          <p:nvPr>
            <p:extLst>
              <p:ext uri="{D42A27DB-BD31-4B8C-83A1-F6EECF244321}">
                <p14:modId xmlns:p14="http://schemas.microsoft.com/office/powerpoint/2010/main" val="4118397379"/>
              </p:ext>
            </p:extLst>
          </p:nvPr>
        </p:nvGraphicFramePr>
        <p:xfrm>
          <a:off x="4572000" y="3474236"/>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Dian numeron paikkamerkki 1">
            <a:extLst>
              <a:ext uri="{FF2B5EF4-FFF2-40B4-BE49-F238E27FC236}">
                <a16:creationId xmlns:a16="http://schemas.microsoft.com/office/drawing/2014/main" id="{E32F7C25-7DD9-45EC-A3C0-A72CD5E64A79}"/>
              </a:ext>
            </a:extLst>
          </p:cNvPr>
          <p:cNvSpPr>
            <a:spLocks noGrp="1"/>
          </p:cNvSpPr>
          <p:nvPr>
            <p:ph type="sldNum" sz="quarter" idx="12"/>
          </p:nvPr>
        </p:nvSpPr>
        <p:spPr/>
        <p:txBody>
          <a:bodyPr/>
          <a:lstStyle/>
          <a:p>
            <a:fld id="{6DE6D825-8E97-454B-BEAD-11D13CFBEEFD}" type="slidenum">
              <a:rPr lang="fi-FI" smtClean="0"/>
              <a:pPr/>
              <a:t>23</a:t>
            </a:fld>
            <a:endParaRPr lang="fi-FI" dirty="0"/>
          </a:p>
        </p:txBody>
      </p:sp>
      <p:sp>
        <p:nvSpPr>
          <p:cNvPr id="6" name="Tekstiruutu 5">
            <a:extLst>
              <a:ext uri="{FF2B5EF4-FFF2-40B4-BE49-F238E27FC236}">
                <a16:creationId xmlns:a16="http://schemas.microsoft.com/office/drawing/2014/main" id="{B60E78B0-007A-428A-879F-79C6A2B481FF}"/>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3131589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68C9929-4386-4AE5-B3C3-269767C6F460}"/>
              </a:ext>
            </a:extLst>
          </p:cNvPr>
          <p:cNvSpPr>
            <a:spLocks noGrp="1"/>
          </p:cNvSpPr>
          <p:nvPr>
            <p:ph type="title"/>
          </p:nvPr>
        </p:nvSpPr>
        <p:spPr>
          <a:xfrm>
            <a:off x="0" y="2"/>
            <a:ext cx="9144000" cy="733627"/>
          </a:xfrm>
        </p:spPr>
        <p:txBody>
          <a:bodyPr>
            <a:normAutofit fontScale="90000"/>
          </a:bodyPr>
          <a:lstStyle/>
          <a:p>
            <a:pPr algn="ctr"/>
            <a:r>
              <a:rPr lang="fi-FI" dirty="0"/>
              <a:t>Kokonaisnettomuutto kunnittain v. 1990–2020 </a:t>
            </a:r>
            <a:br>
              <a:rPr lang="fi-FI" dirty="0"/>
            </a:br>
            <a:r>
              <a:rPr lang="fi-FI" dirty="0"/>
              <a:t>ja ennuste v. 2021–2040 2/5</a:t>
            </a:r>
          </a:p>
        </p:txBody>
      </p:sp>
      <p:graphicFrame>
        <p:nvGraphicFramePr>
          <p:cNvPr id="5" name="Kaavio 4" descr="Viivakaavio esittää Keiteleen kokonaisnettomuuton vuosina 1990–2020 sekä ennusteen vuosille 2021–2040. Kaavion tiedot on esitetty taulukkomuodossa diassa 21.">
            <a:extLst>
              <a:ext uri="{FF2B5EF4-FFF2-40B4-BE49-F238E27FC236}">
                <a16:creationId xmlns:a16="http://schemas.microsoft.com/office/drawing/2014/main" id="{E3B1530E-4209-4EF4-BE3F-5711505C39D5}"/>
              </a:ext>
            </a:extLst>
          </p:cNvPr>
          <p:cNvGraphicFramePr>
            <a:graphicFrameLocks/>
          </p:cNvGraphicFramePr>
          <p:nvPr>
            <p:extLst>
              <p:ext uri="{D42A27DB-BD31-4B8C-83A1-F6EECF244321}">
                <p14:modId xmlns:p14="http://schemas.microsoft.com/office/powerpoint/2010/main" val="3801297768"/>
              </p:ext>
            </p:extLst>
          </p:nvPr>
        </p:nvGraphicFramePr>
        <p:xfrm>
          <a:off x="1034" y="743529"/>
          <a:ext cx="4594777"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Kaavio 7" descr="Viivakaavio esittää Kuopion kokonaisnettomuuton vuosina 1990–2020 sekä ennusteen vuosille 2021–2040. Kaavion tiedot on esitetty taulukkomuodossa diassa 21.">
            <a:extLst>
              <a:ext uri="{FF2B5EF4-FFF2-40B4-BE49-F238E27FC236}">
                <a16:creationId xmlns:a16="http://schemas.microsoft.com/office/drawing/2014/main" id="{033EDDE8-6064-4268-8FB8-1CCFDC61A8A0}"/>
              </a:ext>
            </a:extLst>
          </p:cNvPr>
          <p:cNvGraphicFramePr>
            <a:graphicFrameLocks/>
          </p:cNvGraphicFramePr>
          <p:nvPr>
            <p:extLst>
              <p:ext uri="{D42A27DB-BD31-4B8C-83A1-F6EECF244321}">
                <p14:modId xmlns:p14="http://schemas.microsoft.com/office/powerpoint/2010/main" val="1303900656"/>
              </p:ext>
            </p:extLst>
          </p:nvPr>
        </p:nvGraphicFramePr>
        <p:xfrm>
          <a:off x="2070" y="3482529"/>
          <a:ext cx="4592707"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Dian numeron paikkamerkki 1">
            <a:extLst>
              <a:ext uri="{FF2B5EF4-FFF2-40B4-BE49-F238E27FC236}">
                <a16:creationId xmlns:a16="http://schemas.microsoft.com/office/drawing/2014/main" id="{E32F7C25-7DD9-45EC-A3C0-A72CD5E64A79}"/>
              </a:ext>
            </a:extLst>
          </p:cNvPr>
          <p:cNvSpPr>
            <a:spLocks noGrp="1"/>
          </p:cNvSpPr>
          <p:nvPr>
            <p:ph type="sldNum" sz="quarter" idx="12"/>
          </p:nvPr>
        </p:nvSpPr>
        <p:spPr/>
        <p:txBody>
          <a:bodyPr/>
          <a:lstStyle/>
          <a:p>
            <a:fld id="{6DE6D825-8E97-454B-BEAD-11D13CFBEEFD}" type="slidenum">
              <a:rPr lang="fi-FI" smtClean="0"/>
              <a:pPr/>
              <a:t>24</a:t>
            </a:fld>
            <a:endParaRPr lang="fi-FI" dirty="0"/>
          </a:p>
        </p:txBody>
      </p:sp>
      <p:graphicFrame>
        <p:nvGraphicFramePr>
          <p:cNvPr id="7" name="Kaavio 6" descr="Viivakaavio esittää Kiuruveden kokonaisnettomuuton vuosina 1990–2020 sekä ennusteen vuosille 2021–2040. Kaavion tiedot on esitetty taulukkomuodossa diassa 21.">
            <a:extLst>
              <a:ext uri="{FF2B5EF4-FFF2-40B4-BE49-F238E27FC236}">
                <a16:creationId xmlns:a16="http://schemas.microsoft.com/office/drawing/2014/main" id="{F1949004-DB8C-4702-9AF7-A968B12BE951}"/>
              </a:ext>
            </a:extLst>
          </p:cNvPr>
          <p:cNvGraphicFramePr>
            <a:graphicFrameLocks/>
          </p:cNvGraphicFramePr>
          <p:nvPr>
            <p:extLst>
              <p:ext uri="{D42A27DB-BD31-4B8C-83A1-F6EECF244321}">
                <p14:modId xmlns:p14="http://schemas.microsoft.com/office/powerpoint/2010/main" val="4135232485"/>
              </p:ext>
            </p:extLst>
          </p:nvPr>
        </p:nvGraphicFramePr>
        <p:xfrm>
          <a:off x="4547153" y="743529"/>
          <a:ext cx="459477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Kaavio 8" descr="Viivakaavio esittää Lapinlahden kokonaisnettomuuton vuosina 1990–2020 sekä ennusteen vuosille 2021–2040. Kaavion tiedot on esitetty taulukkomuodossa diassa 21.">
            <a:extLst>
              <a:ext uri="{FF2B5EF4-FFF2-40B4-BE49-F238E27FC236}">
                <a16:creationId xmlns:a16="http://schemas.microsoft.com/office/drawing/2014/main" id="{0E1AF946-69C8-4C98-8C6E-D6935C344BE3}"/>
              </a:ext>
            </a:extLst>
          </p:cNvPr>
          <p:cNvGraphicFramePr>
            <a:graphicFrameLocks/>
          </p:cNvGraphicFramePr>
          <p:nvPr>
            <p:extLst>
              <p:ext uri="{D42A27DB-BD31-4B8C-83A1-F6EECF244321}">
                <p14:modId xmlns:p14="http://schemas.microsoft.com/office/powerpoint/2010/main" val="3505742000"/>
              </p:ext>
            </p:extLst>
          </p:nvPr>
        </p:nvGraphicFramePr>
        <p:xfrm>
          <a:off x="4541354" y="3482529"/>
          <a:ext cx="4594777"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kstiruutu 5">
            <a:extLst>
              <a:ext uri="{FF2B5EF4-FFF2-40B4-BE49-F238E27FC236}">
                <a16:creationId xmlns:a16="http://schemas.microsoft.com/office/drawing/2014/main" id="{B60E78B0-007A-428A-879F-79C6A2B481FF}"/>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314699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68C9929-4386-4AE5-B3C3-269767C6F460}"/>
              </a:ext>
            </a:extLst>
          </p:cNvPr>
          <p:cNvSpPr>
            <a:spLocks noGrp="1"/>
          </p:cNvSpPr>
          <p:nvPr>
            <p:ph type="title"/>
          </p:nvPr>
        </p:nvSpPr>
        <p:spPr>
          <a:xfrm>
            <a:off x="0" y="2"/>
            <a:ext cx="9144000" cy="733627"/>
          </a:xfrm>
        </p:spPr>
        <p:txBody>
          <a:bodyPr>
            <a:normAutofit fontScale="90000"/>
          </a:bodyPr>
          <a:lstStyle/>
          <a:p>
            <a:pPr algn="ctr"/>
            <a:r>
              <a:rPr lang="fi-FI" dirty="0"/>
              <a:t>Kokonaisnettomuutto kunnittain v. 1990–2020 </a:t>
            </a:r>
            <a:br>
              <a:rPr lang="fi-FI" dirty="0"/>
            </a:br>
            <a:r>
              <a:rPr lang="fi-FI" dirty="0"/>
              <a:t>ja ennuste v. 2021–2040 3/5</a:t>
            </a:r>
          </a:p>
        </p:txBody>
      </p:sp>
      <p:graphicFrame>
        <p:nvGraphicFramePr>
          <p:cNvPr id="5" name="Kaavio 4" descr="Viivakaavio esittää Leppävirran kokonaisnettomuuton vuosina 1990–2020 sekä ennusteen vuosille 2021–2040. Kaavion tiedot on esitetty taulukkomuodossa diassa 21.">
            <a:extLst>
              <a:ext uri="{FF2B5EF4-FFF2-40B4-BE49-F238E27FC236}">
                <a16:creationId xmlns:a16="http://schemas.microsoft.com/office/drawing/2014/main" id="{61847DDD-8B5E-417A-BC19-A4B022A37388}"/>
              </a:ext>
            </a:extLst>
          </p:cNvPr>
          <p:cNvGraphicFramePr>
            <a:graphicFrameLocks/>
          </p:cNvGraphicFramePr>
          <p:nvPr>
            <p:extLst>
              <p:ext uri="{D42A27DB-BD31-4B8C-83A1-F6EECF244321}">
                <p14:modId xmlns:p14="http://schemas.microsoft.com/office/powerpoint/2010/main" val="1589700221"/>
              </p:ext>
            </p:extLst>
          </p:nvPr>
        </p:nvGraphicFramePr>
        <p:xfrm>
          <a:off x="0" y="733629"/>
          <a:ext cx="4592707"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Kaavio 6" descr="Viivakaavio esittää Pielaveden kokonaisnettomuuton vuosina 1990–2020 sekä ennusteen vuosille 2021–2040. Kaavion tiedot on esitetty taulukkomuodossa diassa 21.">
            <a:extLst>
              <a:ext uri="{FF2B5EF4-FFF2-40B4-BE49-F238E27FC236}">
                <a16:creationId xmlns:a16="http://schemas.microsoft.com/office/drawing/2014/main" id="{ED0CC6EE-291A-4986-93C2-BE657AC9E0D8}"/>
              </a:ext>
            </a:extLst>
          </p:cNvPr>
          <p:cNvGraphicFramePr>
            <a:graphicFrameLocks/>
          </p:cNvGraphicFramePr>
          <p:nvPr>
            <p:extLst>
              <p:ext uri="{D42A27DB-BD31-4B8C-83A1-F6EECF244321}">
                <p14:modId xmlns:p14="http://schemas.microsoft.com/office/powerpoint/2010/main" val="1818671332"/>
              </p:ext>
            </p:extLst>
          </p:nvPr>
        </p:nvGraphicFramePr>
        <p:xfrm>
          <a:off x="4549223" y="733629"/>
          <a:ext cx="4594777"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Dian numeron paikkamerkki 1">
            <a:extLst>
              <a:ext uri="{FF2B5EF4-FFF2-40B4-BE49-F238E27FC236}">
                <a16:creationId xmlns:a16="http://schemas.microsoft.com/office/drawing/2014/main" id="{E32F7C25-7DD9-45EC-A3C0-A72CD5E64A79}"/>
              </a:ext>
            </a:extLst>
          </p:cNvPr>
          <p:cNvSpPr>
            <a:spLocks noGrp="1"/>
          </p:cNvSpPr>
          <p:nvPr>
            <p:ph type="sldNum" sz="quarter" idx="12"/>
          </p:nvPr>
        </p:nvSpPr>
        <p:spPr/>
        <p:txBody>
          <a:bodyPr/>
          <a:lstStyle/>
          <a:p>
            <a:fld id="{6DE6D825-8E97-454B-BEAD-11D13CFBEEFD}" type="slidenum">
              <a:rPr lang="fi-FI" smtClean="0"/>
              <a:pPr/>
              <a:t>25</a:t>
            </a:fld>
            <a:endParaRPr lang="fi-FI" dirty="0"/>
          </a:p>
        </p:txBody>
      </p:sp>
      <p:graphicFrame>
        <p:nvGraphicFramePr>
          <p:cNvPr id="8" name="Kaavio 7" descr="Viivakaavio esittää Rautalammin kokonaisnettomuuton vuosina 1990–2020 sekä ennusteen vuosille 2021–2040. Kaavion tiedot on esitetty taulukkomuodossa diassa 21.">
            <a:extLst>
              <a:ext uri="{FF2B5EF4-FFF2-40B4-BE49-F238E27FC236}">
                <a16:creationId xmlns:a16="http://schemas.microsoft.com/office/drawing/2014/main" id="{B793AA8D-AB49-4A21-B45D-82F38BE80AF0}"/>
              </a:ext>
            </a:extLst>
          </p:cNvPr>
          <p:cNvGraphicFramePr>
            <a:graphicFrameLocks/>
          </p:cNvGraphicFramePr>
          <p:nvPr>
            <p:extLst>
              <p:ext uri="{D42A27DB-BD31-4B8C-83A1-F6EECF244321}">
                <p14:modId xmlns:p14="http://schemas.microsoft.com/office/powerpoint/2010/main" val="1690902276"/>
              </p:ext>
            </p:extLst>
          </p:nvPr>
        </p:nvGraphicFramePr>
        <p:xfrm>
          <a:off x="1" y="3482529"/>
          <a:ext cx="4592706"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Kaavio 8" descr="Viivakaavio esittää Rautavaaran kokonaisnettomuuton vuosina 1990–2020 sekä ennusteen vuosille 2021–2040. Kaavion tiedot on esitetty taulukkomuodossa diassa 21.">
            <a:extLst>
              <a:ext uri="{FF2B5EF4-FFF2-40B4-BE49-F238E27FC236}">
                <a16:creationId xmlns:a16="http://schemas.microsoft.com/office/drawing/2014/main" id="{8DF403A0-0706-4AD6-A7DD-A94260479FD3}"/>
              </a:ext>
            </a:extLst>
          </p:cNvPr>
          <p:cNvGraphicFramePr>
            <a:graphicFrameLocks/>
          </p:cNvGraphicFramePr>
          <p:nvPr>
            <p:extLst>
              <p:ext uri="{D42A27DB-BD31-4B8C-83A1-F6EECF244321}">
                <p14:modId xmlns:p14="http://schemas.microsoft.com/office/powerpoint/2010/main" val="3020789383"/>
              </p:ext>
            </p:extLst>
          </p:nvPr>
        </p:nvGraphicFramePr>
        <p:xfrm>
          <a:off x="4551294" y="3482529"/>
          <a:ext cx="4592706"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kstiruutu 5">
            <a:extLst>
              <a:ext uri="{FF2B5EF4-FFF2-40B4-BE49-F238E27FC236}">
                <a16:creationId xmlns:a16="http://schemas.microsoft.com/office/drawing/2014/main" id="{B60E78B0-007A-428A-879F-79C6A2B481FF}"/>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1926338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68C9929-4386-4AE5-B3C3-269767C6F460}"/>
              </a:ext>
            </a:extLst>
          </p:cNvPr>
          <p:cNvSpPr>
            <a:spLocks noGrp="1"/>
          </p:cNvSpPr>
          <p:nvPr>
            <p:ph type="title"/>
          </p:nvPr>
        </p:nvSpPr>
        <p:spPr>
          <a:xfrm>
            <a:off x="0" y="2"/>
            <a:ext cx="9144000" cy="733627"/>
          </a:xfrm>
        </p:spPr>
        <p:txBody>
          <a:bodyPr>
            <a:normAutofit fontScale="90000"/>
          </a:bodyPr>
          <a:lstStyle/>
          <a:p>
            <a:pPr algn="ctr"/>
            <a:r>
              <a:rPr lang="fi-FI" dirty="0"/>
              <a:t>Kokonaisnettomuutto kunnittain v. 1990–2020 </a:t>
            </a:r>
            <a:br>
              <a:rPr lang="fi-FI" dirty="0"/>
            </a:br>
            <a:r>
              <a:rPr lang="fi-FI" dirty="0"/>
              <a:t>ja ennuste v. 2021–2040 4/5</a:t>
            </a:r>
          </a:p>
        </p:txBody>
      </p:sp>
      <p:graphicFrame>
        <p:nvGraphicFramePr>
          <p:cNvPr id="5" name="Kaavio 4" descr="Viivakaavio esittää Siilinjärven kokonaisnettomuuton vuosina 1990–2020 sekä ennusteen vuosille 2021–2040. Kaavion tiedot on esitetty taulukkomuodossa diassa 21.">
            <a:extLst>
              <a:ext uri="{FF2B5EF4-FFF2-40B4-BE49-F238E27FC236}">
                <a16:creationId xmlns:a16="http://schemas.microsoft.com/office/drawing/2014/main" id="{2862D992-6DF7-4912-A37E-D835EA252ECA}"/>
              </a:ext>
            </a:extLst>
          </p:cNvPr>
          <p:cNvGraphicFramePr>
            <a:graphicFrameLocks/>
          </p:cNvGraphicFramePr>
          <p:nvPr>
            <p:extLst>
              <p:ext uri="{D42A27DB-BD31-4B8C-83A1-F6EECF244321}">
                <p14:modId xmlns:p14="http://schemas.microsoft.com/office/powerpoint/2010/main" val="398670877"/>
              </p:ext>
            </p:extLst>
          </p:nvPr>
        </p:nvGraphicFramePr>
        <p:xfrm>
          <a:off x="2071" y="729443"/>
          <a:ext cx="4592706"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Kaavio 6" descr="Viivakaavio esittää Sonkajärven kokonaisnettomuuton vuosina 1990–2020 sekä ennusteen vuosille 2021–2040. Kaavion tiedot on esitetty taulukkomuodossa diassa 21.">
            <a:extLst>
              <a:ext uri="{FF2B5EF4-FFF2-40B4-BE49-F238E27FC236}">
                <a16:creationId xmlns:a16="http://schemas.microsoft.com/office/drawing/2014/main" id="{A2C00DED-3C48-4017-8C9F-38C60466696B}"/>
              </a:ext>
            </a:extLst>
          </p:cNvPr>
          <p:cNvGraphicFramePr>
            <a:graphicFrameLocks/>
          </p:cNvGraphicFramePr>
          <p:nvPr>
            <p:extLst>
              <p:ext uri="{D42A27DB-BD31-4B8C-83A1-F6EECF244321}">
                <p14:modId xmlns:p14="http://schemas.microsoft.com/office/powerpoint/2010/main" val="3052042670"/>
              </p:ext>
            </p:extLst>
          </p:nvPr>
        </p:nvGraphicFramePr>
        <p:xfrm>
          <a:off x="4551294" y="733629"/>
          <a:ext cx="4594777"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Kaavio 7" descr="Viivakaavio esittää Suonenjoen kokonaisnettomuuton vuosina 1990–2020 sekä ennusteen vuosille 2021–2040. Kaavion tiedot on esitetty taulukkomuodossa diassa 21.">
            <a:extLst>
              <a:ext uri="{FF2B5EF4-FFF2-40B4-BE49-F238E27FC236}">
                <a16:creationId xmlns:a16="http://schemas.microsoft.com/office/drawing/2014/main" id="{4EABA716-E7FD-42C3-B2F8-C3A0F30FFD44}"/>
              </a:ext>
            </a:extLst>
          </p:cNvPr>
          <p:cNvGraphicFramePr>
            <a:graphicFrameLocks/>
          </p:cNvGraphicFramePr>
          <p:nvPr>
            <p:extLst>
              <p:ext uri="{D42A27DB-BD31-4B8C-83A1-F6EECF244321}">
                <p14:modId xmlns:p14="http://schemas.microsoft.com/office/powerpoint/2010/main" val="4293385675"/>
              </p:ext>
            </p:extLst>
          </p:nvPr>
        </p:nvGraphicFramePr>
        <p:xfrm>
          <a:off x="0" y="3478343"/>
          <a:ext cx="4594777"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Kaavio 8" descr="Viivakaavio esittää Tervon kokonaisnettomuuton vuosina 1990–2020 sekä ennusteen vuosille 2021–2040. Kaavion tiedot on esitetty taulukkomuodossa diassa 21.">
            <a:extLst>
              <a:ext uri="{FF2B5EF4-FFF2-40B4-BE49-F238E27FC236}">
                <a16:creationId xmlns:a16="http://schemas.microsoft.com/office/drawing/2014/main" id="{691B1CC6-D236-4AEA-9D8F-D3A3A00067B2}"/>
              </a:ext>
            </a:extLst>
          </p:cNvPr>
          <p:cNvGraphicFramePr>
            <a:graphicFrameLocks/>
          </p:cNvGraphicFramePr>
          <p:nvPr>
            <p:extLst>
              <p:ext uri="{D42A27DB-BD31-4B8C-83A1-F6EECF244321}">
                <p14:modId xmlns:p14="http://schemas.microsoft.com/office/powerpoint/2010/main" val="1474263645"/>
              </p:ext>
            </p:extLst>
          </p:nvPr>
        </p:nvGraphicFramePr>
        <p:xfrm>
          <a:off x="4551294" y="3478343"/>
          <a:ext cx="4592706"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Dian numeron paikkamerkki 1">
            <a:extLst>
              <a:ext uri="{FF2B5EF4-FFF2-40B4-BE49-F238E27FC236}">
                <a16:creationId xmlns:a16="http://schemas.microsoft.com/office/drawing/2014/main" id="{E32F7C25-7DD9-45EC-A3C0-A72CD5E64A79}"/>
              </a:ext>
            </a:extLst>
          </p:cNvPr>
          <p:cNvSpPr>
            <a:spLocks noGrp="1"/>
          </p:cNvSpPr>
          <p:nvPr>
            <p:ph type="sldNum" sz="quarter" idx="12"/>
          </p:nvPr>
        </p:nvSpPr>
        <p:spPr/>
        <p:txBody>
          <a:bodyPr/>
          <a:lstStyle/>
          <a:p>
            <a:fld id="{6DE6D825-8E97-454B-BEAD-11D13CFBEEFD}" type="slidenum">
              <a:rPr lang="fi-FI" smtClean="0"/>
              <a:pPr/>
              <a:t>26</a:t>
            </a:fld>
            <a:endParaRPr lang="fi-FI" dirty="0"/>
          </a:p>
        </p:txBody>
      </p:sp>
      <p:sp>
        <p:nvSpPr>
          <p:cNvPr id="6" name="Tekstiruutu 5">
            <a:extLst>
              <a:ext uri="{FF2B5EF4-FFF2-40B4-BE49-F238E27FC236}">
                <a16:creationId xmlns:a16="http://schemas.microsoft.com/office/drawing/2014/main" id="{B60E78B0-007A-428A-879F-79C6A2B481FF}"/>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504556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68C9929-4386-4AE5-B3C3-269767C6F460}"/>
              </a:ext>
            </a:extLst>
          </p:cNvPr>
          <p:cNvSpPr>
            <a:spLocks noGrp="1"/>
          </p:cNvSpPr>
          <p:nvPr>
            <p:ph type="title"/>
          </p:nvPr>
        </p:nvSpPr>
        <p:spPr>
          <a:xfrm>
            <a:off x="0" y="2"/>
            <a:ext cx="9144000" cy="733627"/>
          </a:xfrm>
        </p:spPr>
        <p:txBody>
          <a:bodyPr>
            <a:normAutofit fontScale="90000"/>
          </a:bodyPr>
          <a:lstStyle/>
          <a:p>
            <a:pPr algn="ctr"/>
            <a:r>
              <a:rPr lang="fi-FI" dirty="0"/>
              <a:t>Kokonaisnettomuutto kunnittain v. 1990–2020 </a:t>
            </a:r>
            <a:br>
              <a:rPr lang="fi-FI" dirty="0"/>
            </a:br>
            <a:r>
              <a:rPr lang="fi-FI" dirty="0"/>
              <a:t>ja ennuste v. 2021–2040 5/5</a:t>
            </a:r>
          </a:p>
        </p:txBody>
      </p:sp>
      <p:graphicFrame>
        <p:nvGraphicFramePr>
          <p:cNvPr id="5" name="Kaavio 4" descr="Viivakaavio esittää Tuusniemen kokonaisnettomuuton vuosina 1990–2020 sekä ennusteen vuosille 2021–2040. Kaavion tiedot on esitetty taulukkomuodossa diassa 21.">
            <a:extLst>
              <a:ext uri="{FF2B5EF4-FFF2-40B4-BE49-F238E27FC236}">
                <a16:creationId xmlns:a16="http://schemas.microsoft.com/office/drawing/2014/main" id="{0F38E168-96D4-41D8-A5F8-29BA40BE6F28}"/>
              </a:ext>
            </a:extLst>
          </p:cNvPr>
          <p:cNvGraphicFramePr>
            <a:graphicFrameLocks/>
          </p:cNvGraphicFramePr>
          <p:nvPr>
            <p:extLst>
              <p:ext uri="{D42A27DB-BD31-4B8C-83A1-F6EECF244321}">
                <p14:modId xmlns:p14="http://schemas.microsoft.com/office/powerpoint/2010/main" val="1018528066"/>
              </p:ext>
            </p:extLst>
          </p:nvPr>
        </p:nvGraphicFramePr>
        <p:xfrm>
          <a:off x="0" y="739329"/>
          <a:ext cx="4592707"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Kaavio 7" descr="Viivakaavio esittää Vesannon kokonaisnettomuuton vuosina 1990–2020 sekä ennusteen vuosille 2021–2040. Kaavion tiedot on esitetty taulukkomuodossa diassa 21.">
            <a:extLst>
              <a:ext uri="{FF2B5EF4-FFF2-40B4-BE49-F238E27FC236}">
                <a16:creationId xmlns:a16="http://schemas.microsoft.com/office/drawing/2014/main" id="{C650C4D3-103C-4590-AE85-08D962F40702}"/>
              </a:ext>
            </a:extLst>
          </p:cNvPr>
          <p:cNvGraphicFramePr>
            <a:graphicFrameLocks/>
          </p:cNvGraphicFramePr>
          <p:nvPr>
            <p:extLst>
              <p:ext uri="{D42A27DB-BD31-4B8C-83A1-F6EECF244321}">
                <p14:modId xmlns:p14="http://schemas.microsoft.com/office/powerpoint/2010/main" val="1271637462"/>
              </p:ext>
            </p:extLst>
          </p:nvPr>
        </p:nvGraphicFramePr>
        <p:xfrm>
          <a:off x="0" y="3482529"/>
          <a:ext cx="4592707"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Dian numeron paikkamerkki 1">
            <a:extLst>
              <a:ext uri="{FF2B5EF4-FFF2-40B4-BE49-F238E27FC236}">
                <a16:creationId xmlns:a16="http://schemas.microsoft.com/office/drawing/2014/main" id="{E32F7C25-7DD9-45EC-A3C0-A72CD5E64A79}"/>
              </a:ext>
            </a:extLst>
          </p:cNvPr>
          <p:cNvSpPr>
            <a:spLocks noGrp="1"/>
          </p:cNvSpPr>
          <p:nvPr>
            <p:ph type="sldNum" sz="quarter" idx="12"/>
          </p:nvPr>
        </p:nvSpPr>
        <p:spPr/>
        <p:txBody>
          <a:bodyPr/>
          <a:lstStyle/>
          <a:p>
            <a:fld id="{6DE6D825-8E97-454B-BEAD-11D13CFBEEFD}" type="slidenum">
              <a:rPr lang="fi-FI" smtClean="0"/>
              <a:pPr/>
              <a:t>27</a:t>
            </a:fld>
            <a:endParaRPr lang="fi-FI" dirty="0"/>
          </a:p>
        </p:txBody>
      </p:sp>
      <p:graphicFrame>
        <p:nvGraphicFramePr>
          <p:cNvPr id="7" name="Kaavio 6" descr="Viivakaavio esittää Varkauden kokonaisnettomuuton vuosina 1990–2020 sekä ennusteen vuosille 2021–2040. Kaavion tiedot on esitetty taulukkomuodossa diassa 21.">
            <a:extLst>
              <a:ext uri="{FF2B5EF4-FFF2-40B4-BE49-F238E27FC236}">
                <a16:creationId xmlns:a16="http://schemas.microsoft.com/office/drawing/2014/main" id="{BBF0491A-AE41-49C8-AD5A-49036D7745B6}"/>
              </a:ext>
            </a:extLst>
          </p:cNvPr>
          <p:cNvGraphicFramePr>
            <a:graphicFrameLocks/>
          </p:cNvGraphicFramePr>
          <p:nvPr>
            <p:extLst>
              <p:ext uri="{D42A27DB-BD31-4B8C-83A1-F6EECF244321}">
                <p14:modId xmlns:p14="http://schemas.microsoft.com/office/powerpoint/2010/main" val="2607213910"/>
              </p:ext>
            </p:extLst>
          </p:nvPr>
        </p:nvGraphicFramePr>
        <p:xfrm>
          <a:off x="4551294" y="739329"/>
          <a:ext cx="4592706"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Kaavio 8" descr="Viivakaavio esittää Vieremän kokonaisnettomuuton vuosina 1990–2020 sekä ennusteen vuosille 2021–2040. Kaavion tiedot on esitetty taulukkomuodossa diassa 21.">
            <a:extLst>
              <a:ext uri="{FF2B5EF4-FFF2-40B4-BE49-F238E27FC236}">
                <a16:creationId xmlns:a16="http://schemas.microsoft.com/office/drawing/2014/main" id="{A0F31417-EC95-4D41-95E0-B0C3F1DF4B69}"/>
              </a:ext>
            </a:extLst>
          </p:cNvPr>
          <p:cNvGraphicFramePr>
            <a:graphicFrameLocks/>
          </p:cNvGraphicFramePr>
          <p:nvPr>
            <p:extLst>
              <p:ext uri="{D42A27DB-BD31-4B8C-83A1-F6EECF244321}">
                <p14:modId xmlns:p14="http://schemas.microsoft.com/office/powerpoint/2010/main" val="1254823632"/>
              </p:ext>
            </p:extLst>
          </p:nvPr>
        </p:nvGraphicFramePr>
        <p:xfrm>
          <a:off x="4551294" y="3482529"/>
          <a:ext cx="4592706"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kstiruutu 5">
            <a:extLst>
              <a:ext uri="{FF2B5EF4-FFF2-40B4-BE49-F238E27FC236}">
                <a16:creationId xmlns:a16="http://schemas.microsoft.com/office/drawing/2014/main" id="{B60E78B0-007A-428A-879F-79C6A2B481FF}"/>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spTree>
    <p:extLst>
      <p:ext uri="{BB962C8B-B14F-4D97-AF65-F5344CB8AC3E}">
        <p14:creationId xmlns:p14="http://schemas.microsoft.com/office/powerpoint/2010/main" val="2247050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37BB81E-2420-46FE-8F44-5A635C6A49D4}"/>
              </a:ext>
            </a:extLst>
          </p:cNvPr>
          <p:cNvSpPr>
            <a:spLocks noGrp="1"/>
          </p:cNvSpPr>
          <p:nvPr>
            <p:ph type="title"/>
          </p:nvPr>
        </p:nvSpPr>
        <p:spPr>
          <a:xfrm>
            <a:off x="0" y="-8398"/>
            <a:ext cx="9144000" cy="733627"/>
          </a:xfrm>
        </p:spPr>
        <p:txBody>
          <a:bodyPr>
            <a:normAutofit fontScale="90000"/>
          </a:bodyPr>
          <a:lstStyle/>
          <a:p>
            <a:pPr algn="ctr"/>
            <a:r>
              <a:rPr lang="fi-FI" dirty="0"/>
              <a:t>Väestö Pohjois-Savossa iän mukaan kolmijaolla ja väestöllinen huoltosuhde*) v. 2020 sekä ennuste v. 2030–2040</a:t>
            </a:r>
          </a:p>
        </p:txBody>
      </p:sp>
      <p:sp>
        <p:nvSpPr>
          <p:cNvPr id="2" name="Dian numeron paikkamerkki 1">
            <a:extLst>
              <a:ext uri="{FF2B5EF4-FFF2-40B4-BE49-F238E27FC236}">
                <a16:creationId xmlns:a16="http://schemas.microsoft.com/office/drawing/2014/main" id="{E5B33B8D-634D-4F0C-AA4A-639D041F7466}"/>
              </a:ext>
            </a:extLst>
          </p:cNvPr>
          <p:cNvSpPr>
            <a:spLocks noGrp="1"/>
          </p:cNvSpPr>
          <p:nvPr>
            <p:ph type="sldNum" sz="quarter" idx="12"/>
          </p:nvPr>
        </p:nvSpPr>
        <p:spPr/>
        <p:txBody>
          <a:bodyPr/>
          <a:lstStyle/>
          <a:p>
            <a:fld id="{6DE6D825-8E97-454B-BEAD-11D13CFBEEFD}" type="slidenum">
              <a:rPr lang="fi-FI" smtClean="0"/>
              <a:pPr/>
              <a:t>28</a:t>
            </a:fld>
            <a:endParaRPr lang="fi-FI" dirty="0"/>
          </a:p>
        </p:txBody>
      </p:sp>
      <p:sp>
        <p:nvSpPr>
          <p:cNvPr id="7" name="Tekstiruutu 6">
            <a:extLst>
              <a:ext uri="{FF2B5EF4-FFF2-40B4-BE49-F238E27FC236}">
                <a16:creationId xmlns:a16="http://schemas.microsoft.com/office/drawing/2014/main" id="{44B73F10-B89D-4C5E-9D26-0732C3BCC434}"/>
              </a:ext>
            </a:extLst>
          </p:cNvPr>
          <p:cNvSpPr txBox="1"/>
          <p:nvPr/>
        </p:nvSpPr>
        <p:spPr>
          <a:xfrm>
            <a:off x="628652" y="6300567"/>
            <a:ext cx="6099321" cy="338554"/>
          </a:xfrm>
          <a:prstGeom prst="rect">
            <a:avLst/>
          </a:prstGeom>
          <a:noFill/>
        </p:spPr>
        <p:txBody>
          <a:bodyPr wrap="square" rtlCol="0">
            <a:spAutoFit/>
          </a:bodyPr>
          <a:lstStyle/>
          <a:p>
            <a:r>
              <a:rPr lang="fi-FI" sz="800" dirty="0"/>
              <a:t>Lähde: Tilastokeskus</a:t>
            </a:r>
          </a:p>
          <a:p>
            <a:r>
              <a:rPr lang="fi-FI" sz="800" dirty="0"/>
              <a:t>*) Väestöllinen huoltosuhde kuvaa 0–14-vuotiaiden ja yli 65-vuotiaiden suhdetta 100 työikäistä (15–64-v) kohti. </a:t>
            </a:r>
          </a:p>
        </p:txBody>
      </p:sp>
      <p:graphicFrame>
        <p:nvGraphicFramePr>
          <p:cNvPr id="6" name="Taulukko 5">
            <a:extLst>
              <a:ext uri="{FF2B5EF4-FFF2-40B4-BE49-F238E27FC236}">
                <a16:creationId xmlns:a16="http://schemas.microsoft.com/office/drawing/2014/main" id="{93A0FD0F-70A8-4967-8F97-904C8D536965}"/>
              </a:ext>
            </a:extLst>
          </p:cNvPr>
          <p:cNvGraphicFramePr>
            <a:graphicFrameLocks noGrp="1"/>
          </p:cNvGraphicFramePr>
          <p:nvPr>
            <p:extLst>
              <p:ext uri="{D42A27DB-BD31-4B8C-83A1-F6EECF244321}">
                <p14:modId xmlns:p14="http://schemas.microsoft.com/office/powerpoint/2010/main" val="3830114857"/>
              </p:ext>
            </p:extLst>
          </p:nvPr>
        </p:nvGraphicFramePr>
        <p:xfrm>
          <a:off x="279000" y="846962"/>
          <a:ext cx="8586000" cy="5164076"/>
        </p:xfrm>
        <a:graphic>
          <a:graphicData uri="http://schemas.openxmlformats.org/drawingml/2006/table">
            <a:tbl>
              <a:tblPr firstRow="1"/>
              <a:tblGrid>
                <a:gridCol w="1404000">
                  <a:extLst>
                    <a:ext uri="{9D8B030D-6E8A-4147-A177-3AD203B41FA5}">
                      <a16:colId xmlns:a16="http://schemas.microsoft.com/office/drawing/2014/main" val="2284593331"/>
                    </a:ext>
                  </a:extLst>
                </a:gridCol>
                <a:gridCol w="522000">
                  <a:extLst>
                    <a:ext uri="{9D8B030D-6E8A-4147-A177-3AD203B41FA5}">
                      <a16:colId xmlns:a16="http://schemas.microsoft.com/office/drawing/2014/main" val="2883769024"/>
                    </a:ext>
                  </a:extLst>
                </a:gridCol>
                <a:gridCol w="450000">
                  <a:extLst>
                    <a:ext uri="{9D8B030D-6E8A-4147-A177-3AD203B41FA5}">
                      <a16:colId xmlns:a16="http://schemas.microsoft.com/office/drawing/2014/main" val="862069343"/>
                    </a:ext>
                  </a:extLst>
                </a:gridCol>
                <a:gridCol w="486000">
                  <a:extLst>
                    <a:ext uri="{9D8B030D-6E8A-4147-A177-3AD203B41FA5}">
                      <a16:colId xmlns:a16="http://schemas.microsoft.com/office/drawing/2014/main" val="1514840541"/>
                    </a:ext>
                  </a:extLst>
                </a:gridCol>
                <a:gridCol w="486000">
                  <a:extLst>
                    <a:ext uri="{9D8B030D-6E8A-4147-A177-3AD203B41FA5}">
                      <a16:colId xmlns:a16="http://schemas.microsoft.com/office/drawing/2014/main" val="3442754678"/>
                    </a:ext>
                  </a:extLst>
                </a:gridCol>
                <a:gridCol w="450000">
                  <a:extLst>
                    <a:ext uri="{9D8B030D-6E8A-4147-A177-3AD203B41FA5}">
                      <a16:colId xmlns:a16="http://schemas.microsoft.com/office/drawing/2014/main" val="4055670867"/>
                    </a:ext>
                  </a:extLst>
                </a:gridCol>
                <a:gridCol w="522000">
                  <a:extLst>
                    <a:ext uri="{9D8B030D-6E8A-4147-A177-3AD203B41FA5}">
                      <a16:colId xmlns:a16="http://schemas.microsoft.com/office/drawing/2014/main" val="2607978385"/>
                    </a:ext>
                  </a:extLst>
                </a:gridCol>
                <a:gridCol w="450000">
                  <a:extLst>
                    <a:ext uri="{9D8B030D-6E8A-4147-A177-3AD203B41FA5}">
                      <a16:colId xmlns:a16="http://schemas.microsoft.com/office/drawing/2014/main" val="2106635944"/>
                    </a:ext>
                  </a:extLst>
                </a:gridCol>
                <a:gridCol w="486000">
                  <a:extLst>
                    <a:ext uri="{9D8B030D-6E8A-4147-A177-3AD203B41FA5}">
                      <a16:colId xmlns:a16="http://schemas.microsoft.com/office/drawing/2014/main" val="2100079930"/>
                    </a:ext>
                  </a:extLst>
                </a:gridCol>
                <a:gridCol w="486000">
                  <a:extLst>
                    <a:ext uri="{9D8B030D-6E8A-4147-A177-3AD203B41FA5}">
                      <a16:colId xmlns:a16="http://schemas.microsoft.com/office/drawing/2014/main" val="3618440757"/>
                    </a:ext>
                  </a:extLst>
                </a:gridCol>
                <a:gridCol w="450000">
                  <a:extLst>
                    <a:ext uri="{9D8B030D-6E8A-4147-A177-3AD203B41FA5}">
                      <a16:colId xmlns:a16="http://schemas.microsoft.com/office/drawing/2014/main" val="2713857349"/>
                    </a:ext>
                  </a:extLst>
                </a:gridCol>
                <a:gridCol w="522000">
                  <a:extLst>
                    <a:ext uri="{9D8B030D-6E8A-4147-A177-3AD203B41FA5}">
                      <a16:colId xmlns:a16="http://schemas.microsoft.com/office/drawing/2014/main" val="3819865174"/>
                    </a:ext>
                  </a:extLst>
                </a:gridCol>
                <a:gridCol w="450000">
                  <a:extLst>
                    <a:ext uri="{9D8B030D-6E8A-4147-A177-3AD203B41FA5}">
                      <a16:colId xmlns:a16="http://schemas.microsoft.com/office/drawing/2014/main" val="4037832402"/>
                    </a:ext>
                  </a:extLst>
                </a:gridCol>
                <a:gridCol w="486000">
                  <a:extLst>
                    <a:ext uri="{9D8B030D-6E8A-4147-A177-3AD203B41FA5}">
                      <a16:colId xmlns:a16="http://schemas.microsoft.com/office/drawing/2014/main" val="215781506"/>
                    </a:ext>
                  </a:extLst>
                </a:gridCol>
                <a:gridCol w="486000">
                  <a:extLst>
                    <a:ext uri="{9D8B030D-6E8A-4147-A177-3AD203B41FA5}">
                      <a16:colId xmlns:a16="http://schemas.microsoft.com/office/drawing/2014/main" val="790638178"/>
                    </a:ext>
                  </a:extLst>
                </a:gridCol>
                <a:gridCol w="450000">
                  <a:extLst>
                    <a:ext uri="{9D8B030D-6E8A-4147-A177-3AD203B41FA5}">
                      <a16:colId xmlns:a16="http://schemas.microsoft.com/office/drawing/2014/main" val="2172445372"/>
                    </a:ext>
                  </a:extLst>
                </a:gridCol>
              </a:tblGrid>
              <a:tr h="240938">
                <a:tc>
                  <a:txBody>
                    <a:bodyPr/>
                    <a:lstStyle/>
                    <a:p>
                      <a:pPr algn="l" fontAlgn="t"/>
                      <a:r>
                        <a:rPr lang="fi-FI" sz="1050" b="1" i="0" u="none" strike="noStrike" dirty="0">
                          <a:solidFill>
                            <a:srgbClr val="000000"/>
                          </a:solidFill>
                          <a:effectLst/>
                          <a:latin typeface="Calibri" panose="020F0502020204030204" pitchFamily="34" charset="0"/>
                        </a:rPr>
                        <a:t>Kunta</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Väestö yhteensä</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0–14-v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15–64-v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Yli 65-v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Huolto-</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suhde</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Väestö yhteensä</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0–14-v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15–64-v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Yli 65-v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Huolto-</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suhde</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Väestö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yhteensä</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0–14-v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15–64-v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Yli 65-v</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Huolto-</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suhde</a:t>
                      </a:r>
                    </a:p>
                  </a:txBody>
                  <a:tcPr marL="4016" marR="4016" marT="401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96669482"/>
                  </a:ext>
                </a:extLst>
              </a:tr>
              <a:tr h="180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120 210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17 377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76 731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26 102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125 383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16 368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77 724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31 291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125 898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16 134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77 425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32 339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3771786"/>
                  </a:ext>
                </a:extLst>
              </a:tr>
              <a:tr h="180000">
                <a:tc>
                  <a:txBody>
                    <a:bodyPr/>
                    <a:lstStyle/>
                    <a:p>
                      <a:pPr algn="l" fontAlgn="b"/>
                      <a:r>
                        <a:rPr lang="fi-FI" sz="1050" b="0" i="0" u="none" strike="noStrike" dirty="0">
                          <a:solidFill>
                            <a:srgbClr val="000000"/>
                          </a:solidFill>
                          <a:effectLst/>
                          <a:latin typeface="Calibri" panose="020F0502020204030204" pitchFamily="34" charset="0"/>
                        </a:rPr>
                        <a:t>Siilinjärvi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21 251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4 122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12 599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4 530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20 136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3 140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11 380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5 616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19 038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2 850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10 397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5 791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8109901"/>
                  </a:ext>
                </a:extLst>
              </a:tr>
              <a:tr h="180000">
                <a:tc>
                  <a:txBody>
                    <a:bodyPr/>
                    <a:lstStyle/>
                    <a:p>
                      <a:pPr algn="l" fontAlgn="b"/>
                      <a:r>
                        <a:rPr lang="fi-FI" sz="1050" b="1" i="0" u="none" strike="noStrike" dirty="0">
                          <a:solidFill>
                            <a:srgbClr val="000000"/>
                          </a:solidFill>
                          <a:effectLst/>
                          <a:latin typeface="Calibri" panose="020F0502020204030204" pitchFamily="34" charset="0"/>
                        </a:rPr>
                        <a:t>Kuopion seutukunta</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141 461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21 499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89 330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30 632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145 519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19 508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89 104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36 907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144 936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18 984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87 822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38 130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03338793"/>
                  </a:ext>
                </a:extLst>
              </a:tr>
              <a:tr h="180000">
                <a:tc>
                  <a:txBody>
                    <a:bodyPr/>
                    <a:lstStyle/>
                    <a:p>
                      <a:pPr algn="l" fontAlgn="b"/>
                      <a:r>
                        <a:rPr lang="fi-FI" sz="1050" b="0" i="0" u="none" strike="noStrike" dirty="0">
                          <a:solidFill>
                            <a:srgbClr val="000000"/>
                          </a:solidFill>
                          <a:effectLst/>
                          <a:latin typeface="Calibri" panose="020F0502020204030204" pitchFamily="34" charset="0"/>
                        </a:rPr>
                        <a:t>Iisalmi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21 124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3 145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12 243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5 736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19 508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2 372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10 609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6 527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18 013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2 124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9 667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6 222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36704328"/>
                  </a:ext>
                </a:extLst>
              </a:tr>
              <a:tr h="180000">
                <a:tc>
                  <a:txBody>
                    <a:bodyPr/>
                    <a:lstStyle/>
                    <a:p>
                      <a:pPr algn="l" fontAlgn="b"/>
                      <a:r>
                        <a:rPr lang="fi-FI" sz="1050" b="0" i="0" u="none" strike="noStrike" dirty="0">
                          <a:solidFill>
                            <a:srgbClr val="000000"/>
                          </a:solidFill>
                          <a:effectLst/>
                          <a:latin typeface="Calibri" panose="020F0502020204030204" pitchFamily="34" charset="0"/>
                        </a:rPr>
                        <a:t>Kiuruvesi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7 854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1 142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4 273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2 439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6 695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3 247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2 599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5 868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2 821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2 367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8818271"/>
                  </a:ext>
                </a:extLst>
              </a:tr>
              <a:tr h="180000">
                <a:tc>
                  <a:txBody>
                    <a:bodyPr/>
                    <a:lstStyle/>
                    <a:p>
                      <a:pPr algn="l" fontAlgn="b"/>
                      <a:r>
                        <a:rPr lang="fi-FI" sz="1050" b="0" i="0" u="none" strike="noStrike" dirty="0">
                          <a:solidFill>
                            <a:srgbClr val="000000"/>
                          </a:solidFill>
                          <a:effectLst/>
                          <a:latin typeface="Calibri" panose="020F0502020204030204" pitchFamily="34" charset="0"/>
                        </a:rPr>
                        <a:t>Keitele</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2 155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238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1 091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1 836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876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1 616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684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781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1625015"/>
                  </a:ext>
                </a:extLst>
              </a:tr>
              <a:tr h="180000">
                <a:tc>
                  <a:txBody>
                    <a:bodyPr/>
                    <a:lstStyle/>
                    <a:p>
                      <a:pPr algn="l" fontAlgn="b"/>
                      <a:r>
                        <a:rPr lang="fi-FI" sz="1050" b="0" i="0" u="none" strike="noStrike">
                          <a:solidFill>
                            <a:srgbClr val="000000"/>
                          </a:solidFill>
                          <a:effectLst/>
                          <a:latin typeface="Calibri" panose="020F0502020204030204" pitchFamily="34" charset="0"/>
                        </a:rPr>
                        <a:t>Lapinlahti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9 358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1 384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5 303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2 671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8 388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1 036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4 477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2 875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7 726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944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4 063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2 719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97151174"/>
                  </a:ext>
                </a:extLst>
              </a:tr>
              <a:tr h="180000">
                <a:tc>
                  <a:txBody>
                    <a:bodyPr/>
                    <a:lstStyle/>
                    <a:p>
                      <a:pPr algn="l" fontAlgn="b"/>
                      <a:r>
                        <a:rPr lang="fi-FI" sz="1050" b="0" i="0" u="none" strike="noStrike" dirty="0">
                          <a:solidFill>
                            <a:srgbClr val="000000"/>
                          </a:solidFill>
                          <a:effectLst/>
                          <a:latin typeface="Calibri" panose="020F0502020204030204" pitchFamily="34" charset="0"/>
                        </a:rPr>
                        <a:t>Pielavesi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4 321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2 113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1 624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3 633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358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1 642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1 633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3 220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1 458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1 459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3558655"/>
                  </a:ext>
                </a:extLst>
              </a:tr>
              <a:tr h="180000">
                <a:tc>
                  <a:txBody>
                    <a:bodyPr/>
                    <a:lstStyle/>
                    <a:p>
                      <a:pPr algn="l" fontAlgn="b"/>
                      <a:r>
                        <a:rPr lang="fi-FI" sz="1050" b="0" i="0" u="none" strike="noStrike">
                          <a:solidFill>
                            <a:srgbClr val="000000"/>
                          </a:solidFill>
                          <a:effectLst/>
                          <a:latin typeface="Calibri" panose="020F0502020204030204" pitchFamily="34" charset="0"/>
                        </a:rPr>
                        <a:t>Sonkajärvi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3 841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467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2 050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1 324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3 248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1 475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1 415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2 882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1 314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1 248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65950395"/>
                  </a:ext>
                </a:extLst>
              </a:tr>
              <a:tr h="180000">
                <a:tc>
                  <a:txBody>
                    <a:bodyPr/>
                    <a:lstStyle/>
                    <a:p>
                      <a:pPr algn="l" fontAlgn="b"/>
                      <a:r>
                        <a:rPr lang="fi-FI" sz="1050" b="0" i="0" u="none" strike="noStrike">
                          <a:solidFill>
                            <a:srgbClr val="000000"/>
                          </a:solidFill>
                          <a:effectLst/>
                          <a:latin typeface="Calibri" panose="020F0502020204030204" pitchFamily="34" charset="0"/>
                        </a:rPr>
                        <a:t>Vieremä</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3 522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2 045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968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3 130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1 724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1 019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2 856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1 545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52484621"/>
                  </a:ext>
                </a:extLst>
              </a:tr>
              <a:tr h="180000">
                <a:tc>
                  <a:txBody>
                    <a:bodyPr/>
                    <a:lstStyle/>
                    <a:p>
                      <a:pPr algn="l" fontAlgn="b"/>
                      <a:r>
                        <a:rPr lang="fi-FI" sz="1050" b="1" i="0" u="none" strike="noStrike" dirty="0">
                          <a:solidFill>
                            <a:srgbClr val="000000"/>
                          </a:solidFill>
                          <a:effectLst/>
                          <a:latin typeface="Calibri" panose="020F0502020204030204" pitchFamily="34" charset="0"/>
                        </a:rPr>
                        <a:t>Ylä-Savon seutukunta</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52 175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7 469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29 118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15 588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46 438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5 537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23 957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16 944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42 181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4 877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21 552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15 752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6980814"/>
                  </a:ext>
                </a:extLst>
              </a:tr>
              <a:tr h="180000">
                <a:tc>
                  <a:txBody>
                    <a:bodyPr/>
                    <a:lstStyle/>
                    <a:p>
                      <a:pPr algn="l" fontAlgn="b"/>
                      <a:r>
                        <a:rPr lang="fi-FI" sz="1050" b="0" i="0" u="none" strike="noStrike" dirty="0">
                          <a:solidFill>
                            <a:srgbClr val="000000"/>
                          </a:solidFill>
                          <a:effectLst/>
                          <a:latin typeface="Calibri" panose="020F0502020204030204" pitchFamily="34" charset="0"/>
                        </a:rPr>
                        <a:t>Suonenjoki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6 931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903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3 768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2 260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6 158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640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3 114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2 404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5 642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2 794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2 296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54484541"/>
                  </a:ext>
                </a:extLst>
              </a:tr>
              <a:tr h="180000">
                <a:tc>
                  <a:txBody>
                    <a:bodyPr/>
                    <a:lstStyle/>
                    <a:p>
                      <a:pPr algn="l" fontAlgn="b"/>
                      <a:r>
                        <a:rPr lang="fi-FI" sz="1050" b="0" i="0" u="none" strike="noStrike" dirty="0">
                          <a:solidFill>
                            <a:srgbClr val="000000"/>
                          </a:solidFill>
                          <a:effectLst/>
                          <a:latin typeface="Calibri" panose="020F0502020204030204" pitchFamily="34" charset="0"/>
                        </a:rPr>
                        <a:t>Rautalampi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3 053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1 584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1 101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2 639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1 282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1 105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2 390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1 152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1 013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9841645"/>
                  </a:ext>
                </a:extLst>
              </a:tr>
              <a:tr h="180000">
                <a:tc>
                  <a:txBody>
                    <a:bodyPr/>
                    <a:lstStyle/>
                    <a:p>
                      <a:pPr algn="l" fontAlgn="b"/>
                      <a:r>
                        <a:rPr lang="fi-FI" sz="1050" b="0" i="0" u="none" strike="noStrike">
                          <a:solidFill>
                            <a:srgbClr val="000000"/>
                          </a:solidFill>
                          <a:effectLst/>
                          <a:latin typeface="Calibri" panose="020F0502020204030204" pitchFamily="34" charset="0"/>
                        </a:rPr>
                        <a:t>Tervo</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1 503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589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1 368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598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650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1 259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600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56258306"/>
                  </a:ext>
                </a:extLst>
              </a:tr>
              <a:tr h="180000">
                <a:tc>
                  <a:txBody>
                    <a:bodyPr/>
                    <a:lstStyle/>
                    <a:p>
                      <a:pPr algn="l" fontAlgn="b"/>
                      <a:r>
                        <a:rPr lang="fi-FI" sz="1050" b="0" i="0" u="none" strike="noStrike">
                          <a:solidFill>
                            <a:srgbClr val="000000"/>
                          </a:solidFill>
                          <a:effectLst/>
                          <a:latin typeface="Calibri" panose="020F0502020204030204" pitchFamily="34" charset="0"/>
                        </a:rPr>
                        <a:t>Vesanto</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1 972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836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1 636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716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815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1 435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730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6588989"/>
                  </a:ext>
                </a:extLst>
              </a:tr>
              <a:tr h="180000">
                <a:tc>
                  <a:txBody>
                    <a:bodyPr/>
                    <a:lstStyle/>
                    <a:p>
                      <a:pPr algn="l" fontAlgn="b"/>
                      <a:r>
                        <a:rPr lang="fi-FI" sz="1050" b="1" i="0" u="none" strike="noStrike" dirty="0">
                          <a:solidFill>
                            <a:srgbClr val="000000"/>
                          </a:solidFill>
                          <a:effectLst/>
                          <a:latin typeface="Calibri" panose="020F0502020204030204" pitchFamily="34" charset="0"/>
                        </a:rPr>
                        <a:t>Sisä-Savon seutukunta</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13 459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1 590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7 083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4 786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11 801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1 117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5 710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4 974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107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10 726</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972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5 115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4 639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110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7496540"/>
                  </a:ext>
                </a:extLst>
              </a:tr>
              <a:tr h="180000">
                <a:tc>
                  <a:txBody>
                    <a:bodyPr/>
                    <a:lstStyle/>
                    <a:p>
                      <a:pPr algn="l" fontAlgn="b"/>
                      <a:r>
                        <a:rPr lang="fi-FI" sz="1050" b="0" i="0" u="none" strike="noStrike" dirty="0">
                          <a:solidFill>
                            <a:srgbClr val="000000"/>
                          </a:solidFill>
                          <a:effectLst/>
                          <a:latin typeface="Calibri" panose="020F0502020204030204" pitchFamily="34" charset="0"/>
                        </a:rPr>
                        <a:t>Kaavi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2 807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1 493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1 002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2 347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227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1 120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1 000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2 105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915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3098797"/>
                  </a:ext>
                </a:extLst>
              </a:tr>
              <a:tr h="180000">
                <a:tc>
                  <a:txBody>
                    <a:bodyPr/>
                    <a:lstStyle/>
                    <a:p>
                      <a:pPr algn="l" fontAlgn="b"/>
                      <a:r>
                        <a:rPr lang="fi-FI" sz="1050" b="0" i="0" u="none" strike="noStrike">
                          <a:solidFill>
                            <a:srgbClr val="000000"/>
                          </a:solidFill>
                          <a:effectLst/>
                          <a:latin typeface="Calibri" panose="020F0502020204030204" pitchFamily="34" charset="0"/>
                        </a:rPr>
                        <a:t>Rautavaara</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1 561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610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1 287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613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543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5560059"/>
                  </a:ext>
                </a:extLst>
              </a:tr>
              <a:tr h="180000">
                <a:tc>
                  <a:txBody>
                    <a:bodyPr/>
                    <a:lstStyle/>
                    <a:p>
                      <a:pPr algn="l" fontAlgn="b"/>
                      <a:r>
                        <a:rPr lang="fi-FI" sz="1050" b="0" i="0" u="none" strike="noStrike">
                          <a:solidFill>
                            <a:srgbClr val="000000"/>
                          </a:solidFill>
                          <a:effectLst/>
                          <a:latin typeface="Calibri" panose="020F0502020204030204" pitchFamily="34" charset="0"/>
                        </a:rPr>
                        <a:t>Tuusniemi</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2 433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244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1 299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890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2 058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1 873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885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0262839"/>
                  </a:ext>
                </a:extLst>
              </a:tr>
              <a:tr h="180000">
                <a:tc>
                  <a:txBody>
                    <a:bodyPr/>
                    <a:lstStyle/>
                    <a:p>
                      <a:pPr algn="l" fontAlgn="b"/>
                      <a:r>
                        <a:rPr lang="fi-FI" sz="1050" b="1" i="0" u="none" strike="noStrike" dirty="0">
                          <a:solidFill>
                            <a:srgbClr val="000000"/>
                          </a:solidFill>
                          <a:effectLst/>
                          <a:latin typeface="Calibri" panose="020F0502020204030204" pitchFamily="34" charset="0"/>
                        </a:rPr>
                        <a:t>Koillis-Savon seutukunta</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6 801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713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3 586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2 502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5 692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475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2 628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2 589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117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5 115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433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2 339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2 343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119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1915179"/>
                  </a:ext>
                </a:extLst>
              </a:tr>
              <a:tr h="180000">
                <a:tc>
                  <a:txBody>
                    <a:bodyPr/>
                    <a:lstStyle/>
                    <a:p>
                      <a:pPr algn="l" fontAlgn="b"/>
                      <a:r>
                        <a:rPr lang="fi-FI" sz="1050" b="0" i="0" u="none" strike="noStrike" dirty="0">
                          <a:solidFill>
                            <a:srgbClr val="000000"/>
                          </a:solidFill>
                          <a:effectLst/>
                          <a:latin typeface="Calibri" panose="020F0502020204030204" pitchFamily="34" charset="0"/>
                        </a:rPr>
                        <a:t>Varkaus</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20 278</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2 433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11 428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6 417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17 961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1 704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9 107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7 150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16 201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1 466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7 954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6 781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4189866"/>
                  </a:ext>
                </a:extLst>
              </a:tr>
              <a:tr h="180000">
                <a:tc>
                  <a:txBody>
                    <a:bodyPr/>
                    <a:lstStyle/>
                    <a:p>
                      <a:pPr algn="l" fontAlgn="b"/>
                      <a:r>
                        <a:rPr lang="fi-FI" sz="1050" b="0" i="0" u="none" strike="noStrike">
                          <a:solidFill>
                            <a:srgbClr val="000000"/>
                          </a:solidFill>
                          <a:effectLst/>
                          <a:latin typeface="Calibri" panose="020F0502020204030204" pitchFamily="34" charset="0"/>
                        </a:rPr>
                        <a:t>Joroinen</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4 689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627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2 601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1 461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3 999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1 971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1 592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3 484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1 687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1 442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4370814"/>
                  </a:ext>
                </a:extLst>
              </a:tr>
              <a:tr h="180000">
                <a:tc>
                  <a:txBody>
                    <a:bodyPr/>
                    <a:lstStyle/>
                    <a:p>
                      <a:pPr algn="l" fontAlgn="b"/>
                      <a:r>
                        <a:rPr lang="fi-FI" sz="1050" b="0" i="0" u="none" strike="noStrike" dirty="0">
                          <a:solidFill>
                            <a:srgbClr val="000000"/>
                          </a:solidFill>
                          <a:effectLst/>
                          <a:latin typeface="Calibri" panose="020F0502020204030204" pitchFamily="34" charset="0"/>
                        </a:rPr>
                        <a:t>Leppävirta</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9 402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1 254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5 183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2 965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8 440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4 200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3 254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7 770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919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3 795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3 056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50165710"/>
                  </a:ext>
                </a:extLst>
              </a:tr>
              <a:tr h="180000">
                <a:tc>
                  <a:txBody>
                    <a:bodyPr/>
                    <a:lstStyle/>
                    <a:p>
                      <a:pPr algn="l" fontAlgn="b"/>
                      <a:r>
                        <a:rPr lang="fi-FI" sz="1050" b="1" i="0" u="none" strike="noStrike" dirty="0">
                          <a:solidFill>
                            <a:srgbClr val="000000"/>
                          </a:solidFill>
                          <a:effectLst/>
                          <a:latin typeface="Calibri" panose="020F0502020204030204" pitchFamily="34" charset="0"/>
                        </a:rPr>
                        <a:t>Varkauden seutukunta</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34 369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4 314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19 212</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10 843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30 400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3 126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15 278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11 996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99</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27 455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2 740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13 436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11 279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104</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64985759"/>
                  </a:ext>
                </a:extLst>
              </a:tr>
              <a:tr h="180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248 265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35 585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148 329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64 351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67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239 850</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29 763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136 677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73 410</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75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230 413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28 006</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130 264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72 143</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77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757892131"/>
                  </a:ext>
                </a:extLst>
              </a:tr>
              <a:tr h="180000">
                <a:tc>
                  <a:txBody>
                    <a:bodyPr/>
                    <a:lstStyle/>
                    <a:p>
                      <a:pPr algn="l" fontAlgn="b"/>
                      <a:r>
                        <a:rPr lang="fi-FI" sz="900" b="0" i="0" u="none" strike="noStrike" dirty="0">
                          <a:solidFill>
                            <a:srgbClr val="000000"/>
                          </a:solidFill>
                          <a:effectLst/>
                          <a:latin typeface="Calibri" panose="020F0502020204030204" pitchFamily="34" charset="0"/>
                        </a:rPr>
                        <a:t>Koko maa</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5 533 793</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860 861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3 416 994</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1 255 938</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62</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5 598 821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758 357</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3 387 625</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1 452 839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65</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5 588 011</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739 229</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3 340 941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1 507 841</a:t>
                      </a:r>
                    </a:p>
                  </a:txBody>
                  <a:tcPr marL="4016" marR="4016" marT="401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67</a:t>
                      </a:r>
                    </a:p>
                  </a:txBody>
                  <a:tcPr marL="4016" marR="4016" marT="401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9606752"/>
                  </a:ext>
                </a:extLst>
              </a:tr>
            </a:tbl>
          </a:graphicData>
        </a:graphic>
      </p:graphicFrame>
    </p:spTree>
    <p:extLst>
      <p:ext uri="{BB962C8B-B14F-4D97-AF65-F5344CB8AC3E}">
        <p14:creationId xmlns:p14="http://schemas.microsoft.com/office/powerpoint/2010/main" val="3489122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9701223-9424-433A-95B9-4A4D85B89A3D}"/>
              </a:ext>
            </a:extLst>
          </p:cNvPr>
          <p:cNvSpPr>
            <a:spLocks noGrp="1"/>
          </p:cNvSpPr>
          <p:nvPr>
            <p:ph type="title"/>
          </p:nvPr>
        </p:nvSpPr>
        <p:spPr>
          <a:xfrm>
            <a:off x="0" y="2"/>
            <a:ext cx="9144000" cy="733627"/>
          </a:xfrm>
        </p:spPr>
        <p:txBody>
          <a:bodyPr>
            <a:normAutofit fontScale="90000"/>
          </a:bodyPr>
          <a:lstStyle/>
          <a:p>
            <a:pPr algn="ctr"/>
            <a:r>
              <a:rPr lang="fi-FI" dirty="0"/>
              <a:t>Väestöllinen huoltosuhde*) Pohjois-Savossa v. 2020 </a:t>
            </a:r>
            <a:br>
              <a:rPr lang="fi-FI" dirty="0"/>
            </a:br>
            <a:r>
              <a:rPr lang="fi-FI" dirty="0"/>
              <a:t>ja ennuste v. 2030 ja 2040</a:t>
            </a:r>
          </a:p>
        </p:txBody>
      </p:sp>
      <p:sp>
        <p:nvSpPr>
          <p:cNvPr id="2" name="Dian numeron paikkamerkki 1">
            <a:extLst>
              <a:ext uri="{FF2B5EF4-FFF2-40B4-BE49-F238E27FC236}">
                <a16:creationId xmlns:a16="http://schemas.microsoft.com/office/drawing/2014/main" id="{F02DDBF0-F6A8-4C14-A9C5-DD538ECF3548}"/>
              </a:ext>
            </a:extLst>
          </p:cNvPr>
          <p:cNvSpPr>
            <a:spLocks noGrp="1"/>
          </p:cNvSpPr>
          <p:nvPr>
            <p:ph type="sldNum" sz="quarter" idx="12"/>
          </p:nvPr>
        </p:nvSpPr>
        <p:spPr/>
        <p:txBody>
          <a:bodyPr/>
          <a:lstStyle/>
          <a:p>
            <a:fld id="{6DE6D825-8E97-454B-BEAD-11D13CFBEEFD}" type="slidenum">
              <a:rPr lang="fi-FI" smtClean="0"/>
              <a:pPr/>
              <a:t>29</a:t>
            </a:fld>
            <a:endParaRPr lang="fi-FI" dirty="0"/>
          </a:p>
        </p:txBody>
      </p:sp>
      <p:sp>
        <p:nvSpPr>
          <p:cNvPr id="4" name="Tekstiruutu 3">
            <a:extLst>
              <a:ext uri="{FF2B5EF4-FFF2-40B4-BE49-F238E27FC236}">
                <a16:creationId xmlns:a16="http://schemas.microsoft.com/office/drawing/2014/main" id="{F7F6092A-75EA-4AA8-A928-145513B56F38}"/>
              </a:ext>
            </a:extLst>
          </p:cNvPr>
          <p:cNvSpPr txBox="1"/>
          <p:nvPr/>
        </p:nvSpPr>
        <p:spPr>
          <a:xfrm>
            <a:off x="628652" y="6300567"/>
            <a:ext cx="6099321" cy="338554"/>
          </a:xfrm>
          <a:prstGeom prst="rect">
            <a:avLst/>
          </a:prstGeom>
          <a:noFill/>
        </p:spPr>
        <p:txBody>
          <a:bodyPr wrap="square" rtlCol="0">
            <a:spAutoFit/>
          </a:bodyPr>
          <a:lstStyle/>
          <a:p>
            <a:r>
              <a:rPr lang="fi-FI" sz="800" dirty="0"/>
              <a:t>Lähde: Tilastokeskus</a:t>
            </a:r>
          </a:p>
          <a:p>
            <a:r>
              <a:rPr lang="fi-FI" sz="800" dirty="0"/>
              <a:t>*) Väestöllinen huoltosuhde kuvaa 0–14-vuotiaiden ja yli 65-vuotiaiden suhdetta 100 työikäistä (15–64-v) kohti. </a:t>
            </a:r>
          </a:p>
        </p:txBody>
      </p:sp>
      <p:graphicFrame>
        <p:nvGraphicFramePr>
          <p:cNvPr id="6" name="Kaavio 5" descr="Pylväskaavio esittää väestöllisen huoltosuhteen Pohjois-Savossa kunnittain vuonna 2020 sekä ennusteen vuosille 2030 ja 2040. Kaavion tiedot on esitetty taulukkomuotoisena edellisessä diassa.">
            <a:extLst>
              <a:ext uri="{FF2B5EF4-FFF2-40B4-BE49-F238E27FC236}">
                <a16:creationId xmlns:a16="http://schemas.microsoft.com/office/drawing/2014/main" id="{B0CB6AED-9C9C-4ECA-8BCE-90A98C9CBA20}"/>
              </a:ext>
            </a:extLst>
          </p:cNvPr>
          <p:cNvGraphicFramePr>
            <a:graphicFrameLocks/>
          </p:cNvGraphicFramePr>
          <p:nvPr>
            <p:extLst>
              <p:ext uri="{D42A27DB-BD31-4B8C-83A1-F6EECF244321}">
                <p14:modId xmlns:p14="http://schemas.microsoft.com/office/powerpoint/2010/main" val="2739381856"/>
              </p:ext>
            </p:extLst>
          </p:nvPr>
        </p:nvGraphicFramePr>
        <p:xfrm>
          <a:off x="339754" y="909000"/>
          <a:ext cx="8464491" cy="50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548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F120928-2AC3-4774-95D0-66085F743CD7}"/>
              </a:ext>
            </a:extLst>
          </p:cNvPr>
          <p:cNvSpPr>
            <a:spLocks noGrp="1"/>
          </p:cNvSpPr>
          <p:nvPr>
            <p:ph type="title"/>
          </p:nvPr>
        </p:nvSpPr>
        <p:spPr>
          <a:xfrm>
            <a:off x="0" y="2"/>
            <a:ext cx="9144000" cy="733627"/>
          </a:xfrm>
        </p:spPr>
        <p:txBody>
          <a:bodyPr>
            <a:normAutofit fontScale="90000"/>
          </a:bodyPr>
          <a:lstStyle/>
          <a:p>
            <a:pPr algn="ctr"/>
            <a:r>
              <a:rPr lang="fi-FI" dirty="0"/>
              <a:t>Pohjois-Savon väestönkehitys 1975–2020 ja </a:t>
            </a:r>
            <a:br>
              <a:rPr lang="fi-FI" dirty="0"/>
            </a:br>
            <a:r>
              <a:rPr lang="fi-FI" dirty="0"/>
              <a:t>Tilastokeskuksen väestöennusteet 2015, 2019 ja 2021</a:t>
            </a:r>
          </a:p>
        </p:txBody>
      </p:sp>
      <p:sp>
        <p:nvSpPr>
          <p:cNvPr id="2" name="Dian numeron paikkamerkki 1">
            <a:extLst>
              <a:ext uri="{FF2B5EF4-FFF2-40B4-BE49-F238E27FC236}">
                <a16:creationId xmlns:a16="http://schemas.microsoft.com/office/drawing/2014/main" id="{ABBBD6E3-77E9-4554-8E57-A241C578E9C4}"/>
              </a:ext>
            </a:extLst>
          </p:cNvPr>
          <p:cNvSpPr>
            <a:spLocks noGrp="1"/>
          </p:cNvSpPr>
          <p:nvPr>
            <p:ph type="sldNum" sz="quarter" idx="12"/>
          </p:nvPr>
        </p:nvSpPr>
        <p:spPr/>
        <p:txBody>
          <a:bodyPr/>
          <a:lstStyle/>
          <a:p>
            <a:fld id="{6DE6D825-8E97-454B-BEAD-11D13CFBEEFD}" type="slidenum">
              <a:rPr lang="fi-FI" smtClean="0"/>
              <a:pPr/>
              <a:t>3</a:t>
            </a:fld>
            <a:endParaRPr lang="fi-FI" dirty="0"/>
          </a:p>
        </p:txBody>
      </p:sp>
      <p:sp>
        <p:nvSpPr>
          <p:cNvPr id="5" name="Tekstiruutu 4">
            <a:extLst>
              <a:ext uri="{FF2B5EF4-FFF2-40B4-BE49-F238E27FC236}">
                <a16:creationId xmlns:a16="http://schemas.microsoft.com/office/drawing/2014/main" id="{5DD602E2-AC01-4B9E-8216-E4DA59C9EA3B}"/>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Kaavio 5" descr="Viivakaavio esittää Pohjois-Savon maakunnan väestönkehityksen vuosina 1975–2020 sekä Tilastokeskuksen vuosien 2015, 2019 ja 2021 väestöennusteet vuoteen 2040 saakka. Kaavion tiedot löytyvät taulukkomuodossa seuraavasta diasta.">
            <a:extLst>
              <a:ext uri="{FF2B5EF4-FFF2-40B4-BE49-F238E27FC236}">
                <a16:creationId xmlns:a16="http://schemas.microsoft.com/office/drawing/2014/main" id="{57ECBC57-5E8E-4A97-ABE1-721158974D66}"/>
              </a:ext>
            </a:extLst>
          </p:cNvPr>
          <p:cNvGraphicFramePr>
            <a:graphicFrameLocks/>
          </p:cNvGraphicFramePr>
          <p:nvPr>
            <p:extLst>
              <p:ext uri="{D42A27DB-BD31-4B8C-83A1-F6EECF244321}">
                <p14:modId xmlns:p14="http://schemas.microsoft.com/office/powerpoint/2010/main" val="3413626571"/>
              </p:ext>
            </p:extLst>
          </p:nvPr>
        </p:nvGraphicFramePr>
        <p:xfrm>
          <a:off x="682200" y="747000"/>
          <a:ext cx="7779600" cy="53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6923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F18618B-DC9E-4253-8D71-C4A46362EB5B}"/>
              </a:ext>
            </a:extLst>
          </p:cNvPr>
          <p:cNvSpPr>
            <a:spLocks noGrp="1"/>
          </p:cNvSpPr>
          <p:nvPr>
            <p:ph type="title"/>
          </p:nvPr>
        </p:nvSpPr>
        <p:spPr>
          <a:xfrm>
            <a:off x="0" y="2"/>
            <a:ext cx="9144000" cy="733627"/>
          </a:xfrm>
        </p:spPr>
        <p:txBody>
          <a:bodyPr>
            <a:normAutofit fontScale="90000"/>
          </a:bodyPr>
          <a:lstStyle/>
          <a:p>
            <a:pPr algn="ctr"/>
            <a:r>
              <a:rPr lang="fi-FI" dirty="0"/>
              <a:t>Väestö maakunnittain iän mukaan kolmijaolla ja väestöllinen huoltosuhde*) v. 2020 sekä ennuste v. 2030–2040</a:t>
            </a:r>
          </a:p>
        </p:txBody>
      </p:sp>
      <p:sp>
        <p:nvSpPr>
          <p:cNvPr id="2" name="Dian numeron paikkamerkki 1">
            <a:extLst>
              <a:ext uri="{FF2B5EF4-FFF2-40B4-BE49-F238E27FC236}">
                <a16:creationId xmlns:a16="http://schemas.microsoft.com/office/drawing/2014/main" id="{64C5FD9F-E9AF-4EEC-87FF-96F53886ED64}"/>
              </a:ext>
            </a:extLst>
          </p:cNvPr>
          <p:cNvSpPr>
            <a:spLocks noGrp="1"/>
          </p:cNvSpPr>
          <p:nvPr>
            <p:ph type="sldNum" sz="quarter" idx="12"/>
          </p:nvPr>
        </p:nvSpPr>
        <p:spPr/>
        <p:txBody>
          <a:bodyPr/>
          <a:lstStyle/>
          <a:p>
            <a:fld id="{6DE6D825-8E97-454B-BEAD-11D13CFBEEFD}" type="slidenum">
              <a:rPr lang="fi-FI" smtClean="0"/>
              <a:pPr/>
              <a:t>30</a:t>
            </a:fld>
            <a:endParaRPr lang="fi-FI" dirty="0"/>
          </a:p>
        </p:txBody>
      </p:sp>
      <p:sp>
        <p:nvSpPr>
          <p:cNvPr id="6" name="Tekstiruutu 5">
            <a:extLst>
              <a:ext uri="{FF2B5EF4-FFF2-40B4-BE49-F238E27FC236}">
                <a16:creationId xmlns:a16="http://schemas.microsoft.com/office/drawing/2014/main" id="{F351DD59-2972-42F3-84B3-B886F90E39FB}"/>
              </a:ext>
            </a:extLst>
          </p:cNvPr>
          <p:cNvSpPr txBox="1"/>
          <p:nvPr/>
        </p:nvSpPr>
        <p:spPr>
          <a:xfrm>
            <a:off x="628652" y="6300567"/>
            <a:ext cx="6099321" cy="338554"/>
          </a:xfrm>
          <a:prstGeom prst="rect">
            <a:avLst/>
          </a:prstGeom>
          <a:noFill/>
        </p:spPr>
        <p:txBody>
          <a:bodyPr wrap="square" rtlCol="0">
            <a:spAutoFit/>
          </a:bodyPr>
          <a:lstStyle/>
          <a:p>
            <a:r>
              <a:rPr lang="fi-FI" sz="800" dirty="0"/>
              <a:t>Lähde: Tilastokeskus</a:t>
            </a:r>
          </a:p>
          <a:p>
            <a:r>
              <a:rPr lang="fi-FI" sz="800" dirty="0"/>
              <a:t>*) Väestöllinen huoltosuhde kuvaa 0–14-vuotiaiden ja yli 65-vuotiaiden suhdetta 100 työikäistä (15–64-v) kohti. </a:t>
            </a:r>
          </a:p>
        </p:txBody>
      </p:sp>
      <p:graphicFrame>
        <p:nvGraphicFramePr>
          <p:cNvPr id="5" name="Taulukko 4">
            <a:extLst>
              <a:ext uri="{FF2B5EF4-FFF2-40B4-BE49-F238E27FC236}">
                <a16:creationId xmlns:a16="http://schemas.microsoft.com/office/drawing/2014/main" id="{4E5158D2-5DC9-4348-A1B1-50763456E2D7}"/>
              </a:ext>
            </a:extLst>
          </p:cNvPr>
          <p:cNvGraphicFramePr>
            <a:graphicFrameLocks noGrp="1"/>
          </p:cNvGraphicFramePr>
          <p:nvPr>
            <p:extLst>
              <p:ext uri="{D42A27DB-BD31-4B8C-83A1-F6EECF244321}">
                <p14:modId xmlns:p14="http://schemas.microsoft.com/office/powerpoint/2010/main" val="383853385"/>
              </p:ext>
            </p:extLst>
          </p:nvPr>
        </p:nvGraphicFramePr>
        <p:xfrm>
          <a:off x="252000" y="973035"/>
          <a:ext cx="8640000" cy="4803975"/>
        </p:xfrm>
        <a:graphic>
          <a:graphicData uri="http://schemas.openxmlformats.org/drawingml/2006/table">
            <a:tbl>
              <a:tblPr firstRow="1"/>
              <a:tblGrid>
                <a:gridCol w="1080000">
                  <a:extLst>
                    <a:ext uri="{9D8B030D-6E8A-4147-A177-3AD203B41FA5}">
                      <a16:colId xmlns:a16="http://schemas.microsoft.com/office/drawing/2014/main" val="19192097"/>
                    </a:ext>
                  </a:extLst>
                </a:gridCol>
                <a:gridCol w="576000">
                  <a:extLst>
                    <a:ext uri="{9D8B030D-6E8A-4147-A177-3AD203B41FA5}">
                      <a16:colId xmlns:a16="http://schemas.microsoft.com/office/drawing/2014/main" val="716250231"/>
                    </a:ext>
                  </a:extLst>
                </a:gridCol>
                <a:gridCol w="468000">
                  <a:extLst>
                    <a:ext uri="{9D8B030D-6E8A-4147-A177-3AD203B41FA5}">
                      <a16:colId xmlns:a16="http://schemas.microsoft.com/office/drawing/2014/main" val="3343883770"/>
                    </a:ext>
                  </a:extLst>
                </a:gridCol>
                <a:gridCol w="576000">
                  <a:extLst>
                    <a:ext uri="{9D8B030D-6E8A-4147-A177-3AD203B41FA5}">
                      <a16:colId xmlns:a16="http://schemas.microsoft.com/office/drawing/2014/main" val="4056820016"/>
                    </a:ext>
                  </a:extLst>
                </a:gridCol>
                <a:gridCol w="468000">
                  <a:extLst>
                    <a:ext uri="{9D8B030D-6E8A-4147-A177-3AD203B41FA5}">
                      <a16:colId xmlns:a16="http://schemas.microsoft.com/office/drawing/2014/main" val="1960304751"/>
                    </a:ext>
                  </a:extLst>
                </a:gridCol>
                <a:gridCol w="432000">
                  <a:extLst>
                    <a:ext uri="{9D8B030D-6E8A-4147-A177-3AD203B41FA5}">
                      <a16:colId xmlns:a16="http://schemas.microsoft.com/office/drawing/2014/main" val="2894362694"/>
                    </a:ext>
                  </a:extLst>
                </a:gridCol>
                <a:gridCol w="576000">
                  <a:extLst>
                    <a:ext uri="{9D8B030D-6E8A-4147-A177-3AD203B41FA5}">
                      <a16:colId xmlns:a16="http://schemas.microsoft.com/office/drawing/2014/main" val="550359652"/>
                    </a:ext>
                  </a:extLst>
                </a:gridCol>
                <a:gridCol w="468000">
                  <a:extLst>
                    <a:ext uri="{9D8B030D-6E8A-4147-A177-3AD203B41FA5}">
                      <a16:colId xmlns:a16="http://schemas.microsoft.com/office/drawing/2014/main" val="2461148129"/>
                    </a:ext>
                  </a:extLst>
                </a:gridCol>
                <a:gridCol w="576000">
                  <a:extLst>
                    <a:ext uri="{9D8B030D-6E8A-4147-A177-3AD203B41FA5}">
                      <a16:colId xmlns:a16="http://schemas.microsoft.com/office/drawing/2014/main" val="2746212385"/>
                    </a:ext>
                  </a:extLst>
                </a:gridCol>
                <a:gridCol w="468000">
                  <a:extLst>
                    <a:ext uri="{9D8B030D-6E8A-4147-A177-3AD203B41FA5}">
                      <a16:colId xmlns:a16="http://schemas.microsoft.com/office/drawing/2014/main" val="2487789090"/>
                    </a:ext>
                  </a:extLst>
                </a:gridCol>
                <a:gridCol w="432000">
                  <a:extLst>
                    <a:ext uri="{9D8B030D-6E8A-4147-A177-3AD203B41FA5}">
                      <a16:colId xmlns:a16="http://schemas.microsoft.com/office/drawing/2014/main" val="3134727333"/>
                    </a:ext>
                  </a:extLst>
                </a:gridCol>
                <a:gridCol w="576000">
                  <a:extLst>
                    <a:ext uri="{9D8B030D-6E8A-4147-A177-3AD203B41FA5}">
                      <a16:colId xmlns:a16="http://schemas.microsoft.com/office/drawing/2014/main" val="3834885738"/>
                    </a:ext>
                  </a:extLst>
                </a:gridCol>
                <a:gridCol w="468000">
                  <a:extLst>
                    <a:ext uri="{9D8B030D-6E8A-4147-A177-3AD203B41FA5}">
                      <a16:colId xmlns:a16="http://schemas.microsoft.com/office/drawing/2014/main" val="3650464216"/>
                    </a:ext>
                  </a:extLst>
                </a:gridCol>
                <a:gridCol w="576000">
                  <a:extLst>
                    <a:ext uri="{9D8B030D-6E8A-4147-A177-3AD203B41FA5}">
                      <a16:colId xmlns:a16="http://schemas.microsoft.com/office/drawing/2014/main" val="3411024897"/>
                    </a:ext>
                  </a:extLst>
                </a:gridCol>
                <a:gridCol w="468000">
                  <a:extLst>
                    <a:ext uri="{9D8B030D-6E8A-4147-A177-3AD203B41FA5}">
                      <a16:colId xmlns:a16="http://schemas.microsoft.com/office/drawing/2014/main" val="352068831"/>
                    </a:ext>
                  </a:extLst>
                </a:gridCol>
                <a:gridCol w="432000">
                  <a:extLst>
                    <a:ext uri="{9D8B030D-6E8A-4147-A177-3AD203B41FA5}">
                      <a16:colId xmlns:a16="http://schemas.microsoft.com/office/drawing/2014/main" val="3872410123"/>
                    </a:ext>
                  </a:extLst>
                </a:gridCol>
              </a:tblGrid>
              <a:tr h="216000">
                <a:tc>
                  <a:txBody>
                    <a:bodyPr/>
                    <a:lstStyle/>
                    <a:p>
                      <a:pPr algn="l" fontAlgn="t"/>
                      <a:r>
                        <a:rPr lang="fi-FI" sz="1050" b="1" i="0" u="none" strike="noStrike" dirty="0">
                          <a:solidFill>
                            <a:srgbClr val="000000"/>
                          </a:solidFill>
                          <a:effectLst/>
                          <a:latin typeface="Calibri" panose="020F0502020204030204" pitchFamily="34" charset="0"/>
                        </a:rPr>
                        <a:t>Maakunta</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Väestö yhteensä</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0–14-v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15–64-v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Yli 65-v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Huolto-</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suhde</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Väestö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yhteensä</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0–14-v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15–64-v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Yli 65-v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2030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Huolto-</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suhde</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Väestö yhteensä</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0–14-v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15–64-v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Yli 65-v</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a:t>
                      </a:r>
                      <a:r>
                        <a:rPr lang="fi-FI" sz="1050" b="0" i="0" u="none" strike="noStrike" dirty="0">
                          <a:solidFill>
                            <a:srgbClr val="000000"/>
                          </a:solidFill>
                          <a:effectLst/>
                          <a:latin typeface="Calibri" panose="020F0502020204030204" pitchFamily="34" charset="0"/>
                        </a:rPr>
                        <a:t> </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Huolto-</a:t>
                      </a: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suhde</a:t>
                      </a:r>
                    </a:p>
                  </a:txBody>
                  <a:tcPr marL="3915" marR="3915" marT="39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53581639"/>
                  </a:ext>
                </a:extLst>
              </a:tr>
              <a:tr h="216000">
                <a:tc>
                  <a:txBody>
                    <a:bodyPr/>
                    <a:lstStyle/>
                    <a:p>
                      <a:pPr algn="l" fontAlgn="b"/>
                      <a:r>
                        <a:rPr lang="fi-FI" sz="1050" b="0" i="0" u="none" strike="noStrike" dirty="0">
                          <a:solidFill>
                            <a:srgbClr val="000000"/>
                          </a:solidFill>
                          <a:effectLst/>
                          <a:latin typeface="Calibri" panose="020F0502020204030204" pitchFamily="34" charset="0"/>
                        </a:rPr>
                        <a:t>Uusimaa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1 702 678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277 306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1 121 014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304 358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1 836 816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270 892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1 191 458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374 466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1 919 393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272 885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1 229 253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417 255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4520782"/>
                  </a:ext>
                </a:extLst>
              </a:tr>
              <a:tr h="216000">
                <a:tc>
                  <a:txBody>
                    <a:bodyPr/>
                    <a:lstStyle/>
                    <a:p>
                      <a:pPr algn="l" fontAlgn="b"/>
                      <a:r>
                        <a:rPr lang="fi-FI" sz="1050" b="0" i="0" u="none" strike="noStrike">
                          <a:solidFill>
                            <a:srgbClr val="000000"/>
                          </a:solidFill>
                          <a:effectLst/>
                          <a:latin typeface="Calibri" panose="020F0502020204030204" pitchFamily="34" charset="0"/>
                        </a:rPr>
                        <a:t>Varsinais-Suomi</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481 403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70 186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297 098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114 119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491 637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62 868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297 813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130 956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494 333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61 878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294 740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137 715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1783675"/>
                  </a:ext>
                </a:extLst>
              </a:tr>
              <a:tr h="216000">
                <a:tc>
                  <a:txBody>
                    <a:bodyPr/>
                    <a:lstStyle/>
                    <a:p>
                      <a:pPr algn="l" fontAlgn="b"/>
                      <a:r>
                        <a:rPr lang="fi-FI" sz="1050" b="0" i="0" u="none" strike="noStrike" dirty="0">
                          <a:solidFill>
                            <a:srgbClr val="000000"/>
                          </a:solidFill>
                          <a:effectLst/>
                          <a:latin typeface="Calibri" panose="020F0502020204030204" pitchFamily="34" charset="0"/>
                        </a:rPr>
                        <a:t>Satakunta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215 416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30 941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124 887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59 588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201 574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24 365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113 429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63 780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189 132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22 240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105 030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61 862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7441180"/>
                  </a:ext>
                </a:extLst>
              </a:tr>
              <a:tr h="216000">
                <a:tc>
                  <a:txBody>
                    <a:bodyPr/>
                    <a:lstStyle/>
                    <a:p>
                      <a:pPr algn="l" fontAlgn="b"/>
                      <a:r>
                        <a:rPr lang="fi-FI" sz="1050" b="0" i="0" u="none" strike="noStrike" dirty="0">
                          <a:solidFill>
                            <a:srgbClr val="000000"/>
                          </a:solidFill>
                          <a:effectLst/>
                          <a:latin typeface="Calibri" panose="020F0502020204030204" pitchFamily="34" charset="0"/>
                        </a:rPr>
                        <a:t>Kanta-Häme</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170 577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25 450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101 063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44 064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164 397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19 800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93 190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51 407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159 251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18 331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87 287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53 633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59807945"/>
                  </a:ext>
                </a:extLst>
              </a:tr>
              <a:tr h="216000">
                <a:tc>
                  <a:txBody>
                    <a:bodyPr/>
                    <a:lstStyle/>
                    <a:p>
                      <a:pPr algn="l" fontAlgn="b"/>
                      <a:r>
                        <a:rPr lang="fi-FI" sz="1050" b="0" i="0" u="none" strike="noStrike" dirty="0">
                          <a:solidFill>
                            <a:srgbClr val="000000"/>
                          </a:solidFill>
                          <a:effectLst/>
                          <a:latin typeface="Calibri" panose="020F0502020204030204" pitchFamily="34" charset="0"/>
                        </a:rPr>
                        <a:t>Pirkanmaa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522 852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80 651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326 721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115 480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546 805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72 376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339 897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134 532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557 883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72 739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341 889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143 255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0996544"/>
                  </a:ext>
                </a:extLst>
              </a:tr>
              <a:tr h="216000">
                <a:tc>
                  <a:txBody>
                    <a:bodyPr/>
                    <a:lstStyle/>
                    <a:p>
                      <a:pPr algn="l" fontAlgn="b"/>
                      <a:r>
                        <a:rPr lang="fi-FI" sz="1050" b="0" i="0" u="none" strike="noStrike">
                          <a:solidFill>
                            <a:srgbClr val="000000"/>
                          </a:solidFill>
                          <a:effectLst/>
                          <a:latin typeface="Calibri" panose="020F0502020204030204" pitchFamily="34" charset="0"/>
                        </a:rPr>
                        <a:t>Päijät-Häme</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205 771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29 177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120 424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56 170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199 927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24 076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112 556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63 295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193 194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22 475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106 517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64 202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7242136"/>
                  </a:ext>
                </a:extLst>
              </a:tr>
              <a:tr h="216000">
                <a:tc>
                  <a:txBody>
                    <a:bodyPr/>
                    <a:lstStyle/>
                    <a:p>
                      <a:pPr algn="l" fontAlgn="b"/>
                      <a:r>
                        <a:rPr lang="fi-FI" sz="1050" b="0" i="0" u="none" strike="noStrike" dirty="0">
                          <a:solidFill>
                            <a:srgbClr val="000000"/>
                          </a:solidFill>
                          <a:effectLst/>
                          <a:latin typeface="Calibri" panose="020F0502020204030204" pitchFamily="34" charset="0"/>
                        </a:rPr>
                        <a:t>Kymenlaakso</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162 812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21 248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94 948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46 616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148 033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15 858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81 557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50 618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136 233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14 127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72 939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49 167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42780452"/>
                  </a:ext>
                </a:extLst>
              </a:tr>
              <a:tr h="216000">
                <a:tc>
                  <a:txBody>
                    <a:bodyPr/>
                    <a:lstStyle/>
                    <a:p>
                      <a:pPr algn="l" fontAlgn="b"/>
                      <a:r>
                        <a:rPr lang="fi-FI" sz="1050" b="0" i="0" u="none" strike="noStrike" dirty="0">
                          <a:solidFill>
                            <a:srgbClr val="000000"/>
                          </a:solidFill>
                          <a:effectLst/>
                          <a:latin typeface="Calibri" panose="020F0502020204030204" pitchFamily="34" charset="0"/>
                        </a:rPr>
                        <a:t>Etelä-Karjala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126 921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16 540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74 892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35 489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119 591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12 973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67 999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38 619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113 074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12 220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62 953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37 901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33133138"/>
                  </a:ext>
                </a:extLst>
              </a:tr>
              <a:tr h="216000">
                <a:tc>
                  <a:txBody>
                    <a:bodyPr/>
                    <a:lstStyle/>
                    <a:p>
                      <a:pPr algn="l" fontAlgn="b"/>
                      <a:r>
                        <a:rPr lang="fi-FI" sz="1050" b="0" i="0" u="none" strike="noStrike">
                          <a:solidFill>
                            <a:srgbClr val="000000"/>
                          </a:solidFill>
                          <a:effectLst/>
                          <a:latin typeface="Calibri" panose="020F0502020204030204" pitchFamily="34" charset="0"/>
                        </a:rPr>
                        <a:t>Etelä-Savo</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132 702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16 396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74 211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42 095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118 190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11 973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60 695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45 522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107 041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10 367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53 724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42 950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9717425"/>
                  </a:ext>
                </a:extLst>
              </a:tr>
              <a:tr h="216000">
                <a:tc>
                  <a:txBody>
                    <a:bodyPr/>
                    <a:lstStyle/>
                    <a:p>
                      <a:pPr algn="l" fontAlgn="b"/>
                      <a:r>
                        <a:rPr lang="fi-FI" sz="1050" b="0" i="0" u="none" strike="noStrike" dirty="0">
                          <a:solidFill>
                            <a:srgbClr val="000000"/>
                          </a:solidFill>
                          <a:effectLst/>
                          <a:latin typeface="Calibri" panose="020F0502020204030204" pitchFamily="34" charset="0"/>
                        </a:rPr>
                        <a:t>Pohjois-Savo</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248 265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35 585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148 329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a:solidFill>
                            <a:srgbClr val="000000"/>
                          </a:solidFill>
                          <a:effectLst/>
                          <a:latin typeface="Calibri" panose="020F0502020204030204" pitchFamily="34" charset="0"/>
                        </a:rPr>
                        <a:t>64 351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67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239 850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29 763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136 677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73 410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75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230 413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28 006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130 264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72 143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77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586018539"/>
                  </a:ext>
                </a:extLst>
              </a:tr>
              <a:tr h="216000">
                <a:tc>
                  <a:txBody>
                    <a:bodyPr/>
                    <a:lstStyle/>
                    <a:p>
                      <a:pPr algn="l" fontAlgn="b"/>
                      <a:r>
                        <a:rPr lang="fi-FI" sz="1050" b="0" i="0" u="none" strike="noStrike" dirty="0">
                          <a:solidFill>
                            <a:srgbClr val="000000"/>
                          </a:solidFill>
                          <a:effectLst/>
                          <a:latin typeface="Calibri" panose="020F0502020204030204" pitchFamily="34" charset="0"/>
                        </a:rPr>
                        <a:t>Pohjois-Karjala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163 537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22 297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96 647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44 593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155 368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18 214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87 549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49 605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147 328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17 154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83 374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46 800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33829473"/>
                  </a:ext>
                </a:extLst>
              </a:tr>
              <a:tr h="216000">
                <a:tc>
                  <a:txBody>
                    <a:bodyPr/>
                    <a:lstStyle/>
                    <a:p>
                      <a:pPr algn="l" fontAlgn="b"/>
                      <a:r>
                        <a:rPr lang="fi-FI" sz="1050" b="0" i="0" u="none" strike="noStrike">
                          <a:solidFill>
                            <a:srgbClr val="000000"/>
                          </a:solidFill>
                          <a:effectLst/>
                          <a:latin typeface="Calibri" panose="020F0502020204030204" pitchFamily="34" charset="0"/>
                        </a:rPr>
                        <a:t>Keski-Suomi</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272 617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42 360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165 752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64 505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269 281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34 558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160 792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73 931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262 332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33 080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154 568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74 684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7241872"/>
                  </a:ext>
                </a:extLst>
              </a:tr>
              <a:tr h="216000">
                <a:tc>
                  <a:txBody>
                    <a:bodyPr/>
                    <a:lstStyle/>
                    <a:p>
                      <a:pPr algn="l" fontAlgn="b"/>
                      <a:r>
                        <a:rPr lang="fi-FI" sz="1050" b="0" i="0" u="none" strike="noStrike" dirty="0">
                          <a:solidFill>
                            <a:srgbClr val="000000"/>
                          </a:solidFill>
                          <a:effectLst/>
                          <a:latin typeface="Calibri" panose="020F0502020204030204" pitchFamily="34" charset="0"/>
                        </a:rPr>
                        <a:t>Etelä-Pohjanmaa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192 150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31 285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110 862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50 003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182 921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25 178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102 123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55 620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173 749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23 176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95 516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55 057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563161"/>
                  </a:ext>
                </a:extLst>
              </a:tr>
              <a:tr h="216000">
                <a:tc>
                  <a:txBody>
                    <a:bodyPr/>
                    <a:lstStyle/>
                    <a:p>
                      <a:pPr algn="l" fontAlgn="b"/>
                      <a:r>
                        <a:rPr lang="fi-FI" sz="1050" b="0" i="0" u="none" strike="noStrike">
                          <a:solidFill>
                            <a:srgbClr val="000000"/>
                          </a:solidFill>
                          <a:effectLst/>
                          <a:latin typeface="Calibri" panose="020F0502020204030204" pitchFamily="34" charset="0"/>
                        </a:rPr>
                        <a:t>Pohjanmaa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175 816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29 847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104 834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41 135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173 694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26 142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102 790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44 762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169 533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24 930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98 823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45 780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71269648"/>
                  </a:ext>
                </a:extLst>
              </a:tr>
              <a:tr h="216000">
                <a:tc>
                  <a:txBody>
                    <a:bodyPr/>
                    <a:lstStyle/>
                    <a:p>
                      <a:pPr algn="l" fontAlgn="b"/>
                      <a:r>
                        <a:rPr lang="fi-FI" sz="1050" b="0" i="0" u="none" strike="noStrike" dirty="0">
                          <a:solidFill>
                            <a:srgbClr val="000000"/>
                          </a:solidFill>
                          <a:effectLst/>
                          <a:latin typeface="Calibri" panose="020F0502020204030204" pitchFamily="34" charset="0"/>
                        </a:rPr>
                        <a:t>Keski-Pohjanmaa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67 988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12 635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39 159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16 194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65 348</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10 327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37 061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17 960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62 104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9 525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34 705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17 874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1378655"/>
                  </a:ext>
                </a:extLst>
              </a:tr>
              <a:tr h="216000">
                <a:tc>
                  <a:txBody>
                    <a:bodyPr/>
                    <a:lstStyle/>
                    <a:p>
                      <a:pPr algn="l" fontAlgn="b"/>
                      <a:r>
                        <a:rPr lang="fi-FI" sz="1050" b="0" i="0" u="none" strike="noStrike" dirty="0">
                          <a:solidFill>
                            <a:srgbClr val="000000"/>
                          </a:solidFill>
                          <a:effectLst/>
                          <a:latin typeface="Calibri" panose="020F0502020204030204" pitchFamily="34" charset="0"/>
                        </a:rPr>
                        <a:t>Pohjois-Pohjanmaa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413 830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78 068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252 368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83 394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418 307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64 960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252 361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100 986</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416 214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63 699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245 133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107 382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45034368"/>
                  </a:ext>
                </a:extLst>
              </a:tr>
              <a:tr h="216000">
                <a:tc>
                  <a:txBody>
                    <a:bodyPr/>
                    <a:lstStyle/>
                    <a:p>
                      <a:pPr algn="l" fontAlgn="b"/>
                      <a:r>
                        <a:rPr lang="fi-FI" sz="1050" b="0" i="0" u="none" strike="noStrike" dirty="0">
                          <a:solidFill>
                            <a:srgbClr val="000000"/>
                          </a:solidFill>
                          <a:effectLst/>
                          <a:latin typeface="Calibri" panose="020F0502020204030204" pitchFamily="34" charset="0"/>
                        </a:rPr>
                        <a:t>Kainuu</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71 664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9 821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40 899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20 944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65 494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7 580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34 965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22 949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60 312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6 924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32 269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21 119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9629087"/>
                  </a:ext>
                </a:extLst>
              </a:tr>
              <a:tr h="216000">
                <a:tc>
                  <a:txBody>
                    <a:bodyPr/>
                    <a:lstStyle/>
                    <a:p>
                      <a:pPr algn="l" fontAlgn="b"/>
                      <a:r>
                        <a:rPr lang="fi-FI" sz="1050" b="0" i="0" u="none" strike="noStrike" dirty="0">
                          <a:solidFill>
                            <a:srgbClr val="000000"/>
                          </a:solidFill>
                          <a:effectLst/>
                          <a:latin typeface="Calibri" panose="020F0502020204030204" pitchFamily="34" charset="0"/>
                        </a:rPr>
                        <a:t>Lappi</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176 665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26 094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104 662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45 909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169 391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21 494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95 799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52 098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162 937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20 485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92 702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49 750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8305338"/>
                  </a:ext>
                </a:extLst>
              </a:tr>
              <a:tr h="216000">
                <a:tc>
                  <a:txBody>
                    <a:bodyPr/>
                    <a:lstStyle/>
                    <a:p>
                      <a:pPr algn="l" fontAlgn="b"/>
                      <a:r>
                        <a:rPr lang="fi-FI" sz="1050" b="0" i="0" u="none" strike="noStrike">
                          <a:solidFill>
                            <a:srgbClr val="000000"/>
                          </a:solidFill>
                          <a:effectLst/>
                          <a:latin typeface="Calibri" panose="020F0502020204030204" pitchFamily="34" charset="0"/>
                        </a:rPr>
                        <a:t>Ahvenanmaa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30 129</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4 974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18 224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6 931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32 197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4 960</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18 914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8 323</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70</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33 555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4 988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19 255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9 312</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74</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6217831"/>
                  </a:ext>
                </a:extLst>
              </a:tr>
              <a:tr h="216000">
                <a:tc>
                  <a:txBody>
                    <a:bodyPr/>
                    <a:lstStyle/>
                    <a:p>
                      <a:pPr algn="l" fontAlgn="b"/>
                      <a:r>
                        <a:rPr lang="fi-FI" sz="900" b="1" i="0" u="none" strike="noStrike" dirty="0">
                          <a:solidFill>
                            <a:srgbClr val="000000"/>
                          </a:solidFill>
                          <a:effectLst/>
                          <a:latin typeface="Calibri" panose="020F0502020204030204" pitchFamily="34" charset="0"/>
                        </a:rPr>
                        <a:t>Koko maa</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5 533 793</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860 861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3 416 994</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1 255 938</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62</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5 598 821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758 357</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3 387 625</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1 452 839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65</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5 588 011</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739 229</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3 340 941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1 507 841</a:t>
                      </a:r>
                    </a:p>
                  </a:txBody>
                  <a:tcPr marL="3915" marR="3915" marT="3915"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67</a:t>
                      </a:r>
                    </a:p>
                  </a:txBody>
                  <a:tcPr marL="3915" marR="3915" marT="3915"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520735688"/>
                  </a:ext>
                </a:extLst>
              </a:tr>
            </a:tbl>
          </a:graphicData>
        </a:graphic>
      </p:graphicFrame>
    </p:spTree>
    <p:extLst>
      <p:ext uri="{BB962C8B-B14F-4D97-AF65-F5344CB8AC3E}">
        <p14:creationId xmlns:p14="http://schemas.microsoft.com/office/powerpoint/2010/main" val="2185950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06526E6B-C589-4D0E-A99E-3428B919EE16}"/>
              </a:ext>
            </a:extLst>
          </p:cNvPr>
          <p:cNvSpPr>
            <a:spLocks noGrp="1"/>
          </p:cNvSpPr>
          <p:nvPr>
            <p:ph type="title"/>
          </p:nvPr>
        </p:nvSpPr>
        <p:spPr>
          <a:xfrm>
            <a:off x="0" y="2"/>
            <a:ext cx="9144000" cy="733627"/>
          </a:xfrm>
        </p:spPr>
        <p:txBody>
          <a:bodyPr>
            <a:normAutofit fontScale="90000"/>
          </a:bodyPr>
          <a:lstStyle/>
          <a:p>
            <a:pPr algn="ctr"/>
            <a:r>
              <a:rPr lang="fi-FI" dirty="0"/>
              <a:t>Väestöllinen huoltosuhde*) maakunnittain v. 2020 </a:t>
            </a:r>
            <a:br>
              <a:rPr lang="fi-FI" dirty="0"/>
            </a:br>
            <a:r>
              <a:rPr lang="fi-FI" dirty="0"/>
              <a:t>ja ennuste v. 2030 ja 2040</a:t>
            </a:r>
          </a:p>
        </p:txBody>
      </p:sp>
      <p:sp>
        <p:nvSpPr>
          <p:cNvPr id="2" name="Dian numeron paikkamerkki 1">
            <a:extLst>
              <a:ext uri="{FF2B5EF4-FFF2-40B4-BE49-F238E27FC236}">
                <a16:creationId xmlns:a16="http://schemas.microsoft.com/office/drawing/2014/main" id="{3C25E498-49E3-421E-BFF5-66E4B2977584}"/>
              </a:ext>
            </a:extLst>
          </p:cNvPr>
          <p:cNvSpPr>
            <a:spLocks noGrp="1"/>
          </p:cNvSpPr>
          <p:nvPr>
            <p:ph type="sldNum" sz="quarter" idx="12"/>
          </p:nvPr>
        </p:nvSpPr>
        <p:spPr/>
        <p:txBody>
          <a:bodyPr/>
          <a:lstStyle/>
          <a:p>
            <a:fld id="{6DE6D825-8E97-454B-BEAD-11D13CFBEEFD}" type="slidenum">
              <a:rPr lang="fi-FI" smtClean="0"/>
              <a:pPr/>
              <a:t>31</a:t>
            </a:fld>
            <a:endParaRPr lang="fi-FI" dirty="0"/>
          </a:p>
        </p:txBody>
      </p:sp>
      <p:sp>
        <p:nvSpPr>
          <p:cNvPr id="6" name="Tekstiruutu 5">
            <a:extLst>
              <a:ext uri="{FF2B5EF4-FFF2-40B4-BE49-F238E27FC236}">
                <a16:creationId xmlns:a16="http://schemas.microsoft.com/office/drawing/2014/main" id="{F2EE938B-D2D4-4E9B-B647-15CAF00A21BF}"/>
              </a:ext>
            </a:extLst>
          </p:cNvPr>
          <p:cNvSpPr txBox="1"/>
          <p:nvPr/>
        </p:nvSpPr>
        <p:spPr>
          <a:xfrm>
            <a:off x="628652" y="6300567"/>
            <a:ext cx="6099321" cy="338554"/>
          </a:xfrm>
          <a:prstGeom prst="rect">
            <a:avLst/>
          </a:prstGeom>
          <a:noFill/>
        </p:spPr>
        <p:txBody>
          <a:bodyPr wrap="square" rtlCol="0">
            <a:spAutoFit/>
          </a:bodyPr>
          <a:lstStyle/>
          <a:p>
            <a:r>
              <a:rPr lang="fi-FI" sz="800" dirty="0"/>
              <a:t>Lähde: Tilastokeskus</a:t>
            </a:r>
          </a:p>
          <a:p>
            <a:r>
              <a:rPr lang="fi-FI" sz="800" dirty="0"/>
              <a:t>*) Väestöllinen huoltosuhde kuvaa 0–14-vuotiaiden ja yli 65-vuotiaiden suhdetta 100 työikäistä (15–64-v) kohti. </a:t>
            </a:r>
          </a:p>
        </p:txBody>
      </p:sp>
      <p:graphicFrame>
        <p:nvGraphicFramePr>
          <p:cNvPr id="8" name="Kaavio 7" descr="Pylväskaavio esittää väestöllisen huoltosuhteen maakunnittain vuonna 2020 sekä ennusteen vuosille 2030 ja 2040. Kaavion tiedot on esitetty taulukkomuotoisena edellisessä diassa.">
            <a:extLst>
              <a:ext uri="{FF2B5EF4-FFF2-40B4-BE49-F238E27FC236}">
                <a16:creationId xmlns:a16="http://schemas.microsoft.com/office/drawing/2014/main" id="{CD33BA28-0E1B-4A2C-B2D9-5B57C5205EE3}"/>
              </a:ext>
            </a:extLst>
          </p:cNvPr>
          <p:cNvGraphicFramePr>
            <a:graphicFrameLocks/>
          </p:cNvGraphicFramePr>
          <p:nvPr>
            <p:extLst>
              <p:ext uri="{D42A27DB-BD31-4B8C-83A1-F6EECF244321}">
                <p14:modId xmlns:p14="http://schemas.microsoft.com/office/powerpoint/2010/main" val="430060127"/>
              </p:ext>
            </p:extLst>
          </p:nvPr>
        </p:nvGraphicFramePr>
        <p:xfrm>
          <a:off x="426926" y="909000"/>
          <a:ext cx="8430935" cy="50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6194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86FE828-0771-4166-81C3-E11E9AD25659}"/>
              </a:ext>
            </a:extLst>
          </p:cNvPr>
          <p:cNvSpPr>
            <a:spLocks noGrp="1"/>
          </p:cNvSpPr>
          <p:nvPr>
            <p:ph type="title"/>
          </p:nvPr>
        </p:nvSpPr>
        <p:spPr>
          <a:xfrm>
            <a:off x="0" y="2"/>
            <a:ext cx="9144000" cy="733627"/>
          </a:xfrm>
        </p:spPr>
        <p:txBody>
          <a:bodyPr>
            <a:normAutofit fontScale="90000"/>
          </a:bodyPr>
          <a:lstStyle/>
          <a:p>
            <a:pPr algn="ctr"/>
            <a:r>
              <a:rPr lang="fi-FI" dirty="0"/>
              <a:t>Pohjois-Savon väestö iän mukaan kolmijaolla ja lapsi- ja vanhushuoltosuhteet v. 2020 sekä ennuste v. 2030–2040</a:t>
            </a:r>
          </a:p>
        </p:txBody>
      </p:sp>
      <p:sp>
        <p:nvSpPr>
          <p:cNvPr id="2" name="Dian numeron paikkamerkki 1">
            <a:extLst>
              <a:ext uri="{FF2B5EF4-FFF2-40B4-BE49-F238E27FC236}">
                <a16:creationId xmlns:a16="http://schemas.microsoft.com/office/drawing/2014/main" id="{F25BD5C5-FBED-4A68-AFF1-F45AB05CC2FD}"/>
              </a:ext>
            </a:extLst>
          </p:cNvPr>
          <p:cNvSpPr>
            <a:spLocks noGrp="1"/>
          </p:cNvSpPr>
          <p:nvPr>
            <p:ph type="sldNum" sz="quarter" idx="12"/>
          </p:nvPr>
        </p:nvSpPr>
        <p:spPr/>
        <p:txBody>
          <a:bodyPr/>
          <a:lstStyle/>
          <a:p>
            <a:fld id="{6DE6D825-8E97-454B-BEAD-11D13CFBEEFD}" type="slidenum">
              <a:rPr lang="fi-FI" smtClean="0"/>
              <a:pPr/>
              <a:t>32</a:t>
            </a:fld>
            <a:endParaRPr lang="fi-FI" dirty="0"/>
          </a:p>
        </p:txBody>
      </p:sp>
      <p:sp>
        <p:nvSpPr>
          <p:cNvPr id="5" name="Tekstiruutu 4">
            <a:extLst>
              <a:ext uri="{FF2B5EF4-FFF2-40B4-BE49-F238E27FC236}">
                <a16:creationId xmlns:a16="http://schemas.microsoft.com/office/drawing/2014/main" id="{08187D4D-41FD-4564-9C86-98FDA5CD6971}"/>
              </a:ext>
            </a:extLst>
          </p:cNvPr>
          <p:cNvSpPr txBox="1"/>
          <p:nvPr/>
        </p:nvSpPr>
        <p:spPr>
          <a:xfrm>
            <a:off x="628651" y="6339860"/>
            <a:ext cx="6153148" cy="338554"/>
          </a:xfrm>
          <a:prstGeom prst="rect">
            <a:avLst/>
          </a:prstGeom>
          <a:noFill/>
        </p:spPr>
        <p:txBody>
          <a:bodyPr wrap="square" rtlCol="0">
            <a:spAutoFit/>
          </a:bodyPr>
          <a:lstStyle/>
          <a:p>
            <a:r>
              <a:rPr lang="fi-FI" sz="800" dirty="0"/>
              <a:t>Lähde: Tilastokeskus *) Vanhushuoltosuhde on suhdeluku, joka ilmoittaa vanhusten määrän suhteessa työikäisiin (yli 65-vuotiaat/15–64-vuotiaat). Lapsihuoltosuhde on suhdeluku, joka ilmoittaa lasten määrän suhteessa työikäisiin (0–14-vuotiaat/15–64-vuotiaat).</a:t>
            </a:r>
          </a:p>
        </p:txBody>
      </p:sp>
      <p:graphicFrame>
        <p:nvGraphicFramePr>
          <p:cNvPr id="6" name="Taulukko 5">
            <a:extLst>
              <a:ext uri="{FF2B5EF4-FFF2-40B4-BE49-F238E27FC236}">
                <a16:creationId xmlns:a16="http://schemas.microsoft.com/office/drawing/2014/main" id="{E9E2C2DD-2467-4A31-AC6A-77D137B4D192}"/>
              </a:ext>
            </a:extLst>
          </p:cNvPr>
          <p:cNvGraphicFramePr>
            <a:graphicFrameLocks noGrp="1"/>
          </p:cNvGraphicFramePr>
          <p:nvPr>
            <p:extLst>
              <p:ext uri="{D42A27DB-BD31-4B8C-83A1-F6EECF244321}">
                <p14:modId xmlns:p14="http://schemas.microsoft.com/office/powerpoint/2010/main" val="3994904631"/>
              </p:ext>
            </p:extLst>
          </p:nvPr>
        </p:nvGraphicFramePr>
        <p:xfrm>
          <a:off x="72000" y="747406"/>
          <a:ext cx="9000000" cy="5421258"/>
        </p:xfrm>
        <a:graphic>
          <a:graphicData uri="http://schemas.openxmlformats.org/drawingml/2006/table">
            <a:tbl>
              <a:tblPr firstRow="1"/>
              <a:tblGrid>
                <a:gridCol w="1224000">
                  <a:extLst>
                    <a:ext uri="{9D8B030D-6E8A-4147-A177-3AD203B41FA5}">
                      <a16:colId xmlns:a16="http://schemas.microsoft.com/office/drawing/2014/main" val="1558540742"/>
                    </a:ext>
                  </a:extLst>
                </a:gridCol>
                <a:gridCol w="432000">
                  <a:extLst>
                    <a:ext uri="{9D8B030D-6E8A-4147-A177-3AD203B41FA5}">
                      <a16:colId xmlns:a16="http://schemas.microsoft.com/office/drawing/2014/main" val="372836406"/>
                    </a:ext>
                  </a:extLst>
                </a:gridCol>
                <a:gridCol w="432000">
                  <a:extLst>
                    <a:ext uri="{9D8B030D-6E8A-4147-A177-3AD203B41FA5}">
                      <a16:colId xmlns:a16="http://schemas.microsoft.com/office/drawing/2014/main" val="376258976"/>
                    </a:ext>
                  </a:extLst>
                </a:gridCol>
                <a:gridCol w="432000">
                  <a:extLst>
                    <a:ext uri="{9D8B030D-6E8A-4147-A177-3AD203B41FA5}">
                      <a16:colId xmlns:a16="http://schemas.microsoft.com/office/drawing/2014/main" val="1960174854"/>
                    </a:ext>
                  </a:extLst>
                </a:gridCol>
                <a:gridCol w="432000">
                  <a:extLst>
                    <a:ext uri="{9D8B030D-6E8A-4147-A177-3AD203B41FA5}">
                      <a16:colId xmlns:a16="http://schemas.microsoft.com/office/drawing/2014/main" val="4223099325"/>
                    </a:ext>
                  </a:extLst>
                </a:gridCol>
                <a:gridCol w="432000">
                  <a:extLst>
                    <a:ext uri="{9D8B030D-6E8A-4147-A177-3AD203B41FA5}">
                      <a16:colId xmlns:a16="http://schemas.microsoft.com/office/drawing/2014/main" val="1321544542"/>
                    </a:ext>
                  </a:extLst>
                </a:gridCol>
                <a:gridCol w="432000">
                  <a:extLst>
                    <a:ext uri="{9D8B030D-6E8A-4147-A177-3AD203B41FA5}">
                      <a16:colId xmlns:a16="http://schemas.microsoft.com/office/drawing/2014/main" val="2130865274"/>
                    </a:ext>
                  </a:extLst>
                </a:gridCol>
                <a:gridCol w="432000">
                  <a:extLst>
                    <a:ext uri="{9D8B030D-6E8A-4147-A177-3AD203B41FA5}">
                      <a16:colId xmlns:a16="http://schemas.microsoft.com/office/drawing/2014/main" val="1559577349"/>
                    </a:ext>
                  </a:extLst>
                </a:gridCol>
                <a:gridCol w="432000">
                  <a:extLst>
                    <a:ext uri="{9D8B030D-6E8A-4147-A177-3AD203B41FA5}">
                      <a16:colId xmlns:a16="http://schemas.microsoft.com/office/drawing/2014/main" val="2733581477"/>
                    </a:ext>
                  </a:extLst>
                </a:gridCol>
                <a:gridCol w="432000">
                  <a:extLst>
                    <a:ext uri="{9D8B030D-6E8A-4147-A177-3AD203B41FA5}">
                      <a16:colId xmlns:a16="http://schemas.microsoft.com/office/drawing/2014/main" val="1480568024"/>
                    </a:ext>
                  </a:extLst>
                </a:gridCol>
                <a:gridCol w="432000">
                  <a:extLst>
                    <a:ext uri="{9D8B030D-6E8A-4147-A177-3AD203B41FA5}">
                      <a16:colId xmlns:a16="http://schemas.microsoft.com/office/drawing/2014/main" val="2971802639"/>
                    </a:ext>
                  </a:extLst>
                </a:gridCol>
                <a:gridCol w="432000">
                  <a:extLst>
                    <a:ext uri="{9D8B030D-6E8A-4147-A177-3AD203B41FA5}">
                      <a16:colId xmlns:a16="http://schemas.microsoft.com/office/drawing/2014/main" val="1361662127"/>
                    </a:ext>
                  </a:extLst>
                </a:gridCol>
                <a:gridCol w="432000">
                  <a:extLst>
                    <a:ext uri="{9D8B030D-6E8A-4147-A177-3AD203B41FA5}">
                      <a16:colId xmlns:a16="http://schemas.microsoft.com/office/drawing/2014/main" val="2159612386"/>
                    </a:ext>
                  </a:extLst>
                </a:gridCol>
                <a:gridCol w="432000">
                  <a:extLst>
                    <a:ext uri="{9D8B030D-6E8A-4147-A177-3AD203B41FA5}">
                      <a16:colId xmlns:a16="http://schemas.microsoft.com/office/drawing/2014/main" val="4267504093"/>
                    </a:ext>
                  </a:extLst>
                </a:gridCol>
                <a:gridCol w="432000">
                  <a:extLst>
                    <a:ext uri="{9D8B030D-6E8A-4147-A177-3AD203B41FA5}">
                      <a16:colId xmlns:a16="http://schemas.microsoft.com/office/drawing/2014/main" val="1937775294"/>
                    </a:ext>
                  </a:extLst>
                </a:gridCol>
                <a:gridCol w="432000">
                  <a:extLst>
                    <a:ext uri="{9D8B030D-6E8A-4147-A177-3AD203B41FA5}">
                      <a16:colId xmlns:a16="http://schemas.microsoft.com/office/drawing/2014/main" val="1398721757"/>
                    </a:ext>
                  </a:extLst>
                </a:gridCol>
                <a:gridCol w="432000">
                  <a:extLst>
                    <a:ext uri="{9D8B030D-6E8A-4147-A177-3AD203B41FA5}">
                      <a16:colId xmlns:a16="http://schemas.microsoft.com/office/drawing/2014/main" val="2322167557"/>
                    </a:ext>
                  </a:extLst>
                </a:gridCol>
                <a:gridCol w="432000">
                  <a:extLst>
                    <a:ext uri="{9D8B030D-6E8A-4147-A177-3AD203B41FA5}">
                      <a16:colId xmlns:a16="http://schemas.microsoft.com/office/drawing/2014/main" val="1755008061"/>
                    </a:ext>
                  </a:extLst>
                </a:gridCol>
                <a:gridCol w="432000">
                  <a:extLst>
                    <a:ext uri="{9D8B030D-6E8A-4147-A177-3AD203B41FA5}">
                      <a16:colId xmlns:a16="http://schemas.microsoft.com/office/drawing/2014/main" val="3085543214"/>
                    </a:ext>
                  </a:extLst>
                </a:gridCol>
              </a:tblGrid>
              <a:tr h="180000">
                <a:tc>
                  <a:txBody>
                    <a:bodyPr/>
                    <a:lstStyle/>
                    <a:p>
                      <a:pPr algn="l" fontAlgn="t"/>
                      <a:r>
                        <a:rPr lang="fi-FI" sz="1000" b="1" i="0" u="none" strike="noStrike" dirty="0">
                          <a:solidFill>
                            <a:srgbClr val="000000"/>
                          </a:solidFill>
                          <a:effectLst/>
                          <a:latin typeface="Calibri" panose="020F0502020204030204" pitchFamily="34" charset="0"/>
                        </a:rPr>
                        <a:t>Alue</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Väestö yht.</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0–14-v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15–64-v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Yli 65-v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Vanhus-</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Lapsi-</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Väestö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yht.</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0–14-v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15–64-v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a:solidFill>
                            <a:srgbClr val="000000"/>
                          </a:solidFill>
                          <a:effectLst/>
                          <a:latin typeface="Calibri" panose="020F0502020204030204" pitchFamily="34" charset="0"/>
                        </a:rPr>
                        <a:t>2030</a:t>
                      </a:r>
                      <a:r>
                        <a:rPr lang="fi-FI" sz="1000" b="0" i="0" u="none" strike="noStrike">
                          <a:solidFill>
                            <a:srgbClr val="000000"/>
                          </a:solidFill>
                          <a:effectLst/>
                          <a:latin typeface="Calibri" panose="020F0502020204030204" pitchFamily="34" charset="0"/>
                        </a:rPr>
                        <a:t> </a:t>
                      </a:r>
                      <a:br>
                        <a:rPr lang="fi-FI" sz="1000" b="0" i="0" u="none" strike="noStrike">
                          <a:solidFill>
                            <a:srgbClr val="000000"/>
                          </a:solidFill>
                          <a:effectLst/>
                          <a:latin typeface="Calibri" panose="020F0502020204030204" pitchFamily="34" charset="0"/>
                        </a:rPr>
                      </a:br>
                      <a:r>
                        <a:rPr lang="fi-FI" sz="1000" b="0" i="0" u="none" strike="noStrike">
                          <a:solidFill>
                            <a:srgbClr val="000000"/>
                          </a:solidFill>
                          <a:effectLst/>
                          <a:latin typeface="Calibri" panose="020F0502020204030204" pitchFamily="34" charset="0"/>
                        </a:rPr>
                        <a:t>Yli 65-v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Vanhus-</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Lapsi-</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Väestö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yht.</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0–14-v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15–64-v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Yli 65-v</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Vanhus-</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Lapsi-</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429" marR="3429" marT="3429"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921679095"/>
                  </a:ext>
                </a:extLst>
              </a:tr>
              <a:tr h="180000">
                <a:tc>
                  <a:txBody>
                    <a:bodyPr/>
                    <a:lstStyle/>
                    <a:p>
                      <a:pPr algn="l" fontAlgn="b"/>
                      <a:r>
                        <a:rPr lang="fi-FI" sz="1000" b="0" i="0" u="none" strike="noStrike" dirty="0">
                          <a:solidFill>
                            <a:srgbClr val="000000"/>
                          </a:solidFill>
                          <a:effectLst/>
                          <a:latin typeface="Calibri" panose="020F0502020204030204" pitchFamily="34" charset="0"/>
                        </a:rPr>
                        <a:t>Kuopio</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120 210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17 377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76 731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26 102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125 383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16 368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77 724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31 291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125 898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16 134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77 425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32 339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30350128"/>
                  </a:ext>
                </a:extLst>
              </a:tr>
              <a:tr h="180000">
                <a:tc>
                  <a:txBody>
                    <a:bodyPr/>
                    <a:lstStyle/>
                    <a:p>
                      <a:pPr algn="l" fontAlgn="b"/>
                      <a:r>
                        <a:rPr lang="fi-FI" sz="1000" b="0" i="0" u="none" strike="noStrike">
                          <a:solidFill>
                            <a:srgbClr val="000000"/>
                          </a:solidFill>
                          <a:effectLst/>
                          <a:latin typeface="Calibri" panose="020F0502020204030204" pitchFamily="34" charset="0"/>
                        </a:rPr>
                        <a:t>Siilinjärvi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21 251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4 122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12 599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4 530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20 136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3 140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11 380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5 616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19 038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2 850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10 397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5 791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4358557"/>
                  </a:ext>
                </a:extLst>
              </a:tr>
              <a:tr h="180000">
                <a:tc>
                  <a:txBody>
                    <a:bodyPr/>
                    <a:lstStyle/>
                    <a:p>
                      <a:pPr algn="l" fontAlgn="b"/>
                      <a:r>
                        <a:rPr lang="fi-FI" sz="1000" b="1" i="0" u="none" strike="noStrike" dirty="0">
                          <a:solidFill>
                            <a:srgbClr val="000000"/>
                          </a:solidFill>
                          <a:effectLst/>
                          <a:latin typeface="Calibri" panose="020F0502020204030204" pitchFamily="34" charset="0"/>
                        </a:rPr>
                        <a:t>Kuopion seutukunta</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141 461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21 499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89 330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30 632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34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145 519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19 508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89 104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36 907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144 936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18 984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87 822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38 130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4277713"/>
                  </a:ext>
                </a:extLst>
              </a:tr>
              <a:tr h="180000">
                <a:tc>
                  <a:txBody>
                    <a:bodyPr/>
                    <a:lstStyle/>
                    <a:p>
                      <a:pPr algn="l" fontAlgn="b"/>
                      <a:r>
                        <a:rPr lang="fi-FI" sz="1000" b="0" i="0" u="none" strike="noStrike">
                          <a:solidFill>
                            <a:srgbClr val="000000"/>
                          </a:solidFill>
                          <a:effectLst/>
                          <a:latin typeface="Calibri" panose="020F0502020204030204" pitchFamily="34" charset="0"/>
                        </a:rPr>
                        <a:t>Iisalmi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21 124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3 145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12 243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5 736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19 508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2 372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10 609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6 527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18 013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2 124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9 667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6 222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35816986"/>
                  </a:ext>
                </a:extLst>
              </a:tr>
              <a:tr h="180000">
                <a:tc>
                  <a:txBody>
                    <a:bodyPr/>
                    <a:lstStyle/>
                    <a:p>
                      <a:pPr algn="l" fontAlgn="b"/>
                      <a:r>
                        <a:rPr lang="fi-FI" sz="1000" b="0" i="0" u="none" strike="noStrike">
                          <a:solidFill>
                            <a:srgbClr val="000000"/>
                          </a:solidFill>
                          <a:effectLst/>
                          <a:latin typeface="Calibri" panose="020F0502020204030204" pitchFamily="34" charset="0"/>
                        </a:rPr>
                        <a:t>Kiuruvesi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7 854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1 142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4 273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2 439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6 695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849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3 247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2 599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5 868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680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2 821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2 367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2404614"/>
                  </a:ext>
                </a:extLst>
              </a:tr>
              <a:tr h="180000">
                <a:tc>
                  <a:txBody>
                    <a:bodyPr/>
                    <a:lstStyle/>
                    <a:p>
                      <a:pPr algn="l" fontAlgn="b"/>
                      <a:r>
                        <a:rPr lang="fi-FI" sz="1000" b="0" i="0" u="none" strike="noStrike" dirty="0">
                          <a:solidFill>
                            <a:srgbClr val="000000"/>
                          </a:solidFill>
                          <a:effectLst/>
                          <a:latin typeface="Calibri" panose="020F0502020204030204" pitchFamily="34" charset="0"/>
                        </a:rPr>
                        <a:t>Keitele</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2 155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238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1 091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826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1 836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783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876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112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1 616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151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684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781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114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3305106"/>
                  </a:ext>
                </a:extLst>
              </a:tr>
              <a:tr h="180000">
                <a:tc>
                  <a:txBody>
                    <a:bodyPr/>
                    <a:lstStyle/>
                    <a:p>
                      <a:pPr algn="l" fontAlgn="b"/>
                      <a:r>
                        <a:rPr lang="fi-FI" sz="1000" b="0" i="0" u="none" strike="noStrike">
                          <a:solidFill>
                            <a:srgbClr val="000000"/>
                          </a:solidFill>
                          <a:effectLst/>
                          <a:latin typeface="Calibri" panose="020F0502020204030204" pitchFamily="34" charset="0"/>
                        </a:rPr>
                        <a:t>Lapinlahti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9 358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1 384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5 303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2 671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8 388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1 036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4 477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2 875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7 726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944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4 063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2 719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5084027"/>
                  </a:ext>
                </a:extLst>
              </a:tr>
              <a:tr h="180000">
                <a:tc>
                  <a:txBody>
                    <a:bodyPr/>
                    <a:lstStyle/>
                    <a:p>
                      <a:pPr algn="l" fontAlgn="b"/>
                      <a:r>
                        <a:rPr lang="fi-FI" sz="1000" b="0" i="0" u="none" strike="noStrike">
                          <a:solidFill>
                            <a:srgbClr val="000000"/>
                          </a:solidFill>
                          <a:effectLst/>
                          <a:latin typeface="Calibri" panose="020F0502020204030204" pitchFamily="34" charset="0"/>
                        </a:rPr>
                        <a:t>Pielavesi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4 321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584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2 113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1 624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3 633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358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1 642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1 633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3 220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303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1 458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1 459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100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36936662"/>
                  </a:ext>
                </a:extLst>
              </a:tr>
              <a:tr h="180000">
                <a:tc>
                  <a:txBody>
                    <a:bodyPr/>
                    <a:lstStyle/>
                    <a:p>
                      <a:pPr algn="l" fontAlgn="b"/>
                      <a:r>
                        <a:rPr lang="fi-FI" sz="1000" b="0" i="0" u="none" strike="noStrike">
                          <a:solidFill>
                            <a:srgbClr val="000000"/>
                          </a:solidFill>
                          <a:effectLst/>
                          <a:latin typeface="Calibri" panose="020F0502020204030204" pitchFamily="34" charset="0"/>
                        </a:rPr>
                        <a:t>Sonkajärvi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3 841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467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2 050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1 324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3 248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358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1 475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1 415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2 882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320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1 314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1 248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5097733"/>
                  </a:ext>
                </a:extLst>
              </a:tr>
              <a:tr h="180000">
                <a:tc>
                  <a:txBody>
                    <a:bodyPr/>
                    <a:lstStyle/>
                    <a:p>
                      <a:pPr algn="l" fontAlgn="b"/>
                      <a:r>
                        <a:rPr lang="fi-FI" sz="1000" b="0" i="0" u="none" strike="noStrike">
                          <a:solidFill>
                            <a:srgbClr val="000000"/>
                          </a:solidFill>
                          <a:effectLst/>
                          <a:latin typeface="Calibri" panose="020F0502020204030204" pitchFamily="34" charset="0"/>
                        </a:rPr>
                        <a:t>Vieremä</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3 522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509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2 045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968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3 130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387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1 724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1 019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2 856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355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1 545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956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74682131"/>
                  </a:ext>
                </a:extLst>
              </a:tr>
              <a:tr h="180000">
                <a:tc>
                  <a:txBody>
                    <a:bodyPr/>
                    <a:lstStyle/>
                    <a:p>
                      <a:pPr algn="l" fontAlgn="b"/>
                      <a:r>
                        <a:rPr lang="fi-FI" sz="1000" b="1" i="0" u="none" strike="noStrike" dirty="0">
                          <a:solidFill>
                            <a:srgbClr val="000000"/>
                          </a:solidFill>
                          <a:effectLst/>
                          <a:latin typeface="Calibri" panose="020F0502020204030204" pitchFamily="34" charset="0"/>
                        </a:rPr>
                        <a:t>Ylä-Savon seutukunta</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52 175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7 469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29 118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15 588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54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26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46 438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5 537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23 957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16 944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71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42 181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4 877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21 552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15 752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73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63725666"/>
                  </a:ext>
                </a:extLst>
              </a:tr>
              <a:tr h="180000">
                <a:tc>
                  <a:txBody>
                    <a:bodyPr/>
                    <a:lstStyle/>
                    <a:p>
                      <a:pPr algn="l" fontAlgn="b"/>
                      <a:r>
                        <a:rPr lang="fi-FI" sz="1000" b="0" i="0" u="none" strike="noStrike" dirty="0">
                          <a:solidFill>
                            <a:srgbClr val="000000"/>
                          </a:solidFill>
                          <a:effectLst/>
                          <a:latin typeface="Calibri" panose="020F0502020204030204" pitchFamily="34" charset="0"/>
                        </a:rPr>
                        <a:t>Suonenjoki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6 931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903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3 768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2 260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6 158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640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3 114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2 404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5 642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552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2 794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2 296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3439286"/>
                  </a:ext>
                </a:extLst>
              </a:tr>
              <a:tr h="180000">
                <a:tc>
                  <a:txBody>
                    <a:bodyPr/>
                    <a:lstStyle/>
                    <a:p>
                      <a:pPr algn="l" fontAlgn="b"/>
                      <a:r>
                        <a:rPr lang="fi-FI" sz="1000" b="0" i="0" u="none" strike="noStrike">
                          <a:solidFill>
                            <a:srgbClr val="000000"/>
                          </a:solidFill>
                          <a:effectLst/>
                          <a:latin typeface="Calibri" panose="020F0502020204030204" pitchFamily="34" charset="0"/>
                        </a:rPr>
                        <a:t>Rautalampi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3 053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368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1 584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1 101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2 639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252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1 282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1 105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2 390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1 152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1 013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2949970"/>
                  </a:ext>
                </a:extLst>
              </a:tr>
              <a:tr h="180000">
                <a:tc>
                  <a:txBody>
                    <a:bodyPr/>
                    <a:lstStyle/>
                    <a:p>
                      <a:pPr algn="l" fontAlgn="b"/>
                      <a:r>
                        <a:rPr lang="fi-FI" sz="1000" b="0" i="0" u="none" strike="noStrike" dirty="0">
                          <a:solidFill>
                            <a:srgbClr val="000000"/>
                          </a:solidFill>
                          <a:effectLst/>
                          <a:latin typeface="Calibri" panose="020F0502020204030204" pitchFamily="34" charset="0"/>
                        </a:rPr>
                        <a:t>Tervo</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1 503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139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775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589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1 368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598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650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1 259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559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600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2653429"/>
                  </a:ext>
                </a:extLst>
              </a:tr>
              <a:tr h="180000">
                <a:tc>
                  <a:txBody>
                    <a:bodyPr/>
                    <a:lstStyle/>
                    <a:p>
                      <a:pPr algn="l" fontAlgn="b"/>
                      <a:r>
                        <a:rPr lang="fi-FI" sz="1000" b="0" i="0" u="none" strike="noStrike">
                          <a:solidFill>
                            <a:srgbClr val="000000"/>
                          </a:solidFill>
                          <a:effectLst/>
                          <a:latin typeface="Calibri" panose="020F0502020204030204" pitchFamily="34" charset="0"/>
                        </a:rPr>
                        <a:t>Vesanto</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1 972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180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956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836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1 636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716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815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1 435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610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730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0252124"/>
                  </a:ext>
                </a:extLst>
              </a:tr>
              <a:tr h="180000">
                <a:tc>
                  <a:txBody>
                    <a:bodyPr/>
                    <a:lstStyle/>
                    <a:p>
                      <a:pPr algn="l" fontAlgn="b"/>
                      <a:r>
                        <a:rPr lang="fi-FI" sz="1000" b="1" i="0" u="none" strike="noStrike" dirty="0">
                          <a:solidFill>
                            <a:srgbClr val="000000"/>
                          </a:solidFill>
                          <a:effectLst/>
                          <a:latin typeface="Calibri" panose="020F0502020204030204" pitchFamily="34" charset="0"/>
                        </a:rPr>
                        <a:t>Sisä-Savon seutukunta</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13 459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1 590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7 083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4 786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68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11 801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1 117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5 710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4 974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87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10 726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972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5 115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4 639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91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8938380"/>
                  </a:ext>
                </a:extLst>
              </a:tr>
              <a:tr h="180000">
                <a:tc>
                  <a:txBody>
                    <a:bodyPr/>
                    <a:lstStyle/>
                    <a:p>
                      <a:pPr algn="l" fontAlgn="b"/>
                      <a:r>
                        <a:rPr lang="fi-FI" sz="1000" b="0" i="0" u="none" strike="noStrike" dirty="0">
                          <a:solidFill>
                            <a:srgbClr val="000000"/>
                          </a:solidFill>
                          <a:effectLst/>
                          <a:latin typeface="Calibri" panose="020F0502020204030204" pitchFamily="34" charset="0"/>
                        </a:rPr>
                        <a:t>Kaavi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2 807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312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1 493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1 002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2 347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1 120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1 000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2 105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980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915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25341585"/>
                  </a:ext>
                </a:extLst>
              </a:tr>
              <a:tr h="180000">
                <a:tc>
                  <a:txBody>
                    <a:bodyPr/>
                    <a:lstStyle/>
                    <a:p>
                      <a:pPr algn="l" fontAlgn="b"/>
                      <a:r>
                        <a:rPr lang="fi-FI" sz="1000" b="0" i="0" u="none" strike="noStrike">
                          <a:solidFill>
                            <a:srgbClr val="000000"/>
                          </a:solidFill>
                          <a:effectLst/>
                          <a:latin typeface="Calibri" panose="020F0502020204030204" pitchFamily="34" charset="0"/>
                        </a:rPr>
                        <a:t>Rautavaara</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1 561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157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794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610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1 287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566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613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1 137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494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543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110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17824845"/>
                  </a:ext>
                </a:extLst>
              </a:tr>
              <a:tr h="180000">
                <a:tc>
                  <a:txBody>
                    <a:bodyPr/>
                    <a:lstStyle/>
                    <a:p>
                      <a:pPr algn="l" fontAlgn="b"/>
                      <a:r>
                        <a:rPr lang="fi-FI" sz="1000" b="0" i="0" u="none" strike="noStrike">
                          <a:solidFill>
                            <a:srgbClr val="000000"/>
                          </a:solidFill>
                          <a:effectLst/>
                          <a:latin typeface="Calibri" panose="020F0502020204030204" pitchFamily="34" charset="0"/>
                        </a:rPr>
                        <a:t>Tuusniemi</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2 433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1 299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890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2 058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140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942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976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1 873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865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885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102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99929405"/>
                  </a:ext>
                </a:extLst>
              </a:tr>
              <a:tr h="180000">
                <a:tc>
                  <a:txBody>
                    <a:bodyPr/>
                    <a:lstStyle/>
                    <a:p>
                      <a:pPr algn="l" fontAlgn="b"/>
                      <a:r>
                        <a:rPr lang="fi-FI" sz="1000" b="1" i="0" u="none" strike="noStrike" dirty="0">
                          <a:solidFill>
                            <a:srgbClr val="000000"/>
                          </a:solidFill>
                          <a:effectLst/>
                          <a:latin typeface="Calibri" panose="020F0502020204030204" pitchFamily="34" charset="0"/>
                        </a:rPr>
                        <a:t>Koillis-Savon seutukunta</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6 801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713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3 586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2 502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70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5 692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475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2 628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2 589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99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5 115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433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2 339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2 343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100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4106189"/>
                  </a:ext>
                </a:extLst>
              </a:tr>
              <a:tr h="180000">
                <a:tc>
                  <a:txBody>
                    <a:bodyPr/>
                    <a:lstStyle/>
                    <a:p>
                      <a:pPr algn="l" fontAlgn="b"/>
                      <a:r>
                        <a:rPr lang="fi-FI" sz="1000" b="0" i="0" u="none" strike="noStrike">
                          <a:solidFill>
                            <a:srgbClr val="000000"/>
                          </a:solidFill>
                          <a:effectLst/>
                          <a:latin typeface="Calibri" panose="020F0502020204030204" pitchFamily="34" charset="0"/>
                        </a:rPr>
                        <a:t>Varkaus</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20 278</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2 433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11 428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6 417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17 961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1 704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9 107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7 150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16 201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1 466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7 954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6 781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1542332"/>
                  </a:ext>
                </a:extLst>
              </a:tr>
              <a:tr h="180000">
                <a:tc>
                  <a:txBody>
                    <a:bodyPr/>
                    <a:lstStyle/>
                    <a:p>
                      <a:pPr algn="l" fontAlgn="b"/>
                      <a:r>
                        <a:rPr lang="fi-FI" sz="1000" b="0" i="0" u="none" strike="noStrike" dirty="0">
                          <a:solidFill>
                            <a:srgbClr val="000000"/>
                          </a:solidFill>
                          <a:effectLst/>
                          <a:latin typeface="Calibri" panose="020F0502020204030204" pitchFamily="34" charset="0"/>
                        </a:rPr>
                        <a:t>Joroinen</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4 689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627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2 601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1 461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3 999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436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1 971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1 592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3 484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355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1 687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1 442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94349804"/>
                  </a:ext>
                </a:extLst>
              </a:tr>
              <a:tr h="180000">
                <a:tc>
                  <a:txBody>
                    <a:bodyPr/>
                    <a:lstStyle/>
                    <a:p>
                      <a:pPr algn="l" fontAlgn="b"/>
                      <a:r>
                        <a:rPr lang="fi-FI" sz="1000" b="0" i="0" u="none" strike="noStrike">
                          <a:solidFill>
                            <a:srgbClr val="000000"/>
                          </a:solidFill>
                          <a:effectLst/>
                          <a:latin typeface="Calibri" panose="020F0502020204030204" pitchFamily="34" charset="0"/>
                        </a:rPr>
                        <a:t>Leppävirta</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9 402</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1 254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5 183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2 965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8 440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986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4 200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3 254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7 770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919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3 795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3 056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71760895"/>
                  </a:ext>
                </a:extLst>
              </a:tr>
              <a:tr h="180000">
                <a:tc>
                  <a:txBody>
                    <a:bodyPr/>
                    <a:lstStyle/>
                    <a:p>
                      <a:pPr algn="l" fontAlgn="b"/>
                      <a:r>
                        <a:rPr lang="fi-FI" sz="1000" b="1" i="0" u="none" strike="noStrike" dirty="0">
                          <a:solidFill>
                            <a:srgbClr val="000000"/>
                          </a:solidFill>
                          <a:effectLst/>
                          <a:latin typeface="Calibri" panose="020F0502020204030204" pitchFamily="34" charset="0"/>
                        </a:rPr>
                        <a:t>Varkauden seutukunta</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34 369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4 314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19 212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10 843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56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30 400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3 126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15 278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11 996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79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27 455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2 740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13 436</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11 279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a:solidFill>
                            <a:srgbClr val="000000"/>
                          </a:solidFill>
                          <a:effectLst/>
                          <a:latin typeface="Calibri" panose="020F0502020204030204" pitchFamily="34" charset="0"/>
                        </a:rPr>
                        <a:t>84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1" i="0" u="none" strike="noStrike" dirty="0">
                          <a:solidFill>
                            <a:srgbClr val="000000"/>
                          </a:solidFill>
                          <a:effectLst/>
                          <a:latin typeface="Calibri" panose="020F0502020204030204" pitchFamily="34" charset="0"/>
                        </a:rPr>
                        <a:t>20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2041179"/>
                  </a:ext>
                </a:extLst>
              </a:tr>
              <a:tr h="180000">
                <a:tc>
                  <a:txBody>
                    <a:bodyPr/>
                    <a:lstStyle/>
                    <a:p>
                      <a:pPr algn="l" fontAlgn="b"/>
                      <a:r>
                        <a:rPr lang="fi-FI" sz="1000" b="1" i="0" u="none" strike="noStrike" dirty="0">
                          <a:solidFill>
                            <a:srgbClr val="000000"/>
                          </a:solidFill>
                          <a:effectLst/>
                          <a:latin typeface="Calibri" panose="020F0502020204030204" pitchFamily="34" charset="0"/>
                        </a:rPr>
                        <a:t>Pohjois-Savo</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a:solidFill>
                            <a:srgbClr val="000000"/>
                          </a:solidFill>
                          <a:effectLst/>
                          <a:latin typeface="Calibri" panose="020F0502020204030204" pitchFamily="34" charset="0"/>
                        </a:rPr>
                        <a:t>248 265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a:solidFill>
                            <a:srgbClr val="000000"/>
                          </a:solidFill>
                          <a:effectLst/>
                          <a:latin typeface="Calibri" panose="020F0502020204030204" pitchFamily="34" charset="0"/>
                        </a:rPr>
                        <a:t>35 585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a:solidFill>
                            <a:srgbClr val="000000"/>
                          </a:solidFill>
                          <a:effectLst/>
                          <a:latin typeface="Calibri" panose="020F0502020204030204" pitchFamily="34" charset="0"/>
                        </a:rPr>
                        <a:t>148 329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64 351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43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24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239 850</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a:solidFill>
                            <a:srgbClr val="000000"/>
                          </a:solidFill>
                          <a:effectLst/>
                          <a:latin typeface="Calibri" panose="020F0502020204030204" pitchFamily="34" charset="0"/>
                        </a:rPr>
                        <a:t>29 763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a:solidFill>
                            <a:srgbClr val="000000"/>
                          </a:solidFill>
                          <a:effectLst/>
                          <a:latin typeface="Calibri" panose="020F0502020204030204" pitchFamily="34" charset="0"/>
                        </a:rPr>
                        <a:t>136 677</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a:solidFill>
                            <a:srgbClr val="000000"/>
                          </a:solidFill>
                          <a:effectLst/>
                          <a:latin typeface="Calibri" panose="020F0502020204030204" pitchFamily="34" charset="0"/>
                        </a:rPr>
                        <a:t>73 410</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a:solidFill>
                            <a:srgbClr val="000000"/>
                          </a:solidFill>
                          <a:effectLst/>
                          <a:latin typeface="Calibri" panose="020F0502020204030204" pitchFamily="34" charset="0"/>
                        </a:rPr>
                        <a:t>54</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230 413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28 006</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130 264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72 143</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55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1" i="0" u="none" strike="noStrike" dirty="0">
                          <a:solidFill>
                            <a:srgbClr val="000000"/>
                          </a:solidFill>
                          <a:effectLst/>
                          <a:latin typeface="Calibri" panose="020F0502020204030204" pitchFamily="34" charset="0"/>
                        </a:rPr>
                        <a:t>21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57963162"/>
                  </a:ext>
                </a:extLst>
              </a:tr>
              <a:tr h="180000">
                <a:tc>
                  <a:txBody>
                    <a:bodyPr/>
                    <a:lstStyle/>
                    <a:p>
                      <a:pPr algn="l" fontAlgn="b"/>
                      <a:r>
                        <a:rPr lang="fi-FI" sz="800" b="0" i="0" u="none" strike="noStrike" dirty="0">
                          <a:solidFill>
                            <a:srgbClr val="000000"/>
                          </a:solidFill>
                          <a:effectLst/>
                          <a:latin typeface="Calibri" panose="020F0502020204030204" pitchFamily="34" charset="0"/>
                        </a:rPr>
                        <a:t>Koko maa</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5 533 793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860 861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3 416 994</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1 255 938</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37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25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5 598 821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a:solidFill>
                            <a:srgbClr val="000000"/>
                          </a:solidFill>
                          <a:effectLst/>
                          <a:latin typeface="Calibri" panose="020F0502020204030204" pitchFamily="34" charset="0"/>
                        </a:rPr>
                        <a:t>758 357</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3 387 625</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1 452 839</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43</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a:solidFill>
                            <a:srgbClr val="000000"/>
                          </a:solidFill>
                          <a:effectLst/>
                          <a:latin typeface="Calibri" panose="020F0502020204030204" pitchFamily="34" charset="0"/>
                        </a:rPr>
                        <a:t>5 588 011</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739 229</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a:solidFill>
                            <a:srgbClr val="000000"/>
                          </a:solidFill>
                          <a:effectLst/>
                          <a:latin typeface="Calibri" panose="020F0502020204030204" pitchFamily="34" charset="0"/>
                        </a:rPr>
                        <a:t>3 340 941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1 507 841</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45</a:t>
                      </a:r>
                    </a:p>
                  </a:txBody>
                  <a:tcPr marL="3429" marR="3429" marT="342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800" b="0" i="0" u="none" strike="noStrike" dirty="0">
                          <a:solidFill>
                            <a:srgbClr val="000000"/>
                          </a:solidFill>
                          <a:effectLst/>
                          <a:latin typeface="Calibri" panose="020F0502020204030204" pitchFamily="34" charset="0"/>
                        </a:rPr>
                        <a:t>22</a:t>
                      </a:r>
                    </a:p>
                  </a:txBody>
                  <a:tcPr marL="3429" marR="3429" marT="342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939015"/>
                  </a:ext>
                </a:extLst>
              </a:tr>
            </a:tbl>
          </a:graphicData>
        </a:graphic>
      </p:graphicFrame>
    </p:spTree>
    <p:extLst>
      <p:ext uri="{BB962C8B-B14F-4D97-AF65-F5344CB8AC3E}">
        <p14:creationId xmlns:p14="http://schemas.microsoft.com/office/powerpoint/2010/main" val="4093614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432FEB9-F756-455E-8ABF-5B2DBE2473A3}"/>
              </a:ext>
            </a:extLst>
          </p:cNvPr>
          <p:cNvSpPr>
            <a:spLocks noGrp="1"/>
          </p:cNvSpPr>
          <p:nvPr>
            <p:ph type="title"/>
          </p:nvPr>
        </p:nvSpPr>
        <p:spPr>
          <a:xfrm>
            <a:off x="0" y="2"/>
            <a:ext cx="9144000" cy="733627"/>
          </a:xfrm>
        </p:spPr>
        <p:txBody>
          <a:bodyPr>
            <a:normAutofit fontScale="90000"/>
          </a:bodyPr>
          <a:lstStyle/>
          <a:p>
            <a:pPr algn="ctr"/>
            <a:r>
              <a:rPr lang="fi-FI" sz="2600" dirty="0"/>
              <a:t>Pohjois-Savon</a:t>
            </a:r>
            <a:r>
              <a:rPr lang="fi-FI" dirty="0"/>
              <a:t> lapsi- ja vanhushuoltosuhde v. 2020 ja ennuste v. 2040</a:t>
            </a:r>
          </a:p>
        </p:txBody>
      </p:sp>
      <p:sp>
        <p:nvSpPr>
          <p:cNvPr id="2" name="Dian numeron paikkamerkki 1">
            <a:extLst>
              <a:ext uri="{FF2B5EF4-FFF2-40B4-BE49-F238E27FC236}">
                <a16:creationId xmlns:a16="http://schemas.microsoft.com/office/drawing/2014/main" id="{43572699-4133-48AF-93F2-3FF3A5B8A31B}"/>
              </a:ext>
            </a:extLst>
          </p:cNvPr>
          <p:cNvSpPr>
            <a:spLocks noGrp="1"/>
          </p:cNvSpPr>
          <p:nvPr>
            <p:ph type="sldNum" sz="quarter" idx="12"/>
          </p:nvPr>
        </p:nvSpPr>
        <p:spPr/>
        <p:txBody>
          <a:bodyPr/>
          <a:lstStyle/>
          <a:p>
            <a:fld id="{6DE6D825-8E97-454B-BEAD-11D13CFBEEFD}" type="slidenum">
              <a:rPr lang="fi-FI" smtClean="0"/>
              <a:pPr/>
              <a:t>33</a:t>
            </a:fld>
            <a:endParaRPr lang="fi-FI" dirty="0"/>
          </a:p>
        </p:txBody>
      </p:sp>
      <p:sp>
        <p:nvSpPr>
          <p:cNvPr id="4" name="Tekstiruutu 3">
            <a:extLst>
              <a:ext uri="{FF2B5EF4-FFF2-40B4-BE49-F238E27FC236}">
                <a16:creationId xmlns:a16="http://schemas.microsoft.com/office/drawing/2014/main" id="{AC155AA7-52DA-40B1-A3DC-ECE2307AE75A}"/>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Kaavio 5" descr="Pylväskaavio esittää vanhus- ja lapsihuoltosuhteen kehityksen Pohjois-Savossa kunnittain vuodesta 2020 vuoteen 2040 verrattuna. Kaavion tiedot on esitetty taulukon muodossa diassa 32.">
            <a:extLst>
              <a:ext uri="{FF2B5EF4-FFF2-40B4-BE49-F238E27FC236}">
                <a16:creationId xmlns:a16="http://schemas.microsoft.com/office/drawing/2014/main" id="{7197E942-2634-4123-91EC-4185185A0CB2}"/>
              </a:ext>
            </a:extLst>
          </p:cNvPr>
          <p:cNvGraphicFramePr>
            <a:graphicFrameLocks/>
          </p:cNvGraphicFramePr>
          <p:nvPr>
            <p:extLst>
              <p:ext uri="{D42A27DB-BD31-4B8C-83A1-F6EECF244321}">
                <p14:modId xmlns:p14="http://schemas.microsoft.com/office/powerpoint/2010/main" val="1892617973"/>
              </p:ext>
            </p:extLst>
          </p:nvPr>
        </p:nvGraphicFramePr>
        <p:xfrm>
          <a:off x="534488" y="812210"/>
          <a:ext cx="8075023" cy="53349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1805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86FE828-0771-4166-81C3-E11E9AD25659}"/>
              </a:ext>
            </a:extLst>
          </p:cNvPr>
          <p:cNvSpPr>
            <a:spLocks noGrp="1"/>
          </p:cNvSpPr>
          <p:nvPr>
            <p:ph type="title"/>
          </p:nvPr>
        </p:nvSpPr>
        <p:spPr>
          <a:xfrm>
            <a:off x="0" y="2"/>
            <a:ext cx="9144000" cy="733627"/>
          </a:xfrm>
        </p:spPr>
        <p:txBody>
          <a:bodyPr>
            <a:normAutofit fontScale="90000"/>
          </a:bodyPr>
          <a:lstStyle/>
          <a:p>
            <a:pPr algn="ctr"/>
            <a:r>
              <a:rPr lang="fi-FI" dirty="0"/>
              <a:t>Väestö maakunnittain iän mukaan kolmijaolla ja lapsi- ja vanhushuoltosuhteet v. 1990–2020 sekä ennuste v. 2030–2040</a:t>
            </a:r>
          </a:p>
        </p:txBody>
      </p:sp>
      <p:sp>
        <p:nvSpPr>
          <p:cNvPr id="2" name="Dian numeron paikkamerkki 1">
            <a:extLst>
              <a:ext uri="{FF2B5EF4-FFF2-40B4-BE49-F238E27FC236}">
                <a16:creationId xmlns:a16="http://schemas.microsoft.com/office/drawing/2014/main" id="{F25BD5C5-FBED-4A68-AFF1-F45AB05CC2FD}"/>
              </a:ext>
            </a:extLst>
          </p:cNvPr>
          <p:cNvSpPr>
            <a:spLocks noGrp="1"/>
          </p:cNvSpPr>
          <p:nvPr>
            <p:ph type="sldNum" sz="quarter" idx="12"/>
          </p:nvPr>
        </p:nvSpPr>
        <p:spPr/>
        <p:txBody>
          <a:bodyPr/>
          <a:lstStyle/>
          <a:p>
            <a:fld id="{6DE6D825-8E97-454B-BEAD-11D13CFBEEFD}" type="slidenum">
              <a:rPr lang="fi-FI" smtClean="0"/>
              <a:pPr/>
              <a:t>34</a:t>
            </a:fld>
            <a:endParaRPr lang="fi-FI" dirty="0"/>
          </a:p>
        </p:txBody>
      </p:sp>
      <p:sp>
        <p:nvSpPr>
          <p:cNvPr id="5" name="Tekstiruutu 4">
            <a:extLst>
              <a:ext uri="{FF2B5EF4-FFF2-40B4-BE49-F238E27FC236}">
                <a16:creationId xmlns:a16="http://schemas.microsoft.com/office/drawing/2014/main" id="{08187D4D-41FD-4564-9C86-98FDA5CD6971}"/>
              </a:ext>
            </a:extLst>
          </p:cNvPr>
          <p:cNvSpPr txBox="1"/>
          <p:nvPr/>
        </p:nvSpPr>
        <p:spPr>
          <a:xfrm>
            <a:off x="628652" y="6225729"/>
            <a:ext cx="5377867" cy="461665"/>
          </a:xfrm>
          <a:prstGeom prst="rect">
            <a:avLst/>
          </a:prstGeom>
          <a:noFill/>
        </p:spPr>
        <p:txBody>
          <a:bodyPr wrap="square" rtlCol="0">
            <a:spAutoFit/>
          </a:bodyPr>
          <a:lstStyle/>
          <a:p>
            <a:r>
              <a:rPr lang="fi-FI" sz="800" dirty="0"/>
              <a:t>Lähde: Tilastokeskus</a:t>
            </a:r>
          </a:p>
          <a:p>
            <a:r>
              <a:rPr lang="fi-FI" sz="800" dirty="0"/>
              <a:t>*) Vanhushuoltosuhde on suhdeluku, joka ilmoittaa vanhusten määrän suhteessa työikäisiin (yli 65-vuotiaat/15–64-vuotiaat). </a:t>
            </a:r>
          </a:p>
          <a:p>
            <a:r>
              <a:rPr lang="fi-FI" sz="800" dirty="0"/>
              <a:t>Lapsihuoltosuhde on suhdeluku, joka ilmoittaa lasten määrän suhteessa työikäisiin (0–14-vuotiaat/15–64-vuotiaat).</a:t>
            </a:r>
          </a:p>
        </p:txBody>
      </p:sp>
      <p:graphicFrame>
        <p:nvGraphicFramePr>
          <p:cNvPr id="4" name="Taulukko 3">
            <a:extLst>
              <a:ext uri="{FF2B5EF4-FFF2-40B4-BE49-F238E27FC236}">
                <a16:creationId xmlns:a16="http://schemas.microsoft.com/office/drawing/2014/main" id="{F1F8E344-F1E7-47FB-86D8-698BF62DA241}"/>
              </a:ext>
            </a:extLst>
          </p:cNvPr>
          <p:cNvGraphicFramePr>
            <a:graphicFrameLocks noGrp="1"/>
          </p:cNvGraphicFramePr>
          <p:nvPr>
            <p:extLst>
              <p:ext uri="{D42A27DB-BD31-4B8C-83A1-F6EECF244321}">
                <p14:modId xmlns:p14="http://schemas.microsoft.com/office/powerpoint/2010/main" val="2801916856"/>
              </p:ext>
            </p:extLst>
          </p:nvPr>
        </p:nvGraphicFramePr>
        <p:xfrm>
          <a:off x="75600" y="931492"/>
          <a:ext cx="8992800" cy="4995016"/>
        </p:xfrm>
        <a:graphic>
          <a:graphicData uri="http://schemas.openxmlformats.org/drawingml/2006/table">
            <a:tbl>
              <a:tblPr firstRow="1"/>
              <a:tblGrid>
                <a:gridCol w="1044000">
                  <a:extLst>
                    <a:ext uri="{9D8B030D-6E8A-4147-A177-3AD203B41FA5}">
                      <a16:colId xmlns:a16="http://schemas.microsoft.com/office/drawing/2014/main" val="1205038032"/>
                    </a:ext>
                  </a:extLst>
                </a:gridCol>
                <a:gridCol w="460800">
                  <a:extLst>
                    <a:ext uri="{9D8B030D-6E8A-4147-A177-3AD203B41FA5}">
                      <a16:colId xmlns:a16="http://schemas.microsoft.com/office/drawing/2014/main" val="1825450416"/>
                    </a:ext>
                  </a:extLst>
                </a:gridCol>
                <a:gridCol w="432000">
                  <a:extLst>
                    <a:ext uri="{9D8B030D-6E8A-4147-A177-3AD203B41FA5}">
                      <a16:colId xmlns:a16="http://schemas.microsoft.com/office/drawing/2014/main" val="2561185435"/>
                    </a:ext>
                  </a:extLst>
                </a:gridCol>
                <a:gridCol w="460800">
                  <a:extLst>
                    <a:ext uri="{9D8B030D-6E8A-4147-A177-3AD203B41FA5}">
                      <a16:colId xmlns:a16="http://schemas.microsoft.com/office/drawing/2014/main" val="2767426365"/>
                    </a:ext>
                  </a:extLst>
                </a:gridCol>
                <a:gridCol w="432000">
                  <a:extLst>
                    <a:ext uri="{9D8B030D-6E8A-4147-A177-3AD203B41FA5}">
                      <a16:colId xmlns:a16="http://schemas.microsoft.com/office/drawing/2014/main" val="2266621363"/>
                    </a:ext>
                  </a:extLst>
                </a:gridCol>
                <a:gridCol w="432000">
                  <a:extLst>
                    <a:ext uri="{9D8B030D-6E8A-4147-A177-3AD203B41FA5}">
                      <a16:colId xmlns:a16="http://schemas.microsoft.com/office/drawing/2014/main" val="59877033"/>
                    </a:ext>
                  </a:extLst>
                </a:gridCol>
                <a:gridCol w="432000">
                  <a:extLst>
                    <a:ext uri="{9D8B030D-6E8A-4147-A177-3AD203B41FA5}">
                      <a16:colId xmlns:a16="http://schemas.microsoft.com/office/drawing/2014/main" val="478976988"/>
                    </a:ext>
                  </a:extLst>
                </a:gridCol>
                <a:gridCol w="460800">
                  <a:extLst>
                    <a:ext uri="{9D8B030D-6E8A-4147-A177-3AD203B41FA5}">
                      <a16:colId xmlns:a16="http://schemas.microsoft.com/office/drawing/2014/main" val="970085514"/>
                    </a:ext>
                  </a:extLst>
                </a:gridCol>
                <a:gridCol w="432000">
                  <a:extLst>
                    <a:ext uri="{9D8B030D-6E8A-4147-A177-3AD203B41FA5}">
                      <a16:colId xmlns:a16="http://schemas.microsoft.com/office/drawing/2014/main" val="2551760718"/>
                    </a:ext>
                  </a:extLst>
                </a:gridCol>
                <a:gridCol w="460800">
                  <a:extLst>
                    <a:ext uri="{9D8B030D-6E8A-4147-A177-3AD203B41FA5}">
                      <a16:colId xmlns:a16="http://schemas.microsoft.com/office/drawing/2014/main" val="3975649577"/>
                    </a:ext>
                  </a:extLst>
                </a:gridCol>
                <a:gridCol w="432000">
                  <a:extLst>
                    <a:ext uri="{9D8B030D-6E8A-4147-A177-3AD203B41FA5}">
                      <a16:colId xmlns:a16="http://schemas.microsoft.com/office/drawing/2014/main" val="1034538786"/>
                    </a:ext>
                  </a:extLst>
                </a:gridCol>
                <a:gridCol w="432000">
                  <a:extLst>
                    <a:ext uri="{9D8B030D-6E8A-4147-A177-3AD203B41FA5}">
                      <a16:colId xmlns:a16="http://schemas.microsoft.com/office/drawing/2014/main" val="3482845708"/>
                    </a:ext>
                  </a:extLst>
                </a:gridCol>
                <a:gridCol w="432000">
                  <a:extLst>
                    <a:ext uri="{9D8B030D-6E8A-4147-A177-3AD203B41FA5}">
                      <a16:colId xmlns:a16="http://schemas.microsoft.com/office/drawing/2014/main" val="410701054"/>
                    </a:ext>
                  </a:extLst>
                </a:gridCol>
                <a:gridCol w="460800">
                  <a:extLst>
                    <a:ext uri="{9D8B030D-6E8A-4147-A177-3AD203B41FA5}">
                      <a16:colId xmlns:a16="http://schemas.microsoft.com/office/drawing/2014/main" val="4080127200"/>
                    </a:ext>
                  </a:extLst>
                </a:gridCol>
                <a:gridCol w="432000">
                  <a:extLst>
                    <a:ext uri="{9D8B030D-6E8A-4147-A177-3AD203B41FA5}">
                      <a16:colId xmlns:a16="http://schemas.microsoft.com/office/drawing/2014/main" val="3210622935"/>
                    </a:ext>
                  </a:extLst>
                </a:gridCol>
                <a:gridCol w="460800">
                  <a:extLst>
                    <a:ext uri="{9D8B030D-6E8A-4147-A177-3AD203B41FA5}">
                      <a16:colId xmlns:a16="http://schemas.microsoft.com/office/drawing/2014/main" val="2003579756"/>
                    </a:ext>
                  </a:extLst>
                </a:gridCol>
                <a:gridCol w="432000">
                  <a:extLst>
                    <a:ext uri="{9D8B030D-6E8A-4147-A177-3AD203B41FA5}">
                      <a16:colId xmlns:a16="http://schemas.microsoft.com/office/drawing/2014/main" val="4064717358"/>
                    </a:ext>
                  </a:extLst>
                </a:gridCol>
                <a:gridCol w="432000">
                  <a:extLst>
                    <a:ext uri="{9D8B030D-6E8A-4147-A177-3AD203B41FA5}">
                      <a16:colId xmlns:a16="http://schemas.microsoft.com/office/drawing/2014/main" val="1940456576"/>
                    </a:ext>
                  </a:extLst>
                </a:gridCol>
                <a:gridCol w="432000">
                  <a:extLst>
                    <a:ext uri="{9D8B030D-6E8A-4147-A177-3AD203B41FA5}">
                      <a16:colId xmlns:a16="http://schemas.microsoft.com/office/drawing/2014/main" val="155350073"/>
                    </a:ext>
                  </a:extLst>
                </a:gridCol>
              </a:tblGrid>
              <a:tr h="283864">
                <a:tc>
                  <a:txBody>
                    <a:bodyPr/>
                    <a:lstStyle/>
                    <a:p>
                      <a:pPr algn="l" fontAlgn="t"/>
                      <a:r>
                        <a:rPr lang="fi-FI" sz="1000" b="1" i="0" u="none" strike="noStrike" dirty="0">
                          <a:solidFill>
                            <a:srgbClr val="000000"/>
                          </a:solidFill>
                          <a:effectLst/>
                          <a:latin typeface="Calibri" panose="020F0502020204030204" pitchFamily="34" charset="0"/>
                        </a:rPr>
                        <a:t>Alue</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Väestö yht.</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0–14-v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15–64-v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65– 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Vanhus-</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2020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Lapsi-</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Väestö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yht.</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0–14-v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15–64-v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65–v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Vanhus-</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2030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Lapsi-</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Väestö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yht.</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0–14-v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15–64-v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Yli 65-v</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Vanhus-</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00" b="1" i="0" u="none" strike="noStrike" dirty="0">
                          <a:solidFill>
                            <a:srgbClr val="000000"/>
                          </a:solidFill>
                          <a:effectLst/>
                          <a:latin typeface="Calibri" panose="020F0502020204030204" pitchFamily="34" charset="0"/>
                        </a:rPr>
                        <a:t>2040</a:t>
                      </a:r>
                      <a:r>
                        <a:rPr lang="fi-FI" sz="1000" b="0" i="0" u="none" strike="noStrike" dirty="0">
                          <a:solidFill>
                            <a:srgbClr val="000000"/>
                          </a:solidFill>
                          <a:effectLst/>
                          <a:latin typeface="Calibri" panose="020F0502020204030204" pitchFamily="34" charset="0"/>
                        </a:rPr>
                        <a:t> </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Lapsi-</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huolto-</a:t>
                      </a:r>
                      <a:br>
                        <a:rPr lang="fi-FI" sz="1000" b="0" i="0" u="none" strike="noStrike" dirty="0">
                          <a:solidFill>
                            <a:srgbClr val="000000"/>
                          </a:solidFill>
                          <a:effectLst/>
                          <a:latin typeface="Calibri" panose="020F0502020204030204" pitchFamily="34" charset="0"/>
                        </a:rPr>
                      </a:br>
                      <a:r>
                        <a:rPr lang="fi-FI" sz="1000" b="0" i="0" u="none" strike="noStrike" dirty="0">
                          <a:solidFill>
                            <a:srgbClr val="000000"/>
                          </a:solidFill>
                          <a:effectLst/>
                          <a:latin typeface="Calibri" panose="020F0502020204030204" pitchFamily="34" charset="0"/>
                        </a:rPr>
                        <a:t>suhde</a:t>
                      </a:r>
                    </a:p>
                  </a:txBody>
                  <a:tcPr marL="3548" marR="3548" marT="354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1825104"/>
                  </a:ext>
                </a:extLst>
              </a:tr>
              <a:tr h="216000">
                <a:tc>
                  <a:txBody>
                    <a:bodyPr/>
                    <a:lstStyle/>
                    <a:p>
                      <a:pPr algn="l" fontAlgn="b"/>
                      <a:r>
                        <a:rPr lang="fi-FI" sz="1000" b="0" i="0" u="none" strike="noStrike" dirty="0">
                          <a:solidFill>
                            <a:srgbClr val="000000"/>
                          </a:solidFill>
                          <a:effectLst/>
                          <a:latin typeface="Calibri" panose="020F0502020204030204" pitchFamily="34" charset="0"/>
                        </a:rPr>
                        <a:t>Uusimaa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1 702 678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277 306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1 121 014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304 358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1 836 816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270 892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1 191 458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374 466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1 919 393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272 885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1 229 253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417 255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7744196"/>
                  </a:ext>
                </a:extLst>
              </a:tr>
              <a:tr h="216000">
                <a:tc>
                  <a:txBody>
                    <a:bodyPr/>
                    <a:lstStyle/>
                    <a:p>
                      <a:pPr algn="l" fontAlgn="b"/>
                      <a:r>
                        <a:rPr lang="fi-FI" sz="1000" b="0" i="0" u="none" strike="noStrike" dirty="0">
                          <a:solidFill>
                            <a:srgbClr val="000000"/>
                          </a:solidFill>
                          <a:effectLst/>
                          <a:latin typeface="Calibri" panose="020F0502020204030204" pitchFamily="34" charset="0"/>
                        </a:rPr>
                        <a:t>Varsinais-Suomi</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481 403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70 186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297 098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114 119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491 637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62 868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297 813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130 956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494 333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61 878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294 740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137 715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35380567"/>
                  </a:ext>
                </a:extLst>
              </a:tr>
              <a:tr h="216000">
                <a:tc>
                  <a:txBody>
                    <a:bodyPr/>
                    <a:lstStyle/>
                    <a:p>
                      <a:pPr algn="l" fontAlgn="b"/>
                      <a:r>
                        <a:rPr lang="fi-FI" sz="1000" b="0" i="0" u="none" strike="noStrike" dirty="0">
                          <a:solidFill>
                            <a:srgbClr val="000000"/>
                          </a:solidFill>
                          <a:effectLst/>
                          <a:latin typeface="Calibri" panose="020F0502020204030204" pitchFamily="34" charset="0"/>
                        </a:rPr>
                        <a:t>Satakunta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215 416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30 941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124 887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59 588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201 574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24 365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113 429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63 780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189 132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22 240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105 030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61 862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5359667"/>
                  </a:ext>
                </a:extLst>
              </a:tr>
              <a:tr h="216000">
                <a:tc>
                  <a:txBody>
                    <a:bodyPr/>
                    <a:lstStyle/>
                    <a:p>
                      <a:pPr algn="l" fontAlgn="b"/>
                      <a:r>
                        <a:rPr lang="fi-FI" sz="1000" b="0" i="0" u="none" strike="noStrike">
                          <a:solidFill>
                            <a:srgbClr val="000000"/>
                          </a:solidFill>
                          <a:effectLst/>
                          <a:latin typeface="Calibri" panose="020F0502020204030204" pitchFamily="34" charset="0"/>
                        </a:rPr>
                        <a:t>Kanta-Häme</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170 577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25 450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101 063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44 064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164 397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19 800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93 190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51 407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159 251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18 331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87 287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53 633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6434458"/>
                  </a:ext>
                </a:extLst>
              </a:tr>
              <a:tr h="216000">
                <a:tc>
                  <a:txBody>
                    <a:bodyPr/>
                    <a:lstStyle/>
                    <a:p>
                      <a:pPr algn="l" fontAlgn="b"/>
                      <a:r>
                        <a:rPr lang="fi-FI" sz="1000" b="0" i="0" u="none" strike="noStrike" dirty="0">
                          <a:solidFill>
                            <a:srgbClr val="000000"/>
                          </a:solidFill>
                          <a:effectLst/>
                          <a:latin typeface="Calibri" panose="020F0502020204030204" pitchFamily="34" charset="0"/>
                        </a:rPr>
                        <a:t>Pirkanmaa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522 852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80 651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326 721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115 480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546 805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72 376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339 897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134 532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557 883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72 739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341 889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143 255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93875587"/>
                  </a:ext>
                </a:extLst>
              </a:tr>
              <a:tr h="216000">
                <a:tc>
                  <a:txBody>
                    <a:bodyPr/>
                    <a:lstStyle/>
                    <a:p>
                      <a:pPr algn="l" fontAlgn="b"/>
                      <a:r>
                        <a:rPr lang="fi-FI" sz="1000" b="0" i="0" u="none" strike="noStrike">
                          <a:solidFill>
                            <a:srgbClr val="000000"/>
                          </a:solidFill>
                          <a:effectLst/>
                          <a:latin typeface="Calibri" panose="020F0502020204030204" pitchFamily="34" charset="0"/>
                        </a:rPr>
                        <a:t>Päijät-Häme</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205 771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29 177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120 424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56 170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199 927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24 076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112 556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63 295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193 194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22 475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106 517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64 202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3507307"/>
                  </a:ext>
                </a:extLst>
              </a:tr>
              <a:tr h="216000">
                <a:tc>
                  <a:txBody>
                    <a:bodyPr/>
                    <a:lstStyle/>
                    <a:p>
                      <a:pPr algn="l" fontAlgn="b"/>
                      <a:r>
                        <a:rPr lang="fi-FI" sz="1000" b="0" i="0" u="none" strike="noStrike">
                          <a:solidFill>
                            <a:srgbClr val="000000"/>
                          </a:solidFill>
                          <a:effectLst/>
                          <a:latin typeface="Calibri" panose="020F0502020204030204" pitchFamily="34" charset="0"/>
                        </a:rPr>
                        <a:t>Kymenlaakso</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162 812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21 248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94 948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46 616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148 033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15 858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81 557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50 618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136 233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14 127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72 939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49 167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8735553"/>
                  </a:ext>
                </a:extLst>
              </a:tr>
              <a:tr h="216000">
                <a:tc>
                  <a:txBody>
                    <a:bodyPr/>
                    <a:lstStyle/>
                    <a:p>
                      <a:pPr algn="l" fontAlgn="b"/>
                      <a:r>
                        <a:rPr lang="fi-FI" sz="1000" b="0" i="0" u="none" strike="noStrike">
                          <a:solidFill>
                            <a:srgbClr val="000000"/>
                          </a:solidFill>
                          <a:effectLst/>
                          <a:latin typeface="Calibri" panose="020F0502020204030204" pitchFamily="34" charset="0"/>
                        </a:rPr>
                        <a:t>Etelä-Karjala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126 921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16 540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74 892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35 489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119 591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12 973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67 999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38 619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113 074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12 220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62 953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37 901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2037299"/>
                  </a:ext>
                </a:extLst>
              </a:tr>
              <a:tr h="216000">
                <a:tc>
                  <a:txBody>
                    <a:bodyPr/>
                    <a:lstStyle/>
                    <a:p>
                      <a:pPr algn="l" fontAlgn="b"/>
                      <a:r>
                        <a:rPr lang="fi-FI" sz="1000" b="0" i="0" u="none" strike="noStrike" dirty="0">
                          <a:solidFill>
                            <a:srgbClr val="000000"/>
                          </a:solidFill>
                          <a:effectLst/>
                          <a:latin typeface="Calibri" panose="020F0502020204030204" pitchFamily="34" charset="0"/>
                        </a:rPr>
                        <a:t>Etelä-Savo</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132 702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16 396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74 211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42 095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118 190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11 973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60 695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45 522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107 041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10 367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53 724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42 950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9812830"/>
                  </a:ext>
                </a:extLst>
              </a:tr>
              <a:tr h="216000">
                <a:tc>
                  <a:txBody>
                    <a:bodyPr/>
                    <a:lstStyle/>
                    <a:p>
                      <a:pPr algn="l" fontAlgn="b"/>
                      <a:r>
                        <a:rPr lang="fi-FI" sz="1000" b="0" i="0" u="none" strike="noStrike" dirty="0">
                          <a:solidFill>
                            <a:srgbClr val="000000"/>
                          </a:solidFill>
                          <a:effectLst/>
                          <a:latin typeface="Calibri" panose="020F0502020204030204" pitchFamily="34" charset="0"/>
                        </a:rPr>
                        <a:t>Pohjois-Savo</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248 265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35 585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148 329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64 351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a:solidFill>
                            <a:srgbClr val="000000"/>
                          </a:solidFill>
                          <a:effectLst/>
                          <a:latin typeface="Calibri" panose="020F0502020204030204" pitchFamily="34" charset="0"/>
                        </a:rPr>
                        <a:t>43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24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a:solidFill>
                            <a:srgbClr val="000000"/>
                          </a:solidFill>
                          <a:effectLst/>
                          <a:latin typeface="Calibri" panose="020F0502020204030204" pitchFamily="34" charset="0"/>
                        </a:rPr>
                        <a:t>239 850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29 763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a:solidFill>
                            <a:srgbClr val="000000"/>
                          </a:solidFill>
                          <a:effectLst/>
                          <a:latin typeface="Calibri" panose="020F0502020204030204" pitchFamily="34" charset="0"/>
                        </a:rPr>
                        <a:t>136 677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73 410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54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230 413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28 006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130 264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72 143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55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609315944"/>
                  </a:ext>
                </a:extLst>
              </a:tr>
              <a:tr h="216000">
                <a:tc>
                  <a:txBody>
                    <a:bodyPr/>
                    <a:lstStyle/>
                    <a:p>
                      <a:pPr algn="l" fontAlgn="b"/>
                      <a:r>
                        <a:rPr lang="fi-FI" sz="1000" b="0" i="0" u="none" strike="noStrike">
                          <a:solidFill>
                            <a:srgbClr val="000000"/>
                          </a:solidFill>
                          <a:effectLst/>
                          <a:latin typeface="Calibri" panose="020F0502020204030204" pitchFamily="34" charset="0"/>
                        </a:rPr>
                        <a:t>Pohjois-Karjala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163 537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22 297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96 647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44 593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155 368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18 214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87 549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49 605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147 328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17 154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83 374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46 800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9069653"/>
                  </a:ext>
                </a:extLst>
              </a:tr>
              <a:tr h="216000">
                <a:tc>
                  <a:txBody>
                    <a:bodyPr/>
                    <a:lstStyle/>
                    <a:p>
                      <a:pPr algn="l" fontAlgn="b"/>
                      <a:r>
                        <a:rPr lang="fi-FI" sz="1000" b="0" i="0" u="none" strike="noStrike">
                          <a:solidFill>
                            <a:srgbClr val="000000"/>
                          </a:solidFill>
                          <a:effectLst/>
                          <a:latin typeface="Calibri" panose="020F0502020204030204" pitchFamily="34" charset="0"/>
                        </a:rPr>
                        <a:t>Keski-Suomi</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272 617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42 360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165 752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64 505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269 281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34 558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160 792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73 931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262 332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33 080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154 568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74 684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3862251"/>
                  </a:ext>
                </a:extLst>
              </a:tr>
              <a:tr h="216000">
                <a:tc>
                  <a:txBody>
                    <a:bodyPr/>
                    <a:lstStyle/>
                    <a:p>
                      <a:pPr algn="l" fontAlgn="b"/>
                      <a:r>
                        <a:rPr lang="fi-FI" sz="1000" b="0" i="0" u="none" strike="noStrike" dirty="0">
                          <a:solidFill>
                            <a:srgbClr val="000000"/>
                          </a:solidFill>
                          <a:effectLst/>
                          <a:latin typeface="Calibri" panose="020F0502020204030204" pitchFamily="34" charset="0"/>
                        </a:rPr>
                        <a:t>Etelä-Pohjanmaa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192 150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31 285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110 862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50 003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182 921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25 178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102 123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55 620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173 749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23 176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95 516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55 057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71204422"/>
                  </a:ext>
                </a:extLst>
              </a:tr>
              <a:tr h="216000">
                <a:tc>
                  <a:txBody>
                    <a:bodyPr/>
                    <a:lstStyle/>
                    <a:p>
                      <a:pPr algn="l" fontAlgn="b"/>
                      <a:r>
                        <a:rPr lang="fi-FI" sz="1000" b="0" i="0" u="none" strike="noStrike">
                          <a:solidFill>
                            <a:srgbClr val="000000"/>
                          </a:solidFill>
                          <a:effectLst/>
                          <a:latin typeface="Calibri" panose="020F0502020204030204" pitchFamily="34" charset="0"/>
                        </a:rPr>
                        <a:t>Pohjanmaa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175 816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29 847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104 834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41 135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173 694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26 142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102 790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44 762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169 533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24 930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98 823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45 780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5806198"/>
                  </a:ext>
                </a:extLst>
              </a:tr>
              <a:tr h="216000">
                <a:tc>
                  <a:txBody>
                    <a:bodyPr/>
                    <a:lstStyle/>
                    <a:p>
                      <a:pPr algn="l" fontAlgn="b"/>
                      <a:r>
                        <a:rPr lang="fi-FI" sz="1000" b="0" i="0" u="none" strike="noStrike" dirty="0">
                          <a:solidFill>
                            <a:srgbClr val="000000"/>
                          </a:solidFill>
                          <a:effectLst/>
                          <a:latin typeface="Calibri" panose="020F0502020204030204" pitchFamily="34" charset="0"/>
                        </a:rPr>
                        <a:t>Keski-Pohjanmaa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67 988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12 635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39 159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16 194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65 348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10 327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37 061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17 960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62 104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9 525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34 705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17 874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34573575"/>
                  </a:ext>
                </a:extLst>
              </a:tr>
              <a:tr h="216000">
                <a:tc>
                  <a:txBody>
                    <a:bodyPr/>
                    <a:lstStyle/>
                    <a:p>
                      <a:pPr algn="l" fontAlgn="b"/>
                      <a:r>
                        <a:rPr lang="fi-FI" sz="1000" b="0" i="0" u="none" strike="noStrike">
                          <a:solidFill>
                            <a:srgbClr val="000000"/>
                          </a:solidFill>
                          <a:effectLst/>
                          <a:latin typeface="Calibri" panose="020F0502020204030204" pitchFamily="34" charset="0"/>
                        </a:rPr>
                        <a:t>Pohjois-Pohjanmaa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413 830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78 068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252 368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83 394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418 307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64 960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252 361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100 986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416 214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63 699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245 133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107 382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502559"/>
                  </a:ext>
                </a:extLst>
              </a:tr>
              <a:tr h="216000">
                <a:tc>
                  <a:txBody>
                    <a:bodyPr/>
                    <a:lstStyle/>
                    <a:p>
                      <a:pPr algn="l" fontAlgn="b"/>
                      <a:r>
                        <a:rPr lang="fi-FI" sz="1000" b="0" i="0" u="none" strike="noStrike" dirty="0">
                          <a:solidFill>
                            <a:srgbClr val="000000"/>
                          </a:solidFill>
                          <a:effectLst/>
                          <a:latin typeface="Calibri" panose="020F0502020204030204" pitchFamily="34" charset="0"/>
                        </a:rPr>
                        <a:t>Kainuu</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71 664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9 821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40 899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20 944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65 494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7 580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34 965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22 949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66</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60 312</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6 924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32 269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21 119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65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82713047"/>
                  </a:ext>
                </a:extLst>
              </a:tr>
              <a:tr h="216000">
                <a:tc>
                  <a:txBody>
                    <a:bodyPr/>
                    <a:lstStyle/>
                    <a:p>
                      <a:pPr algn="l" fontAlgn="b"/>
                      <a:r>
                        <a:rPr lang="fi-FI" sz="1000" b="0" i="0" u="none" strike="noStrike" dirty="0">
                          <a:solidFill>
                            <a:srgbClr val="000000"/>
                          </a:solidFill>
                          <a:effectLst/>
                          <a:latin typeface="Calibri" panose="020F0502020204030204" pitchFamily="34" charset="0"/>
                        </a:rPr>
                        <a:t>Lappi</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176 665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26 094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104 662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45 909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169 391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21 494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95 799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52 098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162 937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20 485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92 702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49 750</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54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4033202"/>
                  </a:ext>
                </a:extLst>
              </a:tr>
              <a:tr h="216000">
                <a:tc>
                  <a:txBody>
                    <a:bodyPr/>
                    <a:lstStyle/>
                    <a:p>
                      <a:pPr algn="l" fontAlgn="b"/>
                      <a:r>
                        <a:rPr lang="fi-FI" sz="1000" b="0" i="0" u="none" strike="noStrike">
                          <a:solidFill>
                            <a:srgbClr val="000000"/>
                          </a:solidFill>
                          <a:effectLst/>
                          <a:latin typeface="Calibri" panose="020F0502020204030204" pitchFamily="34" charset="0"/>
                        </a:rPr>
                        <a:t>Ahvenanmaa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30 129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4 974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18 224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6 931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27</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32 197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4 960</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18 914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8 323</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44</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33 555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4 988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19 255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9 312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a:solidFill>
                            <a:srgbClr val="000000"/>
                          </a:solidFill>
                          <a:effectLst/>
                          <a:latin typeface="Calibri" panose="020F0502020204030204" pitchFamily="34" charset="0"/>
                        </a:rPr>
                        <a:t>48</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00" b="0" i="0" u="none" strike="noStrike" dirty="0">
                          <a:solidFill>
                            <a:srgbClr val="000000"/>
                          </a:solidFill>
                          <a:effectLst/>
                          <a:latin typeface="Calibri" panose="020F0502020204030204" pitchFamily="34" charset="0"/>
                        </a:rPr>
                        <a:t>26</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57607707"/>
                  </a:ext>
                </a:extLst>
              </a:tr>
              <a:tr h="216000">
                <a:tc>
                  <a:txBody>
                    <a:bodyPr/>
                    <a:lstStyle/>
                    <a:p>
                      <a:pPr algn="l" fontAlgn="b"/>
                      <a:r>
                        <a:rPr lang="fi-FI" sz="900" b="1" i="0" u="none" strike="noStrike" dirty="0">
                          <a:solidFill>
                            <a:srgbClr val="000000"/>
                          </a:solidFill>
                          <a:effectLst/>
                          <a:latin typeface="Calibri" panose="020F0502020204030204" pitchFamily="34" charset="0"/>
                        </a:rPr>
                        <a:t>KOKO MAA</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5 533 793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860 861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3 416 994</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1 255 938</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37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a:solidFill>
                            <a:srgbClr val="000000"/>
                          </a:solidFill>
                          <a:effectLst/>
                          <a:latin typeface="Calibri" panose="020F0502020204030204" pitchFamily="34" charset="0"/>
                        </a:rPr>
                        <a:t>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5 598 821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758 357</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3 387 625</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1 452 839</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43</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5 588 011</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739 229</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3 340 941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1 507 841</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45</a:t>
                      </a:r>
                    </a:p>
                  </a:txBody>
                  <a:tcPr marL="3548" marR="3548" marT="354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900" b="1" i="0" u="none" strike="noStrike" dirty="0">
                          <a:solidFill>
                            <a:srgbClr val="000000"/>
                          </a:solidFill>
                          <a:effectLst/>
                          <a:latin typeface="Calibri" panose="020F0502020204030204" pitchFamily="34" charset="0"/>
                        </a:rPr>
                        <a:t>22</a:t>
                      </a:r>
                    </a:p>
                  </a:txBody>
                  <a:tcPr marL="3548" marR="3548" marT="354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85247300"/>
                  </a:ext>
                </a:extLst>
              </a:tr>
            </a:tbl>
          </a:graphicData>
        </a:graphic>
      </p:graphicFrame>
    </p:spTree>
    <p:extLst>
      <p:ext uri="{BB962C8B-B14F-4D97-AF65-F5344CB8AC3E}">
        <p14:creationId xmlns:p14="http://schemas.microsoft.com/office/powerpoint/2010/main" val="2689927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432FEB9-F756-455E-8ABF-5B2DBE2473A3}"/>
              </a:ext>
            </a:extLst>
          </p:cNvPr>
          <p:cNvSpPr>
            <a:spLocks noGrp="1"/>
          </p:cNvSpPr>
          <p:nvPr>
            <p:ph type="title"/>
          </p:nvPr>
        </p:nvSpPr>
        <p:spPr>
          <a:xfrm>
            <a:off x="0" y="2"/>
            <a:ext cx="9144000" cy="733627"/>
          </a:xfrm>
        </p:spPr>
        <p:txBody>
          <a:bodyPr>
            <a:normAutofit/>
          </a:bodyPr>
          <a:lstStyle/>
          <a:p>
            <a:pPr algn="ctr"/>
            <a:r>
              <a:rPr lang="fi-FI" sz="2300" dirty="0"/>
              <a:t>Lapsi- ja vanhushuoltosuhteet maakunnittain v. 2020 ja ennuste v. 2040</a:t>
            </a:r>
          </a:p>
        </p:txBody>
      </p:sp>
      <p:sp>
        <p:nvSpPr>
          <p:cNvPr id="2" name="Dian numeron paikkamerkki 1">
            <a:extLst>
              <a:ext uri="{FF2B5EF4-FFF2-40B4-BE49-F238E27FC236}">
                <a16:creationId xmlns:a16="http://schemas.microsoft.com/office/drawing/2014/main" id="{43572699-4133-48AF-93F2-3FF3A5B8A31B}"/>
              </a:ext>
            </a:extLst>
          </p:cNvPr>
          <p:cNvSpPr>
            <a:spLocks noGrp="1"/>
          </p:cNvSpPr>
          <p:nvPr>
            <p:ph type="sldNum" sz="quarter" idx="12"/>
          </p:nvPr>
        </p:nvSpPr>
        <p:spPr/>
        <p:txBody>
          <a:bodyPr/>
          <a:lstStyle/>
          <a:p>
            <a:fld id="{6DE6D825-8E97-454B-BEAD-11D13CFBEEFD}" type="slidenum">
              <a:rPr lang="fi-FI" smtClean="0"/>
              <a:pPr/>
              <a:t>35</a:t>
            </a:fld>
            <a:endParaRPr lang="fi-FI" dirty="0"/>
          </a:p>
        </p:txBody>
      </p:sp>
      <p:sp>
        <p:nvSpPr>
          <p:cNvPr id="4" name="Tekstiruutu 3">
            <a:extLst>
              <a:ext uri="{FF2B5EF4-FFF2-40B4-BE49-F238E27FC236}">
                <a16:creationId xmlns:a16="http://schemas.microsoft.com/office/drawing/2014/main" id="{AC155AA7-52DA-40B1-A3DC-ECE2307AE75A}"/>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7" name="Kaavio 6" descr="Pylväskaavio esittää vanhus- ja lapsihuoltosuhteen kehityksen maakunnittain vuodesta 2020 vuoteen 2040 verrattuna. Kaavion tiedot on esitetty taulukon muodossa diassa 34.">
            <a:extLst>
              <a:ext uri="{FF2B5EF4-FFF2-40B4-BE49-F238E27FC236}">
                <a16:creationId xmlns:a16="http://schemas.microsoft.com/office/drawing/2014/main" id="{84373185-FC2B-4754-873E-99EEAEDF3C25}"/>
              </a:ext>
            </a:extLst>
          </p:cNvPr>
          <p:cNvGraphicFramePr>
            <a:graphicFrameLocks/>
          </p:cNvGraphicFramePr>
          <p:nvPr>
            <p:extLst>
              <p:ext uri="{D42A27DB-BD31-4B8C-83A1-F6EECF244321}">
                <p14:modId xmlns:p14="http://schemas.microsoft.com/office/powerpoint/2010/main" val="2595252632"/>
              </p:ext>
            </p:extLst>
          </p:nvPr>
        </p:nvGraphicFramePr>
        <p:xfrm>
          <a:off x="534600" y="808479"/>
          <a:ext cx="8074800" cy="534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459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9E8FA46-11EF-4C6D-8F81-51EC44B795B7}"/>
              </a:ext>
            </a:extLst>
          </p:cNvPr>
          <p:cNvSpPr>
            <a:spLocks noGrp="1"/>
          </p:cNvSpPr>
          <p:nvPr>
            <p:ph type="title"/>
          </p:nvPr>
        </p:nvSpPr>
        <p:spPr>
          <a:xfrm>
            <a:off x="0" y="0"/>
            <a:ext cx="9144000" cy="733627"/>
          </a:xfrm>
        </p:spPr>
        <p:txBody>
          <a:bodyPr>
            <a:normAutofit fontScale="90000"/>
          </a:bodyPr>
          <a:lstStyle/>
          <a:p>
            <a:pPr algn="ctr"/>
            <a:r>
              <a:rPr lang="fi-FI" dirty="0"/>
              <a:t>75 vuotta täyttäneet Pohjois-Savossa v. 2020 ja ennuste v. 2040</a:t>
            </a:r>
          </a:p>
        </p:txBody>
      </p:sp>
      <p:sp>
        <p:nvSpPr>
          <p:cNvPr id="2" name="Dian numeron paikkamerkki 1">
            <a:extLst>
              <a:ext uri="{FF2B5EF4-FFF2-40B4-BE49-F238E27FC236}">
                <a16:creationId xmlns:a16="http://schemas.microsoft.com/office/drawing/2014/main" id="{F9987E15-36F0-4586-B269-EBAE92D74AB5}"/>
              </a:ext>
            </a:extLst>
          </p:cNvPr>
          <p:cNvSpPr>
            <a:spLocks noGrp="1"/>
          </p:cNvSpPr>
          <p:nvPr>
            <p:ph type="sldNum" sz="quarter" idx="12"/>
          </p:nvPr>
        </p:nvSpPr>
        <p:spPr/>
        <p:txBody>
          <a:bodyPr/>
          <a:lstStyle/>
          <a:p>
            <a:fld id="{6DE6D825-8E97-454B-BEAD-11D13CFBEEFD}" type="slidenum">
              <a:rPr lang="fi-FI" smtClean="0"/>
              <a:pPr/>
              <a:t>36</a:t>
            </a:fld>
            <a:endParaRPr lang="fi-FI" dirty="0"/>
          </a:p>
        </p:txBody>
      </p:sp>
      <p:sp>
        <p:nvSpPr>
          <p:cNvPr id="4" name="Tekstiruutu 3">
            <a:extLst>
              <a:ext uri="{FF2B5EF4-FFF2-40B4-BE49-F238E27FC236}">
                <a16:creationId xmlns:a16="http://schemas.microsoft.com/office/drawing/2014/main" id="{46CADAB7-DCBB-466A-8D0B-CB3573E911DD}"/>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EA58AF46-32A0-4FD9-B9CA-33282E5B8B62}"/>
              </a:ext>
            </a:extLst>
          </p:cNvPr>
          <p:cNvGraphicFramePr>
            <a:graphicFrameLocks noGrp="1"/>
          </p:cNvGraphicFramePr>
          <p:nvPr>
            <p:extLst>
              <p:ext uri="{D42A27DB-BD31-4B8C-83A1-F6EECF244321}">
                <p14:modId xmlns:p14="http://schemas.microsoft.com/office/powerpoint/2010/main" val="3662072277"/>
              </p:ext>
            </p:extLst>
          </p:nvPr>
        </p:nvGraphicFramePr>
        <p:xfrm>
          <a:off x="738000" y="801538"/>
          <a:ext cx="7668000" cy="5254924"/>
        </p:xfrm>
        <a:graphic>
          <a:graphicData uri="http://schemas.openxmlformats.org/drawingml/2006/table">
            <a:tbl>
              <a:tblPr firstRow="1"/>
              <a:tblGrid>
                <a:gridCol w="1404000">
                  <a:extLst>
                    <a:ext uri="{9D8B030D-6E8A-4147-A177-3AD203B41FA5}">
                      <a16:colId xmlns:a16="http://schemas.microsoft.com/office/drawing/2014/main" val="1134578352"/>
                    </a:ext>
                  </a:extLst>
                </a:gridCol>
                <a:gridCol w="576000">
                  <a:extLst>
                    <a:ext uri="{9D8B030D-6E8A-4147-A177-3AD203B41FA5}">
                      <a16:colId xmlns:a16="http://schemas.microsoft.com/office/drawing/2014/main" val="2404789031"/>
                    </a:ext>
                  </a:extLst>
                </a:gridCol>
                <a:gridCol w="648000">
                  <a:extLst>
                    <a:ext uri="{9D8B030D-6E8A-4147-A177-3AD203B41FA5}">
                      <a16:colId xmlns:a16="http://schemas.microsoft.com/office/drawing/2014/main" val="3114728067"/>
                    </a:ext>
                  </a:extLst>
                </a:gridCol>
                <a:gridCol w="1008000">
                  <a:extLst>
                    <a:ext uri="{9D8B030D-6E8A-4147-A177-3AD203B41FA5}">
                      <a16:colId xmlns:a16="http://schemas.microsoft.com/office/drawing/2014/main" val="1569239759"/>
                    </a:ext>
                  </a:extLst>
                </a:gridCol>
                <a:gridCol w="576000">
                  <a:extLst>
                    <a:ext uri="{9D8B030D-6E8A-4147-A177-3AD203B41FA5}">
                      <a16:colId xmlns:a16="http://schemas.microsoft.com/office/drawing/2014/main" val="1284368556"/>
                    </a:ext>
                  </a:extLst>
                </a:gridCol>
                <a:gridCol w="648000">
                  <a:extLst>
                    <a:ext uri="{9D8B030D-6E8A-4147-A177-3AD203B41FA5}">
                      <a16:colId xmlns:a16="http://schemas.microsoft.com/office/drawing/2014/main" val="1447216449"/>
                    </a:ext>
                  </a:extLst>
                </a:gridCol>
                <a:gridCol w="1008000">
                  <a:extLst>
                    <a:ext uri="{9D8B030D-6E8A-4147-A177-3AD203B41FA5}">
                      <a16:colId xmlns:a16="http://schemas.microsoft.com/office/drawing/2014/main" val="995941911"/>
                    </a:ext>
                  </a:extLst>
                </a:gridCol>
                <a:gridCol w="900000">
                  <a:extLst>
                    <a:ext uri="{9D8B030D-6E8A-4147-A177-3AD203B41FA5}">
                      <a16:colId xmlns:a16="http://schemas.microsoft.com/office/drawing/2014/main" val="938239681"/>
                    </a:ext>
                  </a:extLst>
                </a:gridCol>
                <a:gridCol w="900000">
                  <a:extLst>
                    <a:ext uri="{9D8B030D-6E8A-4147-A177-3AD203B41FA5}">
                      <a16:colId xmlns:a16="http://schemas.microsoft.com/office/drawing/2014/main" val="2578954889"/>
                    </a:ext>
                  </a:extLst>
                </a:gridCol>
              </a:tblGrid>
              <a:tr h="574924">
                <a:tc>
                  <a:txBody>
                    <a:bodyPr/>
                    <a:lstStyle/>
                    <a:p>
                      <a:pPr algn="l" fontAlgn="t"/>
                      <a:r>
                        <a:rPr lang="fi-FI" sz="1050" b="1" i="0" u="none" strike="noStrike" dirty="0">
                          <a:solidFill>
                            <a:srgbClr val="000000"/>
                          </a:solidFill>
                          <a:effectLst/>
                          <a:latin typeface="Calibri" panose="020F0502020204030204" pitchFamily="34" charset="0"/>
                        </a:rPr>
                        <a:t>Alue</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Väestö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yhteensä</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75v täyttäneet</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75v täyttäneiden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osuus (%) </a:t>
                      </a:r>
                    </a:p>
                    <a:p>
                      <a:pPr algn="l" fontAlgn="t"/>
                      <a:r>
                        <a:rPr lang="fi-FI" sz="1050" b="1" i="0" u="none" strike="noStrike" dirty="0">
                          <a:solidFill>
                            <a:srgbClr val="000000"/>
                          </a:solidFill>
                          <a:effectLst/>
                          <a:latin typeface="Calibri" panose="020F0502020204030204" pitchFamily="34" charset="0"/>
                        </a:rPr>
                        <a:t>Väestöstä (2020)</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Väestö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yhteensä</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75v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täyttäneet</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75v täyttäneiden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osuus (%) </a:t>
                      </a:r>
                    </a:p>
                    <a:p>
                      <a:pPr algn="l" fontAlgn="t"/>
                      <a:r>
                        <a:rPr lang="fi-FI" sz="1050" b="1" i="0" u="none" strike="noStrike" dirty="0">
                          <a:solidFill>
                            <a:srgbClr val="000000"/>
                          </a:solidFill>
                          <a:effectLst/>
                          <a:latin typeface="Calibri" panose="020F0502020204030204" pitchFamily="34" charset="0"/>
                        </a:rPr>
                        <a:t>Väestöstä (2040)</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75v täyttäneet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muutos (henk.)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 2020–2040</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75v täyttäneet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muutos (%)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 2020–2040</a:t>
                      </a:r>
                    </a:p>
                  </a:txBody>
                  <a:tcPr marL="7252" marR="7252" marT="7252"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38081760"/>
                  </a:ext>
                </a:extLst>
              </a:tr>
              <a:tr h="180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120 210</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11 051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125 898</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19 824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8 773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3959290"/>
                  </a:ext>
                </a:extLst>
              </a:tr>
              <a:tr h="180000">
                <a:tc>
                  <a:txBody>
                    <a:bodyPr/>
                    <a:lstStyle/>
                    <a:p>
                      <a:pPr algn="l" fontAlgn="b"/>
                      <a:r>
                        <a:rPr lang="fi-FI" sz="1050" b="0" i="0" u="none" strike="noStrike" dirty="0">
                          <a:solidFill>
                            <a:srgbClr val="000000"/>
                          </a:solidFill>
                          <a:effectLst/>
                          <a:latin typeface="Calibri" panose="020F0502020204030204" pitchFamily="34" charset="0"/>
                        </a:rPr>
                        <a:t>Siilinjärvi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21 251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1 916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19 038</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3 598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1 682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87,8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7482924"/>
                  </a:ext>
                </a:extLst>
              </a:tr>
              <a:tr h="180000">
                <a:tc>
                  <a:txBody>
                    <a:bodyPr/>
                    <a:lstStyle/>
                    <a:p>
                      <a:pPr algn="l" fontAlgn="b"/>
                      <a:r>
                        <a:rPr lang="fi-FI" sz="1050" b="1" i="0" u="none" strike="noStrike" dirty="0">
                          <a:solidFill>
                            <a:srgbClr val="000000"/>
                          </a:solidFill>
                          <a:effectLst/>
                          <a:latin typeface="Calibri" panose="020F0502020204030204" pitchFamily="34" charset="0"/>
                        </a:rPr>
                        <a:t>Kuopion seutukunta</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141 461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12 967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144 936</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23 422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16,2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10 455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80,6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8938715"/>
                  </a:ext>
                </a:extLst>
              </a:tr>
              <a:tr h="180000">
                <a:tc>
                  <a:txBody>
                    <a:bodyPr/>
                    <a:lstStyle/>
                    <a:p>
                      <a:pPr algn="l" fontAlgn="b"/>
                      <a:r>
                        <a:rPr lang="fi-FI" sz="1050" b="0" i="0" u="none" strike="noStrike" dirty="0">
                          <a:solidFill>
                            <a:srgbClr val="000000"/>
                          </a:solidFill>
                          <a:effectLst/>
                          <a:latin typeface="Calibri" panose="020F0502020204030204" pitchFamily="34" charset="0"/>
                        </a:rPr>
                        <a:t>Iisalmi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21 124</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2 384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18 013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4 033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22,4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1 649</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69,2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6579838"/>
                  </a:ext>
                </a:extLst>
              </a:tr>
              <a:tr h="180000">
                <a:tc>
                  <a:txBody>
                    <a:bodyPr/>
                    <a:lstStyle/>
                    <a:p>
                      <a:pPr algn="l" fontAlgn="b"/>
                      <a:r>
                        <a:rPr lang="fi-FI" sz="1050" b="0" i="0" u="none" strike="noStrike" dirty="0">
                          <a:solidFill>
                            <a:srgbClr val="000000"/>
                          </a:solidFill>
                          <a:effectLst/>
                          <a:latin typeface="Calibri" panose="020F0502020204030204" pitchFamily="34" charset="0"/>
                        </a:rPr>
                        <a:t>Kiuruvesi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7 854</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1 109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5 868</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1 541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26,3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4076769"/>
                  </a:ext>
                </a:extLst>
              </a:tr>
              <a:tr h="180000">
                <a:tc>
                  <a:txBody>
                    <a:bodyPr/>
                    <a:lstStyle/>
                    <a:p>
                      <a:pPr algn="l" fontAlgn="b"/>
                      <a:r>
                        <a:rPr lang="fi-FI" sz="1050" b="0" i="0" u="none" strike="noStrike">
                          <a:solidFill>
                            <a:srgbClr val="000000"/>
                          </a:solidFill>
                          <a:effectLst/>
                          <a:latin typeface="Calibri" panose="020F0502020204030204" pitchFamily="34" charset="0"/>
                        </a:rPr>
                        <a:t>Keitele</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2 155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1 616</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32,5</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2599865"/>
                  </a:ext>
                </a:extLst>
              </a:tr>
              <a:tr h="180000">
                <a:tc>
                  <a:txBody>
                    <a:bodyPr/>
                    <a:lstStyle/>
                    <a:p>
                      <a:pPr algn="l" fontAlgn="b"/>
                      <a:r>
                        <a:rPr lang="fi-FI" sz="1050" b="0" i="0" u="none" strike="noStrike">
                          <a:solidFill>
                            <a:srgbClr val="000000"/>
                          </a:solidFill>
                          <a:effectLst/>
                          <a:latin typeface="Calibri" panose="020F0502020204030204" pitchFamily="34" charset="0"/>
                        </a:rPr>
                        <a:t>Lapinlahti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9 358</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1 087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7 726</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1 680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21,7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91798217"/>
                  </a:ext>
                </a:extLst>
              </a:tr>
              <a:tr h="180000">
                <a:tc>
                  <a:txBody>
                    <a:bodyPr/>
                    <a:lstStyle/>
                    <a:p>
                      <a:pPr algn="l" fontAlgn="b"/>
                      <a:r>
                        <a:rPr lang="fi-FI" sz="1050" b="0" i="0" u="none" strike="noStrike">
                          <a:solidFill>
                            <a:srgbClr val="000000"/>
                          </a:solidFill>
                          <a:effectLst/>
                          <a:latin typeface="Calibri" panose="020F0502020204030204" pitchFamily="34" charset="0"/>
                        </a:rPr>
                        <a:t>Pielavesi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4 321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3 220</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29,5</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4422763"/>
                  </a:ext>
                </a:extLst>
              </a:tr>
              <a:tr h="180000">
                <a:tc>
                  <a:txBody>
                    <a:bodyPr/>
                    <a:lstStyle/>
                    <a:p>
                      <a:pPr algn="l" fontAlgn="b"/>
                      <a:r>
                        <a:rPr lang="fi-FI" sz="1050" b="0" i="0" u="none" strike="noStrike" dirty="0">
                          <a:solidFill>
                            <a:srgbClr val="000000"/>
                          </a:solidFill>
                          <a:effectLst/>
                          <a:latin typeface="Calibri" panose="020F0502020204030204" pitchFamily="34" charset="0"/>
                        </a:rPr>
                        <a:t>Sonkajärvi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3 841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2 882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29,2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280</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4433439"/>
                  </a:ext>
                </a:extLst>
              </a:tr>
              <a:tr h="180000">
                <a:tc>
                  <a:txBody>
                    <a:bodyPr/>
                    <a:lstStyle/>
                    <a:p>
                      <a:pPr algn="l" fontAlgn="b"/>
                      <a:r>
                        <a:rPr lang="fi-FI" sz="1050" b="0" i="0" u="none" strike="noStrike">
                          <a:solidFill>
                            <a:srgbClr val="000000"/>
                          </a:solidFill>
                          <a:effectLst/>
                          <a:latin typeface="Calibri" panose="020F0502020204030204" pitchFamily="34" charset="0"/>
                        </a:rPr>
                        <a:t>Vieremä</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3 522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2 856</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160</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9810269"/>
                  </a:ext>
                </a:extLst>
              </a:tr>
              <a:tr h="180000">
                <a:tc>
                  <a:txBody>
                    <a:bodyPr/>
                    <a:lstStyle/>
                    <a:p>
                      <a:pPr algn="l" fontAlgn="b"/>
                      <a:r>
                        <a:rPr lang="fi-FI" sz="1050" b="1" i="0" u="none" strike="noStrike" dirty="0">
                          <a:solidFill>
                            <a:srgbClr val="000000"/>
                          </a:solidFill>
                          <a:effectLst/>
                          <a:latin typeface="Calibri" panose="020F0502020204030204" pitchFamily="34" charset="0"/>
                        </a:rPr>
                        <a:t>Ylä-Savon seutukunta</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52 175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6 642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12,7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42 181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10 153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24,1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3 511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52,9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6157542"/>
                  </a:ext>
                </a:extLst>
              </a:tr>
              <a:tr h="180000">
                <a:tc>
                  <a:txBody>
                    <a:bodyPr/>
                    <a:lstStyle/>
                    <a:p>
                      <a:pPr algn="l" fontAlgn="b"/>
                      <a:r>
                        <a:rPr lang="fi-FI" sz="1050" b="0" i="0" u="none" strike="noStrike">
                          <a:solidFill>
                            <a:srgbClr val="000000"/>
                          </a:solidFill>
                          <a:effectLst/>
                          <a:latin typeface="Calibri" panose="020F0502020204030204" pitchFamily="34" charset="0"/>
                        </a:rPr>
                        <a:t>Suonenjoki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6 931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1 039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5 642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1 470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26,1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41,5</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1614248"/>
                  </a:ext>
                </a:extLst>
              </a:tr>
              <a:tr h="180000">
                <a:tc>
                  <a:txBody>
                    <a:bodyPr/>
                    <a:lstStyle/>
                    <a:p>
                      <a:pPr algn="l" fontAlgn="b"/>
                      <a:r>
                        <a:rPr lang="fi-FI" sz="1050" b="0" i="0" u="none" strike="noStrike">
                          <a:solidFill>
                            <a:srgbClr val="000000"/>
                          </a:solidFill>
                          <a:effectLst/>
                          <a:latin typeface="Calibri" panose="020F0502020204030204" pitchFamily="34" charset="0"/>
                        </a:rPr>
                        <a:t>Rautalampi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3 053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489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2 390</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26,2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2782169"/>
                  </a:ext>
                </a:extLst>
              </a:tr>
              <a:tr h="180000">
                <a:tc>
                  <a:txBody>
                    <a:bodyPr/>
                    <a:lstStyle/>
                    <a:p>
                      <a:pPr algn="l" fontAlgn="b"/>
                      <a:r>
                        <a:rPr lang="fi-FI" sz="1050" b="0" i="0" u="none" strike="noStrike">
                          <a:solidFill>
                            <a:srgbClr val="000000"/>
                          </a:solidFill>
                          <a:effectLst/>
                          <a:latin typeface="Calibri" panose="020F0502020204030204" pitchFamily="34" charset="0"/>
                        </a:rPr>
                        <a:t>Tervo</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1 503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1 259</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31,7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148</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85832659"/>
                  </a:ext>
                </a:extLst>
              </a:tr>
              <a:tr h="180000">
                <a:tc>
                  <a:txBody>
                    <a:bodyPr/>
                    <a:lstStyle/>
                    <a:p>
                      <a:pPr algn="l" fontAlgn="b"/>
                      <a:r>
                        <a:rPr lang="fi-FI" sz="1050" b="0" i="0" u="none" strike="noStrike">
                          <a:solidFill>
                            <a:srgbClr val="000000"/>
                          </a:solidFill>
                          <a:effectLst/>
                          <a:latin typeface="Calibri" panose="020F0502020204030204" pitchFamily="34" charset="0"/>
                        </a:rPr>
                        <a:t>Vesanto</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1 972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1 435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32,6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3080603"/>
                  </a:ext>
                </a:extLst>
              </a:tr>
              <a:tr h="180000">
                <a:tc>
                  <a:txBody>
                    <a:bodyPr/>
                    <a:lstStyle/>
                    <a:p>
                      <a:pPr algn="l" fontAlgn="b"/>
                      <a:r>
                        <a:rPr lang="fi-FI" sz="1050" b="1" i="0" u="none" strike="noStrike" dirty="0">
                          <a:solidFill>
                            <a:srgbClr val="000000"/>
                          </a:solidFill>
                          <a:effectLst/>
                          <a:latin typeface="Calibri" panose="020F0502020204030204" pitchFamily="34" charset="0"/>
                        </a:rPr>
                        <a:t>Sisä-Savon seutukunta</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13 459</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2 162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16,1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10 726</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2 964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27,6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802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37,1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3614918"/>
                  </a:ext>
                </a:extLst>
              </a:tr>
              <a:tr h="180000">
                <a:tc>
                  <a:txBody>
                    <a:bodyPr/>
                    <a:lstStyle/>
                    <a:p>
                      <a:pPr algn="l" fontAlgn="b"/>
                      <a:r>
                        <a:rPr lang="fi-FI" sz="1050" b="0" i="0" u="none" strike="noStrike" dirty="0">
                          <a:solidFill>
                            <a:srgbClr val="000000"/>
                          </a:solidFill>
                          <a:effectLst/>
                          <a:latin typeface="Calibri" panose="020F0502020204030204" pitchFamily="34" charset="0"/>
                        </a:rPr>
                        <a:t>Kaavi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2 807</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461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2 105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561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26,7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5983657"/>
                  </a:ext>
                </a:extLst>
              </a:tr>
              <a:tr h="180000">
                <a:tc>
                  <a:txBody>
                    <a:bodyPr/>
                    <a:lstStyle/>
                    <a:p>
                      <a:pPr algn="l" fontAlgn="b"/>
                      <a:r>
                        <a:rPr lang="fi-FI" sz="1050" b="0" i="0" u="none" strike="noStrike">
                          <a:solidFill>
                            <a:srgbClr val="000000"/>
                          </a:solidFill>
                          <a:effectLst/>
                          <a:latin typeface="Calibri" panose="020F0502020204030204" pitchFamily="34" charset="0"/>
                        </a:rPr>
                        <a:t>Rautavaara</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1 561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1 137</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83689857"/>
                  </a:ext>
                </a:extLst>
              </a:tr>
              <a:tr h="180000">
                <a:tc>
                  <a:txBody>
                    <a:bodyPr/>
                    <a:lstStyle/>
                    <a:p>
                      <a:pPr algn="l" fontAlgn="b"/>
                      <a:r>
                        <a:rPr lang="fi-FI" sz="1050" b="0" i="0" u="none" strike="noStrike" dirty="0">
                          <a:solidFill>
                            <a:srgbClr val="000000"/>
                          </a:solidFill>
                          <a:effectLst/>
                          <a:latin typeface="Calibri" panose="020F0502020204030204" pitchFamily="34" charset="0"/>
                        </a:rPr>
                        <a:t>Tuusniemi</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2 433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1 873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555</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184</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24816949"/>
                  </a:ext>
                </a:extLst>
              </a:tr>
              <a:tr h="180000">
                <a:tc>
                  <a:txBody>
                    <a:bodyPr/>
                    <a:lstStyle/>
                    <a:p>
                      <a:pPr algn="l" fontAlgn="b"/>
                      <a:r>
                        <a:rPr lang="fi-FI" sz="1050" b="1" i="0" u="none" strike="noStrike" dirty="0">
                          <a:solidFill>
                            <a:srgbClr val="000000"/>
                          </a:solidFill>
                          <a:effectLst/>
                          <a:latin typeface="Calibri" panose="020F0502020204030204" pitchFamily="34" charset="0"/>
                        </a:rPr>
                        <a:t>Koillis-Savon seutukunta</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6 801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1 118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16,4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5 115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1 452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28,4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334</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29,9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87034793"/>
                  </a:ext>
                </a:extLst>
              </a:tr>
              <a:tr h="180000">
                <a:tc>
                  <a:txBody>
                    <a:bodyPr/>
                    <a:lstStyle/>
                    <a:p>
                      <a:pPr algn="l" fontAlgn="b"/>
                      <a:r>
                        <a:rPr lang="fi-FI" sz="1050" b="0" i="0" u="none" strike="noStrike" dirty="0">
                          <a:solidFill>
                            <a:srgbClr val="000000"/>
                          </a:solidFill>
                          <a:effectLst/>
                          <a:latin typeface="Calibri" panose="020F0502020204030204" pitchFamily="34" charset="0"/>
                        </a:rPr>
                        <a:t>Varkaus</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20 278</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2 838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16 201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4 385</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1 547</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54,5</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839084"/>
                  </a:ext>
                </a:extLst>
              </a:tr>
              <a:tr h="180000">
                <a:tc>
                  <a:txBody>
                    <a:bodyPr/>
                    <a:lstStyle/>
                    <a:p>
                      <a:pPr algn="l" fontAlgn="b"/>
                      <a:r>
                        <a:rPr lang="fi-FI" sz="1050" b="0" i="0" u="none" strike="noStrike" dirty="0">
                          <a:solidFill>
                            <a:srgbClr val="000000"/>
                          </a:solidFill>
                          <a:effectLst/>
                          <a:latin typeface="Calibri" panose="020F0502020204030204" pitchFamily="34" charset="0"/>
                        </a:rPr>
                        <a:t>Joroinen</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4 689</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3 484</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26,6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314</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30141950"/>
                  </a:ext>
                </a:extLst>
              </a:tr>
              <a:tr h="180000">
                <a:tc>
                  <a:txBody>
                    <a:bodyPr/>
                    <a:lstStyle/>
                    <a:p>
                      <a:pPr algn="l" fontAlgn="b"/>
                      <a:r>
                        <a:rPr lang="fi-FI" sz="1050" b="0" i="0" u="none" strike="noStrike" dirty="0">
                          <a:solidFill>
                            <a:srgbClr val="000000"/>
                          </a:solidFill>
                          <a:effectLst/>
                          <a:latin typeface="Calibri" panose="020F0502020204030204" pitchFamily="34" charset="0"/>
                        </a:rPr>
                        <a:t>Leppävirta</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9 402</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1 350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7 770</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1 934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24,9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584</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43,3</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20750213"/>
                  </a:ext>
                </a:extLst>
              </a:tr>
              <a:tr h="180000">
                <a:tc>
                  <a:txBody>
                    <a:bodyPr/>
                    <a:lstStyle/>
                    <a:p>
                      <a:pPr algn="l" fontAlgn="b"/>
                      <a:r>
                        <a:rPr lang="fi-FI" sz="1050" b="1" i="0" u="none" strike="noStrike" dirty="0">
                          <a:solidFill>
                            <a:srgbClr val="000000"/>
                          </a:solidFill>
                          <a:effectLst/>
                          <a:latin typeface="Calibri" panose="020F0502020204030204" pitchFamily="34" charset="0"/>
                        </a:rPr>
                        <a:t>Varkauden seutukunta</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34 369</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4 802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14,0</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27 455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7 247</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26,4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2 445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50,9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83585401"/>
                  </a:ext>
                </a:extLst>
              </a:tr>
              <a:tr h="180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248 265</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27 691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11,2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230 413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45 238</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19,6</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17 547</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63,4</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595007263"/>
                  </a:ext>
                </a:extLst>
              </a:tr>
              <a:tr h="180000">
                <a:tc>
                  <a:txBody>
                    <a:bodyPr/>
                    <a:lstStyle/>
                    <a:p>
                      <a:pPr algn="l" fontAlgn="b"/>
                      <a:r>
                        <a:rPr lang="fi-FI" sz="1050" b="0" i="0" u="none" strike="noStrike" dirty="0">
                          <a:solidFill>
                            <a:srgbClr val="000000"/>
                          </a:solidFill>
                          <a:effectLst/>
                          <a:latin typeface="Calibri" panose="020F0502020204030204" pitchFamily="34" charset="0"/>
                        </a:rPr>
                        <a:t>Koko maa</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5 533 793</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547 835</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9,9</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5 588 011</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904 572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16,2</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356 737</a:t>
                      </a:r>
                    </a:p>
                  </a:txBody>
                  <a:tcPr marL="7252" marR="7252" marT="7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65,1</a:t>
                      </a:r>
                    </a:p>
                  </a:txBody>
                  <a:tcPr marL="7252" marR="7252" marT="7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04566"/>
                  </a:ext>
                </a:extLst>
              </a:tr>
            </a:tbl>
          </a:graphicData>
        </a:graphic>
      </p:graphicFrame>
    </p:spTree>
    <p:extLst>
      <p:ext uri="{BB962C8B-B14F-4D97-AF65-F5344CB8AC3E}">
        <p14:creationId xmlns:p14="http://schemas.microsoft.com/office/powerpoint/2010/main" val="1789090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EA4EF8A4-4662-4DA9-A286-CCF6FDA04F65}"/>
              </a:ext>
            </a:extLst>
          </p:cNvPr>
          <p:cNvSpPr>
            <a:spLocks noGrp="1"/>
          </p:cNvSpPr>
          <p:nvPr>
            <p:ph type="title"/>
          </p:nvPr>
        </p:nvSpPr>
        <p:spPr>
          <a:xfrm>
            <a:off x="0" y="0"/>
            <a:ext cx="9144000" cy="733627"/>
          </a:xfrm>
        </p:spPr>
        <p:txBody>
          <a:bodyPr>
            <a:normAutofit fontScale="90000"/>
          </a:bodyPr>
          <a:lstStyle/>
          <a:p>
            <a:pPr algn="ctr"/>
            <a:r>
              <a:rPr lang="fi-FI" dirty="0"/>
              <a:t>75 vuotta täyttäneet maakunnittain v. 2020 ja ennuste v. 2040</a:t>
            </a:r>
          </a:p>
        </p:txBody>
      </p:sp>
      <p:sp>
        <p:nvSpPr>
          <p:cNvPr id="2" name="Dian numeron paikkamerkki 1">
            <a:extLst>
              <a:ext uri="{FF2B5EF4-FFF2-40B4-BE49-F238E27FC236}">
                <a16:creationId xmlns:a16="http://schemas.microsoft.com/office/drawing/2014/main" id="{8F7DC59E-A8C7-4FD5-8FD5-2B2915564AAE}"/>
              </a:ext>
            </a:extLst>
          </p:cNvPr>
          <p:cNvSpPr>
            <a:spLocks noGrp="1"/>
          </p:cNvSpPr>
          <p:nvPr>
            <p:ph type="sldNum" sz="quarter" idx="12"/>
          </p:nvPr>
        </p:nvSpPr>
        <p:spPr/>
        <p:txBody>
          <a:bodyPr/>
          <a:lstStyle/>
          <a:p>
            <a:fld id="{6DE6D825-8E97-454B-BEAD-11D13CFBEEFD}" type="slidenum">
              <a:rPr lang="fi-FI" smtClean="0"/>
              <a:pPr/>
              <a:t>37</a:t>
            </a:fld>
            <a:endParaRPr lang="fi-FI" dirty="0"/>
          </a:p>
        </p:txBody>
      </p:sp>
      <p:sp>
        <p:nvSpPr>
          <p:cNvPr id="4" name="Tekstiruutu 3">
            <a:extLst>
              <a:ext uri="{FF2B5EF4-FFF2-40B4-BE49-F238E27FC236}">
                <a16:creationId xmlns:a16="http://schemas.microsoft.com/office/drawing/2014/main" id="{713CF28E-2FD7-43B7-891D-6C6EABC6613C}"/>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4E3B602F-3709-42BD-B3ED-61B15482B813}"/>
              </a:ext>
            </a:extLst>
          </p:cNvPr>
          <p:cNvGraphicFramePr>
            <a:graphicFrameLocks noGrp="1"/>
          </p:cNvGraphicFramePr>
          <p:nvPr>
            <p:extLst>
              <p:ext uri="{D42A27DB-BD31-4B8C-83A1-F6EECF244321}">
                <p14:modId xmlns:p14="http://schemas.microsoft.com/office/powerpoint/2010/main" val="785355406"/>
              </p:ext>
            </p:extLst>
          </p:nvPr>
        </p:nvGraphicFramePr>
        <p:xfrm>
          <a:off x="628651" y="795457"/>
          <a:ext cx="7686368" cy="5255672"/>
        </p:xfrm>
        <a:graphic>
          <a:graphicData uri="http://schemas.openxmlformats.org/drawingml/2006/table">
            <a:tbl>
              <a:tblPr firstRow="1"/>
              <a:tblGrid>
                <a:gridCol w="1152000">
                  <a:extLst>
                    <a:ext uri="{9D8B030D-6E8A-4147-A177-3AD203B41FA5}">
                      <a16:colId xmlns:a16="http://schemas.microsoft.com/office/drawing/2014/main" val="145884322"/>
                    </a:ext>
                  </a:extLst>
                </a:gridCol>
                <a:gridCol w="576000">
                  <a:extLst>
                    <a:ext uri="{9D8B030D-6E8A-4147-A177-3AD203B41FA5}">
                      <a16:colId xmlns:a16="http://schemas.microsoft.com/office/drawing/2014/main" val="2240058221"/>
                    </a:ext>
                  </a:extLst>
                </a:gridCol>
                <a:gridCol w="648000">
                  <a:extLst>
                    <a:ext uri="{9D8B030D-6E8A-4147-A177-3AD203B41FA5}">
                      <a16:colId xmlns:a16="http://schemas.microsoft.com/office/drawing/2014/main" val="551411137"/>
                    </a:ext>
                  </a:extLst>
                </a:gridCol>
                <a:gridCol w="1008000">
                  <a:extLst>
                    <a:ext uri="{9D8B030D-6E8A-4147-A177-3AD203B41FA5}">
                      <a16:colId xmlns:a16="http://schemas.microsoft.com/office/drawing/2014/main" val="3687743725"/>
                    </a:ext>
                  </a:extLst>
                </a:gridCol>
                <a:gridCol w="729184">
                  <a:extLst>
                    <a:ext uri="{9D8B030D-6E8A-4147-A177-3AD203B41FA5}">
                      <a16:colId xmlns:a16="http://schemas.microsoft.com/office/drawing/2014/main" val="3452682888"/>
                    </a:ext>
                  </a:extLst>
                </a:gridCol>
                <a:gridCol w="729184">
                  <a:extLst>
                    <a:ext uri="{9D8B030D-6E8A-4147-A177-3AD203B41FA5}">
                      <a16:colId xmlns:a16="http://schemas.microsoft.com/office/drawing/2014/main" val="2455851706"/>
                    </a:ext>
                  </a:extLst>
                </a:gridCol>
                <a:gridCol w="1008000">
                  <a:extLst>
                    <a:ext uri="{9D8B030D-6E8A-4147-A177-3AD203B41FA5}">
                      <a16:colId xmlns:a16="http://schemas.microsoft.com/office/drawing/2014/main" val="1666258638"/>
                    </a:ext>
                  </a:extLst>
                </a:gridCol>
                <a:gridCol w="936000">
                  <a:extLst>
                    <a:ext uri="{9D8B030D-6E8A-4147-A177-3AD203B41FA5}">
                      <a16:colId xmlns:a16="http://schemas.microsoft.com/office/drawing/2014/main" val="2122453119"/>
                    </a:ext>
                  </a:extLst>
                </a:gridCol>
                <a:gridCol w="900000">
                  <a:extLst>
                    <a:ext uri="{9D8B030D-6E8A-4147-A177-3AD203B41FA5}">
                      <a16:colId xmlns:a16="http://schemas.microsoft.com/office/drawing/2014/main" val="3845920840"/>
                    </a:ext>
                  </a:extLst>
                </a:gridCol>
              </a:tblGrid>
              <a:tr h="575672">
                <a:tc>
                  <a:txBody>
                    <a:bodyPr/>
                    <a:lstStyle/>
                    <a:p>
                      <a:pPr algn="l" fontAlgn="t"/>
                      <a:r>
                        <a:rPr lang="fi-FI" sz="1050" b="1" i="0" u="none" strike="noStrike" dirty="0">
                          <a:solidFill>
                            <a:srgbClr val="000000"/>
                          </a:solidFill>
                          <a:effectLst/>
                          <a:latin typeface="Calibri" panose="020F0502020204030204" pitchFamily="34" charset="0"/>
                        </a:rPr>
                        <a:t>Maakunta</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Väestö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yhteensä</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2020</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75v täyttäneet</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75v täyttäneiden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osuus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väestöstä (2020)</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Väestö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yhteensä</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2040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75v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täyttäneet</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75v täyttäneiden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osuus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väestöstä (2040)</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75v täyttäneet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muutos (henk.)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 2020–2040</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t"/>
                      <a:r>
                        <a:rPr lang="fi-FI" sz="1050" b="1" i="0" u="none" strike="noStrike" dirty="0">
                          <a:solidFill>
                            <a:srgbClr val="000000"/>
                          </a:solidFill>
                          <a:effectLst/>
                          <a:latin typeface="Calibri" panose="020F0502020204030204" pitchFamily="34" charset="0"/>
                        </a:rPr>
                        <a:t>75v täyttäneet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muutos (%)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v. 2020–2040</a:t>
                      </a:r>
                    </a:p>
                  </a:txBody>
                  <a:tcPr marL="7196" marR="7196" marT="7196"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95218764"/>
                  </a:ext>
                </a:extLst>
              </a:tr>
              <a:tr h="234000">
                <a:tc>
                  <a:txBody>
                    <a:bodyPr/>
                    <a:lstStyle/>
                    <a:p>
                      <a:pPr algn="l" fontAlgn="b"/>
                      <a:r>
                        <a:rPr lang="fi-FI" sz="1050" b="0" i="0" u="none" strike="noStrike" dirty="0">
                          <a:solidFill>
                            <a:srgbClr val="000000"/>
                          </a:solidFill>
                          <a:effectLst/>
                          <a:latin typeface="Calibri" panose="020F0502020204030204" pitchFamily="34" charset="0"/>
                        </a:rPr>
                        <a:t>Uusimaa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1 702 678</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129 852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1 919 393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237 042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107 190</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57924899"/>
                  </a:ext>
                </a:extLst>
              </a:tr>
              <a:tr h="234000">
                <a:tc>
                  <a:txBody>
                    <a:bodyPr/>
                    <a:lstStyle/>
                    <a:p>
                      <a:pPr algn="l" fontAlgn="b"/>
                      <a:r>
                        <a:rPr lang="fi-FI" sz="1050" b="0" i="0" u="none" strike="noStrike" dirty="0">
                          <a:solidFill>
                            <a:srgbClr val="000000"/>
                          </a:solidFill>
                          <a:effectLst/>
                          <a:latin typeface="Calibri" panose="020F0502020204030204" pitchFamily="34" charset="0"/>
                        </a:rPr>
                        <a:t>Varsinais-Suomi</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481 403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50 788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494 333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82 317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31 529</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62,1</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6998974"/>
                  </a:ext>
                </a:extLst>
              </a:tr>
              <a:tr h="234000">
                <a:tc>
                  <a:txBody>
                    <a:bodyPr/>
                    <a:lstStyle/>
                    <a:p>
                      <a:pPr algn="l" fontAlgn="b"/>
                      <a:r>
                        <a:rPr lang="fi-FI" sz="1050" b="0" i="0" u="none" strike="noStrike" dirty="0">
                          <a:solidFill>
                            <a:srgbClr val="000000"/>
                          </a:solidFill>
                          <a:effectLst/>
                          <a:latin typeface="Calibri" panose="020F0502020204030204" pitchFamily="34" charset="0"/>
                        </a:rPr>
                        <a:t>Satakunta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215 416</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26 747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12,4</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189 132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38 219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11 472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7002223"/>
                  </a:ext>
                </a:extLst>
              </a:tr>
              <a:tr h="234000">
                <a:tc>
                  <a:txBody>
                    <a:bodyPr/>
                    <a:lstStyle/>
                    <a:p>
                      <a:pPr algn="l" fontAlgn="b"/>
                      <a:r>
                        <a:rPr lang="fi-FI" sz="1050" b="0" i="0" u="none" strike="noStrike" dirty="0">
                          <a:solidFill>
                            <a:srgbClr val="000000"/>
                          </a:solidFill>
                          <a:effectLst/>
                          <a:latin typeface="Calibri" panose="020F0502020204030204" pitchFamily="34" charset="0"/>
                        </a:rPr>
                        <a:t>Kanta-Häme</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170 577</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19 212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159 251</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32 274</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13 062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68,0</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06602534"/>
                  </a:ext>
                </a:extLst>
              </a:tr>
              <a:tr h="234000">
                <a:tc>
                  <a:txBody>
                    <a:bodyPr/>
                    <a:lstStyle/>
                    <a:p>
                      <a:pPr algn="l" fontAlgn="b"/>
                      <a:r>
                        <a:rPr lang="fi-FI" sz="1050" b="0" i="0" u="none" strike="noStrike" dirty="0">
                          <a:solidFill>
                            <a:srgbClr val="000000"/>
                          </a:solidFill>
                          <a:effectLst/>
                          <a:latin typeface="Calibri" panose="020F0502020204030204" pitchFamily="34" charset="0"/>
                        </a:rPr>
                        <a:t>Pirkanmaa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522 852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51 277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557 883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85 033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33 756</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2301555"/>
                  </a:ext>
                </a:extLst>
              </a:tr>
              <a:tr h="234000">
                <a:tc>
                  <a:txBody>
                    <a:bodyPr/>
                    <a:lstStyle/>
                    <a:p>
                      <a:pPr algn="l" fontAlgn="b"/>
                      <a:r>
                        <a:rPr lang="fi-FI" sz="1050" b="0" i="0" u="none" strike="noStrike" dirty="0">
                          <a:solidFill>
                            <a:srgbClr val="000000"/>
                          </a:solidFill>
                          <a:effectLst/>
                          <a:latin typeface="Calibri" panose="020F0502020204030204" pitchFamily="34" charset="0"/>
                        </a:rPr>
                        <a:t>Päijät-Häme</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205 771</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24 464</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193 194</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39 131</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14 667</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60,0</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83743977"/>
                  </a:ext>
                </a:extLst>
              </a:tr>
              <a:tr h="234000">
                <a:tc>
                  <a:txBody>
                    <a:bodyPr/>
                    <a:lstStyle/>
                    <a:p>
                      <a:pPr algn="l" fontAlgn="b"/>
                      <a:r>
                        <a:rPr lang="fi-FI" sz="1050" b="0" i="0" u="none" strike="noStrike" dirty="0">
                          <a:solidFill>
                            <a:srgbClr val="000000"/>
                          </a:solidFill>
                          <a:effectLst/>
                          <a:latin typeface="Calibri" panose="020F0502020204030204" pitchFamily="34" charset="0"/>
                        </a:rPr>
                        <a:t>Kymenlaakso</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162 812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20 823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136 233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30 354</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22,3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9 531</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9922121"/>
                  </a:ext>
                </a:extLst>
              </a:tr>
              <a:tr h="234000">
                <a:tc>
                  <a:txBody>
                    <a:bodyPr/>
                    <a:lstStyle/>
                    <a:p>
                      <a:pPr algn="l" fontAlgn="b"/>
                      <a:r>
                        <a:rPr lang="fi-FI" sz="1050" b="0" i="0" u="none" strike="noStrike">
                          <a:solidFill>
                            <a:srgbClr val="000000"/>
                          </a:solidFill>
                          <a:effectLst/>
                          <a:latin typeface="Calibri" panose="020F0502020204030204" pitchFamily="34" charset="0"/>
                        </a:rPr>
                        <a:t>Etelä-Karjala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126 921</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16 030</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113 074</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23 412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7 382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46,1</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0254381"/>
                  </a:ext>
                </a:extLst>
              </a:tr>
              <a:tr h="234000">
                <a:tc>
                  <a:txBody>
                    <a:bodyPr/>
                    <a:lstStyle/>
                    <a:p>
                      <a:pPr algn="l" fontAlgn="b"/>
                      <a:r>
                        <a:rPr lang="fi-FI" sz="1050" b="0" i="0" u="none" strike="noStrike" dirty="0">
                          <a:solidFill>
                            <a:srgbClr val="000000"/>
                          </a:solidFill>
                          <a:effectLst/>
                          <a:latin typeface="Calibri" panose="020F0502020204030204" pitchFamily="34" charset="0"/>
                        </a:rPr>
                        <a:t>Etelä-Savo</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132 702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18 867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107 041</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27 304</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8 437</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66281012"/>
                  </a:ext>
                </a:extLst>
              </a:tr>
              <a:tr h="234000">
                <a:tc>
                  <a:txBody>
                    <a:bodyPr/>
                    <a:lstStyle/>
                    <a:p>
                      <a:pPr algn="l" fontAlgn="b"/>
                      <a:r>
                        <a:rPr lang="fi-FI" sz="1050" b="0" i="0" u="none" strike="noStrike" dirty="0">
                          <a:solidFill>
                            <a:srgbClr val="000000"/>
                          </a:solidFill>
                          <a:effectLst/>
                          <a:latin typeface="Calibri" panose="020F0502020204030204" pitchFamily="34" charset="0"/>
                        </a:rPr>
                        <a:t>Pohjois-Savo</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248 265</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27 691</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11,2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230 413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45 238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19,6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17 547</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63,4</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696583161"/>
                  </a:ext>
                </a:extLst>
              </a:tr>
              <a:tr h="234000">
                <a:tc>
                  <a:txBody>
                    <a:bodyPr/>
                    <a:lstStyle/>
                    <a:p>
                      <a:pPr algn="l" fontAlgn="b"/>
                      <a:r>
                        <a:rPr lang="fi-FI" sz="1050" b="0" i="0" u="none" strike="noStrike" dirty="0">
                          <a:solidFill>
                            <a:srgbClr val="000000"/>
                          </a:solidFill>
                          <a:effectLst/>
                          <a:latin typeface="Calibri" panose="020F0502020204030204" pitchFamily="34" charset="0"/>
                        </a:rPr>
                        <a:t>Pohjois-Karjala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163 537</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19 076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147 328</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29 876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10 800</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9679592"/>
                  </a:ext>
                </a:extLst>
              </a:tr>
              <a:tr h="234000">
                <a:tc>
                  <a:txBody>
                    <a:bodyPr/>
                    <a:lstStyle/>
                    <a:p>
                      <a:pPr algn="l" fontAlgn="b"/>
                      <a:r>
                        <a:rPr lang="fi-FI" sz="1050" b="0" i="0" u="none" strike="noStrike" dirty="0">
                          <a:solidFill>
                            <a:srgbClr val="000000"/>
                          </a:solidFill>
                          <a:effectLst/>
                          <a:latin typeface="Calibri" panose="020F0502020204030204" pitchFamily="34" charset="0"/>
                        </a:rPr>
                        <a:t>Keski-Suomi</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272 617</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28 017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262 332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45 808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17 791</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07504612"/>
                  </a:ext>
                </a:extLst>
              </a:tr>
              <a:tr h="234000">
                <a:tc>
                  <a:txBody>
                    <a:bodyPr/>
                    <a:lstStyle/>
                    <a:p>
                      <a:pPr algn="l" fontAlgn="b"/>
                      <a:r>
                        <a:rPr lang="fi-FI" sz="1050" b="0" i="0" u="none" strike="noStrike" dirty="0">
                          <a:solidFill>
                            <a:srgbClr val="000000"/>
                          </a:solidFill>
                          <a:effectLst/>
                          <a:latin typeface="Calibri" panose="020F0502020204030204" pitchFamily="34" charset="0"/>
                        </a:rPr>
                        <a:t>Etelä-Pohjanmaa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192 150</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22 032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173 749</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34 381</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12 349</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56,1</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06552652"/>
                  </a:ext>
                </a:extLst>
              </a:tr>
              <a:tr h="234000">
                <a:tc>
                  <a:txBody>
                    <a:bodyPr/>
                    <a:lstStyle/>
                    <a:p>
                      <a:pPr algn="l" fontAlgn="b"/>
                      <a:r>
                        <a:rPr lang="fi-FI" sz="1050" b="0" i="0" u="none" strike="noStrike" dirty="0">
                          <a:solidFill>
                            <a:srgbClr val="000000"/>
                          </a:solidFill>
                          <a:effectLst/>
                          <a:latin typeface="Calibri" panose="020F0502020204030204" pitchFamily="34" charset="0"/>
                        </a:rPr>
                        <a:t>Pohjanmaa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175 816</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19 183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169 533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27 609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8 426</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6307521"/>
                  </a:ext>
                </a:extLst>
              </a:tr>
              <a:tr h="234000">
                <a:tc>
                  <a:txBody>
                    <a:bodyPr/>
                    <a:lstStyle/>
                    <a:p>
                      <a:pPr algn="l" fontAlgn="b"/>
                      <a:r>
                        <a:rPr lang="fi-FI" sz="1050" b="0" i="0" u="none" strike="noStrike" dirty="0">
                          <a:solidFill>
                            <a:srgbClr val="000000"/>
                          </a:solidFill>
                          <a:effectLst/>
                          <a:latin typeface="Calibri" panose="020F0502020204030204" pitchFamily="34" charset="0"/>
                        </a:rPr>
                        <a:t>Keski-Pohjanmaa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67 988</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7 003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62 104</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11 052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4 049</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6987781"/>
                  </a:ext>
                </a:extLst>
              </a:tr>
              <a:tr h="234000">
                <a:tc>
                  <a:txBody>
                    <a:bodyPr/>
                    <a:lstStyle/>
                    <a:p>
                      <a:pPr algn="l" fontAlgn="b"/>
                      <a:r>
                        <a:rPr lang="fi-FI" sz="1050" b="0" i="0" u="none" strike="noStrike" dirty="0">
                          <a:solidFill>
                            <a:srgbClr val="000000"/>
                          </a:solidFill>
                          <a:effectLst/>
                          <a:latin typeface="Calibri" panose="020F0502020204030204" pitchFamily="34" charset="0"/>
                        </a:rPr>
                        <a:t>Pohjois-Pohjanmaa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413 830</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35 412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416 214</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64 905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29 493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83,3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47965383"/>
                  </a:ext>
                </a:extLst>
              </a:tr>
              <a:tr h="234000">
                <a:tc>
                  <a:txBody>
                    <a:bodyPr/>
                    <a:lstStyle/>
                    <a:p>
                      <a:pPr algn="l" fontAlgn="b"/>
                      <a:r>
                        <a:rPr lang="fi-FI" sz="1050" b="0" i="0" u="none" strike="noStrike" dirty="0">
                          <a:solidFill>
                            <a:srgbClr val="000000"/>
                          </a:solidFill>
                          <a:effectLst/>
                          <a:latin typeface="Calibri" panose="020F0502020204030204" pitchFamily="34" charset="0"/>
                        </a:rPr>
                        <a:t>Kainuu</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71 664</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9 040</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12,6</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60 312</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13 728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22,8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4 688</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51,9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0894012"/>
                  </a:ext>
                </a:extLst>
              </a:tr>
              <a:tr h="234000">
                <a:tc>
                  <a:txBody>
                    <a:bodyPr/>
                    <a:lstStyle/>
                    <a:p>
                      <a:pPr algn="l" fontAlgn="b"/>
                      <a:r>
                        <a:rPr lang="fi-FI" sz="1050" b="0" i="0" u="none" strike="noStrike" dirty="0">
                          <a:solidFill>
                            <a:srgbClr val="000000"/>
                          </a:solidFill>
                          <a:effectLst/>
                          <a:latin typeface="Calibri" panose="020F0502020204030204" pitchFamily="34" charset="0"/>
                        </a:rPr>
                        <a:t>Lappi</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176 665</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19 244</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162 937</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31 519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19,3</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12 275</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63,8</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0736464"/>
                  </a:ext>
                </a:extLst>
              </a:tr>
              <a:tr h="234000">
                <a:tc>
                  <a:txBody>
                    <a:bodyPr/>
                    <a:lstStyle/>
                    <a:p>
                      <a:pPr algn="l" fontAlgn="b"/>
                      <a:r>
                        <a:rPr lang="fi-FI" sz="1050" b="0" i="0" u="none" strike="noStrike" dirty="0">
                          <a:solidFill>
                            <a:srgbClr val="000000"/>
                          </a:solidFill>
                          <a:effectLst/>
                          <a:latin typeface="Calibri" panose="020F0502020204030204" pitchFamily="34" charset="0"/>
                        </a:rPr>
                        <a:t>Ahvenanmaa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30 129</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3 077</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33 555</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5 370</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16,0</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2 293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74,5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0387555"/>
                  </a:ext>
                </a:extLst>
              </a:tr>
              <a:tr h="234000">
                <a:tc>
                  <a:txBody>
                    <a:bodyPr/>
                    <a:lstStyle/>
                    <a:p>
                      <a:pPr algn="l" fontAlgn="b"/>
                      <a:r>
                        <a:rPr lang="fi-FI" sz="1050" b="1" i="0" u="none" strike="noStrike" dirty="0">
                          <a:solidFill>
                            <a:srgbClr val="000000"/>
                          </a:solidFill>
                          <a:effectLst/>
                          <a:latin typeface="Calibri" panose="020F0502020204030204" pitchFamily="34" charset="0"/>
                        </a:rPr>
                        <a:t>KOKO MAA</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1" i="0" u="none" strike="noStrike" dirty="0">
                          <a:solidFill>
                            <a:srgbClr val="000000"/>
                          </a:solidFill>
                          <a:effectLst/>
                          <a:latin typeface="Calibri" panose="020F0502020204030204" pitchFamily="34" charset="0"/>
                        </a:rPr>
                        <a:t>5 533 793</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1" i="0" u="none" strike="noStrike" dirty="0">
                          <a:solidFill>
                            <a:srgbClr val="000000"/>
                          </a:solidFill>
                          <a:effectLst/>
                          <a:latin typeface="Calibri" panose="020F0502020204030204" pitchFamily="34" charset="0"/>
                        </a:rPr>
                        <a:t>547 835</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1" i="0" u="none" strike="noStrike">
                          <a:solidFill>
                            <a:srgbClr val="000000"/>
                          </a:solidFill>
                          <a:effectLst/>
                          <a:latin typeface="Calibri" panose="020F0502020204030204" pitchFamily="34" charset="0"/>
                        </a:rPr>
                        <a:t>9,9</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1" i="0" u="none" strike="noStrike">
                          <a:solidFill>
                            <a:srgbClr val="000000"/>
                          </a:solidFill>
                          <a:effectLst/>
                          <a:latin typeface="Calibri" panose="020F0502020204030204" pitchFamily="34" charset="0"/>
                        </a:rPr>
                        <a:t>5 588 011</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1" i="0" u="none" strike="noStrike">
                          <a:solidFill>
                            <a:srgbClr val="000000"/>
                          </a:solidFill>
                          <a:effectLst/>
                          <a:latin typeface="Calibri" panose="020F0502020204030204" pitchFamily="34" charset="0"/>
                        </a:rPr>
                        <a:t>904 572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1" i="0" u="none" strike="noStrike" dirty="0">
                          <a:solidFill>
                            <a:srgbClr val="000000"/>
                          </a:solidFill>
                          <a:effectLst/>
                          <a:latin typeface="Calibri" panose="020F0502020204030204" pitchFamily="34" charset="0"/>
                        </a:rPr>
                        <a:t>16,2</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1" i="0" u="none" strike="noStrike" dirty="0">
                          <a:solidFill>
                            <a:srgbClr val="000000"/>
                          </a:solidFill>
                          <a:effectLst/>
                          <a:latin typeface="Calibri" panose="020F0502020204030204" pitchFamily="34" charset="0"/>
                        </a:rPr>
                        <a:t>356 737</a:t>
                      </a:r>
                    </a:p>
                  </a:txBody>
                  <a:tcPr marL="7196" marR="7196" marT="719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1" i="0" u="none" strike="noStrike" dirty="0">
                          <a:solidFill>
                            <a:srgbClr val="000000"/>
                          </a:solidFill>
                          <a:effectLst/>
                          <a:latin typeface="Calibri" panose="020F0502020204030204" pitchFamily="34" charset="0"/>
                        </a:rPr>
                        <a:t>65,1</a:t>
                      </a:r>
                    </a:p>
                  </a:txBody>
                  <a:tcPr marL="7196" marR="7196" marT="719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01534352"/>
                  </a:ext>
                </a:extLst>
              </a:tr>
            </a:tbl>
          </a:graphicData>
        </a:graphic>
      </p:graphicFrame>
    </p:spTree>
    <p:extLst>
      <p:ext uri="{BB962C8B-B14F-4D97-AF65-F5344CB8AC3E}">
        <p14:creationId xmlns:p14="http://schemas.microsoft.com/office/powerpoint/2010/main" val="2309496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91805D2-0BB9-475D-8389-6CB8337D71DF}"/>
              </a:ext>
            </a:extLst>
          </p:cNvPr>
          <p:cNvSpPr>
            <a:spLocks noGrp="1"/>
          </p:cNvSpPr>
          <p:nvPr>
            <p:ph type="title"/>
          </p:nvPr>
        </p:nvSpPr>
        <p:spPr>
          <a:xfrm>
            <a:off x="0" y="7367"/>
            <a:ext cx="9144000" cy="733627"/>
          </a:xfrm>
        </p:spPr>
        <p:txBody>
          <a:bodyPr>
            <a:normAutofit fontScale="90000"/>
          </a:bodyPr>
          <a:lstStyle/>
          <a:p>
            <a:pPr algn="ctr"/>
            <a:r>
              <a:rPr lang="fi-FI" dirty="0"/>
              <a:t>75 vuotta täyttäneiden määrän kasvu v. 2020–2040 (henk. ja %)</a:t>
            </a:r>
          </a:p>
        </p:txBody>
      </p:sp>
      <p:sp>
        <p:nvSpPr>
          <p:cNvPr id="2" name="Dian numeron paikkamerkki 1">
            <a:extLst>
              <a:ext uri="{FF2B5EF4-FFF2-40B4-BE49-F238E27FC236}">
                <a16:creationId xmlns:a16="http://schemas.microsoft.com/office/drawing/2014/main" id="{9F1A4417-76A7-44EB-823A-C6E523095B31}"/>
              </a:ext>
            </a:extLst>
          </p:cNvPr>
          <p:cNvSpPr>
            <a:spLocks noGrp="1"/>
          </p:cNvSpPr>
          <p:nvPr>
            <p:ph type="sldNum" sz="quarter" idx="12"/>
          </p:nvPr>
        </p:nvSpPr>
        <p:spPr/>
        <p:txBody>
          <a:bodyPr/>
          <a:lstStyle/>
          <a:p>
            <a:fld id="{6DE6D825-8E97-454B-BEAD-11D13CFBEEFD}" type="slidenum">
              <a:rPr lang="fi-FI" smtClean="0"/>
              <a:pPr/>
              <a:t>38</a:t>
            </a:fld>
            <a:endParaRPr lang="fi-FI" dirty="0"/>
          </a:p>
        </p:txBody>
      </p:sp>
      <p:sp>
        <p:nvSpPr>
          <p:cNvPr id="5" name="Tekstiruutu 4">
            <a:extLst>
              <a:ext uri="{FF2B5EF4-FFF2-40B4-BE49-F238E27FC236}">
                <a16:creationId xmlns:a16="http://schemas.microsoft.com/office/drawing/2014/main" id="{B1D16C40-D679-4888-B15C-A509980FCBAA}"/>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pic>
        <p:nvPicPr>
          <p:cNvPr id="4" name="Kuva 3" descr="Karttakuva esittää 75 vuotta täyttäneiden määrän kasvun Pohjois-Savossa kunnittain vuosina 2020–2040. Kartan tiedot on esitetty taulukkomuodossa edellä diassa 36.">
            <a:extLst>
              <a:ext uri="{FF2B5EF4-FFF2-40B4-BE49-F238E27FC236}">
                <a16:creationId xmlns:a16="http://schemas.microsoft.com/office/drawing/2014/main" id="{F0100B74-32FE-4245-86F1-B2452C9602DB}"/>
              </a:ext>
            </a:extLst>
          </p:cNvPr>
          <p:cNvPicPr>
            <a:picLocks noChangeAspect="1"/>
          </p:cNvPicPr>
          <p:nvPr/>
        </p:nvPicPr>
        <p:blipFill>
          <a:blip r:embed="rId2"/>
          <a:stretch>
            <a:fillRect/>
          </a:stretch>
        </p:blipFill>
        <p:spPr>
          <a:xfrm>
            <a:off x="581939" y="740994"/>
            <a:ext cx="4203764" cy="5940331"/>
          </a:xfrm>
          <a:prstGeom prst="rect">
            <a:avLst/>
          </a:prstGeom>
          <a:ln>
            <a:solidFill>
              <a:schemeClr val="tx1"/>
            </a:solidFill>
          </a:ln>
        </p:spPr>
      </p:pic>
      <p:pic>
        <p:nvPicPr>
          <p:cNvPr id="9" name="Kuva 8" descr="Karttakuva esittää 75 vuotta täyttäneiden määrän kasvun maakunnittain vuosina 2020–2040. Kartan tiedot on esitetty taulukkomuodossa edellä diassa 37.">
            <a:extLst>
              <a:ext uri="{FF2B5EF4-FFF2-40B4-BE49-F238E27FC236}">
                <a16:creationId xmlns:a16="http://schemas.microsoft.com/office/drawing/2014/main" id="{F1733348-2350-4156-9CB9-F3B317008A80}"/>
              </a:ext>
            </a:extLst>
          </p:cNvPr>
          <p:cNvPicPr>
            <a:picLocks noChangeAspect="1"/>
          </p:cNvPicPr>
          <p:nvPr/>
        </p:nvPicPr>
        <p:blipFill>
          <a:blip r:embed="rId3"/>
          <a:stretch>
            <a:fillRect/>
          </a:stretch>
        </p:blipFill>
        <p:spPr>
          <a:xfrm>
            <a:off x="4785703" y="740994"/>
            <a:ext cx="4203764" cy="5940331"/>
          </a:xfrm>
          <a:prstGeom prst="rect">
            <a:avLst/>
          </a:prstGeom>
          <a:ln>
            <a:solidFill>
              <a:schemeClr val="tx1"/>
            </a:solidFill>
          </a:ln>
        </p:spPr>
      </p:pic>
    </p:spTree>
    <p:extLst>
      <p:ext uri="{BB962C8B-B14F-4D97-AF65-F5344CB8AC3E}">
        <p14:creationId xmlns:p14="http://schemas.microsoft.com/office/powerpoint/2010/main" val="878825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1CBB0041-CDE2-49D0-8D2C-C562D3009DCC}"/>
              </a:ext>
            </a:extLst>
          </p:cNvPr>
          <p:cNvSpPr>
            <a:spLocks noGrp="1"/>
          </p:cNvSpPr>
          <p:nvPr>
            <p:ph type="title"/>
          </p:nvPr>
        </p:nvSpPr>
        <p:spPr>
          <a:xfrm>
            <a:off x="0" y="0"/>
            <a:ext cx="2681242" cy="6465882"/>
          </a:xfrm>
        </p:spPr>
        <p:txBody>
          <a:bodyPr>
            <a:noAutofit/>
          </a:bodyPr>
          <a:lstStyle/>
          <a:p>
            <a:pPr algn="ctr"/>
            <a:r>
              <a:rPr lang="fi-FI" sz="2500" dirty="0"/>
              <a:t>Väestön ikä- ja sukupuolirakenne Pohjois-Savossa </a:t>
            </a:r>
            <a:br>
              <a:rPr lang="fi-FI" sz="2500" dirty="0"/>
            </a:br>
            <a:r>
              <a:rPr lang="fi-FI" sz="2500" dirty="0"/>
              <a:t>v. 2020 ja </a:t>
            </a:r>
            <a:br>
              <a:rPr lang="fi-FI" sz="2500" dirty="0"/>
            </a:br>
            <a:r>
              <a:rPr lang="fi-FI" sz="2500" dirty="0"/>
              <a:t>ennuste v. 2040</a:t>
            </a:r>
          </a:p>
        </p:txBody>
      </p:sp>
      <p:sp>
        <p:nvSpPr>
          <p:cNvPr id="2" name="Dian numeron paikkamerkki 1">
            <a:extLst>
              <a:ext uri="{FF2B5EF4-FFF2-40B4-BE49-F238E27FC236}">
                <a16:creationId xmlns:a16="http://schemas.microsoft.com/office/drawing/2014/main" id="{61281314-6B64-4F47-913E-AA85C0CAFD61}"/>
              </a:ext>
            </a:extLst>
          </p:cNvPr>
          <p:cNvSpPr>
            <a:spLocks noGrp="1"/>
          </p:cNvSpPr>
          <p:nvPr>
            <p:ph type="sldNum" sz="quarter" idx="12"/>
          </p:nvPr>
        </p:nvSpPr>
        <p:spPr/>
        <p:txBody>
          <a:bodyPr/>
          <a:lstStyle/>
          <a:p>
            <a:fld id="{6DE6D825-8E97-454B-BEAD-11D13CFBEEFD}" type="slidenum">
              <a:rPr lang="fi-FI" smtClean="0"/>
              <a:pPr/>
              <a:t>39</a:t>
            </a:fld>
            <a:endParaRPr lang="fi-FI" dirty="0"/>
          </a:p>
        </p:txBody>
      </p:sp>
      <p:sp>
        <p:nvSpPr>
          <p:cNvPr id="4" name="Tekstiruutu 3">
            <a:extLst>
              <a:ext uri="{FF2B5EF4-FFF2-40B4-BE49-F238E27FC236}">
                <a16:creationId xmlns:a16="http://schemas.microsoft.com/office/drawing/2014/main" id="{421F5E7D-23F3-4557-B0F1-545A2569C13D}"/>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pic>
        <p:nvPicPr>
          <p:cNvPr id="13" name="Kuva 12" descr="Palkkikaavio esittää väestön ikä- ja sukupuolirakenteen Pohjois-Savossa vuonna 2020 ja viivakaavio ikä- ja sukupuolirakenteen ennusteen vuonna 2040. Kaavion tiedot on esitetty taulukkomuotoisena dioissa 40 ja 44.">
            <a:extLst>
              <a:ext uri="{FF2B5EF4-FFF2-40B4-BE49-F238E27FC236}">
                <a16:creationId xmlns:a16="http://schemas.microsoft.com/office/drawing/2014/main" id="{87E65472-0DE9-4E83-986E-8961A6027E25}"/>
              </a:ext>
            </a:extLst>
          </p:cNvPr>
          <p:cNvPicPr>
            <a:picLocks noChangeAspect="1"/>
          </p:cNvPicPr>
          <p:nvPr/>
        </p:nvPicPr>
        <p:blipFill>
          <a:blip r:embed="rId2"/>
          <a:stretch>
            <a:fillRect/>
          </a:stretch>
        </p:blipFill>
        <p:spPr>
          <a:xfrm rot="5400000">
            <a:off x="2571869" y="103921"/>
            <a:ext cx="6686778" cy="6468032"/>
          </a:xfrm>
          <a:prstGeom prst="rect">
            <a:avLst/>
          </a:prstGeom>
        </p:spPr>
      </p:pic>
    </p:spTree>
    <p:extLst>
      <p:ext uri="{BB962C8B-B14F-4D97-AF65-F5344CB8AC3E}">
        <p14:creationId xmlns:p14="http://schemas.microsoft.com/office/powerpoint/2010/main" val="94272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F120928-2AC3-4774-95D0-66085F743CD7}"/>
              </a:ext>
            </a:extLst>
          </p:cNvPr>
          <p:cNvSpPr>
            <a:spLocks noGrp="1"/>
          </p:cNvSpPr>
          <p:nvPr>
            <p:ph type="title"/>
          </p:nvPr>
        </p:nvSpPr>
        <p:spPr>
          <a:xfrm>
            <a:off x="0" y="2"/>
            <a:ext cx="9144000" cy="733627"/>
          </a:xfrm>
        </p:spPr>
        <p:txBody>
          <a:bodyPr>
            <a:normAutofit fontScale="90000"/>
          </a:bodyPr>
          <a:lstStyle/>
          <a:p>
            <a:pPr algn="ctr"/>
            <a:r>
              <a:rPr lang="fi-FI" dirty="0"/>
              <a:t>Pohjois-Savon väestönkehitys 1975–2020 ja Tilastokeskuksen väestöennusteet 2015, 2019 ja 2021, taulukko</a:t>
            </a:r>
          </a:p>
        </p:txBody>
      </p:sp>
      <p:sp>
        <p:nvSpPr>
          <p:cNvPr id="2" name="Dian numeron paikkamerkki 1">
            <a:extLst>
              <a:ext uri="{FF2B5EF4-FFF2-40B4-BE49-F238E27FC236}">
                <a16:creationId xmlns:a16="http://schemas.microsoft.com/office/drawing/2014/main" id="{ABBBD6E3-77E9-4554-8E57-A241C578E9C4}"/>
              </a:ext>
            </a:extLst>
          </p:cNvPr>
          <p:cNvSpPr>
            <a:spLocks noGrp="1"/>
          </p:cNvSpPr>
          <p:nvPr>
            <p:ph type="sldNum" sz="quarter" idx="12"/>
          </p:nvPr>
        </p:nvSpPr>
        <p:spPr/>
        <p:txBody>
          <a:bodyPr/>
          <a:lstStyle/>
          <a:p>
            <a:fld id="{6DE6D825-8E97-454B-BEAD-11D13CFBEEFD}" type="slidenum">
              <a:rPr lang="fi-FI" smtClean="0"/>
              <a:pPr/>
              <a:t>4</a:t>
            </a:fld>
            <a:endParaRPr lang="fi-FI" dirty="0"/>
          </a:p>
        </p:txBody>
      </p:sp>
      <p:graphicFrame>
        <p:nvGraphicFramePr>
          <p:cNvPr id="6" name="Taulukko 5">
            <a:extLst>
              <a:ext uri="{FF2B5EF4-FFF2-40B4-BE49-F238E27FC236}">
                <a16:creationId xmlns:a16="http://schemas.microsoft.com/office/drawing/2014/main" id="{925CEC0A-9B67-4BA0-A7A6-938966A371A3}"/>
              </a:ext>
            </a:extLst>
          </p:cNvPr>
          <p:cNvGraphicFramePr>
            <a:graphicFrameLocks noGrp="1"/>
          </p:cNvGraphicFramePr>
          <p:nvPr>
            <p:extLst>
              <p:ext uri="{D42A27DB-BD31-4B8C-83A1-F6EECF244321}">
                <p14:modId xmlns:p14="http://schemas.microsoft.com/office/powerpoint/2010/main" val="2455414894"/>
              </p:ext>
            </p:extLst>
          </p:nvPr>
        </p:nvGraphicFramePr>
        <p:xfrm>
          <a:off x="369745" y="708359"/>
          <a:ext cx="2700000" cy="5628125"/>
        </p:xfrm>
        <a:graphic>
          <a:graphicData uri="http://schemas.openxmlformats.org/drawingml/2006/table">
            <a:tbl>
              <a:tblPr firstRow="1"/>
              <a:tblGrid>
                <a:gridCol w="540000">
                  <a:extLst>
                    <a:ext uri="{9D8B030D-6E8A-4147-A177-3AD203B41FA5}">
                      <a16:colId xmlns:a16="http://schemas.microsoft.com/office/drawing/2014/main" val="4003260683"/>
                    </a:ext>
                  </a:extLst>
                </a:gridCol>
                <a:gridCol w="540000">
                  <a:extLst>
                    <a:ext uri="{9D8B030D-6E8A-4147-A177-3AD203B41FA5}">
                      <a16:colId xmlns:a16="http://schemas.microsoft.com/office/drawing/2014/main" val="164098672"/>
                    </a:ext>
                  </a:extLst>
                </a:gridCol>
                <a:gridCol w="540000">
                  <a:extLst>
                    <a:ext uri="{9D8B030D-6E8A-4147-A177-3AD203B41FA5}">
                      <a16:colId xmlns:a16="http://schemas.microsoft.com/office/drawing/2014/main" val="3944004979"/>
                    </a:ext>
                  </a:extLst>
                </a:gridCol>
                <a:gridCol w="540000">
                  <a:extLst>
                    <a:ext uri="{9D8B030D-6E8A-4147-A177-3AD203B41FA5}">
                      <a16:colId xmlns:a16="http://schemas.microsoft.com/office/drawing/2014/main" val="2696583659"/>
                    </a:ext>
                  </a:extLst>
                </a:gridCol>
                <a:gridCol w="540000">
                  <a:extLst>
                    <a:ext uri="{9D8B030D-6E8A-4147-A177-3AD203B41FA5}">
                      <a16:colId xmlns:a16="http://schemas.microsoft.com/office/drawing/2014/main" val="396778852"/>
                    </a:ext>
                  </a:extLst>
                </a:gridCol>
              </a:tblGrid>
              <a:tr h="1128125">
                <a:tc>
                  <a:txBody>
                    <a:bodyPr/>
                    <a:lstStyle/>
                    <a:p>
                      <a:pPr marL="18000" algn="l" fontAlgn="b"/>
                      <a:r>
                        <a:rPr lang="fi-FI" sz="1050" b="1" i="0" u="none" strike="noStrike" dirty="0">
                          <a:solidFill>
                            <a:srgbClr val="000000"/>
                          </a:solidFill>
                          <a:effectLst/>
                          <a:latin typeface="Calibri" panose="020F0502020204030204" pitchFamily="34" charset="0"/>
                        </a:rPr>
                        <a:t>Vuosi</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lvl="0" algn="l" defTabSz="72000" fontAlgn="b">
                        <a:tabLst/>
                      </a:pPr>
                      <a:r>
                        <a:rPr lang="fi-FI" sz="1050" b="0" i="0" u="none" strike="noStrike" dirty="0">
                          <a:solidFill>
                            <a:srgbClr val="000000"/>
                          </a:solidFill>
                          <a:effectLst/>
                          <a:latin typeface="Calibri" panose="020F0502020204030204" pitchFamily="34" charset="0"/>
                        </a:rPr>
                        <a:t>Pohjois-Savo toteutunut</a:t>
                      </a:r>
                    </a:p>
                  </a:txBody>
                  <a:tcPr marL="18000" marR="18000" marT="6446" marB="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lvl="0" algn="l" defTabSz="72000" fontAlgn="b">
                        <a:tabLst>
                          <a:tab pos="72000" algn="l"/>
                        </a:tabLst>
                      </a:pPr>
                      <a:r>
                        <a:rPr lang="fi-FI" sz="1050" b="0" i="0" u="none" strike="noStrike" dirty="0">
                          <a:solidFill>
                            <a:srgbClr val="000000"/>
                          </a:solidFill>
                          <a:effectLst/>
                          <a:latin typeface="Calibri" panose="020F0502020204030204" pitchFamily="34" charset="0"/>
                        </a:rPr>
                        <a:t>Pohjois-Savo ennuste 2015</a:t>
                      </a:r>
                    </a:p>
                  </a:txBody>
                  <a:tcPr marL="18000" marR="18000" marT="6446" marB="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lvl="0" algn="l" defTabSz="72000" fontAlgn="b">
                        <a:tabLst>
                          <a:tab pos="72000" algn="l"/>
                        </a:tabLst>
                      </a:pPr>
                      <a:r>
                        <a:rPr lang="fi-FI" sz="1050" b="0" i="0" u="none" strike="noStrike" dirty="0">
                          <a:solidFill>
                            <a:srgbClr val="000000"/>
                          </a:solidFill>
                          <a:effectLst/>
                          <a:latin typeface="Calibri" panose="020F0502020204030204" pitchFamily="34" charset="0"/>
                        </a:rPr>
                        <a:t>Pohjois-Savo ennuste 2019</a:t>
                      </a:r>
                    </a:p>
                  </a:txBody>
                  <a:tcPr marL="18000" marR="18000" marT="6446" marB="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lvl="0" algn="l" defTabSz="72000" fontAlgn="b">
                        <a:tabLst>
                          <a:tab pos="72000" algn="l"/>
                        </a:tabLst>
                      </a:pPr>
                      <a:r>
                        <a:rPr lang="fi-FI" sz="1050" b="0" i="0" u="none" strike="noStrike" dirty="0">
                          <a:solidFill>
                            <a:srgbClr val="000000"/>
                          </a:solidFill>
                          <a:effectLst/>
                          <a:latin typeface="Calibri" panose="020F0502020204030204" pitchFamily="34" charset="0"/>
                        </a:rPr>
                        <a:t>Pohjois-Savo ennuste 2021</a:t>
                      </a:r>
                    </a:p>
                  </a:txBody>
                  <a:tcPr marL="18000" marR="18000" marT="6446" marB="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0198423"/>
                  </a:ext>
                </a:extLst>
              </a:tr>
              <a:tr h="180000">
                <a:tc>
                  <a:txBody>
                    <a:bodyPr/>
                    <a:lstStyle/>
                    <a:p>
                      <a:pPr algn="l" fontAlgn="b"/>
                      <a:r>
                        <a:rPr lang="fi-FI" sz="1050" b="0" i="0" u="none" strike="noStrike" dirty="0">
                          <a:solidFill>
                            <a:srgbClr val="000000"/>
                          </a:solidFill>
                          <a:effectLst/>
                          <a:latin typeface="Calibri" panose="020F0502020204030204" pitchFamily="34" charset="0"/>
                        </a:rPr>
                        <a:t>1975</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258 882</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82046100"/>
                  </a:ext>
                </a:extLst>
              </a:tr>
              <a:tr h="180000">
                <a:tc>
                  <a:txBody>
                    <a:bodyPr/>
                    <a:lstStyle/>
                    <a:p>
                      <a:pPr algn="l" fontAlgn="b"/>
                      <a:r>
                        <a:rPr lang="fi-FI" sz="1050" b="0" i="0" u="none" strike="noStrike" dirty="0">
                          <a:solidFill>
                            <a:srgbClr val="000000"/>
                          </a:solidFill>
                          <a:effectLst/>
                          <a:latin typeface="Calibri" panose="020F0502020204030204" pitchFamily="34" charset="0"/>
                        </a:rPr>
                        <a:t>1976</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259 028</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7120623"/>
                  </a:ext>
                </a:extLst>
              </a:tr>
              <a:tr h="180000">
                <a:tc>
                  <a:txBody>
                    <a:bodyPr/>
                    <a:lstStyle/>
                    <a:p>
                      <a:pPr algn="l" fontAlgn="b"/>
                      <a:r>
                        <a:rPr lang="fi-FI" sz="1050" b="0" i="0" u="none" strike="noStrike" dirty="0">
                          <a:solidFill>
                            <a:srgbClr val="000000"/>
                          </a:solidFill>
                          <a:effectLst/>
                          <a:latin typeface="Calibri" panose="020F0502020204030204" pitchFamily="34" charset="0"/>
                        </a:rPr>
                        <a:t>1977</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259 543</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90482945"/>
                  </a:ext>
                </a:extLst>
              </a:tr>
              <a:tr h="180000">
                <a:tc>
                  <a:txBody>
                    <a:bodyPr/>
                    <a:lstStyle/>
                    <a:p>
                      <a:pPr algn="l" fontAlgn="b"/>
                      <a:r>
                        <a:rPr lang="fi-FI" sz="1050" b="0" i="0" u="none" strike="noStrike" dirty="0">
                          <a:solidFill>
                            <a:srgbClr val="000000"/>
                          </a:solidFill>
                          <a:effectLst/>
                          <a:latin typeface="Calibri" panose="020F0502020204030204" pitchFamily="34" charset="0"/>
                        </a:rPr>
                        <a:t>1978</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259 605</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68180590"/>
                  </a:ext>
                </a:extLst>
              </a:tr>
              <a:tr h="180000">
                <a:tc>
                  <a:txBody>
                    <a:bodyPr/>
                    <a:lstStyle/>
                    <a:p>
                      <a:pPr algn="l" fontAlgn="b"/>
                      <a:r>
                        <a:rPr lang="fi-FI" sz="1050" b="0" i="0" u="none" strike="noStrike" dirty="0">
                          <a:solidFill>
                            <a:srgbClr val="000000"/>
                          </a:solidFill>
                          <a:effectLst/>
                          <a:latin typeface="Calibri" panose="020F0502020204030204" pitchFamily="34" charset="0"/>
                        </a:rPr>
                        <a:t>1979</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259 779</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80340235"/>
                  </a:ext>
                </a:extLst>
              </a:tr>
              <a:tr h="180000">
                <a:tc>
                  <a:txBody>
                    <a:bodyPr/>
                    <a:lstStyle/>
                    <a:p>
                      <a:pPr algn="l" fontAlgn="b"/>
                      <a:r>
                        <a:rPr lang="fi-FI" sz="1050" b="0" i="0" u="none" strike="noStrike" dirty="0">
                          <a:solidFill>
                            <a:srgbClr val="000000"/>
                          </a:solidFill>
                          <a:effectLst/>
                          <a:latin typeface="Calibri" panose="020F0502020204030204" pitchFamily="34" charset="0"/>
                        </a:rPr>
                        <a:t>1980</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260 152</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28179383"/>
                  </a:ext>
                </a:extLst>
              </a:tr>
              <a:tr h="180000">
                <a:tc>
                  <a:txBody>
                    <a:bodyPr/>
                    <a:lstStyle/>
                    <a:p>
                      <a:pPr algn="l" fontAlgn="b"/>
                      <a:r>
                        <a:rPr lang="fi-FI" sz="1050" b="0" i="0" u="none" strike="noStrike" dirty="0">
                          <a:solidFill>
                            <a:srgbClr val="000000"/>
                          </a:solidFill>
                          <a:effectLst/>
                          <a:latin typeface="Calibri" panose="020F0502020204030204" pitchFamily="34" charset="0"/>
                        </a:rPr>
                        <a:t>1981</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260 841</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62106360"/>
                  </a:ext>
                </a:extLst>
              </a:tr>
              <a:tr h="180000">
                <a:tc>
                  <a:txBody>
                    <a:bodyPr/>
                    <a:lstStyle/>
                    <a:p>
                      <a:pPr algn="l" fontAlgn="b"/>
                      <a:r>
                        <a:rPr lang="fi-FI" sz="1050" b="0" i="0" u="none" strike="noStrike">
                          <a:solidFill>
                            <a:srgbClr val="000000"/>
                          </a:solidFill>
                          <a:effectLst/>
                          <a:latin typeface="Calibri" panose="020F0502020204030204" pitchFamily="34" charset="0"/>
                        </a:rPr>
                        <a:t>1982</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262 023</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1400306"/>
                  </a:ext>
                </a:extLst>
              </a:tr>
              <a:tr h="180000">
                <a:tc>
                  <a:txBody>
                    <a:bodyPr/>
                    <a:lstStyle/>
                    <a:p>
                      <a:pPr algn="l" fontAlgn="b"/>
                      <a:r>
                        <a:rPr lang="fi-FI" sz="1050" b="0" i="0" u="none" strike="noStrike" dirty="0">
                          <a:solidFill>
                            <a:srgbClr val="000000"/>
                          </a:solidFill>
                          <a:effectLst/>
                          <a:latin typeface="Calibri" panose="020F0502020204030204" pitchFamily="34" charset="0"/>
                        </a:rPr>
                        <a:t>1983</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262 960</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43452849"/>
                  </a:ext>
                </a:extLst>
              </a:tr>
              <a:tr h="180000">
                <a:tc>
                  <a:txBody>
                    <a:bodyPr/>
                    <a:lstStyle/>
                    <a:p>
                      <a:pPr algn="l" fontAlgn="b"/>
                      <a:r>
                        <a:rPr lang="fi-FI" sz="1050" b="0" i="0" u="none" strike="noStrike" dirty="0">
                          <a:solidFill>
                            <a:srgbClr val="000000"/>
                          </a:solidFill>
                          <a:effectLst/>
                          <a:latin typeface="Calibri" panose="020F0502020204030204" pitchFamily="34" charset="0"/>
                        </a:rPr>
                        <a:t>1984</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263 882</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19754330"/>
                  </a:ext>
                </a:extLst>
              </a:tr>
              <a:tr h="180000">
                <a:tc>
                  <a:txBody>
                    <a:bodyPr/>
                    <a:lstStyle/>
                    <a:p>
                      <a:pPr algn="l" fontAlgn="b"/>
                      <a:r>
                        <a:rPr lang="fi-FI" sz="1050" b="0" i="0" u="none" strike="noStrike" dirty="0">
                          <a:solidFill>
                            <a:srgbClr val="000000"/>
                          </a:solidFill>
                          <a:effectLst/>
                          <a:latin typeface="Calibri" panose="020F0502020204030204" pitchFamily="34" charset="0"/>
                        </a:rPr>
                        <a:t>1985</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264 164</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52469521"/>
                  </a:ext>
                </a:extLst>
              </a:tr>
              <a:tr h="180000">
                <a:tc>
                  <a:txBody>
                    <a:bodyPr/>
                    <a:lstStyle/>
                    <a:p>
                      <a:pPr algn="l" fontAlgn="b"/>
                      <a:r>
                        <a:rPr lang="fi-FI" sz="1050" b="0" i="0" u="none" strike="noStrike" dirty="0">
                          <a:solidFill>
                            <a:srgbClr val="000000"/>
                          </a:solidFill>
                          <a:effectLst/>
                          <a:latin typeface="Calibri" panose="020F0502020204030204" pitchFamily="34" charset="0"/>
                        </a:rPr>
                        <a:t>1986</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264 381</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81707748"/>
                  </a:ext>
                </a:extLst>
              </a:tr>
              <a:tr h="180000">
                <a:tc>
                  <a:txBody>
                    <a:bodyPr/>
                    <a:lstStyle/>
                    <a:p>
                      <a:pPr algn="l" fontAlgn="b"/>
                      <a:r>
                        <a:rPr lang="fi-FI" sz="1050" b="0" i="0" u="none" strike="noStrike" dirty="0">
                          <a:solidFill>
                            <a:srgbClr val="000000"/>
                          </a:solidFill>
                          <a:effectLst/>
                          <a:latin typeface="Calibri" panose="020F0502020204030204" pitchFamily="34" charset="0"/>
                        </a:rPr>
                        <a:t>1987</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263 858</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09177079"/>
                  </a:ext>
                </a:extLst>
              </a:tr>
              <a:tr h="180000">
                <a:tc>
                  <a:txBody>
                    <a:bodyPr/>
                    <a:lstStyle/>
                    <a:p>
                      <a:pPr algn="l" fontAlgn="b"/>
                      <a:r>
                        <a:rPr lang="fi-FI" sz="1050" b="0" i="0" u="none" strike="noStrike">
                          <a:solidFill>
                            <a:srgbClr val="000000"/>
                          </a:solidFill>
                          <a:effectLst/>
                          <a:latin typeface="Calibri" panose="020F0502020204030204" pitchFamily="34" charset="0"/>
                        </a:rPr>
                        <a:t>1988</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264 094</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33140444"/>
                  </a:ext>
                </a:extLst>
              </a:tr>
              <a:tr h="180000">
                <a:tc>
                  <a:txBody>
                    <a:bodyPr/>
                    <a:lstStyle/>
                    <a:p>
                      <a:pPr algn="l" fontAlgn="b"/>
                      <a:r>
                        <a:rPr lang="fi-FI" sz="1050" b="0" i="0" u="none" strike="noStrike" dirty="0">
                          <a:solidFill>
                            <a:srgbClr val="000000"/>
                          </a:solidFill>
                          <a:effectLst/>
                          <a:latin typeface="Calibri" panose="020F0502020204030204" pitchFamily="34" charset="0"/>
                        </a:rPr>
                        <a:t>1989</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264 650</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6246385"/>
                  </a:ext>
                </a:extLst>
              </a:tr>
              <a:tr h="180000">
                <a:tc>
                  <a:txBody>
                    <a:bodyPr/>
                    <a:lstStyle/>
                    <a:p>
                      <a:pPr algn="l" fontAlgn="b"/>
                      <a:r>
                        <a:rPr lang="fi-FI" sz="1050" b="0" i="0" u="none" strike="noStrike" dirty="0">
                          <a:solidFill>
                            <a:srgbClr val="000000"/>
                          </a:solidFill>
                          <a:effectLst/>
                          <a:latin typeface="Calibri" panose="020F0502020204030204" pitchFamily="34" charset="0"/>
                        </a:rPr>
                        <a:t>1990</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265 040</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7650505"/>
                  </a:ext>
                </a:extLst>
              </a:tr>
              <a:tr h="180000">
                <a:tc>
                  <a:txBody>
                    <a:bodyPr/>
                    <a:lstStyle/>
                    <a:p>
                      <a:pPr algn="l" fontAlgn="b"/>
                      <a:r>
                        <a:rPr lang="fi-FI" sz="1050" b="0" i="0" u="none" strike="noStrike" dirty="0">
                          <a:solidFill>
                            <a:srgbClr val="000000"/>
                          </a:solidFill>
                          <a:effectLst/>
                          <a:latin typeface="Calibri" panose="020F0502020204030204" pitchFamily="34" charset="0"/>
                        </a:rPr>
                        <a:t>1991</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266 039</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7516286"/>
                  </a:ext>
                </a:extLst>
              </a:tr>
              <a:tr h="180000">
                <a:tc>
                  <a:txBody>
                    <a:bodyPr/>
                    <a:lstStyle/>
                    <a:p>
                      <a:pPr algn="l" fontAlgn="b"/>
                      <a:r>
                        <a:rPr lang="fi-FI" sz="1050" b="0" i="0" u="none" strike="noStrike" dirty="0">
                          <a:solidFill>
                            <a:srgbClr val="000000"/>
                          </a:solidFill>
                          <a:effectLst/>
                          <a:latin typeface="Calibri" panose="020F0502020204030204" pitchFamily="34" charset="0"/>
                        </a:rPr>
                        <a:t>1992</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266 853</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7928732"/>
                  </a:ext>
                </a:extLst>
              </a:tr>
              <a:tr h="180000">
                <a:tc>
                  <a:txBody>
                    <a:bodyPr/>
                    <a:lstStyle/>
                    <a:p>
                      <a:pPr algn="l" fontAlgn="b"/>
                      <a:r>
                        <a:rPr lang="fi-FI" sz="1050" b="0" i="0" u="none" strike="noStrike" dirty="0">
                          <a:solidFill>
                            <a:srgbClr val="000000"/>
                          </a:solidFill>
                          <a:effectLst/>
                          <a:latin typeface="Calibri" panose="020F0502020204030204" pitchFamily="34" charset="0"/>
                        </a:rPr>
                        <a:t>1993</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266 956</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3115438"/>
                  </a:ext>
                </a:extLst>
              </a:tr>
              <a:tr h="180000">
                <a:tc>
                  <a:txBody>
                    <a:bodyPr/>
                    <a:lstStyle/>
                    <a:p>
                      <a:pPr algn="l" fontAlgn="b"/>
                      <a:r>
                        <a:rPr lang="fi-FI" sz="1050" b="0" i="0" u="none" strike="noStrike" dirty="0">
                          <a:solidFill>
                            <a:srgbClr val="000000"/>
                          </a:solidFill>
                          <a:effectLst/>
                          <a:latin typeface="Calibri" panose="020F0502020204030204" pitchFamily="34" charset="0"/>
                        </a:rPr>
                        <a:t>1994</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266 870</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06173179"/>
                  </a:ext>
                </a:extLst>
              </a:tr>
              <a:tr h="180000">
                <a:tc>
                  <a:txBody>
                    <a:bodyPr/>
                    <a:lstStyle/>
                    <a:p>
                      <a:pPr algn="l" fontAlgn="b"/>
                      <a:r>
                        <a:rPr lang="fi-FI" sz="1050" b="0" i="0" u="none" strike="noStrike" dirty="0">
                          <a:solidFill>
                            <a:srgbClr val="000000"/>
                          </a:solidFill>
                          <a:effectLst/>
                          <a:latin typeface="Calibri" panose="020F0502020204030204" pitchFamily="34" charset="0"/>
                        </a:rPr>
                        <a:t>1995</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266 308</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36598031"/>
                  </a:ext>
                </a:extLst>
              </a:tr>
              <a:tr h="180000">
                <a:tc>
                  <a:txBody>
                    <a:bodyPr/>
                    <a:lstStyle/>
                    <a:p>
                      <a:pPr algn="l" fontAlgn="b"/>
                      <a:r>
                        <a:rPr lang="fi-FI" sz="1050" b="0" i="0" u="none" strike="noStrike" dirty="0">
                          <a:solidFill>
                            <a:srgbClr val="000000"/>
                          </a:solidFill>
                          <a:effectLst/>
                          <a:latin typeface="Calibri" panose="020F0502020204030204" pitchFamily="34" charset="0"/>
                        </a:rPr>
                        <a:t>1996</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265 644</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4041539"/>
                  </a:ext>
                </a:extLst>
              </a:tr>
              <a:tr h="180000">
                <a:tc>
                  <a:txBody>
                    <a:bodyPr/>
                    <a:lstStyle/>
                    <a:p>
                      <a:pPr algn="l" fontAlgn="b"/>
                      <a:r>
                        <a:rPr lang="fi-FI" sz="1050" b="0" i="0" u="none" strike="noStrike" dirty="0">
                          <a:solidFill>
                            <a:srgbClr val="000000"/>
                          </a:solidFill>
                          <a:effectLst/>
                          <a:latin typeface="Calibri" panose="020F0502020204030204" pitchFamily="34" charset="0"/>
                        </a:rPr>
                        <a:t>1997</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264 578</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05632196"/>
                  </a:ext>
                </a:extLst>
              </a:tr>
              <a:tr h="180000">
                <a:tc>
                  <a:txBody>
                    <a:bodyPr/>
                    <a:lstStyle/>
                    <a:p>
                      <a:pPr algn="l" fontAlgn="b"/>
                      <a:r>
                        <a:rPr lang="fi-FI" sz="1050" b="0" i="0" u="none" strike="noStrike" dirty="0">
                          <a:solidFill>
                            <a:srgbClr val="000000"/>
                          </a:solidFill>
                          <a:effectLst/>
                          <a:latin typeface="Calibri" panose="020F0502020204030204" pitchFamily="34" charset="0"/>
                        </a:rPr>
                        <a:t>1998</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262 946</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03954843"/>
                  </a:ext>
                </a:extLst>
              </a:tr>
              <a:tr h="180000">
                <a:tc>
                  <a:txBody>
                    <a:bodyPr/>
                    <a:lstStyle/>
                    <a:p>
                      <a:pPr algn="l" fontAlgn="b"/>
                      <a:r>
                        <a:rPr lang="fi-FI" sz="1050" b="0" i="0" u="none" strike="noStrike" dirty="0">
                          <a:solidFill>
                            <a:srgbClr val="000000"/>
                          </a:solidFill>
                          <a:effectLst/>
                          <a:latin typeface="Calibri" panose="020F0502020204030204" pitchFamily="34" charset="0"/>
                        </a:rPr>
                        <a:t>1999</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261 393</a:t>
                      </a:r>
                    </a:p>
                  </a:txBody>
                  <a:tcPr marL="18000" marR="18000" marT="6446"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18000" marR="18000" marT="6446"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3583718"/>
                  </a:ext>
                </a:extLst>
              </a:tr>
            </a:tbl>
          </a:graphicData>
        </a:graphic>
      </p:graphicFrame>
      <p:graphicFrame>
        <p:nvGraphicFramePr>
          <p:cNvPr id="7" name="Taulukko 6">
            <a:extLst>
              <a:ext uri="{FF2B5EF4-FFF2-40B4-BE49-F238E27FC236}">
                <a16:creationId xmlns:a16="http://schemas.microsoft.com/office/drawing/2014/main" id="{D5098BF8-20CE-41F7-8EED-4E257488E116}"/>
              </a:ext>
            </a:extLst>
          </p:cNvPr>
          <p:cNvGraphicFramePr>
            <a:graphicFrameLocks noGrp="1"/>
          </p:cNvGraphicFramePr>
          <p:nvPr>
            <p:extLst>
              <p:ext uri="{D42A27DB-BD31-4B8C-83A1-F6EECF244321}">
                <p14:modId xmlns:p14="http://schemas.microsoft.com/office/powerpoint/2010/main" val="3938410008"/>
              </p:ext>
            </p:extLst>
          </p:nvPr>
        </p:nvGraphicFramePr>
        <p:xfrm>
          <a:off x="3222000" y="717680"/>
          <a:ext cx="2700000" cy="4725609"/>
        </p:xfrm>
        <a:graphic>
          <a:graphicData uri="http://schemas.openxmlformats.org/drawingml/2006/table">
            <a:tbl>
              <a:tblPr firstRow="1"/>
              <a:tblGrid>
                <a:gridCol w="540000">
                  <a:extLst>
                    <a:ext uri="{9D8B030D-6E8A-4147-A177-3AD203B41FA5}">
                      <a16:colId xmlns:a16="http://schemas.microsoft.com/office/drawing/2014/main" val="3979440208"/>
                    </a:ext>
                  </a:extLst>
                </a:gridCol>
                <a:gridCol w="540000">
                  <a:extLst>
                    <a:ext uri="{9D8B030D-6E8A-4147-A177-3AD203B41FA5}">
                      <a16:colId xmlns:a16="http://schemas.microsoft.com/office/drawing/2014/main" val="1629732114"/>
                    </a:ext>
                  </a:extLst>
                </a:gridCol>
                <a:gridCol w="540000">
                  <a:extLst>
                    <a:ext uri="{9D8B030D-6E8A-4147-A177-3AD203B41FA5}">
                      <a16:colId xmlns:a16="http://schemas.microsoft.com/office/drawing/2014/main" val="2603225669"/>
                    </a:ext>
                  </a:extLst>
                </a:gridCol>
                <a:gridCol w="540000">
                  <a:extLst>
                    <a:ext uri="{9D8B030D-6E8A-4147-A177-3AD203B41FA5}">
                      <a16:colId xmlns:a16="http://schemas.microsoft.com/office/drawing/2014/main" val="1691381366"/>
                    </a:ext>
                  </a:extLst>
                </a:gridCol>
                <a:gridCol w="540000">
                  <a:extLst>
                    <a:ext uri="{9D8B030D-6E8A-4147-A177-3AD203B41FA5}">
                      <a16:colId xmlns:a16="http://schemas.microsoft.com/office/drawing/2014/main" val="3158505756"/>
                    </a:ext>
                  </a:extLst>
                </a:gridCol>
              </a:tblGrid>
              <a:tr h="1126800">
                <a:tc>
                  <a:txBody>
                    <a:bodyPr/>
                    <a:lstStyle/>
                    <a:p>
                      <a:pPr marL="18000" algn="l" fontAlgn="b"/>
                      <a:r>
                        <a:rPr lang="fi-FI" sz="1050" b="1" i="0" u="none" strike="noStrike" dirty="0">
                          <a:solidFill>
                            <a:srgbClr val="000000"/>
                          </a:solidFill>
                          <a:effectLst/>
                          <a:latin typeface="Calibri" panose="020F0502020204030204" pitchFamily="34" charset="0"/>
                        </a:rPr>
                        <a:t>Vuosi</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0" i="0" u="none" strike="noStrike" dirty="0">
                          <a:solidFill>
                            <a:srgbClr val="000000"/>
                          </a:solidFill>
                          <a:effectLst/>
                          <a:latin typeface="Calibri" panose="020F0502020204030204" pitchFamily="34" charset="0"/>
                        </a:rPr>
                        <a:t>Pohjois-Savo toteutunut</a:t>
                      </a:r>
                    </a:p>
                  </a:txBody>
                  <a:tcPr marL="7568" marR="7568" marT="7568" marB="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0" i="0" u="none" strike="noStrike" dirty="0">
                          <a:solidFill>
                            <a:srgbClr val="000000"/>
                          </a:solidFill>
                          <a:effectLst/>
                          <a:latin typeface="Calibri" panose="020F0502020204030204" pitchFamily="34" charset="0"/>
                        </a:rPr>
                        <a:t>Pohjois-Savo ennuste 2015</a:t>
                      </a:r>
                    </a:p>
                  </a:txBody>
                  <a:tcPr marL="7568" marR="7568" marT="7568" marB="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0" i="0" u="none" strike="noStrike" dirty="0">
                          <a:solidFill>
                            <a:srgbClr val="000000"/>
                          </a:solidFill>
                          <a:effectLst/>
                          <a:latin typeface="Calibri" panose="020F0502020204030204" pitchFamily="34" charset="0"/>
                        </a:rPr>
                        <a:t>Pohjois-Savo ennuste 2019</a:t>
                      </a:r>
                    </a:p>
                  </a:txBody>
                  <a:tcPr marL="7568" marR="7568" marT="7568" marB="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0" i="0" u="none" strike="noStrike" dirty="0">
                          <a:solidFill>
                            <a:srgbClr val="000000"/>
                          </a:solidFill>
                          <a:effectLst/>
                          <a:latin typeface="Calibri" panose="020F0502020204030204" pitchFamily="34" charset="0"/>
                        </a:rPr>
                        <a:t>Pohjois-Savo ennuste 2021</a:t>
                      </a:r>
                    </a:p>
                  </a:txBody>
                  <a:tcPr marL="7568" marR="7568" marT="7568" marB="0"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862832532"/>
                  </a:ext>
                </a:extLst>
              </a:tr>
              <a:tr h="180000">
                <a:tc>
                  <a:txBody>
                    <a:bodyPr/>
                    <a:lstStyle/>
                    <a:p>
                      <a:pPr algn="l" fontAlgn="b"/>
                      <a:r>
                        <a:rPr lang="fi-FI" sz="1050" b="0" i="0" u="none" strike="noStrike" dirty="0">
                          <a:solidFill>
                            <a:srgbClr val="000000"/>
                          </a:solidFill>
                          <a:effectLst/>
                          <a:latin typeface="Calibri" panose="020F0502020204030204" pitchFamily="34" charset="0"/>
                        </a:rPr>
                        <a:t>2000</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259 639</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8254435"/>
                  </a:ext>
                </a:extLst>
              </a:tr>
              <a:tr h="180000">
                <a:tc>
                  <a:txBody>
                    <a:bodyPr/>
                    <a:lstStyle/>
                    <a:p>
                      <a:pPr algn="l" fontAlgn="b"/>
                      <a:r>
                        <a:rPr lang="fi-FI" sz="1050" b="0" i="0" u="none" strike="noStrike" dirty="0">
                          <a:solidFill>
                            <a:srgbClr val="000000"/>
                          </a:solidFill>
                          <a:effectLst/>
                          <a:latin typeface="Calibri" panose="020F0502020204030204" pitchFamily="34" charset="0"/>
                        </a:rPr>
                        <a:t>2001</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258 664</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27419155"/>
                  </a:ext>
                </a:extLst>
              </a:tr>
              <a:tr h="180000">
                <a:tc>
                  <a:txBody>
                    <a:bodyPr/>
                    <a:lstStyle/>
                    <a:p>
                      <a:pPr algn="l" fontAlgn="b"/>
                      <a:r>
                        <a:rPr lang="fi-FI" sz="1050" b="0" i="0" u="none" strike="noStrike" dirty="0">
                          <a:solidFill>
                            <a:srgbClr val="000000"/>
                          </a:solidFill>
                          <a:effectLst/>
                          <a:latin typeface="Calibri" panose="020F0502020204030204" pitchFamily="34" charset="0"/>
                        </a:rPr>
                        <a:t>2002</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257 728</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85260318"/>
                  </a:ext>
                </a:extLst>
              </a:tr>
              <a:tr h="178809">
                <a:tc>
                  <a:txBody>
                    <a:bodyPr/>
                    <a:lstStyle/>
                    <a:p>
                      <a:pPr algn="l" fontAlgn="b"/>
                      <a:r>
                        <a:rPr lang="fi-FI" sz="1050" b="0" i="0" u="none" strike="noStrike" dirty="0">
                          <a:solidFill>
                            <a:srgbClr val="000000"/>
                          </a:solidFill>
                          <a:effectLst/>
                          <a:latin typeface="Calibri" panose="020F0502020204030204" pitchFamily="34" charset="0"/>
                        </a:rPr>
                        <a:t>2003</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257 079</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13726677"/>
                  </a:ext>
                </a:extLst>
              </a:tr>
              <a:tr h="180000">
                <a:tc>
                  <a:txBody>
                    <a:bodyPr/>
                    <a:lstStyle/>
                    <a:p>
                      <a:pPr algn="l" fontAlgn="b"/>
                      <a:r>
                        <a:rPr lang="fi-FI" sz="1050" b="0" i="0" u="none" strike="noStrike">
                          <a:solidFill>
                            <a:srgbClr val="000000"/>
                          </a:solidFill>
                          <a:effectLst/>
                          <a:latin typeface="Calibri" panose="020F0502020204030204" pitchFamily="34" charset="0"/>
                        </a:rPr>
                        <a:t>2004</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256 740</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7374787"/>
                  </a:ext>
                </a:extLst>
              </a:tr>
              <a:tr h="180000">
                <a:tc>
                  <a:txBody>
                    <a:bodyPr/>
                    <a:lstStyle/>
                    <a:p>
                      <a:pPr algn="l" fontAlgn="b"/>
                      <a:r>
                        <a:rPr lang="fi-FI" sz="1050" b="0" i="0" u="none" strike="noStrike" dirty="0">
                          <a:solidFill>
                            <a:srgbClr val="000000"/>
                          </a:solidFill>
                          <a:effectLst/>
                          <a:latin typeface="Calibri" panose="020F0502020204030204" pitchFamily="34" charset="0"/>
                        </a:rPr>
                        <a:t>2005</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255 683</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75223339"/>
                  </a:ext>
                </a:extLst>
              </a:tr>
              <a:tr h="180000">
                <a:tc>
                  <a:txBody>
                    <a:bodyPr/>
                    <a:lstStyle/>
                    <a:p>
                      <a:pPr algn="l" fontAlgn="b"/>
                      <a:r>
                        <a:rPr lang="fi-FI" sz="1050" b="0" i="0" u="none" strike="noStrike" dirty="0">
                          <a:solidFill>
                            <a:srgbClr val="000000"/>
                          </a:solidFill>
                          <a:effectLst/>
                          <a:latin typeface="Calibri" panose="020F0502020204030204" pitchFamily="34" charset="0"/>
                        </a:rPr>
                        <a:t>2006</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255 094</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6856702"/>
                  </a:ext>
                </a:extLst>
              </a:tr>
              <a:tr h="180000">
                <a:tc>
                  <a:txBody>
                    <a:bodyPr/>
                    <a:lstStyle/>
                    <a:p>
                      <a:pPr algn="l" fontAlgn="b"/>
                      <a:r>
                        <a:rPr lang="fi-FI" sz="1050" b="0" i="0" u="none" strike="noStrike" dirty="0">
                          <a:solidFill>
                            <a:srgbClr val="000000"/>
                          </a:solidFill>
                          <a:effectLst/>
                          <a:latin typeface="Calibri" panose="020F0502020204030204" pitchFamily="34" charset="0"/>
                        </a:rPr>
                        <a:t>2007</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254 367</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9296998"/>
                  </a:ext>
                </a:extLst>
              </a:tr>
              <a:tr h="180000">
                <a:tc>
                  <a:txBody>
                    <a:bodyPr/>
                    <a:lstStyle/>
                    <a:p>
                      <a:pPr algn="l" fontAlgn="b"/>
                      <a:r>
                        <a:rPr lang="fi-FI" sz="1050" b="0" i="0" u="none" strike="noStrike">
                          <a:solidFill>
                            <a:srgbClr val="000000"/>
                          </a:solidFill>
                          <a:effectLst/>
                          <a:latin typeface="Calibri" panose="020F0502020204030204" pitchFamily="34" charset="0"/>
                        </a:rPr>
                        <a:t>2008</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253 899</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1985841"/>
                  </a:ext>
                </a:extLst>
              </a:tr>
              <a:tr h="180000">
                <a:tc>
                  <a:txBody>
                    <a:bodyPr/>
                    <a:lstStyle/>
                    <a:p>
                      <a:pPr algn="l" fontAlgn="b"/>
                      <a:r>
                        <a:rPr lang="fi-FI" sz="1050" b="0" i="0" u="none" strike="noStrike" dirty="0">
                          <a:solidFill>
                            <a:srgbClr val="000000"/>
                          </a:solidFill>
                          <a:effectLst/>
                          <a:latin typeface="Calibri" panose="020F0502020204030204" pitchFamily="34" charset="0"/>
                        </a:rPr>
                        <a:t>2009</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253 605</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39063597"/>
                  </a:ext>
                </a:extLst>
              </a:tr>
              <a:tr h="180000">
                <a:tc>
                  <a:txBody>
                    <a:bodyPr/>
                    <a:lstStyle/>
                    <a:p>
                      <a:pPr algn="l" fontAlgn="b"/>
                      <a:r>
                        <a:rPr lang="fi-FI" sz="1050" b="0" i="0" u="none" strike="noStrike">
                          <a:solidFill>
                            <a:srgbClr val="000000"/>
                          </a:solidFill>
                          <a:effectLst/>
                          <a:latin typeface="Calibri" panose="020F0502020204030204" pitchFamily="34" charset="0"/>
                        </a:rPr>
                        <a:t>2010</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253 337</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17630683"/>
                  </a:ext>
                </a:extLst>
              </a:tr>
              <a:tr h="180000">
                <a:tc>
                  <a:txBody>
                    <a:bodyPr/>
                    <a:lstStyle/>
                    <a:p>
                      <a:pPr algn="l" fontAlgn="b"/>
                      <a:r>
                        <a:rPr lang="fi-FI" sz="1050" b="0" i="0" u="none" strike="noStrike" dirty="0">
                          <a:solidFill>
                            <a:srgbClr val="000000"/>
                          </a:solidFill>
                          <a:effectLst/>
                          <a:latin typeface="Calibri" panose="020F0502020204030204" pitchFamily="34" charset="0"/>
                        </a:rPr>
                        <a:t>2011</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253 472</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619397"/>
                  </a:ext>
                </a:extLst>
              </a:tr>
              <a:tr h="180000">
                <a:tc>
                  <a:txBody>
                    <a:bodyPr/>
                    <a:lstStyle/>
                    <a:p>
                      <a:pPr algn="l" fontAlgn="b"/>
                      <a:r>
                        <a:rPr lang="fi-FI" sz="1050" b="0" i="0" u="none" strike="noStrike" dirty="0">
                          <a:solidFill>
                            <a:srgbClr val="000000"/>
                          </a:solidFill>
                          <a:effectLst/>
                          <a:latin typeface="Calibri" panose="020F0502020204030204" pitchFamily="34" charset="0"/>
                        </a:rPr>
                        <a:t>2012</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253 524</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1309606"/>
                  </a:ext>
                </a:extLst>
              </a:tr>
              <a:tr h="180000">
                <a:tc>
                  <a:txBody>
                    <a:bodyPr/>
                    <a:lstStyle/>
                    <a:p>
                      <a:pPr algn="l" fontAlgn="b"/>
                      <a:r>
                        <a:rPr lang="fi-FI" sz="1050" b="0" i="0" u="none" strike="noStrike" dirty="0">
                          <a:solidFill>
                            <a:srgbClr val="000000"/>
                          </a:solidFill>
                          <a:effectLst/>
                          <a:latin typeface="Calibri" panose="020F0502020204030204" pitchFamily="34" charset="0"/>
                        </a:rPr>
                        <a:t>2013</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253 643</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8916882"/>
                  </a:ext>
                </a:extLst>
              </a:tr>
              <a:tr h="180000">
                <a:tc>
                  <a:txBody>
                    <a:bodyPr/>
                    <a:lstStyle/>
                    <a:p>
                      <a:pPr algn="l" fontAlgn="b"/>
                      <a:r>
                        <a:rPr lang="fi-FI" sz="1050" b="0" i="0" u="none" strike="noStrike" dirty="0">
                          <a:solidFill>
                            <a:srgbClr val="000000"/>
                          </a:solidFill>
                          <a:effectLst/>
                          <a:latin typeface="Calibri" panose="020F0502020204030204" pitchFamily="34" charset="0"/>
                        </a:rPr>
                        <a:t>2014</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253 585</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22595290"/>
                  </a:ext>
                </a:extLst>
              </a:tr>
              <a:tr h="180000">
                <a:tc>
                  <a:txBody>
                    <a:bodyPr/>
                    <a:lstStyle/>
                    <a:p>
                      <a:pPr algn="l" fontAlgn="b"/>
                      <a:r>
                        <a:rPr lang="fi-FI" sz="1050" b="0" i="0" u="none" strike="noStrike" dirty="0">
                          <a:solidFill>
                            <a:srgbClr val="000000"/>
                          </a:solidFill>
                          <a:effectLst/>
                          <a:latin typeface="Calibri" panose="020F0502020204030204" pitchFamily="34" charset="0"/>
                        </a:rPr>
                        <a:t>2015</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253 239</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253 522</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9807090"/>
                  </a:ext>
                </a:extLst>
              </a:tr>
              <a:tr h="180000">
                <a:tc>
                  <a:txBody>
                    <a:bodyPr/>
                    <a:lstStyle/>
                    <a:p>
                      <a:pPr algn="l" fontAlgn="b"/>
                      <a:r>
                        <a:rPr lang="fi-FI" sz="1050" b="0" i="0" u="none" strike="noStrike" dirty="0">
                          <a:solidFill>
                            <a:srgbClr val="000000"/>
                          </a:solidFill>
                          <a:effectLst/>
                          <a:latin typeface="Calibri" panose="020F0502020204030204" pitchFamily="34" charset="0"/>
                        </a:rPr>
                        <a:t>2016</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252 815</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253 535</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5065141"/>
                  </a:ext>
                </a:extLst>
              </a:tr>
              <a:tr h="180000">
                <a:tc>
                  <a:txBody>
                    <a:bodyPr/>
                    <a:lstStyle/>
                    <a:p>
                      <a:pPr algn="l" fontAlgn="b"/>
                      <a:r>
                        <a:rPr lang="fi-FI" sz="1050" b="0" i="0" u="none" strike="noStrike" dirty="0">
                          <a:solidFill>
                            <a:srgbClr val="000000"/>
                          </a:solidFill>
                          <a:effectLst/>
                          <a:latin typeface="Calibri" panose="020F0502020204030204" pitchFamily="34" charset="0"/>
                        </a:rPr>
                        <a:t>2017</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251 570</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253 547</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2500132"/>
                  </a:ext>
                </a:extLst>
              </a:tr>
              <a:tr h="180000">
                <a:tc>
                  <a:txBody>
                    <a:bodyPr/>
                    <a:lstStyle/>
                    <a:p>
                      <a:pPr algn="l" fontAlgn="b"/>
                      <a:r>
                        <a:rPr lang="fi-FI" sz="1050" b="0" i="0" u="none" strike="noStrike" dirty="0">
                          <a:solidFill>
                            <a:srgbClr val="000000"/>
                          </a:solidFill>
                          <a:effectLst/>
                          <a:latin typeface="Calibri" panose="020F0502020204030204" pitchFamily="34" charset="0"/>
                        </a:rPr>
                        <a:t>2018</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250 414</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253 570</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dirty="0">
                        <a:solidFill>
                          <a:srgbClr val="000000"/>
                        </a:solidFill>
                        <a:effectLst/>
                        <a:latin typeface="Calibri" panose="020F0502020204030204" pitchFamily="34" charset="0"/>
                      </a:endParaRP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83141395"/>
                  </a:ext>
                </a:extLst>
              </a:tr>
              <a:tr h="180000">
                <a:tc>
                  <a:txBody>
                    <a:bodyPr/>
                    <a:lstStyle/>
                    <a:p>
                      <a:pPr algn="l" fontAlgn="b"/>
                      <a:r>
                        <a:rPr lang="fi-FI" sz="1050" b="0" i="0" u="none" strike="noStrike" dirty="0">
                          <a:solidFill>
                            <a:srgbClr val="000000"/>
                          </a:solidFill>
                          <a:effectLst/>
                          <a:latin typeface="Calibri" panose="020F0502020204030204" pitchFamily="34" charset="0"/>
                        </a:rPr>
                        <a:t>2019</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249 003</a:t>
                      </a:r>
                    </a:p>
                  </a:txBody>
                  <a:tcPr marL="7568" marR="7568" marT="7568"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253 587</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249 389</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r>
                        <a:rPr lang="fi-FI" sz="1050" b="0" i="0" u="none" strike="noStrike" dirty="0">
                          <a:solidFill>
                            <a:srgbClr val="000000"/>
                          </a:solidFill>
                          <a:effectLst/>
                          <a:latin typeface="Calibri" panose="020F0502020204030204" pitchFamily="34" charset="0"/>
                        </a:rPr>
                        <a:t> </a:t>
                      </a:r>
                    </a:p>
                  </a:txBody>
                  <a:tcPr marL="7568" marR="7568" marT="7568"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6576387"/>
                  </a:ext>
                </a:extLst>
              </a:tr>
            </a:tbl>
          </a:graphicData>
        </a:graphic>
      </p:graphicFrame>
      <p:sp>
        <p:nvSpPr>
          <p:cNvPr id="8" name="Tekstiruutu 7">
            <a:extLst>
              <a:ext uri="{FF2B5EF4-FFF2-40B4-BE49-F238E27FC236}">
                <a16:creationId xmlns:a16="http://schemas.microsoft.com/office/drawing/2014/main" id="{1D7536FF-2B5A-46D6-8313-5D604618B181}"/>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3" name="Taulukko 2">
            <a:extLst>
              <a:ext uri="{FF2B5EF4-FFF2-40B4-BE49-F238E27FC236}">
                <a16:creationId xmlns:a16="http://schemas.microsoft.com/office/drawing/2014/main" id="{51DE2C33-9C36-4264-94A6-20F3FB43DFA9}"/>
              </a:ext>
            </a:extLst>
          </p:cNvPr>
          <p:cNvGraphicFramePr>
            <a:graphicFrameLocks noGrp="1"/>
          </p:cNvGraphicFramePr>
          <p:nvPr>
            <p:extLst>
              <p:ext uri="{D42A27DB-BD31-4B8C-83A1-F6EECF244321}">
                <p14:modId xmlns:p14="http://schemas.microsoft.com/office/powerpoint/2010/main" val="2013935226"/>
              </p:ext>
            </p:extLst>
          </p:nvPr>
        </p:nvGraphicFramePr>
        <p:xfrm>
          <a:off x="6074255" y="708359"/>
          <a:ext cx="2700000" cy="4592010"/>
        </p:xfrm>
        <a:graphic>
          <a:graphicData uri="http://schemas.openxmlformats.org/drawingml/2006/table">
            <a:tbl>
              <a:tblPr firstRow="1">
                <a:tableStyleId>{5C22544A-7EE6-4342-B048-85BDC9FD1C3A}</a:tableStyleId>
              </a:tblPr>
              <a:tblGrid>
                <a:gridCol w="540000">
                  <a:extLst>
                    <a:ext uri="{9D8B030D-6E8A-4147-A177-3AD203B41FA5}">
                      <a16:colId xmlns:a16="http://schemas.microsoft.com/office/drawing/2014/main" val="450280492"/>
                    </a:ext>
                  </a:extLst>
                </a:gridCol>
                <a:gridCol w="540000">
                  <a:extLst>
                    <a:ext uri="{9D8B030D-6E8A-4147-A177-3AD203B41FA5}">
                      <a16:colId xmlns:a16="http://schemas.microsoft.com/office/drawing/2014/main" val="2847750174"/>
                    </a:ext>
                  </a:extLst>
                </a:gridCol>
                <a:gridCol w="540000">
                  <a:extLst>
                    <a:ext uri="{9D8B030D-6E8A-4147-A177-3AD203B41FA5}">
                      <a16:colId xmlns:a16="http://schemas.microsoft.com/office/drawing/2014/main" val="3903971774"/>
                    </a:ext>
                  </a:extLst>
                </a:gridCol>
                <a:gridCol w="540000">
                  <a:extLst>
                    <a:ext uri="{9D8B030D-6E8A-4147-A177-3AD203B41FA5}">
                      <a16:colId xmlns:a16="http://schemas.microsoft.com/office/drawing/2014/main" val="2251265243"/>
                    </a:ext>
                  </a:extLst>
                </a:gridCol>
                <a:gridCol w="540000">
                  <a:extLst>
                    <a:ext uri="{9D8B030D-6E8A-4147-A177-3AD203B41FA5}">
                      <a16:colId xmlns:a16="http://schemas.microsoft.com/office/drawing/2014/main" val="2004460740"/>
                    </a:ext>
                  </a:extLst>
                </a:gridCol>
              </a:tblGrid>
              <a:tr h="1126800">
                <a:tc>
                  <a:txBody>
                    <a:bodyPr/>
                    <a:lstStyle/>
                    <a:p>
                      <a:pPr marL="18000" algn="l" fontAlgn="b"/>
                      <a:r>
                        <a:rPr lang="fi-FI" sz="1050" b="1" u="none" strike="noStrike" dirty="0">
                          <a:solidFill>
                            <a:schemeClr val="tx1"/>
                          </a:solidFill>
                          <a:effectLst/>
                        </a:rPr>
                        <a:t>Vuosi</a:t>
                      </a:r>
                      <a:endParaRPr lang="fi-FI" sz="1050" b="1" i="0" u="none" strike="noStrike" dirty="0">
                        <a:solidFill>
                          <a:schemeClr val="tx1"/>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0" u="none" strike="noStrike" dirty="0">
                          <a:solidFill>
                            <a:schemeClr val="tx1"/>
                          </a:solidFill>
                          <a:effectLst/>
                        </a:rPr>
                        <a:t>Pohjois-Savo toteutunut</a:t>
                      </a:r>
                      <a:endParaRPr lang="fi-FI" sz="1050" b="0" i="0" u="none" strike="noStrike" dirty="0">
                        <a:solidFill>
                          <a:schemeClr val="tx1"/>
                        </a:solidFill>
                        <a:effectLst/>
                        <a:latin typeface="Calibri" panose="020F0502020204030204" pitchFamily="34" charset="0"/>
                      </a:endParaRPr>
                    </a:p>
                  </a:txBody>
                  <a:tcPr marL="4990" marR="4990" marT="499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0" u="none" strike="noStrike" dirty="0">
                          <a:solidFill>
                            <a:schemeClr val="tx1"/>
                          </a:solidFill>
                          <a:effectLst/>
                        </a:rPr>
                        <a:t>Pohjois-Savo ennuste 2015</a:t>
                      </a:r>
                      <a:endParaRPr lang="fi-FI" sz="1050" b="0" i="0" u="none" strike="noStrike" dirty="0">
                        <a:solidFill>
                          <a:schemeClr val="tx1"/>
                        </a:solidFill>
                        <a:effectLst/>
                        <a:latin typeface="Calibri" panose="020F0502020204030204" pitchFamily="34" charset="0"/>
                      </a:endParaRPr>
                    </a:p>
                  </a:txBody>
                  <a:tcPr marL="4990" marR="4990" marT="499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0" u="none" strike="noStrike" dirty="0">
                          <a:solidFill>
                            <a:schemeClr val="tx1"/>
                          </a:solidFill>
                          <a:effectLst/>
                        </a:rPr>
                        <a:t>Pohjois-Savo ennuste 2019</a:t>
                      </a:r>
                      <a:endParaRPr lang="fi-FI" sz="1050" b="0" i="0" u="none" strike="noStrike" dirty="0">
                        <a:solidFill>
                          <a:schemeClr val="tx1"/>
                        </a:solidFill>
                        <a:effectLst/>
                        <a:latin typeface="Calibri" panose="020F0502020204030204" pitchFamily="34" charset="0"/>
                      </a:endParaRPr>
                    </a:p>
                  </a:txBody>
                  <a:tcPr marL="4990" marR="4990" marT="499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0" u="none" strike="noStrike" dirty="0">
                          <a:solidFill>
                            <a:schemeClr val="tx1"/>
                          </a:solidFill>
                          <a:effectLst/>
                        </a:rPr>
                        <a:t>Pohjois-Savo ennuste 2021</a:t>
                      </a:r>
                      <a:endParaRPr lang="fi-FI" sz="1050" b="0" i="0" u="none" strike="noStrike" dirty="0">
                        <a:solidFill>
                          <a:schemeClr val="tx1"/>
                        </a:solidFill>
                        <a:effectLst/>
                        <a:latin typeface="Calibri" panose="020F0502020204030204" pitchFamily="34" charset="0"/>
                      </a:endParaRPr>
                    </a:p>
                  </a:txBody>
                  <a:tcPr marL="4990" marR="4990" marT="4990" marB="0" vert="vert27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156161"/>
                  </a:ext>
                </a:extLst>
              </a:tr>
              <a:tr h="144712">
                <a:tc>
                  <a:txBody>
                    <a:bodyPr/>
                    <a:lstStyle/>
                    <a:p>
                      <a:pPr algn="l" fontAlgn="b"/>
                      <a:r>
                        <a:rPr lang="fi-FI" sz="1050" u="none" strike="noStrike">
                          <a:effectLst/>
                        </a:rPr>
                        <a:t>2020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248 265</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253 621</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248 365</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r>
                        <a:rPr lang="fi-FI" sz="1050" u="none" strike="noStrike" dirty="0">
                          <a:effectLst/>
                        </a:rPr>
                        <a:t> </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2049313"/>
                  </a:ext>
                </a:extLst>
              </a:tr>
              <a:tr h="144712">
                <a:tc>
                  <a:txBody>
                    <a:bodyPr/>
                    <a:lstStyle/>
                    <a:p>
                      <a:pPr algn="l" fontAlgn="b"/>
                      <a:r>
                        <a:rPr lang="fi-FI" sz="1050" u="none" strike="noStrike" dirty="0">
                          <a:effectLst/>
                        </a:rPr>
                        <a:t>2021</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253 665</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247 362</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247 445</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65036669"/>
                  </a:ext>
                </a:extLst>
              </a:tr>
              <a:tr h="144712">
                <a:tc>
                  <a:txBody>
                    <a:bodyPr/>
                    <a:lstStyle/>
                    <a:p>
                      <a:pPr algn="l" fontAlgn="b"/>
                      <a:r>
                        <a:rPr lang="fi-FI" sz="1050" u="none" strike="noStrike">
                          <a:effectLst/>
                        </a:rPr>
                        <a:t>2022</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253 731</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246 374</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246 557</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894259"/>
                  </a:ext>
                </a:extLst>
              </a:tr>
              <a:tr h="144712">
                <a:tc>
                  <a:txBody>
                    <a:bodyPr/>
                    <a:lstStyle/>
                    <a:p>
                      <a:pPr algn="l" fontAlgn="b"/>
                      <a:r>
                        <a:rPr lang="fi-FI" sz="1050" u="none" strike="noStrike" dirty="0">
                          <a:effectLst/>
                        </a:rPr>
                        <a:t>2023</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253 792</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245 397</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245 687</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7355"/>
                  </a:ext>
                </a:extLst>
              </a:tr>
              <a:tr h="144712">
                <a:tc>
                  <a:txBody>
                    <a:bodyPr/>
                    <a:lstStyle/>
                    <a:p>
                      <a:pPr algn="l" fontAlgn="b"/>
                      <a:r>
                        <a:rPr lang="fi-FI" sz="1050" u="none" strike="noStrike" dirty="0">
                          <a:effectLst/>
                        </a:rPr>
                        <a:t>2024</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253 850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244 433</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244 837</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792573"/>
                  </a:ext>
                </a:extLst>
              </a:tr>
              <a:tr h="144712">
                <a:tc>
                  <a:txBody>
                    <a:bodyPr/>
                    <a:lstStyle/>
                    <a:p>
                      <a:pPr algn="l" fontAlgn="b"/>
                      <a:r>
                        <a:rPr lang="fi-FI" sz="1050" u="none" strike="noStrike" dirty="0">
                          <a:effectLst/>
                        </a:rPr>
                        <a:t>2025</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253 896</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243 455</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243 993</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0227366"/>
                  </a:ext>
                </a:extLst>
              </a:tr>
              <a:tr h="144712">
                <a:tc>
                  <a:txBody>
                    <a:bodyPr/>
                    <a:lstStyle/>
                    <a:p>
                      <a:pPr algn="l" fontAlgn="b"/>
                      <a:r>
                        <a:rPr lang="fi-FI" sz="1050" u="none" strike="noStrike" dirty="0">
                          <a:effectLst/>
                        </a:rPr>
                        <a:t>2026</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253 945</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242 495</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243 160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60555654"/>
                  </a:ext>
                </a:extLst>
              </a:tr>
              <a:tr h="144712">
                <a:tc>
                  <a:txBody>
                    <a:bodyPr/>
                    <a:lstStyle/>
                    <a:p>
                      <a:pPr algn="l" fontAlgn="b"/>
                      <a:r>
                        <a:rPr lang="fi-FI" sz="1050" u="none" strike="noStrike" dirty="0">
                          <a:effectLst/>
                        </a:rPr>
                        <a:t>2027</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253 984</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241 539</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242 345</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6240525"/>
                  </a:ext>
                </a:extLst>
              </a:tr>
              <a:tr h="144712">
                <a:tc>
                  <a:txBody>
                    <a:bodyPr/>
                    <a:lstStyle/>
                    <a:p>
                      <a:pPr algn="l" fontAlgn="b"/>
                      <a:r>
                        <a:rPr lang="fi-FI" sz="1050" u="none" strike="noStrike" dirty="0">
                          <a:effectLst/>
                        </a:rPr>
                        <a:t>2028</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254 006</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240 567</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241 518</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82253201"/>
                  </a:ext>
                </a:extLst>
              </a:tr>
              <a:tr h="144712">
                <a:tc>
                  <a:txBody>
                    <a:bodyPr/>
                    <a:lstStyle/>
                    <a:p>
                      <a:pPr algn="l" fontAlgn="b"/>
                      <a:r>
                        <a:rPr lang="fi-FI" sz="1050" u="none" strike="noStrike">
                          <a:effectLst/>
                        </a:rPr>
                        <a:t>2029</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253 994</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239 591</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240 685</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1967173"/>
                  </a:ext>
                </a:extLst>
              </a:tr>
              <a:tr h="144712">
                <a:tc>
                  <a:txBody>
                    <a:bodyPr/>
                    <a:lstStyle/>
                    <a:p>
                      <a:pPr algn="l" fontAlgn="b"/>
                      <a:r>
                        <a:rPr lang="fi-FI" sz="1050" u="none" strike="noStrike">
                          <a:effectLst/>
                        </a:rPr>
                        <a:t>2030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253 960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238 591</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239 850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1626491"/>
                  </a:ext>
                </a:extLst>
              </a:tr>
              <a:tr h="144712">
                <a:tc>
                  <a:txBody>
                    <a:bodyPr/>
                    <a:lstStyle/>
                    <a:p>
                      <a:pPr algn="l" fontAlgn="b"/>
                      <a:r>
                        <a:rPr lang="fi-FI" sz="1050" u="none" strike="noStrike" dirty="0">
                          <a:effectLst/>
                        </a:rPr>
                        <a:t>2031</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253 912</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237 587</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238 985</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45385816"/>
                  </a:ext>
                </a:extLst>
              </a:tr>
              <a:tr h="144712">
                <a:tc>
                  <a:txBody>
                    <a:bodyPr/>
                    <a:lstStyle/>
                    <a:p>
                      <a:pPr algn="l" fontAlgn="b"/>
                      <a:r>
                        <a:rPr lang="fi-FI" sz="1050" u="none" strike="noStrike">
                          <a:effectLst/>
                        </a:rPr>
                        <a:t>2032</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253 827</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236 550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238 116</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6444390"/>
                  </a:ext>
                </a:extLst>
              </a:tr>
              <a:tr h="144712">
                <a:tc>
                  <a:txBody>
                    <a:bodyPr/>
                    <a:lstStyle/>
                    <a:p>
                      <a:pPr algn="l" fontAlgn="b"/>
                      <a:r>
                        <a:rPr lang="fi-FI" sz="1050" u="none" strike="noStrike" dirty="0">
                          <a:effectLst/>
                        </a:rPr>
                        <a:t>2033</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253 711</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235 496</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237 221</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4896987"/>
                  </a:ext>
                </a:extLst>
              </a:tr>
              <a:tr h="144712">
                <a:tc>
                  <a:txBody>
                    <a:bodyPr/>
                    <a:lstStyle/>
                    <a:p>
                      <a:pPr algn="l" fontAlgn="b"/>
                      <a:r>
                        <a:rPr lang="fi-FI" sz="1050" u="none" strike="noStrike" dirty="0">
                          <a:effectLst/>
                        </a:rPr>
                        <a:t>2034</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253 566</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234 402</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236 295</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419968"/>
                  </a:ext>
                </a:extLst>
              </a:tr>
              <a:tr h="144712">
                <a:tc>
                  <a:txBody>
                    <a:bodyPr/>
                    <a:lstStyle/>
                    <a:p>
                      <a:pPr algn="l" fontAlgn="b"/>
                      <a:r>
                        <a:rPr lang="fi-FI" sz="1050" u="none" strike="noStrike" dirty="0">
                          <a:effectLst/>
                        </a:rPr>
                        <a:t>2035</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253 380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233 290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235 355</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9434750"/>
                  </a:ext>
                </a:extLst>
              </a:tr>
              <a:tr h="144712">
                <a:tc>
                  <a:txBody>
                    <a:bodyPr/>
                    <a:lstStyle/>
                    <a:p>
                      <a:pPr algn="l" fontAlgn="b"/>
                      <a:r>
                        <a:rPr lang="fi-FI" sz="1050" u="none" strike="noStrike" dirty="0">
                          <a:effectLst/>
                        </a:rPr>
                        <a:t>2036</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253 173</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232 152</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234 395</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38206490"/>
                  </a:ext>
                </a:extLst>
              </a:tr>
              <a:tr h="144712">
                <a:tc>
                  <a:txBody>
                    <a:bodyPr/>
                    <a:lstStyle/>
                    <a:p>
                      <a:pPr algn="l" fontAlgn="b"/>
                      <a:r>
                        <a:rPr lang="fi-FI" sz="1050" u="none" strike="noStrike" dirty="0">
                          <a:effectLst/>
                        </a:rPr>
                        <a:t>2037</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252 934</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230 987</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233 422</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3198963"/>
                  </a:ext>
                </a:extLst>
              </a:tr>
              <a:tr h="144712">
                <a:tc>
                  <a:txBody>
                    <a:bodyPr/>
                    <a:lstStyle/>
                    <a:p>
                      <a:pPr algn="l" fontAlgn="b"/>
                      <a:r>
                        <a:rPr lang="fi-FI" sz="1050" u="none" strike="noStrike" dirty="0">
                          <a:effectLst/>
                        </a:rPr>
                        <a:t>2038</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252 659</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229 799</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232 427</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1650343"/>
                  </a:ext>
                </a:extLst>
              </a:tr>
              <a:tr h="144712">
                <a:tc>
                  <a:txBody>
                    <a:bodyPr/>
                    <a:lstStyle/>
                    <a:p>
                      <a:pPr algn="l" fontAlgn="b"/>
                      <a:r>
                        <a:rPr lang="fi-FI" sz="1050" u="none" strike="noStrike" dirty="0">
                          <a:effectLst/>
                        </a:rPr>
                        <a:t>2039</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252 363</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a:effectLst/>
                        </a:rPr>
                        <a:t>228 590</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u="none" strike="noStrike" dirty="0">
                          <a:effectLst/>
                        </a:rPr>
                        <a:t>231 427</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17955181"/>
                  </a:ext>
                </a:extLst>
              </a:tr>
              <a:tr h="144712">
                <a:tc>
                  <a:txBody>
                    <a:bodyPr/>
                    <a:lstStyle/>
                    <a:p>
                      <a:pPr algn="l" fontAlgn="b"/>
                      <a:r>
                        <a:rPr lang="fi-FI" sz="1050" u="none" strike="noStrike" dirty="0">
                          <a:effectLst/>
                        </a:rPr>
                        <a:t>2040</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252 049</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a:effectLst/>
                        </a:rPr>
                        <a:t>227 362</a:t>
                      </a:r>
                      <a:endParaRPr lang="fi-FI" sz="1050" b="0" i="0" u="none" strike="noStrike">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1050" u="none" strike="noStrike" dirty="0">
                          <a:effectLst/>
                        </a:rPr>
                        <a:t>230 413</a:t>
                      </a:r>
                      <a:endParaRPr lang="fi-FI" sz="1050" b="0" i="0" u="none" strike="noStrike" dirty="0">
                        <a:solidFill>
                          <a:srgbClr val="000000"/>
                        </a:solidFill>
                        <a:effectLst/>
                        <a:latin typeface="Calibri" panose="020F0502020204030204" pitchFamily="34" charset="0"/>
                      </a:endParaRPr>
                    </a:p>
                  </a:txBody>
                  <a:tcPr marL="4990" marR="4990" marT="499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5027463"/>
                  </a:ext>
                </a:extLst>
              </a:tr>
            </a:tbl>
          </a:graphicData>
        </a:graphic>
      </p:graphicFrame>
    </p:spTree>
    <p:extLst>
      <p:ext uri="{BB962C8B-B14F-4D97-AF65-F5344CB8AC3E}">
        <p14:creationId xmlns:p14="http://schemas.microsoft.com/office/powerpoint/2010/main" val="2759813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D649907-03C0-4F1A-AFE0-A8FA97848FAA}"/>
              </a:ext>
            </a:extLst>
          </p:cNvPr>
          <p:cNvSpPr>
            <a:spLocks noGrp="1"/>
          </p:cNvSpPr>
          <p:nvPr>
            <p:ph type="title"/>
          </p:nvPr>
        </p:nvSpPr>
        <p:spPr>
          <a:xfrm>
            <a:off x="0" y="0"/>
            <a:ext cx="9144000" cy="733627"/>
          </a:xfrm>
        </p:spPr>
        <p:txBody>
          <a:bodyPr/>
          <a:lstStyle/>
          <a:p>
            <a:pPr algn="ctr"/>
            <a:r>
              <a:rPr lang="fi-FI" dirty="0"/>
              <a:t>Väestö ikäryhmittäin (5-vuotisjako) vuonna 2020</a:t>
            </a:r>
          </a:p>
        </p:txBody>
      </p:sp>
      <p:sp>
        <p:nvSpPr>
          <p:cNvPr id="2" name="Dian numeron paikkamerkki 1">
            <a:extLst>
              <a:ext uri="{FF2B5EF4-FFF2-40B4-BE49-F238E27FC236}">
                <a16:creationId xmlns:a16="http://schemas.microsoft.com/office/drawing/2014/main" id="{A3C17949-64EA-484F-8BC6-95E6AA989B39}"/>
              </a:ext>
            </a:extLst>
          </p:cNvPr>
          <p:cNvSpPr>
            <a:spLocks noGrp="1"/>
          </p:cNvSpPr>
          <p:nvPr>
            <p:ph type="sldNum" sz="quarter" idx="12"/>
          </p:nvPr>
        </p:nvSpPr>
        <p:spPr/>
        <p:txBody>
          <a:bodyPr/>
          <a:lstStyle/>
          <a:p>
            <a:fld id="{6DE6D825-8E97-454B-BEAD-11D13CFBEEFD}" type="slidenum">
              <a:rPr lang="fi-FI" smtClean="0"/>
              <a:pPr/>
              <a:t>40</a:t>
            </a:fld>
            <a:endParaRPr lang="fi-FI" dirty="0"/>
          </a:p>
        </p:txBody>
      </p:sp>
      <p:sp>
        <p:nvSpPr>
          <p:cNvPr id="4" name="Tekstiruutu 3">
            <a:extLst>
              <a:ext uri="{FF2B5EF4-FFF2-40B4-BE49-F238E27FC236}">
                <a16:creationId xmlns:a16="http://schemas.microsoft.com/office/drawing/2014/main" id="{23804880-95B5-4D00-B7A0-E800D711D695}"/>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5" name="Taulukko 4">
            <a:extLst>
              <a:ext uri="{FF2B5EF4-FFF2-40B4-BE49-F238E27FC236}">
                <a16:creationId xmlns:a16="http://schemas.microsoft.com/office/drawing/2014/main" id="{7CE1CCFA-448D-4CE7-A3D1-589829072C8A}"/>
              </a:ext>
            </a:extLst>
          </p:cNvPr>
          <p:cNvGraphicFramePr>
            <a:graphicFrameLocks noGrp="1"/>
          </p:cNvGraphicFramePr>
          <p:nvPr>
            <p:extLst>
              <p:ext uri="{D42A27DB-BD31-4B8C-83A1-F6EECF244321}">
                <p14:modId xmlns:p14="http://schemas.microsoft.com/office/powerpoint/2010/main" val="1753359241"/>
              </p:ext>
            </p:extLst>
          </p:nvPr>
        </p:nvGraphicFramePr>
        <p:xfrm>
          <a:off x="279000" y="806678"/>
          <a:ext cx="8586000" cy="5346000"/>
        </p:xfrm>
        <a:graphic>
          <a:graphicData uri="http://schemas.openxmlformats.org/drawingml/2006/table">
            <a:tbl>
              <a:tblPr firstRow="1"/>
              <a:tblGrid>
                <a:gridCol w="1386000">
                  <a:extLst>
                    <a:ext uri="{9D8B030D-6E8A-4147-A177-3AD203B41FA5}">
                      <a16:colId xmlns:a16="http://schemas.microsoft.com/office/drawing/2014/main" val="2163649441"/>
                    </a:ext>
                  </a:extLst>
                </a:gridCol>
                <a:gridCol w="576000">
                  <a:extLst>
                    <a:ext uri="{9D8B030D-6E8A-4147-A177-3AD203B41FA5}">
                      <a16:colId xmlns:a16="http://schemas.microsoft.com/office/drawing/2014/main" val="2891416167"/>
                    </a:ext>
                  </a:extLst>
                </a:gridCol>
                <a:gridCol w="414000">
                  <a:extLst>
                    <a:ext uri="{9D8B030D-6E8A-4147-A177-3AD203B41FA5}">
                      <a16:colId xmlns:a16="http://schemas.microsoft.com/office/drawing/2014/main" val="3884527056"/>
                    </a:ext>
                  </a:extLst>
                </a:gridCol>
                <a:gridCol w="414000">
                  <a:extLst>
                    <a:ext uri="{9D8B030D-6E8A-4147-A177-3AD203B41FA5}">
                      <a16:colId xmlns:a16="http://schemas.microsoft.com/office/drawing/2014/main" val="2179483176"/>
                    </a:ext>
                  </a:extLst>
                </a:gridCol>
                <a:gridCol w="414000">
                  <a:extLst>
                    <a:ext uri="{9D8B030D-6E8A-4147-A177-3AD203B41FA5}">
                      <a16:colId xmlns:a16="http://schemas.microsoft.com/office/drawing/2014/main" val="2701742610"/>
                    </a:ext>
                  </a:extLst>
                </a:gridCol>
                <a:gridCol w="414000">
                  <a:extLst>
                    <a:ext uri="{9D8B030D-6E8A-4147-A177-3AD203B41FA5}">
                      <a16:colId xmlns:a16="http://schemas.microsoft.com/office/drawing/2014/main" val="3472901771"/>
                    </a:ext>
                  </a:extLst>
                </a:gridCol>
                <a:gridCol w="414000">
                  <a:extLst>
                    <a:ext uri="{9D8B030D-6E8A-4147-A177-3AD203B41FA5}">
                      <a16:colId xmlns:a16="http://schemas.microsoft.com/office/drawing/2014/main" val="1139674151"/>
                    </a:ext>
                  </a:extLst>
                </a:gridCol>
                <a:gridCol w="414000">
                  <a:extLst>
                    <a:ext uri="{9D8B030D-6E8A-4147-A177-3AD203B41FA5}">
                      <a16:colId xmlns:a16="http://schemas.microsoft.com/office/drawing/2014/main" val="91618811"/>
                    </a:ext>
                  </a:extLst>
                </a:gridCol>
                <a:gridCol w="414000">
                  <a:extLst>
                    <a:ext uri="{9D8B030D-6E8A-4147-A177-3AD203B41FA5}">
                      <a16:colId xmlns:a16="http://schemas.microsoft.com/office/drawing/2014/main" val="888135119"/>
                    </a:ext>
                  </a:extLst>
                </a:gridCol>
                <a:gridCol w="414000">
                  <a:extLst>
                    <a:ext uri="{9D8B030D-6E8A-4147-A177-3AD203B41FA5}">
                      <a16:colId xmlns:a16="http://schemas.microsoft.com/office/drawing/2014/main" val="1575650673"/>
                    </a:ext>
                  </a:extLst>
                </a:gridCol>
                <a:gridCol w="414000">
                  <a:extLst>
                    <a:ext uri="{9D8B030D-6E8A-4147-A177-3AD203B41FA5}">
                      <a16:colId xmlns:a16="http://schemas.microsoft.com/office/drawing/2014/main" val="3741842062"/>
                    </a:ext>
                  </a:extLst>
                </a:gridCol>
                <a:gridCol w="414000">
                  <a:extLst>
                    <a:ext uri="{9D8B030D-6E8A-4147-A177-3AD203B41FA5}">
                      <a16:colId xmlns:a16="http://schemas.microsoft.com/office/drawing/2014/main" val="2176441810"/>
                    </a:ext>
                  </a:extLst>
                </a:gridCol>
                <a:gridCol w="414000">
                  <a:extLst>
                    <a:ext uri="{9D8B030D-6E8A-4147-A177-3AD203B41FA5}">
                      <a16:colId xmlns:a16="http://schemas.microsoft.com/office/drawing/2014/main" val="3181095771"/>
                    </a:ext>
                  </a:extLst>
                </a:gridCol>
                <a:gridCol w="414000">
                  <a:extLst>
                    <a:ext uri="{9D8B030D-6E8A-4147-A177-3AD203B41FA5}">
                      <a16:colId xmlns:a16="http://schemas.microsoft.com/office/drawing/2014/main" val="1543358891"/>
                    </a:ext>
                  </a:extLst>
                </a:gridCol>
                <a:gridCol w="414000">
                  <a:extLst>
                    <a:ext uri="{9D8B030D-6E8A-4147-A177-3AD203B41FA5}">
                      <a16:colId xmlns:a16="http://schemas.microsoft.com/office/drawing/2014/main" val="2127674076"/>
                    </a:ext>
                  </a:extLst>
                </a:gridCol>
                <a:gridCol w="414000">
                  <a:extLst>
                    <a:ext uri="{9D8B030D-6E8A-4147-A177-3AD203B41FA5}">
                      <a16:colId xmlns:a16="http://schemas.microsoft.com/office/drawing/2014/main" val="1917311478"/>
                    </a:ext>
                  </a:extLst>
                </a:gridCol>
                <a:gridCol w="414000">
                  <a:extLst>
                    <a:ext uri="{9D8B030D-6E8A-4147-A177-3AD203B41FA5}">
                      <a16:colId xmlns:a16="http://schemas.microsoft.com/office/drawing/2014/main" val="1986205470"/>
                    </a:ext>
                  </a:extLst>
                </a:gridCol>
                <a:gridCol w="414000">
                  <a:extLst>
                    <a:ext uri="{9D8B030D-6E8A-4147-A177-3AD203B41FA5}">
                      <a16:colId xmlns:a16="http://schemas.microsoft.com/office/drawing/2014/main" val="3687682840"/>
                    </a:ext>
                  </a:extLst>
                </a:gridCol>
              </a:tblGrid>
              <a:tr h="198000">
                <a:tc>
                  <a:txBody>
                    <a:bodyPr/>
                    <a:lstStyle/>
                    <a:p>
                      <a:pPr marL="18000" algn="l" fontAlgn="b"/>
                      <a:r>
                        <a:rPr lang="fi-FI" sz="1050" b="1" i="0" u="none" strike="noStrike" dirty="0">
                          <a:solidFill>
                            <a:srgbClr val="000000"/>
                          </a:solidFill>
                          <a:effectLst/>
                          <a:latin typeface="Calibri" panose="020F0502020204030204" pitchFamily="34" charset="0"/>
                        </a:rPr>
                        <a:t>Alue</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Yhteensä</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0–4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10–14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15–19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20–24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25–29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30–34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35–39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40–44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45–49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50–54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55–59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60–64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65–69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70–74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75–</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15144745"/>
                  </a:ext>
                </a:extLst>
              </a:tr>
              <a:tr h="198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120 210</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5 227</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6 209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5 941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6 538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9 195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9 459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8 144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7 783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6 829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6 104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7 127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7 851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7 701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7 688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7 363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11 051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6940480"/>
                  </a:ext>
                </a:extLst>
              </a:tr>
              <a:tr h="198000">
                <a:tc>
                  <a:txBody>
                    <a:bodyPr/>
                    <a:lstStyle/>
                    <a:p>
                      <a:pPr algn="l" fontAlgn="b"/>
                      <a:r>
                        <a:rPr lang="fi-FI" sz="1050" b="0" i="0" u="none" strike="noStrike">
                          <a:solidFill>
                            <a:srgbClr val="000000"/>
                          </a:solidFill>
                          <a:effectLst/>
                          <a:latin typeface="Calibri" panose="020F0502020204030204" pitchFamily="34" charset="0"/>
                        </a:rPr>
                        <a:t>Siilinjärvi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21 251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1 080</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1 520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1 522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1 291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893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1 227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1 486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1 274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1 445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1 489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1 405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1 339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1 275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1 916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041321"/>
                  </a:ext>
                </a:extLst>
              </a:tr>
              <a:tr h="198000">
                <a:tc>
                  <a:txBody>
                    <a:bodyPr/>
                    <a:lstStyle/>
                    <a:p>
                      <a:pPr algn="l" fontAlgn="b"/>
                      <a:r>
                        <a:rPr lang="fi-FI" sz="1050" b="1" i="0" u="none" strike="noStrike" dirty="0">
                          <a:solidFill>
                            <a:srgbClr val="000000"/>
                          </a:solidFill>
                          <a:effectLst/>
                          <a:latin typeface="Calibri" panose="020F0502020204030204" pitchFamily="34" charset="0"/>
                        </a:rPr>
                        <a:t>Kuopion seutukunta</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141 461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6 307</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7 729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7 463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7 829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9 899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10 352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9 371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9 269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8 214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7 378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8 572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9 340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9 106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9 027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8 638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12 967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1295299"/>
                  </a:ext>
                </a:extLst>
              </a:tr>
              <a:tr h="198000">
                <a:tc>
                  <a:txBody>
                    <a:bodyPr/>
                    <a:lstStyle/>
                    <a:p>
                      <a:pPr algn="l" fontAlgn="b"/>
                      <a:r>
                        <a:rPr lang="fi-FI" sz="1050" b="0" i="0" u="none" strike="noStrike">
                          <a:solidFill>
                            <a:srgbClr val="000000"/>
                          </a:solidFill>
                          <a:effectLst/>
                          <a:latin typeface="Calibri" panose="020F0502020204030204" pitchFamily="34" charset="0"/>
                        </a:rPr>
                        <a:t>Iisalmi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21 124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848</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1 166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1 168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999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1 143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1 269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1 152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1 058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1 234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1 472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1 762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1 774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1 578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2 384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2237631"/>
                  </a:ext>
                </a:extLst>
              </a:tr>
              <a:tr h="198000">
                <a:tc>
                  <a:txBody>
                    <a:bodyPr/>
                    <a:lstStyle/>
                    <a:p>
                      <a:pPr algn="l" fontAlgn="b"/>
                      <a:r>
                        <a:rPr lang="fi-FI" sz="1050" b="0" i="0" u="none" strike="noStrike" dirty="0">
                          <a:solidFill>
                            <a:srgbClr val="000000"/>
                          </a:solidFill>
                          <a:effectLst/>
                          <a:latin typeface="Calibri" panose="020F0502020204030204" pitchFamily="34" charset="0"/>
                        </a:rPr>
                        <a:t>Kiuruvesi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7 854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338</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398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1 109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1402502"/>
                  </a:ext>
                </a:extLst>
              </a:tr>
              <a:tr h="198000">
                <a:tc>
                  <a:txBody>
                    <a:bodyPr/>
                    <a:lstStyle/>
                    <a:p>
                      <a:pPr algn="l" fontAlgn="b"/>
                      <a:r>
                        <a:rPr lang="fi-FI" sz="1050" b="0" i="0" u="none" strike="noStrike">
                          <a:solidFill>
                            <a:srgbClr val="000000"/>
                          </a:solidFill>
                          <a:effectLst/>
                          <a:latin typeface="Calibri" panose="020F0502020204030204" pitchFamily="34" charset="0"/>
                        </a:rPr>
                        <a:t>Keitele</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2 155</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4168440"/>
                  </a:ext>
                </a:extLst>
              </a:tr>
              <a:tr h="198000">
                <a:tc>
                  <a:txBody>
                    <a:bodyPr/>
                    <a:lstStyle/>
                    <a:p>
                      <a:pPr algn="l" fontAlgn="b"/>
                      <a:r>
                        <a:rPr lang="fi-FI" sz="1050" b="0" i="0" u="none" strike="noStrike">
                          <a:solidFill>
                            <a:srgbClr val="000000"/>
                          </a:solidFill>
                          <a:effectLst/>
                          <a:latin typeface="Calibri" panose="020F0502020204030204" pitchFamily="34" charset="0"/>
                        </a:rPr>
                        <a:t>Lapinlahti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9 358</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459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1 087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8058382"/>
                  </a:ext>
                </a:extLst>
              </a:tr>
              <a:tr h="198000">
                <a:tc>
                  <a:txBody>
                    <a:bodyPr/>
                    <a:lstStyle/>
                    <a:p>
                      <a:pPr algn="l" fontAlgn="b"/>
                      <a:r>
                        <a:rPr lang="fi-FI" sz="1050" b="0" i="0" u="none" strike="noStrike">
                          <a:solidFill>
                            <a:srgbClr val="000000"/>
                          </a:solidFill>
                          <a:effectLst/>
                          <a:latin typeface="Calibri" panose="020F0502020204030204" pitchFamily="34" charset="0"/>
                        </a:rPr>
                        <a:t>Pielavesi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4 321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148</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3844217"/>
                  </a:ext>
                </a:extLst>
              </a:tr>
              <a:tr h="198000">
                <a:tc>
                  <a:txBody>
                    <a:bodyPr/>
                    <a:lstStyle/>
                    <a:p>
                      <a:pPr algn="l" fontAlgn="b"/>
                      <a:r>
                        <a:rPr lang="fi-FI" sz="1050" b="0" i="0" u="none" strike="noStrike" dirty="0">
                          <a:solidFill>
                            <a:srgbClr val="000000"/>
                          </a:solidFill>
                          <a:effectLst/>
                          <a:latin typeface="Calibri" panose="020F0502020204030204" pitchFamily="34" charset="0"/>
                        </a:rPr>
                        <a:t>Sonkajärvi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3 841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3899251"/>
                  </a:ext>
                </a:extLst>
              </a:tr>
              <a:tr h="198000">
                <a:tc>
                  <a:txBody>
                    <a:bodyPr/>
                    <a:lstStyle/>
                    <a:p>
                      <a:pPr algn="l" fontAlgn="b"/>
                      <a:r>
                        <a:rPr lang="fi-FI" sz="1050" b="0" i="0" u="none" strike="noStrike">
                          <a:solidFill>
                            <a:srgbClr val="000000"/>
                          </a:solidFill>
                          <a:effectLst/>
                          <a:latin typeface="Calibri" panose="020F0502020204030204" pitchFamily="34" charset="0"/>
                        </a:rPr>
                        <a:t>Vieremä</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3 522</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130</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44237604"/>
                  </a:ext>
                </a:extLst>
              </a:tr>
              <a:tr h="198000">
                <a:tc>
                  <a:txBody>
                    <a:bodyPr/>
                    <a:lstStyle/>
                    <a:p>
                      <a:pPr algn="l" fontAlgn="b"/>
                      <a:r>
                        <a:rPr lang="fi-FI" sz="1050" b="1" i="0" u="none" strike="noStrike" dirty="0">
                          <a:solidFill>
                            <a:srgbClr val="000000"/>
                          </a:solidFill>
                          <a:effectLst/>
                          <a:latin typeface="Calibri" panose="020F0502020204030204" pitchFamily="34" charset="0"/>
                        </a:rPr>
                        <a:t>Ylä-Savon seutukunta</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52 175</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1 989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2 601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2 879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2 753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1 943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2 170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2 479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2 865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2 698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2 476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3 297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3 885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4 552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4 686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4 260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6 642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02308432"/>
                  </a:ext>
                </a:extLst>
              </a:tr>
              <a:tr h="198000">
                <a:tc>
                  <a:txBody>
                    <a:bodyPr/>
                    <a:lstStyle/>
                    <a:p>
                      <a:pPr algn="l" fontAlgn="b"/>
                      <a:r>
                        <a:rPr lang="fi-FI" sz="1050" b="0" i="0" u="none" strike="noStrike">
                          <a:solidFill>
                            <a:srgbClr val="000000"/>
                          </a:solidFill>
                          <a:effectLst/>
                          <a:latin typeface="Calibri" panose="020F0502020204030204" pitchFamily="34" charset="0"/>
                        </a:rPr>
                        <a:t>Suonenjoki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6 931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1 039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2676993"/>
                  </a:ext>
                </a:extLst>
              </a:tr>
              <a:tr h="198000">
                <a:tc>
                  <a:txBody>
                    <a:bodyPr/>
                    <a:lstStyle/>
                    <a:p>
                      <a:pPr algn="l" fontAlgn="b"/>
                      <a:r>
                        <a:rPr lang="fi-FI" sz="1050" b="0" i="0" u="none" strike="noStrike">
                          <a:solidFill>
                            <a:srgbClr val="000000"/>
                          </a:solidFill>
                          <a:effectLst/>
                          <a:latin typeface="Calibri" panose="020F0502020204030204" pitchFamily="34" charset="0"/>
                        </a:rPr>
                        <a:t>Rautalampi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3 053</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489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8350766"/>
                  </a:ext>
                </a:extLst>
              </a:tr>
              <a:tr h="198000">
                <a:tc>
                  <a:txBody>
                    <a:bodyPr/>
                    <a:lstStyle/>
                    <a:p>
                      <a:pPr algn="l" fontAlgn="b"/>
                      <a:r>
                        <a:rPr lang="fi-FI" sz="1050" b="0" i="0" u="none" strike="noStrike" dirty="0">
                          <a:solidFill>
                            <a:srgbClr val="000000"/>
                          </a:solidFill>
                          <a:effectLst/>
                          <a:latin typeface="Calibri" panose="020F0502020204030204" pitchFamily="34" charset="0"/>
                        </a:rPr>
                        <a:t>Tervo</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1 503</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4505488"/>
                  </a:ext>
                </a:extLst>
              </a:tr>
              <a:tr h="198000">
                <a:tc>
                  <a:txBody>
                    <a:bodyPr/>
                    <a:lstStyle/>
                    <a:p>
                      <a:pPr algn="l" fontAlgn="b"/>
                      <a:r>
                        <a:rPr lang="fi-FI" sz="1050" b="0" i="0" u="none" strike="noStrike">
                          <a:solidFill>
                            <a:srgbClr val="000000"/>
                          </a:solidFill>
                          <a:effectLst/>
                          <a:latin typeface="Calibri" panose="020F0502020204030204" pitchFamily="34" charset="0"/>
                        </a:rPr>
                        <a:t>Vesanto</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1 972</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0140632"/>
                  </a:ext>
                </a:extLst>
              </a:tr>
              <a:tr h="198000">
                <a:tc>
                  <a:txBody>
                    <a:bodyPr/>
                    <a:lstStyle/>
                    <a:p>
                      <a:pPr algn="l" fontAlgn="b"/>
                      <a:r>
                        <a:rPr lang="fi-FI" sz="1050" b="1" i="0" u="none" strike="noStrike" dirty="0">
                          <a:solidFill>
                            <a:srgbClr val="000000"/>
                          </a:solidFill>
                          <a:effectLst/>
                          <a:latin typeface="Calibri" panose="020F0502020204030204" pitchFamily="34" charset="0"/>
                        </a:rPr>
                        <a:t>Sisä-Savon seutukunta</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13 459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404</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557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629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624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388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440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536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668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650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696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839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1 059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1 183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1 316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1 308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2 162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814801"/>
                  </a:ext>
                </a:extLst>
              </a:tr>
              <a:tr h="198000">
                <a:tc>
                  <a:txBody>
                    <a:bodyPr/>
                    <a:lstStyle/>
                    <a:p>
                      <a:pPr algn="l" fontAlgn="b"/>
                      <a:r>
                        <a:rPr lang="fi-FI" sz="1050" b="0" i="0" u="none" strike="noStrike">
                          <a:solidFill>
                            <a:srgbClr val="000000"/>
                          </a:solidFill>
                          <a:effectLst/>
                          <a:latin typeface="Calibri" panose="020F0502020204030204" pitchFamily="34" charset="0"/>
                        </a:rPr>
                        <a:t>Kaavi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2 807</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243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461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373528"/>
                  </a:ext>
                </a:extLst>
              </a:tr>
              <a:tr h="198000">
                <a:tc>
                  <a:txBody>
                    <a:bodyPr/>
                    <a:lstStyle/>
                    <a:p>
                      <a:pPr algn="l" fontAlgn="b"/>
                      <a:r>
                        <a:rPr lang="fi-FI" sz="1050" b="0" i="0" u="none" strike="noStrike" dirty="0">
                          <a:solidFill>
                            <a:srgbClr val="000000"/>
                          </a:solidFill>
                          <a:effectLst/>
                          <a:latin typeface="Calibri" panose="020F0502020204030204" pitchFamily="34" charset="0"/>
                        </a:rPr>
                        <a:t>Rautavaara</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1 561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65424879"/>
                  </a:ext>
                </a:extLst>
              </a:tr>
              <a:tr h="198000">
                <a:tc>
                  <a:txBody>
                    <a:bodyPr/>
                    <a:lstStyle/>
                    <a:p>
                      <a:pPr algn="l" fontAlgn="b"/>
                      <a:r>
                        <a:rPr lang="fi-FI" sz="1050" b="0" i="0" u="none" strike="noStrike">
                          <a:solidFill>
                            <a:srgbClr val="000000"/>
                          </a:solidFill>
                          <a:effectLst/>
                          <a:latin typeface="Calibri" panose="020F0502020204030204" pitchFamily="34" charset="0"/>
                        </a:rPr>
                        <a:t>Tuusniemi</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2 433</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371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4522889"/>
                  </a:ext>
                </a:extLst>
              </a:tr>
              <a:tr h="198000">
                <a:tc>
                  <a:txBody>
                    <a:bodyPr/>
                    <a:lstStyle/>
                    <a:p>
                      <a:pPr algn="l" fontAlgn="b"/>
                      <a:r>
                        <a:rPr lang="fi-FI" sz="1050" b="1" i="0" u="none" strike="noStrike" dirty="0">
                          <a:solidFill>
                            <a:srgbClr val="000000"/>
                          </a:solidFill>
                          <a:effectLst/>
                          <a:latin typeface="Calibri" panose="020F0502020204030204" pitchFamily="34" charset="0"/>
                        </a:rPr>
                        <a:t>Koillis-Savon seutukunta</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6 801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158</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258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297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297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141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177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249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303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260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320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484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630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725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699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1 118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2854724"/>
                  </a:ext>
                </a:extLst>
              </a:tr>
              <a:tr h="198000">
                <a:tc>
                  <a:txBody>
                    <a:bodyPr/>
                    <a:lstStyle/>
                    <a:p>
                      <a:pPr algn="l" fontAlgn="b"/>
                      <a:r>
                        <a:rPr lang="fi-FI" sz="1050" b="0" i="0" u="none" strike="noStrike" dirty="0">
                          <a:solidFill>
                            <a:srgbClr val="000000"/>
                          </a:solidFill>
                          <a:effectLst/>
                          <a:latin typeface="Calibri" panose="020F0502020204030204" pitchFamily="34" charset="0"/>
                        </a:rPr>
                        <a:t>Varkaus</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20 278</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633</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1 008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1 081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1 074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1 271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1 649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1 757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1 864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1 715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2 838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4408311"/>
                  </a:ext>
                </a:extLst>
              </a:tr>
              <a:tr h="198000">
                <a:tc>
                  <a:txBody>
                    <a:bodyPr/>
                    <a:lstStyle/>
                    <a:p>
                      <a:pPr algn="l" fontAlgn="b"/>
                      <a:r>
                        <a:rPr lang="fi-FI" sz="1050" b="0" i="0" u="none" strike="noStrike" dirty="0">
                          <a:solidFill>
                            <a:srgbClr val="000000"/>
                          </a:solidFill>
                          <a:effectLst/>
                          <a:latin typeface="Calibri" panose="020F0502020204030204" pitchFamily="34" charset="0"/>
                        </a:rPr>
                        <a:t>Joroinen</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4 689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170</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434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614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5296601"/>
                  </a:ext>
                </a:extLst>
              </a:tr>
              <a:tr h="198000">
                <a:tc>
                  <a:txBody>
                    <a:bodyPr/>
                    <a:lstStyle/>
                    <a:p>
                      <a:pPr algn="l" fontAlgn="b"/>
                      <a:r>
                        <a:rPr lang="fi-FI" sz="1050" b="0" i="0" u="none" strike="noStrike" dirty="0">
                          <a:solidFill>
                            <a:srgbClr val="000000"/>
                          </a:solidFill>
                          <a:effectLst/>
                          <a:latin typeface="Calibri" panose="020F0502020204030204" pitchFamily="34" charset="0"/>
                        </a:rPr>
                        <a:t>Leppävirta</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9 402</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330</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779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1 350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1302918"/>
                  </a:ext>
                </a:extLst>
              </a:tr>
              <a:tr h="198000">
                <a:tc>
                  <a:txBody>
                    <a:bodyPr/>
                    <a:lstStyle/>
                    <a:p>
                      <a:pPr algn="l" fontAlgn="b"/>
                      <a:r>
                        <a:rPr lang="fi-FI" sz="1050" b="1" i="0" u="none" strike="noStrike" dirty="0">
                          <a:solidFill>
                            <a:srgbClr val="000000"/>
                          </a:solidFill>
                          <a:effectLst/>
                          <a:latin typeface="Calibri" panose="020F0502020204030204" pitchFamily="34" charset="0"/>
                        </a:rPr>
                        <a:t>Varkauden seutukunta</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34 369</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1 133</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1 459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1 722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1 668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1 125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1 457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1 453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1 699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1 863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1 817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2 244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2 838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3 048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3 113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2 928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4 802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7681953"/>
                  </a:ext>
                </a:extLst>
              </a:tr>
              <a:tr h="198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248 265</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9 991</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12 604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12 990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13 171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13 496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14 596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14 088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14 804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13 685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12 687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15 436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17 752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18 614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18 841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17 819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27 691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291531102"/>
                  </a:ext>
                </a:extLst>
              </a:tr>
              <a:tr h="198000">
                <a:tc>
                  <a:txBody>
                    <a:bodyPr/>
                    <a:lstStyle/>
                    <a:p>
                      <a:pPr algn="l" fontAlgn="b"/>
                      <a:r>
                        <a:rPr lang="fi-FI" sz="900" b="0" i="0" u="none" strike="noStrike" dirty="0">
                          <a:solidFill>
                            <a:srgbClr val="000000"/>
                          </a:solidFill>
                          <a:effectLst/>
                          <a:latin typeface="Calibri" panose="020F0502020204030204" pitchFamily="34" charset="0"/>
                        </a:rPr>
                        <a:t>Koko maa</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5 533 793</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246 992</a:t>
                      </a:r>
                    </a:p>
                  </a:txBody>
                  <a:tcPr marL="6239" marR="6239" marT="6239"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300 950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312 919</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298 232</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308 410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352 990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355 067</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363 694</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348 531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317 890</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347 146</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367 783</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357 251</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353 975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354 128</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547 835</a:t>
                      </a:r>
                    </a:p>
                  </a:txBody>
                  <a:tcPr marL="6239" marR="6239" marT="6239"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5119733"/>
                  </a:ext>
                </a:extLst>
              </a:tr>
            </a:tbl>
          </a:graphicData>
        </a:graphic>
      </p:graphicFrame>
    </p:spTree>
    <p:extLst>
      <p:ext uri="{BB962C8B-B14F-4D97-AF65-F5344CB8AC3E}">
        <p14:creationId xmlns:p14="http://schemas.microsoft.com/office/powerpoint/2010/main" val="1175773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2580450-5F5D-474D-BE43-A0D0D368E529}"/>
              </a:ext>
            </a:extLst>
          </p:cNvPr>
          <p:cNvSpPr>
            <a:spLocks noGrp="1"/>
          </p:cNvSpPr>
          <p:nvPr>
            <p:ph type="title"/>
          </p:nvPr>
        </p:nvSpPr>
        <p:spPr>
          <a:xfrm>
            <a:off x="628651" y="0"/>
            <a:ext cx="7886700" cy="733627"/>
          </a:xfrm>
        </p:spPr>
        <p:txBody>
          <a:bodyPr>
            <a:normAutofit fontScale="90000"/>
          </a:bodyPr>
          <a:lstStyle/>
          <a:p>
            <a:r>
              <a:rPr lang="fi-FI" dirty="0"/>
              <a:t>Väestö ikäryhmittäin (5-vuotisjako), ennuste vuonna 2025</a:t>
            </a:r>
          </a:p>
        </p:txBody>
      </p:sp>
      <p:sp>
        <p:nvSpPr>
          <p:cNvPr id="2" name="Dian numeron paikkamerkki 1">
            <a:extLst>
              <a:ext uri="{FF2B5EF4-FFF2-40B4-BE49-F238E27FC236}">
                <a16:creationId xmlns:a16="http://schemas.microsoft.com/office/drawing/2014/main" id="{A6FB0891-ADC9-4567-BDE7-6180C54BFCE1}"/>
              </a:ext>
            </a:extLst>
          </p:cNvPr>
          <p:cNvSpPr>
            <a:spLocks noGrp="1"/>
          </p:cNvSpPr>
          <p:nvPr>
            <p:ph type="sldNum" sz="quarter" idx="12"/>
          </p:nvPr>
        </p:nvSpPr>
        <p:spPr/>
        <p:txBody>
          <a:bodyPr/>
          <a:lstStyle/>
          <a:p>
            <a:fld id="{6DE6D825-8E97-454B-BEAD-11D13CFBEEFD}" type="slidenum">
              <a:rPr lang="fi-FI" smtClean="0"/>
              <a:pPr/>
              <a:t>41</a:t>
            </a:fld>
            <a:endParaRPr lang="fi-FI" dirty="0"/>
          </a:p>
        </p:txBody>
      </p:sp>
      <p:sp>
        <p:nvSpPr>
          <p:cNvPr id="4" name="Tekstiruutu 3">
            <a:extLst>
              <a:ext uri="{FF2B5EF4-FFF2-40B4-BE49-F238E27FC236}">
                <a16:creationId xmlns:a16="http://schemas.microsoft.com/office/drawing/2014/main" id="{93CA8E75-1AEE-4F91-81DB-E7454EEBE8F1}"/>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0398B849-C123-4CB0-9F10-EA03CCBFBEE4}"/>
              </a:ext>
            </a:extLst>
          </p:cNvPr>
          <p:cNvGraphicFramePr>
            <a:graphicFrameLocks noGrp="1"/>
          </p:cNvGraphicFramePr>
          <p:nvPr>
            <p:extLst>
              <p:ext uri="{D42A27DB-BD31-4B8C-83A1-F6EECF244321}">
                <p14:modId xmlns:p14="http://schemas.microsoft.com/office/powerpoint/2010/main" val="2205223254"/>
              </p:ext>
            </p:extLst>
          </p:nvPr>
        </p:nvGraphicFramePr>
        <p:xfrm>
          <a:off x="279000" y="756000"/>
          <a:ext cx="8586000" cy="5346000"/>
        </p:xfrm>
        <a:graphic>
          <a:graphicData uri="http://schemas.openxmlformats.org/drawingml/2006/table">
            <a:tbl>
              <a:tblPr firstRow="1"/>
              <a:tblGrid>
                <a:gridCol w="1386000">
                  <a:extLst>
                    <a:ext uri="{9D8B030D-6E8A-4147-A177-3AD203B41FA5}">
                      <a16:colId xmlns:a16="http://schemas.microsoft.com/office/drawing/2014/main" val="3971594808"/>
                    </a:ext>
                  </a:extLst>
                </a:gridCol>
                <a:gridCol w="576000">
                  <a:extLst>
                    <a:ext uri="{9D8B030D-6E8A-4147-A177-3AD203B41FA5}">
                      <a16:colId xmlns:a16="http://schemas.microsoft.com/office/drawing/2014/main" val="2040134110"/>
                    </a:ext>
                  </a:extLst>
                </a:gridCol>
                <a:gridCol w="414000">
                  <a:extLst>
                    <a:ext uri="{9D8B030D-6E8A-4147-A177-3AD203B41FA5}">
                      <a16:colId xmlns:a16="http://schemas.microsoft.com/office/drawing/2014/main" val="4191855335"/>
                    </a:ext>
                  </a:extLst>
                </a:gridCol>
                <a:gridCol w="414000">
                  <a:extLst>
                    <a:ext uri="{9D8B030D-6E8A-4147-A177-3AD203B41FA5}">
                      <a16:colId xmlns:a16="http://schemas.microsoft.com/office/drawing/2014/main" val="1334755347"/>
                    </a:ext>
                  </a:extLst>
                </a:gridCol>
                <a:gridCol w="414000">
                  <a:extLst>
                    <a:ext uri="{9D8B030D-6E8A-4147-A177-3AD203B41FA5}">
                      <a16:colId xmlns:a16="http://schemas.microsoft.com/office/drawing/2014/main" val="782937042"/>
                    </a:ext>
                  </a:extLst>
                </a:gridCol>
                <a:gridCol w="414000">
                  <a:extLst>
                    <a:ext uri="{9D8B030D-6E8A-4147-A177-3AD203B41FA5}">
                      <a16:colId xmlns:a16="http://schemas.microsoft.com/office/drawing/2014/main" val="2186118642"/>
                    </a:ext>
                  </a:extLst>
                </a:gridCol>
                <a:gridCol w="414000">
                  <a:extLst>
                    <a:ext uri="{9D8B030D-6E8A-4147-A177-3AD203B41FA5}">
                      <a16:colId xmlns:a16="http://schemas.microsoft.com/office/drawing/2014/main" val="4149297884"/>
                    </a:ext>
                  </a:extLst>
                </a:gridCol>
                <a:gridCol w="414000">
                  <a:extLst>
                    <a:ext uri="{9D8B030D-6E8A-4147-A177-3AD203B41FA5}">
                      <a16:colId xmlns:a16="http://schemas.microsoft.com/office/drawing/2014/main" val="1099223088"/>
                    </a:ext>
                  </a:extLst>
                </a:gridCol>
                <a:gridCol w="414000">
                  <a:extLst>
                    <a:ext uri="{9D8B030D-6E8A-4147-A177-3AD203B41FA5}">
                      <a16:colId xmlns:a16="http://schemas.microsoft.com/office/drawing/2014/main" val="659707371"/>
                    </a:ext>
                  </a:extLst>
                </a:gridCol>
                <a:gridCol w="414000">
                  <a:extLst>
                    <a:ext uri="{9D8B030D-6E8A-4147-A177-3AD203B41FA5}">
                      <a16:colId xmlns:a16="http://schemas.microsoft.com/office/drawing/2014/main" val="273363152"/>
                    </a:ext>
                  </a:extLst>
                </a:gridCol>
                <a:gridCol w="414000">
                  <a:extLst>
                    <a:ext uri="{9D8B030D-6E8A-4147-A177-3AD203B41FA5}">
                      <a16:colId xmlns:a16="http://schemas.microsoft.com/office/drawing/2014/main" val="3509271739"/>
                    </a:ext>
                  </a:extLst>
                </a:gridCol>
                <a:gridCol w="414000">
                  <a:extLst>
                    <a:ext uri="{9D8B030D-6E8A-4147-A177-3AD203B41FA5}">
                      <a16:colId xmlns:a16="http://schemas.microsoft.com/office/drawing/2014/main" val="1209128273"/>
                    </a:ext>
                  </a:extLst>
                </a:gridCol>
                <a:gridCol w="414000">
                  <a:extLst>
                    <a:ext uri="{9D8B030D-6E8A-4147-A177-3AD203B41FA5}">
                      <a16:colId xmlns:a16="http://schemas.microsoft.com/office/drawing/2014/main" val="989530361"/>
                    </a:ext>
                  </a:extLst>
                </a:gridCol>
                <a:gridCol w="414000">
                  <a:extLst>
                    <a:ext uri="{9D8B030D-6E8A-4147-A177-3AD203B41FA5}">
                      <a16:colId xmlns:a16="http://schemas.microsoft.com/office/drawing/2014/main" val="832336445"/>
                    </a:ext>
                  </a:extLst>
                </a:gridCol>
                <a:gridCol w="414000">
                  <a:extLst>
                    <a:ext uri="{9D8B030D-6E8A-4147-A177-3AD203B41FA5}">
                      <a16:colId xmlns:a16="http://schemas.microsoft.com/office/drawing/2014/main" val="2048277660"/>
                    </a:ext>
                  </a:extLst>
                </a:gridCol>
                <a:gridCol w="414000">
                  <a:extLst>
                    <a:ext uri="{9D8B030D-6E8A-4147-A177-3AD203B41FA5}">
                      <a16:colId xmlns:a16="http://schemas.microsoft.com/office/drawing/2014/main" val="837235841"/>
                    </a:ext>
                  </a:extLst>
                </a:gridCol>
                <a:gridCol w="414000">
                  <a:extLst>
                    <a:ext uri="{9D8B030D-6E8A-4147-A177-3AD203B41FA5}">
                      <a16:colId xmlns:a16="http://schemas.microsoft.com/office/drawing/2014/main" val="1443974623"/>
                    </a:ext>
                  </a:extLst>
                </a:gridCol>
                <a:gridCol w="414000">
                  <a:extLst>
                    <a:ext uri="{9D8B030D-6E8A-4147-A177-3AD203B41FA5}">
                      <a16:colId xmlns:a16="http://schemas.microsoft.com/office/drawing/2014/main" val="3175290306"/>
                    </a:ext>
                  </a:extLst>
                </a:gridCol>
              </a:tblGrid>
              <a:tr h="198000">
                <a:tc>
                  <a:txBody>
                    <a:bodyPr/>
                    <a:lstStyle/>
                    <a:p>
                      <a:pPr marL="18000" algn="l" fontAlgn="b"/>
                      <a:r>
                        <a:rPr lang="fi-FI" sz="1050" b="1" i="0" u="none" strike="noStrike" dirty="0">
                          <a:solidFill>
                            <a:srgbClr val="000000"/>
                          </a:solidFill>
                          <a:effectLst/>
                          <a:latin typeface="Calibri" panose="020F0502020204030204" pitchFamily="34" charset="0"/>
                        </a:rPr>
                        <a:t>Alue</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Yhteensä</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0–4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10–14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15–19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20–24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25–29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30–34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35–39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40–44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45–49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50–54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55–59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60–64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65–69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70–74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66044895"/>
                  </a:ext>
                </a:extLst>
              </a:tr>
              <a:tr h="198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123 285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5 489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5 340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6 306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6 681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9 199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8 721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8 871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8 104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7 775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6 952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6 180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7 093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7 685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7 490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7 287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14 112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8031332"/>
                  </a:ext>
                </a:extLst>
              </a:tr>
              <a:tr h="198000">
                <a:tc>
                  <a:txBody>
                    <a:bodyPr/>
                    <a:lstStyle/>
                    <a:p>
                      <a:pPr algn="l" fontAlgn="b"/>
                      <a:r>
                        <a:rPr lang="fi-FI" sz="1050" b="0" i="0" u="none" strike="noStrike">
                          <a:solidFill>
                            <a:srgbClr val="000000"/>
                          </a:solidFill>
                          <a:effectLst/>
                          <a:latin typeface="Calibri" panose="020F0502020204030204" pitchFamily="34" charset="0"/>
                        </a:rPr>
                        <a:t>Siilinjärvi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20 741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992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2 524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1464780"/>
                  </a:ext>
                </a:extLst>
              </a:tr>
              <a:tr h="198000">
                <a:tc>
                  <a:txBody>
                    <a:bodyPr/>
                    <a:lstStyle/>
                    <a:p>
                      <a:pPr algn="l" fontAlgn="b"/>
                      <a:r>
                        <a:rPr lang="fi-FI" sz="1050" b="1" i="0" u="none" strike="noStrike" dirty="0">
                          <a:solidFill>
                            <a:srgbClr val="000000"/>
                          </a:solidFill>
                          <a:effectLst/>
                          <a:latin typeface="Calibri" panose="020F0502020204030204" pitchFamily="34" charset="0"/>
                        </a:rPr>
                        <a:t>Kuopion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144 026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6 481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6 483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7 820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8 006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9 820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9 486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10 012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9 434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9 282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8 258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7 380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8 446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9 094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8 825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8 563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16 636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43013014"/>
                  </a:ext>
                </a:extLst>
              </a:tr>
              <a:tr h="198000">
                <a:tc>
                  <a:txBody>
                    <a:bodyPr/>
                    <a:lstStyle/>
                    <a:p>
                      <a:pPr algn="l" fontAlgn="b"/>
                      <a:r>
                        <a:rPr lang="fi-FI" sz="1050" b="0" i="0" u="none" strike="noStrike" dirty="0">
                          <a:solidFill>
                            <a:srgbClr val="000000"/>
                          </a:solidFill>
                          <a:effectLst/>
                          <a:latin typeface="Calibri" panose="020F0502020204030204" pitchFamily="34" charset="0"/>
                        </a:rPr>
                        <a:t>Iisalmi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20 296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1 447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1 680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2 963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2435563"/>
                  </a:ext>
                </a:extLst>
              </a:tr>
              <a:tr h="198000">
                <a:tc>
                  <a:txBody>
                    <a:bodyPr/>
                    <a:lstStyle/>
                    <a:p>
                      <a:pPr algn="l" fontAlgn="b"/>
                      <a:r>
                        <a:rPr lang="fi-FI" sz="1050" b="0" i="0" u="none" strike="noStrike">
                          <a:solidFill>
                            <a:srgbClr val="000000"/>
                          </a:solidFill>
                          <a:effectLst/>
                          <a:latin typeface="Calibri" panose="020F0502020204030204" pitchFamily="34" charset="0"/>
                        </a:rPr>
                        <a:t>Kiuruvesi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7 215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75600771"/>
                  </a:ext>
                </a:extLst>
              </a:tr>
              <a:tr h="198000">
                <a:tc>
                  <a:txBody>
                    <a:bodyPr/>
                    <a:lstStyle/>
                    <a:p>
                      <a:pPr algn="l" fontAlgn="b"/>
                      <a:r>
                        <a:rPr lang="fi-FI" sz="1050" b="0" i="0" u="none" strike="noStrike">
                          <a:solidFill>
                            <a:srgbClr val="000000"/>
                          </a:solidFill>
                          <a:effectLst/>
                          <a:latin typeface="Calibri" panose="020F0502020204030204" pitchFamily="34" charset="0"/>
                        </a:rPr>
                        <a:t>Keitele</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1 971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82337419"/>
                  </a:ext>
                </a:extLst>
              </a:tr>
              <a:tr h="198000">
                <a:tc>
                  <a:txBody>
                    <a:bodyPr/>
                    <a:lstStyle/>
                    <a:p>
                      <a:pPr algn="l" fontAlgn="b"/>
                      <a:r>
                        <a:rPr lang="fi-FI" sz="1050" b="0" i="0" u="none" strike="noStrike">
                          <a:solidFill>
                            <a:srgbClr val="000000"/>
                          </a:solidFill>
                          <a:effectLst/>
                          <a:latin typeface="Calibri" panose="020F0502020204030204" pitchFamily="34" charset="0"/>
                        </a:rPr>
                        <a:t>Lapinlahti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8 840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4492121"/>
                  </a:ext>
                </a:extLst>
              </a:tr>
              <a:tr h="198000">
                <a:tc>
                  <a:txBody>
                    <a:bodyPr/>
                    <a:lstStyle/>
                    <a:p>
                      <a:pPr algn="l" fontAlgn="b"/>
                      <a:r>
                        <a:rPr lang="fi-FI" sz="1050" b="0" i="0" u="none" strike="noStrike" dirty="0">
                          <a:solidFill>
                            <a:srgbClr val="000000"/>
                          </a:solidFill>
                          <a:effectLst/>
                          <a:latin typeface="Calibri" panose="020F0502020204030204" pitchFamily="34" charset="0"/>
                        </a:rPr>
                        <a:t>Pielavesi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3 943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3103040"/>
                  </a:ext>
                </a:extLst>
              </a:tr>
              <a:tr h="198000">
                <a:tc>
                  <a:txBody>
                    <a:bodyPr/>
                    <a:lstStyle/>
                    <a:p>
                      <a:pPr algn="l" fontAlgn="b"/>
                      <a:r>
                        <a:rPr lang="fi-FI" sz="1050" b="0" i="0" u="none" strike="noStrike">
                          <a:solidFill>
                            <a:srgbClr val="000000"/>
                          </a:solidFill>
                          <a:effectLst/>
                          <a:latin typeface="Calibri" panose="020F0502020204030204" pitchFamily="34" charset="0"/>
                        </a:rPr>
                        <a:t>Sonkajärvi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3 497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2431928"/>
                  </a:ext>
                </a:extLst>
              </a:tr>
              <a:tr h="198000">
                <a:tc>
                  <a:txBody>
                    <a:bodyPr/>
                    <a:lstStyle/>
                    <a:p>
                      <a:pPr algn="l" fontAlgn="b"/>
                      <a:r>
                        <a:rPr lang="fi-FI" sz="1050" b="0" i="0" u="none" strike="noStrike">
                          <a:solidFill>
                            <a:srgbClr val="000000"/>
                          </a:solidFill>
                          <a:effectLst/>
                          <a:latin typeface="Calibri" panose="020F0502020204030204" pitchFamily="34" charset="0"/>
                        </a:rPr>
                        <a:t>Vieremä</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3 309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79952501"/>
                  </a:ext>
                </a:extLst>
              </a:tr>
              <a:tr h="198000">
                <a:tc>
                  <a:txBody>
                    <a:bodyPr/>
                    <a:lstStyle/>
                    <a:p>
                      <a:pPr algn="l" fontAlgn="b"/>
                      <a:r>
                        <a:rPr lang="fi-FI" sz="1050" b="1" i="0" u="none" strike="noStrike">
                          <a:solidFill>
                            <a:srgbClr val="000000"/>
                          </a:solidFill>
                          <a:effectLst/>
                          <a:latin typeface="Calibri" panose="020F0502020204030204" pitchFamily="34" charset="0"/>
                        </a:rPr>
                        <a:t>Ylä-Savon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49 071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1 775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2 031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2 639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2 196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2 863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2 661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2 482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3 286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3 842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4 329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4 310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7 941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92460382"/>
                  </a:ext>
                </a:extLst>
              </a:tr>
              <a:tr h="198000">
                <a:tc>
                  <a:txBody>
                    <a:bodyPr/>
                    <a:lstStyle/>
                    <a:p>
                      <a:pPr algn="l" fontAlgn="b"/>
                      <a:r>
                        <a:rPr lang="fi-FI" sz="1050" b="0" i="0" u="none" strike="noStrike">
                          <a:solidFill>
                            <a:srgbClr val="000000"/>
                          </a:solidFill>
                          <a:effectLst/>
                          <a:latin typeface="Calibri" panose="020F0502020204030204" pitchFamily="34" charset="0"/>
                        </a:rPr>
                        <a:t>Suonenjoki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6 488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4906319"/>
                  </a:ext>
                </a:extLst>
              </a:tr>
              <a:tr h="198000">
                <a:tc>
                  <a:txBody>
                    <a:bodyPr/>
                    <a:lstStyle/>
                    <a:p>
                      <a:pPr algn="l" fontAlgn="b"/>
                      <a:r>
                        <a:rPr lang="fi-FI" sz="1050" b="0" i="0" u="none" strike="noStrike">
                          <a:solidFill>
                            <a:srgbClr val="000000"/>
                          </a:solidFill>
                          <a:effectLst/>
                          <a:latin typeface="Calibri" panose="020F0502020204030204" pitchFamily="34" charset="0"/>
                        </a:rPr>
                        <a:t>Rautalampi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2 820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96708038"/>
                  </a:ext>
                </a:extLst>
              </a:tr>
              <a:tr h="198000">
                <a:tc>
                  <a:txBody>
                    <a:bodyPr/>
                    <a:lstStyle/>
                    <a:p>
                      <a:pPr algn="l" fontAlgn="b"/>
                      <a:r>
                        <a:rPr lang="fi-FI" sz="1050" b="0" i="0" u="none" strike="noStrike" dirty="0">
                          <a:solidFill>
                            <a:srgbClr val="000000"/>
                          </a:solidFill>
                          <a:effectLst/>
                          <a:latin typeface="Calibri" panose="020F0502020204030204" pitchFamily="34" charset="0"/>
                        </a:rPr>
                        <a:t>Tervo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1 422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3659142"/>
                  </a:ext>
                </a:extLst>
              </a:tr>
              <a:tr h="198000">
                <a:tc>
                  <a:txBody>
                    <a:bodyPr/>
                    <a:lstStyle/>
                    <a:p>
                      <a:pPr algn="l" fontAlgn="b"/>
                      <a:r>
                        <a:rPr lang="fi-FI" sz="1050" b="0" i="0" u="none" strike="noStrike">
                          <a:solidFill>
                            <a:srgbClr val="000000"/>
                          </a:solidFill>
                          <a:effectLst/>
                          <a:latin typeface="Calibri" panose="020F0502020204030204" pitchFamily="34" charset="0"/>
                        </a:rPr>
                        <a:t>Vesanto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1 780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2418647"/>
                  </a:ext>
                </a:extLst>
              </a:tr>
              <a:tr h="198000">
                <a:tc>
                  <a:txBody>
                    <a:bodyPr/>
                    <a:lstStyle/>
                    <a:p>
                      <a:pPr algn="l" fontAlgn="b"/>
                      <a:r>
                        <a:rPr lang="fi-FI" sz="1050" b="1" i="0" u="none" strike="noStrike">
                          <a:solidFill>
                            <a:srgbClr val="000000"/>
                          </a:solidFill>
                          <a:effectLst/>
                          <a:latin typeface="Calibri" panose="020F0502020204030204" pitchFamily="34" charset="0"/>
                        </a:rPr>
                        <a:t>Sisä-Savon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12 510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352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1 232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4553189"/>
                  </a:ext>
                </a:extLst>
              </a:tr>
              <a:tr h="198000">
                <a:tc>
                  <a:txBody>
                    <a:bodyPr/>
                    <a:lstStyle/>
                    <a:p>
                      <a:pPr algn="l" fontAlgn="b"/>
                      <a:r>
                        <a:rPr lang="fi-FI" sz="1050" b="0" i="0" u="none" strike="noStrike" dirty="0">
                          <a:solidFill>
                            <a:srgbClr val="000000"/>
                          </a:solidFill>
                          <a:effectLst/>
                          <a:latin typeface="Calibri" panose="020F0502020204030204" pitchFamily="34" charset="0"/>
                        </a:rPr>
                        <a:t>Kaavi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2 529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2065313"/>
                  </a:ext>
                </a:extLst>
              </a:tr>
              <a:tr h="198000">
                <a:tc>
                  <a:txBody>
                    <a:bodyPr/>
                    <a:lstStyle/>
                    <a:p>
                      <a:pPr algn="l" fontAlgn="b"/>
                      <a:r>
                        <a:rPr lang="fi-FI" sz="1050" b="0" i="0" u="none" strike="noStrike">
                          <a:solidFill>
                            <a:srgbClr val="000000"/>
                          </a:solidFill>
                          <a:effectLst/>
                          <a:latin typeface="Calibri" panose="020F0502020204030204" pitchFamily="34" charset="0"/>
                        </a:rPr>
                        <a:t>Rautavaara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1 408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0899195"/>
                  </a:ext>
                </a:extLst>
              </a:tr>
              <a:tr h="198000">
                <a:tc>
                  <a:txBody>
                    <a:bodyPr/>
                    <a:lstStyle/>
                    <a:p>
                      <a:pPr algn="l" fontAlgn="b"/>
                      <a:r>
                        <a:rPr lang="fi-FI" sz="1050" b="0" i="0" u="none" strike="noStrike">
                          <a:solidFill>
                            <a:srgbClr val="000000"/>
                          </a:solidFill>
                          <a:effectLst/>
                          <a:latin typeface="Calibri" panose="020F0502020204030204" pitchFamily="34" charset="0"/>
                        </a:rPr>
                        <a:t>Tuusniemi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2 207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341232"/>
                  </a:ext>
                </a:extLst>
              </a:tr>
              <a:tr h="198000">
                <a:tc>
                  <a:txBody>
                    <a:bodyPr/>
                    <a:lstStyle/>
                    <a:p>
                      <a:pPr algn="l" fontAlgn="b"/>
                      <a:r>
                        <a:rPr lang="fi-FI" sz="1050" b="1" i="0" u="none" strike="noStrike" dirty="0">
                          <a:solidFill>
                            <a:srgbClr val="000000"/>
                          </a:solidFill>
                          <a:effectLst/>
                          <a:latin typeface="Calibri" panose="020F0502020204030204" pitchFamily="34" charset="0"/>
                        </a:rPr>
                        <a:t>Koillis-Savon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6 144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1 248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69951792"/>
                  </a:ext>
                </a:extLst>
              </a:tr>
              <a:tr h="198000">
                <a:tc>
                  <a:txBody>
                    <a:bodyPr/>
                    <a:lstStyle/>
                    <a:p>
                      <a:pPr algn="l" fontAlgn="b"/>
                      <a:r>
                        <a:rPr lang="fi-FI" sz="1050" b="0" i="0" u="none" strike="noStrike">
                          <a:solidFill>
                            <a:srgbClr val="000000"/>
                          </a:solidFill>
                          <a:effectLst/>
                          <a:latin typeface="Calibri" panose="020F0502020204030204" pitchFamily="34" charset="0"/>
                        </a:rPr>
                        <a:t>Varkaus</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19 021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3 391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37626121"/>
                  </a:ext>
                </a:extLst>
              </a:tr>
              <a:tr h="198000">
                <a:tc>
                  <a:txBody>
                    <a:bodyPr/>
                    <a:lstStyle/>
                    <a:p>
                      <a:pPr algn="l" fontAlgn="b"/>
                      <a:r>
                        <a:rPr lang="fi-FI" sz="1050" b="0" i="0" u="none" strike="noStrike" dirty="0">
                          <a:solidFill>
                            <a:srgbClr val="000000"/>
                          </a:solidFill>
                          <a:effectLst/>
                          <a:latin typeface="Calibri" panose="020F0502020204030204" pitchFamily="34" charset="0"/>
                        </a:rPr>
                        <a:t>Joroinen</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4 330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4113643"/>
                  </a:ext>
                </a:extLst>
              </a:tr>
              <a:tr h="198000">
                <a:tc>
                  <a:txBody>
                    <a:bodyPr/>
                    <a:lstStyle/>
                    <a:p>
                      <a:pPr algn="l" fontAlgn="b"/>
                      <a:r>
                        <a:rPr lang="fi-FI" sz="1050" b="0" i="0" u="none" strike="noStrike" dirty="0">
                          <a:solidFill>
                            <a:srgbClr val="000000"/>
                          </a:solidFill>
                          <a:effectLst/>
                          <a:latin typeface="Calibri" panose="020F0502020204030204" pitchFamily="34" charset="0"/>
                        </a:rPr>
                        <a:t>Leppävirta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8 891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5763213"/>
                  </a:ext>
                </a:extLst>
              </a:tr>
              <a:tr h="198000">
                <a:tc>
                  <a:txBody>
                    <a:bodyPr/>
                    <a:lstStyle/>
                    <a:p>
                      <a:pPr algn="l" fontAlgn="b"/>
                      <a:r>
                        <a:rPr lang="fi-FI" sz="1050" b="1" i="0" u="none" strike="noStrike">
                          <a:solidFill>
                            <a:srgbClr val="000000"/>
                          </a:solidFill>
                          <a:effectLst/>
                          <a:latin typeface="Calibri" panose="020F0502020204030204" pitchFamily="34" charset="0"/>
                        </a:rPr>
                        <a:t>Varkauden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32 242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1 021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2 229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2 951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2 900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5 715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7700379"/>
                  </a:ext>
                </a:extLst>
              </a:tr>
              <a:tr h="198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243 993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9 776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10 228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12 785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13 186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12 991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12 768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14 274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14 263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14 827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13 737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12 750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15 328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17 425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17 977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17 633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34 045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600848197"/>
                  </a:ext>
                </a:extLst>
              </a:tr>
              <a:tr h="198000">
                <a:tc>
                  <a:txBody>
                    <a:bodyPr/>
                    <a:lstStyle/>
                    <a:p>
                      <a:pPr algn="l" fontAlgn="b"/>
                      <a:r>
                        <a:rPr lang="fi-FI" sz="900" b="0" i="0" u="none" strike="noStrike" dirty="0">
                          <a:solidFill>
                            <a:srgbClr val="000000"/>
                          </a:solidFill>
                          <a:effectLst/>
                          <a:latin typeface="Calibri" panose="020F0502020204030204" pitchFamily="34" charset="0"/>
                        </a:rPr>
                        <a:t>Koko maa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5 576 186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248 921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254 302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306 105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317 755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306 026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324 074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364 687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361 765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366 659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348 852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316 427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342 224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357 911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341 633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331 232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687 613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67640"/>
                  </a:ext>
                </a:extLst>
              </a:tr>
            </a:tbl>
          </a:graphicData>
        </a:graphic>
      </p:graphicFrame>
    </p:spTree>
    <p:extLst>
      <p:ext uri="{BB962C8B-B14F-4D97-AF65-F5344CB8AC3E}">
        <p14:creationId xmlns:p14="http://schemas.microsoft.com/office/powerpoint/2010/main" val="3254264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54E46BA6-24E8-429F-8CE8-15DFEED00DC2}"/>
              </a:ext>
            </a:extLst>
          </p:cNvPr>
          <p:cNvSpPr>
            <a:spLocks noGrp="1"/>
          </p:cNvSpPr>
          <p:nvPr>
            <p:ph type="title"/>
          </p:nvPr>
        </p:nvSpPr>
        <p:spPr>
          <a:xfrm>
            <a:off x="628649" y="0"/>
            <a:ext cx="7886700" cy="733627"/>
          </a:xfrm>
        </p:spPr>
        <p:txBody>
          <a:bodyPr>
            <a:normAutofit fontScale="90000"/>
          </a:bodyPr>
          <a:lstStyle/>
          <a:p>
            <a:r>
              <a:rPr lang="fi-FI" dirty="0"/>
              <a:t>Väestö ikäryhmittäin (5-vuotisjako), ennuste vuonna 2030</a:t>
            </a:r>
          </a:p>
        </p:txBody>
      </p:sp>
      <p:sp>
        <p:nvSpPr>
          <p:cNvPr id="2" name="Dian numeron paikkamerkki 1">
            <a:extLst>
              <a:ext uri="{FF2B5EF4-FFF2-40B4-BE49-F238E27FC236}">
                <a16:creationId xmlns:a16="http://schemas.microsoft.com/office/drawing/2014/main" id="{7FA252DF-3068-46C7-AA5C-63D1DB16788E}"/>
              </a:ext>
            </a:extLst>
          </p:cNvPr>
          <p:cNvSpPr>
            <a:spLocks noGrp="1"/>
          </p:cNvSpPr>
          <p:nvPr>
            <p:ph type="sldNum" sz="quarter" idx="12"/>
          </p:nvPr>
        </p:nvSpPr>
        <p:spPr/>
        <p:txBody>
          <a:bodyPr/>
          <a:lstStyle/>
          <a:p>
            <a:fld id="{6DE6D825-8E97-454B-BEAD-11D13CFBEEFD}" type="slidenum">
              <a:rPr lang="fi-FI" smtClean="0"/>
              <a:pPr/>
              <a:t>42</a:t>
            </a:fld>
            <a:endParaRPr lang="fi-FI" dirty="0"/>
          </a:p>
        </p:txBody>
      </p:sp>
      <p:sp>
        <p:nvSpPr>
          <p:cNvPr id="4" name="Tekstiruutu 3">
            <a:extLst>
              <a:ext uri="{FF2B5EF4-FFF2-40B4-BE49-F238E27FC236}">
                <a16:creationId xmlns:a16="http://schemas.microsoft.com/office/drawing/2014/main" id="{64A2D12D-AB93-4A7C-A3C2-73C147910B01}"/>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5" name="Taulukko 4">
            <a:extLst>
              <a:ext uri="{FF2B5EF4-FFF2-40B4-BE49-F238E27FC236}">
                <a16:creationId xmlns:a16="http://schemas.microsoft.com/office/drawing/2014/main" id="{D84D2D41-C40B-409B-81B9-EF33B299AF80}"/>
              </a:ext>
            </a:extLst>
          </p:cNvPr>
          <p:cNvGraphicFramePr>
            <a:graphicFrameLocks noGrp="1"/>
          </p:cNvGraphicFramePr>
          <p:nvPr>
            <p:extLst>
              <p:ext uri="{D42A27DB-BD31-4B8C-83A1-F6EECF244321}">
                <p14:modId xmlns:p14="http://schemas.microsoft.com/office/powerpoint/2010/main" val="459286813"/>
              </p:ext>
            </p:extLst>
          </p:nvPr>
        </p:nvGraphicFramePr>
        <p:xfrm>
          <a:off x="278999" y="756000"/>
          <a:ext cx="8586000" cy="5346000"/>
        </p:xfrm>
        <a:graphic>
          <a:graphicData uri="http://schemas.openxmlformats.org/drawingml/2006/table">
            <a:tbl>
              <a:tblPr firstRow="1"/>
              <a:tblGrid>
                <a:gridCol w="1386000">
                  <a:extLst>
                    <a:ext uri="{9D8B030D-6E8A-4147-A177-3AD203B41FA5}">
                      <a16:colId xmlns:a16="http://schemas.microsoft.com/office/drawing/2014/main" val="1803021198"/>
                    </a:ext>
                  </a:extLst>
                </a:gridCol>
                <a:gridCol w="576000">
                  <a:extLst>
                    <a:ext uri="{9D8B030D-6E8A-4147-A177-3AD203B41FA5}">
                      <a16:colId xmlns:a16="http://schemas.microsoft.com/office/drawing/2014/main" val="3345055433"/>
                    </a:ext>
                  </a:extLst>
                </a:gridCol>
                <a:gridCol w="414000">
                  <a:extLst>
                    <a:ext uri="{9D8B030D-6E8A-4147-A177-3AD203B41FA5}">
                      <a16:colId xmlns:a16="http://schemas.microsoft.com/office/drawing/2014/main" val="424380797"/>
                    </a:ext>
                  </a:extLst>
                </a:gridCol>
                <a:gridCol w="414000">
                  <a:extLst>
                    <a:ext uri="{9D8B030D-6E8A-4147-A177-3AD203B41FA5}">
                      <a16:colId xmlns:a16="http://schemas.microsoft.com/office/drawing/2014/main" val="949215109"/>
                    </a:ext>
                  </a:extLst>
                </a:gridCol>
                <a:gridCol w="414000">
                  <a:extLst>
                    <a:ext uri="{9D8B030D-6E8A-4147-A177-3AD203B41FA5}">
                      <a16:colId xmlns:a16="http://schemas.microsoft.com/office/drawing/2014/main" val="896067429"/>
                    </a:ext>
                  </a:extLst>
                </a:gridCol>
                <a:gridCol w="414000">
                  <a:extLst>
                    <a:ext uri="{9D8B030D-6E8A-4147-A177-3AD203B41FA5}">
                      <a16:colId xmlns:a16="http://schemas.microsoft.com/office/drawing/2014/main" val="3337952133"/>
                    </a:ext>
                  </a:extLst>
                </a:gridCol>
                <a:gridCol w="414000">
                  <a:extLst>
                    <a:ext uri="{9D8B030D-6E8A-4147-A177-3AD203B41FA5}">
                      <a16:colId xmlns:a16="http://schemas.microsoft.com/office/drawing/2014/main" val="3145493991"/>
                    </a:ext>
                  </a:extLst>
                </a:gridCol>
                <a:gridCol w="414000">
                  <a:extLst>
                    <a:ext uri="{9D8B030D-6E8A-4147-A177-3AD203B41FA5}">
                      <a16:colId xmlns:a16="http://schemas.microsoft.com/office/drawing/2014/main" val="2945612596"/>
                    </a:ext>
                  </a:extLst>
                </a:gridCol>
                <a:gridCol w="414000">
                  <a:extLst>
                    <a:ext uri="{9D8B030D-6E8A-4147-A177-3AD203B41FA5}">
                      <a16:colId xmlns:a16="http://schemas.microsoft.com/office/drawing/2014/main" val="2090948403"/>
                    </a:ext>
                  </a:extLst>
                </a:gridCol>
                <a:gridCol w="414000">
                  <a:extLst>
                    <a:ext uri="{9D8B030D-6E8A-4147-A177-3AD203B41FA5}">
                      <a16:colId xmlns:a16="http://schemas.microsoft.com/office/drawing/2014/main" val="1431032525"/>
                    </a:ext>
                  </a:extLst>
                </a:gridCol>
                <a:gridCol w="414000">
                  <a:extLst>
                    <a:ext uri="{9D8B030D-6E8A-4147-A177-3AD203B41FA5}">
                      <a16:colId xmlns:a16="http://schemas.microsoft.com/office/drawing/2014/main" val="538220709"/>
                    </a:ext>
                  </a:extLst>
                </a:gridCol>
                <a:gridCol w="414000">
                  <a:extLst>
                    <a:ext uri="{9D8B030D-6E8A-4147-A177-3AD203B41FA5}">
                      <a16:colId xmlns:a16="http://schemas.microsoft.com/office/drawing/2014/main" val="1520386824"/>
                    </a:ext>
                  </a:extLst>
                </a:gridCol>
                <a:gridCol w="414000">
                  <a:extLst>
                    <a:ext uri="{9D8B030D-6E8A-4147-A177-3AD203B41FA5}">
                      <a16:colId xmlns:a16="http://schemas.microsoft.com/office/drawing/2014/main" val="3637295495"/>
                    </a:ext>
                  </a:extLst>
                </a:gridCol>
                <a:gridCol w="414000">
                  <a:extLst>
                    <a:ext uri="{9D8B030D-6E8A-4147-A177-3AD203B41FA5}">
                      <a16:colId xmlns:a16="http://schemas.microsoft.com/office/drawing/2014/main" val="2004478350"/>
                    </a:ext>
                  </a:extLst>
                </a:gridCol>
                <a:gridCol w="414000">
                  <a:extLst>
                    <a:ext uri="{9D8B030D-6E8A-4147-A177-3AD203B41FA5}">
                      <a16:colId xmlns:a16="http://schemas.microsoft.com/office/drawing/2014/main" val="2019508755"/>
                    </a:ext>
                  </a:extLst>
                </a:gridCol>
                <a:gridCol w="414000">
                  <a:extLst>
                    <a:ext uri="{9D8B030D-6E8A-4147-A177-3AD203B41FA5}">
                      <a16:colId xmlns:a16="http://schemas.microsoft.com/office/drawing/2014/main" val="2682061578"/>
                    </a:ext>
                  </a:extLst>
                </a:gridCol>
                <a:gridCol w="414000">
                  <a:extLst>
                    <a:ext uri="{9D8B030D-6E8A-4147-A177-3AD203B41FA5}">
                      <a16:colId xmlns:a16="http://schemas.microsoft.com/office/drawing/2014/main" val="3081094927"/>
                    </a:ext>
                  </a:extLst>
                </a:gridCol>
                <a:gridCol w="414000">
                  <a:extLst>
                    <a:ext uri="{9D8B030D-6E8A-4147-A177-3AD203B41FA5}">
                      <a16:colId xmlns:a16="http://schemas.microsoft.com/office/drawing/2014/main" val="3997611170"/>
                    </a:ext>
                  </a:extLst>
                </a:gridCol>
              </a:tblGrid>
              <a:tr h="198000">
                <a:tc>
                  <a:txBody>
                    <a:bodyPr/>
                    <a:lstStyle/>
                    <a:p>
                      <a:pPr marL="18000" algn="l" fontAlgn="b"/>
                      <a:r>
                        <a:rPr lang="fi-FI" sz="1050" b="1" i="0" u="none" strike="noStrike" dirty="0">
                          <a:solidFill>
                            <a:srgbClr val="000000"/>
                          </a:solidFill>
                          <a:effectLst/>
                          <a:latin typeface="Calibri" panose="020F0502020204030204" pitchFamily="34" charset="0"/>
                        </a:rPr>
                        <a:t>Alue</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Yhteensä</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0–4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10–14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15–19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20–24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25–29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30–34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35–39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40–44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45–49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50–54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55–59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60–64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65–69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70–74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87986935"/>
                  </a:ext>
                </a:extLst>
              </a:tr>
              <a:tr h="198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125 383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5 433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5 532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5 403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6 965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9 427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8 614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8 128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8 648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8 002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7 833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6 987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6 163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6 957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7 490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7 137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16 664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44363815"/>
                  </a:ext>
                </a:extLst>
              </a:tr>
              <a:tr h="198000">
                <a:tc>
                  <a:txBody>
                    <a:bodyPr/>
                    <a:lstStyle/>
                    <a:p>
                      <a:pPr algn="l" fontAlgn="b"/>
                      <a:r>
                        <a:rPr lang="fi-FI" sz="1050" b="0" i="0" u="none" strike="noStrike">
                          <a:solidFill>
                            <a:srgbClr val="000000"/>
                          </a:solidFill>
                          <a:effectLst/>
                          <a:latin typeface="Calibri" panose="020F0502020204030204" pitchFamily="34" charset="0"/>
                        </a:rPr>
                        <a:t>Siilinjärvi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20 136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1 069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3 004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34142439"/>
                  </a:ext>
                </a:extLst>
              </a:tr>
              <a:tr h="198000">
                <a:tc>
                  <a:txBody>
                    <a:bodyPr/>
                    <a:lstStyle/>
                    <a:p>
                      <a:pPr algn="l" fontAlgn="b"/>
                      <a:r>
                        <a:rPr lang="fi-FI" sz="1050" b="1" i="0" u="none" strike="noStrike" dirty="0">
                          <a:solidFill>
                            <a:srgbClr val="000000"/>
                          </a:solidFill>
                          <a:effectLst/>
                          <a:latin typeface="Calibri" panose="020F0502020204030204" pitchFamily="34" charset="0"/>
                        </a:rPr>
                        <a:t>Kuopion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145 519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6 349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6 601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6 558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8 271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10 059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9 339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9 130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9 925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9 375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9 251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8 228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7 289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8 237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8 826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8 413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19 668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07397176"/>
                  </a:ext>
                </a:extLst>
              </a:tr>
              <a:tr h="198000">
                <a:tc>
                  <a:txBody>
                    <a:bodyPr/>
                    <a:lstStyle/>
                    <a:p>
                      <a:pPr algn="l" fontAlgn="b"/>
                      <a:r>
                        <a:rPr lang="fi-FI" sz="1050" b="0" i="0" u="none" strike="noStrike" dirty="0">
                          <a:solidFill>
                            <a:srgbClr val="000000"/>
                          </a:solidFill>
                          <a:effectLst/>
                          <a:latin typeface="Calibri" panose="020F0502020204030204" pitchFamily="34" charset="0"/>
                        </a:rPr>
                        <a:t>Iisalmi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19 508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1 111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3 548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1712823"/>
                  </a:ext>
                </a:extLst>
              </a:tr>
              <a:tr h="198000">
                <a:tc>
                  <a:txBody>
                    <a:bodyPr/>
                    <a:lstStyle/>
                    <a:p>
                      <a:pPr algn="l" fontAlgn="b"/>
                      <a:r>
                        <a:rPr lang="fi-FI" sz="1050" b="0" i="0" u="none" strike="noStrike">
                          <a:solidFill>
                            <a:srgbClr val="000000"/>
                          </a:solidFill>
                          <a:effectLst/>
                          <a:latin typeface="Calibri" panose="020F0502020204030204" pitchFamily="34" charset="0"/>
                        </a:rPr>
                        <a:t>Kiuruvesi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6 695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13216006"/>
                  </a:ext>
                </a:extLst>
              </a:tr>
              <a:tr h="198000">
                <a:tc>
                  <a:txBody>
                    <a:bodyPr/>
                    <a:lstStyle/>
                    <a:p>
                      <a:pPr algn="l" fontAlgn="b"/>
                      <a:r>
                        <a:rPr lang="fi-FI" sz="1050" b="0" i="0" u="none" strike="noStrike" dirty="0">
                          <a:solidFill>
                            <a:srgbClr val="000000"/>
                          </a:solidFill>
                          <a:effectLst/>
                          <a:latin typeface="Calibri" panose="020F0502020204030204" pitchFamily="34" charset="0"/>
                        </a:rPr>
                        <a:t>Keitele</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1 836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6978528"/>
                  </a:ext>
                </a:extLst>
              </a:tr>
              <a:tr h="198000">
                <a:tc>
                  <a:txBody>
                    <a:bodyPr/>
                    <a:lstStyle/>
                    <a:p>
                      <a:pPr algn="l" fontAlgn="b"/>
                      <a:r>
                        <a:rPr lang="fi-FI" sz="1050" b="0" i="0" u="none" strike="noStrike">
                          <a:solidFill>
                            <a:srgbClr val="000000"/>
                          </a:solidFill>
                          <a:effectLst/>
                          <a:latin typeface="Calibri" panose="020F0502020204030204" pitchFamily="34" charset="0"/>
                        </a:rPr>
                        <a:t>Lapinlahti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8 388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5382706"/>
                  </a:ext>
                </a:extLst>
              </a:tr>
              <a:tr h="198000">
                <a:tc>
                  <a:txBody>
                    <a:bodyPr/>
                    <a:lstStyle/>
                    <a:p>
                      <a:pPr algn="l" fontAlgn="b"/>
                      <a:r>
                        <a:rPr lang="fi-FI" sz="1050" b="0" i="0" u="none" strike="noStrike">
                          <a:solidFill>
                            <a:srgbClr val="000000"/>
                          </a:solidFill>
                          <a:effectLst/>
                          <a:latin typeface="Calibri" panose="020F0502020204030204" pitchFamily="34" charset="0"/>
                        </a:rPr>
                        <a:t>Pielavesi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3 633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35836326"/>
                  </a:ext>
                </a:extLst>
              </a:tr>
              <a:tr h="198000">
                <a:tc>
                  <a:txBody>
                    <a:bodyPr/>
                    <a:lstStyle/>
                    <a:p>
                      <a:pPr algn="l" fontAlgn="b"/>
                      <a:r>
                        <a:rPr lang="fi-FI" sz="1050" b="0" i="0" u="none" strike="noStrike">
                          <a:solidFill>
                            <a:srgbClr val="000000"/>
                          </a:solidFill>
                          <a:effectLst/>
                          <a:latin typeface="Calibri" panose="020F0502020204030204" pitchFamily="34" charset="0"/>
                        </a:rPr>
                        <a:t>Sonkajärvi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3 248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15971569"/>
                  </a:ext>
                </a:extLst>
              </a:tr>
              <a:tr h="198000">
                <a:tc>
                  <a:txBody>
                    <a:bodyPr/>
                    <a:lstStyle/>
                    <a:p>
                      <a:pPr algn="l" fontAlgn="b"/>
                      <a:r>
                        <a:rPr lang="fi-FI" sz="1050" b="0" i="0" u="none" strike="noStrike">
                          <a:solidFill>
                            <a:srgbClr val="000000"/>
                          </a:solidFill>
                          <a:effectLst/>
                          <a:latin typeface="Calibri" panose="020F0502020204030204" pitchFamily="34" charset="0"/>
                        </a:rPr>
                        <a:t>Vieremä</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3 130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7615396"/>
                  </a:ext>
                </a:extLst>
              </a:tr>
              <a:tr h="198000">
                <a:tc>
                  <a:txBody>
                    <a:bodyPr/>
                    <a:lstStyle/>
                    <a:p>
                      <a:pPr algn="l" fontAlgn="b"/>
                      <a:r>
                        <a:rPr lang="fi-FI" sz="1050" b="1" i="0" u="none" strike="noStrike" dirty="0">
                          <a:solidFill>
                            <a:srgbClr val="000000"/>
                          </a:solidFill>
                          <a:effectLst/>
                          <a:latin typeface="Calibri" panose="020F0502020204030204" pitchFamily="34" charset="0"/>
                        </a:rPr>
                        <a:t>Ylä-Savon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46 438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2 078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2 315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2 833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2 670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3 279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3 714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4 031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9 199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2328051"/>
                  </a:ext>
                </a:extLst>
              </a:tr>
              <a:tr h="198000">
                <a:tc>
                  <a:txBody>
                    <a:bodyPr/>
                    <a:lstStyle/>
                    <a:p>
                      <a:pPr algn="l" fontAlgn="b"/>
                      <a:r>
                        <a:rPr lang="fi-FI" sz="1050" b="0" i="0" u="none" strike="noStrike" dirty="0">
                          <a:solidFill>
                            <a:srgbClr val="000000"/>
                          </a:solidFill>
                          <a:effectLst/>
                          <a:latin typeface="Calibri" panose="020F0502020204030204" pitchFamily="34" charset="0"/>
                        </a:rPr>
                        <a:t>Suonenjoki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6 158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44652319"/>
                  </a:ext>
                </a:extLst>
              </a:tr>
              <a:tr h="198000">
                <a:tc>
                  <a:txBody>
                    <a:bodyPr/>
                    <a:lstStyle/>
                    <a:p>
                      <a:pPr algn="l" fontAlgn="b"/>
                      <a:r>
                        <a:rPr lang="fi-FI" sz="1050" b="0" i="0" u="none" strike="noStrike" dirty="0">
                          <a:solidFill>
                            <a:srgbClr val="000000"/>
                          </a:solidFill>
                          <a:effectLst/>
                          <a:latin typeface="Calibri" panose="020F0502020204030204" pitchFamily="34" charset="0"/>
                        </a:rPr>
                        <a:t>Rautalampi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2 639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2866145"/>
                  </a:ext>
                </a:extLst>
              </a:tr>
              <a:tr h="198000">
                <a:tc>
                  <a:txBody>
                    <a:bodyPr/>
                    <a:lstStyle/>
                    <a:p>
                      <a:pPr algn="l" fontAlgn="b"/>
                      <a:r>
                        <a:rPr lang="fi-FI" sz="1050" b="0" i="0" u="none" strike="noStrike">
                          <a:solidFill>
                            <a:srgbClr val="000000"/>
                          </a:solidFill>
                          <a:effectLst/>
                          <a:latin typeface="Calibri" panose="020F0502020204030204" pitchFamily="34" charset="0"/>
                        </a:rPr>
                        <a:t>Tervo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1 368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28183131"/>
                  </a:ext>
                </a:extLst>
              </a:tr>
              <a:tr h="198000">
                <a:tc>
                  <a:txBody>
                    <a:bodyPr/>
                    <a:lstStyle/>
                    <a:p>
                      <a:pPr algn="l" fontAlgn="b"/>
                      <a:r>
                        <a:rPr lang="fi-FI" sz="1050" b="0" i="0" u="none" strike="noStrike">
                          <a:solidFill>
                            <a:srgbClr val="000000"/>
                          </a:solidFill>
                          <a:effectLst/>
                          <a:latin typeface="Calibri" panose="020F0502020204030204" pitchFamily="34" charset="0"/>
                        </a:rPr>
                        <a:t>Vesanto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1 636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9513000"/>
                  </a:ext>
                </a:extLst>
              </a:tr>
              <a:tr h="198000">
                <a:tc>
                  <a:txBody>
                    <a:bodyPr/>
                    <a:lstStyle/>
                    <a:p>
                      <a:pPr algn="l" fontAlgn="b"/>
                      <a:r>
                        <a:rPr lang="fi-FI" sz="1050" b="1" i="0" u="none" strike="noStrike">
                          <a:solidFill>
                            <a:srgbClr val="000000"/>
                          </a:solidFill>
                          <a:effectLst/>
                          <a:latin typeface="Calibri" panose="020F0502020204030204" pitchFamily="34" charset="0"/>
                        </a:rPr>
                        <a:t>Sisä-Savon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11 801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69050546"/>
                  </a:ext>
                </a:extLst>
              </a:tr>
              <a:tr h="198000">
                <a:tc>
                  <a:txBody>
                    <a:bodyPr/>
                    <a:lstStyle/>
                    <a:p>
                      <a:pPr algn="l" fontAlgn="b"/>
                      <a:r>
                        <a:rPr lang="fi-FI" sz="1050" b="0" i="0" u="none" strike="noStrike" dirty="0">
                          <a:solidFill>
                            <a:srgbClr val="000000"/>
                          </a:solidFill>
                          <a:effectLst/>
                          <a:latin typeface="Calibri" panose="020F0502020204030204" pitchFamily="34" charset="0"/>
                        </a:rPr>
                        <a:t>Kaavi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2 347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1721980"/>
                  </a:ext>
                </a:extLst>
              </a:tr>
              <a:tr h="198000">
                <a:tc>
                  <a:txBody>
                    <a:bodyPr/>
                    <a:lstStyle/>
                    <a:p>
                      <a:pPr algn="l" fontAlgn="b"/>
                      <a:r>
                        <a:rPr lang="fi-FI" sz="1050" b="0" i="0" u="none" strike="noStrike">
                          <a:solidFill>
                            <a:srgbClr val="000000"/>
                          </a:solidFill>
                          <a:effectLst/>
                          <a:latin typeface="Calibri" panose="020F0502020204030204" pitchFamily="34" charset="0"/>
                        </a:rPr>
                        <a:t>Rautavaara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1 287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94967417"/>
                  </a:ext>
                </a:extLst>
              </a:tr>
              <a:tr h="198000">
                <a:tc>
                  <a:txBody>
                    <a:bodyPr/>
                    <a:lstStyle/>
                    <a:p>
                      <a:pPr algn="l" fontAlgn="b"/>
                      <a:r>
                        <a:rPr lang="fi-FI" sz="1050" b="0" i="0" u="none" strike="noStrike" dirty="0">
                          <a:solidFill>
                            <a:srgbClr val="000000"/>
                          </a:solidFill>
                          <a:effectLst/>
                          <a:latin typeface="Calibri" panose="020F0502020204030204" pitchFamily="34" charset="0"/>
                        </a:rPr>
                        <a:t>Tuusniemi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2 058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42625511"/>
                  </a:ext>
                </a:extLst>
              </a:tr>
              <a:tr h="198000">
                <a:tc>
                  <a:txBody>
                    <a:bodyPr/>
                    <a:lstStyle/>
                    <a:p>
                      <a:pPr algn="l" fontAlgn="b"/>
                      <a:r>
                        <a:rPr lang="fi-FI" sz="1050" b="1" i="0" u="none" strike="noStrike">
                          <a:solidFill>
                            <a:srgbClr val="000000"/>
                          </a:solidFill>
                          <a:effectLst/>
                          <a:latin typeface="Calibri" panose="020F0502020204030204" pitchFamily="34" charset="0"/>
                        </a:rPr>
                        <a:t>Koillis-Savon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5 692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1 335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6601349"/>
                  </a:ext>
                </a:extLst>
              </a:tr>
              <a:tr h="198000">
                <a:tc>
                  <a:txBody>
                    <a:bodyPr/>
                    <a:lstStyle/>
                    <a:p>
                      <a:pPr algn="l" fontAlgn="b"/>
                      <a:r>
                        <a:rPr lang="fi-FI" sz="1050" b="0" i="0" u="none" strike="noStrike" dirty="0">
                          <a:solidFill>
                            <a:srgbClr val="000000"/>
                          </a:solidFill>
                          <a:effectLst/>
                          <a:latin typeface="Calibri" panose="020F0502020204030204" pitchFamily="34" charset="0"/>
                        </a:rPr>
                        <a:t>Varkaus</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17 961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3 912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7057338"/>
                  </a:ext>
                </a:extLst>
              </a:tr>
              <a:tr h="198000">
                <a:tc>
                  <a:txBody>
                    <a:bodyPr/>
                    <a:lstStyle/>
                    <a:p>
                      <a:pPr algn="l" fontAlgn="b"/>
                      <a:r>
                        <a:rPr lang="fi-FI" sz="1050" b="0" i="0" u="none" strike="noStrike">
                          <a:solidFill>
                            <a:srgbClr val="000000"/>
                          </a:solidFill>
                          <a:effectLst/>
                          <a:latin typeface="Calibri" panose="020F0502020204030204" pitchFamily="34" charset="0"/>
                        </a:rPr>
                        <a:t>Joroinen</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3 999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7765439"/>
                  </a:ext>
                </a:extLst>
              </a:tr>
              <a:tr h="198000">
                <a:tc>
                  <a:txBody>
                    <a:bodyPr/>
                    <a:lstStyle/>
                    <a:p>
                      <a:pPr algn="l" fontAlgn="b"/>
                      <a:r>
                        <a:rPr lang="fi-FI" sz="1050" b="0" i="0" u="none" strike="noStrike">
                          <a:solidFill>
                            <a:srgbClr val="000000"/>
                          </a:solidFill>
                          <a:effectLst/>
                          <a:latin typeface="Calibri" panose="020F0502020204030204" pitchFamily="34" charset="0"/>
                        </a:rPr>
                        <a:t>Leppävirta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8 440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1 728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6331740"/>
                  </a:ext>
                </a:extLst>
              </a:tr>
              <a:tr h="198000">
                <a:tc>
                  <a:txBody>
                    <a:bodyPr/>
                    <a:lstStyle/>
                    <a:p>
                      <a:pPr algn="l" fontAlgn="b"/>
                      <a:r>
                        <a:rPr lang="fi-FI" sz="1050" b="1" i="0" u="none" strike="noStrike" dirty="0">
                          <a:solidFill>
                            <a:srgbClr val="000000"/>
                          </a:solidFill>
                          <a:effectLst/>
                          <a:latin typeface="Calibri" panose="020F0502020204030204" pitchFamily="34" charset="0"/>
                        </a:rPr>
                        <a:t>Varkauden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30 400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1 520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2 233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6 494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61528037"/>
                  </a:ext>
                </a:extLst>
              </a:tr>
              <a:tr h="198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239 850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9 321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10 027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10 415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12 981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13 241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12 406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12 680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14 443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14 343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14 851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13 813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12 767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15 152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16 966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16 966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39 478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79306543"/>
                  </a:ext>
                </a:extLst>
              </a:tr>
              <a:tr h="198000">
                <a:tc>
                  <a:txBody>
                    <a:bodyPr/>
                    <a:lstStyle/>
                    <a:p>
                      <a:pPr algn="l" fontAlgn="b"/>
                      <a:r>
                        <a:rPr lang="fi-FI" sz="900" b="0" i="0" u="none" strike="noStrike" dirty="0">
                          <a:solidFill>
                            <a:srgbClr val="000000"/>
                          </a:solidFill>
                          <a:effectLst/>
                          <a:latin typeface="Calibri" panose="020F0502020204030204" pitchFamily="34" charset="0"/>
                        </a:rPr>
                        <a:t>Koko maa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5 598 821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242 934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255 767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259 656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310 786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324 693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320 990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336 094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370 484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364 497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366 507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346 847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312 756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333 971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343 540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321 917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787 382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0615727"/>
                  </a:ext>
                </a:extLst>
              </a:tr>
            </a:tbl>
          </a:graphicData>
        </a:graphic>
      </p:graphicFrame>
    </p:spTree>
    <p:extLst>
      <p:ext uri="{BB962C8B-B14F-4D97-AF65-F5344CB8AC3E}">
        <p14:creationId xmlns:p14="http://schemas.microsoft.com/office/powerpoint/2010/main" val="1562184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A2934EA-C715-48E4-A594-C4B7C75AE8D8}"/>
              </a:ext>
            </a:extLst>
          </p:cNvPr>
          <p:cNvSpPr>
            <a:spLocks noGrp="1"/>
          </p:cNvSpPr>
          <p:nvPr>
            <p:ph type="title"/>
          </p:nvPr>
        </p:nvSpPr>
        <p:spPr>
          <a:xfrm>
            <a:off x="628650" y="5881"/>
            <a:ext cx="7886700" cy="733627"/>
          </a:xfrm>
        </p:spPr>
        <p:txBody>
          <a:bodyPr>
            <a:normAutofit fontScale="90000"/>
          </a:bodyPr>
          <a:lstStyle/>
          <a:p>
            <a:r>
              <a:rPr lang="fi-FI" dirty="0"/>
              <a:t>Väestö ikäryhmittäin (5-vuotisjako), ennuste vuonna 2035</a:t>
            </a:r>
          </a:p>
        </p:txBody>
      </p:sp>
      <p:sp>
        <p:nvSpPr>
          <p:cNvPr id="2" name="Dian numeron paikkamerkki 1">
            <a:extLst>
              <a:ext uri="{FF2B5EF4-FFF2-40B4-BE49-F238E27FC236}">
                <a16:creationId xmlns:a16="http://schemas.microsoft.com/office/drawing/2014/main" id="{E0D368D9-6C93-47AF-B3CC-F60C3B28D2D6}"/>
              </a:ext>
            </a:extLst>
          </p:cNvPr>
          <p:cNvSpPr>
            <a:spLocks noGrp="1"/>
          </p:cNvSpPr>
          <p:nvPr>
            <p:ph type="sldNum" sz="quarter" idx="12"/>
          </p:nvPr>
        </p:nvSpPr>
        <p:spPr/>
        <p:txBody>
          <a:bodyPr/>
          <a:lstStyle/>
          <a:p>
            <a:fld id="{6DE6D825-8E97-454B-BEAD-11D13CFBEEFD}" type="slidenum">
              <a:rPr lang="fi-FI" smtClean="0"/>
              <a:pPr/>
              <a:t>43</a:t>
            </a:fld>
            <a:endParaRPr lang="fi-FI" dirty="0"/>
          </a:p>
        </p:txBody>
      </p:sp>
      <p:sp>
        <p:nvSpPr>
          <p:cNvPr id="4" name="Tekstiruutu 3">
            <a:extLst>
              <a:ext uri="{FF2B5EF4-FFF2-40B4-BE49-F238E27FC236}">
                <a16:creationId xmlns:a16="http://schemas.microsoft.com/office/drawing/2014/main" id="{13475213-9776-452A-872A-AD1EFEF950E4}"/>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5" name="Taulukko 4">
            <a:extLst>
              <a:ext uri="{FF2B5EF4-FFF2-40B4-BE49-F238E27FC236}">
                <a16:creationId xmlns:a16="http://schemas.microsoft.com/office/drawing/2014/main" id="{3A87B7A8-A129-4ED1-A7F8-241122F70D04}"/>
              </a:ext>
            </a:extLst>
          </p:cNvPr>
          <p:cNvGraphicFramePr>
            <a:graphicFrameLocks noGrp="1"/>
          </p:cNvGraphicFramePr>
          <p:nvPr>
            <p:extLst>
              <p:ext uri="{D42A27DB-BD31-4B8C-83A1-F6EECF244321}">
                <p14:modId xmlns:p14="http://schemas.microsoft.com/office/powerpoint/2010/main" val="3815141310"/>
              </p:ext>
            </p:extLst>
          </p:nvPr>
        </p:nvGraphicFramePr>
        <p:xfrm>
          <a:off x="279000" y="718070"/>
          <a:ext cx="8586000" cy="5417187"/>
        </p:xfrm>
        <a:graphic>
          <a:graphicData uri="http://schemas.openxmlformats.org/drawingml/2006/table">
            <a:tbl>
              <a:tblPr firstRow="1"/>
              <a:tblGrid>
                <a:gridCol w="1386000">
                  <a:extLst>
                    <a:ext uri="{9D8B030D-6E8A-4147-A177-3AD203B41FA5}">
                      <a16:colId xmlns:a16="http://schemas.microsoft.com/office/drawing/2014/main" val="631696151"/>
                    </a:ext>
                  </a:extLst>
                </a:gridCol>
                <a:gridCol w="576000">
                  <a:extLst>
                    <a:ext uri="{9D8B030D-6E8A-4147-A177-3AD203B41FA5}">
                      <a16:colId xmlns:a16="http://schemas.microsoft.com/office/drawing/2014/main" val="3806692971"/>
                    </a:ext>
                  </a:extLst>
                </a:gridCol>
                <a:gridCol w="414000">
                  <a:extLst>
                    <a:ext uri="{9D8B030D-6E8A-4147-A177-3AD203B41FA5}">
                      <a16:colId xmlns:a16="http://schemas.microsoft.com/office/drawing/2014/main" val="157368946"/>
                    </a:ext>
                  </a:extLst>
                </a:gridCol>
                <a:gridCol w="414000">
                  <a:extLst>
                    <a:ext uri="{9D8B030D-6E8A-4147-A177-3AD203B41FA5}">
                      <a16:colId xmlns:a16="http://schemas.microsoft.com/office/drawing/2014/main" val="2662036599"/>
                    </a:ext>
                  </a:extLst>
                </a:gridCol>
                <a:gridCol w="414000">
                  <a:extLst>
                    <a:ext uri="{9D8B030D-6E8A-4147-A177-3AD203B41FA5}">
                      <a16:colId xmlns:a16="http://schemas.microsoft.com/office/drawing/2014/main" val="3003569657"/>
                    </a:ext>
                  </a:extLst>
                </a:gridCol>
                <a:gridCol w="414000">
                  <a:extLst>
                    <a:ext uri="{9D8B030D-6E8A-4147-A177-3AD203B41FA5}">
                      <a16:colId xmlns:a16="http://schemas.microsoft.com/office/drawing/2014/main" val="4081915516"/>
                    </a:ext>
                  </a:extLst>
                </a:gridCol>
                <a:gridCol w="414000">
                  <a:extLst>
                    <a:ext uri="{9D8B030D-6E8A-4147-A177-3AD203B41FA5}">
                      <a16:colId xmlns:a16="http://schemas.microsoft.com/office/drawing/2014/main" val="3746907976"/>
                    </a:ext>
                  </a:extLst>
                </a:gridCol>
                <a:gridCol w="414000">
                  <a:extLst>
                    <a:ext uri="{9D8B030D-6E8A-4147-A177-3AD203B41FA5}">
                      <a16:colId xmlns:a16="http://schemas.microsoft.com/office/drawing/2014/main" val="1483988380"/>
                    </a:ext>
                  </a:extLst>
                </a:gridCol>
                <a:gridCol w="414000">
                  <a:extLst>
                    <a:ext uri="{9D8B030D-6E8A-4147-A177-3AD203B41FA5}">
                      <a16:colId xmlns:a16="http://schemas.microsoft.com/office/drawing/2014/main" val="1695606120"/>
                    </a:ext>
                  </a:extLst>
                </a:gridCol>
                <a:gridCol w="414000">
                  <a:extLst>
                    <a:ext uri="{9D8B030D-6E8A-4147-A177-3AD203B41FA5}">
                      <a16:colId xmlns:a16="http://schemas.microsoft.com/office/drawing/2014/main" val="4153004014"/>
                    </a:ext>
                  </a:extLst>
                </a:gridCol>
                <a:gridCol w="414000">
                  <a:extLst>
                    <a:ext uri="{9D8B030D-6E8A-4147-A177-3AD203B41FA5}">
                      <a16:colId xmlns:a16="http://schemas.microsoft.com/office/drawing/2014/main" val="3318568808"/>
                    </a:ext>
                  </a:extLst>
                </a:gridCol>
                <a:gridCol w="414000">
                  <a:extLst>
                    <a:ext uri="{9D8B030D-6E8A-4147-A177-3AD203B41FA5}">
                      <a16:colId xmlns:a16="http://schemas.microsoft.com/office/drawing/2014/main" val="1448950890"/>
                    </a:ext>
                  </a:extLst>
                </a:gridCol>
                <a:gridCol w="414000">
                  <a:extLst>
                    <a:ext uri="{9D8B030D-6E8A-4147-A177-3AD203B41FA5}">
                      <a16:colId xmlns:a16="http://schemas.microsoft.com/office/drawing/2014/main" val="2246639145"/>
                    </a:ext>
                  </a:extLst>
                </a:gridCol>
                <a:gridCol w="414000">
                  <a:extLst>
                    <a:ext uri="{9D8B030D-6E8A-4147-A177-3AD203B41FA5}">
                      <a16:colId xmlns:a16="http://schemas.microsoft.com/office/drawing/2014/main" val="737988173"/>
                    </a:ext>
                  </a:extLst>
                </a:gridCol>
                <a:gridCol w="414000">
                  <a:extLst>
                    <a:ext uri="{9D8B030D-6E8A-4147-A177-3AD203B41FA5}">
                      <a16:colId xmlns:a16="http://schemas.microsoft.com/office/drawing/2014/main" val="2913043021"/>
                    </a:ext>
                  </a:extLst>
                </a:gridCol>
                <a:gridCol w="414000">
                  <a:extLst>
                    <a:ext uri="{9D8B030D-6E8A-4147-A177-3AD203B41FA5}">
                      <a16:colId xmlns:a16="http://schemas.microsoft.com/office/drawing/2014/main" val="800009549"/>
                    </a:ext>
                  </a:extLst>
                </a:gridCol>
                <a:gridCol w="414000">
                  <a:extLst>
                    <a:ext uri="{9D8B030D-6E8A-4147-A177-3AD203B41FA5}">
                      <a16:colId xmlns:a16="http://schemas.microsoft.com/office/drawing/2014/main" val="3195999429"/>
                    </a:ext>
                  </a:extLst>
                </a:gridCol>
                <a:gridCol w="414000">
                  <a:extLst>
                    <a:ext uri="{9D8B030D-6E8A-4147-A177-3AD203B41FA5}">
                      <a16:colId xmlns:a16="http://schemas.microsoft.com/office/drawing/2014/main" val="1234041456"/>
                    </a:ext>
                  </a:extLst>
                </a:gridCol>
              </a:tblGrid>
              <a:tr h="198000">
                <a:tc>
                  <a:txBody>
                    <a:bodyPr/>
                    <a:lstStyle/>
                    <a:p>
                      <a:pPr marL="18000" algn="l" fontAlgn="b"/>
                      <a:r>
                        <a:rPr lang="fi-FI" sz="1050" b="1" i="0" u="none" strike="noStrike" dirty="0">
                          <a:solidFill>
                            <a:srgbClr val="000000"/>
                          </a:solidFill>
                          <a:effectLst/>
                          <a:latin typeface="Calibri" panose="020F0502020204030204" pitchFamily="34" charset="0"/>
                        </a:rPr>
                        <a:t>Alue</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Yhteensä</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0–4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10–14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15–19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20–24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25–29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30–34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35–39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40–44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45–49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50–54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55–59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60–64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65–69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70–74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01197295"/>
                  </a:ext>
                </a:extLst>
              </a:tr>
              <a:tr h="198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126 314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5 355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5 450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5 562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5 924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9 380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8 893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8 017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7 928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8 466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8 001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7 822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6 945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6 068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6 804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7 170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18 529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78131297"/>
                  </a:ext>
                </a:extLst>
              </a:tr>
              <a:tr h="198000">
                <a:tc>
                  <a:txBody>
                    <a:bodyPr/>
                    <a:lstStyle/>
                    <a:p>
                      <a:pPr algn="l" fontAlgn="b"/>
                      <a:r>
                        <a:rPr lang="fi-FI" sz="1050" b="0" i="0" u="none" strike="noStrike" dirty="0">
                          <a:solidFill>
                            <a:srgbClr val="000000"/>
                          </a:solidFill>
                          <a:effectLst/>
                          <a:latin typeface="Calibri" panose="020F0502020204030204" pitchFamily="34" charset="0"/>
                        </a:rPr>
                        <a:t>Siilinjärvi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19 518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1 346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3 359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5245129"/>
                  </a:ext>
                </a:extLst>
              </a:tr>
              <a:tr h="198000">
                <a:tc>
                  <a:txBody>
                    <a:bodyPr/>
                    <a:lstStyle/>
                    <a:p>
                      <a:pPr algn="l" fontAlgn="b"/>
                      <a:r>
                        <a:rPr lang="fi-FI" sz="1050" b="1" i="0" u="none" strike="noStrike" dirty="0">
                          <a:solidFill>
                            <a:srgbClr val="000000"/>
                          </a:solidFill>
                          <a:effectLst/>
                          <a:latin typeface="Calibri" panose="020F0502020204030204" pitchFamily="34" charset="0"/>
                        </a:rPr>
                        <a:t>Kuopion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145 832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6 233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6 450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6 652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6 921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10 001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9 638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8 986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9 061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9 800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9 308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9 168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8 118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7 138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8 020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8 450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21 888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4854974"/>
                  </a:ext>
                </a:extLst>
              </a:tr>
              <a:tr h="198000">
                <a:tc>
                  <a:txBody>
                    <a:bodyPr/>
                    <a:lstStyle/>
                    <a:p>
                      <a:pPr algn="l" fontAlgn="b"/>
                      <a:r>
                        <a:rPr lang="fi-FI" sz="1050" b="0" i="0" u="none" strike="noStrike" dirty="0">
                          <a:solidFill>
                            <a:srgbClr val="000000"/>
                          </a:solidFill>
                          <a:effectLst/>
                          <a:latin typeface="Calibri" panose="020F0502020204030204" pitchFamily="34" charset="0"/>
                        </a:rPr>
                        <a:t>Iisalmi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18 730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1 111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3 960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7697247"/>
                  </a:ext>
                </a:extLst>
              </a:tr>
              <a:tr h="198000">
                <a:tc>
                  <a:txBody>
                    <a:bodyPr/>
                    <a:lstStyle/>
                    <a:p>
                      <a:pPr algn="l" fontAlgn="b"/>
                      <a:r>
                        <a:rPr lang="fi-FI" sz="1050" b="0" i="0" u="none" strike="noStrike">
                          <a:solidFill>
                            <a:srgbClr val="000000"/>
                          </a:solidFill>
                          <a:effectLst/>
                          <a:latin typeface="Calibri" panose="020F0502020204030204" pitchFamily="34" charset="0"/>
                        </a:rPr>
                        <a:t>Kiuruvesi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6 253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8537468"/>
                  </a:ext>
                </a:extLst>
              </a:tr>
              <a:tr h="198000">
                <a:tc>
                  <a:txBody>
                    <a:bodyPr/>
                    <a:lstStyle/>
                    <a:p>
                      <a:pPr algn="l" fontAlgn="b"/>
                      <a:r>
                        <a:rPr lang="fi-FI" sz="1050" b="0" i="0" u="none" strike="noStrike">
                          <a:solidFill>
                            <a:srgbClr val="000000"/>
                          </a:solidFill>
                          <a:effectLst/>
                          <a:latin typeface="Calibri" panose="020F0502020204030204" pitchFamily="34" charset="0"/>
                        </a:rPr>
                        <a:t>Keitele</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1 719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7332773"/>
                  </a:ext>
                </a:extLst>
              </a:tr>
              <a:tr h="198000">
                <a:tc>
                  <a:txBody>
                    <a:bodyPr/>
                    <a:lstStyle/>
                    <a:p>
                      <a:pPr algn="l" fontAlgn="b"/>
                      <a:r>
                        <a:rPr lang="fi-FI" sz="1050" b="0" i="0" u="none" strike="noStrike" dirty="0">
                          <a:solidFill>
                            <a:srgbClr val="000000"/>
                          </a:solidFill>
                          <a:effectLst/>
                          <a:latin typeface="Calibri" panose="020F0502020204030204" pitchFamily="34" charset="0"/>
                        </a:rPr>
                        <a:t>Lapinlahti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8 023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6650011"/>
                  </a:ext>
                </a:extLst>
              </a:tr>
              <a:tr h="198000">
                <a:tc>
                  <a:txBody>
                    <a:bodyPr/>
                    <a:lstStyle/>
                    <a:p>
                      <a:pPr algn="l" fontAlgn="b"/>
                      <a:r>
                        <a:rPr lang="fi-FI" sz="1050" b="0" i="0" u="none" strike="noStrike">
                          <a:solidFill>
                            <a:srgbClr val="000000"/>
                          </a:solidFill>
                          <a:effectLst/>
                          <a:latin typeface="Calibri" panose="020F0502020204030204" pitchFamily="34" charset="0"/>
                        </a:rPr>
                        <a:t>Pielavesi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3 403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6145677"/>
                  </a:ext>
                </a:extLst>
              </a:tr>
              <a:tr h="198000">
                <a:tc>
                  <a:txBody>
                    <a:bodyPr/>
                    <a:lstStyle/>
                    <a:p>
                      <a:pPr algn="l" fontAlgn="b"/>
                      <a:r>
                        <a:rPr lang="fi-FI" sz="1050" b="0" i="0" u="none" strike="noStrike">
                          <a:solidFill>
                            <a:srgbClr val="000000"/>
                          </a:solidFill>
                          <a:effectLst/>
                          <a:latin typeface="Calibri" panose="020F0502020204030204" pitchFamily="34" charset="0"/>
                        </a:rPr>
                        <a:t>Sonkajärvi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3 050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888533"/>
                  </a:ext>
                </a:extLst>
              </a:tr>
              <a:tr h="198000">
                <a:tc>
                  <a:txBody>
                    <a:bodyPr/>
                    <a:lstStyle/>
                    <a:p>
                      <a:pPr algn="l" fontAlgn="b"/>
                      <a:r>
                        <a:rPr lang="fi-FI" sz="1050" b="0" i="0" u="none" strike="noStrike" dirty="0">
                          <a:solidFill>
                            <a:srgbClr val="000000"/>
                          </a:solidFill>
                          <a:effectLst/>
                          <a:latin typeface="Calibri" panose="020F0502020204030204" pitchFamily="34" charset="0"/>
                        </a:rPr>
                        <a:t>Vieremä</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2 973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7690089"/>
                  </a:ext>
                </a:extLst>
              </a:tr>
              <a:tr h="198000">
                <a:tc>
                  <a:txBody>
                    <a:bodyPr/>
                    <a:lstStyle/>
                    <a:p>
                      <a:pPr algn="l" fontAlgn="b"/>
                      <a:r>
                        <a:rPr lang="fi-FI" sz="1050" b="1" i="0" u="none" strike="noStrike">
                          <a:solidFill>
                            <a:srgbClr val="000000"/>
                          </a:solidFill>
                          <a:effectLst/>
                          <a:latin typeface="Calibri" panose="020F0502020204030204" pitchFamily="34" charset="0"/>
                        </a:rPr>
                        <a:t>Ylä-Savon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44 151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1 519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1 925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1 996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2 014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2 420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2 845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3 198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3 507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10 020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52083774"/>
                  </a:ext>
                </a:extLst>
              </a:tr>
              <a:tr h="198000">
                <a:tc>
                  <a:txBody>
                    <a:bodyPr/>
                    <a:lstStyle/>
                    <a:p>
                      <a:pPr algn="l" fontAlgn="b"/>
                      <a:r>
                        <a:rPr lang="fi-FI" sz="1050" b="0" i="0" u="none" strike="noStrike">
                          <a:solidFill>
                            <a:srgbClr val="000000"/>
                          </a:solidFill>
                          <a:effectLst/>
                          <a:latin typeface="Calibri" panose="020F0502020204030204" pitchFamily="34" charset="0"/>
                        </a:rPr>
                        <a:t>Suonenjoki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5 868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2796381"/>
                  </a:ext>
                </a:extLst>
              </a:tr>
              <a:tr h="198000">
                <a:tc>
                  <a:txBody>
                    <a:bodyPr/>
                    <a:lstStyle/>
                    <a:p>
                      <a:pPr algn="l" fontAlgn="b"/>
                      <a:r>
                        <a:rPr lang="fi-FI" sz="1050" b="0" i="0" u="none" strike="noStrike" dirty="0">
                          <a:solidFill>
                            <a:srgbClr val="000000"/>
                          </a:solidFill>
                          <a:effectLst/>
                          <a:latin typeface="Calibri" panose="020F0502020204030204" pitchFamily="34" charset="0"/>
                        </a:rPr>
                        <a:t>Rautalampi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2 496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6704423"/>
                  </a:ext>
                </a:extLst>
              </a:tr>
              <a:tr h="198000">
                <a:tc>
                  <a:txBody>
                    <a:bodyPr/>
                    <a:lstStyle/>
                    <a:p>
                      <a:pPr algn="l" fontAlgn="b"/>
                      <a:r>
                        <a:rPr lang="fi-FI" sz="1050" b="0" i="0" u="none" strike="noStrike">
                          <a:solidFill>
                            <a:srgbClr val="000000"/>
                          </a:solidFill>
                          <a:effectLst/>
                          <a:latin typeface="Calibri" panose="020F0502020204030204" pitchFamily="34" charset="0"/>
                        </a:rPr>
                        <a:t>Tervo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1 310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75025566"/>
                  </a:ext>
                </a:extLst>
              </a:tr>
              <a:tr h="198000">
                <a:tc>
                  <a:txBody>
                    <a:bodyPr/>
                    <a:lstStyle/>
                    <a:p>
                      <a:pPr algn="l" fontAlgn="b"/>
                      <a:r>
                        <a:rPr lang="fi-FI" sz="1050" b="0" i="0" u="none" strike="noStrike" dirty="0">
                          <a:solidFill>
                            <a:srgbClr val="000000"/>
                          </a:solidFill>
                          <a:effectLst/>
                          <a:latin typeface="Calibri" panose="020F0502020204030204" pitchFamily="34" charset="0"/>
                        </a:rPr>
                        <a:t>Vesanto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1 525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2844672"/>
                  </a:ext>
                </a:extLst>
              </a:tr>
              <a:tr h="198000">
                <a:tc>
                  <a:txBody>
                    <a:bodyPr/>
                    <a:lstStyle/>
                    <a:p>
                      <a:pPr algn="l" fontAlgn="b"/>
                      <a:r>
                        <a:rPr lang="fi-FI" sz="1050" b="1" i="0" u="none" strike="noStrike" dirty="0">
                          <a:solidFill>
                            <a:srgbClr val="000000"/>
                          </a:solidFill>
                          <a:effectLst/>
                          <a:latin typeface="Calibri" panose="020F0502020204030204" pitchFamily="34" charset="0"/>
                        </a:rPr>
                        <a:t>Sisä-Savon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11 199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2 931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049778"/>
                  </a:ext>
                </a:extLst>
              </a:tr>
              <a:tr h="269187">
                <a:tc>
                  <a:txBody>
                    <a:bodyPr/>
                    <a:lstStyle/>
                    <a:p>
                      <a:pPr algn="l" fontAlgn="b"/>
                      <a:r>
                        <a:rPr lang="fi-FI" sz="1050" b="0" i="0" u="none" strike="noStrike">
                          <a:solidFill>
                            <a:srgbClr val="000000"/>
                          </a:solidFill>
                          <a:effectLst/>
                          <a:latin typeface="Calibri" panose="020F0502020204030204" pitchFamily="34" charset="0"/>
                        </a:rPr>
                        <a:t>Kaavi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2 204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58732460"/>
                  </a:ext>
                </a:extLst>
              </a:tr>
              <a:tr h="198000">
                <a:tc>
                  <a:txBody>
                    <a:bodyPr/>
                    <a:lstStyle/>
                    <a:p>
                      <a:pPr algn="l" fontAlgn="b"/>
                      <a:r>
                        <a:rPr lang="fi-FI" sz="1050" b="0" i="0" u="none" strike="noStrike">
                          <a:solidFill>
                            <a:srgbClr val="000000"/>
                          </a:solidFill>
                          <a:effectLst/>
                          <a:latin typeface="Calibri" panose="020F0502020204030204" pitchFamily="34" charset="0"/>
                        </a:rPr>
                        <a:t>Rautavaara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1 202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48997750"/>
                  </a:ext>
                </a:extLst>
              </a:tr>
              <a:tr h="198000">
                <a:tc>
                  <a:txBody>
                    <a:bodyPr/>
                    <a:lstStyle/>
                    <a:p>
                      <a:pPr algn="l" fontAlgn="b"/>
                      <a:r>
                        <a:rPr lang="fi-FI" sz="1050" b="0" i="0" u="none" strike="noStrike" dirty="0">
                          <a:solidFill>
                            <a:srgbClr val="000000"/>
                          </a:solidFill>
                          <a:effectLst/>
                          <a:latin typeface="Calibri" panose="020F0502020204030204" pitchFamily="34" charset="0"/>
                        </a:rPr>
                        <a:t>Tuusniemi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1 950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6102551"/>
                  </a:ext>
                </a:extLst>
              </a:tr>
              <a:tr h="198000">
                <a:tc>
                  <a:txBody>
                    <a:bodyPr/>
                    <a:lstStyle/>
                    <a:p>
                      <a:pPr algn="l" fontAlgn="b"/>
                      <a:r>
                        <a:rPr lang="fi-FI" sz="1050" b="1" i="0" u="none" strike="noStrike" dirty="0">
                          <a:solidFill>
                            <a:srgbClr val="000000"/>
                          </a:solidFill>
                          <a:effectLst/>
                          <a:latin typeface="Calibri" panose="020F0502020204030204" pitchFamily="34" charset="0"/>
                        </a:rPr>
                        <a:t>Koillis-Savon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5 356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356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4203446"/>
                  </a:ext>
                </a:extLst>
              </a:tr>
              <a:tr h="198000">
                <a:tc>
                  <a:txBody>
                    <a:bodyPr/>
                    <a:lstStyle/>
                    <a:p>
                      <a:pPr algn="l" fontAlgn="b"/>
                      <a:r>
                        <a:rPr lang="fi-FI" sz="1050" b="0" i="0" u="none" strike="noStrike">
                          <a:solidFill>
                            <a:srgbClr val="000000"/>
                          </a:solidFill>
                          <a:effectLst/>
                          <a:latin typeface="Calibri" panose="020F0502020204030204" pitchFamily="34" charset="0"/>
                        </a:rPr>
                        <a:t>Varkaus</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17 027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1 123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1 114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4 238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6829389"/>
                  </a:ext>
                </a:extLst>
              </a:tr>
              <a:tr h="198000">
                <a:tc>
                  <a:txBody>
                    <a:bodyPr/>
                    <a:lstStyle/>
                    <a:p>
                      <a:pPr algn="l" fontAlgn="b"/>
                      <a:r>
                        <a:rPr lang="fi-FI" sz="1050" b="0" i="0" u="none" strike="noStrike" dirty="0">
                          <a:solidFill>
                            <a:srgbClr val="000000"/>
                          </a:solidFill>
                          <a:effectLst/>
                          <a:latin typeface="Calibri" panose="020F0502020204030204" pitchFamily="34" charset="0"/>
                        </a:rPr>
                        <a:t>Joroinen</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3 717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74710919"/>
                  </a:ext>
                </a:extLst>
              </a:tr>
              <a:tr h="198000">
                <a:tc>
                  <a:txBody>
                    <a:bodyPr/>
                    <a:lstStyle/>
                    <a:p>
                      <a:pPr algn="l" fontAlgn="b"/>
                      <a:r>
                        <a:rPr lang="fi-FI" sz="1050" b="0" i="0" u="none" strike="noStrike" dirty="0">
                          <a:solidFill>
                            <a:srgbClr val="000000"/>
                          </a:solidFill>
                          <a:effectLst/>
                          <a:latin typeface="Calibri" panose="020F0502020204030204" pitchFamily="34" charset="0"/>
                        </a:rPr>
                        <a:t>Leppävirta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8 073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8082274"/>
                  </a:ext>
                </a:extLst>
              </a:tr>
              <a:tr h="198000">
                <a:tc>
                  <a:txBody>
                    <a:bodyPr/>
                    <a:lstStyle/>
                    <a:p>
                      <a:pPr algn="l" fontAlgn="b"/>
                      <a:r>
                        <a:rPr lang="fi-FI" sz="1050" b="1" i="0" u="none" strike="noStrike">
                          <a:solidFill>
                            <a:srgbClr val="000000"/>
                          </a:solidFill>
                          <a:effectLst/>
                          <a:latin typeface="Calibri" panose="020F0502020204030204" pitchFamily="34" charset="0"/>
                        </a:rPr>
                        <a:t>Varkauden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28 817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1 225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1 500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1 577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1 920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2 225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7 021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248288"/>
                  </a:ext>
                </a:extLst>
              </a:tr>
              <a:tr h="198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235 355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9 047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9 586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10 231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10 621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12 996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12 782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12 380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12 941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14 543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14 409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14 922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13 859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12 731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14 869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16 161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43 277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4128373722"/>
                  </a:ext>
                </a:extLst>
              </a:tr>
              <a:tr h="198000">
                <a:tc>
                  <a:txBody>
                    <a:bodyPr/>
                    <a:lstStyle/>
                    <a:p>
                      <a:pPr algn="l" fontAlgn="b"/>
                      <a:r>
                        <a:rPr lang="fi-FI" sz="900" b="0" i="0" u="none" strike="noStrike" dirty="0">
                          <a:solidFill>
                            <a:srgbClr val="000000"/>
                          </a:solidFill>
                          <a:effectLst/>
                          <a:latin typeface="Calibri" panose="020F0502020204030204" pitchFamily="34" charset="0"/>
                        </a:rPr>
                        <a:t>Koko maa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5 602 579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239 185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249 852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261 087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264 743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317 862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338 916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333 120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342 907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373 186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364 602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364 481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342 994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306 197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321 833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325 799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855 815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503005"/>
                  </a:ext>
                </a:extLst>
              </a:tr>
            </a:tbl>
          </a:graphicData>
        </a:graphic>
      </p:graphicFrame>
    </p:spTree>
    <p:extLst>
      <p:ext uri="{BB962C8B-B14F-4D97-AF65-F5344CB8AC3E}">
        <p14:creationId xmlns:p14="http://schemas.microsoft.com/office/powerpoint/2010/main" val="25492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7DD290B5-C088-4781-83C1-45D12E462E26}"/>
              </a:ext>
            </a:extLst>
          </p:cNvPr>
          <p:cNvSpPr>
            <a:spLocks noGrp="1"/>
          </p:cNvSpPr>
          <p:nvPr>
            <p:ph type="title"/>
          </p:nvPr>
        </p:nvSpPr>
        <p:spPr>
          <a:xfrm>
            <a:off x="628650" y="7311"/>
            <a:ext cx="7886700" cy="733627"/>
          </a:xfrm>
        </p:spPr>
        <p:txBody>
          <a:bodyPr>
            <a:normAutofit fontScale="90000"/>
          </a:bodyPr>
          <a:lstStyle/>
          <a:p>
            <a:r>
              <a:rPr lang="fi-FI" dirty="0"/>
              <a:t>Väestö ikäryhmittäin (5-vuotisjako), ennuste vuonna 2040</a:t>
            </a:r>
          </a:p>
        </p:txBody>
      </p:sp>
      <p:sp>
        <p:nvSpPr>
          <p:cNvPr id="2" name="Dian numeron paikkamerkki 1">
            <a:extLst>
              <a:ext uri="{FF2B5EF4-FFF2-40B4-BE49-F238E27FC236}">
                <a16:creationId xmlns:a16="http://schemas.microsoft.com/office/drawing/2014/main" id="{1B2A81FA-6B53-46B8-A384-A9EC135F26B3}"/>
              </a:ext>
            </a:extLst>
          </p:cNvPr>
          <p:cNvSpPr>
            <a:spLocks noGrp="1"/>
          </p:cNvSpPr>
          <p:nvPr>
            <p:ph type="sldNum" sz="quarter" idx="12"/>
          </p:nvPr>
        </p:nvSpPr>
        <p:spPr/>
        <p:txBody>
          <a:bodyPr/>
          <a:lstStyle/>
          <a:p>
            <a:fld id="{6DE6D825-8E97-454B-BEAD-11D13CFBEEFD}" type="slidenum">
              <a:rPr lang="fi-FI" smtClean="0"/>
              <a:pPr/>
              <a:t>44</a:t>
            </a:fld>
            <a:endParaRPr lang="fi-FI" dirty="0"/>
          </a:p>
        </p:txBody>
      </p:sp>
      <p:sp>
        <p:nvSpPr>
          <p:cNvPr id="4" name="Tekstiruutu 3">
            <a:extLst>
              <a:ext uri="{FF2B5EF4-FFF2-40B4-BE49-F238E27FC236}">
                <a16:creationId xmlns:a16="http://schemas.microsoft.com/office/drawing/2014/main" id="{D5682FA7-58BA-403B-A3D8-01CFE0C38A5D}"/>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69006BEA-8754-4F5E-988A-8117A98E5C7C}"/>
              </a:ext>
            </a:extLst>
          </p:cNvPr>
          <p:cNvGraphicFramePr>
            <a:graphicFrameLocks noGrp="1"/>
          </p:cNvGraphicFramePr>
          <p:nvPr>
            <p:extLst>
              <p:ext uri="{D42A27DB-BD31-4B8C-83A1-F6EECF244321}">
                <p14:modId xmlns:p14="http://schemas.microsoft.com/office/powerpoint/2010/main" val="2930624691"/>
              </p:ext>
            </p:extLst>
          </p:nvPr>
        </p:nvGraphicFramePr>
        <p:xfrm>
          <a:off x="279000" y="756000"/>
          <a:ext cx="8586000" cy="5346000"/>
        </p:xfrm>
        <a:graphic>
          <a:graphicData uri="http://schemas.openxmlformats.org/drawingml/2006/table">
            <a:tbl>
              <a:tblPr firstRow="1"/>
              <a:tblGrid>
                <a:gridCol w="1386000">
                  <a:extLst>
                    <a:ext uri="{9D8B030D-6E8A-4147-A177-3AD203B41FA5}">
                      <a16:colId xmlns:a16="http://schemas.microsoft.com/office/drawing/2014/main" val="3517216762"/>
                    </a:ext>
                  </a:extLst>
                </a:gridCol>
                <a:gridCol w="576000">
                  <a:extLst>
                    <a:ext uri="{9D8B030D-6E8A-4147-A177-3AD203B41FA5}">
                      <a16:colId xmlns:a16="http://schemas.microsoft.com/office/drawing/2014/main" val="3530535174"/>
                    </a:ext>
                  </a:extLst>
                </a:gridCol>
                <a:gridCol w="414000">
                  <a:extLst>
                    <a:ext uri="{9D8B030D-6E8A-4147-A177-3AD203B41FA5}">
                      <a16:colId xmlns:a16="http://schemas.microsoft.com/office/drawing/2014/main" val="274219651"/>
                    </a:ext>
                  </a:extLst>
                </a:gridCol>
                <a:gridCol w="414000">
                  <a:extLst>
                    <a:ext uri="{9D8B030D-6E8A-4147-A177-3AD203B41FA5}">
                      <a16:colId xmlns:a16="http://schemas.microsoft.com/office/drawing/2014/main" val="3279072190"/>
                    </a:ext>
                  </a:extLst>
                </a:gridCol>
                <a:gridCol w="414000">
                  <a:extLst>
                    <a:ext uri="{9D8B030D-6E8A-4147-A177-3AD203B41FA5}">
                      <a16:colId xmlns:a16="http://schemas.microsoft.com/office/drawing/2014/main" val="2547122551"/>
                    </a:ext>
                  </a:extLst>
                </a:gridCol>
                <a:gridCol w="414000">
                  <a:extLst>
                    <a:ext uri="{9D8B030D-6E8A-4147-A177-3AD203B41FA5}">
                      <a16:colId xmlns:a16="http://schemas.microsoft.com/office/drawing/2014/main" val="2251637448"/>
                    </a:ext>
                  </a:extLst>
                </a:gridCol>
                <a:gridCol w="414000">
                  <a:extLst>
                    <a:ext uri="{9D8B030D-6E8A-4147-A177-3AD203B41FA5}">
                      <a16:colId xmlns:a16="http://schemas.microsoft.com/office/drawing/2014/main" val="479332165"/>
                    </a:ext>
                  </a:extLst>
                </a:gridCol>
                <a:gridCol w="414000">
                  <a:extLst>
                    <a:ext uri="{9D8B030D-6E8A-4147-A177-3AD203B41FA5}">
                      <a16:colId xmlns:a16="http://schemas.microsoft.com/office/drawing/2014/main" val="3324916494"/>
                    </a:ext>
                  </a:extLst>
                </a:gridCol>
                <a:gridCol w="414000">
                  <a:extLst>
                    <a:ext uri="{9D8B030D-6E8A-4147-A177-3AD203B41FA5}">
                      <a16:colId xmlns:a16="http://schemas.microsoft.com/office/drawing/2014/main" val="1905298255"/>
                    </a:ext>
                  </a:extLst>
                </a:gridCol>
                <a:gridCol w="414000">
                  <a:extLst>
                    <a:ext uri="{9D8B030D-6E8A-4147-A177-3AD203B41FA5}">
                      <a16:colId xmlns:a16="http://schemas.microsoft.com/office/drawing/2014/main" val="3630181978"/>
                    </a:ext>
                  </a:extLst>
                </a:gridCol>
                <a:gridCol w="414000">
                  <a:extLst>
                    <a:ext uri="{9D8B030D-6E8A-4147-A177-3AD203B41FA5}">
                      <a16:colId xmlns:a16="http://schemas.microsoft.com/office/drawing/2014/main" val="2958578866"/>
                    </a:ext>
                  </a:extLst>
                </a:gridCol>
                <a:gridCol w="414000">
                  <a:extLst>
                    <a:ext uri="{9D8B030D-6E8A-4147-A177-3AD203B41FA5}">
                      <a16:colId xmlns:a16="http://schemas.microsoft.com/office/drawing/2014/main" val="2314381538"/>
                    </a:ext>
                  </a:extLst>
                </a:gridCol>
                <a:gridCol w="414000">
                  <a:extLst>
                    <a:ext uri="{9D8B030D-6E8A-4147-A177-3AD203B41FA5}">
                      <a16:colId xmlns:a16="http://schemas.microsoft.com/office/drawing/2014/main" val="2217225630"/>
                    </a:ext>
                  </a:extLst>
                </a:gridCol>
                <a:gridCol w="414000">
                  <a:extLst>
                    <a:ext uri="{9D8B030D-6E8A-4147-A177-3AD203B41FA5}">
                      <a16:colId xmlns:a16="http://schemas.microsoft.com/office/drawing/2014/main" val="3535570603"/>
                    </a:ext>
                  </a:extLst>
                </a:gridCol>
                <a:gridCol w="414000">
                  <a:extLst>
                    <a:ext uri="{9D8B030D-6E8A-4147-A177-3AD203B41FA5}">
                      <a16:colId xmlns:a16="http://schemas.microsoft.com/office/drawing/2014/main" val="762041065"/>
                    </a:ext>
                  </a:extLst>
                </a:gridCol>
                <a:gridCol w="414000">
                  <a:extLst>
                    <a:ext uri="{9D8B030D-6E8A-4147-A177-3AD203B41FA5}">
                      <a16:colId xmlns:a16="http://schemas.microsoft.com/office/drawing/2014/main" val="2626872929"/>
                    </a:ext>
                  </a:extLst>
                </a:gridCol>
                <a:gridCol w="414000">
                  <a:extLst>
                    <a:ext uri="{9D8B030D-6E8A-4147-A177-3AD203B41FA5}">
                      <a16:colId xmlns:a16="http://schemas.microsoft.com/office/drawing/2014/main" val="869744539"/>
                    </a:ext>
                  </a:extLst>
                </a:gridCol>
                <a:gridCol w="414000">
                  <a:extLst>
                    <a:ext uri="{9D8B030D-6E8A-4147-A177-3AD203B41FA5}">
                      <a16:colId xmlns:a16="http://schemas.microsoft.com/office/drawing/2014/main" val="2483849246"/>
                    </a:ext>
                  </a:extLst>
                </a:gridCol>
              </a:tblGrid>
              <a:tr h="198000">
                <a:tc>
                  <a:txBody>
                    <a:bodyPr/>
                    <a:lstStyle/>
                    <a:p>
                      <a:pPr marL="18000" algn="l" fontAlgn="b"/>
                      <a:r>
                        <a:rPr lang="fi-FI" sz="1050" b="1" i="0" u="none" strike="noStrike" dirty="0">
                          <a:solidFill>
                            <a:srgbClr val="000000"/>
                          </a:solidFill>
                          <a:effectLst/>
                          <a:latin typeface="Calibri" panose="020F0502020204030204" pitchFamily="34" charset="0"/>
                        </a:rPr>
                        <a:t>Alue</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Yhteensä</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0–4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10–14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a:solidFill>
                            <a:srgbClr val="000000"/>
                          </a:solidFill>
                          <a:effectLst/>
                          <a:latin typeface="Calibri" panose="020F0502020204030204" pitchFamily="34" charset="0"/>
                        </a:rPr>
                        <a:t>15–19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20–24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25–29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30–34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35–39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40–44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45–49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50–54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55–59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60–64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65–69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70–74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75–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38818983"/>
                  </a:ext>
                </a:extLst>
              </a:tr>
              <a:tr h="198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125 898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5 303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5 364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5 467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6 012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7 845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8 735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8 295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7 820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8 416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7 957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6 832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5 970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6 545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19 824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30151991"/>
                  </a:ext>
                </a:extLst>
              </a:tr>
              <a:tr h="198000">
                <a:tc>
                  <a:txBody>
                    <a:bodyPr/>
                    <a:lstStyle/>
                    <a:p>
                      <a:pPr algn="l" fontAlgn="b"/>
                      <a:r>
                        <a:rPr lang="fi-FI" sz="1050" b="0" i="0" u="none" strike="noStrike" dirty="0">
                          <a:solidFill>
                            <a:srgbClr val="000000"/>
                          </a:solidFill>
                          <a:effectLst/>
                          <a:latin typeface="Calibri" panose="020F0502020204030204" pitchFamily="34" charset="0"/>
                        </a:rPr>
                        <a:t>Siilinjärvi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19 038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3 598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1815076"/>
                  </a:ext>
                </a:extLst>
              </a:tr>
              <a:tr h="198000">
                <a:tc>
                  <a:txBody>
                    <a:bodyPr/>
                    <a:lstStyle/>
                    <a:p>
                      <a:pPr algn="l" fontAlgn="b"/>
                      <a:r>
                        <a:rPr lang="fi-FI" sz="1050" b="1" i="0" u="none" strike="noStrike">
                          <a:solidFill>
                            <a:srgbClr val="000000"/>
                          </a:solidFill>
                          <a:effectLst/>
                          <a:latin typeface="Calibri" panose="020F0502020204030204" pitchFamily="34" charset="0"/>
                        </a:rPr>
                        <a:t>Kuopion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144 936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6 165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6 328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6 491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6 967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8 339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9 467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9 296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8 922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8 960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9 694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9 209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9 016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7 952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6 994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7 714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23 422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1661387"/>
                  </a:ext>
                </a:extLst>
              </a:tr>
              <a:tr h="198000">
                <a:tc>
                  <a:txBody>
                    <a:bodyPr/>
                    <a:lstStyle/>
                    <a:p>
                      <a:pPr algn="l" fontAlgn="b"/>
                      <a:r>
                        <a:rPr lang="fi-FI" sz="1050" b="0" i="0" u="none" strike="noStrike">
                          <a:solidFill>
                            <a:srgbClr val="000000"/>
                          </a:solidFill>
                          <a:effectLst/>
                          <a:latin typeface="Calibri" panose="020F0502020204030204" pitchFamily="34" charset="0"/>
                        </a:rPr>
                        <a:t>Iisalmi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18 013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1 122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4 033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41834515"/>
                  </a:ext>
                </a:extLst>
              </a:tr>
              <a:tr h="198000">
                <a:tc>
                  <a:txBody>
                    <a:bodyPr/>
                    <a:lstStyle/>
                    <a:p>
                      <a:pPr algn="l" fontAlgn="b"/>
                      <a:r>
                        <a:rPr lang="fi-FI" sz="1050" b="0" i="0" u="none" strike="noStrike" dirty="0">
                          <a:solidFill>
                            <a:srgbClr val="000000"/>
                          </a:solidFill>
                          <a:effectLst/>
                          <a:latin typeface="Calibri" panose="020F0502020204030204" pitchFamily="34" charset="0"/>
                        </a:rPr>
                        <a:t>Kiuruvesi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5 868</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43881824"/>
                  </a:ext>
                </a:extLst>
              </a:tr>
              <a:tr h="198000">
                <a:tc>
                  <a:txBody>
                    <a:bodyPr/>
                    <a:lstStyle/>
                    <a:p>
                      <a:pPr algn="l" fontAlgn="b"/>
                      <a:r>
                        <a:rPr lang="fi-FI" sz="1050" b="0" i="0" u="none" strike="noStrike">
                          <a:solidFill>
                            <a:srgbClr val="000000"/>
                          </a:solidFill>
                          <a:effectLst/>
                          <a:latin typeface="Calibri" panose="020F0502020204030204" pitchFamily="34" charset="0"/>
                        </a:rPr>
                        <a:t>Keitele</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1 616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89880358"/>
                  </a:ext>
                </a:extLst>
              </a:tr>
              <a:tr h="198000">
                <a:tc>
                  <a:txBody>
                    <a:bodyPr/>
                    <a:lstStyle/>
                    <a:p>
                      <a:pPr algn="l" fontAlgn="b"/>
                      <a:r>
                        <a:rPr lang="fi-FI" sz="1050" b="0" i="0" u="none" strike="noStrike" dirty="0">
                          <a:solidFill>
                            <a:srgbClr val="000000"/>
                          </a:solidFill>
                          <a:effectLst/>
                          <a:latin typeface="Calibri" panose="020F0502020204030204" pitchFamily="34" charset="0"/>
                        </a:rPr>
                        <a:t>Lapinlahti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7 726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15610981"/>
                  </a:ext>
                </a:extLst>
              </a:tr>
              <a:tr h="198000">
                <a:tc>
                  <a:txBody>
                    <a:bodyPr/>
                    <a:lstStyle/>
                    <a:p>
                      <a:pPr algn="l" fontAlgn="b"/>
                      <a:r>
                        <a:rPr lang="fi-FI" sz="1050" b="0" i="0" u="none" strike="noStrike">
                          <a:solidFill>
                            <a:srgbClr val="000000"/>
                          </a:solidFill>
                          <a:effectLst/>
                          <a:latin typeface="Calibri" panose="020F0502020204030204" pitchFamily="34" charset="0"/>
                        </a:rPr>
                        <a:t>Pielavesi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3 220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60529328"/>
                  </a:ext>
                </a:extLst>
              </a:tr>
              <a:tr h="198000">
                <a:tc>
                  <a:txBody>
                    <a:bodyPr/>
                    <a:lstStyle/>
                    <a:p>
                      <a:pPr algn="l" fontAlgn="b"/>
                      <a:r>
                        <a:rPr lang="fi-FI" sz="1050" b="0" i="0" u="none" strike="noStrike">
                          <a:solidFill>
                            <a:srgbClr val="000000"/>
                          </a:solidFill>
                          <a:effectLst/>
                          <a:latin typeface="Calibri" panose="020F0502020204030204" pitchFamily="34" charset="0"/>
                        </a:rPr>
                        <a:t>Sonkajärvi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2 882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477898"/>
                  </a:ext>
                </a:extLst>
              </a:tr>
              <a:tr h="198000">
                <a:tc>
                  <a:txBody>
                    <a:bodyPr/>
                    <a:lstStyle/>
                    <a:p>
                      <a:pPr algn="l" fontAlgn="b"/>
                      <a:r>
                        <a:rPr lang="fi-FI" sz="1050" b="0" i="0" u="none" strike="noStrike" dirty="0">
                          <a:solidFill>
                            <a:srgbClr val="000000"/>
                          </a:solidFill>
                          <a:effectLst/>
                          <a:latin typeface="Calibri" panose="020F0502020204030204" pitchFamily="34" charset="0"/>
                        </a:rPr>
                        <a:t>Vieremä</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2 856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1783097"/>
                  </a:ext>
                </a:extLst>
              </a:tr>
              <a:tr h="198000">
                <a:tc>
                  <a:txBody>
                    <a:bodyPr/>
                    <a:lstStyle/>
                    <a:p>
                      <a:pPr algn="l" fontAlgn="b"/>
                      <a:r>
                        <a:rPr lang="fi-FI" sz="1050" b="1" i="0" u="none" strike="noStrike">
                          <a:solidFill>
                            <a:srgbClr val="000000"/>
                          </a:solidFill>
                          <a:effectLst/>
                          <a:latin typeface="Calibri" panose="020F0502020204030204" pitchFamily="34" charset="0"/>
                        </a:rPr>
                        <a:t>Ylä-Savon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42 181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1 778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1 352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1 950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2 133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2 461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2 620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2 908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2 546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3 053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10 153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0952996"/>
                  </a:ext>
                </a:extLst>
              </a:tr>
              <a:tr h="198000">
                <a:tc>
                  <a:txBody>
                    <a:bodyPr/>
                    <a:lstStyle/>
                    <a:p>
                      <a:pPr algn="l" fontAlgn="b"/>
                      <a:r>
                        <a:rPr lang="fi-FI" sz="1050" b="0" i="0" u="none" strike="noStrike">
                          <a:solidFill>
                            <a:srgbClr val="000000"/>
                          </a:solidFill>
                          <a:effectLst/>
                          <a:latin typeface="Calibri" panose="020F0502020204030204" pitchFamily="34" charset="0"/>
                        </a:rPr>
                        <a:t>Suonenjoki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5 642</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40349585"/>
                  </a:ext>
                </a:extLst>
              </a:tr>
              <a:tr h="198000">
                <a:tc>
                  <a:txBody>
                    <a:bodyPr/>
                    <a:lstStyle/>
                    <a:p>
                      <a:pPr algn="l" fontAlgn="b"/>
                      <a:r>
                        <a:rPr lang="fi-FI" sz="1050" b="0" i="0" u="none" strike="noStrike">
                          <a:solidFill>
                            <a:srgbClr val="000000"/>
                          </a:solidFill>
                          <a:effectLst/>
                          <a:latin typeface="Calibri" panose="020F0502020204030204" pitchFamily="34" charset="0"/>
                        </a:rPr>
                        <a:t>Rautalampi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2 390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9249488"/>
                  </a:ext>
                </a:extLst>
              </a:tr>
              <a:tr h="198000">
                <a:tc>
                  <a:txBody>
                    <a:bodyPr/>
                    <a:lstStyle/>
                    <a:p>
                      <a:pPr algn="l" fontAlgn="b"/>
                      <a:r>
                        <a:rPr lang="fi-FI" sz="1050" b="0" i="0" u="none" strike="noStrike" dirty="0">
                          <a:solidFill>
                            <a:srgbClr val="000000"/>
                          </a:solidFill>
                          <a:effectLst/>
                          <a:latin typeface="Calibri" panose="020F0502020204030204" pitchFamily="34" charset="0"/>
                        </a:rPr>
                        <a:t>Tervo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1 259</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041947"/>
                  </a:ext>
                </a:extLst>
              </a:tr>
              <a:tr h="198000">
                <a:tc>
                  <a:txBody>
                    <a:bodyPr/>
                    <a:lstStyle/>
                    <a:p>
                      <a:pPr algn="l" fontAlgn="b"/>
                      <a:r>
                        <a:rPr lang="fi-FI" sz="1050" b="0" i="0" u="none" strike="noStrike">
                          <a:solidFill>
                            <a:srgbClr val="000000"/>
                          </a:solidFill>
                          <a:effectLst/>
                          <a:latin typeface="Calibri" panose="020F0502020204030204" pitchFamily="34" charset="0"/>
                        </a:rPr>
                        <a:t>Vesanto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1 435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8517306"/>
                  </a:ext>
                </a:extLst>
              </a:tr>
              <a:tr h="198000">
                <a:tc>
                  <a:txBody>
                    <a:bodyPr/>
                    <a:lstStyle/>
                    <a:p>
                      <a:pPr algn="l" fontAlgn="b"/>
                      <a:r>
                        <a:rPr lang="fi-FI" sz="1050" b="1" i="0" u="none" strike="noStrike">
                          <a:solidFill>
                            <a:srgbClr val="000000"/>
                          </a:solidFill>
                          <a:effectLst/>
                          <a:latin typeface="Calibri" panose="020F0502020204030204" pitchFamily="34" charset="0"/>
                        </a:rPr>
                        <a:t>Sisä-Savon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10 726</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388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378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792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786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2 964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0368425"/>
                  </a:ext>
                </a:extLst>
              </a:tr>
              <a:tr h="198000">
                <a:tc>
                  <a:txBody>
                    <a:bodyPr/>
                    <a:lstStyle/>
                    <a:p>
                      <a:pPr algn="l" fontAlgn="b"/>
                      <a:r>
                        <a:rPr lang="fi-FI" sz="1050" b="0" i="0" u="none" strike="noStrike">
                          <a:solidFill>
                            <a:srgbClr val="000000"/>
                          </a:solidFill>
                          <a:effectLst/>
                          <a:latin typeface="Calibri" panose="020F0502020204030204" pitchFamily="34" charset="0"/>
                        </a:rPr>
                        <a:t>Kaavi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2 105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1536418"/>
                  </a:ext>
                </a:extLst>
              </a:tr>
              <a:tr h="198000">
                <a:tc>
                  <a:txBody>
                    <a:bodyPr/>
                    <a:lstStyle/>
                    <a:p>
                      <a:pPr algn="l" fontAlgn="b"/>
                      <a:r>
                        <a:rPr lang="fi-FI" sz="1050" b="0" i="0" u="none" strike="noStrike" dirty="0">
                          <a:solidFill>
                            <a:srgbClr val="000000"/>
                          </a:solidFill>
                          <a:effectLst/>
                          <a:latin typeface="Calibri" panose="020F0502020204030204" pitchFamily="34" charset="0"/>
                        </a:rPr>
                        <a:t>Rautavaara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1 137</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03355190"/>
                  </a:ext>
                </a:extLst>
              </a:tr>
              <a:tr h="198000">
                <a:tc>
                  <a:txBody>
                    <a:bodyPr/>
                    <a:lstStyle/>
                    <a:p>
                      <a:pPr algn="l" fontAlgn="b"/>
                      <a:r>
                        <a:rPr lang="fi-FI" sz="1050" b="0" i="0" u="none" strike="noStrike">
                          <a:solidFill>
                            <a:srgbClr val="000000"/>
                          </a:solidFill>
                          <a:effectLst/>
                          <a:latin typeface="Calibri" panose="020F0502020204030204" pitchFamily="34" charset="0"/>
                        </a:rPr>
                        <a:t>Tuusniemi</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1 873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148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5488383"/>
                  </a:ext>
                </a:extLst>
              </a:tr>
              <a:tr h="198000">
                <a:tc>
                  <a:txBody>
                    <a:bodyPr/>
                    <a:lstStyle/>
                    <a:p>
                      <a:pPr algn="l" fontAlgn="b"/>
                      <a:r>
                        <a:rPr lang="fi-FI" sz="1050" b="1" i="0" u="none" strike="noStrike">
                          <a:solidFill>
                            <a:srgbClr val="000000"/>
                          </a:solidFill>
                          <a:effectLst/>
                          <a:latin typeface="Calibri" panose="020F0502020204030204" pitchFamily="34" charset="0"/>
                        </a:rPr>
                        <a:t>Koillis-Savon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5 115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166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124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220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333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399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482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1 452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61648463"/>
                  </a:ext>
                </a:extLst>
              </a:tr>
              <a:tr h="198000">
                <a:tc>
                  <a:txBody>
                    <a:bodyPr/>
                    <a:lstStyle/>
                    <a:p>
                      <a:pPr algn="l" fontAlgn="b"/>
                      <a:r>
                        <a:rPr lang="fi-FI" sz="1050" b="0" i="0" u="none" strike="noStrike" dirty="0">
                          <a:solidFill>
                            <a:srgbClr val="000000"/>
                          </a:solidFill>
                          <a:effectLst/>
                          <a:latin typeface="Calibri" panose="020F0502020204030204" pitchFamily="34" charset="0"/>
                        </a:rPr>
                        <a:t>Varkaus</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16 201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450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680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744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914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1 091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1 153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1 261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4 385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11191084"/>
                  </a:ext>
                </a:extLst>
              </a:tr>
              <a:tr h="198000">
                <a:tc>
                  <a:txBody>
                    <a:bodyPr/>
                    <a:lstStyle/>
                    <a:p>
                      <a:pPr algn="l" fontAlgn="b"/>
                      <a:r>
                        <a:rPr lang="fi-FI" sz="1050" b="0" i="0" u="none" strike="noStrike" dirty="0">
                          <a:solidFill>
                            <a:srgbClr val="000000"/>
                          </a:solidFill>
                          <a:effectLst/>
                          <a:latin typeface="Calibri" panose="020F0502020204030204" pitchFamily="34" charset="0"/>
                        </a:rPr>
                        <a:t>Joroinen</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3 484</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223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83891812"/>
                  </a:ext>
                </a:extLst>
              </a:tr>
              <a:tr h="198000">
                <a:tc>
                  <a:txBody>
                    <a:bodyPr/>
                    <a:lstStyle/>
                    <a:p>
                      <a:pPr algn="l" fontAlgn="b"/>
                      <a:r>
                        <a:rPr lang="fi-FI" sz="1050" b="0" i="0" u="none" strike="noStrike">
                          <a:solidFill>
                            <a:srgbClr val="000000"/>
                          </a:solidFill>
                          <a:effectLst/>
                          <a:latin typeface="Calibri" panose="020F0502020204030204" pitchFamily="34" charset="0"/>
                        </a:rPr>
                        <a:t>Leppävirta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7 770</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284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441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515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607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1 934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7909752"/>
                  </a:ext>
                </a:extLst>
              </a:tr>
              <a:tr h="198000">
                <a:tc>
                  <a:txBody>
                    <a:bodyPr/>
                    <a:lstStyle/>
                    <a:p>
                      <a:pPr algn="l" fontAlgn="b"/>
                      <a:r>
                        <a:rPr lang="fi-FI" sz="1050" b="1" i="0" u="none" strike="noStrike" dirty="0">
                          <a:solidFill>
                            <a:srgbClr val="000000"/>
                          </a:solidFill>
                          <a:effectLst/>
                          <a:latin typeface="Calibri" panose="020F0502020204030204" pitchFamily="34" charset="0"/>
                        </a:rPr>
                        <a:t>Varkauden seutukunta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27 455</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839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905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996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1 059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754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981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1 181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1 281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1 564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1 672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1 864</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1 959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1 893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2 139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7 247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9394806"/>
                  </a:ext>
                </a:extLst>
              </a:tr>
              <a:tr h="198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230 413</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8 887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9 326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9 793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10 440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10 773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12 510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12 791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12 676</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13 100</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14 625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14 521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14 973</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13 855</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a:solidFill>
                            <a:srgbClr val="000000"/>
                          </a:solidFill>
                          <a:effectLst/>
                          <a:latin typeface="Calibri" panose="020F0502020204030204" pitchFamily="34" charset="0"/>
                        </a:rPr>
                        <a:t>12 628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14 277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45 238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002010049"/>
                  </a:ext>
                </a:extLst>
              </a:tr>
              <a:tr h="198000">
                <a:tc>
                  <a:txBody>
                    <a:bodyPr/>
                    <a:lstStyle/>
                    <a:p>
                      <a:pPr algn="l" fontAlgn="b"/>
                      <a:r>
                        <a:rPr lang="fi-FI" sz="900" b="0" i="0" u="none" strike="noStrike" dirty="0">
                          <a:solidFill>
                            <a:srgbClr val="000000"/>
                          </a:solidFill>
                          <a:effectLst/>
                          <a:latin typeface="Calibri" panose="020F0502020204030204" pitchFamily="34" charset="0"/>
                        </a:rPr>
                        <a:t>Koko maa</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5 588 011</a:t>
                      </a:r>
                    </a:p>
                  </a:txBody>
                  <a:tcPr marL="7187" marR="7187" marT="718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237 959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246 089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255 181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266 149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272 917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332 171</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350 219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340 038</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346 347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373 282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362 957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360 712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336 149</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a:solidFill>
                            <a:srgbClr val="000000"/>
                          </a:solidFill>
                          <a:effectLst/>
                          <a:latin typeface="Calibri" panose="020F0502020204030204" pitchFamily="34" charset="0"/>
                        </a:rPr>
                        <a:t>296 267</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307 002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b"/>
                      <a:r>
                        <a:rPr lang="fi-FI" sz="900" b="0" i="0" u="none" strike="noStrike" dirty="0">
                          <a:solidFill>
                            <a:srgbClr val="000000"/>
                          </a:solidFill>
                          <a:effectLst/>
                          <a:latin typeface="Calibri" panose="020F0502020204030204" pitchFamily="34" charset="0"/>
                        </a:rPr>
                        <a:t>904 572</a:t>
                      </a:r>
                    </a:p>
                  </a:txBody>
                  <a:tcPr marL="7187" marR="7187" marT="718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2188342"/>
                  </a:ext>
                </a:extLst>
              </a:tr>
            </a:tbl>
          </a:graphicData>
        </a:graphic>
      </p:graphicFrame>
    </p:spTree>
    <p:extLst>
      <p:ext uri="{BB962C8B-B14F-4D97-AF65-F5344CB8AC3E}">
        <p14:creationId xmlns:p14="http://schemas.microsoft.com/office/powerpoint/2010/main" val="397826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6867C05-26FD-42A6-B336-AB5176BE5425}"/>
              </a:ext>
            </a:extLst>
          </p:cNvPr>
          <p:cNvSpPr>
            <a:spLocks noGrp="1"/>
          </p:cNvSpPr>
          <p:nvPr>
            <p:ph type="title"/>
          </p:nvPr>
        </p:nvSpPr>
        <p:spPr>
          <a:xfrm>
            <a:off x="628650" y="2"/>
            <a:ext cx="7886700" cy="733627"/>
          </a:xfrm>
        </p:spPr>
        <p:txBody>
          <a:bodyPr/>
          <a:lstStyle/>
          <a:p>
            <a:pPr algn="ctr"/>
            <a:r>
              <a:rPr lang="fi-FI" dirty="0"/>
              <a:t>Väkiluvun muutos Pohjois-Savossa</a:t>
            </a:r>
          </a:p>
        </p:txBody>
      </p:sp>
      <p:sp>
        <p:nvSpPr>
          <p:cNvPr id="2" name="Dian numeron paikkamerkki 1">
            <a:extLst>
              <a:ext uri="{FF2B5EF4-FFF2-40B4-BE49-F238E27FC236}">
                <a16:creationId xmlns:a16="http://schemas.microsoft.com/office/drawing/2014/main" id="{EF17DA1C-4AAA-4F52-80BC-68FE41D3B08A}"/>
              </a:ext>
            </a:extLst>
          </p:cNvPr>
          <p:cNvSpPr>
            <a:spLocks noGrp="1"/>
          </p:cNvSpPr>
          <p:nvPr>
            <p:ph type="sldNum" sz="quarter" idx="12"/>
          </p:nvPr>
        </p:nvSpPr>
        <p:spPr/>
        <p:txBody>
          <a:bodyPr/>
          <a:lstStyle/>
          <a:p>
            <a:fld id="{6DE6D825-8E97-454B-BEAD-11D13CFBEEFD}" type="slidenum">
              <a:rPr lang="fi-FI" smtClean="0"/>
              <a:pPr/>
              <a:t>5</a:t>
            </a:fld>
            <a:endParaRPr lang="fi-FI" dirty="0"/>
          </a:p>
        </p:txBody>
      </p:sp>
      <p:sp>
        <p:nvSpPr>
          <p:cNvPr id="6" name="Tekstiruutu 5">
            <a:extLst>
              <a:ext uri="{FF2B5EF4-FFF2-40B4-BE49-F238E27FC236}">
                <a16:creationId xmlns:a16="http://schemas.microsoft.com/office/drawing/2014/main" id="{047F881B-A13E-478C-B5BC-0332265DCD28}"/>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5" name="Taulukko 4">
            <a:extLst>
              <a:ext uri="{FF2B5EF4-FFF2-40B4-BE49-F238E27FC236}">
                <a16:creationId xmlns:a16="http://schemas.microsoft.com/office/drawing/2014/main" id="{46E04F3E-D4D0-4272-AC06-649A82FEB02B}"/>
              </a:ext>
            </a:extLst>
          </p:cNvPr>
          <p:cNvGraphicFramePr>
            <a:graphicFrameLocks noGrp="1"/>
          </p:cNvGraphicFramePr>
          <p:nvPr>
            <p:extLst>
              <p:ext uri="{D42A27DB-BD31-4B8C-83A1-F6EECF244321}">
                <p14:modId xmlns:p14="http://schemas.microsoft.com/office/powerpoint/2010/main" val="2253815074"/>
              </p:ext>
            </p:extLst>
          </p:nvPr>
        </p:nvGraphicFramePr>
        <p:xfrm>
          <a:off x="225200" y="682052"/>
          <a:ext cx="4862928" cy="5595254"/>
        </p:xfrm>
        <a:graphic>
          <a:graphicData uri="http://schemas.openxmlformats.org/drawingml/2006/table">
            <a:tbl>
              <a:tblPr firstRow="1"/>
              <a:tblGrid>
                <a:gridCol w="1386000">
                  <a:extLst>
                    <a:ext uri="{9D8B030D-6E8A-4147-A177-3AD203B41FA5}">
                      <a16:colId xmlns:a16="http://schemas.microsoft.com/office/drawing/2014/main" val="471203980"/>
                    </a:ext>
                  </a:extLst>
                </a:gridCol>
                <a:gridCol w="496704">
                  <a:extLst>
                    <a:ext uri="{9D8B030D-6E8A-4147-A177-3AD203B41FA5}">
                      <a16:colId xmlns:a16="http://schemas.microsoft.com/office/drawing/2014/main" val="3806690456"/>
                    </a:ext>
                  </a:extLst>
                </a:gridCol>
                <a:gridCol w="496704">
                  <a:extLst>
                    <a:ext uri="{9D8B030D-6E8A-4147-A177-3AD203B41FA5}">
                      <a16:colId xmlns:a16="http://schemas.microsoft.com/office/drawing/2014/main" val="3793561479"/>
                    </a:ext>
                  </a:extLst>
                </a:gridCol>
                <a:gridCol w="496704">
                  <a:extLst>
                    <a:ext uri="{9D8B030D-6E8A-4147-A177-3AD203B41FA5}">
                      <a16:colId xmlns:a16="http://schemas.microsoft.com/office/drawing/2014/main" val="3470115689"/>
                    </a:ext>
                  </a:extLst>
                </a:gridCol>
                <a:gridCol w="496704">
                  <a:extLst>
                    <a:ext uri="{9D8B030D-6E8A-4147-A177-3AD203B41FA5}">
                      <a16:colId xmlns:a16="http://schemas.microsoft.com/office/drawing/2014/main" val="2658613870"/>
                    </a:ext>
                  </a:extLst>
                </a:gridCol>
                <a:gridCol w="496704">
                  <a:extLst>
                    <a:ext uri="{9D8B030D-6E8A-4147-A177-3AD203B41FA5}">
                      <a16:colId xmlns:a16="http://schemas.microsoft.com/office/drawing/2014/main" val="1543719374"/>
                    </a:ext>
                  </a:extLst>
                </a:gridCol>
                <a:gridCol w="496704">
                  <a:extLst>
                    <a:ext uri="{9D8B030D-6E8A-4147-A177-3AD203B41FA5}">
                      <a16:colId xmlns:a16="http://schemas.microsoft.com/office/drawing/2014/main" val="1880389928"/>
                    </a:ext>
                  </a:extLst>
                </a:gridCol>
                <a:gridCol w="496704">
                  <a:extLst>
                    <a:ext uri="{9D8B030D-6E8A-4147-A177-3AD203B41FA5}">
                      <a16:colId xmlns:a16="http://schemas.microsoft.com/office/drawing/2014/main" val="4167010937"/>
                    </a:ext>
                  </a:extLst>
                </a:gridCol>
              </a:tblGrid>
              <a:tr h="198000">
                <a:tc>
                  <a:txBody>
                    <a:bodyPr/>
                    <a:lstStyle/>
                    <a:p>
                      <a:pPr algn="l" fontAlgn="b"/>
                      <a:r>
                        <a:rPr lang="fi-FI" sz="1050" b="1" i="0" u="none" strike="noStrike" dirty="0">
                          <a:solidFill>
                            <a:srgbClr val="000000"/>
                          </a:solidFill>
                          <a:effectLst/>
                          <a:latin typeface="Calibri" panose="020F0502020204030204" pitchFamily="34" charset="0"/>
                        </a:rPr>
                        <a:t>Alue</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2020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2025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2030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2035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2040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Muutos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(henk.)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2020–</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2040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Muutos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2020–</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2040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79393632"/>
                  </a:ext>
                </a:extLst>
              </a:tr>
              <a:tr h="198000">
                <a:tc>
                  <a:txBody>
                    <a:bodyPr/>
                    <a:lstStyle/>
                    <a:p>
                      <a:pPr algn="l" fontAlgn="b"/>
                      <a:r>
                        <a:rPr lang="fi-FI" sz="1050" b="0" i="0" u="none" strike="noStrike" dirty="0">
                          <a:solidFill>
                            <a:srgbClr val="000000"/>
                          </a:solidFill>
                          <a:effectLst/>
                          <a:latin typeface="Calibri" panose="020F0502020204030204" pitchFamily="34" charset="0"/>
                        </a:rPr>
                        <a:t>Kuopio</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120 210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123 285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125 383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126 314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125 898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5 688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40471021"/>
                  </a:ext>
                </a:extLst>
              </a:tr>
              <a:tr h="198000">
                <a:tc>
                  <a:txBody>
                    <a:bodyPr/>
                    <a:lstStyle/>
                    <a:p>
                      <a:pPr algn="l" fontAlgn="b"/>
                      <a:r>
                        <a:rPr lang="fi-FI" sz="1050" b="0" i="0" u="none" strike="noStrike" dirty="0">
                          <a:solidFill>
                            <a:srgbClr val="000000"/>
                          </a:solidFill>
                          <a:effectLst/>
                          <a:latin typeface="Calibri" panose="020F0502020204030204" pitchFamily="34" charset="0"/>
                        </a:rPr>
                        <a:t>Siilinjärvi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21 251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20 741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20 136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19 518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19 038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-2 213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2847049"/>
                  </a:ext>
                </a:extLst>
              </a:tr>
              <a:tr h="198000">
                <a:tc>
                  <a:txBody>
                    <a:bodyPr/>
                    <a:lstStyle/>
                    <a:p>
                      <a:pPr algn="l" fontAlgn="b"/>
                      <a:r>
                        <a:rPr lang="fi-FI" sz="1050" b="1" i="0" u="none" strike="noStrike" dirty="0">
                          <a:solidFill>
                            <a:srgbClr val="000000"/>
                          </a:solidFill>
                          <a:effectLst/>
                          <a:latin typeface="Calibri" panose="020F0502020204030204" pitchFamily="34" charset="0"/>
                        </a:rPr>
                        <a:t>Kuopion seutukunta</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141 461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144 026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145 519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145 832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144 936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3 475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3628069"/>
                  </a:ext>
                </a:extLst>
              </a:tr>
              <a:tr h="198000">
                <a:tc>
                  <a:txBody>
                    <a:bodyPr/>
                    <a:lstStyle/>
                    <a:p>
                      <a:pPr algn="l" fontAlgn="b"/>
                      <a:r>
                        <a:rPr lang="fi-FI" sz="1050" b="0" i="0" u="none" strike="noStrike">
                          <a:solidFill>
                            <a:srgbClr val="000000"/>
                          </a:solidFill>
                          <a:effectLst/>
                          <a:latin typeface="Calibri" panose="020F0502020204030204" pitchFamily="34" charset="0"/>
                        </a:rPr>
                        <a:t>Iisalmi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21 124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20 296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19 508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18 730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18 013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-3 111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-14,7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6817183"/>
                  </a:ext>
                </a:extLst>
              </a:tr>
              <a:tr h="198000">
                <a:tc>
                  <a:txBody>
                    <a:bodyPr/>
                    <a:lstStyle/>
                    <a:p>
                      <a:pPr algn="l" fontAlgn="b"/>
                      <a:r>
                        <a:rPr lang="fi-FI" sz="1050" b="0" i="0" u="none" strike="noStrike" dirty="0">
                          <a:solidFill>
                            <a:srgbClr val="000000"/>
                          </a:solidFill>
                          <a:effectLst/>
                          <a:latin typeface="Calibri" panose="020F0502020204030204" pitchFamily="34" charset="0"/>
                        </a:rPr>
                        <a:t>Kiuruvesi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7 854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7 215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6 695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6 253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5 868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-1 986</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17663215"/>
                  </a:ext>
                </a:extLst>
              </a:tr>
              <a:tr h="198000">
                <a:tc>
                  <a:txBody>
                    <a:bodyPr/>
                    <a:lstStyle/>
                    <a:p>
                      <a:pPr algn="l" fontAlgn="b"/>
                      <a:r>
                        <a:rPr lang="fi-FI" sz="1050" b="0" i="0" u="none" strike="noStrike">
                          <a:solidFill>
                            <a:srgbClr val="000000"/>
                          </a:solidFill>
                          <a:effectLst/>
                          <a:latin typeface="Calibri" panose="020F0502020204030204" pitchFamily="34" charset="0"/>
                        </a:rPr>
                        <a:t>Keitele</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2 155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1 971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1 836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1 719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1 616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85557194"/>
                  </a:ext>
                </a:extLst>
              </a:tr>
              <a:tr h="198000">
                <a:tc>
                  <a:txBody>
                    <a:bodyPr/>
                    <a:lstStyle/>
                    <a:p>
                      <a:pPr algn="l" fontAlgn="b"/>
                      <a:r>
                        <a:rPr lang="fi-FI" sz="1050" b="0" i="0" u="none" strike="noStrike" dirty="0">
                          <a:solidFill>
                            <a:srgbClr val="000000"/>
                          </a:solidFill>
                          <a:effectLst/>
                          <a:latin typeface="Calibri" panose="020F0502020204030204" pitchFamily="34" charset="0"/>
                        </a:rPr>
                        <a:t>Lapinlahti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9 358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8 840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8 388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8 023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7 726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-1 632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65914409"/>
                  </a:ext>
                </a:extLst>
              </a:tr>
              <a:tr h="198000">
                <a:tc>
                  <a:txBody>
                    <a:bodyPr/>
                    <a:lstStyle/>
                    <a:p>
                      <a:pPr algn="l" fontAlgn="b"/>
                      <a:r>
                        <a:rPr lang="fi-FI" sz="1050" b="0" i="0" u="none" strike="noStrike">
                          <a:solidFill>
                            <a:srgbClr val="000000"/>
                          </a:solidFill>
                          <a:effectLst/>
                          <a:latin typeface="Calibri" panose="020F0502020204030204" pitchFamily="34" charset="0"/>
                        </a:rPr>
                        <a:t>Pielavesi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4 321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3 943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3 633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3 403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3 220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-1 101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371627"/>
                  </a:ext>
                </a:extLst>
              </a:tr>
              <a:tr h="198000">
                <a:tc>
                  <a:txBody>
                    <a:bodyPr/>
                    <a:lstStyle/>
                    <a:p>
                      <a:pPr algn="l" fontAlgn="b"/>
                      <a:r>
                        <a:rPr lang="fi-FI" sz="1050" b="0" i="0" u="none" strike="noStrike" dirty="0">
                          <a:solidFill>
                            <a:srgbClr val="000000"/>
                          </a:solidFill>
                          <a:effectLst/>
                          <a:latin typeface="Calibri" panose="020F0502020204030204" pitchFamily="34" charset="0"/>
                        </a:rPr>
                        <a:t>Sonkajärvi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3 841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3 497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3 248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3 050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2 882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-959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1791773"/>
                  </a:ext>
                </a:extLst>
              </a:tr>
              <a:tr h="198000">
                <a:tc>
                  <a:txBody>
                    <a:bodyPr/>
                    <a:lstStyle/>
                    <a:p>
                      <a:pPr algn="l" fontAlgn="b"/>
                      <a:r>
                        <a:rPr lang="fi-FI" sz="1050" b="0" i="0" u="none" strike="noStrike">
                          <a:solidFill>
                            <a:srgbClr val="000000"/>
                          </a:solidFill>
                          <a:effectLst/>
                          <a:latin typeface="Calibri" panose="020F0502020204030204" pitchFamily="34" charset="0"/>
                        </a:rPr>
                        <a:t>Vieremä</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3 522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3 309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3 130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2 973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2 856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-666</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62629641"/>
                  </a:ext>
                </a:extLst>
              </a:tr>
              <a:tr h="198000">
                <a:tc>
                  <a:txBody>
                    <a:bodyPr/>
                    <a:lstStyle/>
                    <a:p>
                      <a:pPr algn="l" fontAlgn="b"/>
                      <a:r>
                        <a:rPr lang="fi-FI" sz="1050" b="1" i="0" u="none" strike="noStrike" dirty="0">
                          <a:solidFill>
                            <a:srgbClr val="000000"/>
                          </a:solidFill>
                          <a:effectLst/>
                          <a:latin typeface="Calibri" panose="020F0502020204030204" pitchFamily="34" charset="0"/>
                        </a:rPr>
                        <a:t>Ylä-Savon seutukunta</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52 175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49 071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46 438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44 151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42 181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-9 994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-19,2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2536422"/>
                  </a:ext>
                </a:extLst>
              </a:tr>
              <a:tr h="198000">
                <a:tc>
                  <a:txBody>
                    <a:bodyPr/>
                    <a:lstStyle/>
                    <a:p>
                      <a:pPr algn="l" fontAlgn="b"/>
                      <a:r>
                        <a:rPr lang="fi-FI" sz="1050" b="0" i="0" u="none" strike="noStrike">
                          <a:solidFill>
                            <a:srgbClr val="000000"/>
                          </a:solidFill>
                          <a:effectLst/>
                          <a:latin typeface="Calibri" panose="020F0502020204030204" pitchFamily="34" charset="0"/>
                        </a:rPr>
                        <a:t>Suonenjoki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6 931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6 488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6 158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5 868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5 642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-1 289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-18,6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5740273"/>
                  </a:ext>
                </a:extLst>
              </a:tr>
              <a:tr h="198000">
                <a:tc>
                  <a:txBody>
                    <a:bodyPr/>
                    <a:lstStyle/>
                    <a:p>
                      <a:pPr algn="l" fontAlgn="b"/>
                      <a:r>
                        <a:rPr lang="fi-FI" sz="1050" b="0" i="0" u="none" strike="noStrike" dirty="0">
                          <a:solidFill>
                            <a:srgbClr val="000000"/>
                          </a:solidFill>
                          <a:effectLst/>
                          <a:latin typeface="Calibri" panose="020F0502020204030204" pitchFamily="34" charset="0"/>
                        </a:rPr>
                        <a:t>Rautalampi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3 053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2 820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2 639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2 496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2 390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-663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11235929"/>
                  </a:ext>
                </a:extLst>
              </a:tr>
              <a:tr h="198000">
                <a:tc>
                  <a:txBody>
                    <a:bodyPr/>
                    <a:lstStyle/>
                    <a:p>
                      <a:pPr algn="l" fontAlgn="b"/>
                      <a:r>
                        <a:rPr lang="fi-FI" sz="1050" b="0" i="0" u="none" strike="noStrike">
                          <a:solidFill>
                            <a:srgbClr val="000000"/>
                          </a:solidFill>
                          <a:effectLst/>
                          <a:latin typeface="Calibri" panose="020F0502020204030204" pitchFamily="34" charset="0"/>
                        </a:rPr>
                        <a:t>Tervo</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1 503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1 422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1 368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1 310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1 259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-244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37419276"/>
                  </a:ext>
                </a:extLst>
              </a:tr>
              <a:tr h="198000">
                <a:tc>
                  <a:txBody>
                    <a:bodyPr/>
                    <a:lstStyle/>
                    <a:p>
                      <a:pPr algn="l" fontAlgn="b"/>
                      <a:r>
                        <a:rPr lang="fi-FI" sz="1050" b="0" i="0" u="none" strike="noStrike" dirty="0">
                          <a:solidFill>
                            <a:srgbClr val="000000"/>
                          </a:solidFill>
                          <a:effectLst/>
                          <a:latin typeface="Calibri" panose="020F0502020204030204" pitchFamily="34" charset="0"/>
                        </a:rPr>
                        <a:t>Vesanto</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1 972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1 780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1 636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1 525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1 435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-537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6028256"/>
                  </a:ext>
                </a:extLst>
              </a:tr>
              <a:tr h="198000">
                <a:tc>
                  <a:txBody>
                    <a:bodyPr/>
                    <a:lstStyle/>
                    <a:p>
                      <a:pPr algn="l" fontAlgn="b"/>
                      <a:r>
                        <a:rPr lang="fi-FI" sz="1050" b="1" i="0" u="none" strike="noStrike" dirty="0">
                          <a:solidFill>
                            <a:srgbClr val="000000"/>
                          </a:solidFill>
                          <a:effectLst/>
                          <a:latin typeface="Calibri" panose="020F0502020204030204" pitchFamily="34" charset="0"/>
                        </a:rPr>
                        <a:t>Sisä-Savon seutukunta</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13 459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12 510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11 801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11 199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10 726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-2 733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-20,3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796870"/>
                  </a:ext>
                </a:extLst>
              </a:tr>
              <a:tr h="198000">
                <a:tc>
                  <a:txBody>
                    <a:bodyPr/>
                    <a:lstStyle/>
                    <a:p>
                      <a:pPr algn="l" fontAlgn="b"/>
                      <a:r>
                        <a:rPr lang="fi-FI" sz="1050" b="0" i="0" u="none" strike="noStrike" dirty="0">
                          <a:solidFill>
                            <a:srgbClr val="000000"/>
                          </a:solidFill>
                          <a:effectLst/>
                          <a:latin typeface="Calibri" panose="020F0502020204030204" pitchFamily="34" charset="0"/>
                        </a:rPr>
                        <a:t>Kaavi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2 807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2 529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2 347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2 204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2 105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-702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8137982"/>
                  </a:ext>
                </a:extLst>
              </a:tr>
              <a:tr h="198000">
                <a:tc>
                  <a:txBody>
                    <a:bodyPr/>
                    <a:lstStyle/>
                    <a:p>
                      <a:pPr algn="l" fontAlgn="b"/>
                      <a:r>
                        <a:rPr lang="fi-FI" sz="1050" b="0" i="0" u="none" strike="noStrike" dirty="0">
                          <a:solidFill>
                            <a:srgbClr val="000000"/>
                          </a:solidFill>
                          <a:effectLst/>
                          <a:latin typeface="Calibri" panose="020F0502020204030204" pitchFamily="34" charset="0"/>
                        </a:rPr>
                        <a:t>Rautavaara</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1 561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1 408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1 287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1 202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1 137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-424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76667688"/>
                  </a:ext>
                </a:extLst>
              </a:tr>
              <a:tr h="198000">
                <a:tc>
                  <a:txBody>
                    <a:bodyPr/>
                    <a:lstStyle/>
                    <a:p>
                      <a:pPr algn="l" fontAlgn="b"/>
                      <a:r>
                        <a:rPr lang="fi-FI" sz="1050" b="0" i="0" u="none" strike="noStrike" dirty="0">
                          <a:solidFill>
                            <a:srgbClr val="000000"/>
                          </a:solidFill>
                          <a:effectLst/>
                          <a:latin typeface="Calibri" panose="020F0502020204030204" pitchFamily="34" charset="0"/>
                        </a:rPr>
                        <a:t>Tuusniemi</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2 433</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2 207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2 058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1 950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1 873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-560</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-23,0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1893561"/>
                  </a:ext>
                </a:extLst>
              </a:tr>
              <a:tr h="198000">
                <a:tc>
                  <a:txBody>
                    <a:bodyPr/>
                    <a:lstStyle/>
                    <a:p>
                      <a:pPr algn="l" fontAlgn="b"/>
                      <a:r>
                        <a:rPr lang="fi-FI" sz="1050" b="1" i="0" u="none" strike="noStrike" dirty="0">
                          <a:solidFill>
                            <a:srgbClr val="000000"/>
                          </a:solidFill>
                          <a:effectLst/>
                          <a:latin typeface="Calibri" panose="020F0502020204030204" pitchFamily="34" charset="0"/>
                        </a:rPr>
                        <a:t>Koillis-Savon seutukunta</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6 801</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6 144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5 692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5 356</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5 115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-1 686</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-24,8</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9618834"/>
                  </a:ext>
                </a:extLst>
              </a:tr>
              <a:tr h="198000">
                <a:tc>
                  <a:txBody>
                    <a:bodyPr/>
                    <a:lstStyle/>
                    <a:p>
                      <a:pPr algn="l" fontAlgn="b"/>
                      <a:r>
                        <a:rPr lang="fi-FI" sz="1050" b="0" i="0" u="none" strike="noStrike" dirty="0">
                          <a:solidFill>
                            <a:srgbClr val="000000"/>
                          </a:solidFill>
                          <a:effectLst/>
                          <a:latin typeface="Calibri" panose="020F0502020204030204" pitchFamily="34" charset="0"/>
                        </a:rPr>
                        <a:t>Varkaus</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20 278</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19 021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17 961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17 027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16 201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-4 077</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2514773"/>
                  </a:ext>
                </a:extLst>
              </a:tr>
              <a:tr h="198000">
                <a:tc>
                  <a:txBody>
                    <a:bodyPr/>
                    <a:lstStyle/>
                    <a:p>
                      <a:pPr algn="l" fontAlgn="b"/>
                      <a:r>
                        <a:rPr lang="fi-FI" sz="1050" b="0" i="0" u="none" strike="noStrike" dirty="0">
                          <a:solidFill>
                            <a:srgbClr val="000000"/>
                          </a:solidFill>
                          <a:effectLst/>
                          <a:latin typeface="Calibri" panose="020F0502020204030204" pitchFamily="34" charset="0"/>
                        </a:rPr>
                        <a:t>Joroinen</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4 689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4 330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3 999</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3 717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3 484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-1 205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-25,7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85461973"/>
                  </a:ext>
                </a:extLst>
              </a:tr>
              <a:tr h="198000">
                <a:tc>
                  <a:txBody>
                    <a:bodyPr/>
                    <a:lstStyle/>
                    <a:p>
                      <a:pPr algn="l" fontAlgn="b"/>
                      <a:r>
                        <a:rPr lang="fi-FI" sz="1050" b="0" i="0" u="none" strike="noStrike" dirty="0">
                          <a:solidFill>
                            <a:srgbClr val="000000"/>
                          </a:solidFill>
                          <a:effectLst/>
                          <a:latin typeface="Calibri" panose="020F0502020204030204" pitchFamily="34" charset="0"/>
                        </a:rPr>
                        <a:t>Leppävirta</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9 402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8 891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8 440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8 073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7 770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-1 632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-17,4</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9972456"/>
                  </a:ext>
                </a:extLst>
              </a:tr>
              <a:tr h="198000">
                <a:tc>
                  <a:txBody>
                    <a:bodyPr/>
                    <a:lstStyle/>
                    <a:p>
                      <a:pPr algn="l" fontAlgn="b"/>
                      <a:r>
                        <a:rPr lang="fi-FI" sz="1050" b="1" i="0" u="none" strike="noStrike" dirty="0">
                          <a:solidFill>
                            <a:srgbClr val="000000"/>
                          </a:solidFill>
                          <a:effectLst/>
                          <a:latin typeface="Calibri" panose="020F0502020204030204" pitchFamily="34" charset="0"/>
                        </a:rPr>
                        <a:t>Varkauden seutukunta</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34 369</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32 242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30 400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28 817</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27 455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a:solidFill>
                            <a:srgbClr val="000000"/>
                          </a:solidFill>
                          <a:effectLst/>
                          <a:latin typeface="Calibri" panose="020F0502020204030204" pitchFamily="34" charset="0"/>
                        </a:rPr>
                        <a:t>-6 914</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1" i="0" u="none" strike="noStrike" dirty="0">
                          <a:solidFill>
                            <a:srgbClr val="000000"/>
                          </a:solidFill>
                          <a:effectLst/>
                          <a:latin typeface="Calibri" panose="020F0502020204030204" pitchFamily="34" charset="0"/>
                        </a:rPr>
                        <a:t>-20,1</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38355175"/>
                  </a:ext>
                </a:extLst>
              </a:tr>
              <a:tr h="198000">
                <a:tc>
                  <a:txBody>
                    <a:bodyPr/>
                    <a:lstStyle/>
                    <a:p>
                      <a:pPr algn="l" fontAlgn="b"/>
                      <a:r>
                        <a:rPr lang="fi-FI" sz="1050" b="1" i="0" u="none" strike="noStrike" dirty="0">
                          <a:solidFill>
                            <a:srgbClr val="000000"/>
                          </a:solidFill>
                          <a:effectLst/>
                          <a:latin typeface="Calibri" panose="020F0502020204030204" pitchFamily="34" charset="0"/>
                        </a:rPr>
                        <a:t>Pohjois-Savo</a:t>
                      </a:r>
                    </a:p>
                  </a:txBody>
                  <a:tcPr marL="7200" marR="5174" marT="517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248 265</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243 993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239 850</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235 355</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230 413</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-17 852</a:t>
                      </a:r>
                    </a:p>
                  </a:txBody>
                  <a:tcPr marL="5174" marR="5174" marT="5174"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r" fontAlgn="b"/>
                      <a:r>
                        <a:rPr lang="fi-FI" sz="1050" b="1" i="0" u="none" strike="noStrike" dirty="0">
                          <a:solidFill>
                            <a:srgbClr val="000000"/>
                          </a:solidFill>
                          <a:effectLst/>
                          <a:latin typeface="Calibri" panose="020F0502020204030204" pitchFamily="34" charset="0"/>
                        </a:rPr>
                        <a:t>-7,2</a:t>
                      </a:r>
                    </a:p>
                  </a:txBody>
                  <a:tcPr marL="5174" marR="5174" marT="5174"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340821677"/>
                  </a:ext>
                </a:extLst>
              </a:tr>
            </a:tbl>
          </a:graphicData>
        </a:graphic>
      </p:graphicFrame>
      <p:graphicFrame>
        <p:nvGraphicFramePr>
          <p:cNvPr id="10" name="Kaavio 9" descr="Palkkikaavio esittää väkiluvun muutoksen Pohjois-Savossa henkilömääräisesti ja prosentteina vuosina 2020–2040. Kaavion tiedot on esitetty kaavion viereisessä taulukossa.">
            <a:extLst>
              <a:ext uri="{FF2B5EF4-FFF2-40B4-BE49-F238E27FC236}">
                <a16:creationId xmlns:a16="http://schemas.microsoft.com/office/drawing/2014/main" id="{71ACCD3D-730A-4E5A-9653-C5C57FF7A6E7}"/>
              </a:ext>
            </a:extLst>
          </p:cNvPr>
          <p:cNvGraphicFramePr>
            <a:graphicFrameLocks/>
          </p:cNvGraphicFramePr>
          <p:nvPr>
            <p:extLst>
              <p:ext uri="{D42A27DB-BD31-4B8C-83A1-F6EECF244321}">
                <p14:modId xmlns:p14="http://schemas.microsoft.com/office/powerpoint/2010/main" val="3241703973"/>
              </p:ext>
            </p:extLst>
          </p:nvPr>
        </p:nvGraphicFramePr>
        <p:xfrm>
          <a:off x="5181600" y="682052"/>
          <a:ext cx="3871912" cy="55952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391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2D26124-6458-48AA-A5BD-A945082DD849}"/>
              </a:ext>
            </a:extLst>
          </p:cNvPr>
          <p:cNvSpPr>
            <a:spLocks noGrp="1"/>
          </p:cNvSpPr>
          <p:nvPr>
            <p:ph type="title"/>
          </p:nvPr>
        </p:nvSpPr>
        <p:spPr>
          <a:xfrm>
            <a:off x="628650" y="2"/>
            <a:ext cx="7886700" cy="733627"/>
          </a:xfrm>
        </p:spPr>
        <p:txBody>
          <a:bodyPr/>
          <a:lstStyle/>
          <a:p>
            <a:pPr algn="ctr"/>
            <a:r>
              <a:rPr lang="fi-FI" dirty="0"/>
              <a:t>Väkiluvun muutos maakunnittain</a:t>
            </a:r>
          </a:p>
        </p:txBody>
      </p:sp>
      <p:sp>
        <p:nvSpPr>
          <p:cNvPr id="2" name="Dian numeron paikkamerkki 1">
            <a:extLst>
              <a:ext uri="{FF2B5EF4-FFF2-40B4-BE49-F238E27FC236}">
                <a16:creationId xmlns:a16="http://schemas.microsoft.com/office/drawing/2014/main" id="{51F229F4-45D8-40EB-AECB-25EA0B878F27}"/>
              </a:ext>
            </a:extLst>
          </p:cNvPr>
          <p:cNvSpPr>
            <a:spLocks noGrp="1"/>
          </p:cNvSpPr>
          <p:nvPr>
            <p:ph type="sldNum" sz="quarter" idx="12"/>
          </p:nvPr>
        </p:nvSpPr>
        <p:spPr/>
        <p:txBody>
          <a:bodyPr/>
          <a:lstStyle/>
          <a:p>
            <a:fld id="{6DE6D825-8E97-454B-BEAD-11D13CFBEEFD}" type="slidenum">
              <a:rPr lang="fi-FI" smtClean="0"/>
              <a:pPr/>
              <a:t>6</a:t>
            </a:fld>
            <a:endParaRPr lang="fi-FI" dirty="0"/>
          </a:p>
        </p:txBody>
      </p:sp>
      <p:sp>
        <p:nvSpPr>
          <p:cNvPr id="6" name="Tekstiruutu 5">
            <a:extLst>
              <a:ext uri="{FF2B5EF4-FFF2-40B4-BE49-F238E27FC236}">
                <a16:creationId xmlns:a16="http://schemas.microsoft.com/office/drawing/2014/main" id="{EE269027-B915-4050-BDE8-21BFDE3BC52A}"/>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4" name="Taulukko 3">
            <a:extLst>
              <a:ext uri="{FF2B5EF4-FFF2-40B4-BE49-F238E27FC236}">
                <a16:creationId xmlns:a16="http://schemas.microsoft.com/office/drawing/2014/main" id="{6E822B27-FCF8-4087-9778-01594A1BAADD}"/>
              </a:ext>
            </a:extLst>
          </p:cNvPr>
          <p:cNvGraphicFramePr>
            <a:graphicFrameLocks noGrp="1"/>
          </p:cNvGraphicFramePr>
          <p:nvPr>
            <p:extLst>
              <p:ext uri="{D42A27DB-BD31-4B8C-83A1-F6EECF244321}">
                <p14:modId xmlns:p14="http://schemas.microsoft.com/office/powerpoint/2010/main" val="1823621289"/>
              </p:ext>
            </p:extLst>
          </p:nvPr>
        </p:nvGraphicFramePr>
        <p:xfrm>
          <a:off x="225201" y="631329"/>
          <a:ext cx="4680000" cy="5594400"/>
        </p:xfrm>
        <a:graphic>
          <a:graphicData uri="http://schemas.openxmlformats.org/drawingml/2006/table">
            <a:tbl>
              <a:tblPr firstRow="1"/>
              <a:tblGrid>
                <a:gridCol w="828000">
                  <a:extLst>
                    <a:ext uri="{9D8B030D-6E8A-4147-A177-3AD203B41FA5}">
                      <a16:colId xmlns:a16="http://schemas.microsoft.com/office/drawing/2014/main" val="2867115658"/>
                    </a:ext>
                  </a:extLst>
                </a:gridCol>
                <a:gridCol w="576000">
                  <a:extLst>
                    <a:ext uri="{9D8B030D-6E8A-4147-A177-3AD203B41FA5}">
                      <a16:colId xmlns:a16="http://schemas.microsoft.com/office/drawing/2014/main" val="982734301"/>
                    </a:ext>
                  </a:extLst>
                </a:gridCol>
                <a:gridCol w="576000">
                  <a:extLst>
                    <a:ext uri="{9D8B030D-6E8A-4147-A177-3AD203B41FA5}">
                      <a16:colId xmlns:a16="http://schemas.microsoft.com/office/drawing/2014/main" val="2204979845"/>
                    </a:ext>
                  </a:extLst>
                </a:gridCol>
                <a:gridCol w="576000">
                  <a:extLst>
                    <a:ext uri="{9D8B030D-6E8A-4147-A177-3AD203B41FA5}">
                      <a16:colId xmlns:a16="http://schemas.microsoft.com/office/drawing/2014/main" val="3215238684"/>
                    </a:ext>
                  </a:extLst>
                </a:gridCol>
                <a:gridCol w="576000">
                  <a:extLst>
                    <a:ext uri="{9D8B030D-6E8A-4147-A177-3AD203B41FA5}">
                      <a16:colId xmlns:a16="http://schemas.microsoft.com/office/drawing/2014/main" val="4115445153"/>
                    </a:ext>
                  </a:extLst>
                </a:gridCol>
                <a:gridCol w="576000">
                  <a:extLst>
                    <a:ext uri="{9D8B030D-6E8A-4147-A177-3AD203B41FA5}">
                      <a16:colId xmlns:a16="http://schemas.microsoft.com/office/drawing/2014/main" val="3678588777"/>
                    </a:ext>
                  </a:extLst>
                </a:gridCol>
                <a:gridCol w="504000">
                  <a:extLst>
                    <a:ext uri="{9D8B030D-6E8A-4147-A177-3AD203B41FA5}">
                      <a16:colId xmlns:a16="http://schemas.microsoft.com/office/drawing/2014/main" val="3969909168"/>
                    </a:ext>
                  </a:extLst>
                </a:gridCol>
                <a:gridCol w="468000">
                  <a:extLst>
                    <a:ext uri="{9D8B030D-6E8A-4147-A177-3AD203B41FA5}">
                      <a16:colId xmlns:a16="http://schemas.microsoft.com/office/drawing/2014/main" val="3283002553"/>
                    </a:ext>
                  </a:extLst>
                </a:gridCol>
              </a:tblGrid>
              <a:tr h="655200">
                <a:tc>
                  <a:txBody>
                    <a:bodyPr/>
                    <a:lstStyle/>
                    <a:p>
                      <a:pPr algn="l" fontAlgn="b"/>
                      <a:r>
                        <a:rPr lang="fi-FI" sz="1050" b="1" i="0" u="none" strike="noStrike" dirty="0">
                          <a:solidFill>
                            <a:srgbClr val="000000"/>
                          </a:solidFill>
                          <a:effectLst/>
                          <a:latin typeface="Calibri" panose="020F0502020204030204" pitchFamily="34" charset="0"/>
                        </a:rPr>
                        <a:t>Maakunta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2020</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2025</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2030</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2035</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2040</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Muutos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(henk.)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2020–</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2040</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b"/>
                      <a:r>
                        <a:rPr lang="fi-FI" sz="1050" b="1" i="0" u="none" strike="noStrike" dirty="0">
                          <a:solidFill>
                            <a:srgbClr val="000000"/>
                          </a:solidFill>
                          <a:effectLst/>
                          <a:latin typeface="Calibri" panose="020F0502020204030204" pitchFamily="34" charset="0"/>
                        </a:rPr>
                        <a:t>Muutos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2020–</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2040</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9998702"/>
                  </a:ext>
                </a:extLst>
              </a:tr>
              <a:tr h="223200">
                <a:tc>
                  <a:txBody>
                    <a:bodyPr/>
                    <a:lstStyle/>
                    <a:p>
                      <a:pPr algn="l" fontAlgn="b"/>
                      <a:r>
                        <a:rPr lang="fi-FI" sz="1050" b="0" i="0" u="none" strike="noStrike" dirty="0">
                          <a:solidFill>
                            <a:srgbClr val="000000"/>
                          </a:solidFill>
                          <a:effectLst/>
                          <a:latin typeface="Calibri" panose="020F0502020204030204" pitchFamily="34" charset="0"/>
                        </a:rPr>
                        <a:t>Uusimaa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1 702 678</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1 777 239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1 836 816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1 884 180</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1 919 393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216 715</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5632821"/>
                  </a:ext>
                </a:extLst>
              </a:tr>
              <a:tr h="334800">
                <a:tc>
                  <a:txBody>
                    <a:bodyPr/>
                    <a:lstStyle/>
                    <a:p>
                      <a:pPr algn="l" fontAlgn="b"/>
                      <a:r>
                        <a:rPr lang="fi-FI" sz="1050" b="0" i="0" u="none" strike="noStrike" dirty="0">
                          <a:solidFill>
                            <a:srgbClr val="000000"/>
                          </a:solidFill>
                          <a:effectLst/>
                          <a:latin typeface="Calibri" panose="020F0502020204030204" pitchFamily="34" charset="0"/>
                        </a:rPr>
                        <a:t>Varsinais-Suomi</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481 403</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487 089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491 637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494 193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494 333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12 930</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2154206"/>
                  </a:ext>
                </a:extLst>
              </a:tr>
              <a:tr h="226800">
                <a:tc>
                  <a:txBody>
                    <a:bodyPr/>
                    <a:lstStyle/>
                    <a:p>
                      <a:pPr algn="l" fontAlgn="b"/>
                      <a:r>
                        <a:rPr lang="fi-FI" sz="1050" b="0" i="0" u="none" strike="noStrike" dirty="0">
                          <a:solidFill>
                            <a:srgbClr val="000000"/>
                          </a:solidFill>
                          <a:effectLst/>
                          <a:latin typeface="Calibri" panose="020F0502020204030204" pitchFamily="34" charset="0"/>
                        </a:rPr>
                        <a:t>Satakunta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215 416</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208 307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201 574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195 098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189 132</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-26 284</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-12,2</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4429556"/>
                  </a:ext>
                </a:extLst>
              </a:tr>
              <a:tr h="226800">
                <a:tc>
                  <a:txBody>
                    <a:bodyPr/>
                    <a:lstStyle/>
                    <a:p>
                      <a:pPr algn="l" fontAlgn="b"/>
                      <a:r>
                        <a:rPr lang="fi-FI" sz="1050" b="0" i="0" u="none" strike="noStrike" dirty="0">
                          <a:solidFill>
                            <a:srgbClr val="000000"/>
                          </a:solidFill>
                          <a:effectLst/>
                          <a:latin typeface="Calibri" panose="020F0502020204030204" pitchFamily="34" charset="0"/>
                        </a:rPr>
                        <a:t>Kanta-Häme</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170 577</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167 381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164 397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161 681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159 251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-11 326</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8455396"/>
                  </a:ext>
                </a:extLst>
              </a:tr>
              <a:tr h="226800">
                <a:tc>
                  <a:txBody>
                    <a:bodyPr/>
                    <a:lstStyle/>
                    <a:p>
                      <a:pPr algn="l" fontAlgn="b"/>
                      <a:r>
                        <a:rPr lang="fi-FI" sz="1050" b="0" i="0" u="none" strike="noStrike" dirty="0">
                          <a:solidFill>
                            <a:srgbClr val="000000"/>
                          </a:solidFill>
                          <a:effectLst/>
                          <a:latin typeface="Calibri" panose="020F0502020204030204" pitchFamily="34" charset="0"/>
                        </a:rPr>
                        <a:t>Pirkanmaa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522 852</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536 491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546 805</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553 986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557 883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35 031</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3112243"/>
                  </a:ext>
                </a:extLst>
              </a:tr>
              <a:tr h="226800">
                <a:tc>
                  <a:txBody>
                    <a:bodyPr/>
                    <a:lstStyle/>
                    <a:p>
                      <a:pPr algn="l" fontAlgn="b"/>
                      <a:r>
                        <a:rPr lang="fi-FI" sz="1050" b="0" i="0" u="none" strike="noStrike" dirty="0">
                          <a:solidFill>
                            <a:srgbClr val="000000"/>
                          </a:solidFill>
                          <a:effectLst/>
                          <a:latin typeface="Calibri" panose="020F0502020204030204" pitchFamily="34" charset="0"/>
                        </a:rPr>
                        <a:t>Päijät-Häme</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205 771</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202 967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199 927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196 579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193 194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-12 577</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85901649"/>
                  </a:ext>
                </a:extLst>
              </a:tr>
              <a:tr h="226800">
                <a:tc>
                  <a:txBody>
                    <a:bodyPr/>
                    <a:lstStyle/>
                    <a:p>
                      <a:pPr algn="l" fontAlgn="b"/>
                      <a:r>
                        <a:rPr lang="fi-FI" sz="1050" b="0" i="0" u="none" strike="noStrike" dirty="0">
                          <a:solidFill>
                            <a:srgbClr val="000000"/>
                          </a:solidFill>
                          <a:effectLst/>
                          <a:latin typeface="Calibri" panose="020F0502020204030204" pitchFamily="34" charset="0"/>
                        </a:rPr>
                        <a:t>Kymenlaakso</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162 812</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154 971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148 033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141 755</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136 233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-26 579</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0035661"/>
                  </a:ext>
                </a:extLst>
              </a:tr>
              <a:tr h="226800">
                <a:tc>
                  <a:txBody>
                    <a:bodyPr/>
                    <a:lstStyle/>
                    <a:p>
                      <a:pPr algn="l" fontAlgn="b"/>
                      <a:r>
                        <a:rPr lang="fi-FI" sz="1050" b="0" i="0" u="none" strike="noStrike" dirty="0">
                          <a:solidFill>
                            <a:srgbClr val="000000"/>
                          </a:solidFill>
                          <a:effectLst/>
                          <a:latin typeface="Calibri" panose="020F0502020204030204" pitchFamily="34" charset="0"/>
                        </a:rPr>
                        <a:t>Etelä-Karjala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126 921</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123 094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119 591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116 279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113 074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-13 847</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-10,9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279378"/>
                  </a:ext>
                </a:extLst>
              </a:tr>
              <a:tr h="226800">
                <a:tc>
                  <a:txBody>
                    <a:bodyPr/>
                    <a:lstStyle/>
                    <a:p>
                      <a:pPr algn="l" fontAlgn="b"/>
                      <a:r>
                        <a:rPr lang="fi-FI" sz="1050" b="0" i="0" u="none" strike="noStrike" dirty="0">
                          <a:solidFill>
                            <a:srgbClr val="000000"/>
                          </a:solidFill>
                          <a:effectLst/>
                          <a:latin typeface="Calibri" panose="020F0502020204030204" pitchFamily="34" charset="0"/>
                        </a:rPr>
                        <a:t>Etelä-Savo</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132 702</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124 814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118 190</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112 271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107 041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-25 661</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-19,3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18378424"/>
                  </a:ext>
                </a:extLst>
              </a:tr>
              <a:tr h="226800">
                <a:tc>
                  <a:txBody>
                    <a:bodyPr/>
                    <a:lstStyle/>
                    <a:p>
                      <a:pPr algn="l" fontAlgn="b"/>
                      <a:r>
                        <a:rPr lang="fi-FI" sz="1050" b="0" i="0" u="none" strike="noStrike" dirty="0">
                          <a:solidFill>
                            <a:srgbClr val="000000"/>
                          </a:solidFill>
                          <a:effectLst/>
                          <a:latin typeface="Calibri" panose="020F0502020204030204" pitchFamily="34" charset="0"/>
                        </a:rPr>
                        <a:t>Pohjois-Savo</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248 265</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243 993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239 850</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235 355</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230 413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-17 852</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fontAlgn="b"/>
                      <a:r>
                        <a:rPr lang="fi-FI" sz="1050" b="0" i="0" u="none" strike="noStrike" dirty="0">
                          <a:solidFill>
                            <a:srgbClr val="000000"/>
                          </a:solidFill>
                          <a:effectLst/>
                          <a:latin typeface="Calibri" panose="020F0502020204030204" pitchFamily="34" charset="0"/>
                        </a:rPr>
                        <a:t>-7,2</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372788397"/>
                  </a:ext>
                </a:extLst>
              </a:tr>
              <a:tr h="226800">
                <a:tc>
                  <a:txBody>
                    <a:bodyPr/>
                    <a:lstStyle/>
                    <a:p>
                      <a:pPr algn="l" fontAlgn="b"/>
                      <a:r>
                        <a:rPr lang="fi-FI" sz="1050" b="0" i="0" u="none" strike="noStrike" dirty="0">
                          <a:solidFill>
                            <a:srgbClr val="000000"/>
                          </a:solidFill>
                          <a:effectLst/>
                          <a:latin typeface="Calibri" panose="020F0502020204030204" pitchFamily="34" charset="0"/>
                        </a:rPr>
                        <a:t>Pohjois-Karjala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163 537</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159 283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155 368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151 428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147 328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-16 209</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24857842"/>
                  </a:ext>
                </a:extLst>
              </a:tr>
              <a:tr h="226800">
                <a:tc>
                  <a:txBody>
                    <a:bodyPr/>
                    <a:lstStyle/>
                    <a:p>
                      <a:pPr algn="l" fontAlgn="b"/>
                      <a:r>
                        <a:rPr lang="fi-FI" sz="1050" b="0" i="0" u="none" strike="noStrike" dirty="0">
                          <a:solidFill>
                            <a:srgbClr val="000000"/>
                          </a:solidFill>
                          <a:effectLst/>
                          <a:latin typeface="Calibri" panose="020F0502020204030204" pitchFamily="34" charset="0"/>
                        </a:rPr>
                        <a:t>Keski-Suomi</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272 617</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271 396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269 281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266 228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262 332</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-10 285</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80615211"/>
                  </a:ext>
                </a:extLst>
              </a:tr>
              <a:tr h="334800">
                <a:tc>
                  <a:txBody>
                    <a:bodyPr/>
                    <a:lstStyle/>
                    <a:p>
                      <a:pPr algn="l" fontAlgn="b"/>
                      <a:r>
                        <a:rPr lang="fi-FI" sz="1050" b="0" i="0" u="none" strike="noStrike" dirty="0">
                          <a:solidFill>
                            <a:srgbClr val="000000"/>
                          </a:solidFill>
                          <a:effectLst/>
                          <a:latin typeface="Calibri" panose="020F0502020204030204" pitchFamily="34" charset="0"/>
                        </a:rPr>
                        <a:t>Etelä-Pohjanmaa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192 150</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187 523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182 921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178 249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173 749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-18 401</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-9,6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5122992"/>
                  </a:ext>
                </a:extLst>
              </a:tr>
              <a:tr h="216000">
                <a:tc>
                  <a:txBody>
                    <a:bodyPr/>
                    <a:lstStyle/>
                    <a:p>
                      <a:pPr algn="l" fontAlgn="b"/>
                      <a:r>
                        <a:rPr lang="fi-FI" sz="1050" b="0" i="0" u="none" strike="noStrike" dirty="0">
                          <a:solidFill>
                            <a:srgbClr val="000000"/>
                          </a:solidFill>
                          <a:effectLst/>
                          <a:latin typeface="Calibri" panose="020F0502020204030204" pitchFamily="34" charset="0"/>
                        </a:rPr>
                        <a:t>Pohjanmaa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175 816</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175 030</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173 694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171 882</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169 533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-6 283</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53547269"/>
                  </a:ext>
                </a:extLst>
              </a:tr>
              <a:tr h="334800">
                <a:tc>
                  <a:txBody>
                    <a:bodyPr/>
                    <a:lstStyle/>
                    <a:p>
                      <a:pPr algn="l" fontAlgn="b"/>
                      <a:r>
                        <a:rPr lang="fi-FI" sz="1050" b="0" i="0" u="none" strike="noStrike" dirty="0">
                          <a:solidFill>
                            <a:srgbClr val="000000"/>
                          </a:solidFill>
                          <a:effectLst/>
                          <a:latin typeface="Calibri" panose="020F0502020204030204" pitchFamily="34" charset="0"/>
                        </a:rPr>
                        <a:t>Keski-Pohjanmaa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67 988</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66 783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65 348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63 703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62 104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-5 884</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-8,7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7348464"/>
                  </a:ext>
                </a:extLst>
              </a:tr>
              <a:tr h="334800">
                <a:tc>
                  <a:txBody>
                    <a:bodyPr/>
                    <a:lstStyle/>
                    <a:p>
                      <a:pPr algn="l" fontAlgn="b"/>
                      <a:r>
                        <a:rPr lang="fi-FI" sz="1050" b="0" i="0" u="none" strike="noStrike" dirty="0">
                          <a:solidFill>
                            <a:srgbClr val="000000"/>
                          </a:solidFill>
                          <a:effectLst/>
                          <a:latin typeface="Calibri" panose="020F0502020204030204" pitchFamily="34" charset="0"/>
                        </a:rPr>
                        <a:t>Pohjois-Pohjanmaa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413 830</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417 281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418 307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417 897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416 214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2 384</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0,6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0122344"/>
                  </a:ext>
                </a:extLst>
              </a:tr>
              <a:tr h="223200">
                <a:tc>
                  <a:txBody>
                    <a:bodyPr/>
                    <a:lstStyle/>
                    <a:p>
                      <a:pPr algn="l" fontAlgn="b"/>
                      <a:r>
                        <a:rPr lang="fi-FI" sz="1050" b="0" i="0" u="none" strike="noStrike" dirty="0">
                          <a:solidFill>
                            <a:srgbClr val="000000"/>
                          </a:solidFill>
                          <a:effectLst/>
                          <a:latin typeface="Calibri" panose="020F0502020204030204" pitchFamily="34" charset="0"/>
                        </a:rPr>
                        <a:t>Kainuu</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71 664</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68 430</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65 494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62 786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60 312</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-11 352</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-15,8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00808776"/>
                  </a:ext>
                </a:extLst>
              </a:tr>
              <a:tr h="223200">
                <a:tc>
                  <a:txBody>
                    <a:bodyPr/>
                    <a:lstStyle/>
                    <a:p>
                      <a:pPr algn="l" fontAlgn="b"/>
                      <a:r>
                        <a:rPr lang="fi-FI" sz="1050" b="0" i="0" u="none" strike="noStrike" dirty="0">
                          <a:solidFill>
                            <a:srgbClr val="000000"/>
                          </a:solidFill>
                          <a:effectLst/>
                          <a:latin typeface="Calibri" panose="020F0502020204030204" pitchFamily="34" charset="0"/>
                        </a:rPr>
                        <a:t>Lappi</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176 665</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172 821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169 391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166 100</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162 937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-13 728</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-7,8</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4948125"/>
                  </a:ext>
                </a:extLst>
              </a:tr>
              <a:tr h="223200">
                <a:tc>
                  <a:txBody>
                    <a:bodyPr/>
                    <a:lstStyle/>
                    <a:p>
                      <a:pPr algn="l" fontAlgn="b"/>
                      <a:r>
                        <a:rPr lang="fi-FI" sz="1050" b="0" i="0" u="none" strike="noStrike" dirty="0">
                          <a:solidFill>
                            <a:srgbClr val="000000"/>
                          </a:solidFill>
                          <a:effectLst/>
                          <a:latin typeface="Calibri" panose="020F0502020204030204" pitchFamily="34" charset="0"/>
                        </a:rPr>
                        <a:t>Ahvenanmaa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30 129</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31 293</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32 197</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a:solidFill>
                            <a:srgbClr val="000000"/>
                          </a:solidFill>
                          <a:effectLst/>
                          <a:latin typeface="Calibri" panose="020F0502020204030204" pitchFamily="34" charset="0"/>
                        </a:rPr>
                        <a:t>32 929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33 555</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3 426</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fi-FI" sz="1050" b="0" i="0" u="none" strike="noStrike" dirty="0">
                          <a:solidFill>
                            <a:srgbClr val="000000"/>
                          </a:solidFill>
                          <a:effectLst/>
                          <a:latin typeface="Calibri" panose="020F0502020204030204" pitchFamily="34" charset="0"/>
                        </a:rPr>
                        <a:t>11,4</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9484756"/>
                  </a:ext>
                </a:extLst>
              </a:tr>
              <a:tr h="223200">
                <a:tc>
                  <a:txBody>
                    <a:bodyPr/>
                    <a:lstStyle/>
                    <a:p>
                      <a:pPr algn="l" fontAlgn="b"/>
                      <a:r>
                        <a:rPr lang="fi-FI" sz="1050" b="0" i="0" u="none" strike="noStrike" dirty="0">
                          <a:solidFill>
                            <a:srgbClr val="000000"/>
                          </a:solidFill>
                          <a:effectLst/>
                          <a:latin typeface="Calibri" panose="020F0502020204030204" pitchFamily="34" charset="0"/>
                        </a:rPr>
                        <a:t>KOKO MAA</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0" i="0" u="none" strike="noStrike" dirty="0">
                          <a:solidFill>
                            <a:srgbClr val="000000"/>
                          </a:solidFill>
                          <a:effectLst/>
                          <a:latin typeface="Calibri" panose="020F0502020204030204" pitchFamily="34" charset="0"/>
                        </a:rPr>
                        <a:t>5 533 793</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0" i="0" u="none" strike="noStrike" dirty="0">
                          <a:solidFill>
                            <a:srgbClr val="000000"/>
                          </a:solidFill>
                          <a:effectLst/>
                          <a:latin typeface="Calibri" panose="020F0502020204030204" pitchFamily="34" charset="0"/>
                        </a:rPr>
                        <a:t>5 576 186</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0" i="0" u="none" strike="noStrike" dirty="0">
                          <a:solidFill>
                            <a:srgbClr val="000000"/>
                          </a:solidFill>
                          <a:effectLst/>
                          <a:latin typeface="Calibri" panose="020F0502020204030204" pitchFamily="34" charset="0"/>
                        </a:rPr>
                        <a:t>5 598 821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0" i="0" u="none" strike="noStrike" dirty="0">
                          <a:solidFill>
                            <a:srgbClr val="000000"/>
                          </a:solidFill>
                          <a:effectLst/>
                          <a:latin typeface="Calibri" panose="020F0502020204030204" pitchFamily="34" charset="0"/>
                        </a:rPr>
                        <a:t>5 602 579</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0" i="0" u="none" strike="noStrike" dirty="0">
                          <a:solidFill>
                            <a:srgbClr val="000000"/>
                          </a:solidFill>
                          <a:effectLst/>
                          <a:latin typeface="Calibri" panose="020F0502020204030204" pitchFamily="34" charset="0"/>
                        </a:rPr>
                        <a:t>5 588 011</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0" i="0" u="none" strike="noStrike" dirty="0">
                          <a:solidFill>
                            <a:srgbClr val="000000"/>
                          </a:solidFill>
                          <a:effectLst/>
                          <a:latin typeface="Calibri" panose="020F0502020204030204" pitchFamily="34" charset="0"/>
                        </a:rPr>
                        <a:t>54 218</a:t>
                      </a:r>
                    </a:p>
                  </a:txBody>
                  <a:tcPr marL="6252" marR="6252" marT="6252"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r" fontAlgn="b"/>
                      <a:r>
                        <a:rPr lang="fi-FI" sz="1050" b="0" i="0" u="none" strike="noStrike" dirty="0">
                          <a:solidFill>
                            <a:srgbClr val="000000"/>
                          </a:solidFill>
                          <a:effectLst/>
                          <a:latin typeface="Calibri" panose="020F0502020204030204" pitchFamily="34" charset="0"/>
                        </a:rPr>
                        <a:t>1,0</a:t>
                      </a:r>
                    </a:p>
                  </a:txBody>
                  <a:tcPr marL="6252" marR="6252" marT="6252"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615121603"/>
                  </a:ext>
                </a:extLst>
              </a:tr>
            </a:tbl>
          </a:graphicData>
        </a:graphic>
      </p:graphicFrame>
      <p:graphicFrame>
        <p:nvGraphicFramePr>
          <p:cNvPr id="9" name="Kaavio 8" descr="Palkkikaavio esittää maakuntien väkiluvun muutoksen henkilömääräisesti ja prosentteina vuosina 2020–2040. Kaavion tiedot on esitetty kaavion viereisessä taulukossa.">
            <a:extLst>
              <a:ext uri="{FF2B5EF4-FFF2-40B4-BE49-F238E27FC236}">
                <a16:creationId xmlns:a16="http://schemas.microsoft.com/office/drawing/2014/main" id="{7E4D0203-7709-43B4-834E-36CC41545B4F}"/>
              </a:ext>
            </a:extLst>
          </p:cNvPr>
          <p:cNvGraphicFramePr>
            <a:graphicFrameLocks/>
          </p:cNvGraphicFramePr>
          <p:nvPr>
            <p:extLst>
              <p:ext uri="{D42A27DB-BD31-4B8C-83A1-F6EECF244321}">
                <p14:modId xmlns:p14="http://schemas.microsoft.com/office/powerpoint/2010/main" val="4037312975"/>
              </p:ext>
            </p:extLst>
          </p:nvPr>
        </p:nvGraphicFramePr>
        <p:xfrm>
          <a:off x="5045199" y="631329"/>
          <a:ext cx="3873600" cy="559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8040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727DF15-A1BF-47BA-8EAB-8C96DD9F7DE5}"/>
              </a:ext>
            </a:extLst>
          </p:cNvPr>
          <p:cNvSpPr>
            <a:spLocks noGrp="1"/>
          </p:cNvSpPr>
          <p:nvPr>
            <p:ph type="title"/>
          </p:nvPr>
        </p:nvSpPr>
        <p:spPr>
          <a:xfrm>
            <a:off x="0" y="2"/>
            <a:ext cx="9144000" cy="733627"/>
          </a:xfrm>
        </p:spPr>
        <p:txBody>
          <a:bodyPr>
            <a:normAutofit fontScale="90000"/>
          </a:bodyPr>
          <a:lstStyle/>
          <a:p>
            <a:pPr algn="ctr"/>
            <a:r>
              <a:rPr lang="fi-FI" dirty="0"/>
              <a:t>Pohjois-Savon väestö v. 2020 sekä trendiennuste </a:t>
            </a:r>
            <a:br>
              <a:rPr lang="fi-FI" dirty="0"/>
            </a:br>
            <a:r>
              <a:rPr lang="fi-FI" dirty="0"/>
              <a:t>ja omavaraislaskelma*) v. 2021–2040</a:t>
            </a:r>
          </a:p>
        </p:txBody>
      </p:sp>
      <p:sp>
        <p:nvSpPr>
          <p:cNvPr id="2" name="Dian numeron paikkamerkki 1">
            <a:extLst>
              <a:ext uri="{FF2B5EF4-FFF2-40B4-BE49-F238E27FC236}">
                <a16:creationId xmlns:a16="http://schemas.microsoft.com/office/drawing/2014/main" id="{3ECA7F64-496C-4802-8CC6-1E4892B3AFFE}"/>
              </a:ext>
            </a:extLst>
          </p:cNvPr>
          <p:cNvSpPr>
            <a:spLocks noGrp="1"/>
          </p:cNvSpPr>
          <p:nvPr>
            <p:ph type="sldNum" sz="quarter" idx="12"/>
          </p:nvPr>
        </p:nvSpPr>
        <p:spPr/>
        <p:txBody>
          <a:bodyPr/>
          <a:lstStyle/>
          <a:p>
            <a:fld id="{6DE6D825-8E97-454B-BEAD-11D13CFBEEFD}" type="slidenum">
              <a:rPr lang="fi-FI" smtClean="0"/>
              <a:pPr/>
              <a:t>7</a:t>
            </a:fld>
            <a:endParaRPr lang="fi-FI" dirty="0"/>
          </a:p>
        </p:txBody>
      </p:sp>
      <p:sp>
        <p:nvSpPr>
          <p:cNvPr id="5" name="Tekstiruutu 4">
            <a:extLst>
              <a:ext uri="{FF2B5EF4-FFF2-40B4-BE49-F238E27FC236}">
                <a16:creationId xmlns:a16="http://schemas.microsoft.com/office/drawing/2014/main" id="{D7C5A36E-4A84-4A23-9B88-C7A28CC71DAF}"/>
              </a:ext>
            </a:extLst>
          </p:cNvPr>
          <p:cNvSpPr txBox="1"/>
          <p:nvPr/>
        </p:nvSpPr>
        <p:spPr>
          <a:xfrm>
            <a:off x="628652" y="6118007"/>
            <a:ext cx="6065765" cy="584775"/>
          </a:xfrm>
          <a:prstGeom prst="rect">
            <a:avLst/>
          </a:prstGeom>
          <a:noFill/>
        </p:spPr>
        <p:txBody>
          <a:bodyPr wrap="square" rtlCol="0">
            <a:spAutoFit/>
          </a:bodyPr>
          <a:lstStyle/>
          <a:p>
            <a:r>
              <a:rPr lang="fi-FI" sz="800" dirty="0"/>
              <a:t>Lähde: Tilastokeskus</a:t>
            </a:r>
          </a:p>
          <a:p>
            <a:r>
              <a:rPr lang="fi-FI" sz="800" dirty="0"/>
              <a:t>*) Trendiennuste huomioi syntyvyyden, kuolleisuuden, kuntien välisen muuttoliikkeen ja siirtolaisuuden vaikutuksen väestönkehitykseen. Omavaraislaskelma ilmaisee, millainen tuleva väestönkehitys olisi ilman muuttoliikettä. Omavaraislaskelmassa on huomioitu vain syntyvyyden ja kuolleisuuden vaikutus väestönkehitykseen.</a:t>
            </a:r>
          </a:p>
        </p:txBody>
      </p:sp>
      <p:graphicFrame>
        <p:nvGraphicFramePr>
          <p:cNvPr id="6" name="Taulukko 5">
            <a:extLst>
              <a:ext uri="{FF2B5EF4-FFF2-40B4-BE49-F238E27FC236}">
                <a16:creationId xmlns:a16="http://schemas.microsoft.com/office/drawing/2014/main" id="{D9940005-E349-4848-A06F-272639CF50DF}"/>
              </a:ext>
            </a:extLst>
          </p:cNvPr>
          <p:cNvGraphicFramePr>
            <a:graphicFrameLocks noGrp="1"/>
          </p:cNvGraphicFramePr>
          <p:nvPr>
            <p:extLst>
              <p:ext uri="{D42A27DB-BD31-4B8C-83A1-F6EECF244321}">
                <p14:modId xmlns:p14="http://schemas.microsoft.com/office/powerpoint/2010/main" val="947223810"/>
              </p:ext>
            </p:extLst>
          </p:nvPr>
        </p:nvGraphicFramePr>
        <p:xfrm>
          <a:off x="450000" y="788019"/>
          <a:ext cx="8244000" cy="5275597"/>
        </p:xfrm>
        <a:graphic>
          <a:graphicData uri="http://schemas.openxmlformats.org/drawingml/2006/table">
            <a:tbl>
              <a:tblPr firstRow="1"/>
              <a:tblGrid>
                <a:gridCol w="1440000">
                  <a:extLst>
                    <a:ext uri="{9D8B030D-6E8A-4147-A177-3AD203B41FA5}">
                      <a16:colId xmlns:a16="http://schemas.microsoft.com/office/drawing/2014/main" val="3600891554"/>
                    </a:ext>
                  </a:extLst>
                </a:gridCol>
                <a:gridCol w="756000">
                  <a:extLst>
                    <a:ext uri="{9D8B030D-6E8A-4147-A177-3AD203B41FA5}">
                      <a16:colId xmlns:a16="http://schemas.microsoft.com/office/drawing/2014/main" val="1007712887"/>
                    </a:ext>
                  </a:extLst>
                </a:gridCol>
                <a:gridCol w="756000">
                  <a:extLst>
                    <a:ext uri="{9D8B030D-6E8A-4147-A177-3AD203B41FA5}">
                      <a16:colId xmlns:a16="http://schemas.microsoft.com/office/drawing/2014/main" val="4079696366"/>
                    </a:ext>
                  </a:extLst>
                </a:gridCol>
                <a:gridCol w="756000">
                  <a:extLst>
                    <a:ext uri="{9D8B030D-6E8A-4147-A177-3AD203B41FA5}">
                      <a16:colId xmlns:a16="http://schemas.microsoft.com/office/drawing/2014/main" val="275670030"/>
                    </a:ext>
                  </a:extLst>
                </a:gridCol>
                <a:gridCol w="756000">
                  <a:extLst>
                    <a:ext uri="{9D8B030D-6E8A-4147-A177-3AD203B41FA5}">
                      <a16:colId xmlns:a16="http://schemas.microsoft.com/office/drawing/2014/main" val="1121190680"/>
                    </a:ext>
                  </a:extLst>
                </a:gridCol>
                <a:gridCol w="756000">
                  <a:extLst>
                    <a:ext uri="{9D8B030D-6E8A-4147-A177-3AD203B41FA5}">
                      <a16:colId xmlns:a16="http://schemas.microsoft.com/office/drawing/2014/main" val="339435573"/>
                    </a:ext>
                  </a:extLst>
                </a:gridCol>
                <a:gridCol w="756000">
                  <a:extLst>
                    <a:ext uri="{9D8B030D-6E8A-4147-A177-3AD203B41FA5}">
                      <a16:colId xmlns:a16="http://schemas.microsoft.com/office/drawing/2014/main" val="839853791"/>
                    </a:ext>
                  </a:extLst>
                </a:gridCol>
                <a:gridCol w="756000">
                  <a:extLst>
                    <a:ext uri="{9D8B030D-6E8A-4147-A177-3AD203B41FA5}">
                      <a16:colId xmlns:a16="http://schemas.microsoft.com/office/drawing/2014/main" val="567412440"/>
                    </a:ext>
                  </a:extLst>
                </a:gridCol>
                <a:gridCol w="756000">
                  <a:extLst>
                    <a:ext uri="{9D8B030D-6E8A-4147-A177-3AD203B41FA5}">
                      <a16:colId xmlns:a16="http://schemas.microsoft.com/office/drawing/2014/main" val="3762275953"/>
                    </a:ext>
                  </a:extLst>
                </a:gridCol>
                <a:gridCol w="756000">
                  <a:extLst>
                    <a:ext uri="{9D8B030D-6E8A-4147-A177-3AD203B41FA5}">
                      <a16:colId xmlns:a16="http://schemas.microsoft.com/office/drawing/2014/main" val="1588456160"/>
                    </a:ext>
                  </a:extLst>
                </a:gridCol>
              </a:tblGrid>
              <a:tr h="322321">
                <a:tc>
                  <a:txBody>
                    <a:bodyPr/>
                    <a:lstStyle/>
                    <a:p>
                      <a:pPr marL="18000" algn="l" fontAlgn="b"/>
                      <a:r>
                        <a:rPr lang="fi-FI" sz="1050" b="1" i="0" u="none" strike="noStrike" dirty="0">
                          <a:solidFill>
                            <a:srgbClr val="000000"/>
                          </a:solidFill>
                          <a:effectLst/>
                          <a:latin typeface="Calibri" panose="020F0502020204030204" pitchFamily="34" charset="0"/>
                        </a:rPr>
                        <a:t>Alue</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Toteutunut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2020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Trendi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2025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Trendi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2030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Trendi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2035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Trendi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2040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Omavar.</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2025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Omavar.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2030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Omavar.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2035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i="0" u="none" strike="noStrike" dirty="0">
                          <a:solidFill>
                            <a:srgbClr val="000000"/>
                          </a:solidFill>
                          <a:effectLst/>
                          <a:latin typeface="Calibri" panose="020F0502020204030204" pitchFamily="34" charset="0"/>
                        </a:rPr>
                        <a:t>Omavar. </a:t>
                      </a:r>
                      <a:br>
                        <a:rPr lang="fi-FI" sz="1050" b="1"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2040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33873380"/>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Kuopio</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120 210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123 285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125 383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126 314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125 898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119 983</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119 486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118 029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115 465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0468183"/>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Siilinjärvi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21 251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20 741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20 136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19 518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19 038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21 241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21 118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21 082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21 127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33796487"/>
                  </a:ext>
                </a:extLst>
              </a:tr>
              <a:tr h="198000">
                <a:tc>
                  <a:txBody>
                    <a:bodyPr/>
                    <a:lstStyle/>
                    <a:p>
                      <a:pPr marL="18000" algn="l" fontAlgn="b"/>
                      <a:r>
                        <a:rPr lang="fi-FI" sz="1050" b="1" i="0" u="none" strike="noStrike" dirty="0">
                          <a:solidFill>
                            <a:srgbClr val="000000"/>
                          </a:solidFill>
                          <a:effectLst/>
                          <a:latin typeface="Calibri" panose="020F0502020204030204" pitchFamily="34" charset="0"/>
                        </a:rPr>
                        <a:t>Kuopion seutukunta</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141 461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144 026</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145 519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145 832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a:solidFill>
                            <a:srgbClr val="000000"/>
                          </a:solidFill>
                          <a:effectLst/>
                          <a:latin typeface="Calibri" panose="020F0502020204030204" pitchFamily="34" charset="0"/>
                        </a:rPr>
                        <a:t>144 936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141 224</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140 604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139 111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136 592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13728516"/>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Iisalmi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21 124</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20 296</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19 508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18 730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18 013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20 581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20 042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19 500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18 905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14405693"/>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Kiuruvesi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7 854</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7 215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6 695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6 253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5 868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7 495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7 188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6 938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6 718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6482725"/>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Keitele</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2 155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1 971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1 836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1 719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1 616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2 034</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1 920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1 818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1 714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15813510"/>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Lapinlahti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9 358</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8 840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8 388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8 023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7 726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8 972</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8 653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8 387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8 121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0463423"/>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Pielavesi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4 321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3 943</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3 633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3 403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3 220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4 038</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3 795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3 599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3 426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1359364"/>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Sonkajärvi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3 841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3 497</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3 248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3 050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2 882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3 619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3 414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3 239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3 069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14336419"/>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Vieremä</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3 522</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3 309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3 130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2 973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2 856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3 383</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3 264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3 172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3 100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0748753"/>
                  </a:ext>
                </a:extLst>
              </a:tr>
              <a:tr h="198000">
                <a:tc>
                  <a:txBody>
                    <a:bodyPr/>
                    <a:lstStyle/>
                    <a:p>
                      <a:pPr marL="18000" algn="l" fontAlgn="b"/>
                      <a:r>
                        <a:rPr lang="fi-FI" sz="1050" b="1" i="0" u="none" strike="noStrike" dirty="0">
                          <a:solidFill>
                            <a:srgbClr val="000000"/>
                          </a:solidFill>
                          <a:effectLst/>
                          <a:latin typeface="Calibri" panose="020F0502020204030204" pitchFamily="34" charset="0"/>
                        </a:rPr>
                        <a:t>Ylä-Savon seutukunta</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52 175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49 071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46 438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44 151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42 181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50 122</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48 276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46 653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45 053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922838"/>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Suonenjoki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6 931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6 488</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6 158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5 868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5 642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6 579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6 262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5 975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5 704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33370682"/>
                  </a:ext>
                </a:extLst>
              </a:tr>
              <a:tr h="198000">
                <a:tc>
                  <a:txBody>
                    <a:bodyPr/>
                    <a:lstStyle/>
                    <a:p>
                      <a:pPr marL="18000" algn="l" fontAlgn="b"/>
                      <a:r>
                        <a:rPr lang="fi-FI" sz="1050" b="0" i="0" u="none" strike="noStrike">
                          <a:solidFill>
                            <a:srgbClr val="000000"/>
                          </a:solidFill>
                          <a:effectLst/>
                          <a:latin typeface="Calibri" panose="020F0502020204030204" pitchFamily="34" charset="0"/>
                        </a:rPr>
                        <a:t>Rautalampi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3 053</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2 820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2 639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2 496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2 390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2 844</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2 670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2 528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2 397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29843642"/>
                  </a:ext>
                </a:extLst>
              </a:tr>
              <a:tr h="198000">
                <a:tc>
                  <a:txBody>
                    <a:bodyPr/>
                    <a:lstStyle/>
                    <a:p>
                      <a:pPr marL="18000" algn="l" fontAlgn="b"/>
                      <a:r>
                        <a:rPr lang="fi-FI" sz="1050" b="0" i="0" u="none" strike="noStrike">
                          <a:solidFill>
                            <a:srgbClr val="000000"/>
                          </a:solidFill>
                          <a:effectLst/>
                          <a:latin typeface="Calibri" panose="020F0502020204030204" pitchFamily="34" charset="0"/>
                        </a:rPr>
                        <a:t>Tervo</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1 503</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1 422</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1 368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1 310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1 259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1 400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1 307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1 220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1 131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41246141"/>
                  </a:ext>
                </a:extLst>
              </a:tr>
              <a:tr h="198000">
                <a:tc>
                  <a:txBody>
                    <a:bodyPr/>
                    <a:lstStyle/>
                    <a:p>
                      <a:pPr marL="18000" algn="l" fontAlgn="b"/>
                      <a:r>
                        <a:rPr lang="fi-FI" sz="1050" b="0" i="0" u="none" strike="noStrike">
                          <a:solidFill>
                            <a:srgbClr val="000000"/>
                          </a:solidFill>
                          <a:effectLst/>
                          <a:latin typeface="Calibri" panose="020F0502020204030204" pitchFamily="34" charset="0"/>
                        </a:rPr>
                        <a:t>Vesanto</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1 972</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1 780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1 636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1 525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1 435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1 792</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1 634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1 494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1 362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821747"/>
                  </a:ext>
                </a:extLst>
              </a:tr>
              <a:tr h="198000">
                <a:tc>
                  <a:txBody>
                    <a:bodyPr/>
                    <a:lstStyle/>
                    <a:p>
                      <a:pPr marL="18000" algn="l" fontAlgn="b"/>
                      <a:r>
                        <a:rPr lang="fi-FI" sz="1050" b="1" i="0" u="none" strike="noStrike" dirty="0">
                          <a:solidFill>
                            <a:srgbClr val="000000"/>
                          </a:solidFill>
                          <a:effectLst/>
                          <a:latin typeface="Calibri" panose="020F0502020204030204" pitchFamily="34" charset="0"/>
                        </a:rPr>
                        <a:t>Sisä-Savon seutukunta</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13 459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12 510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11 801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a:solidFill>
                            <a:srgbClr val="000000"/>
                          </a:solidFill>
                          <a:effectLst/>
                          <a:latin typeface="Calibri" panose="020F0502020204030204" pitchFamily="34" charset="0"/>
                        </a:rPr>
                        <a:t>11 199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10 726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12 615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11 873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11 217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10 594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5191930"/>
                  </a:ext>
                </a:extLst>
              </a:tr>
              <a:tr h="198000">
                <a:tc>
                  <a:txBody>
                    <a:bodyPr/>
                    <a:lstStyle/>
                    <a:p>
                      <a:pPr marL="18000" algn="l" fontAlgn="b"/>
                      <a:r>
                        <a:rPr lang="fi-FI" sz="1050" b="0" i="0" u="none" strike="noStrike">
                          <a:solidFill>
                            <a:srgbClr val="000000"/>
                          </a:solidFill>
                          <a:effectLst/>
                          <a:latin typeface="Calibri" panose="020F0502020204030204" pitchFamily="34" charset="0"/>
                        </a:rPr>
                        <a:t>Kaavi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2 807</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2 529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2 347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2 204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2 105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2 596</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2 413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2 257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2 114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0698704"/>
                  </a:ext>
                </a:extLst>
              </a:tr>
              <a:tr h="198000">
                <a:tc>
                  <a:txBody>
                    <a:bodyPr/>
                    <a:lstStyle/>
                    <a:p>
                      <a:pPr marL="18000" algn="l" fontAlgn="b"/>
                      <a:r>
                        <a:rPr lang="fi-FI" sz="1050" b="0" i="0" u="none" strike="noStrike">
                          <a:solidFill>
                            <a:srgbClr val="000000"/>
                          </a:solidFill>
                          <a:effectLst/>
                          <a:latin typeface="Calibri" panose="020F0502020204030204" pitchFamily="34" charset="0"/>
                        </a:rPr>
                        <a:t>Rautavaara</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1 561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1 408</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1 287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1 202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1 137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1 416</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1 290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1 183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1 090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5627104"/>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Tuusniemi</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2 433</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2 207</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2 058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1 950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1 873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2 237</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2 062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1 910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1 766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07054486"/>
                  </a:ext>
                </a:extLst>
              </a:tr>
              <a:tr h="198000">
                <a:tc>
                  <a:txBody>
                    <a:bodyPr/>
                    <a:lstStyle/>
                    <a:p>
                      <a:pPr marL="18000" algn="l" fontAlgn="b"/>
                      <a:r>
                        <a:rPr lang="fi-FI" sz="1050" b="1" i="0" u="none" strike="noStrike" dirty="0">
                          <a:solidFill>
                            <a:srgbClr val="000000"/>
                          </a:solidFill>
                          <a:effectLst/>
                          <a:latin typeface="Calibri" panose="020F0502020204030204" pitchFamily="34" charset="0"/>
                        </a:rPr>
                        <a:t>Koillis-Savon seutukunta</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a:solidFill>
                            <a:srgbClr val="000000"/>
                          </a:solidFill>
                          <a:effectLst/>
                          <a:latin typeface="Calibri" panose="020F0502020204030204" pitchFamily="34" charset="0"/>
                        </a:rPr>
                        <a:t>6 801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6 144</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5 692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5 356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5 115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6 249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5 765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5 350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4 970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60047775"/>
                  </a:ext>
                </a:extLst>
              </a:tr>
              <a:tr h="198000">
                <a:tc>
                  <a:txBody>
                    <a:bodyPr/>
                    <a:lstStyle/>
                    <a:p>
                      <a:pPr marL="18000" algn="l" fontAlgn="b"/>
                      <a:r>
                        <a:rPr lang="fi-FI" sz="1050" b="0" i="0" u="none" strike="noStrike">
                          <a:solidFill>
                            <a:srgbClr val="000000"/>
                          </a:solidFill>
                          <a:effectLst/>
                          <a:latin typeface="Calibri" panose="020F0502020204030204" pitchFamily="34" charset="0"/>
                        </a:rPr>
                        <a:t>Varkaus</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20 278</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19 021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17 961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17 027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16 201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19 365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18 487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17 621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16 718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29613867"/>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Joroinen</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4 689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4 330</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3 999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3 717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3 484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4 477</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4 264</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4 067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3 870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77977981"/>
                  </a:ext>
                </a:extLst>
              </a:tr>
              <a:tr h="198000">
                <a:tc>
                  <a:txBody>
                    <a:bodyPr/>
                    <a:lstStyle/>
                    <a:p>
                      <a:pPr marL="18000" algn="l" fontAlgn="b"/>
                      <a:r>
                        <a:rPr lang="fi-FI" sz="1050" b="0" i="0" u="none" strike="noStrike" dirty="0">
                          <a:solidFill>
                            <a:srgbClr val="000000"/>
                          </a:solidFill>
                          <a:effectLst/>
                          <a:latin typeface="Calibri" panose="020F0502020204030204" pitchFamily="34" charset="0"/>
                        </a:rPr>
                        <a:t>Leppävirta</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9 402</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8 891</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8 440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8 073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7 770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9 007</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a:solidFill>
                            <a:srgbClr val="000000"/>
                          </a:solidFill>
                          <a:effectLst/>
                          <a:latin typeface="Calibri" panose="020F0502020204030204" pitchFamily="34" charset="0"/>
                        </a:rPr>
                        <a:t>8 612</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8 270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0" i="0" u="none" strike="noStrike" dirty="0">
                          <a:solidFill>
                            <a:srgbClr val="000000"/>
                          </a:solidFill>
                          <a:effectLst/>
                          <a:latin typeface="Calibri" panose="020F0502020204030204" pitchFamily="34" charset="0"/>
                        </a:rPr>
                        <a:t>7 949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2462182"/>
                  </a:ext>
                </a:extLst>
              </a:tr>
              <a:tr h="198000">
                <a:tc>
                  <a:txBody>
                    <a:bodyPr/>
                    <a:lstStyle/>
                    <a:p>
                      <a:pPr marL="18000" algn="l" fontAlgn="b"/>
                      <a:r>
                        <a:rPr lang="fi-FI" sz="1050" b="1" i="0" u="none" strike="noStrike" dirty="0">
                          <a:solidFill>
                            <a:srgbClr val="000000"/>
                          </a:solidFill>
                          <a:effectLst/>
                          <a:latin typeface="Calibri" panose="020F0502020204030204" pitchFamily="34" charset="0"/>
                        </a:rPr>
                        <a:t>Varkauden seutukunta</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34 369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a:solidFill>
                            <a:srgbClr val="000000"/>
                          </a:solidFill>
                          <a:effectLst/>
                          <a:latin typeface="Calibri" panose="020F0502020204030204" pitchFamily="34" charset="0"/>
                        </a:rPr>
                        <a:t>32 242</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30 400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28 817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27 455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32 849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31 363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29 958</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i="0" u="none" strike="noStrike" dirty="0">
                          <a:solidFill>
                            <a:srgbClr val="000000"/>
                          </a:solidFill>
                          <a:effectLst/>
                          <a:latin typeface="Calibri" panose="020F0502020204030204" pitchFamily="34" charset="0"/>
                        </a:rPr>
                        <a:t>28 537</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43829723"/>
                  </a:ext>
                </a:extLst>
              </a:tr>
              <a:tr h="198000">
                <a:tc>
                  <a:txBody>
                    <a:bodyPr/>
                    <a:lstStyle/>
                    <a:p>
                      <a:pPr marL="18000" algn="l" fontAlgn="b"/>
                      <a:r>
                        <a:rPr lang="fi-FI" sz="1050" b="1" i="0" u="none" strike="noStrike" dirty="0">
                          <a:solidFill>
                            <a:srgbClr val="000000"/>
                          </a:solidFill>
                          <a:effectLst/>
                          <a:latin typeface="Calibri" panose="020F0502020204030204" pitchFamily="34" charset="0"/>
                        </a:rPr>
                        <a:t>Pohjois-Savo</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248 265</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243 993</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239 850</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235 355</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230 413</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243 059</a:t>
                      </a: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237 881</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232 289</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18000" algn="r" fontAlgn="b"/>
                      <a:r>
                        <a:rPr lang="fi-FI" sz="1050" b="1" i="0" u="none" strike="noStrike" dirty="0">
                          <a:solidFill>
                            <a:srgbClr val="000000"/>
                          </a:solidFill>
                          <a:effectLst/>
                          <a:latin typeface="Calibri" panose="020F0502020204030204" pitchFamily="34" charset="0"/>
                        </a:rPr>
                        <a:t>225 746</a:t>
                      </a: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88759894"/>
                  </a:ext>
                </a:extLst>
              </a:tr>
            </a:tbl>
          </a:graphicData>
        </a:graphic>
      </p:graphicFrame>
    </p:spTree>
    <p:extLst>
      <p:ext uri="{BB962C8B-B14F-4D97-AF65-F5344CB8AC3E}">
        <p14:creationId xmlns:p14="http://schemas.microsoft.com/office/powerpoint/2010/main" val="1738834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995990D-7B9B-4191-9634-06DFF3AD9D72}"/>
              </a:ext>
            </a:extLst>
          </p:cNvPr>
          <p:cNvSpPr>
            <a:spLocks noGrp="1"/>
          </p:cNvSpPr>
          <p:nvPr>
            <p:ph type="title"/>
          </p:nvPr>
        </p:nvSpPr>
        <p:spPr>
          <a:xfrm>
            <a:off x="0" y="2"/>
            <a:ext cx="9144000" cy="733627"/>
          </a:xfrm>
        </p:spPr>
        <p:txBody>
          <a:bodyPr>
            <a:normAutofit fontScale="90000"/>
          </a:bodyPr>
          <a:lstStyle/>
          <a:p>
            <a:pPr algn="ctr"/>
            <a:r>
              <a:rPr lang="fi-FI" dirty="0"/>
              <a:t>Elävänä syntyneet Pohjois-Savossa v. 1990–2020 </a:t>
            </a:r>
            <a:br>
              <a:rPr lang="fi-FI" dirty="0"/>
            </a:br>
            <a:r>
              <a:rPr lang="fi-FI" dirty="0"/>
              <a:t>ja ennuste v. 2021–2040</a:t>
            </a:r>
          </a:p>
        </p:txBody>
      </p:sp>
      <p:sp>
        <p:nvSpPr>
          <p:cNvPr id="2" name="Dian numeron paikkamerkki 1">
            <a:extLst>
              <a:ext uri="{FF2B5EF4-FFF2-40B4-BE49-F238E27FC236}">
                <a16:creationId xmlns:a16="http://schemas.microsoft.com/office/drawing/2014/main" id="{65A736CD-1CA0-4C27-8BA5-5B76DCB64B6F}"/>
              </a:ext>
            </a:extLst>
          </p:cNvPr>
          <p:cNvSpPr>
            <a:spLocks noGrp="1"/>
          </p:cNvSpPr>
          <p:nvPr>
            <p:ph type="sldNum" sz="quarter" idx="12"/>
          </p:nvPr>
        </p:nvSpPr>
        <p:spPr/>
        <p:txBody>
          <a:bodyPr/>
          <a:lstStyle/>
          <a:p>
            <a:fld id="{6DE6D825-8E97-454B-BEAD-11D13CFBEEFD}" type="slidenum">
              <a:rPr lang="fi-FI" smtClean="0"/>
              <a:pPr/>
              <a:t>8</a:t>
            </a:fld>
            <a:endParaRPr lang="fi-FI" dirty="0"/>
          </a:p>
        </p:txBody>
      </p:sp>
      <p:sp>
        <p:nvSpPr>
          <p:cNvPr id="5" name="Tekstiruutu 4">
            <a:extLst>
              <a:ext uri="{FF2B5EF4-FFF2-40B4-BE49-F238E27FC236}">
                <a16:creationId xmlns:a16="http://schemas.microsoft.com/office/drawing/2014/main" id="{A296C29F-8234-41CA-BB37-B0E62AF5191B}"/>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536E6F92-0D07-48BA-86CA-04B3FCD01C21}"/>
              </a:ext>
            </a:extLst>
          </p:cNvPr>
          <p:cNvGraphicFramePr>
            <a:graphicFrameLocks noGrp="1"/>
          </p:cNvGraphicFramePr>
          <p:nvPr>
            <p:extLst>
              <p:ext uri="{D42A27DB-BD31-4B8C-83A1-F6EECF244321}">
                <p14:modId xmlns:p14="http://schemas.microsoft.com/office/powerpoint/2010/main" val="2681313885"/>
              </p:ext>
            </p:extLst>
          </p:nvPr>
        </p:nvGraphicFramePr>
        <p:xfrm>
          <a:off x="943107" y="733629"/>
          <a:ext cx="7740000" cy="5346000"/>
        </p:xfrm>
        <a:graphic>
          <a:graphicData uri="http://schemas.openxmlformats.org/drawingml/2006/table">
            <a:tbl>
              <a:tblPr firstRow="1">
                <a:tableStyleId>{5C22544A-7EE6-4342-B048-85BDC9FD1C3A}</a:tableStyleId>
              </a:tblPr>
              <a:tblGrid>
                <a:gridCol w="1404000">
                  <a:extLst>
                    <a:ext uri="{9D8B030D-6E8A-4147-A177-3AD203B41FA5}">
                      <a16:colId xmlns:a16="http://schemas.microsoft.com/office/drawing/2014/main" val="2782175573"/>
                    </a:ext>
                  </a:extLst>
                </a:gridCol>
                <a:gridCol w="576000">
                  <a:extLst>
                    <a:ext uri="{9D8B030D-6E8A-4147-A177-3AD203B41FA5}">
                      <a16:colId xmlns:a16="http://schemas.microsoft.com/office/drawing/2014/main" val="4246427598"/>
                    </a:ext>
                  </a:extLst>
                </a:gridCol>
                <a:gridCol w="576000">
                  <a:extLst>
                    <a:ext uri="{9D8B030D-6E8A-4147-A177-3AD203B41FA5}">
                      <a16:colId xmlns:a16="http://schemas.microsoft.com/office/drawing/2014/main" val="4035999364"/>
                    </a:ext>
                  </a:extLst>
                </a:gridCol>
                <a:gridCol w="576000">
                  <a:extLst>
                    <a:ext uri="{9D8B030D-6E8A-4147-A177-3AD203B41FA5}">
                      <a16:colId xmlns:a16="http://schemas.microsoft.com/office/drawing/2014/main" val="3181301907"/>
                    </a:ext>
                  </a:extLst>
                </a:gridCol>
                <a:gridCol w="576000">
                  <a:extLst>
                    <a:ext uri="{9D8B030D-6E8A-4147-A177-3AD203B41FA5}">
                      <a16:colId xmlns:a16="http://schemas.microsoft.com/office/drawing/2014/main" val="330167576"/>
                    </a:ext>
                  </a:extLst>
                </a:gridCol>
                <a:gridCol w="576000">
                  <a:extLst>
                    <a:ext uri="{9D8B030D-6E8A-4147-A177-3AD203B41FA5}">
                      <a16:colId xmlns:a16="http://schemas.microsoft.com/office/drawing/2014/main" val="3490698294"/>
                    </a:ext>
                  </a:extLst>
                </a:gridCol>
                <a:gridCol w="576000">
                  <a:extLst>
                    <a:ext uri="{9D8B030D-6E8A-4147-A177-3AD203B41FA5}">
                      <a16:colId xmlns:a16="http://schemas.microsoft.com/office/drawing/2014/main" val="2119312716"/>
                    </a:ext>
                  </a:extLst>
                </a:gridCol>
                <a:gridCol w="576000">
                  <a:extLst>
                    <a:ext uri="{9D8B030D-6E8A-4147-A177-3AD203B41FA5}">
                      <a16:colId xmlns:a16="http://schemas.microsoft.com/office/drawing/2014/main" val="3733280003"/>
                    </a:ext>
                  </a:extLst>
                </a:gridCol>
                <a:gridCol w="576000">
                  <a:extLst>
                    <a:ext uri="{9D8B030D-6E8A-4147-A177-3AD203B41FA5}">
                      <a16:colId xmlns:a16="http://schemas.microsoft.com/office/drawing/2014/main" val="1571081354"/>
                    </a:ext>
                  </a:extLst>
                </a:gridCol>
                <a:gridCol w="576000">
                  <a:extLst>
                    <a:ext uri="{9D8B030D-6E8A-4147-A177-3AD203B41FA5}">
                      <a16:colId xmlns:a16="http://schemas.microsoft.com/office/drawing/2014/main" val="2801562773"/>
                    </a:ext>
                  </a:extLst>
                </a:gridCol>
                <a:gridCol w="576000">
                  <a:extLst>
                    <a:ext uri="{9D8B030D-6E8A-4147-A177-3AD203B41FA5}">
                      <a16:colId xmlns:a16="http://schemas.microsoft.com/office/drawing/2014/main" val="446449101"/>
                    </a:ext>
                  </a:extLst>
                </a:gridCol>
                <a:gridCol w="576000">
                  <a:extLst>
                    <a:ext uri="{9D8B030D-6E8A-4147-A177-3AD203B41FA5}">
                      <a16:colId xmlns:a16="http://schemas.microsoft.com/office/drawing/2014/main" val="1091258300"/>
                    </a:ext>
                  </a:extLst>
                </a:gridCol>
              </a:tblGrid>
              <a:tr h="198000">
                <a:tc>
                  <a:txBody>
                    <a:bodyPr/>
                    <a:lstStyle/>
                    <a:p>
                      <a:pPr marL="18000" algn="l" fontAlgn="b"/>
                      <a:r>
                        <a:rPr lang="fi-FI" sz="1050" b="1" u="none" strike="noStrike" dirty="0">
                          <a:solidFill>
                            <a:sysClr val="windowText" lastClr="000000"/>
                          </a:solidFill>
                          <a:effectLst/>
                        </a:rPr>
                        <a:t>Alue</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1990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1995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2000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2005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2010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2015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2020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2025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2030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2035</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050" b="1" u="none" strike="noStrike" dirty="0">
                          <a:solidFill>
                            <a:sysClr val="windowText" lastClr="000000"/>
                          </a:solidFill>
                          <a:effectLst/>
                        </a:rPr>
                        <a:t>2040</a:t>
                      </a:r>
                      <a:endParaRPr lang="fi-FI" sz="1050" b="1" i="0" u="none" strike="noStrike" dirty="0">
                        <a:solidFill>
                          <a:sysClr val="windowText" lastClr="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57374677"/>
                  </a:ext>
                </a:extLst>
              </a:tr>
              <a:tr h="198000">
                <a:tc>
                  <a:txBody>
                    <a:bodyPr/>
                    <a:lstStyle/>
                    <a:p>
                      <a:pPr marL="18000" algn="l" fontAlgn="b"/>
                      <a:r>
                        <a:rPr lang="fi-FI" sz="1050" u="none" strike="noStrike">
                          <a:effectLst/>
                        </a:rPr>
                        <a:t>Kuopio</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1 406</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1 351</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1 173</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1 198</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1 213</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1 161</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1 032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1 098</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1 082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1 072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1 056</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2496262"/>
                  </a:ext>
                </a:extLst>
              </a:tr>
              <a:tr h="198000">
                <a:tc>
                  <a:txBody>
                    <a:bodyPr/>
                    <a:lstStyle/>
                    <a:p>
                      <a:pPr marL="18000" algn="l" fontAlgn="b"/>
                      <a:r>
                        <a:rPr lang="fi-FI" sz="1050" u="none" strike="noStrike" dirty="0">
                          <a:effectLst/>
                        </a:rPr>
                        <a:t>Siilinjärvi</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280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249</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238</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242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255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164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174</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161</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155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153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40192263"/>
                  </a:ext>
                </a:extLst>
              </a:tr>
              <a:tr h="198000">
                <a:tc>
                  <a:txBody>
                    <a:bodyPr/>
                    <a:lstStyle/>
                    <a:p>
                      <a:pPr marL="18000" algn="l" fontAlgn="b"/>
                      <a:r>
                        <a:rPr lang="fi-FI" sz="1050" b="1" u="none" strike="noStrike" dirty="0">
                          <a:effectLst/>
                        </a:rPr>
                        <a:t>Kuopion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1 686</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1 600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1 411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1 440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1 440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1 416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1 196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1 272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1 243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1 227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1 209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10763041"/>
                  </a:ext>
                </a:extLst>
              </a:tr>
              <a:tr h="198000">
                <a:tc>
                  <a:txBody>
                    <a:bodyPr/>
                    <a:lstStyle/>
                    <a:p>
                      <a:pPr marL="18000" algn="l" fontAlgn="b"/>
                      <a:r>
                        <a:rPr lang="fi-FI" sz="1050" u="none" strike="noStrike">
                          <a:effectLst/>
                        </a:rPr>
                        <a:t>Iisalmi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284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283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226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232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241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147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147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135</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131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0165230"/>
                  </a:ext>
                </a:extLst>
              </a:tr>
              <a:tr h="198000">
                <a:tc>
                  <a:txBody>
                    <a:bodyPr/>
                    <a:lstStyle/>
                    <a:p>
                      <a:pPr marL="18000" algn="l" fontAlgn="b"/>
                      <a:r>
                        <a:rPr lang="fi-FI" sz="1050" u="none" strike="noStrike">
                          <a:effectLst/>
                        </a:rPr>
                        <a:t>Kiuruvesi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140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116</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90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74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1262966"/>
                  </a:ext>
                </a:extLst>
              </a:tr>
              <a:tr h="198000">
                <a:tc>
                  <a:txBody>
                    <a:bodyPr/>
                    <a:lstStyle/>
                    <a:p>
                      <a:pPr marL="18000" algn="l" fontAlgn="b"/>
                      <a:r>
                        <a:rPr lang="fi-FI" sz="1050" u="none" strike="noStrike" dirty="0">
                          <a:effectLst/>
                        </a:rPr>
                        <a:t>Keitele</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944328"/>
                  </a:ext>
                </a:extLst>
              </a:tr>
              <a:tr h="198000">
                <a:tc>
                  <a:txBody>
                    <a:bodyPr/>
                    <a:lstStyle/>
                    <a:p>
                      <a:pPr marL="18000" algn="l" fontAlgn="b"/>
                      <a:r>
                        <a:rPr lang="fi-FI" sz="1050" u="none" strike="noStrike">
                          <a:effectLst/>
                        </a:rPr>
                        <a:t>Lapinlahti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132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116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96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9709996"/>
                  </a:ext>
                </a:extLst>
              </a:tr>
              <a:tr h="198000">
                <a:tc>
                  <a:txBody>
                    <a:bodyPr/>
                    <a:lstStyle/>
                    <a:p>
                      <a:pPr marL="18000" algn="l" fontAlgn="b"/>
                      <a:r>
                        <a:rPr lang="fi-FI" sz="1050" u="none" strike="noStrike">
                          <a:effectLst/>
                        </a:rPr>
                        <a:t>Pielavesi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42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19</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1311244"/>
                  </a:ext>
                </a:extLst>
              </a:tr>
              <a:tr h="198000">
                <a:tc>
                  <a:txBody>
                    <a:bodyPr/>
                    <a:lstStyle/>
                    <a:p>
                      <a:pPr marL="18000" algn="l" fontAlgn="b"/>
                      <a:r>
                        <a:rPr lang="fi-FI" sz="1050" u="none" strike="noStrike">
                          <a:effectLst/>
                        </a:rPr>
                        <a:t>Sonkajärvi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73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17</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62491800"/>
                  </a:ext>
                </a:extLst>
              </a:tr>
              <a:tr h="198000">
                <a:tc>
                  <a:txBody>
                    <a:bodyPr/>
                    <a:lstStyle/>
                    <a:p>
                      <a:pPr marL="18000" algn="l" fontAlgn="b"/>
                      <a:r>
                        <a:rPr lang="fi-FI" sz="1050" u="none" strike="noStrike" dirty="0">
                          <a:effectLst/>
                        </a:rPr>
                        <a:t>Vieremä</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28137315"/>
                  </a:ext>
                </a:extLst>
              </a:tr>
              <a:tr h="198000">
                <a:tc>
                  <a:txBody>
                    <a:bodyPr/>
                    <a:lstStyle/>
                    <a:p>
                      <a:pPr marL="18000" algn="l" fontAlgn="b"/>
                      <a:r>
                        <a:rPr lang="fi-FI" sz="1050" b="1" u="none" strike="noStrike" dirty="0">
                          <a:effectLst/>
                        </a:rPr>
                        <a:t>Ylä-Savon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775</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714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597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556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582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492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363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329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302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289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279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9134696"/>
                  </a:ext>
                </a:extLst>
              </a:tr>
              <a:tr h="198000">
                <a:tc>
                  <a:txBody>
                    <a:bodyPr/>
                    <a:lstStyle/>
                    <a:p>
                      <a:pPr marL="18000" algn="l" fontAlgn="b"/>
                      <a:r>
                        <a:rPr lang="fi-FI" sz="1050" u="none" strike="noStrike">
                          <a:effectLst/>
                        </a:rPr>
                        <a:t>Suonenjoki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79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59</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2027280"/>
                  </a:ext>
                </a:extLst>
              </a:tr>
              <a:tr h="198000">
                <a:tc>
                  <a:txBody>
                    <a:bodyPr/>
                    <a:lstStyle/>
                    <a:p>
                      <a:pPr marL="18000" algn="l" fontAlgn="b"/>
                      <a:r>
                        <a:rPr lang="fi-FI" sz="1050" u="none" strike="noStrike">
                          <a:effectLst/>
                        </a:rPr>
                        <a:t>Rautalampi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9389393"/>
                  </a:ext>
                </a:extLst>
              </a:tr>
              <a:tr h="198000">
                <a:tc>
                  <a:txBody>
                    <a:bodyPr/>
                    <a:lstStyle/>
                    <a:p>
                      <a:pPr marL="18000" algn="l" fontAlgn="b"/>
                      <a:r>
                        <a:rPr lang="fi-FI" sz="1050" u="none" strike="noStrike">
                          <a:effectLst/>
                        </a:rPr>
                        <a:t>Tervo</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44496047"/>
                  </a:ext>
                </a:extLst>
              </a:tr>
              <a:tr h="198000">
                <a:tc>
                  <a:txBody>
                    <a:bodyPr/>
                    <a:lstStyle/>
                    <a:p>
                      <a:pPr marL="18000" algn="l" fontAlgn="b"/>
                      <a:r>
                        <a:rPr lang="fi-FI" sz="1050" u="none" strike="noStrike">
                          <a:effectLst/>
                        </a:rPr>
                        <a:t>Vesanto</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15</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0739973"/>
                  </a:ext>
                </a:extLst>
              </a:tr>
              <a:tr h="198000">
                <a:tc>
                  <a:txBody>
                    <a:bodyPr/>
                    <a:lstStyle/>
                    <a:p>
                      <a:pPr marL="18000" algn="l" fontAlgn="b"/>
                      <a:r>
                        <a:rPr lang="fi-FI" sz="1050" b="1" u="none" strike="noStrike" dirty="0">
                          <a:effectLst/>
                        </a:rPr>
                        <a:t>Sisä-Savon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210</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163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146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115</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113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114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66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64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59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57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54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4765589"/>
                  </a:ext>
                </a:extLst>
              </a:tr>
              <a:tr h="198000">
                <a:tc>
                  <a:txBody>
                    <a:bodyPr/>
                    <a:lstStyle/>
                    <a:p>
                      <a:pPr marL="18000" algn="l" fontAlgn="b"/>
                      <a:r>
                        <a:rPr lang="fi-FI" sz="1050" u="none" strike="noStrike" dirty="0">
                          <a:effectLst/>
                        </a:rPr>
                        <a:t>Kaavi</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21</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9789722"/>
                  </a:ext>
                </a:extLst>
              </a:tr>
              <a:tr h="198000">
                <a:tc>
                  <a:txBody>
                    <a:bodyPr/>
                    <a:lstStyle/>
                    <a:p>
                      <a:pPr marL="18000" algn="l" fontAlgn="b"/>
                      <a:r>
                        <a:rPr lang="fi-FI" sz="1050" u="none" strike="noStrike">
                          <a:effectLst/>
                        </a:rPr>
                        <a:t>Rautavaara</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6</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91395168"/>
                  </a:ext>
                </a:extLst>
              </a:tr>
              <a:tr h="198000">
                <a:tc>
                  <a:txBody>
                    <a:bodyPr/>
                    <a:lstStyle/>
                    <a:p>
                      <a:pPr marL="18000" algn="l" fontAlgn="b"/>
                      <a:r>
                        <a:rPr lang="fi-FI" sz="1050" u="none" strike="noStrike">
                          <a:effectLst/>
                        </a:rPr>
                        <a:t>Tuusniemi</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8</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6363334"/>
                  </a:ext>
                </a:extLst>
              </a:tr>
              <a:tr h="198000">
                <a:tc>
                  <a:txBody>
                    <a:bodyPr/>
                    <a:lstStyle/>
                    <a:p>
                      <a:pPr marL="18000" algn="l" fontAlgn="b"/>
                      <a:r>
                        <a:rPr lang="fi-FI" sz="1050" b="1" u="none" strike="noStrike" dirty="0">
                          <a:effectLst/>
                        </a:rPr>
                        <a:t>Koillis-Savon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113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97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69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65</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50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44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40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27</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24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24</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23</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62352543"/>
                  </a:ext>
                </a:extLst>
              </a:tr>
              <a:tr h="198000">
                <a:tc>
                  <a:txBody>
                    <a:bodyPr/>
                    <a:lstStyle/>
                    <a:p>
                      <a:pPr marL="18000" algn="l" fontAlgn="b"/>
                      <a:r>
                        <a:rPr lang="fi-FI" sz="1050" u="none" strike="noStrike" dirty="0">
                          <a:effectLst/>
                        </a:rPr>
                        <a:t>Varkaus</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276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229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210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157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94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90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84</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4145636"/>
                  </a:ext>
                </a:extLst>
              </a:tr>
              <a:tr h="198000">
                <a:tc>
                  <a:txBody>
                    <a:bodyPr/>
                    <a:lstStyle/>
                    <a:p>
                      <a:pPr marL="18000" algn="l" fontAlgn="b"/>
                      <a:r>
                        <a:rPr lang="fi-FI" sz="1050" u="none" strike="noStrike" dirty="0">
                          <a:effectLst/>
                        </a:rPr>
                        <a:t>Joroinen</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72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49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31</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17</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22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20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07438255"/>
                  </a:ext>
                </a:extLst>
              </a:tr>
              <a:tr h="198000">
                <a:tc>
                  <a:txBody>
                    <a:bodyPr/>
                    <a:lstStyle/>
                    <a:p>
                      <a:pPr marL="18000" algn="l" fontAlgn="b"/>
                      <a:r>
                        <a:rPr lang="fi-FI" sz="1050" u="none" strike="noStrike" dirty="0">
                          <a:effectLst/>
                        </a:rPr>
                        <a:t>Leppävirta</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140</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113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97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83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102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77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59</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56</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55</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53</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6697277"/>
                  </a:ext>
                </a:extLst>
              </a:tr>
              <a:tr h="198000">
                <a:tc>
                  <a:txBody>
                    <a:bodyPr/>
                    <a:lstStyle/>
                    <a:p>
                      <a:pPr marL="18000" algn="l" fontAlgn="b"/>
                      <a:r>
                        <a:rPr lang="fi-FI" sz="1050" b="1" u="none" strike="noStrike" dirty="0">
                          <a:effectLst/>
                        </a:rPr>
                        <a:t>Varkauden seutukunta</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525</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452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388</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345</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364</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265</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185</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189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172</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a:effectLst/>
                        </a:rPr>
                        <a:t>165</a:t>
                      </a:r>
                      <a:endParaRPr lang="fi-FI" sz="1050" b="1"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050" b="1" u="none" strike="noStrike" dirty="0">
                          <a:effectLst/>
                        </a:rPr>
                        <a:t>156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632578"/>
                  </a:ext>
                </a:extLst>
              </a:tr>
              <a:tr h="198000">
                <a:tc>
                  <a:txBody>
                    <a:bodyPr/>
                    <a:lstStyle/>
                    <a:p>
                      <a:pPr marL="18000" algn="l" fontAlgn="b"/>
                      <a:r>
                        <a:rPr lang="fi-FI" sz="1050" b="1" u="none" strike="noStrike" dirty="0">
                          <a:effectLst/>
                        </a:rPr>
                        <a:t>Pohjois-Savo</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3 309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3 026</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2 611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2 521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2 549</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2 331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1 850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1 881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1 800</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1 762</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050" b="1" u="none" strike="noStrike" dirty="0">
                          <a:effectLst/>
                        </a:rPr>
                        <a:t>1 721</a:t>
                      </a:r>
                      <a:endParaRPr lang="fi-FI" sz="1050" b="1"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634712966"/>
                  </a:ext>
                </a:extLst>
              </a:tr>
              <a:tr h="198000">
                <a:tc>
                  <a:txBody>
                    <a:bodyPr/>
                    <a:lstStyle/>
                    <a:p>
                      <a:pPr marL="18000" algn="l" fontAlgn="b"/>
                      <a:r>
                        <a:rPr lang="fi-FI" sz="1050" u="none" strike="noStrike" dirty="0">
                          <a:effectLst/>
                        </a:rPr>
                        <a:t>Koko maa</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65 549</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63 067</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56 742</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a:effectLst/>
                        </a:rPr>
                        <a:t>57 745</a:t>
                      </a:r>
                      <a:endParaRPr lang="fi-FI" sz="1050" b="0" i="0" u="none" strike="noStrike">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60 980</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55 472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46 463</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48 387</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47 182</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46 769</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8000" algn="r" fontAlgn="b"/>
                      <a:r>
                        <a:rPr lang="fi-FI" sz="1050" u="none" strike="noStrike" dirty="0">
                          <a:effectLst/>
                        </a:rPr>
                        <a:t>46 431</a:t>
                      </a:r>
                      <a:endParaRPr lang="fi-FI" sz="1050" b="0" i="0" u="none" strike="noStrike" dirty="0">
                        <a:solidFill>
                          <a:srgbClr val="000000"/>
                        </a:solidFill>
                        <a:effectLst/>
                        <a:latin typeface="Calibri" panose="020F0502020204030204" pitchFamily="34" charset="0"/>
                      </a:endParaRPr>
                    </a:p>
                  </a:txBody>
                  <a:tcPr marL="5557" marR="5557" marT="5557"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1204072"/>
                  </a:ext>
                </a:extLst>
              </a:tr>
            </a:tbl>
          </a:graphicData>
        </a:graphic>
      </p:graphicFrame>
    </p:spTree>
    <p:extLst>
      <p:ext uri="{BB962C8B-B14F-4D97-AF65-F5344CB8AC3E}">
        <p14:creationId xmlns:p14="http://schemas.microsoft.com/office/powerpoint/2010/main" val="614106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F805748C-AD3A-4E67-9C0B-9663DAB92E5D}"/>
              </a:ext>
            </a:extLst>
          </p:cNvPr>
          <p:cNvSpPr>
            <a:spLocks noGrp="1"/>
          </p:cNvSpPr>
          <p:nvPr>
            <p:ph type="title"/>
          </p:nvPr>
        </p:nvSpPr>
        <p:spPr>
          <a:xfrm>
            <a:off x="2" y="2"/>
            <a:ext cx="9143999" cy="733627"/>
          </a:xfrm>
        </p:spPr>
        <p:txBody>
          <a:bodyPr>
            <a:normAutofit fontScale="90000"/>
          </a:bodyPr>
          <a:lstStyle/>
          <a:p>
            <a:pPr algn="ctr"/>
            <a:r>
              <a:rPr lang="fi-FI" dirty="0"/>
              <a:t>Elävänä syntyneet maakunnittain v. 1990–2020 </a:t>
            </a:r>
            <a:br>
              <a:rPr lang="fi-FI" dirty="0"/>
            </a:br>
            <a:r>
              <a:rPr lang="fi-FI" dirty="0"/>
              <a:t>ja ennuste v. 2021–2040</a:t>
            </a:r>
          </a:p>
        </p:txBody>
      </p:sp>
      <p:sp>
        <p:nvSpPr>
          <p:cNvPr id="2" name="Dian numeron paikkamerkki 1">
            <a:extLst>
              <a:ext uri="{FF2B5EF4-FFF2-40B4-BE49-F238E27FC236}">
                <a16:creationId xmlns:a16="http://schemas.microsoft.com/office/drawing/2014/main" id="{D8A6E0FE-A392-468B-A56D-1E0553B20F90}"/>
              </a:ext>
            </a:extLst>
          </p:cNvPr>
          <p:cNvSpPr>
            <a:spLocks noGrp="1"/>
          </p:cNvSpPr>
          <p:nvPr>
            <p:ph type="sldNum" sz="quarter" idx="12"/>
          </p:nvPr>
        </p:nvSpPr>
        <p:spPr/>
        <p:txBody>
          <a:bodyPr/>
          <a:lstStyle/>
          <a:p>
            <a:fld id="{6DE6D825-8E97-454B-BEAD-11D13CFBEEFD}" type="slidenum">
              <a:rPr lang="fi-FI" smtClean="0"/>
              <a:pPr/>
              <a:t>9</a:t>
            </a:fld>
            <a:endParaRPr lang="fi-FI" dirty="0"/>
          </a:p>
        </p:txBody>
      </p:sp>
      <p:sp>
        <p:nvSpPr>
          <p:cNvPr id="4" name="Tekstiruutu 3">
            <a:extLst>
              <a:ext uri="{FF2B5EF4-FFF2-40B4-BE49-F238E27FC236}">
                <a16:creationId xmlns:a16="http://schemas.microsoft.com/office/drawing/2014/main" id="{F79145C8-7B8A-4218-AFC7-539C017381C7}"/>
              </a:ext>
            </a:extLst>
          </p:cNvPr>
          <p:cNvSpPr txBox="1"/>
          <p:nvPr/>
        </p:nvSpPr>
        <p:spPr>
          <a:xfrm>
            <a:off x="628652" y="6465882"/>
            <a:ext cx="1091093" cy="215444"/>
          </a:xfrm>
          <a:prstGeom prst="rect">
            <a:avLst/>
          </a:prstGeom>
          <a:noFill/>
        </p:spPr>
        <p:txBody>
          <a:bodyPr wrap="square" rtlCol="0">
            <a:spAutoFit/>
          </a:bodyPr>
          <a:lstStyle/>
          <a:p>
            <a:r>
              <a:rPr lang="fi-FI" sz="800" dirty="0"/>
              <a:t>Lähde: Tilastokeskus</a:t>
            </a:r>
          </a:p>
        </p:txBody>
      </p:sp>
      <p:graphicFrame>
        <p:nvGraphicFramePr>
          <p:cNvPr id="6" name="Taulukko 5">
            <a:extLst>
              <a:ext uri="{FF2B5EF4-FFF2-40B4-BE49-F238E27FC236}">
                <a16:creationId xmlns:a16="http://schemas.microsoft.com/office/drawing/2014/main" id="{59CB02A6-1A22-48C9-80A9-4D7BE08D669D}"/>
              </a:ext>
            </a:extLst>
          </p:cNvPr>
          <p:cNvGraphicFramePr>
            <a:graphicFrameLocks noGrp="1"/>
          </p:cNvGraphicFramePr>
          <p:nvPr>
            <p:extLst>
              <p:ext uri="{D42A27DB-BD31-4B8C-83A1-F6EECF244321}">
                <p14:modId xmlns:p14="http://schemas.microsoft.com/office/powerpoint/2010/main" val="2260940188"/>
              </p:ext>
            </p:extLst>
          </p:nvPr>
        </p:nvGraphicFramePr>
        <p:xfrm>
          <a:off x="477000" y="972000"/>
          <a:ext cx="8190000" cy="4914000"/>
        </p:xfrm>
        <a:graphic>
          <a:graphicData uri="http://schemas.openxmlformats.org/drawingml/2006/table">
            <a:tbl>
              <a:tblPr firstRow="1"/>
              <a:tblGrid>
                <a:gridCol w="1260000">
                  <a:extLst>
                    <a:ext uri="{9D8B030D-6E8A-4147-A177-3AD203B41FA5}">
                      <a16:colId xmlns:a16="http://schemas.microsoft.com/office/drawing/2014/main" val="4188977018"/>
                    </a:ext>
                  </a:extLst>
                </a:gridCol>
                <a:gridCol w="630000">
                  <a:extLst>
                    <a:ext uri="{9D8B030D-6E8A-4147-A177-3AD203B41FA5}">
                      <a16:colId xmlns:a16="http://schemas.microsoft.com/office/drawing/2014/main" val="4205557645"/>
                    </a:ext>
                  </a:extLst>
                </a:gridCol>
                <a:gridCol w="630000">
                  <a:extLst>
                    <a:ext uri="{9D8B030D-6E8A-4147-A177-3AD203B41FA5}">
                      <a16:colId xmlns:a16="http://schemas.microsoft.com/office/drawing/2014/main" val="1435992577"/>
                    </a:ext>
                  </a:extLst>
                </a:gridCol>
                <a:gridCol w="630000">
                  <a:extLst>
                    <a:ext uri="{9D8B030D-6E8A-4147-A177-3AD203B41FA5}">
                      <a16:colId xmlns:a16="http://schemas.microsoft.com/office/drawing/2014/main" val="4079830252"/>
                    </a:ext>
                  </a:extLst>
                </a:gridCol>
                <a:gridCol w="630000">
                  <a:extLst>
                    <a:ext uri="{9D8B030D-6E8A-4147-A177-3AD203B41FA5}">
                      <a16:colId xmlns:a16="http://schemas.microsoft.com/office/drawing/2014/main" val="2344987788"/>
                    </a:ext>
                  </a:extLst>
                </a:gridCol>
                <a:gridCol w="630000">
                  <a:extLst>
                    <a:ext uri="{9D8B030D-6E8A-4147-A177-3AD203B41FA5}">
                      <a16:colId xmlns:a16="http://schemas.microsoft.com/office/drawing/2014/main" val="50798998"/>
                    </a:ext>
                  </a:extLst>
                </a:gridCol>
                <a:gridCol w="630000">
                  <a:extLst>
                    <a:ext uri="{9D8B030D-6E8A-4147-A177-3AD203B41FA5}">
                      <a16:colId xmlns:a16="http://schemas.microsoft.com/office/drawing/2014/main" val="1433889791"/>
                    </a:ext>
                  </a:extLst>
                </a:gridCol>
                <a:gridCol w="630000">
                  <a:extLst>
                    <a:ext uri="{9D8B030D-6E8A-4147-A177-3AD203B41FA5}">
                      <a16:colId xmlns:a16="http://schemas.microsoft.com/office/drawing/2014/main" val="1174245502"/>
                    </a:ext>
                  </a:extLst>
                </a:gridCol>
                <a:gridCol w="630000">
                  <a:extLst>
                    <a:ext uri="{9D8B030D-6E8A-4147-A177-3AD203B41FA5}">
                      <a16:colId xmlns:a16="http://schemas.microsoft.com/office/drawing/2014/main" val="4074174625"/>
                    </a:ext>
                  </a:extLst>
                </a:gridCol>
                <a:gridCol w="630000">
                  <a:extLst>
                    <a:ext uri="{9D8B030D-6E8A-4147-A177-3AD203B41FA5}">
                      <a16:colId xmlns:a16="http://schemas.microsoft.com/office/drawing/2014/main" val="3966319702"/>
                    </a:ext>
                  </a:extLst>
                </a:gridCol>
                <a:gridCol w="630000">
                  <a:extLst>
                    <a:ext uri="{9D8B030D-6E8A-4147-A177-3AD203B41FA5}">
                      <a16:colId xmlns:a16="http://schemas.microsoft.com/office/drawing/2014/main" val="3856872402"/>
                    </a:ext>
                  </a:extLst>
                </a:gridCol>
                <a:gridCol w="630000">
                  <a:extLst>
                    <a:ext uri="{9D8B030D-6E8A-4147-A177-3AD203B41FA5}">
                      <a16:colId xmlns:a16="http://schemas.microsoft.com/office/drawing/2014/main" val="431977829"/>
                    </a:ext>
                  </a:extLst>
                </a:gridCol>
              </a:tblGrid>
              <a:tr h="234000">
                <a:tc>
                  <a:txBody>
                    <a:bodyPr/>
                    <a:lstStyle/>
                    <a:p>
                      <a:pPr marL="18000" algn="l" fontAlgn="b"/>
                      <a:r>
                        <a:rPr lang="fi-FI" sz="1100" b="1" i="0" u="none" strike="noStrike" dirty="0">
                          <a:solidFill>
                            <a:srgbClr val="000000"/>
                          </a:solidFill>
                          <a:effectLst/>
                          <a:latin typeface="Calibri" panose="020F0502020204030204" pitchFamily="34" charset="0"/>
                        </a:rPr>
                        <a:t>Maakunta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1990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1995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2000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2005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a:solidFill>
                            <a:srgbClr val="000000"/>
                          </a:solidFill>
                          <a:effectLst/>
                          <a:latin typeface="Calibri" panose="020F0502020204030204" pitchFamily="34" charset="0"/>
                        </a:rPr>
                        <a:t>2010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a:solidFill>
                            <a:srgbClr val="000000"/>
                          </a:solidFill>
                          <a:effectLst/>
                          <a:latin typeface="Calibri" panose="020F0502020204030204" pitchFamily="34" charset="0"/>
                        </a:rPr>
                        <a:t>2015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a:solidFill>
                            <a:srgbClr val="000000"/>
                          </a:solidFill>
                          <a:effectLst/>
                          <a:latin typeface="Calibri" panose="020F0502020204030204" pitchFamily="34" charset="0"/>
                        </a:rPr>
                        <a:t>2020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2025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a:solidFill>
                            <a:srgbClr val="000000"/>
                          </a:solidFill>
                          <a:effectLst/>
                          <a:latin typeface="Calibri" panose="020F0502020204030204" pitchFamily="34" charset="0"/>
                        </a:rPr>
                        <a:t>2030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a:solidFill>
                            <a:srgbClr val="000000"/>
                          </a:solidFill>
                          <a:effectLst/>
                          <a:latin typeface="Calibri" panose="020F0502020204030204" pitchFamily="34" charset="0"/>
                        </a:rPr>
                        <a:t>2035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l" fontAlgn="b"/>
                      <a:r>
                        <a:rPr lang="fi-FI" sz="1100" b="1" i="0" u="none" strike="noStrike" dirty="0">
                          <a:solidFill>
                            <a:srgbClr val="000000"/>
                          </a:solidFill>
                          <a:effectLst/>
                          <a:latin typeface="Calibri" panose="020F0502020204030204" pitchFamily="34" charset="0"/>
                        </a:rPr>
                        <a:t>2040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36501107"/>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Uusimaa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17 514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17 838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17 044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17 528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18 792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17 722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16 259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17 511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17 309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17 227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17 345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90885079"/>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Varsinais-Suomi</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5 232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5 199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4 814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4 649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5 092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4 592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3 851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4 044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3 976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3 956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3 933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190905"/>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Satakunta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2 898</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2 703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2 223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2 208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2 227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2 013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1 515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1 501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1 404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1 368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1 335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6801843"/>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Kanta-Häme</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1 973</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1 950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1 718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1 650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1 769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1 549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1 191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1 185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1 120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1 092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1 071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393253"/>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Pirkanmaa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5 430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5 201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4 826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5 305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5 688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5 304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4 339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4 724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4 714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4 733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4 715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4516610"/>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Päijät-Häme</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2 514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2 329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2 057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2 054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2 034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1 840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1 497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1 462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1 387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1 353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1 325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66492568"/>
                  </a:ext>
                </a:extLst>
              </a:tr>
              <a:tr h="234000">
                <a:tc>
                  <a:txBody>
                    <a:bodyPr/>
                    <a:lstStyle/>
                    <a:p>
                      <a:pPr marL="18000" algn="l" fontAlgn="b"/>
                      <a:r>
                        <a:rPr lang="fi-FI" sz="1100" b="0" i="0" u="none" strike="noStrike">
                          <a:solidFill>
                            <a:srgbClr val="000000"/>
                          </a:solidFill>
                          <a:effectLst/>
                          <a:latin typeface="Calibri" panose="020F0502020204030204" pitchFamily="34" charset="0"/>
                        </a:rPr>
                        <a:t>Kymenlaakso</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2 084</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2 027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1 659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1 604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1 650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1 423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1 001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985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865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841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5168096"/>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Etelä-Karjala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1 568</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1 434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1 209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1 218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1 253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1 098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781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811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779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764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749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70253583"/>
                  </a:ext>
                </a:extLst>
              </a:tr>
              <a:tr h="234000">
                <a:tc>
                  <a:txBody>
                    <a:bodyPr/>
                    <a:lstStyle/>
                    <a:p>
                      <a:pPr marL="18000" algn="l" fontAlgn="b"/>
                      <a:r>
                        <a:rPr lang="fi-FI" sz="1100" b="0" i="0" u="none" strike="noStrike">
                          <a:solidFill>
                            <a:srgbClr val="000000"/>
                          </a:solidFill>
                          <a:effectLst/>
                          <a:latin typeface="Calibri" panose="020F0502020204030204" pitchFamily="34" charset="0"/>
                        </a:rPr>
                        <a:t>Etelä-Savo</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1 862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1 634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1 332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1 221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1 148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1 029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763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721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644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617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598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92466868"/>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Pohjois-Savo</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3 309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3 026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2 611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2 521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2 549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2 331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1 850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1 881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1 800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1 762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18000" algn="r" fontAlgn="b"/>
                      <a:r>
                        <a:rPr lang="fi-FI" sz="1100" b="0" i="0" u="none" strike="noStrike" dirty="0">
                          <a:solidFill>
                            <a:srgbClr val="000000"/>
                          </a:solidFill>
                          <a:effectLst/>
                          <a:latin typeface="Calibri" panose="020F0502020204030204" pitchFamily="34" charset="0"/>
                        </a:rPr>
                        <a:t>1 721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458454052"/>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Pohjois-Karjala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2 321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2 065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1 654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1 593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1 502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1 146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1 170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1 127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1 105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1 071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09524136"/>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Keski-Suomi</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3 301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3 057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2 763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2 915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3 141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2 757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2 160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2 217</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2 154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2 128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2 086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2953381"/>
                  </a:ext>
                </a:extLst>
              </a:tr>
              <a:tr h="234000">
                <a:tc>
                  <a:txBody>
                    <a:bodyPr/>
                    <a:lstStyle/>
                    <a:p>
                      <a:pPr marL="18000" algn="l" fontAlgn="b"/>
                      <a:r>
                        <a:rPr lang="fi-FI" sz="1100" b="0" i="0" u="none" strike="noStrike">
                          <a:solidFill>
                            <a:srgbClr val="000000"/>
                          </a:solidFill>
                          <a:effectLst/>
                          <a:latin typeface="Calibri" panose="020F0502020204030204" pitchFamily="34" charset="0"/>
                        </a:rPr>
                        <a:t>Etelä-Pohjanmaa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2 665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2 330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2 124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2 097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2 216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2 051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1 501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1 559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1 471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1 441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1 414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32347302"/>
                  </a:ext>
                </a:extLst>
              </a:tr>
              <a:tr h="234000">
                <a:tc>
                  <a:txBody>
                    <a:bodyPr/>
                    <a:lstStyle/>
                    <a:p>
                      <a:pPr marL="18000" algn="l" fontAlgn="b"/>
                      <a:r>
                        <a:rPr lang="fi-FI" sz="1100" b="0" i="0" u="none" strike="noStrike">
                          <a:solidFill>
                            <a:srgbClr val="000000"/>
                          </a:solidFill>
                          <a:effectLst/>
                          <a:latin typeface="Calibri" panose="020F0502020204030204" pitchFamily="34" charset="0"/>
                        </a:rPr>
                        <a:t>Pohjanmaa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2 272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2 099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1 850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1 881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2 140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1 941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1 682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1 665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1 604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1 598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1 589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1344605"/>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Keski-Pohjanmaa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977</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996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774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829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902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771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673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648</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614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605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590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92891668"/>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Pohjois-Pohjanmaa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5 387</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5 450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5 035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5 623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5 850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5 062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4 164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4 215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4 174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4 178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4 093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37231670"/>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Kainuu</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1 149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1 074</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792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778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745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591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460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457</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428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418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405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8995275"/>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Lappi</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2 731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2 317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1 999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1 791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1 905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1 621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1 369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1 349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1 295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1 278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1 259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40544813"/>
                  </a:ext>
                </a:extLst>
              </a:tr>
              <a:tr h="234000">
                <a:tc>
                  <a:txBody>
                    <a:bodyPr/>
                    <a:lstStyle/>
                    <a:p>
                      <a:pPr marL="18000" algn="l" fontAlgn="b"/>
                      <a:r>
                        <a:rPr lang="fi-FI" sz="1100" b="0" i="0" u="none" strike="noStrike" dirty="0">
                          <a:solidFill>
                            <a:srgbClr val="000000"/>
                          </a:solidFill>
                          <a:effectLst/>
                          <a:latin typeface="Calibri" panose="020F0502020204030204" pitchFamily="34" charset="0"/>
                        </a:rPr>
                        <a:t>Ahvenanmaa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362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338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258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268</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286</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275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261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282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a:solidFill>
                            <a:srgbClr val="000000"/>
                          </a:solidFill>
                          <a:effectLst/>
                          <a:latin typeface="Calibri" panose="020F0502020204030204" pitchFamily="34" charset="0"/>
                        </a:rPr>
                        <a:t>277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281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00" algn="r" fontAlgn="b"/>
                      <a:r>
                        <a:rPr lang="fi-FI" sz="1100" b="0" i="0" u="none" strike="noStrike" dirty="0">
                          <a:solidFill>
                            <a:srgbClr val="000000"/>
                          </a:solidFill>
                          <a:effectLst/>
                          <a:latin typeface="Calibri" panose="020F0502020204030204" pitchFamily="34" charset="0"/>
                        </a:rPr>
                        <a:t>291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3779307"/>
                  </a:ext>
                </a:extLst>
              </a:tr>
              <a:tr h="234000">
                <a:tc>
                  <a:txBody>
                    <a:bodyPr/>
                    <a:lstStyle/>
                    <a:p>
                      <a:pPr marL="18000" algn="l" fontAlgn="b"/>
                      <a:r>
                        <a:rPr lang="fi-FI" sz="1100" b="1" i="0" u="none" strike="noStrike" dirty="0">
                          <a:solidFill>
                            <a:srgbClr val="000000"/>
                          </a:solidFill>
                          <a:effectLst/>
                          <a:latin typeface="Calibri" panose="020F0502020204030204" pitchFamily="34" charset="0"/>
                        </a:rPr>
                        <a:t>KOKO MAA</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65 549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63 067</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56 742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57 745</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60 980</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55 472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46 463</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48 387</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47 182</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46 769</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8000" algn="r" fontAlgn="b"/>
                      <a:r>
                        <a:rPr lang="fi-FI" sz="1100" b="1" i="0" u="none" strike="noStrike" dirty="0">
                          <a:solidFill>
                            <a:srgbClr val="000000"/>
                          </a:solidFill>
                          <a:effectLst/>
                          <a:latin typeface="Calibri" panose="020F0502020204030204" pitchFamily="34" charset="0"/>
                        </a:rPr>
                        <a:t>46 431</a:t>
                      </a:r>
                    </a:p>
                  </a:txBody>
                  <a:tcPr marL="6350" marR="6350" marT="6350" marB="0" anchor="b">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215096795"/>
                  </a:ext>
                </a:extLst>
              </a:tr>
            </a:tbl>
          </a:graphicData>
        </a:graphic>
      </p:graphicFrame>
    </p:spTree>
    <p:extLst>
      <p:ext uri="{BB962C8B-B14F-4D97-AF65-F5344CB8AC3E}">
        <p14:creationId xmlns:p14="http://schemas.microsoft.com/office/powerpoint/2010/main" val="529836853"/>
      </p:ext>
    </p:extLst>
  </p:cSld>
  <p:clrMapOvr>
    <a:masterClrMapping/>
  </p:clrMapOvr>
</p:sld>
</file>

<file path=ppt/theme/theme1.xml><?xml version="1.0" encoding="utf-8"?>
<a:theme xmlns:a="http://schemas.openxmlformats.org/drawingml/2006/main" name="Office-teema">
  <a:themeElements>
    <a:clrScheme name="Pohjois-Savon liitto">
      <a:dk1>
        <a:sysClr val="windowText" lastClr="000000"/>
      </a:dk1>
      <a:lt1>
        <a:sysClr val="window" lastClr="FFFFFF"/>
      </a:lt1>
      <a:dk2>
        <a:srgbClr val="1F497D"/>
      </a:dk2>
      <a:lt2>
        <a:srgbClr val="EEECE1"/>
      </a:lt2>
      <a:accent1>
        <a:srgbClr val="7F7F7F"/>
      </a:accent1>
      <a:accent2>
        <a:srgbClr val="FFCC00"/>
      </a:accent2>
      <a:accent3>
        <a:srgbClr val="3F3F3F"/>
      </a:accent3>
      <a:accent4>
        <a:srgbClr val="FE19FF"/>
      </a:accent4>
      <a:accent5>
        <a:srgbClr val="E36C09"/>
      </a:accent5>
      <a:accent6>
        <a:srgbClr val="205867"/>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malli_uusi.potx" id="{E66C5334-38E1-43D9-B149-6EBBF2E670A0}" vid="{02408BEE-2CB6-4E43-9566-4D8C17FB942D}"/>
    </a:ext>
  </a:extLst>
</a:theme>
</file>

<file path=ppt/theme/theme2.xml><?xml version="1.0" encoding="utf-8"?>
<a:theme xmlns:a="http://schemas.openxmlformats.org/drawingml/2006/main" name="Mukautettu suunnittelumalli">
  <a:themeElements>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malli_uusi.potx" id="{E66C5334-38E1-43D9-B149-6EBBF2E670A0}" vid="{023EC869-7F8F-4925-8F66-5C03DC16EC5B}"/>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42BA730BBA5CA44FABC43D3B76C31DDA" ma:contentTypeVersion="12" ma:contentTypeDescription="Luo uusi asiakirja." ma:contentTypeScope="" ma:versionID="83aacc440979393dc100bb45a6067e35">
  <xsd:schema xmlns:xsd="http://www.w3.org/2001/XMLSchema" xmlns:xs="http://www.w3.org/2001/XMLSchema" xmlns:p="http://schemas.microsoft.com/office/2006/metadata/properties" xmlns:ns2="20687e04-2b66-4153-a4a5-df37f3cb410c" xmlns:ns3="27da45db-5c56-40f0-812e-9e795a9ded2e" targetNamespace="http://schemas.microsoft.com/office/2006/metadata/properties" ma:root="true" ma:fieldsID="2f03200421ad3e9bbfad668c8c19840c" ns2:_="" ns3:_="">
    <xsd:import namespace="20687e04-2b66-4153-a4a5-df37f3cb410c"/>
    <xsd:import namespace="27da45db-5c56-40f0-812e-9e795a9ded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87e04-2b66-4153-a4a5-df37f3cb41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da45db-5c56-40f0-812e-9e795a9ded2e"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EFCB98-7D16-4D8F-9B50-8A49FC514C0D}"/>
</file>

<file path=customXml/itemProps2.xml><?xml version="1.0" encoding="utf-8"?>
<ds:datastoreItem xmlns:ds="http://schemas.openxmlformats.org/officeDocument/2006/customXml" ds:itemID="{8864EA6D-738F-45DE-8900-59C0B201F43E}"/>
</file>

<file path=customXml/itemProps3.xml><?xml version="1.0" encoding="utf-8"?>
<ds:datastoreItem xmlns:ds="http://schemas.openxmlformats.org/officeDocument/2006/customXml" ds:itemID="{554330C1-FDBF-489C-8AD6-1ACBC3081771}"/>
</file>

<file path=docProps/app.xml><?xml version="1.0" encoding="utf-8"?>
<Properties xmlns="http://schemas.openxmlformats.org/officeDocument/2006/extended-properties" xmlns:vt="http://schemas.openxmlformats.org/officeDocument/2006/docPropsVTypes">
  <Template>Esitysmalli_uusi</Template>
  <TotalTime>0</TotalTime>
  <Words>14166</Words>
  <Application>Microsoft Office PowerPoint</Application>
  <PresentationFormat>Näytössä katseltava diaesitys (4:3)</PresentationFormat>
  <Paragraphs>8239</Paragraphs>
  <Slides>44</Slides>
  <Notes>0</Notes>
  <HiddenSlides>0</HiddenSlides>
  <MMClips>0</MMClips>
  <ScaleCrop>false</ScaleCrop>
  <HeadingPairs>
    <vt:vector size="6" baseType="variant">
      <vt:variant>
        <vt:lpstr>Käytetyt fontit</vt:lpstr>
      </vt:variant>
      <vt:variant>
        <vt:i4>2</vt:i4>
      </vt:variant>
      <vt:variant>
        <vt:lpstr>Teema</vt:lpstr>
      </vt:variant>
      <vt:variant>
        <vt:i4>2</vt:i4>
      </vt:variant>
      <vt:variant>
        <vt:lpstr>Dian otsikot</vt:lpstr>
      </vt:variant>
      <vt:variant>
        <vt:i4>44</vt:i4>
      </vt:variant>
    </vt:vector>
  </HeadingPairs>
  <TitlesOfParts>
    <vt:vector size="48" baseType="lpstr">
      <vt:lpstr>Arial</vt:lpstr>
      <vt:lpstr>Calibri</vt:lpstr>
      <vt:lpstr>Office-teema</vt:lpstr>
      <vt:lpstr>Mukautettu suunnittelumalli</vt:lpstr>
      <vt:lpstr>Väestöennuste maakunnittain ja  Pohjois-Savossa kunnittain v. 2021–2040</vt:lpstr>
      <vt:lpstr>Vuoden 2021 väestöennusteen oletukset</vt:lpstr>
      <vt:lpstr>Pohjois-Savon väestönkehitys 1975–2020 ja  Tilastokeskuksen väestöennusteet 2015, 2019 ja 2021</vt:lpstr>
      <vt:lpstr>Pohjois-Savon väestönkehitys 1975–2020 ja Tilastokeskuksen väestöennusteet 2015, 2019 ja 2021, taulukko</vt:lpstr>
      <vt:lpstr>Väkiluvun muutos Pohjois-Savossa</vt:lpstr>
      <vt:lpstr>Väkiluvun muutos maakunnittain</vt:lpstr>
      <vt:lpstr>Pohjois-Savon väestö v. 2020 sekä trendiennuste  ja omavaraislaskelma*) v. 2021–2040</vt:lpstr>
      <vt:lpstr>Elävänä syntyneet Pohjois-Savossa v. 1990–2020  ja ennuste v. 2021–2040</vt:lpstr>
      <vt:lpstr>Elävänä syntyneet maakunnittain v. 1990–2020  ja ennuste v. 2021–2040</vt:lpstr>
      <vt:lpstr>Elävänä syntyneet Pohjois-Savossa ja koko maassa  v. 1990–2020 ja ennuste v. 2021–2040</vt:lpstr>
      <vt:lpstr>Kuolleet Pohjois-Savossa v. 1990–2020 ja ennuste v. 2021–2040</vt:lpstr>
      <vt:lpstr>Kuolleet maakunnittain v. 1990–2020 ja ennuste v. 2021–2040</vt:lpstr>
      <vt:lpstr>Luonnollinen väestönlisäys Pohjois-Savossa v. 1990–2020  ja ennuste v. 2021–2040</vt:lpstr>
      <vt:lpstr>Luonnollinen väestönlisäys maakunnittain v. 1990–2020  ja ennuste v. 2021–2040</vt:lpstr>
      <vt:lpstr>Luonnollinen väestönlisäys Pohjois-Savossa v. 1990–2020  ja ennuste v. 2021–2040, kuvio</vt:lpstr>
      <vt:lpstr>Luonnollinen väestönlisäys kunnittain v. 1990–2020  ja ennuste v. 2021–2040 1/5</vt:lpstr>
      <vt:lpstr>Luonnollinen väestönlisäys kunnittain v. 1990–2020  ja ennuste v. 2021–2040 2/5</vt:lpstr>
      <vt:lpstr>Luonnollinen väestönlisäys kunnittain v. 1990–2020  ja ennuste v. 2021–2040 3/5</vt:lpstr>
      <vt:lpstr>Luonnollinen väestönlisäys kunnittain v. 1990–2020  ja ennuste v. 2021–2040 4/5</vt:lpstr>
      <vt:lpstr>Luonnollinen väestönlisäys kunnittain v. 1990–2020  ja ennuste v. 2021–2040 5/5</vt:lpstr>
      <vt:lpstr>Kokonaisnettomuutto Pohjois-Savossa v. 1990–2020  ja ennuste v. 2021–2040</vt:lpstr>
      <vt:lpstr>Kokonaisnettomuutto maakunnittain v. 1990–2020  ja ennuste v. 2021–2040</vt:lpstr>
      <vt:lpstr>Kokonaisnettomuutto kunnittain v. 1990–2020  ja ennuste v. 2021–2040 1/5</vt:lpstr>
      <vt:lpstr>Kokonaisnettomuutto kunnittain v. 1990–2020  ja ennuste v. 2021–2040 2/5</vt:lpstr>
      <vt:lpstr>Kokonaisnettomuutto kunnittain v. 1990–2020  ja ennuste v. 2021–2040 3/5</vt:lpstr>
      <vt:lpstr>Kokonaisnettomuutto kunnittain v. 1990–2020  ja ennuste v. 2021–2040 4/5</vt:lpstr>
      <vt:lpstr>Kokonaisnettomuutto kunnittain v. 1990–2020  ja ennuste v. 2021–2040 5/5</vt:lpstr>
      <vt:lpstr>Väestö Pohjois-Savossa iän mukaan kolmijaolla ja väestöllinen huoltosuhde*) v. 2020 sekä ennuste v. 2030–2040</vt:lpstr>
      <vt:lpstr>Väestöllinen huoltosuhde*) Pohjois-Savossa v. 2020  ja ennuste v. 2030 ja 2040</vt:lpstr>
      <vt:lpstr>Väestö maakunnittain iän mukaan kolmijaolla ja väestöllinen huoltosuhde*) v. 2020 sekä ennuste v. 2030–2040</vt:lpstr>
      <vt:lpstr>Väestöllinen huoltosuhde*) maakunnittain v. 2020  ja ennuste v. 2030 ja 2040</vt:lpstr>
      <vt:lpstr>Pohjois-Savon väestö iän mukaan kolmijaolla ja lapsi- ja vanhushuoltosuhteet v. 2020 sekä ennuste v. 2030–2040</vt:lpstr>
      <vt:lpstr>Pohjois-Savon lapsi- ja vanhushuoltosuhde v. 2020 ja ennuste v. 2040</vt:lpstr>
      <vt:lpstr>Väestö maakunnittain iän mukaan kolmijaolla ja lapsi- ja vanhushuoltosuhteet v. 1990–2020 sekä ennuste v. 2030–2040</vt:lpstr>
      <vt:lpstr>Lapsi- ja vanhushuoltosuhteet maakunnittain v. 2020 ja ennuste v. 2040</vt:lpstr>
      <vt:lpstr>75 vuotta täyttäneet Pohjois-Savossa v. 2020 ja ennuste v. 2040</vt:lpstr>
      <vt:lpstr>75 vuotta täyttäneet maakunnittain v. 2020 ja ennuste v. 2040</vt:lpstr>
      <vt:lpstr>75 vuotta täyttäneiden määrän kasvu v. 2020–2040 (henk. ja %)</vt:lpstr>
      <vt:lpstr>Väestön ikä- ja sukupuolirakenne Pohjois-Savossa  v. 2020 ja  ennuste v. 2040</vt:lpstr>
      <vt:lpstr>Väestö ikäryhmittäin (5-vuotisjako) vuonna 2020</vt:lpstr>
      <vt:lpstr>Väestö ikäryhmittäin (5-vuotisjako), ennuste vuonna 2025</vt:lpstr>
      <vt:lpstr>Väestö ikäryhmittäin (5-vuotisjako), ennuste vuonna 2030</vt:lpstr>
      <vt:lpstr>Väestö ikäryhmittäin (5-vuotisjako), ennuste vuonna 2035</vt:lpstr>
      <vt:lpstr>Väestö ikäryhmittäin (5-vuotisjako), ennuste vuonna 2040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2021-10-05T06:29:38Z</dcterms:created>
  <dcterms:modified xsi:type="dcterms:W3CDTF">2021-10-05T08:07:08Z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0x01010042BA730BBA5CA44FABC43D3B76C31DDA</vt:lpwstr>
  </property>
</Properties>
</file>