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drawings/drawing12.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15.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drawings/drawing18.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drawings/drawing1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drawings/drawing21.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drawings/drawing2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drawings/drawing23.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drawings/drawing24.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35"/>
  </p:notesMasterIdLst>
  <p:sldIdLst>
    <p:sldId id="256" r:id="rId6"/>
    <p:sldId id="257" r:id="rId7"/>
    <p:sldId id="266" r:id="rId8"/>
    <p:sldId id="289" r:id="rId9"/>
    <p:sldId id="290" r:id="rId10"/>
    <p:sldId id="258" r:id="rId11"/>
    <p:sldId id="267" r:id="rId12"/>
    <p:sldId id="259" r:id="rId13"/>
    <p:sldId id="268" r:id="rId14"/>
    <p:sldId id="269" r:id="rId15"/>
    <p:sldId id="271" r:id="rId16"/>
    <p:sldId id="270" r:id="rId17"/>
    <p:sldId id="272" r:id="rId18"/>
    <p:sldId id="273" r:id="rId19"/>
    <p:sldId id="274" r:id="rId20"/>
    <p:sldId id="275" r:id="rId21"/>
    <p:sldId id="277" r:id="rId22"/>
    <p:sldId id="276" r:id="rId23"/>
    <p:sldId id="280" r:id="rId24"/>
    <p:sldId id="279" r:id="rId25"/>
    <p:sldId id="278" r:id="rId26"/>
    <p:sldId id="281" r:id="rId27"/>
    <p:sldId id="282" r:id="rId28"/>
    <p:sldId id="285" r:id="rId29"/>
    <p:sldId id="284" r:id="rId30"/>
    <p:sldId id="283" r:id="rId31"/>
    <p:sldId id="286" r:id="rId32"/>
    <p:sldId id="288" r:id="rId33"/>
    <p:sldId id="287" r:id="rId34"/>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6D4"/>
    <a:srgbClr val="538FCC"/>
    <a:srgbClr val="F9DC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F5E2FE-E073-4DCE-9773-94917B7CC8A9}" v="1048" dt="2019-10-01T05:03:04.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tke Maarit" userId="af19b5fb-2127-485b-bd19-f602cac4e9c8" providerId="ADAL" clId="{FCF5E2FE-E073-4DCE-9773-94917B7CC8A9}"/>
    <pc:docChg chg="custSel addSld delSld modSld sldOrd">
      <pc:chgData name="Intke Maarit" userId="af19b5fb-2127-485b-bd19-f602cac4e9c8" providerId="ADAL" clId="{FCF5E2FE-E073-4DCE-9773-94917B7CC8A9}" dt="2019-10-01T05:03:04.235" v="1000"/>
      <pc:docMkLst>
        <pc:docMk/>
      </pc:docMkLst>
      <pc:sldChg chg="modSp">
        <pc:chgData name="Intke Maarit" userId="af19b5fb-2127-485b-bd19-f602cac4e9c8" providerId="ADAL" clId="{FCF5E2FE-E073-4DCE-9773-94917B7CC8A9}" dt="2019-09-30T12:11:14.525" v="764" actId="20577"/>
        <pc:sldMkLst>
          <pc:docMk/>
          <pc:sldMk cId="908443640" sldId="256"/>
        </pc:sldMkLst>
        <pc:spChg chg="mod">
          <ac:chgData name="Intke Maarit" userId="af19b5fb-2127-485b-bd19-f602cac4e9c8" providerId="ADAL" clId="{FCF5E2FE-E073-4DCE-9773-94917B7CC8A9}" dt="2019-09-30T12:11:14.525" v="764" actId="20577"/>
          <ac:spMkLst>
            <pc:docMk/>
            <pc:sldMk cId="908443640" sldId="256"/>
            <ac:spMk id="4" creationId="{00000000-0000-0000-0000-000000000000}"/>
          </ac:spMkLst>
        </pc:spChg>
        <pc:spChg chg="mod">
          <ac:chgData name="Intke Maarit" userId="af19b5fb-2127-485b-bd19-f602cac4e9c8" providerId="ADAL" clId="{FCF5E2FE-E073-4DCE-9773-94917B7CC8A9}" dt="2019-09-30T11:05:21.334" v="106" actId="20577"/>
          <ac:spMkLst>
            <pc:docMk/>
            <pc:sldMk cId="908443640" sldId="256"/>
            <ac:spMk id="5" creationId="{00000000-0000-0000-0000-000000000000}"/>
          </ac:spMkLst>
        </pc:spChg>
      </pc:sldChg>
      <pc:sldChg chg="addSp modSp add">
        <pc:chgData name="Intke Maarit" userId="af19b5fb-2127-485b-bd19-f602cac4e9c8" providerId="ADAL" clId="{FCF5E2FE-E073-4DCE-9773-94917B7CC8A9}" dt="2019-09-30T11:11:27.695" v="450" actId="20577"/>
        <pc:sldMkLst>
          <pc:docMk/>
          <pc:sldMk cId="65648546" sldId="257"/>
        </pc:sldMkLst>
        <pc:spChg chg="add mod">
          <ac:chgData name="Intke Maarit" userId="af19b5fb-2127-485b-bd19-f602cac4e9c8" providerId="ADAL" clId="{FCF5E2FE-E073-4DCE-9773-94917B7CC8A9}" dt="2019-09-30T11:11:27.695" v="450" actId="20577"/>
          <ac:spMkLst>
            <pc:docMk/>
            <pc:sldMk cId="65648546" sldId="257"/>
            <ac:spMk id="3" creationId="{42035551-0B91-492B-8F54-39DBFE122DDE}"/>
          </ac:spMkLst>
        </pc:spChg>
      </pc:sldChg>
      <pc:sldChg chg="addSp delSp modSp add mod">
        <pc:chgData name="Intke Maarit" userId="af19b5fb-2127-485b-bd19-f602cac4e9c8" providerId="ADAL" clId="{FCF5E2FE-E073-4DCE-9773-94917B7CC8A9}" dt="2019-09-30T12:17:29.878" v="849" actId="20577"/>
        <pc:sldMkLst>
          <pc:docMk/>
          <pc:sldMk cId="468892935" sldId="258"/>
        </pc:sldMkLst>
        <pc:graphicFrameChg chg="add del mod">
          <ac:chgData name="Intke Maarit" userId="af19b5fb-2127-485b-bd19-f602cac4e9c8" providerId="ADAL" clId="{FCF5E2FE-E073-4DCE-9773-94917B7CC8A9}" dt="2019-09-30T11:28:06.311" v="509" actId="478"/>
          <ac:graphicFrameMkLst>
            <pc:docMk/>
            <pc:sldMk cId="468892935" sldId="258"/>
            <ac:graphicFrameMk id="3" creationId="{947CB192-41A3-4B4C-9BBA-4D215AB1B220}"/>
          </ac:graphicFrameMkLst>
        </pc:graphicFrameChg>
        <pc:graphicFrameChg chg="add mod">
          <ac:chgData name="Intke Maarit" userId="af19b5fb-2127-485b-bd19-f602cac4e9c8" providerId="ADAL" clId="{FCF5E2FE-E073-4DCE-9773-94917B7CC8A9}" dt="2019-09-30T12:17:29.878" v="849" actId="20577"/>
          <ac:graphicFrameMkLst>
            <pc:docMk/>
            <pc:sldMk cId="468892935" sldId="258"/>
            <ac:graphicFrameMk id="6" creationId="{947CB192-41A3-4B4C-9BBA-4D215AB1B220}"/>
          </ac:graphicFrameMkLst>
        </pc:graphicFrameChg>
        <pc:picChg chg="add del mod">
          <ac:chgData name="Intke Maarit" userId="af19b5fb-2127-485b-bd19-f602cac4e9c8" providerId="ADAL" clId="{FCF5E2FE-E073-4DCE-9773-94917B7CC8A9}" dt="2019-09-30T11:37:19.238" v="552" actId="478"/>
          <ac:picMkLst>
            <pc:docMk/>
            <pc:sldMk cId="468892935" sldId="258"/>
            <ac:picMk id="4" creationId="{590FD84A-437C-4332-A744-492AFB250382}"/>
          </ac:picMkLst>
        </pc:picChg>
        <pc:picChg chg="add del mod">
          <ac:chgData name="Intke Maarit" userId="af19b5fb-2127-485b-bd19-f602cac4e9c8" providerId="ADAL" clId="{FCF5E2FE-E073-4DCE-9773-94917B7CC8A9}" dt="2019-09-30T12:17:07.221" v="843" actId="478"/>
          <ac:picMkLst>
            <pc:docMk/>
            <pc:sldMk cId="468892935" sldId="258"/>
            <ac:picMk id="5" creationId="{BD6EF215-D082-4565-93E8-4B251B6A114C}"/>
          </ac:picMkLst>
        </pc:picChg>
      </pc:sldChg>
      <pc:sldChg chg="addSp delSp modSp add mod">
        <pc:chgData name="Intke Maarit" userId="af19b5fb-2127-485b-bd19-f602cac4e9c8" providerId="ADAL" clId="{FCF5E2FE-E073-4DCE-9773-94917B7CC8A9}" dt="2019-10-01T05:02:45.464" v="998"/>
        <pc:sldMkLst>
          <pc:docMk/>
          <pc:sldMk cId="527725864" sldId="259"/>
        </pc:sldMkLst>
        <pc:graphicFrameChg chg="add del mod">
          <ac:chgData name="Intke Maarit" userId="af19b5fb-2127-485b-bd19-f602cac4e9c8" providerId="ADAL" clId="{FCF5E2FE-E073-4DCE-9773-94917B7CC8A9}" dt="2019-09-30T11:25:50.624" v="493" actId="478"/>
          <ac:graphicFrameMkLst>
            <pc:docMk/>
            <pc:sldMk cId="527725864" sldId="259"/>
            <ac:graphicFrameMk id="3" creationId="{AF59E148-5A44-4681-A7A4-53096A041E68}"/>
          </ac:graphicFrameMkLst>
        </pc:graphicFrameChg>
        <pc:graphicFrameChg chg="add del mod">
          <ac:chgData name="Intke Maarit" userId="af19b5fb-2127-485b-bd19-f602cac4e9c8" providerId="ADAL" clId="{FCF5E2FE-E073-4DCE-9773-94917B7CC8A9}" dt="2019-09-30T11:25:51.295" v="494" actId="478"/>
          <ac:graphicFrameMkLst>
            <pc:docMk/>
            <pc:sldMk cId="527725864" sldId="259"/>
            <ac:graphicFrameMk id="4" creationId="{BD05F3CA-6EB8-44D8-8683-DBBC6DC630BB}"/>
          </ac:graphicFrameMkLst>
        </pc:graphicFrameChg>
        <pc:graphicFrameChg chg="add mod">
          <ac:chgData name="Intke Maarit" userId="af19b5fb-2127-485b-bd19-f602cac4e9c8" providerId="ADAL" clId="{FCF5E2FE-E073-4DCE-9773-94917B7CC8A9}" dt="2019-10-01T05:02:45.464" v="998"/>
          <ac:graphicFrameMkLst>
            <pc:docMk/>
            <pc:sldMk cId="527725864" sldId="259"/>
            <ac:graphicFrameMk id="11" creationId="{BD05F3CA-6EB8-44D8-8683-DBBC6DC630BB}"/>
          </ac:graphicFrameMkLst>
        </pc:graphicFrameChg>
        <pc:picChg chg="add del mod">
          <ac:chgData name="Intke Maarit" userId="af19b5fb-2127-485b-bd19-f602cac4e9c8" providerId="ADAL" clId="{FCF5E2FE-E073-4DCE-9773-94917B7CC8A9}" dt="2019-09-30T11:28:27.779" v="513" actId="478"/>
          <ac:picMkLst>
            <pc:docMk/>
            <pc:sldMk cId="527725864" sldId="259"/>
            <ac:picMk id="5" creationId="{46A8726B-0E19-4A78-AE0B-1501471B6D12}"/>
          </ac:picMkLst>
        </pc:picChg>
        <pc:picChg chg="add del mod">
          <ac:chgData name="Intke Maarit" userId="af19b5fb-2127-485b-bd19-f602cac4e9c8" providerId="ADAL" clId="{FCF5E2FE-E073-4DCE-9773-94917B7CC8A9}" dt="2019-09-30T11:28:28.512" v="514" actId="478"/>
          <ac:picMkLst>
            <pc:docMk/>
            <pc:sldMk cId="527725864" sldId="259"/>
            <ac:picMk id="6" creationId="{0ECA1ED5-10CE-4A90-A5DE-57ADB6AD63B5}"/>
          </ac:picMkLst>
        </pc:picChg>
        <pc:picChg chg="add del mod">
          <ac:chgData name="Intke Maarit" userId="af19b5fb-2127-485b-bd19-f602cac4e9c8" providerId="ADAL" clId="{FCF5E2FE-E073-4DCE-9773-94917B7CC8A9}" dt="2019-09-30T12:12:16.406" v="766"/>
          <ac:picMkLst>
            <pc:docMk/>
            <pc:sldMk cId="527725864" sldId="259"/>
            <ac:picMk id="7" creationId="{292FAB1A-EA50-4BE3-A5F1-984836A762E6}"/>
          </ac:picMkLst>
        </pc:picChg>
        <pc:picChg chg="add del mod">
          <ac:chgData name="Intke Maarit" userId="af19b5fb-2127-485b-bd19-f602cac4e9c8" providerId="ADAL" clId="{FCF5E2FE-E073-4DCE-9773-94917B7CC8A9}" dt="2019-09-30T12:13:03.489" v="778" actId="478"/>
          <ac:picMkLst>
            <pc:docMk/>
            <pc:sldMk cId="527725864" sldId="259"/>
            <ac:picMk id="8" creationId="{1FF8A8EB-80D4-48B8-B6C5-78764C56BFF8}"/>
          </ac:picMkLst>
        </pc:picChg>
        <pc:picChg chg="add del mod">
          <ac:chgData name="Intke Maarit" userId="af19b5fb-2127-485b-bd19-f602cac4e9c8" providerId="ADAL" clId="{FCF5E2FE-E073-4DCE-9773-94917B7CC8A9}" dt="2019-09-30T12:13:04.037" v="779" actId="478"/>
          <ac:picMkLst>
            <pc:docMk/>
            <pc:sldMk cId="527725864" sldId="259"/>
            <ac:picMk id="9" creationId="{33E75EBA-524D-49AF-8639-55889F2DB251}"/>
          </ac:picMkLst>
        </pc:picChg>
        <pc:picChg chg="add del">
          <ac:chgData name="Intke Maarit" userId="af19b5fb-2127-485b-bd19-f602cac4e9c8" providerId="ADAL" clId="{FCF5E2FE-E073-4DCE-9773-94917B7CC8A9}" dt="2019-09-30T12:13:21.457" v="782" actId="478"/>
          <ac:picMkLst>
            <pc:docMk/>
            <pc:sldMk cId="527725864" sldId="259"/>
            <ac:picMk id="10" creationId="{F55D18D9-2AB3-45A7-812C-23C05FBBF2F6}"/>
          </ac:picMkLst>
        </pc:picChg>
      </pc:sldChg>
      <pc:sldChg chg="addSp delSp modSp add del">
        <pc:chgData name="Intke Maarit" userId="af19b5fb-2127-485b-bd19-f602cac4e9c8" providerId="ADAL" clId="{FCF5E2FE-E073-4DCE-9773-94917B7CC8A9}" dt="2019-09-30T12:15:55.366" v="825" actId="2696"/>
        <pc:sldMkLst>
          <pc:docMk/>
          <pc:sldMk cId="3193094595" sldId="260"/>
        </pc:sldMkLst>
        <pc:picChg chg="add del mod">
          <ac:chgData name="Intke Maarit" userId="af19b5fb-2127-485b-bd19-f602cac4e9c8" providerId="ADAL" clId="{FCF5E2FE-E073-4DCE-9773-94917B7CC8A9}" dt="2019-09-30T11:32:50.583" v="535" actId="478"/>
          <ac:picMkLst>
            <pc:docMk/>
            <pc:sldMk cId="3193094595" sldId="260"/>
            <ac:picMk id="3" creationId="{03C268F5-2763-433D-9941-D9E901E56E16}"/>
          </ac:picMkLst>
        </pc:picChg>
        <pc:picChg chg="add del mod">
          <ac:chgData name="Intke Maarit" userId="af19b5fb-2127-485b-bd19-f602cac4e9c8" providerId="ADAL" clId="{FCF5E2FE-E073-4DCE-9773-94917B7CC8A9}" dt="2019-09-30T11:41:52.343" v="575" actId="478"/>
          <ac:picMkLst>
            <pc:docMk/>
            <pc:sldMk cId="3193094595" sldId="260"/>
            <ac:picMk id="4" creationId="{86351C8B-59A5-4EFE-B2CC-95C37AE5F203}"/>
          </ac:picMkLst>
        </pc:picChg>
        <pc:picChg chg="add del mod">
          <ac:chgData name="Intke Maarit" userId="af19b5fb-2127-485b-bd19-f602cac4e9c8" providerId="ADAL" clId="{FCF5E2FE-E073-4DCE-9773-94917B7CC8A9}" dt="2019-09-30T11:41:53.015" v="576" actId="478"/>
          <ac:picMkLst>
            <pc:docMk/>
            <pc:sldMk cId="3193094595" sldId="260"/>
            <ac:picMk id="5" creationId="{74246D34-D81E-4248-87E1-E68562EB2FC8}"/>
          </ac:picMkLst>
        </pc:picChg>
        <pc:picChg chg="add del mod">
          <ac:chgData name="Intke Maarit" userId="af19b5fb-2127-485b-bd19-f602cac4e9c8" providerId="ADAL" clId="{FCF5E2FE-E073-4DCE-9773-94917B7CC8A9}" dt="2019-09-30T11:41:54.103" v="578" actId="478"/>
          <ac:picMkLst>
            <pc:docMk/>
            <pc:sldMk cId="3193094595" sldId="260"/>
            <ac:picMk id="6" creationId="{D9E47265-BA47-4F0F-BBA5-15247A2EB45F}"/>
          </ac:picMkLst>
        </pc:picChg>
        <pc:picChg chg="add del mod">
          <ac:chgData name="Intke Maarit" userId="af19b5fb-2127-485b-bd19-f602cac4e9c8" providerId="ADAL" clId="{FCF5E2FE-E073-4DCE-9773-94917B7CC8A9}" dt="2019-09-30T11:38:35.897" v="561" actId="478"/>
          <ac:picMkLst>
            <pc:docMk/>
            <pc:sldMk cId="3193094595" sldId="260"/>
            <ac:picMk id="7" creationId="{27A139EC-731F-46A7-873B-192F40482A86}"/>
          </ac:picMkLst>
        </pc:picChg>
        <pc:picChg chg="add del mod">
          <ac:chgData name="Intke Maarit" userId="af19b5fb-2127-485b-bd19-f602cac4e9c8" providerId="ADAL" clId="{FCF5E2FE-E073-4DCE-9773-94917B7CC8A9}" dt="2019-09-30T11:39:02.394" v="566" actId="478"/>
          <ac:picMkLst>
            <pc:docMk/>
            <pc:sldMk cId="3193094595" sldId="260"/>
            <ac:picMk id="8" creationId="{A9D88018-8190-4C96-9E70-334A3FB5A874}"/>
          </ac:picMkLst>
        </pc:picChg>
        <pc:picChg chg="add del mod">
          <ac:chgData name="Intke Maarit" userId="af19b5fb-2127-485b-bd19-f602cac4e9c8" providerId="ADAL" clId="{FCF5E2FE-E073-4DCE-9773-94917B7CC8A9}" dt="2019-09-30T11:41:53.653" v="577" actId="478"/>
          <ac:picMkLst>
            <pc:docMk/>
            <pc:sldMk cId="3193094595" sldId="260"/>
            <ac:picMk id="9" creationId="{AA2313FE-147E-4488-AE8D-BAEEE477BE72}"/>
          </ac:picMkLst>
        </pc:picChg>
        <pc:picChg chg="add mod">
          <ac:chgData name="Intke Maarit" userId="af19b5fb-2127-485b-bd19-f602cac4e9c8" providerId="ADAL" clId="{FCF5E2FE-E073-4DCE-9773-94917B7CC8A9}" dt="2019-09-30T11:52:38.945" v="680" actId="14100"/>
          <ac:picMkLst>
            <pc:docMk/>
            <pc:sldMk cId="3193094595" sldId="260"/>
            <ac:picMk id="10" creationId="{182A706B-5D95-47BC-BD27-49AD9874B346}"/>
          </ac:picMkLst>
        </pc:picChg>
        <pc:picChg chg="add mod">
          <ac:chgData name="Intke Maarit" userId="af19b5fb-2127-485b-bd19-f602cac4e9c8" providerId="ADAL" clId="{FCF5E2FE-E073-4DCE-9773-94917B7CC8A9}" dt="2019-09-30T11:44:44.187" v="599" actId="1076"/>
          <ac:picMkLst>
            <pc:docMk/>
            <pc:sldMk cId="3193094595" sldId="260"/>
            <ac:picMk id="11" creationId="{4A46E974-0FF3-448F-9EF5-1434658BEC9F}"/>
          </ac:picMkLst>
        </pc:picChg>
        <pc:picChg chg="add del mod">
          <ac:chgData name="Intke Maarit" userId="af19b5fb-2127-485b-bd19-f602cac4e9c8" providerId="ADAL" clId="{FCF5E2FE-E073-4DCE-9773-94917B7CC8A9}" dt="2019-09-30T11:52:13.601" v="676" actId="478"/>
          <ac:picMkLst>
            <pc:docMk/>
            <pc:sldMk cId="3193094595" sldId="260"/>
            <ac:picMk id="12" creationId="{6C3DFCA5-228B-4B8F-AB45-C29AAD84B1A2}"/>
          </ac:picMkLst>
        </pc:picChg>
        <pc:picChg chg="add mod">
          <ac:chgData name="Intke Maarit" userId="af19b5fb-2127-485b-bd19-f602cac4e9c8" providerId="ADAL" clId="{FCF5E2FE-E073-4DCE-9773-94917B7CC8A9}" dt="2019-09-30T11:44:54.227" v="603" actId="1076"/>
          <ac:picMkLst>
            <pc:docMk/>
            <pc:sldMk cId="3193094595" sldId="260"/>
            <ac:picMk id="13" creationId="{4895F16F-EE10-46C4-A29B-1A98BB810694}"/>
          </ac:picMkLst>
        </pc:picChg>
        <pc:picChg chg="add mod">
          <ac:chgData name="Intke Maarit" userId="af19b5fb-2127-485b-bd19-f602cac4e9c8" providerId="ADAL" clId="{FCF5E2FE-E073-4DCE-9773-94917B7CC8A9}" dt="2019-09-30T11:52:42.173" v="682" actId="1076"/>
          <ac:picMkLst>
            <pc:docMk/>
            <pc:sldMk cId="3193094595" sldId="260"/>
            <ac:picMk id="14" creationId="{12141986-B9E5-4D47-AC84-B2B0FCE78A10}"/>
          </ac:picMkLst>
        </pc:picChg>
      </pc:sldChg>
      <pc:sldChg chg="addSp delSp modSp add del">
        <pc:chgData name="Intke Maarit" userId="af19b5fb-2127-485b-bd19-f602cac4e9c8" providerId="ADAL" clId="{FCF5E2FE-E073-4DCE-9773-94917B7CC8A9}" dt="2019-09-30T12:19:18.008" v="873" actId="2696"/>
        <pc:sldMkLst>
          <pc:docMk/>
          <pc:sldMk cId="3227368192" sldId="261"/>
        </pc:sldMkLst>
        <pc:picChg chg="add del mod">
          <ac:chgData name="Intke Maarit" userId="af19b5fb-2127-485b-bd19-f602cac4e9c8" providerId="ADAL" clId="{FCF5E2FE-E073-4DCE-9773-94917B7CC8A9}" dt="2019-09-30T11:47:50.476" v="636" actId="478"/>
          <ac:picMkLst>
            <pc:docMk/>
            <pc:sldMk cId="3227368192" sldId="261"/>
            <ac:picMk id="3" creationId="{543AA8B0-7E47-42EA-9921-8334875B1E04}"/>
          </ac:picMkLst>
        </pc:picChg>
        <pc:picChg chg="add del mod">
          <ac:chgData name="Intke Maarit" userId="af19b5fb-2127-485b-bd19-f602cac4e9c8" providerId="ADAL" clId="{FCF5E2FE-E073-4DCE-9773-94917B7CC8A9}" dt="2019-09-30T11:47:51.209" v="637" actId="478"/>
          <ac:picMkLst>
            <pc:docMk/>
            <pc:sldMk cId="3227368192" sldId="261"/>
            <ac:picMk id="4" creationId="{D9172C34-BC31-4CE0-A1B7-2CC0B5A05589}"/>
          </ac:picMkLst>
        </pc:picChg>
        <pc:picChg chg="add del mod">
          <ac:chgData name="Intke Maarit" userId="af19b5fb-2127-485b-bd19-f602cac4e9c8" providerId="ADAL" clId="{FCF5E2FE-E073-4DCE-9773-94917B7CC8A9}" dt="2019-09-30T11:47:51.827" v="638" actId="478"/>
          <ac:picMkLst>
            <pc:docMk/>
            <pc:sldMk cId="3227368192" sldId="261"/>
            <ac:picMk id="5" creationId="{FEACE06A-3E8C-4144-BCE1-E16AAB729424}"/>
          </ac:picMkLst>
        </pc:picChg>
        <pc:picChg chg="add del mod">
          <ac:chgData name="Intke Maarit" userId="af19b5fb-2127-485b-bd19-f602cac4e9c8" providerId="ADAL" clId="{FCF5E2FE-E073-4DCE-9773-94917B7CC8A9}" dt="2019-09-30T11:47:39.721" v="632" actId="478"/>
          <ac:picMkLst>
            <pc:docMk/>
            <pc:sldMk cId="3227368192" sldId="261"/>
            <ac:picMk id="6" creationId="{E78949CD-0AEB-41D5-9B6A-C4D766DE95D2}"/>
          </ac:picMkLst>
        </pc:picChg>
        <pc:picChg chg="add del mod">
          <ac:chgData name="Intke Maarit" userId="af19b5fb-2127-485b-bd19-f602cac4e9c8" providerId="ADAL" clId="{FCF5E2FE-E073-4DCE-9773-94917B7CC8A9}" dt="2019-09-30T11:47:52.296" v="639" actId="478"/>
          <ac:picMkLst>
            <pc:docMk/>
            <pc:sldMk cId="3227368192" sldId="261"/>
            <ac:picMk id="7" creationId="{FECF7FD2-4673-4AA3-B02B-55FFD49648C3}"/>
          </ac:picMkLst>
        </pc:picChg>
        <pc:picChg chg="add mod">
          <ac:chgData name="Intke Maarit" userId="af19b5fb-2127-485b-bd19-f602cac4e9c8" providerId="ADAL" clId="{FCF5E2FE-E073-4DCE-9773-94917B7CC8A9}" dt="2019-09-30T11:51:21.601" v="664" actId="1076"/>
          <ac:picMkLst>
            <pc:docMk/>
            <pc:sldMk cId="3227368192" sldId="261"/>
            <ac:picMk id="8" creationId="{18496DF3-071B-422A-A26E-978428DFCFF1}"/>
          </ac:picMkLst>
        </pc:picChg>
        <pc:picChg chg="add mod">
          <ac:chgData name="Intke Maarit" userId="af19b5fb-2127-485b-bd19-f602cac4e9c8" providerId="ADAL" clId="{FCF5E2FE-E073-4DCE-9773-94917B7CC8A9}" dt="2019-09-30T11:51:45.079" v="671" actId="14100"/>
          <ac:picMkLst>
            <pc:docMk/>
            <pc:sldMk cId="3227368192" sldId="261"/>
            <ac:picMk id="9" creationId="{DF3A1834-5566-4CA3-B6B7-A94216AF0678}"/>
          </ac:picMkLst>
        </pc:picChg>
        <pc:picChg chg="add mod">
          <ac:chgData name="Intke Maarit" userId="af19b5fb-2127-485b-bd19-f602cac4e9c8" providerId="ADAL" clId="{FCF5E2FE-E073-4DCE-9773-94917B7CC8A9}" dt="2019-09-30T11:51:54.223" v="674" actId="14100"/>
          <ac:picMkLst>
            <pc:docMk/>
            <pc:sldMk cId="3227368192" sldId="261"/>
            <ac:picMk id="10" creationId="{F20867DF-7CC2-4EF0-A727-2F78FF1FC9F2}"/>
          </ac:picMkLst>
        </pc:picChg>
        <pc:picChg chg="add mod">
          <ac:chgData name="Intke Maarit" userId="af19b5fb-2127-485b-bd19-f602cac4e9c8" providerId="ADAL" clId="{FCF5E2FE-E073-4DCE-9773-94917B7CC8A9}" dt="2019-09-30T11:51:29.549" v="667" actId="1076"/>
          <ac:picMkLst>
            <pc:docMk/>
            <pc:sldMk cId="3227368192" sldId="261"/>
            <ac:picMk id="11" creationId="{FB0401BD-C56E-46CE-9A0A-4AA9E03C7198}"/>
          </ac:picMkLst>
        </pc:picChg>
      </pc:sldChg>
      <pc:sldChg chg="addSp modSp add del">
        <pc:chgData name="Intke Maarit" userId="af19b5fb-2127-485b-bd19-f602cac4e9c8" providerId="ADAL" clId="{FCF5E2FE-E073-4DCE-9773-94917B7CC8A9}" dt="2019-09-30T12:24:43.393" v="905" actId="2696"/>
        <pc:sldMkLst>
          <pc:docMk/>
          <pc:sldMk cId="1227189487" sldId="262"/>
        </pc:sldMkLst>
        <pc:picChg chg="add mod">
          <ac:chgData name="Intke Maarit" userId="af19b5fb-2127-485b-bd19-f602cac4e9c8" providerId="ADAL" clId="{FCF5E2FE-E073-4DCE-9773-94917B7CC8A9}" dt="2019-09-30T11:54:48.985" v="696" actId="1076"/>
          <ac:picMkLst>
            <pc:docMk/>
            <pc:sldMk cId="1227189487" sldId="262"/>
            <ac:picMk id="3" creationId="{466C859D-ADD0-4AF7-9DC9-6B278B492625}"/>
          </ac:picMkLst>
        </pc:picChg>
        <pc:picChg chg="add mod">
          <ac:chgData name="Intke Maarit" userId="af19b5fb-2127-485b-bd19-f602cac4e9c8" providerId="ADAL" clId="{FCF5E2FE-E073-4DCE-9773-94917B7CC8A9}" dt="2019-09-30T11:54:46.741" v="695" actId="1076"/>
          <ac:picMkLst>
            <pc:docMk/>
            <pc:sldMk cId="1227189487" sldId="262"/>
            <ac:picMk id="4" creationId="{CC320991-30AA-4A14-9B00-7FCF1E7DA457}"/>
          </ac:picMkLst>
        </pc:picChg>
        <pc:picChg chg="add mod">
          <ac:chgData name="Intke Maarit" userId="af19b5fb-2127-485b-bd19-f602cac4e9c8" providerId="ADAL" clId="{FCF5E2FE-E073-4DCE-9773-94917B7CC8A9}" dt="2019-09-30T11:55:53.801" v="700" actId="14100"/>
          <ac:picMkLst>
            <pc:docMk/>
            <pc:sldMk cId="1227189487" sldId="262"/>
            <ac:picMk id="5" creationId="{17268DDE-A610-4BDC-A0B0-91286D2F6203}"/>
          </ac:picMkLst>
        </pc:picChg>
        <pc:picChg chg="add mod">
          <ac:chgData name="Intke Maarit" userId="af19b5fb-2127-485b-bd19-f602cac4e9c8" providerId="ADAL" clId="{FCF5E2FE-E073-4DCE-9773-94917B7CC8A9}" dt="2019-09-30T11:56:50.872" v="704" actId="14100"/>
          <ac:picMkLst>
            <pc:docMk/>
            <pc:sldMk cId="1227189487" sldId="262"/>
            <ac:picMk id="6" creationId="{6523097C-31FC-4176-B239-1BC091941453}"/>
          </ac:picMkLst>
        </pc:picChg>
      </pc:sldChg>
      <pc:sldChg chg="addSp modSp add del">
        <pc:chgData name="Intke Maarit" userId="af19b5fb-2127-485b-bd19-f602cac4e9c8" providerId="ADAL" clId="{FCF5E2FE-E073-4DCE-9773-94917B7CC8A9}" dt="2019-09-30T12:24:45.796" v="906" actId="2696"/>
        <pc:sldMkLst>
          <pc:docMk/>
          <pc:sldMk cId="3413845229" sldId="263"/>
        </pc:sldMkLst>
        <pc:picChg chg="add mod">
          <ac:chgData name="Intke Maarit" userId="af19b5fb-2127-485b-bd19-f602cac4e9c8" providerId="ADAL" clId="{FCF5E2FE-E073-4DCE-9773-94917B7CC8A9}" dt="2019-09-30T11:57:56.206" v="708" actId="14100"/>
          <ac:picMkLst>
            <pc:docMk/>
            <pc:sldMk cId="3413845229" sldId="263"/>
            <ac:picMk id="3" creationId="{13B0E33F-2D80-4330-AE22-B2EE8CF8561E}"/>
          </ac:picMkLst>
        </pc:picChg>
      </pc:sldChg>
      <pc:sldChg chg="addSp modSp add del">
        <pc:chgData name="Intke Maarit" userId="af19b5fb-2127-485b-bd19-f602cac4e9c8" providerId="ADAL" clId="{FCF5E2FE-E073-4DCE-9773-94917B7CC8A9}" dt="2019-09-30T12:26:12.352" v="932" actId="2696"/>
        <pc:sldMkLst>
          <pc:docMk/>
          <pc:sldMk cId="1108616790" sldId="264"/>
        </pc:sldMkLst>
        <pc:picChg chg="add mod">
          <ac:chgData name="Intke Maarit" userId="af19b5fb-2127-485b-bd19-f602cac4e9c8" providerId="ADAL" clId="{FCF5E2FE-E073-4DCE-9773-94917B7CC8A9}" dt="2019-09-30T12:02:28.815" v="729" actId="14100"/>
          <ac:picMkLst>
            <pc:docMk/>
            <pc:sldMk cId="1108616790" sldId="264"/>
            <ac:picMk id="3" creationId="{9B957083-4046-4B47-89F0-1A749DB14547}"/>
          </ac:picMkLst>
        </pc:picChg>
        <pc:picChg chg="add mod">
          <ac:chgData name="Intke Maarit" userId="af19b5fb-2127-485b-bd19-f602cac4e9c8" providerId="ADAL" clId="{FCF5E2FE-E073-4DCE-9773-94917B7CC8A9}" dt="2019-09-30T12:02:31.277" v="730" actId="14100"/>
          <ac:picMkLst>
            <pc:docMk/>
            <pc:sldMk cId="1108616790" sldId="264"/>
            <ac:picMk id="4" creationId="{045D03C3-B82F-4827-8220-A0D13B0E324E}"/>
          </ac:picMkLst>
        </pc:picChg>
        <pc:picChg chg="add mod">
          <ac:chgData name="Intke Maarit" userId="af19b5fb-2127-485b-bd19-f602cac4e9c8" providerId="ADAL" clId="{FCF5E2FE-E073-4DCE-9773-94917B7CC8A9}" dt="2019-09-30T12:02:34.224" v="731" actId="14100"/>
          <ac:picMkLst>
            <pc:docMk/>
            <pc:sldMk cId="1108616790" sldId="264"/>
            <ac:picMk id="5" creationId="{18052582-E91C-432C-B8EE-3CB825EDD890}"/>
          </ac:picMkLst>
        </pc:picChg>
        <pc:picChg chg="add mod">
          <ac:chgData name="Intke Maarit" userId="af19b5fb-2127-485b-bd19-f602cac4e9c8" providerId="ADAL" clId="{FCF5E2FE-E073-4DCE-9773-94917B7CC8A9}" dt="2019-09-30T12:02:37.336" v="732" actId="14100"/>
          <ac:picMkLst>
            <pc:docMk/>
            <pc:sldMk cId="1108616790" sldId="264"/>
            <ac:picMk id="6" creationId="{A6570B8D-204E-4427-B45B-1825614EEA98}"/>
          </ac:picMkLst>
        </pc:picChg>
      </pc:sldChg>
      <pc:sldChg chg="addSp delSp modSp add del">
        <pc:chgData name="Intke Maarit" userId="af19b5fb-2127-485b-bd19-f602cac4e9c8" providerId="ADAL" clId="{FCF5E2FE-E073-4DCE-9773-94917B7CC8A9}" dt="2019-09-30T12:28:08.919" v="951" actId="2696"/>
        <pc:sldMkLst>
          <pc:docMk/>
          <pc:sldMk cId="1983446131" sldId="265"/>
        </pc:sldMkLst>
        <pc:picChg chg="add mod">
          <ac:chgData name="Intke Maarit" userId="af19b5fb-2127-485b-bd19-f602cac4e9c8" providerId="ADAL" clId="{FCF5E2FE-E073-4DCE-9773-94917B7CC8A9}" dt="2019-09-30T12:05:14.296" v="737" actId="14100"/>
          <ac:picMkLst>
            <pc:docMk/>
            <pc:sldMk cId="1983446131" sldId="265"/>
            <ac:picMk id="3" creationId="{F6A75FFE-A883-44D7-9597-051B13F6631D}"/>
          </ac:picMkLst>
        </pc:picChg>
        <pc:picChg chg="add mod">
          <ac:chgData name="Intke Maarit" userId="af19b5fb-2127-485b-bd19-f602cac4e9c8" providerId="ADAL" clId="{FCF5E2FE-E073-4DCE-9773-94917B7CC8A9}" dt="2019-09-30T12:06:11.600" v="741" actId="14100"/>
          <ac:picMkLst>
            <pc:docMk/>
            <pc:sldMk cId="1983446131" sldId="265"/>
            <ac:picMk id="4" creationId="{AA642D22-5680-4487-9E83-D68B99B4B71F}"/>
          </ac:picMkLst>
        </pc:picChg>
        <pc:picChg chg="add del mod">
          <ac:chgData name="Intke Maarit" userId="af19b5fb-2127-485b-bd19-f602cac4e9c8" providerId="ADAL" clId="{FCF5E2FE-E073-4DCE-9773-94917B7CC8A9}" dt="2019-09-30T12:09:24.668" v="746" actId="478"/>
          <ac:picMkLst>
            <pc:docMk/>
            <pc:sldMk cId="1983446131" sldId="265"/>
            <ac:picMk id="5" creationId="{4253C699-090F-44E1-9671-B393058EF1F0}"/>
          </ac:picMkLst>
        </pc:picChg>
        <pc:picChg chg="add mod">
          <ac:chgData name="Intke Maarit" userId="af19b5fb-2127-485b-bd19-f602cac4e9c8" providerId="ADAL" clId="{FCF5E2FE-E073-4DCE-9773-94917B7CC8A9}" dt="2019-09-30T12:09:47.585" v="750" actId="14100"/>
          <ac:picMkLst>
            <pc:docMk/>
            <pc:sldMk cId="1983446131" sldId="265"/>
            <ac:picMk id="6" creationId="{50F1F49E-BD1E-4443-8BCD-4463C2C2E8F1}"/>
          </ac:picMkLst>
        </pc:picChg>
      </pc:sldChg>
      <pc:sldChg chg="addSp modSp add ord">
        <pc:chgData name="Intke Maarit" userId="af19b5fb-2127-485b-bd19-f602cac4e9c8" providerId="ADAL" clId="{FCF5E2FE-E073-4DCE-9773-94917B7CC8A9}" dt="2019-09-30T12:42:20.328" v="977"/>
        <pc:sldMkLst>
          <pc:docMk/>
          <pc:sldMk cId="316427014" sldId="266"/>
        </pc:sldMkLst>
        <pc:picChg chg="add mod">
          <ac:chgData name="Intke Maarit" userId="af19b5fb-2127-485b-bd19-f602cac4e9c8" providerId="ADAL" clId="{FCF5E2FE-E073-4DCE-9773-94917B7CC8A9}" dt="2019-09-30T12:34:53.310" v="973" actId="1076"/>
          <ac:picMkLst>
            <pc:docMk/>
            <pc:sldMk cId="316427014" sldId="266"/>
            <ac:picMk id="3" creationId="{970CC5AD-92F5-498C-BF19-294E5770D409}"/>
          </ac:picMkLst>
        </pc:picChg>
      </pc:sldChg>
      <pc:sldChg chg="addSp delSp modSp add mod">
        <pc:chgData name="Intke Maarit" userId="af19b5fb-2127-485b-bd19-f602cac4e9c8" providerId="ADAL" clId="{FCF5E2FE-E073-4DCE-9773-94917B7CC8A9}" dt="2019-09-30T12:31:00.911" v="959"/>
        <pc:sldMkLst>
          <pc:docMk/>
          <pc:sldMk cId="1479850342" sldId="267"/>
        </pc:sldMkLst>
        <pc:graphicFrameChg chg="add mod">
          <ac:chgData name="Intke Maarit" userId="af19b5fb-2127-485b-bd19-f602cac4e9c8" providerId="ADAL" clId="{FCF5E2FE-E073-4DCE-9773-94917B7CC8A9}" dt="2019-09-30T12:31:00.911" v="959"/>
          <ac:graphicFrameMkLst>
            <pc:docMk/>
            <pc:sldMk cId="1479850342" sldId="267"/>
            <ac:graphicFrameMk id="4" creationId="{AF59E148-5A44-4681-A7A4-53096A041E68}"/>
          </ac:graphicFrameMkLst>
        </pc:graphicFrameChg>
        <pc:picChg chg="add del mod">
          <ac:chgData name="Intke Maarit" userId="af19b5fb-2127-485b-bd19-f602cac4e9c8" providerId="ADAL" clId="{FCF5E2FE-E073-4DCE-9773-94917B7CC8A9}" dt="2019-09-30T12:12:30.915" v="772" actId="478"/>
          <ac:picMkLst>
            <pc:docMk/>
            <pc:sldMk cId="1479850342" sldId="267"/>
            <ac:picMk id="3" creationId="{A461A338-1260-4B6F-8764-6CE7B9D5A404}"/>
          </ac:picMkLst>
        </pc:picChg>
      </pc:sldChg>
      <pc:sldChg chg="addSp modSp add mod">
        <pc:chgData name="Intke Maarit" userId="af19b5fb-2127-485b-bd19-f602cac4e9c8" providerId="ADAL" clId="{FCF5E2FE-E073-4DCE-9773-94917B7CC8A9}" dt="2019-10-01T05:02:50.742" v="999"/>
        <pc:sldMkLst>
          <pc:docMk/>
          <pc:sldMk cId="3214514829" sldId="268"/>
        </pc:sldMkLst>
        <pc:graphicFrameChg chg="add mod">
          <ac:chgData name="Intke Maarit" userId="af19b5fb-2127-485b-bd19-f602cac4e9c8" providerId="ADAL" clId="{FCF5E2FE-E073-4DCE-9773-94917B7CC8A9}" dt="2019-10-01T05:02:50.742" v="999"/>
          <ac:graphicFrameMkLst>
            <pc:docMk/>
            <pc:sldMk cId="3214514829" sldId="268"/>
            <ac:graphicFrameMk id="3" creationId="{9B2C989D-E529-4AB3-A345-7C9C59AC140B}"/>
          </ac:graphicFrameMkLst>
        </pc:graphicFrameChg>
      </pc:sldChg>
      <pc:sldChg chg="addSp delSp modSp add mod">
        <pc:chgData name="Intke Maarit" userId="af19b5fb-2127-485b-bd19-f602cac4e9c8" providerId="ADAL" clId="{FCF5E2FE-E073-4DCE-9773-94917B7CC8A9}" dt="2019-09-30T12:30:46.069" v="957"/>
        <pc:sldMkLst>
          <pc:docMk/>
          <pc:sldMk cId="1092445111" sldId="269"/>
        </pc:sldMkLst>
        <pc:graphicFrameChg chg="add mod">
          <ac:chgData name="Intke Maarit" userId="af19b5fb-2127-485b-bd19-f602cac4e9c8" providerId="ADAL" clId="{FCF5E2FE-E073-4DCE-9773-94917B7CC8A9}" dt="2019-09-30T12:30:46.069" v="957"/>
          <ac:graphicFrameMkLst>
            <pc:docMk/>
            <pc:sldMk cId="1092445111" sldId="269"/>
            <ac:graphicFrameMk id="4" creationId="{1901C597-7AE3-44E8-8FDA-90D968DACD0C}"/>
          </ac:graphicFrameMkLst>
        </pc:graphicFrameChg>
        <pc:picChg chg="add del">
          <ac:chgData name="Intke Maarit" userId="af19b5fb-2127-485b-bd19-f602cac4e9c8" providerId="ADAL" clId="{FCF5E2FE-E073-4DCE-9773-94917B7CC8A9}" dt="2019-09-30T12:14:14.047" v="797" actId="478"/>
          <ac:picMkLst>
            <pc:docMk/>
            <pc:sldMk cId="1092445111" sldId="269"/>
            <ac:picMk id="3" creationId="{6E31E143-489F-4D23-B67E-88100C0BFFF9}"/>
          </ac:picMkLst>
        </pc:picChg>
      </pc:sldChg>
      <pc:sldChg chg="addSp modSp add mod">
        <pc:chgData name="Intke Maarit" userId="af19b5fb-2127-485b-bd19-f602cac4e9c8" providerId="ADAL" clId="{FCF5E2FE-E073-4DCE-9773-94917B7CC8A9}" dt="2019-09-30T12:31:21.609" v="962"/>
        <pc:sldMkLst>
          <pc:docMk/>
          <pc:sldMk cId="891710958" sldId="270"/>
        </pc:sldMkLst>
        <pc:graphicFrameChg chg="add mod">
          <ac:chgData name="Intke Maarit" userId="af19b5fb-2127-485b-bd19-f602cac4e9c8" providerId="ADAL" clId="{FCF5E2FE-E073-4DCE-9773-94917B7CC8A9}" dt="2019-09-30T12:31:21.609" v="962"/>
          <ac:graphicFrameMkLst>
            <pc:docMk/>
            <pc:sldMk cId="891710958" sldId="270"/>
            <ac:graphicFrameMk id="3" creationId="{8DFF6A35-8FDC-4F7B-8720-C64B9F395D66}"/>
          </ac:graphicFrameMkLst>
        </pc:graphicFrameChg>
      </pc:sldChg>
      <pc:sldChg chg="addSp modSp add mod">
        <pc:chgData name="Intke Maarit" userId="af19b5fb-2127-485b-bd19-f602cac4e9c8" providerId="ADAL" clId="{FCF5E2FE-E073-4DCE-9773-94917B7CC8A9}" dt="2019-09-30T12:30:32.558" v="955"/>
        <pc:sldMkLst>
          <pc:docMk/>
          <pc:sldMk cId="2324293498" sldId="271"/>
        </pc:sldMkLst>
        <pc:graphicFrameChg chg="add mod">
          <ac:chgData name="Intke Maarit" userId="af19b5fb-2127-485b-bd19-f602cac4e9c8" providerId="ADAL" clId="{FCF5E2FE-E073-4DCE-9773-94917B7CC8A9}" dt="2019-09-30T12:30:32.558" v="955"/>
          <ac:graphicFrameMkLst>
            <pc:docMk/>
            <pc:sldMk cId="2324293498" sldId="271"/>
            <ac:graphicFrameMk id="3" creationId="{1C9D2850-82A1-4A3C-81C9-7723486A6A62}"/>
          </ac:graphicFrameMkLst>
        </pc:graphicFrameChg>
      </pc:sldChg>
      <pc:sldChg chg="addSp modSp add mod">
        <pc:chgData name="Intke Maarit" userId="af19b5fb-2127-485b-bd19-f602cac4e9c8" providerId="ADAL" clId="{FCF5E2FE-E073-4DCE-9773-94917B7CC8A9}" dt="2019-09-30T12:31:34.399" v="964"/>
        <pc:sldMkLst>
          <pc:docMk/>
          <pc:sldMk cId="2630914391" sldId="272"/>
        </pc:sldMkLst>
        <pc:graphicFrameChg chg="add mod">
          <ac:chgData name="Intke Maarit" userId="af19b5fb-2127-485b-bd19-f602cac4e9c8" providerId="ADAL" clId="{FCF5E2FE-E073-4DCE-9773-94917B7CC8A9}" dt="2019-09-30T12:31:34.399" v="964"/>
          <ac:graphicFrameMkLst>
            <pc:docMk/>
            <pc:sldMk cId="2630914391" sldId="272"/>
            <ac:graphicFrameMk id="3" creationId="{9E3315B8-F428-42E3-A50C-4D4A132E34A4}"/>
          </ac:graphicFrameMkLst>
        </pc:graphicFrameChg>
      </pc:sldChg>
      <pc:sldChg chg="addSp modSp add mod">
        <pc:chgData name="Intke Maarit" userId="af19b5fb-2127-485b-bd19-f602cac4e9c8" providerId="ADAL" clId="{FCF5E2FE-E073-4DCE-9773-94917B7CC8A9}" dt="2019-09-30T12:16:49.662" v="839" actId="20577"/>
        <pc:sldMkLst>
          <pc:docMk/>
          <pc:sldMk cId="3810778214" sldId="273"/>
        </pc:sldMkLst>
        <pc:graphicFrameChg chg="add mod">
          <ac:chgData name="Intke Maarit" userId="af19b5fb-2127-485b-bd19-f602cac4e9c8" providerId="ADAL" clId="{FCF5E2FE-E073-4DCE-9773-94917B7CC8A9}" dt="2019-09-30T12:16:49.662" v="839" actId="20577"/>
          <ac:graphicFrameMkLst>
            <pc:docMk/>
            <pc:sldMk cId="3810778214" sldId="273"/>
            <ac:graphicFrameMk id="3" creationId="{D1C230CB-35CF-45FC-AF82-195D7750DCBA}"/>
          </ac:graphicFrameMkLst>
        </pc:graphicFrameChg>
      </pc:sldChg>
      <pc:sldChg chg="addSp modSp add mod">
        <pc:chgData name="Intke Maarit" userId="af19b5fb-2127-485b-bd19-f602cac4e9c8" providerId="ADAL" clId="{FCF5E2FE-E073-4DCE-9773-94917B7CC8A9}" dt="2019-09-30T12:16:44.417" v="838" actId="20577"/>
        <pc:sldMkLst>
          <pc:docMk/>
          <pc:sldMk cId="4294280198" sldId="274"/>
        </pc:sldMkLst>
        <pc:graphicFrameChg chg="add mod">
          <ac:chgData name="Intke Maarit" userId="af19b5fb-2127-485b-bd19-f602cac4e9c8" providerId="ADAL" clId="{FCF5E2FE-E073-4DCE-9773-94917B7CC8A9}" dt="2019-09-30T12:16:44.417" v="838" actId="20577"/>
          <ac:graphicFrameMkLst>
            <pc:docMk/>
            <pc:sldMk cId="4294280198" sldId="274"/>
            <ac:graphicFrameMk id="3" creationId="{9B71D715-A567-4697-BCD0-39DCAA6AC48D}"/>
          </ac:graphicFrameMkLst>
        </pc:graphicFrameChg>
      </pc:sldChg>
      <pc:sldChg chg="addSp modSp add mod">
        <pc:chgData name="Intke Maarit" userId="af19b5fb-2127-485b-bd19-f602cac4e9c8" providerId="ADAL" clId="{FCF5E2FE-E073-4DCE-9773-94917B7CC8A9}" dt="2019-09-30T12:18:41.315" v="864"/>
        <pc:sldMkLst>
          <pc:docMk/>
          <pc:sldMk cId="4289672424" sldId="275"/>
        </pc:sldMkLst>
        <pc:graphicFrameChg chg="add mod">
          <ac:chgData name="Intke Maarit" userId="af19b5fb-2127-485b-bd19-f602cac4e9c8" providerId="ADAL" clId="{FCF5E2FE-E073-4DCE-9773-94917B7CC8A9}" dt="2019-09-30T12:18:41.315" v="864"/>
          <ac:graphicFrameMkLst>
            <pc:docMk/>
            <pc:sldMk cId="4289672424" sldId="275"/>
            <ac:graphicFrameMk id="3" creationId="{6E12EC9A-B404-41EB-859B-E9E257E2E551}"/>
          </ac:graphicFrameMkLst>
        </pc:graphicFrameChg>
      </pc:sldChg>
      <pc:sldChg chg="addSp modSp add mod">
        <pc:chgData name="Intke Maarit" userId="af19b5fb-2127-485b-bd19-f602cac4e9c8" providerId="ADAL" clId="{FCF5E2FE-E073-4DCE-9773-94917B7CC8A9}" dt="2019-10-01T05:03:04.235" v="1000"/>
        <pc:sldMkLst>
          <pc:docMk/>
          <pc:sldMk cId="778664259" sldId="276"/>
        </pc:sldMkLst>
        <pc:graphicFrameChg chg="add mod">
          <ac:chgData name="Intke Maarit" userId="af19b5fb-2127-485b-bd19-f602cac4e9c8" providerId="ADAL" clId="{FCF5E2FE-E073-4DCE-9773-94917B7CC8A9}" dt="2019-10-01T05:03:04.235" v="1000"/>
          <ac:graphicFrameMkLst>
            <pc:docMk/>
            <pc:sldMk cId="778664259" sldId="276"/>
            <ac:graphicFrameMk id="3" creationId="{230B60DF-3D3E-42FE-870F-A56FAD4B0637}"/>
          </ac:graphicFrameMkLst>
        </pc:graphicFrameChg>
      </pc:sldChg>
      <pc:sldChg chg="addSp modSp add mod">
        <pc:chgData name="Intke Maarit" userId="af19b5fb-2127-485b-bd19-f602cac4e9c8" providerId="ADAL" clId="{FCF5E2FE-E073-4DCE-9773-94917B7CC8A9}" dt="2019-09-30T12:35:46.865" v="974"/>
        <pc:sldMkLst>
          <pc:docMk/>
          <pc:sldMk cId="2772825188" sldId="277"/>
        </pc:sldMkLst>
        <pc:graphicFrameChg chg="add mod">
          <ac:chgData name="Intke Maarit" userId="af19b5fb-2127-485b-bd19-f602cac4e9c8" providerId="ADAL" clId="{FCF5E2FE-E073-4DCE-9773-94917B7CC8A9}" dt="2019-09-30T12:35:46.865" v="974"/>
          <ac:graphicFrameMkLst>
            <pc:docMk/>
            <pc:sldMk cId="2772825188" sldId="277"/>
            <ac:graphicFrameMk id="3" creationId="{56E9D94C-4CC5-45CC-AF47-169A94045F28}"/>
          </ac:graphicFrameMkLst>
        </pc:graphicFrameChg>
      </pc:sldChg>
      <pc:sldChg chg="addSp modSp add mod">
        <pc:chgData name="Intke Maarit" userId="af19b5fb-2127-485b-bd19-f602cac4e9c8" providerId="ADAL" clId="{FCF5E2FE-E073-4DCE-9773-94917B7CC8A9}" dt="2019-09-30T12:24:11.453" v="897" actId="20577"/>
        <pc:sldMkLst>
          <pc:docMk/>
          <pc:sldMk cId="4094822812" sldId="278"/>
        </pc:sldMkLst>
        <pc:graphicFrameChg chg="add mod">
          <ac:chgData name="Intke Maarit" userId="af19b5fb-2127-485b-bd19-f602cac4e9c8" providerId="ADAL" clId="{FCF5E2FE-E073-4DCE-9773-94917B7CC8A9}" dt="2019-09-30T12:24:11.453" v="897" actId="20577"/>
          <ac:graphicFrameMkLst>
            <pc:docMk/>
            <pc:sldMk cId="4094822812" sldId="278"/>
            <ac:graphicFrameMk id="3" creationId="{BE1E5F69-C762-446D-BCCD-CC7A8D962D85}"/>
          </ac:graphicFrameMkLst>
        </pc:graphicFrameChg>
      </pc:sldChg>
      <pc:sldChg chg="addSp modSp add mod">
        <pc:chgData name="Intke Maarit" userId="af19b5fb-2127-485b-bd19-f602cac4e9c8" providerId="ADAL" clId="{FCF5E2FE-E073-4DCE-9773-94917B7CC8A9}" dt="2019-09-30T12:23:48.974" v="891" actId="1076"/>
        <pc:sldMkLst>
          <pc:docMk/>
          <pc:sldMk cId="546220446" sldId="279"/>
        </pc:sldMkLst>
        <pc:graphicFrameChg chg="add mod">
          <ac:chgData name="Intke Maarit" userId="af19b5fb-2127-485b-bd19-f602cac4e9c8" providerId="ADAL" clId="{FCF5E2FE-E073-4DCE-9773-94917B7CC8A9}" dt="2019-09-30T12:23:48.974" v="891" actId="1076"/>
          <ac:graphicFrameMkLst>
            <pc:docMk/>
            <pc:sldMk cId="546220446" sldId="279"/>
            <ac:graphicFrameMk id="3" creationId="{C99A007C-70C7-4945-8DDF-51A8751E8AEF}"/>
          </ac:graphicFrameMkLst>
        </pc:graphicFrameChg>
      </pc:sldChg>
      <pc:sldChg chg="addSp modSp add mod">
        <pc:chgData name="Intke Maarit" userId="af19b5fb-2127-485b-bd19-f602cac4e9c8" providerId="ADAL" clId="{FCF5E2FE-E073-4DCE-9773-94917B7CC8A9}" dt="2019-09-30T12:32:27.366" v="972" actId="692"/>
        <pc:sldMkLst>
          <pc:docMk/>
          <pc:sldMk cId="545478891" sldId="280"/>
        </pc:sldMkLst>
        <pc:graphicFrameChg chg="add mod">
          <ac:chgData name="Intke Maarit" userId="af19b5fb-2127-485b-bd19-f602cac4e9c8" providerId="ADAL" clId="{FCF5E2FE-E073-4DCE-9773-94917B7CC8A9}" dt="2019-09-30T12:32:27.366" v="972" actId="692"/>
          <ac:graphicFrameMkLst>
            <pc:docMk/>
            <pc:sldMk cId="545478891" sldId="280"/>
            <ac:graphicFrameMk id="3" creationId="{D1D7AC9B-5EA8-45DE-861C-F6D2ED02C7D3}"/>
          </ac:graphicFrameMkLst>
        </pc:graphicFrameChg>
      </pc:sldChg>
      <pc:sldChg chg="addSp modSp add mod">
        <pc:chgData name="Intke Maarit" userId="af19b5fb-2127-485b-bd19-f602cac4e9c8" providerId="ADAL" clId="{FCF5E2FE-E073-4DCE-9773-94917B7CC8A9}" dt="2019-09-30T12:36:15.602" v="976"/>
        <pc:sldMkLst>
          <pc:docMk/>
          <pc:sldMk cId="544010172" sldId="281"/>
        </pc:sldMkLst>
        <pc:graphicFrameChg chg="add mod">
          <ac:chgData name="Intke Maarit" userId="af19b5fb-2127-485b-bd19-f602cac4e9c8" providerId="ADAL" clId="{FCF5E2FE-E073-4DCE-9773-94917B7CC8A9}" dt="2019-09-30T12:36:15.602" v="976"/>
          <ac:graphicFrameMkLst>
            <pc:docMk/>
            <pc:sldMk cId="544010172" sldId="281"/>
            <ac:graphicFrameMk id="3" creationId="{C9B0F0CA-F268-47BE-8509-8B0D860531E3}"/>
          </ac:graphicFrameMkLst>
        </pc:graphicFrameChg>
      </pc:sldChg>
      <pc:sldChg chg="addSp modSp add mod">
        <pc:chgData name="Intke Maarit" userId="af19b5fb-2127-485b-bd19-f602cac4e9c8" providerId="ADAL" clId="{FCF5E2FE-E073-4DCE-9773-94917B7CC8A9}" dt="2019-09-30T12:25:16.494" v="915" actId="1076"/>
        <pc:sldMkLst>
          <pc:docMk/>
          <pc:sldMk cId="1652946022" sldId="282"/>
        </pc:sldMkLst>
        <pc:graphicFrameChg chg="add mod">
          <ac:chgData name="Intke Maarit" userId="af19b5fb-2127-485b-bd19-f602cac4e9c8" providerId="ADAL" clId="{FCF5E2FE-E073-4DCE-9773-94917B7CC8A9}" dt="2019-09-30T12:25:16.494" v="915" actId="1076"/>
          <ac:graphicFrameMkLst>
            <pc:docMk/>
            <pc:sldMk cId="1652946022" sldId="282"/>
            <ac:graphicFrameMk id="3" creationId="{B5C30292-8921-4768-B0D8-18490881BAE5}"/>
          </ac:graphicFrameMkLst>
        </pc:graphicFrameChg>
      </pc:sldChg>
      <pc:sldChg chg="addSp modSp add mod">
        <pc:chgData name="Intke Maarit" userId="af19b5fb-2127-485b-bd19-f602cac4e9c8" providerId="ADAL" clId="{FCF5E2FE-E073-4DCE-9773-94917B7CC8A9}" dt="2019-09-30T12:26:06.308" v="931" actId="20577"/>
        <pc:sldMkLst>
          <pc:docMk/>
          <pc:sldMk cId="491792584" sldId="283"/>
        </pc:sldMkLst>
        <pc:graphicFrameChg chg="add mod">
          <ac:chgData name="Intke Maarit" userId="af19b5fb-2127-485b-bd19-f602cac4e9c8" providerId="ADAL" clId="{FCF5E2FE-E073-4DCE-9773-94917B7CC8A9}" dt="2019-09-30T12:26:06.308" v="931" actId="20577"/>
          <ac:graphicFrameMkLst>
            <pc:docMk/>
            <pc:sldMk cId="491792584" sldId="283"/>
            <ac:graphicFrameMk id="3" creationId="{61C89968-A357-49DF-A94F-71B88D2A5165}"/>
          </ac:graphicFrameMkLst>
        </pc:graphicFrameChg>
      </pc:sldChg>
      <pc:sldChg chg="addSp modSp add mod">
        <pc:chgData name="Intke Maarit" userId="af19b5fb-2127-485b-bd19-f602cac4e9c8" providerId="ADAL" clId="{FCF5E2FE-E073-4DCE-9773-94917B7CC8A9}" dt="2019-09-30T12:25:49.041" v="926" actId="20577"/>
        <pc:sldMkLst>
          <pc:docMk/>
          <pc:sldMk cId="1987412772" sldId="284"/>
        </pc:sldMkLst>
        <pc:graphicFrameChg chg="add mod">
          <ac:chgData name="Intke Maarit" userId="af19b5fb-2127-485b-bd19-f602cac4e9c8" providerId="ADAL" clId="{FCF5E2FE-E073-4DCE-9773-94917B7CC8A9}" dt="2019-09-30T12:25:49.041" v="926" actId="20577"/>
          <ac:graphicFrameMkLst>
            <pc:docMk/>
            <pc:sldMk cId="1987412772" sldId="284"/>
            <ac:graphicFrameMk id="3" creationId="{92B62C60-D231-413B-A00B-5BA37FE5C570}"/>
          </ac:graphicFrameMkLst>
        </pc:graphicFrameChg>
      </pc:sldChg>
      <pc:sldChg chg="addSp modSp add mod">
        <pc:chgData name="Intke Maarit" userId="af19b5fb-2127-485b-bd19-f602cac4e9c8" providerId="ADAL" clId="{FCF5E2FE-E073-4DCE-9773-94917B7CC8A9}" dt="2019-09-30T12:25:33.539" v="921" actId="1076"/>
        <pc:sldMkLst>
          <pc:docMk/>
          <pc:sldMk cId="392534670" sldId="285"/>
        </pc:sldMkLst>
        <pc:graphicFrameChg chg="add mod">
          <ac:chgData name="Intke Maarit" userId="af19b5fb-2127-485b-bd19-f602cac4e9c8" providerId="ADAL" clId="{FCF5E2FE-E073-4DCE-9773-94917B7CC8A9}" dt="2019-09-30T12:25:33.539" v="921" actId="1076"/>
          <ac:graphicFrameMkLst>
            <pc:docMk/>
            <pc:sldMk cId="392534670" sldId="285"/>
            <ac:graphicFrameMk id="3" creationId="{D2A43B86-9235-43C7-BA07-D107B9AED90F}"/>
          </ac:graphicFrameMkLst>
        </pc:graphicFrameChg>
      </pc:sldChg>
      <pc:sldChg chg="addSp modSp add mod">
        <pc:chgData name="Intke Maarit" userId="af19b5fb-2127-485b-bd19-f602cac4e9c8" providerId="ADAL" clId="{FCF5E2FE-E073-4DCE-9773-94917B7CC8A9}" dt="2019-09-30T12:27:02.781" v="939" actId="14100"/>
        <pc:sldMkLst>
          <pc:docMk/>
          <pc:sldMk cId="4185855257" sldId="286"/>
        </pc:sldMkLst>
        <pc:graphicFrameChg chg="add mod">
          <ac:chgData name="Intke Maarit" userId="af19b5fb-2127-485b-bd19-f602cac4e9c8" providerId="ADAL" clId="{FCF5E2FE-E073-4DCE-9773-94917B7CC8A9}" dt="2019-09-30T12:27:02.781" v="939" actId="14100"/>
          <ac:graphicFrameMkLst>
            <pc:docMk/>
            <pc:sldMk cId="4185855257" sldId="286"/>
            <ac:graphicFrameMk id="3" creationId="{6FF2560D-B2F1-4DFC-9137-DB7EEC4C9E9C}"/>
          </ac:graphicFrameMkLst>
        </pc:graphicFrameChg>
      </pc:sldChg>
      <pc:sldChg chg="addSp modSp add mod">
        <pc:chgData name="Intke Maarit" userId="af19b5fb-2127-485b-bd19-f602cac4e9c8" providerId="ADAL" clId="{FCF5E2FE-E073-4DCE-9773-94917B7CC8A9}" dt="2019-09-30T12:28:03.621" v="950"/>
        <pc:sldMkLst>
          <pc:docMk/>
          <pc:sldMk cId="1317929848" sldId="287"/>
        </pc:sldMkLst>
        <pc:graphicFrameChg chg="add mod">
          <ac:chgData name="Intke Maarit" userId="af19b5fb-2127-485b-bd19-f602cac4e9c8" providerId="ADAL" clId="{FCF5E2FE-E073-4DCE-9773-94917B7CC8A9}" dt="2019-09-30T12:28:03.621" v="950"/>
          <ac:graphicFrameMkLst>
            <pc:docMk/>
            <pc:sldMk cId="1317929848" sldId="287"/>
            <ac:graphicFrameMk id="3" creationId="{D915B477-D523-4CDA-AE9D-21570FB3D3A3}"/>
          </ac:graphicFrameMkLst>
        </pc:graphicFrameChg>
      </pc:sldChg>
      <pc:sldChg chg="addSp modSp add mod">
        <pc:chgData name="Intke Maarit" userId="af19b5fb-2127-485b-bd19-f602cac4e9c8" providerId="ADAL" clId="{FCF5E2FE-E073-4DCE-9773-94917B7CC8A9}" dt="2019-09-30T12:27:25.676" v="945"/>
        <pc:sldMkLst>
          <pc:docMk/>
          <pc:sldMk cId="630620555" sldId="288"/>
        </pc:sldMkLst>
        <pc:graphicFrameChg chg="add mod">
          <ac:chgData name="Intke Maarit" userId="af19b5fb-2127-485b-bd19-f602cac4e9c8" providerId="ADAL" clId="{FCF5E2FE-E073-4DCE-9773-94917B7CC8A9}" dt="2019-09-30T12:27:25.676" v="945"/>
          <ac:graphicFrameMkLst>
            <pc:docMk/>
            <pc:sldMk cId="630620555" sldId="288"/>
            <ac:graphicFrameMk id="3" creationId="{A4C3CA41-CB41-4F35-A11D-900E8AF9B830}"/>
          </ac:graphicFrameMkLst>
        </pc:graphicFrameChg>
      </pc:sldChg>
      <pc:sldChg chg="addSp delSp modSp add">
        <pc:chgData name="Intke Maarit" userId="af19b5fb-2127-485b-bd19-f602cac4e9c8" providerId="ADAL" clId="{FCF5E2FE-E073-4DCE-9773-94917B7CC8A9}" dt="2019-10-01T04:46:19.843" v="989" actId="1076"/>
        <pc:sldMkLst>
          <pc:docMk/>
          <pc:sldMk cId="1115255929" sldId="289"/>
        </pc:sldMkLst>
        <pc:picChg chg="add del">
          <ac:chgData name="Intke Maarit" userId="af19b5fb-2127-485b-bd19-f602cac4e9c8" providerId="ADAL" clId="{FCF5E2FE-E073-4DCE-9773-94917B7CC8A9}" dt="2019-10-01T04:41:07.986" v="980" actId="478"/>
          <ac:picMkLst>
            <pc:docMk/>
            <pc:sldMk cId="1115255929" sldId="289"/>
            <ac:picMk id="3" creationId="{8910EFD8-A4C5-4805-95AC-1A7E66DC7406}"/>
          </ac:picMkLst>
        </pc:picChg>
        <pc:picChg chg="add del">
          <ac:chgData name="Intke Maarit" userId="af19b5fb-2127-485b-bd19-f602cac4e9c8" providerId="ADAL" clId="{FCF5E2FE-E073-4DCE-9773-94917B7CC8A9}" dt="2019-10-01T04:41:37.011" v="982" actId="478"/>
          <ac:picMkLst>
            <pc:docMk/>
            <pc:sldMk cId="1115255929" sldId="289"/>
            <ac:picMk id="4" creationId="{F348F2E1-029C-41F3-AFE5-745D323E395A}"/>
          </ac:picMkLst>
        </pc:picChg>
        <pc:picChg chg="add del">
          <ac:chgData name="Intke Maarit" userId="af19b5fb-2127-485b-bd19-f602cac4e9c8" providerId="ADAL" clId="{FCF5E2FE-E073-4DCE-9773-94917B7CC8A9}" dt="2019-10-01T04:45:58.741" v="984" actId="478"/>
          <ac:picMkLst>
            <pc:docMk/>
            <pc:sldMk cId="1115255929" sldId="289"/>
            <ac:picMk id="5" creationId="{90BA6B05-D0AE-4E6E-AE48-26C58FC57FC2}"/>
          </ac:picMkLst>
        </pc:picChg>
        <pc:picChg chg="add mod">
          <ac:chgData name="Intke Maarit" userId="af19b5fb-2127-485b-bd19-f602cac4e9c8" providerId="ADAL" clId="{FCF5E2FE-E073-4DCE-9773-94917B7CC8A9}" dt="2019-10-01T04:46:19.843" v="989" actId="1076"/>
          <ac:picMkLst>
            <pc:docMk/>
            <pc:sldMk cId="1115255929" sldId="289"/>
            <ac:picMk id="6" creationId="{E9C45034-3493-49D8-B12B-4AB3A09AACD9}"/>
          </ac:picMkLst>
        </pc:picChg>
      </pc:sldChg>
      <pc:sldChg chg="addSp delSp modSp add">
        <pc:chgData name="Intke Maarit" userId="af19b5fb-2127-485b-bd19-f602cac4e9c8" providerId="ADAL" clId="{FCF5E2FE-E073-4DCE-9773-94917B7CC8A9}" dt="2019-10-01T04:48:02.433" v="997" actId="1076"/>
        <pc:sldMkLst>
          <pc:docMk/>
          <pc:sldMk cId="1610682780" sldId="290"/>
        </pc:sldMkLst>
        <pc:picChg chg="add del mod">
          <ac:chgData name="Intke Maarit" userId="af19b5fb-2127-485b-bd19-f602cac4e9c8" providerId="ADAL" clId="{FCF5E2FE-E073-4DCE-9773-94917B7CC8A9}" dt="2019-10-01T04:47:54.396" v="994" actId="478"/>
          <ac:picMkLst>
            <pc:docMk/>
            <pc:sldMk cId="1610682780" sldId="290"/>
            <ac:picMk id="3" creationId="{0A1B8A4A-80F8-4ECF-9C67-A32C8D0CABFF}"/>
          </ac:picMkLst>
        </pc:picChg>
        <pc:picChg chg="add mod">
          <ac:chgData name="Intke Maarit" userId="af19b5fb-2127-485b-bd19-f602cac4e9c8" providerId="ADAL" clId="{FCF5E2FE-E073-4DCE-9773-94917B7CC8A9}" dt="2019-10-01T04:48:02.433" v="997" actId="1076"/>
          <ac:picMkLst>
            <pc:docMk/>
            <pc:sldMk cId="1610682780" sldId="290"/>
            <ac:picMk id="4" creationId="{A25924F0-0434-444B-B356-5DEDAFA7871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5" Type="http://schemas.openxmlformats.org/officeDocument/2006/relationships/chartUserShapes" Target="../drawings/drawing24.xml"/><Relationship Id="rId4"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Pohjois-Savon väestönkehitys 1975–2018 ja Tilastokeskuksen väestöennusteet </a:t>
            </a:r>
          </a:p>
          <a:p>
            <a:pPr>
              <a:defRPr b="1">
                <a:solidFill>
                  <a:sysClr val="windowText" lastClr="000000"/>
                </a:solidFill>
              </a:defRPr>
            </a:pPr>
            <a:r>
              <a:rPr lang="fi-FI" b="1" dirty="0">
                <a:solidFill>
                  <a:sysClr val="windowText" lastClr="000000"/>
                </a:solidFill>
              </a:rPr>
              <a:t>v. 2015 ja v. 2019</a:t>
            </a:r>
          </a:p>
        </c:rich>
      </c:tx>
      <c:layout>
        <c:manualLayout>
          <c:xMode val="edge"/>
          <c:yMode val="edge"/>
          <c:x val="0.15291404612159329"/>
          <c:y val="2.459549358239528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manualLayout>
          <c:layoutTarget val="inner"/>
          <c:xMode val="edge"/>
          <c:yMode val="edge"/>
          <c:x val="8.5869331835703944E-2"/>
          <c:y val="0.14623478673535725"/>
          <c:w val="0.88251036306051267"/>
          <c:h val="0.70725733319363426"/>
        </c:manualLayout>
      </c:layout>
      <c:lineChart>
        <c:grouping val="standard"/>
        <c:varyColors val="0"/>
        <c:ser>
          <c:idx val="0"/>
          <c:order val="0"/>
          <c:tx>
            <c:strRef>
              <c:f>'toteutunut+ennuste'!$A$5</c:f>
              <c:strCache>
                <c:ptCount val="1"/>
                <c:pt idx="0">
                  <c:v>Pohjois-Savo ennuste 2015</c:v>
                </c:pt>
              </c:strCache>
            </c:strRef>
          </c:tx>
          <c:spPr>
            <a:ln w="38100" cap="rnd">
              <a:solidFill>
                <a:srgbClr val="FFFFFF">
                  <a:lumMod val="50000"/>
                </a:srgbClr>
              </a:solidFill>
              <a:prstDash val="dash"/>
              <a:round/>
            </a:ln>
            <a:effectLst/>
          </c:spPr>
          <c:marker>
            <c:symbol val="none"/>
          </c:marker>
          <c:dLbls>
            <c:dLbl>
              <c:idx val="65"/>
              <c:layout>
                <c:manualLayout>
                  <c:x val="-3.493449781659403E-2"/>
                  <c:y val="-4.3184876112324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9C-4EB5-99CE-F5496BD4FF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'toteutunut+ennuste'!$B$5:$BO$5</c:f>
              <c:numCache>
                <c:formatCode>General</c:formatCode>
                <c:ptCount val="66"/>
                <c:pt idx="39" formatCode="#,##0">
                  <c:v>248407</c:v>
                </c:pt>
                <c:pt idx="40" formatCode="#,##0">
                  <c:v>248396</c:v>
                </c:pt>
                <c:pt idx="41" formatCode="#,##0">
                  <c:v>248457</c:v>
                </c:pt>
                <c:pt idx="42" formatCode="#,##0">
                  <c:v>248512</c:v>
                </c:pt>
                <c:pt idx="43" formatCode="#,##0">
                  <c:v>248575</c:v>
                </c:pt>
                <c:pt idx="44" formatCode="#,##0">
                  <c:v>248630</c:v>
                </c:pt>
                <c:pt idx="45" formatCode="#,##0">
                  <c:v>248698</c:v>
                </c:pt>
                <c:pt idx="46" formatCode="#,##0">
                  <c:v>248780</c:v>
                </c:pt>
                <c:pt idx="47" formatCode="#,##0">
                  <c:v>248879</c:v>
                </c:pt>
                <c:pt idx="48" formatCode="#,##0">
                  <c:v>248972</c:v>
                </c:pt>
                <c:pt idx="49" formatCode="#,##0">
                  <c:v>249063</c:v>
                </c:pt>
                <c:pt idx="50" formatCode="#,##0">
                  <c:v>249141</c:v>
                </c:pt>
                <c:pt idx="51" formatCode="#,##0">
                  <c:v>249219</c:v>
                </c:pt>
                <c:pt idx="52" formatCode="#,##0">
                  <c:v>249287</c:v>
                </c:pt>
                <c:pt idx="53" formatCode="#,##0">
                  <c:v>249338</c:v>
                </c:pt>
                <c:pt idx="54" formatCode="#,##0">
                  <c:v>249354</c:v>
                </c:pt>
                <c:pt idx="55" formatCode="#,##0">
                  <c:v>249350</c:v>
                </c:pt>
                <c:pt idx="56" formatCode="#,##0">
                  <c:v>249329</c:v>
                </c:pt>
                <c:pt idx="57" formatCode="#,##0">
                  <c:v>249271</c:v>
                </c:pt>
                <c:pt idx="58" formatCode="#,##0">
                  <c:v>249181</c:v>
                </c:pt>
                <c:pt idx="59" formatCode="#,##0">
                  <c:v>249061</c:v>
                </c:pt>
                <c:pt idx="60" formatCode="#,##0">
                  <c:v>248901</c:v>
                </c:pt>
                <c:pt idx="61" formatCode="#,##0">
                  <c:v>248718</c:v>
                </c:pt>
                <c:pt idx="62" formatCode="#,##0">
                  <c:v>248503</c:v>
                </c:pt>
                <c:pt idx="63" formatCode="#,##0">
                  <c:v>248250</c:v>
                </c:pt>
                <c:pt idx="64" formatCode="#,##0">
                  <c:v>247978</c:v>
                </c:pt>
                <c:pt idx="65" formatCode="#,##0">
                  <c:v>247688</c:v>
                </c:pt>
              </c:numCache>
            </c:numRef>
          </c:val>
          <c:smooth val="0"/>
          <c:extLst>
            <c:ext xmlns:c16="http://schemas.microsoft.com/office/drawing/2014/chart" uri="{C3380CC4-5D6E-409C-BE32-E72D297353CC}">
              <c16:uniqueId val="{00000001-939C-4EB5-99CE-F5496BD4FF8E}"/>
            </c:ext>
          </c:extLst>
        </c:ser>
        <c:ser>
          <c:idx val="1"/>
          <c:order val="1"/>
          <c:tx>
            <c:strRef>
              <c:f>'toteutunut+ennuste'!$A$6</c:f>
              <c:strCache>
                <c:ptCount val="1"/>
                <c:pt idx="0">
                  <c:v>Pohjois-Savo ennuste 2019</c:v>
                </c:pt>
              </c:strCache>
            </c:strRef>
          </c:tx>
          <c:spPr>
            <a:ln w="38100" cap="rnd">
              <a:solidFill>
                <a:srgbClr val="FF0000"/>
              </a:solidFill>
              <a:prstDash val="dash"/>
              <a:round/>
            </a:ln>
            <a:effectLst/>
          </c:spPr>
          <c:marker>
            <c:symbol val="none"/>
          </c:marker>
          <c:dLbls>
            <c:dLbl>
              <c:idx val="65"/>
              <c:layout>
                <c:manualLayout>
                  <c:x val="-3.2993692382338673E-2"/>
                  <c:y val="2.1592438056162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9C-4EB5-99CE-F5496BD4FF8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'toteutunut+ennuste'!$B$6:$BO$6</c:f>
              <c:numCache>
                <c:formatCode>General</c:formatCode>
                <c:ptCount val="66"/>
                <c:pt idx="43" formatCode="#,##0">
                  <c:v>245602</c:v>
                </c:pt>
                <c:pt idx="44" formatCode="#,##0">
                  <c:v>244648</c:v>
                </c:pt>
                <c:pt idx="45" formatCode="#,##0">
                  <c:v>243694</c:v>
                </c:pt>
                <c:pt idx="46" formatCode="#,##0">
                  <c:v>242765</c:v>
                </c:pt>
                <c:pt idx="47" formatCode="#,##0">
                  <c:v>241848</c:v>
                </c:pt>
                <c:pt idx="48" formatCode="#,##0">
                  <c:v>240941</c:v>
                </c:pt>
                <c:pt idx="49" formatCode="#,##0">
                  <c:v>240044</c:v>
                </c:pt>
                <c:pt idx="50" formatCode="#,##0">
                  <c:v>239130</c:v>
                </c:pt>
                <c:pt idx="51" formatCode="#,##0">
                  <c:v>238233</c:v>
                </c:pt>
                <c:pt idx="52" formatCode="#,##0">
                  <c:v>237335</c:v>
                </c:pt>
                <c:pt idx="53" formatCode="#,##0">
                  <c:v>236422</c:v>
                </c:pt>
                <c:pt idx="54" formatCode="#,##0">
                  <c:v>235503</c:v>
                </c:pt>
                <c:pt idx="55" formatCode="#,##0">
                  <c:v>234558</c:v>
                </c:pt>
                <c:pt idx="56" formatCode="#,##0">
                  <c:v>233609</c:v>
                </c:pt>
                <c:pt idx="57" formatCode="#,##0">
                  <c:v>232621</c:v>
                </c:pt>
                <c:pt idx="58" formatCode="#,##0">
                  <c:v>231616</c:v>
                </c:pt>
                <c:pt idx="59" formatCode="#,##0">
                  <c:v>230570</c:v>
                </c:pt>
                <c:pt idx="60" formatCode="#,##0">
                  <c:v>229502</c:v>
                </c:pt>
                <c:pt idx="61" formatCode="#,##0">
                  <c:v>228408</c:v>
                </c:pt>
                <c:pt idx="62" formatCode="#,##0">
                  <c:v>227285</c:v>
                </c:pt>
                <c:pt idx="63" formatCode="#,##0">
                  <c:v>226137</c:v>
                </c:pt>
                <c:pt idx="64" formatCode="#,##0">
                  <c:v>224967</c:v>
                </c:pt>
                <c:pt idx="65" formatCode="#,##0">
                  <c:v>223779</c:v>
                </c:pt>
              </c:numCache>
            </c:numRef>
          </c:val>
          <c:smooth val="0"/>
          <c:extLst>
            <c:ext xmlns:c16="http://schemas.microsoft.com/office/drawing/2014/chart" uri="{C3380CC4-5D6E-409C-BE32-E72D297353CC}">
              <c16:uniqueId val="{00000003-939C-4EB5-99CE-F5496BD4FF8E}"/>
            </c:ext>
          </c:extLst>
        </c:ser>
        <c:ser>
          <c:idx val="2"/>
          <c:order val="2"/>
          <c:tx>
            <c:strRef>
              <c:f>'toteutunut+ennuste'!$A$7</c:f>
              <c:strCache>
                <c:ptCount val="1"/>
                <c:pt idx="0">
                  <c:v>Pohjois-Savo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'toteutunut+ennuste'!$B$7:$BO$7</c:f>
              <c:numCache>
                <c:formatCode>#,##0</c:formatCode>
                <c:ptCount val="66"/>
                <c:pt idx="0">
                  <c:v>252668</c:v>
                </c:pt>
                <c:pt idx="1">
                  <c:v>252873</c:v>
                </c:pt>
                <c:pt idx="2">
                  <c:v>253426</c:v>
                </c:pt>
                <c:pt idx="3">
                  <c:v>253449</c:v>
                </c:pt>
                <c:pt idx="4">
                  <c:v>253562</c:v>
                </c:pt>
                <c:pt idx="5">
                  <c:v>253913</c:v>
                </c:pt>
                <c:pt idx="6">
                  <c:v>254547</c:v>
                </c:pt>
                <c:pt idx="7">
                  <c:v>255725</c:v>
                </c:pt>
                <c:pt idx="8">
                  <c:v>256646</c:v>
                </c:pt>
                <c:pt idx="9">
                  <c:v>257590</c:v>
                </c:pt>
                <c:pt idx="10">
                  <c:v>257894</c:v>
                </c:pt>
                <c:pt idx="11">
                  <c:v>258072</c:v>
                </c:pt>
                <c:pt idx="12">
                  <c:v>257559</c:v>
                </c:pt>
                <c:pt idx="13">
                  <c:v>257738</c:v>
                </c:pt>
                <c:pt idx="14">
                  <c:v>258255</c:v>
                </c:pt>
                <c:pt idx="15">
                  <c:v>258633</c:v>
                </c:pt>
                <c:pt idx="16">
                  <c:v>259640</c:v>
                </c:pt>
                <c:pt idx="17">
                  <c:v>260495</c:v>
                </c:pt>
                <c:pt idx="18">
                  <c:v>260617</c:v>
                </c:pt>
                <c:pt idx="19">
                  <c:v>260564</c:v>
                </c:pt>
                <c:pt idx="20">
                  <c:v>260085</c:v>
                </c:pt>
                <c:pt idx="21">
                  <c:v>259486</c:v>
                </c:pt>
                <c:pt idx="22">
                  <c:v>258486</c:v>
                </c:pt>
                <c:pt idx="23">
                  <c:v>256927</c:v>
                </c:pt>
                <c:pt idx="24">
                  <c:v>255456</c:v>
                </c:pt>
                <c:pt idx="25">
                  <c:v>253759</c:v>
                </c:pt>
                <c:pt idx="26">
                  <c:v>252842</c:v>
                </c:pt>
                <c:pt idx="27">
                  <c:v>251976</c:v>
                </c:pt>
                <c:pt idx="28">
                  <c:v>251356</c:v>
                </c:pt>
                <c:pt idx="29">
                  <c:v>251095</c:v>
                </c:pt>
                <c:pt idx="30">
                  <c:v>250064</c:v>
                </c:pt>
                <c:pt idx="31">
                  <c:v>249498</c:v>
                </c:pt>
                <c:pt idx="32">
                  <c:v>248872</c:v>
                </c:pt>
                <c:pt idx="33">
                  <c:v>248423</c:v>
                </c:pt>
                <c:pt idx="34">
                  <c:v>248182</c:v>
                </c:pt>
                <c:pt idx="35">
                  <c:v>247943</c:v>
                </c:pt>
                <c:pt idx="36">
                  <c:v>248130</c:v>
                </c:pt>
                <c:pt idx="37">
                  <c:v>248233</c:v>
                </c:pt>
                <c:pt idx="38">
                  <c:v>248430</c:v>
                </c:pt>
                <c:pt idx="39">
                  <c:v>248407</c:v>
                </c:pt>
                <c:pt idx="40">
                  <c:v>248129</c:v>
                </c:pt>
                <c:pt idx="41">
                  <c:v>247776</c:v>
                </c:pt>
                <c:pt idx="42">
                  <c:v>246653</c:v>
                </c:pt>
                <c:pt idx="43">
                  <c:v>245602</c:v>
                </c:pt>
              </c:numCache>
            </c:numRef>
          </c:val>
          <c:smooth val="0"/>
          <c:extLst>
            <c:ext xmlns:c16="http://schemas.microsoft.com/office/drawing/2014/chart" uri="{C3380CC4-5D6E-409C-BE32-E72D297353CC}">
              <c16:uniqueId val="{00000004-939C-4EB5-99CE-F5496BD4FF8E}"/>
            </c:ext>
          </c:extLst>
        </c:ser>
        <c:dLbls>
          <c:showLegendKey val="0"/>
          <c:showVal val="0"/>
          <c:showCatName val="0"/>
          <c:showSerName val="0"/>
          <c:showPercent val="0"/>
          <c:showBubbleSize val="0"/>
        </c:dLbls>
        <c:smooth val="0"/>
        <c:axId val="527511896"/>
        <c:axId val="527515832"/>
      </c:lineChart>
      <c:catAx>
        <c:axId val="52751189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27515832"/>
        <c:crosses val="autoZero"/>
        <c:auto val="1"/>
        <c:lblAlgn val="ctr"/>
        <c:lblOffset val="100"/>
        <c:tickLblSkip val="5"/>
        <c:noMultiLvlLbl val="0"/>
      </c:catAx>
      <c:valAx>
        <c:axId val="527515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27511896"/>
        <c:crosses val="autoZero"/>
        <c:crossBetween val="between"/>
      </c:valAx>
      <c:spPr>
        <a:noFill/>
        <a:ln>
          <a:solidFill>
            <a:sysClr val="windowText" lastClr="000000"/>
          </a:solidFill>
        </a:ln>
        <a:effectLst/>
      </c:spPr>
    </c:plotArea>
    <c:legend>
      <c:legendPos val="b"/>
      <c:layout>
        <c:manualLayout>
          <c:xMode val="edge"/>
          <c:yMode val="edge"/>
          <c:x val="4.8059232770576166E-2"/>
          <c:y val="0.91610551476393598"/>
          <c:w val="0.8999999235903372"/>
          <c:h val="4.88067733948009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Pielaveden väestönkehitys 1975–2018</a:t>
            </a:r>
            <a:r>
              <a:rPr lang="fi-FI" b="1" baseline="0" dirty="0">
                <a:solidFill>
                  <a:sysClr val="windowText" lastClr="000000"/>
                </a:solidFill>
              </a:rPr>
              <a:t> ja Tilastokeskuksen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layout>
        <c:manualLayout>
          <c:xMode val="edge"/>
          <c:yMode val="edge"/>
          <c:x val="0.13725865873359863"/>
          <c:y val="1.34236014747640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'toteutunut+ennuste'!$A$110</c:f>
              <c:strCache>
                <c:ptCount val="1"/>
                <c:pt idx="0">
                  <c:v>Pielavesi ennuste 2015</c:v>
                </c:pt>
              </c:strCache>
            </c:strRef>
          </c:tx>
          <c:spPr>
            <a:ln w="38100" cap="rnd">
              <a:solidFill>
                <a:sysClr val="window" lastClr="FFFFFF">
                  <a:lumMod val="50000"/>
                </a:sysClr>
              </a:solidFill>
              <a:prstDash val="dash"/>
              <a:round/>
            </a:ln>
            <a:effectLst/>
          </c:spPr>
          <c:marker>
            <c:symbol val="none"/>
          </c:marker>
          <c:dLbls>
            <c:dLbl>
              <c:idx val="65"/>
              <c:layout>
                <c:manualLayout>
                  <c:x val="-3.2288698955365763E-2"/>
                  <c:y val="-3.8217592592592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ED-4D81-8ACC-698013ED73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'toteutunut+ennuste'!$B$110:$BO$110</c:f>
              <c:numCache>
                <c:formatCode>General</c:formatCode>
                <c:ptCount val="66"/>
                <c:pt idx="39" formatCode="#,##0">
                  <c:v>4787</c:v>
                </c:pt>
                <c:pt idx="40" formatCode="#,##0">
                  <c:v>4715</c:v>
                </c:pt>
                <c:pt idx="41" formatCode="#,##0">
                  <c:v>4650</c:v>
                </c:pt>
                <c:pt idx="42" formatCode="#,##0">
                  <c:v>4590</c:v>
                </c:pt>
                <c:pt idx="43" formatCode="#,##0">
                  <c:v>4531</c:v>
                </c:pt>
                <c:pt idx="44" formatCode="#,##0">
                  <c:v>4477</c:v>
                </c:pt>
                <c:pt idx="45" formatCode="#,##0">
                  <c:v>4429</c:v>
                </c:pt>
                <c:pt idx="46" formatCode="#,##0">
                  <c:v>4382</c:v>
                </c:pt>
                <c:pt idx="47" formatCode="#,##0">
                  <c:v>4337</c:v>
                </c:pt>
                <c:pt idx="48" formatCode="#,##0">
                  <c:v>4291</c:v>
                </c:pt>
                <c:pt idx="49" formatCode="#,##0">
                  <c:v>4249</c:v>
                </c:pt>
                <c:pt idx="50" formatCode="#,##0">
                  <c:v>4207</c:v>
                </c:pt>
                <c:pt idx="51" formatCode="#,##0">
                  <c:v>4166</c:v>
                </c:pt>
                <c:pt idx="52" formatCode="#,##0">
                  <c:v>4127</c:v>
                </c:pt>
                <c:pt idx="53" formatCode="#,##0">
                  <c:v>4092</c:v>
                </c:pt>
                <c:pt idx="54" formatCode="#,##0">
                  <c:v>4058</c:v>
                </c:pt>
                <c:pt idx="55" formatCode="#,##0">
                  <c:v>4026</c:v>
                </c:pt>
                <c:pt idx="56" formatCode="#,##0">
                  <c:v>3996</c:v>
                </c:pt>
                <c:pt idx="57" formatCode="#,##0">
                  <c:v>3968</c:v>
                </c:pt>
                <c:pt idx="58" formatCode="#,##0">
                  <c:v>3941</c:v>
                </c:pt>
                <c:pt idx="59" formatCode="#,##0">
                  <c:v>3914</c:v>
                </c:pt>
                <c:pt idx="60" formatCode="#,##0">
                  <c:v>3889</c:v>
                </c:pt>
                <c:pt idx="61" formatCode="#,##0">
                  <c:v>3864</c:v>
                </c:pt>
                <c:pt idx="62" formatCode="#,##0">
                  <c:v>3839</c:v>
                </c:pt>
                <c:pt idx="63" formatCode="#,##0">
                  <c:v>3813</c:v>
                </c:pt>
                <c:pt idx="64" formatCode="#,##0">
                  <c:v>3791</c:v>
                </c:pt>
                <c:pt idx="65" formatCode="#,##0">
                  <c:v>3768</c:v>
                </c:pt>
              </c:numCache>
            </c:numRef>
          </c:val>
          <c:smooth val="0"/>
          <c:extLst>
            <c:ext xmlns:c16="http://schemas.microsoft.com/office/drawing/2014/chart" uri="{C3380CC4-5D6E-409C-BE32-E72D297353CC}">
              <c16:uniqueId val="{00000001-81ED-4D81-8ACC-698013ED7332}"/>
            </c:ext>
          </c:extLst>
        </c:ser>
        <c:ser>
          <c:idx val="1"/>
          <c:order val="1"/>
          <c:tx>
            <c:strRef>
              <c:f>'toteutunut+ennuste'!$A$111</c:f>
              <c:strCache>
                <c:ptCount val="1"/>
                <c:pt idx="0">
                  <c:v>Pielavesi ennuste 2019</c:v>
                </c:pt>
              </c:strCache>
            </c:strRef>
          </c:tx>
          <c:spPr>
            <a:ln w="38100" cap="rnd">
              <a:solidFill>
                <a:srgbClr val="FF0000"/>
              </a:solidFill>
              <a:prstDash val="dash"/>
              <a:round/>
            </a:ln>
            <a:effectLst/>
          </c:spPr>
          <c:marker>
            <c:symbol val="none"/>
          </c:marker>
          <c:dLbls>
            <c:dLbl>
              <c:idx val="65"/>
              <c:layout>
                <c:manualLayout>
                  <c:x val="-3.0389363722697196E-2"/>
                  <c:y val="4.115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ED-4D81-8ACC-698013ED733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'toteutunut+ennuste'!$B$111:$BO$111</c:f>
              <c:numCache>
                <c:formatCode>General</c:formatCode>
                <c:ptCount val="66"/>
                <c:pt idx="43" formatCode="#,##0">
                  <c:v>4498</c:v>
                </c:pt>
                <c:pt idx="44" formatCode="#,##0">
                  <c:v>4429</c:v>
                </c:pt>
                <c:pt idx="45" formatCode="#,##0">
                  <c:v>4367</c:v>
                </c:pt>
                <c:pt idx="46" formatCode="#,##0">
                  <c:v>4310</c:v>
                </c:pt>
                <c:pt idx="47" formatCode="#,##0">
                  <c:v>4249</c:v>
                </c:pt>
                <c:pt idx="48" formatCode="#,##0">
                  <c:v>4188</c:v>
                </c:pt>
                <c:pt idx="49" formatCode="#,##0">
                  <c:v>4129</c:v>
                </c:pt>
                <c:pt idx="50" formatCode="#,##0">
                  <c:v>4070</c:v>
                </c:pt>
                <c:pt idx="51" formatCode="#,##0">
                  <c:v>4012</c:v>
                </c:pt>
                <c:pt idx="52" formatCode="#,##0">
                  <c:v>3955</c:v>
                </c:pt>
                <c:pt idx="53" formatCode="#,##0">
                  <c:v>3902</c:v>
                </c:pt>
                <c:pt idx="54" formatCode="#,##0">
                  <c:v>3849</c:v>
                </c:pt>
                <c:pt idx="55" formatCode="#,##0">
                  <c:v>3799</c:v>
                </c:pt>
                <c:pt idx="56" formatCode="#,##0">
                  <c:v>3750</c:v>
                </c:pt>
                <c:pt idx="57" formatCode="#,##0">
                  <c:v>3704</c:v>
                </c:pt>
                <c:pt idx="58" formatCode="#,##0">
                  <c:v>3660</c:v>
                </c:pt>
                <c:pt idx="59" formatCode="#,##0">
                  <c:v>3618</c:v>
                </c:pt>
                <c:pt idx="60" formatCode="#,##0">
                  <c:v>3577</c:v>
                </c:pt>
                <c:pt idx="61" formatCode="#,##0">
                  <c:v>3537</c:v>
                </c:pt>
                <c:pt idx="62" formatCode="#,##0">
                  <c:v>3499</c:v>
                </c:pt>
                <c:pt idx="63" formatCode="#,##0">
                  <c:v>3462</c:v>
                </c:pt>
                <c:pt idx="64" formatCode="#,##0">
                  <c:v>3426</c:v>
                </c:pt>
                <c:pt idx="65" formatCode="#,##0">
                  <c:v>3391</c:v>
                </c:pt>
              </c:numCache>
            </c:numRef>
          </c:val>
          <c:smooth val="0"/>
          <c:extLst>
            <c:ext xmlns:c16="http://schemas.microsoft.com/office/drawing/2014/chart" uri="{C3380CC4-5D6E-409C-BE32-E72D297353CC}">
              <c16:uniqueId val="{00000003-81ED-4D81-8ACC-698013ED7332}"/>
            </c:ext>
          </c:extLst>
        </c:ser>
        <c:ser>
          <c:idx val="2"/>
          <c:order val="2"/>
          <c:tx>
            <c:strRef>
              <c:f>'toteutunut+ennuste'!$A$112</c:f>
              <c:strCache>
                <c:ptCount val="1"/>
                <c:pt idx="0">
                  <c:v>Pielavesi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'toteutunut+ennuste'!$B$112:$BO$112</c:f>
              <c:numCache>
                <c:formatCode>#,##0</c:formatCode>
                <c:ptCount val="66"/>
                <c:pt idx="0">
                  <c:v>7985</c:v>
                </c:pt>
                <c:pt idx="1">
                  <c:v>7871</c:v>
                </c:pt>
                <c:pt idx="2">
                  <c:v>7814</c:v>
                </c:pt>
                <c:pt idx="3">
                  <c:v>7716</c:v>
                </c:pt>
                <c:pt idx="4">
                  <c:v>7565</c:v>
                </c:pt>
                <c:pt idx="5">
                  <c:v>7439</c:v>
                </c:pt>
                <c:pt idx="6">
                  <c:v>7380</c:v>
                </c:pt>
                <c:pt idx="7">
                  <c:v>7368</c:v>
                </c:pt>
                <c:pt idx="8">
                  <c:v>7289</c:v>
                </c:pt>
                <c:pt idx="9">
                  <c:v>7279</c:v>
                </c:pt>
                <c:pt idx="10">
                  <c:v>7155</c:v>
                </c:pt>
                <c:pt idx="11">
                  <c:v>7071</c:v>
                </c:pt>
                <c:pt idx="12">
                  <c:v>7006</c:v>
                </c:pt>
                <c:pt idx="13">
                  <c:v>6933</c:v>
                </c:pt>
                <c:pt idx="14">
                  <c:v>6800</c:v>
                </c:pt>
                <c:pt idx="15">
                  <c:v>6677</c:v>
                </c:pt>
                <c:pt idx="16">
                  <c:v>6656</c:v>
                </c:pt>
                <c:pt idx="17">
                  <c:v>6665</c:v>
                </c:pt>
                <c:pt idx="18">
                  <c:v>6588</c:v>
                </c:pt>
                <c:pt idx="19">
                  <c:v>6521</c:v>
                </c:pt>
                <c:pt idx="20">
                  <c:v>6508</c:v>
                </c:pt>
                <c:pt idx="21">
                  <c:v>6437</c:v>
                </c:pt>
                <c:pt idx="22">
                  <c:v>6287</c:v>
                </c:pt>
                <c:pt idx="23">
                  <c:v>6170</c:v>
                </c:pt>
                <c:pt idx="24">
                  <c:v>6059</c:v>
                </c:pt>
                <c:pt idx="25">
                  <c:v>5916</c:v>
                </c:pt>
                <c:pt idx="26">
                  <c:v>5822</c:v>
                </c:pt>
                <c:pt idx="27">
                  <c:v>5747</c:v>
                </c:pt>
                <c:pt idx="28">
                  <c:v>5633</c:v>
                </c:pt>
                <c:pt idx="29">
                  <c:v>5550</c:v>
                </c:pt>
                <c:pt idx="30">
                  <c:v>5482</c:v>
                </c:pt>
                <c:pt idx="31">
                  <c:v>5367</c:v>
                </c:pt>
                <c:pt idx="32">
                  <c:v>5292</c:v>
                </c:pt>
                <c:pt idx="33">
                  <c:v>5249</c:v>
                </c:pt>
                <c:pt idx="34">
                  <c:v>5147</c:v>
                </c:pt>
                <c:pt idx="35">
                  <c:v>5087</c:v>
                </c:pt>
                <c:pt idx="36">
                  <c:v>5006</c:v>
                </c:pt>
                <c:pt idx="37">
                  <c:v>4926</c:v>
                </c:pt>
                <c:pt idx="38">
                  <c:v>4824</c:v>
                </c:pt>
                <c:pt idx="39">
                  <c:v>4787</c:v>
                </c:pt>
                <c:pt idx="40">
                  <c:v>4740</c:v>
                </c:pt>
                <c:pt idx="41">
                  <c:v>4697</c:v>
                </c:pt>
                <c:pt idx="42">
                  <c:v>4624</c:v>
                </c:pt>
                <c:pt idx="43">
                  <c:v>4498</c:v>
                </c:pt>
              </c:numCache>
            </c:numRef>
          </c:val>
          <c:smooth val="0"/>
          <c:extLst>
            <c:ext xmlns:c16="http://schemas.microsoft.com/office/drawing/2014/chart" uri="{C3380CC4-5D6E-409C-BE32-E72D297353CC}">
              <c16:uniqueId val="{00000004-81ED-4D81-8ACC-698013ED7332}"/>
            </c:ext>
          </c:extLst>
        </c:ser>
        <c:dLbls>
          <c:showLegendKey val="0"/>
          <c:showVal val="0"/>
          <c:showCatName val="0"/>
          <c:showSerName val="0"/>
          <c:showPercent val="0"/>
          <c:showBubbleSize val="0"/>
        </c:dLbls>
        <c:smooth val="0"/>
        <c:axId val="718276920"/>
        <c:axId val="718277248"/>
      </c:lineChart>
      <c:catAx>
        <c:axId val="71827692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718277248"/>
        <c:crosses val="autoZero"/>
        <c:auto val="1"/>
        <c:lblAlgn val="ctr"/>
        <c:lblOffset val="100"/>
        <c:tickLblSkip val="5"/>
        <c:noMultiLvlLbl val="0"/>
      </c:catAx>
      <c:valAx>
        <c:axId val="718277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718276920"/>
        <c:crosses val="autoZero"/>
        <c:crossBetween val="between"/>
      </c:valAx>
      <c:spPr>
        <a:noFill/>
        <a:ln>
          <a:solidFill>
            <a:sysClr val="windowText" lastClr="000000"/>
          </a:solidFill>
        </a:ln>
        <a:effectLst/>
      </c:spPr>
    </c:plotArea>
    <c:legend>
      <c:legendPos val="b"/>
      <c:layout>
        <c:manualLayout>
          <c:xMode val="edge"/>
          <c:yMode val="edge"/>
          <c:x val="0.117286683872493"/>
          <c:y val="0.92406152378311612"/>
          <c:w val="0.76542656526908492"/>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Sonkajärven väestönkehitys 1975–2018 ja Tilastokeskuksen</a:t>
            </a:r>
            <a:r>
              <a:rPr lang="fi-FI" b="1" baseline="0" dirty="0">
                <a:solidFill>
                  <a:sysClr val="windowText" lastClr="000000"/>
                </a:solidFill>
              </a:rPr>
              <a:t>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layout>
        <c:manualLayout>
          <c:xMode val="edge"/>
          <c:yMode val="edge"/>
          <c:x val="0.14808623406570662"/>
          <c:y val="1.000004308506284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'toteutunut+ennuste'!$A$116</c:f>
              <c:strCache>
                <c:ptCount val="1"/>
                <c:pt idx="0">
                  <c:v>Sonkajärvi ennuste 2015</c:v>
                </c:pt>
              </c:strCache>
            </c:strRef>
          </c:tx>
          <c:spPr>
            <a:ln w="38100" cap="rnd">
              <a:solidFill>
                <a:sysClr val="window" lastClr="FFFFFF">
                  <a:lumMod val="50000"/>
                </a:sysClr>
              </a:solidFill>
              <a:prstDash val="dash"/>
              <a:round/>
            </a:ln>
            <a:effectLst/>
          </c:spPr>
          <c:marker>
            <c:symbol val="none"/>
          </c:marker>
          <c:dLbls>
            <c:dLbl>
              <c:idx val="65"/>
              <c:layout>
                <c:manualLayout>
                  <c:x val="-2.8943564455418999E-2"/>
                  <c:y val="-3.52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C9-47B7-BEF1-A3887FCE1B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'toteutunut+ennuste'!$B$116:$BO$116</c:f>
              <c:numCache>
                <c:formatCode>General</c:formatCode>
                <c:ptCount val="66"/>
                <c:pt idx="39" formatCode="#,##0">
                  <c:v>4336</c:v>
                </c:pt>
                <c:pt idx="40" formatCode="#,##0">
                  <c:v>4260</c:v>
                </c:pt>
                <c:pt idx="41" formatCode="#,##0">
                  <c:v>4191</c:v>
                </c:pt>
                <c:pt idx="42" formatCode="#,##0">
                  <c:v>4125</c:v>
                </c:pt>
                <c:pt idx="43" formatCode="#,##0">
                  <c:v>4064</c:v>
                </c:pt>
                <c:pt idx="44" formatCode="#,##0">
                  <c:v>4005</c:v>
                </c:pt>
                <c:pt idx="45" formatCode="#,##0">
                  <c:v>3948</c:v>
                </c:pt>
                <c:pt idx="46" formatCode="#,##0">
                  <c:v>3895</c:v>
                </c:pt>
                <c:pt idx="47" formatCode="#,##0">
                  <c:v>3845</c:v>
                </c:pt>
                <c:pt idx="48" formatCode="#,##0">
                  <c:v>3796</c:v>
                </c:pt>
                <c:pt idx="49" formatCode="#,##0">
                  <c:v>3750</c:v>
                </c:pt>
                <c:pt idx="50" formatCode="#,##0">
                  <c:v>3706</c:v>
                </c:pt>
                <c:pt idx="51" formatCode="#,##0">
                  <c:v>3664</c:v>
                </c:pt>
                <c:pt idx="52" formatCode="#,##0">
                  <c:v>3624</c:v>
                </c:pt>
                <c:pt idx="53" formatCode="#,##0">
                  <c:v>3588</c:v>
                </c:pt>
                <c:pt idx="54" formatCode="#,##0">
                  <c:v>3550</c:v>
                </c:pt>
                <c:pt idx="55" formatCode="#,##0">
                  <c:v>3516</c:v>
                </c:pt>
                <c:pt idx="56" formatCode="#,##0">
                  <c:v>3482</c:v>
                </c:pt>
                <c:pt idx="57" formatCode="#,##0">
                  <c:v>3450</c:v>
                </c:pt>
                <c:pt idx="58" formatCode="#,##0">
                  <c:v>3419</c:v>
                </c:pt>
                <c:pt idx="59" formatCode="#,##0">
                  <c:v>3389</c:v>
                </c:pt>
                <c:pt idx="60" formatCode="#,##0">
                  <c:v>3360</c:v>
                </c:pt>
                <c:pt idx="61" formatCode="#,##0">
                  <c:v>3332</c:v>
                </c:pt>
                <c:pt idx="62" formatCode="#,##0">
                  <c:v>3304</c:v>
                </c:pt>
                <c:pt idx="63" formatCode="#,##0">
                  <c:v>3276</c:v>
                </c:pt>
                <c:pt idx="64" formatCode="#,##0">
                  <c:v>3249</c:v>
                </c:pt>
                <c:pt idx="65" formatCode="#,##0">
                  <c:v>3223</c:v>
                </c:pt>
              </c:numCache>
            </c:numRef>
          </c:val>
          <c:smooth val="0"/>
          <c:extLst>
            <c:ext xmlns:c16="http://schemas.microsoft.com/office/drawing/2014/chart" uri="{C3380CC4-5D6E-409C-BE32-E72D297353CC}">
              <c16:uniqueId val="{00000001-95C9-47B7-BEF1-A3887FCE1BB5}"/>
            </c:ext>
          </c:extLst>
        </c:ser>
        <c:ser>
          <c:idx val="1"/>
          <c:order val="1"/>
          <c:tx>
            <c:strRef>
              <c:f>'toteutunut+ennuste'!$A$117</c:f>
              <c:strCache>
                <c:ptCount val="1"/>
                <c:pt idx="0">
                  <c:v>Sonkajärvi ennuste 2019</c:v>
                </c:pt>
              </c:strCache>
            </c:strRef>
          </c:tx>
          <c:spPr>
            <a:ln w="38100" cap="rnd">
              <a:solidFill>
                <a:srgbClr val="FF0000"/>
              </a:solidFill>
              <a:prstDash val="dash"/>
              <a:round/>
            </a:ln>
            <a:effectLst/>
          </c:spPr>
          <c:marker>
            <c:symbol val="none"/>
          </c:marker>
          <c:dLbls>
            <c:dLbl>
              <c:idx val="65"/>
              <c:layout>
                <c:manualLayout>
                  <c:x val="-3.4732277346502631E-2"/>
                  <c:y val="3.2337962962962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C9-47B7-BEF1-A3887FCE1B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'toteutunut+ennuste'!$B$117:$BO$117</c:f>
              <c:numCache>
                <c:formatCode>General</c:formatCode>
                <c:ptCount val="66"/>
                <c:pt idx="43" formatCode="#,##0">
                  <c:v>3967</c:v>
                </c:pt>
                <c:pt idx="44" formatCode="#,##0">
                  <c:v>3876</c:v>
                </c:pt>
                <c:pt idx="45" formatCode="#,##0">
                  <c:v>3791</c:v>
                </c:pt>
                <c:pt idx="46" formatCode="#,##0">
                  <c:v>3709</c:v>
                </c:pt>
                <c:pt idx="47" formatCode="#,##0">
                  <c:v>3633</c:v>
                </c:pt>
                <c:pt idx="48" formatCode="#,##0">
                  <c:v>3559</c:v>
                </c:pt>
                <c:pt idx="49" formatCode="#,##0">
                  <c:v>3489</c:v>
                </c:pt>
                <c:pt idx="50" formatCode="#,##0">
                  <c:v>3425</c:v>
                </c:pt>
                <c:pt idx="51" formatCode="#,##0">
                  <c:v>3361</c:v>
                </c:pt>
                <c:pt idx="52" formatCode="#,##0">
                  <c:v>3303</c:v>
                </c:pt>
                <c:pt idx="53" formatCode="#,##0">
                  <c:v>3248</c:v>
                </c:pt>
                <c:pt idx="54" formatCode="#,##0">
                  <c:v>3194</c:v>
                </c:pt>
                <c:pt idx="55" formatCode="#,##0">
                  <c:v>3143</c:v>
                </c:pt>
                <c:pt idx="56" formatCode="#,##0">
                  <c:v>3096</c:v>
                </c:pt>
                <c:pt idx="57" formatCode="#,##0">
                  <c:v>3048</c:v>
                </c:pt>
                <c:pt idx="58" formatCode="#,##0">
                  <c:v>3005</c:v>
                </c:pt>
                <c:pt idx="59" formatCode="#,##0">
                  <c:v>2962</c:v>
                </c:pt>
                <c:pt idx="60" formatCode="#,##0">
                  <c:v>2922</c:v>
                </c:pt>
                <c:pt idx="61" formatCode="#,##0">
                  <c:v>2881</c:v>
                </c:pt>
                <c:pt idx="62" formatCode="#,##0">
                  <c:v>2842</c:v>
                </c:pt>
                <c:pt idx="63" formatCode="#,##0">
                  <c:v>2804</c:v>
                </c:pt>
                <c:pt idx="64" formatCode="#,##0">
                  <c:v>2768</c:v>
                </c:pt>
                <c:pt idx="65" formatCode="#,##0">
                  <c:v>2731</c:v>
                </c:pt>
              </c:numCache>
            </c:numRef>
          </c:val>
          <c:smooth val="0"/>
          <c:extLst>
            <c:ext xmlns:c16="http://schemas.microsoft.com/office/drawing/2014/chart" uri="{C3380CC4-5D6E-409C-BE32-E72D297353CC}">
              <c16:uniqueId val="{00000003-95C9-47B7-BEF1-A3887FCE1BB5}"/>
            </c:ext>
          </c:extLst>
        </c:ser>
        <c:ser>
          <c:idx val="2"/>
          <c:order val="2"/>
          <c:tx>
            <c:strRef>
              <c:f>'toteutunut+ennuste'!$A$118</c:f>
              <c:strCache>
                <c:ptCount val="1"/>
                <c:pt idx="0">
                  <c:v>Sonkajärvi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'toteutunut+ennuste'!$B$118:$BO$118</c:f>
              <c:numCache>
                <c:formatCode>#,##0</c:formatCode>
                <c:ptCount val="66"/>
                <c:pt idx="0">
                  <c:v>7120</c:v>
                </c:pt>
                <c:pt idx="1">
                  <c:v>7006</c:v>
                </c:pt>
                <c:pt idx="2">
                  <c:v>6919</c:v>
                </c:pt>
                <c:pt idx="3">
                  <c:v>6882</c:v>
                </c:pt>
                <c:pt idx="4">
                  <c:v>6779</c:v>
                </c:pt>
                <c:pt idx="5">
                  <c:v>6716</c:v>
                </c:pt>
                <c:pt idx="6">
                  <c:v>6624</c:v>
                </c:pt>
                <c:pt idx="7">
                  <c:v>6557</c:v>
                </c:pt>
                <c:pt idx="8">
                  <c:v>6566</c:v>
                </c:pt>
                <c:pt idx="9">
                  <c:v>6492</c:v>
                </c:pt>
                <c:pt idx="10">
                  <c:v>6445</c:v>
                </c:pt>
                <c:pt idx="11">
                  <c:v>6394</c:v>
                </c:pt>
                <c:pt idx="12">
                  <c:v>6282</c:v>
                </c:pt>
                <c:pt idx="13">
                  <c:v>6186</c:v>
                </c:pt>
                <c:pt idx="14">
                  <c:v>6104</c:v>
                </c:pt>
                <c:pt idx="15">
                  <c:v>6030</c:v>
                </c:pt>
                <c:pt idx="16">
                  <c:v>5978</c:v>
                </c:pt>
                <c:pt idx="17">
                  <c:v>5914</c:v>
                </c:pt>
                <c:pt idx="18">
                  <c:v>5862</c:v>
                </c:pt>
                <c:pt idx="19">
                  <c:v>5811</c:v>
                </c:pt>
                <c:pt idx="20">
                  <c:v>5671</c:v>
                </c:pt>
                <c:pt idx="21">
                  <c:v>5638</c:v>
                </c:pt>
                <c:pt idx="22">
                  <c:v>5605</c:v>
                </c:pt>
                <c:pt idx="23">
                  <c:v>5498</c:v>
                </c:pt>
                <c:pt idx="24">
                  <c:v>5396</c:v>
                </c:pt>
                <c:pt idx="25">
                  <c:v>5272</c:v>
                </c:pt>
                <c:pt idx="26">
                  <c:v>5155</c:v>
                </c:pt>
                <c:pt idx="27">
                  <c:v>5070</c:v>
                </c:pt>
                <c:pt idx="28">
                  <c:v>5007</c:v>
                </c:pt>
                <c:pt idx="29">
                  <c:v>4995</c:v>
                </c:pt>
                <c:pt idx="30">
                  <c:v>4951</c:v>
                </c:pt>
                <c:pt idx="31">
                  <c:v>4900</c:v>
                </c:pt>
                <c:pt idx="32">
                  <c:v>4825</c:v>
                </c:pt>
                <c:pt idx="33">
                  <c:v>4706</c:v>
                </c:pt>
                <c:pt idx="34">
                  <c:v>4694</c:v>
                </c:pt>
                <c:pt idx="35">
                  <c:v>4671</c:v>
                </c:pt>
                <c:pt idx="36">
                  <c:v>4600</c:v>
                </c:pt>
                <c:pt idx="37">
                  <c:v>4493</c:v>
                </c:pt>
                <c:pt idx="38">
                  <c:v>4454</c:v>
                </c:pt>
                <c:pt idx="39">
                  <c:v>4336</c:v>
                </c:pt>
                <c:pt idx="40">
                  <c:v>4278</c:v>
                </c:pt>
                <c:pt idx="41">
                  <c:v>4199</c:v>
                </c:pt>
                <c:pt idx="42">
                  <c:v>4075</c:v>
                </c:pt>
                <c:pt idx="43">
                  <c:v>3967</c:v>
                </c:pt>
              </c:numCache>
            </c:numRef>
          </c:val>
          <c:smooth val="0"/>
          <c:extLst>
            <c:ext xmlns:c16="http://schemas.microsoft.com/office/drawing/2014/chart" uri="{C3380CC4-5D6E-409C-BE32-E72D297353CC}">
              <c16:uniqueId val="{00000004-95C9-47B7-BEF1-A3887FCE1BB5}"/>
            </c:ext>
          </c:extLst>
        </c:ser>
        <c:dLbls>
          <c:showLegendKey val="0"/>
          <c:showVal val="0"/>
          <c:showCatName val="0"/>
          <c:showSerName val="0"/>
          <c:showPercent val="0"/>
          <c:showBubbleSize val="0"/>
        </c:dLbls>
        <c:smooth val="0"/>
        <c:axId val="605953720"/>
        <c:axId val="605949128"/>
      </c:lineChart>
      <c:catAx>
        <c:axId val="60595372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05949128"/>
        <c:crosses val="autoZero"/>
        <c:auto val="1"/>
        <c:lblAlgn val="ctr"/>
        <c:lblOffset val="100"/>
        <c:tickLblSkip val="5"/>
        <c:noMultiLvlLbl val="0"/>
      </c:catAx>
      <c:valAx>
        <c:axId val="605949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05953720"/>
        <c:crosses val="autoZero"/>
        <c:crossBetween val="between"/>
      </c:valAx>
      <c:spPr>
        <a:noFill/>
        <a:ln>
          <a:solidFill>
            <a:sysClr val="windowText" lastClr="000000"/>
          </a:solidFill>
        </a:ln>
        <a:effectLst/>
      </c:spPr>
    </c:plotArea>
    <c:legend>
      <c:legendPos val="b"/>
      <c:layout>
        <c:manualLayout>
          <c:xMode val="edge"/>
          <c:yMode val="edge"/>
          <c:x val="9.0198478404150614E-2"/>
          <c:y val="0.91217268518518524"/>
          <c:w val="0.81960304319169874"/>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i="0" dirty="0">
                <a:solidFill>
                  <a:sysClr val="windowText" lastClr="000000"/>
                </a:solidFill>
              </a:rPr>
              <a:t>Vieremän väestönkehitys 1975–2018 ja Tilastokeskuksen</a:t>
            </a:r>
            <a:r>
              <a:rPr lang="fi-FI" b="1" i="0" baseline="0" dirty="0">
                <a:solidFill>
                  <a:sysClr val="windowText" lastClr="000000"/>
                </a:solidFill>
              </a:rPr>
              <a:t> väestöennuste </a:t>
            </a:r>
          </a:p>
          <a:p>
            <a:pPr>
              <a:defRPr b="1">
                <a:solidFill>
                  <a:sysClr val="windowText" lastClr="000000"/>
                </a:solidFill>
              </a:defRPr>
            </a:pPr>
            <a:r>
              <a:rPr lang="fi-FI" b="1" i="0" baseline="0" dirty="0">
                <a:solidFill>
                  <a:sysClr val="windowText" lastClr="000000"/>
                </a:solidFill>
              </a:rPr>
              <a:t>v. 2015 ja v. 2019</a:t>
            </a:r>
            <a:endParaRPr lang="fi-FI" b="1" i="0" dirty="0">
              <a:solidFill>
                <a:sysClr val="windowText" lastClr="000000"/>
              </a:solidFill>
            </a:endParaRPr>
          </a:p>
        </c:rich>
      </c:tx>
      <c:layout>
        <c:manualLayout>
          <c:xMode val="edge"/>
          <c:yMode val="edge"/>
          <c:x val="0.15149396479682639"/>
          <c:y val="1.635953134083197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'toteutunut+ennuste'!$A$121</c:f>
              <c:strCache>
                <c:ptCount val="1"/>
                <c:pt idx="0">
                  <c:v>Vieremä ennuste 2015</c:v>
                </c:pt>
              </c:strCache>
            </c:strRef>
          </c:tx>
          <c:spPr>
            <a:ln w="38100" cap="rnd">
              <a:solidFill>
                <a:sysClr val="window" lastClr="FFFFFF">
                  <a:lumMod val="50000"/>
                </a:sysClr>
              </a:solidFill>
              <a:prstDash val="dash"/>
              <a:round/>
            </a:ln>
            <a:effectLst/>
          </c:spPr>
          <c:marker>
            <c:symbol val="none"/>
          </c:marker>
          <c:dLbls>
            <c:dLbl>
              <c:idx val="65"/>
              <c:layout>
                <c:manualLayout>
                  <c:x val="-3.1211106461247962E-2"/>
                  <c:y val="-2.592939712090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B9-417D-9E5F-2D9F9C7A0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'toteutunut+ennuste'!$B$121:$BO$121</c:f>
              <c:numCache>
                <c:formatCode>General</c:formatCode>
                <c:ptCount val="66"/>
                <c:pt idx="39" formatCode="#,##0">
                  <c:v>3816</c:v>
                </c:pt>
                <c:pt idx="40" formatCode="#,##0">
                  <c:v>3785</c:v>
                </c:pt>
                <c:pt idx="41" formatCode="#,##0">
                  <c:v>3756</c:v>
                </c:pt>
                <c:pt idx="42" formatCode="#,##0">
                  <c:v>3727</c:v>
                </c:pt>
                <c:pt idx="43" formatCode="#,##0">
                  <c:v>3704</c:v>
                </c:pt>
                <c:pt idx="44" formatCode="#,##0">
                  <c:v>3680</c:v>
                </c:pt>
                <c:pt idx="45" formatCode="#,##0">
                  <c:v>3659</c:v>
                </c:pt>
                <c:pt idx="46" formatCode="#,##0">
                  <c:v>3640</c:v>
                </c:pt>
                <c:pt idx="47" formatCode="#,##0">
                  <c:v>3622</c:v>
                </c:pt>
                <c:pt idx="48" formatCode="#,##0">
                  <c:v>3605</c:v>
                </c:pt>
                <c:pt idx="49" formatCode="#,##0">
                  <c:v>3588</c:v>
                </c:pt>
                <c:pt idx="50" formatCode="#,##0">
                  <c:v>3573</c:v>
                </c:pt>
                <c:pt idx="51" formatCode="#,##0">
                  <c:v>3561</c:v>
                </c:pt>
                <c:pt idx="52" formatCode="#,##0">
                  <c:v>3546</c:v>
                </c:pt>
                <c:pt idx="53" formatCode="#,##0">
                  <c:v>3534</c:v>
                </c:pt>
                <c:pt idx="54" formatCode="#,##0">
                  <c:v>3517</c:v>
                </c:pt>
                <c:pt idx="55" formatCode="#,##0">
                  <c:v>3502</c:v>
                </c:pt>
                <c:pt idx="56" formatCode="#,##0">
                  <c:v>3488</c:v>
                </c:pt>
                <c:pt idx="57" formatCode="#,##0">
                  <c:v>3473</c:v>
                </c:pt>
                <c:pt idx="58" formatCode="#,##0">
                  <c:v>3459</c:v>
                </c:pt>
                <c:pt idx="59" formatCode="#,##0">
                  <c:v>3447</c:v>
                </c:pt>
                <c:pt idx="60" formatCode="#,##0">
                  <c:v>3432</c:v>
                </c:pt>
                <c:pt idx="61" formatCode="#,##0">
                  <c:v>3419</c:v>
                </c:pt>
                <c:pt idx="62" formatCode="#,##0">
                  <c:v>3406</c:v>
                </c:pt>
                <c:pt idx="63" formatCode="#,##0">
                  <c:v>3391</c:v>
                </c:pt>
                <c:pt idx="64" formatCode="#,##0">
                  <c:v>3379</c:v>
                </c:pt>
                <c:pt idx="65" formatCode="#,##0">
                  <c:v>3365</c:v>
                </c:pt>
              </c:numCache>
            </c:numRef>
          </c:val>
          <c:smooth val="0"/>
          <c:extLst>
            <c:ext xmlns:c16="http://schemas.microsoft.com/office/drawing/2014/chart" uri="{C3380CC4-5D6E-409C-BE32-E72D297353CC}">
              <c16:uniqueId val="{00000001-11B9-417D-9E5F-2D9F9C7A0AB7}"/>
            </c:ext>
          </c:extLst>
        </c:ser>
        <c:ser>
          <c:idx val="1"/>
          <c:order val="1"/>
          <c:tx>
            <c:strRef>
              <c:f>'toteutunut+ennuste'!$A$122</c:f>
              <c:strCache>
                <c:ptCount val="1"/>
                <c:pt idx="0">
                  <c:v>Vieremä ennuste 2019</c:v>
                </c:pt>
              </c:strCache>
            </c:strRef>
          </c:tx>
          <c:spPr>
            <a:ln w="38100" cap="rnd">
              <a:solidFill>
                <a:srgbClr val="FF0000"/>
              </a:solidFill>
              <a:prstDash val="dash"/>
              <a:round/>
            </a:ln>
            <a:effectLst/>
          </c:spPr>
          <c:marker>
            <c:symbol val="none"/>
          </c:marker>
          <c:dLbls>
            <c:dLbl>
              <c:idx val="65"/>
              <c:layout>
                <c:manualLayout>
                  <c:x val="-3.5277777777777776E-2"/>
                  <c:y val="2.6458333333333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B9-417D-9E5F-2D9F9C7A0A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'toteutunut+ennuste'!$B$122:$BO$122</c:f>
              <c:numCache>
                <c:formatCode>General</c:formatCode>
                <c:ptCount val="66"/>
                <c:pt idx="43" formatCode="#,##0">
                  <c:v>3676</c:v>
                </c:pt>
                <c:pt idx="44" formatCode="#,##0">
                  <c:v>3641</c:v>
                </c:pt>
                <c:pt idx="45" formatCode="#,##0">
                  <c:v>3605</c:v>
                </c:pt>
                <c:pt idx="46" formatCode="#,##0">
                  <c:v>3572</c:v>
                </c:pt>
                <c:pt idx="47" formatCode="#,##0">
                  <c:v>3539</c:v>
                </c:pt>
                <c:pt idx="48" formatCode="#,##0">
                  <c:v>3508</c:v>
                </c:pt>
                <c:pt idx="49" formatCode="#,##0">
                  <c:v>3477</c:v>
                </c:pt>
                <c:pt idx="50" formatCode="#,##0">
                  <c:v>3450</c:v>
                </c:pt>
                <c:pt idx="51" formatCode="#,##0">
                  <c:v>3421</c:v>
                </c:pt>
                <c:pt idx="52" formatCode="#,##0">
                  <c:v>3395</c:v>
                </c:pt>
                <c:pt idx="53" formatCode="#,##0">
                  <c:v>3367</c:v>
                </c:pt>
                <c:pt idx="54" formatCode="#,##0">
                  <c:v>3340</c:v>
                </c:pt>
                <c:pt idx="55" formatCode="#,##0">
                  <c:v>3308</c:v>
                </c:pt>
                <c:pt idx="56" formatCode="#,##0">
                  <c:v>3280</c:v>
                </c:pt>
                <c:pt idx="57" formatCode="#,##0">
                  <c:v>3252</c:v>
                </c:pt>
                <c:pt idx="58" formatCode="#,##0">
                  <c:v>3225</c:v>
                </c:pt>
                <c:pt idx="59" formatCode="#,##0">
                  <c:v>3198</c:v>
                </c:pt>
                <c:pt idx="60" formatCode="#,##0">
                  <c:v>3172</c:v>
                </c:pt>
                <c:pt idx="61" formatCode="#,##0">
                  <c:v>3149</c:v>
                </c:pt>
                <c:pt idx="62" formatCode="#,##0">
                  <c:v>3125</c:v>
                </c:pt>
                <c:pt idx="63" formatCode="#,##0">
                  <c:v>3103</c:v>
                </c:pt>
                <c:pt idx="64" formatCode="#,##0">
                  <c:v>3081</c:v>
                </c:pt>
                <c:pt idx="65" formatCode="#,##0">
                  <c:v>3060</c:v>
                </c:pt>
              </c:numCache>
            </c:numRef>
          </c:val>
          <c:smooth val="0"/>
          <c:extLst>
            <c:ext xmlns:c16="http://schemas.microsoft.com/office/drawing/2014/chart" uri="{C3380CC4-5D6E-409C-BE32-E72D297353CC}">
              <c16:uniqueId val="{00000003-11B9-417D-9E5F-2D9F9C7A0AB7}"/>
            </c:ext>
          </c:extLst>
        </c:ser>
        <c:ser>
          <c:idx val="2"/>
          <c:order val="2"/>
          <c:tx>
            <c:strRef>
              <c:f>'toteutunut+ennuste'!$A$123</c:f>
              <c:strCache>
                <c:ptCount val="1"/>
                <c:pt idx="0">
                  <c:v>Vieremä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'toteutunut+ennuste'!$B$123:$BO$123</c:f>
              <c:numCache>
                <c:formatCode>#,##0</c:formatCode>
                <c:ptCount val="66"/>
                <c:pt idx="0">
                  <c:v>5493</c:v>
                </c:pt>
                <c:pt idx="1">
                  <c:v>5455</c:v>
                </c:pt>
                <c:pt idx="2">
                  <c:v>5398</c:v>
                </c:pt>
                <c:pt idx="3">
                  <c:v>5321</c:v>
                </c:pt>
                <c:pt idx="4">
                  <c:v>5231</c:v>
                </c:pt>
                <c:pt idx="5">
                  <c:v>5134</c:v>
                </c:pt>
                <c:pt idx="6">
                  <c:v>5089</c:v>
                </c:pt>
                <c:pt idx="7">
                  <c:v>5013</c:v>
                </c:pt>
                <c:pt idx="8">
                  <c:v>5001</c:v>
                </c:pt>
                <c:pt idx="9">
                  <c:v>5004</c:v>
                </c:pt>
                <c:pt idx="10">
                  <c:v>4960</c:v>
                </c:pt>
                <c:pt idx="11">
                  <c:v>4935</c:v>
                </c:pt>
                <c:pt idx="12">
                  <c:v>4898</c:v>
                </c:pt>
                <c:pt idx="13">
                  <c:v>4874</c:v>
                </c:pt>
                <c:pt idx="14">
                  <c:v>4829</c:v>
                </c:pt>
                <c:pt idx="15">
                  <c:v>4779</c:v>
                </c:pt>
                <c:pt idx="16">
                  <c:v>4758</c:v>
                </c:pt>
                <c:pt idx="17">
                  <c:v>4762</c:v>
                </c:pt>
                <c:pt idx="18">
                  <c:v>4752</c:v>
                </c:pt>
                <c:pt idx="19">
                  <c:v>4739</c:v>
                </c:pt>
                <c:pt idx="20">
                  <c:v>4637</c:v>
                </c:pt>
                <c:pt idx="21">
                  <c:v>4625</c:v>
                </c:pt>
                <c:pt idx="22">
                  <c:v>4553</c:v>
                </c:pt>
                <c:pt idx="23">
                  <c:v>4514</c:v>
                </c:pt>
                <c:pt idx="24">
                  <c:v>4457</c:v>
                </c:pt>
                <c:pt idx="25">
                  <c:v>4361</c:v>
                </c:pt>
                <c:pt idx="26">
                  <c:v>4294</c:v>
                </c:pt>
                <c:pt idx="27">
                  <c:v>4246</c:v>
                </c:pt>
                <c:pt idx="28">
                  <c:v>4155</c:v>
                </c:pt>
                <c:pt idx="29">
                  <c:v>4143</c:v>
                </c:pt>
                <c:pt idx="30">
                  <c:v>4125</c:v>
                </c:pt>
                <c:pt idx="31">
                  <c:v>4095</c:v>
                </c:pt>
                <c:pt idx="32">
                  <c:v>4054</c:v>
                </c:pt>
                <c:pt idx="33">
                  <c:v>4062</c:v>
                </c:pt>
                <c:pt idx="34">
                  <c:v>3985</c:v>
                </c:pt>
                <c:pt idx="35">
                  <c:v>3982</c:v>
                </c:pt>
                <c:pt idx="36">
                  <c:v>3962</c:v>
                </c:pt>
                <c:pt idx="37">
                  <c:v>3930</c:v>
                </c:pt>
                <c:pt idx="38">
                  <c:v>3874</c:v>
                </c:pt>
                <c:pt idx="39">
                  <c:v>3816</c:v>
                </c:pt>
                <c:pt idx="40">
                  <c:v>3757</c:v>
                </c:pt>
                <c:pt idx="41">
                  <c:v>3721</c:v>
                </c:pt>
                <c:pt idx="42">
                  <c:v>3685</c:v>
                </c:pt>
                <c:pt idx="43">
                  <c:v>3676</c:v>
                </c:pt>
              </c:numCache>
            </c:numRef>
          </c:val>
          <c:smooth val="0"/>
          <c:extLst>
            <c:ext xmlns:c16="http://schemas.microsoft.com/office/drawing/2014/chart" uri="{C3380CC4-5D6E-409C-BE32-E72D297353CC}">
              <c16:uniqueId val="{00000004-11B9-417D-9E5F-2D9F9C7A0AB7}"/>
            </c:ext>
          </c:extLst>
        </c:ser>
        <c:dLbls>
          <c:showLegendKey val="0"/>
          <c:showVal val="0"/>
          <c:showCatName val="0"/>
          <c:showSerName val="0"/>
          <c:showPercent val="0"/>
          <c:showBubbleSize val="0"/>
        </c:dLbls>
        <c:smooth val="0"/>
        <c:axId val="688842112"/>
        <c:axId val="688840800"/>
      </c:lineChart>
      <c:catAx>
        <c:axId val="68884211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8840800"/>
        <c:crosses val="autoZero"/>
        <c:auto val="1"/>
        <c:lblAlgn val="ctr"/>
        <c:lblOffset val="100"/>
        <c:tickLblSkip val="5"/>
        <c:noMultiLvlLbl val="0"/>
      </c:catAx>
      <c:valAx>
        <c:axId val="68884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8842112"/>
        <c:crosses val="autoZero"/>
        <c:crossBetween val="between"/>
      </c:valAx>
      <c:spPr>
        <a:noFill/>
        <a:ln>
          <a:solidFill>
            <a:sysClr val="windowText" lastClr="000000"/>
          </a:solidFill>
        </a:ln>
        <a:effectLst/>
      </c:spPr>
    </c:plotArea>
    <c:legend>
      <c:legendPos val="b"/>
      <c:layout>
        <c:manualLayout>
          <c:xMode val="edge"/>
          <c:yMode val="edge"/>
          <c:x val="0.10645115456792117"/>
          <c:y val="0.92385806698795636"/>
          <c:w val="0.78709762461376231"/>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a:solidFill>
                  <a:sysClr val="windowText" lastClr="000000"/>
                </a:solidFill>
              </a:rPr>
              <a:t>Sisä-Savon seutukunnan</a:t>
            </a:r>
            <a:r>
              <a:rPr lang="fi-FI" b="1" baseline="0">
                <a:solidFill>
                  <a:sysClr val="windowText" lastClr="000000"/>
                </a:solidFill>
              </a:rPr>
              <a:t> väestönkehitys 1975–2018 ja Tilastokeskuksen väestöennusteet v. 2015 ja v. 2019</a:t>
            </a:r>
            <a:endParaRPr lang="fi-FI" b="1">
              <a:solidFill>
                <a:sysClr val="windowText" lastClr="000000"/>
              </a:solidFill>
            </a:endParaRPr>
          </a:p>
        </c:rich>
      </c:tx>
      <c:layout>
        <c:manualLayout>
          <c:xMode val="edge"/>
          <c:yMode val="edge"/>
          <c:x val="0.13345459045677591"/>
          <c:y val="1.44119008256960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6.945626957117812E-2"/>
          <c:y val="0.13013946445603491"/>
          <c:w val="0.90277233033351034"/>
          <c:h val="0.75919302433738822"/>
        </c:manualLayout>
      </c:layout>
      <c:lineChart>
        <c:grouping val="standard"/>
        <c:varyColors val="0"/>
        <c:ser>
          <c:idx val="0"/>
          <c:order val="0"/>
          <c:tx>
            <c:strRef>
              <c:f>'toteutunut+ennuste'!$A$45</c:f>
              <c:strCache>
                <c:ptCount val="1"/>
                <c:pt idx="0">
                  <c:v>Sisä-Savon seutukunta ennuste 2015</c:v>
                </c:pt>
              </c:strCache>
            </c:strRef>
          </c:tx>
          <c:spPr>
            <a:ln w="38100" cap="rnd">
              <a:solidFill>
                <a:sysClr val="window" lastClr="FFFFFF">
                  <a:lumMod val="50000"/>
                </a:sysClr>
              </a:solidFill>
              <a:prstDash val="dash"/>
              <a:round/>
            </a:ln>
            <a:effectLst/>
          </c:spPr>
          <c:marker>
            <c:symbol val="none"/>
          </c:marker>
          <c:dLbls>
            <c:dLbl>
              <c:idx val="65"/>
              <c:layout>
                <c:manualLayout>
                  <c:x val="-3.2427138920807924E-2"/>
                  <c:y val="-3.2337884556135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B-437E-BF2A-385D9E894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'toteutunut+ennuste'!$B$45:$BO$45</c:f>
              <c:numCache>
                <c:formatCode>General</c:formatCode>
                <c:ptCount val="66"/>
                <c:pt idx="39" formatCode="#,##0">
                  <c:v>14664</c:v>
                </c:pt>
                <c:pt idx="40" formatCode="#,##0">
                  <c:v>14527</c:v>
                </c:pt>
                <c:pt idx="41" formatCode="#,##0">
                  <c:v>14401</c:v>
                </c:pt>
                <c:pt idx="42" formatCode="#,##0">
                  <c:v>14292</c:v>
                </c:pt>
                <c:pt idx="43" formatCode="#,##0">
                  <c:v>14191</c:v>
                </c:pt>
                <c:pt idx="44" formatCode="#,##0">
                  <c:v>14091</c:v>
                </c:pt>
                <c:pt idx="45" formatCode="#,##0">
                  <c:v>14002</c:v>
                </c:pt>
                <c:pt idx="46" formatCode="#,##0">
                  <c:v>13920</c:v>
                </c:pt>
                <c:pt idx="47" formatCode="#,##0">
                  <c:v>13842</c:v>
                </c:pt>
                <c:pt idx="48" formatCode="#,##0">
                  <c:v>13766</c:v>
                </c:pt>
                <c:pt idx="49" formatCode="#,##0">
                  <c:v>13696</c:v>
                </c:pt>
                <c:pt idx="50" formatCode="#,##0">
                  <c:v>13628</c:v>
                </c:pt>
                <c:pt idx="51" formatCode="#,##0">
                  <c:v>13568</c:v>
                </c:pt>
                <c:pt idx="52" formatCode="#,##0">
                  <c:v>13510</c:v>
                </c:pt>
                <c:pt idx="53" formatCode="#,##0">
                  <c:v>13452</c:v>
                </c:pt>
                <c:pt idx="54" formatCode="#,##0">
                  <c:v>13396</c:v>
                </c:pt>
                <c:pt idx="55" formatCode="#,##0">
                  <c:v>13343</c:v>
                </c:pt>
                <c:pt idx="56" formatCode="#,##0">
                  <c:v>13292</c:v>
                </c:pt>
                <c:pt idx="57" formatCode="#,##0">
                  <c:v>13241</c:v>
                </c:pt>
                <c:pt idx="58" formatCode="#,##0">
                  <c:v>13191</c:v>
                </c:pt>
                <c:pt idx="59" formatCode="#,##0">
                  <c:v>13140</c:v>
                </c:pt>
                <c:pt idx="60" formatCode="#,##0">
                  <c:v>13092</c:v>
                </c:pt>
                <c:pt idx="61" formatCode="#,##0">
                  <c:v>13045</c:v>
                </c:pt>
                <c:pt idx="62" formatCode="#,##0">
                  <c:v>12998</c:v>
                </c:pt>
                <c:pt idx="63" formatCode="#,##0">
                  <c:v>12949</c:v>
                </c:pt>
                <c:pt idx="64" formatCode="#,##0">
                  <c:v>12900</c:v>
                </c:pt>
                <c:pt idx="65" formatCode="#,##0">
                  <c:v>12852</c:v>
                </c:pt>
              </c:numCache>
            </c:numRef>
          </c:val>
          <c:smooth val="0"/>
          <c:extLst>
            <c:ext xmlns:c16="http://schemas.microsoft.com/office/drawing/2014/chart" uri="{C3380CC4-5D6E-409C-BE32-E72D297353CC}">
              <c16:uniqueId val="{00000001-553B-437E-BF2A-385D9E89469A}"/>
            </c:ext>
          </c:extLst>
        </c:ser>
        <c:ser>
          <c:idx val="1"/>
          <c:order val="1"/>
          <c:tx>
            <c:strRef>
              <c:f>'toteutunut+ennuste'!$A$46</c:f>
              <c:strCache>
                <c:ptCount val="1"/>
                <c:pt idx="0">
                  <c:v>Sisä-Savon seutukunta ennuste 2019</c:v>
                </c:pt>
              </c:strCache>
            </c:strRef>
          </c:tx>
          <c:spPr>
            <a:ln w="38100" cap="rnd">
              <a:solidFill>
                <a:srgbClr val="FF0000"/>
              </a:solidFill>
              <a:prstDash val="dash"/>
              <a:round/>
            </a:ln>
            <a:effectLst/>
          </c:spPr>
          <c:marker>
            <c:symbol val="none"/>
          </c:marker>
          <c:dLbls>
            <c:dLbl>
              <c:idx val="65"/>
              <c:layout>
                <c:manualLayout>
                  <c:x val="-3.2102313523072523E-2"/>
                  <c:y val="4.11573248107681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3B-437E-BF2A-385D9E8946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'toteutunut+ennuste'!$B$46:$BO$46</c:f>
              <c:numCache>
                <c:formatCode>General</c:formatCode>
                <c:ptCount val="66"/>
                <c:pt idx="43" formatCode="#,##0">
                  <c:v>13966</c:v>
                </c:pt>
                <c:pt idx="44" formatCode="#,##0">
                  <c:v>13790</c:v>
                </c:pt>
                <c:pt idx="45" formatCode="#,##0">
                  <c:v>13618</c:v>
                </c:pt>
                <c:pt idx="46" formatCode="#,##0">
                  <c:v>13453</c:v>
                </c:pt>
                <c:pt idx="47" formatCode="#,##0">
                  <c:v>13289</c:v>
                </c:pt>
                <c:pt idx="48" formatCode="#,##0">
                  <c:v>13133</c:v>
                </c:pt>
                <c:pt idx="49" formatCode="#,##0">
                  <c:v>12983</c:v>
                </c:pt>
                <c:pt idx="50" formatCode="#,##0">
                  <c:v>12836</c:v>
                </c:pt>
                <c:pt idx="51" formatCode="#,##0">
                  <c:v>12701</c:v>
                </c:pt>
                <c:pt idx="52" formatCode="#,##0">
                  <c:v>12564</c:v>
                </c:pt>
                <c:pt idx="53" formatCode="#,##0">
                  <c:v>12435</c:v>
                </c:pt>
                <c:pt idx="54" formatCode="#,##0">
                  <c:v>12312</c:v>
                </c:pt>
                <c:pt idx="55" formatCode="#,##0">
                  <c:v>12187</c:v>
                </c:pt>
                <c:pt idx="56" formatCode="#,##0">
                  <c:v>12067</c:v>
                </c:pt>
                <c:pt idx="57" formatCode="#,##0">
                  <c:v>11946</c:v>
                </c:pt>
                <c:pt idx="58" formatCode="#,##0">
                  <c:v>11831</c:v>
                </c:pt>
                <c:pt idx="59" formatCode="#,##0">
                  <c:v>11716</c:v>
                </c:pt>
                <c:pt idx="60" formatCode="#,##0">
                  <c:v>11602</c:v>
                </c:pt>
                <c:pt idx="61" formatCode="#,##0">
                  <c:v>11494</c:v>
                </c:pt>
                <c:pt idx="62" formatCode="#,##0">
                  <c:v>11390</c:v>
                </c:pt>
                <c:pt idx="63" formatCode="#,##0">
                  <c:v>11290</c:v>
                </c:pt>
                <c:pt idx="64" formatCode="#,##0">
                  <c:v>11191</c:v>
                </c:pt>
                <c:pt idx="65" formatCode="#,##0">
                  <c:v>11097</c:v>
                </c:pt>
              </c:numCache>
            </c:numRef>
          </c:val>
          <c:smooth val="0"/>
          <c:extLst>
            <c:ext xmlns:c16="http://schemas.microsoft.com/office/drawing/2014/chart" uri="{C3380CC4-5D6E-409C-BE32-E72D297353CC}">
              <c16:uniqueId val="{00000003-553B-437E-BF2A-385D9E89469A}"/>
            </c:ext>
          </c:extLst>
        </c:ser>
        <c:ser>
          <c:idx val="2"/>
          <c:order val="2"/>
          <c:tx>
            <c:strRef>
              <c:f>'toteutunut+ennuste'!$A$47</c:f>
              <c:strCache>
                <c:ptCount val="1"/>
                <c:pt idx="0">
                  <c:v>Sisä-Savon seutukunta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'toteutunut+ennuste'!$B$47:$BO$47</c:f>
              <c:numCache>
                <c:formatCode>#,##0</c:formatCode>
                <c:ptCount val="66"/>
                <c:pt idx="0">
                  <c:v>20702</c:v>
                </c:pt>
                <c:pt idx="1">
                  <c:v>20473</c:v>
                </c:pt>
                <c:pt idx="2">
                  <c:v>20224</c:v>
                </c:pt>
                <c:pt idx="3">
                  <c:v>20169</c:v>
                </c:pt>
                <c:pt idx="4">
                  <c:v>19992</c:v>
                </c:pt>
                <c:pt idx="5">
                  <c:v>19838</c:v>
                </c:pt>
                <c:pt idx="6">
                  <c:v>19755</c:v>
                </c:pt>
                <c:pt idx="7">
                  <c:v>19704</c:v>
                </c:pt>
                <c:pt idx="8">
                  <c:v>19615</c:v>
                </c:pt>
                <c:pt idx="9">
                  <c:v>19537</c:v>
                </c:pt>
                <c:pt idx="10">
                  <c:v>19335</c:v>
                </c:pt>
                <c:pt idx="11">
                  <c:v>19161</c:v>
                </c:pt>
                <c:pt idx="12">
                  <c:v>18992</c:v>
                </c:pt>
                <c:pt idx="13">
                  <c:v>18783</c:v>
                </c:pt>
                <c:pt idx="14">
                  <c:v>18623</c:v>
                </c:pt>
                <c:pt idx="15">
                  <c:v>18566</c:v>
                </c:pt>
                <c:pt idx="16">
                  <c:v>18588</c:v>
                </c:pt>
                <c:pt idx="17">
                  <c:v>18479</c:v>
                </c:pt>
                <c:pt idx="18">
                  <c:v>18375</c:v>
                </c:pt>
                <c:pt idx="19">
                  <c:v>18233</c:v>
                </c:pt>
                <c:pt idx="20">
                  <c:v>17997</c:v>
                </c:pt>
                <c:pt idx="21">
                  <c:v>17808</c:v>
                </c:pt>
                <c:pt idx="22">
                  <c:v>17613</c:v>
                </c:pt>
                <c:pt idx="23">
                  <c:v>17319</c:v>
                </c:pt>
                <c:pt idx="24">
                  <c:v>17030</c:v>
                </c:pt>
                <c:pt idx="25">
                  <c:v>16721</c:v>
                </c:pt>
                <c:pt idx="26">
                  <c:v>16511</c:v>
                </c:pt>
                <c:pt idx="27">
                  <c:v>16287</c:v>
                </c:pt>
                <c:pt idx="28">
                  <c:v>16105</c:v>
                </c:pt>
                <c:pt idx="29">
                  <c:v>16122</c:v>
                </c:pt>
                <c:pt idx="30">
                  <c:v>15862</c:v>
                </c:pt>
                <c:pt idx="31">
                  <c:v>15682</c:v>
                </c:pt>
                <c:pt idx="32">
                  <c:v>15539</c:v>
                </c:pt>
                <c:pt idx="33">
                  <c:v>15332</c:v>
                </c:pt>
                <c:pt idx="34">
                  <c:v>15287</c:v>
                </c:pt>
                <c:pt idx="35">
                  <c:v>15205</c:v>
                </c:pt>
                <c:pt idx="36">
                  <c:v>15148</c:v>
                </c:pt>
                <c:pt idx="37">
                  <c:v>14972</c:v>
                </c:pt>
                <c:pt idx="38">
                  <c:v>14839</c:v>
                </c:pt>
                <c:pt idx="39">
                  <c:v>14664</c:v>
                </c:pt>
                <c:pt idx="40">
                  <c:v>14492</c:v>
                </c:pt>
                <c:pt idx="41">
                  <c:v>14359</c:v>
                </c:pt>
                <c:pt idx="42">
                  <c:v>14200</c:v>
                </c:pt>
                <c:pt idx="43">
                  <c:v>13966</c:v>
                </c:pt>
              </c:numCache>
            </c:numRef>
          </c:val>
          <c:smooth val="0"/>
          <c:extLst>
            <c:ext xmlns:c16="http://schemas.microsoft.com/office/drawing/2014/chart" uri="{C3380CC4-5D6E-409C-BE32-E72D297353CC}">
              <c16:uniqueId val="{00000004-553B-437E-BF2A-385D9E89469A}"/>
            </c:ext>
          </c:extLst>
        </c:ser>
        <c:dLbls>
          <c:showLegendKey val="0"/>
          <c:showVal val="0"/>
          <c:showCatName val="0"/>
          <c:showSerName val="0"/>
          <c:showPercent val="0"/>
          <c:showBubbleSize val="0"/>
        </c:dLbls>
        <c:smooth val="0"/>
        <c:axId val="677976864"/>
        <c:axId val="677974568"/>
      </c:lineChart>
      <c:catAx>
        <c:axId val="67797686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4568"/>
        <c:crosses val="autoZero"/>
        <c:auto val="1"/>
        <c:lblAlgn val="ctr"/>
        <c:lblOffset val="100"/>
        <c:tickLblSkip val="5"/>
        <c:noMultiLvlLbl val="0"/>
      </c:catAx>
      <c:valAx>
        <c:axId val="677974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6864"/>
        <c:crosses val="autoZero"/>
        <c:crossBetween val="between"/>
      </c:valAx>
      <c:spPr>
        <a:noFill/>
        <a:ln>
          <a:solidFill>
            <a:sysClr val="windowText" lastClr="000000"/>
          </a:solidFill>
        </a:ln>
        <a:effectLst/>
      </c:spPr>
    </c:plotArea>
    <c:legend>
      <c:legendPos val="b"/>
      <c:layout>
        <c:manualLayout>
          <c:xMode val="edge"/>
          <c:yMode val="edge"/>
          <c:x val="2.343276913582663E-2"/>
          <c:y val="0.91997990655716899"/>
          <c:w val="0.95568470846588305"/>
          <c:h val="6.0822231344304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Suonenjoen väestönkehitys 1975–2018 ja Tilastokeskuksen väestöennuste </a:t>
            </a:r>
          </a:p>
          <a:p>
            <a:pPr>
              <a:defRPr b="1">
                <a:solidFill>
                  <a:sysClr val="windowText" lastClr="000000"/>
                </a:solidFill>
              </a:defRPr>
            </a:pPr>
            <a:r>
              <a:rPr lang="fi-FI" b="1" dirty="0">
                <a:solidFill>
                  <a:sysClr val="windowText" lastClr="000000"/>
                </a:solidFill>
              </a:rPr>
              <a:t>v. 2015</a:t>
            </a:r>
            <a:r>
              <a:rPr lang="fi-FI" b="1" baseline="0" dirty="0">
                <a:solidFill>
                  <a:sysClr val="windowText" lastClr="000000"/>
                </a:solidFill>
              </a:rPr>
              <a:t>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manualLayout>
          <c:layoutTarget val="inner"/>
          <c:xMode val="edge"/>
          <c:yMode val="edge"/>
          <c:x val="7.6573428379643538E-2"/>
          <c:y val="0.18060000000000001"/>
          <c:w val="0.89203305977993164"/>
          <c:h val="0.65248871391076113"/>
        </c:manualLayout>
      </c:layout>
      <c:lineChart>
        <c:grouping val="standard"/>
        <c:varyColors val="0"/>
        <c:ser>
          <c:idx val="0"/>
          <c:order val="0"/>
          <c:tx>
            <c:strRef>
              <c:f>'toteutunut+ennuste'!$A$55</c:f>
              <c:strCache>
                <c:ptCount val="1"/>
                <c:pt idx="0">
                  <c:v>Suonenjoki ennuste 2015</c:v>
                </c:pt>
              </c:strCache>
            </c:strRef>
          </c:tx>
          <c:spPr>
            <a:ln w="38100" cap="rnd">
              <a:solidFill>
                <a:sysClr val="window" lastClr="FFFFFF">
                  <a:lumMod val="50000"/>
                </a:sysClr>
              </a:solidFill>
              <a:prstDash val="dash"/>
              <a:round/>
            </a:ln>
            <a:effectLst/>
          </c:spPr>
          <c:marker>
            <c:symbol val="none"/>
          </c:marker>
          <c:dLbls>
            <c:dLbl>
              <c:idx val="65"/>
              <c:layout>
                <c:manualLayout>
                  <c:x val="-3.320261437908497E-2"/>
                  <c:y val="-4.115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71C-41D6-88EC-342C2017F8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'toteutunut+ennuste'!$B$55:$BO$55</c:f>
              <c:numCache>
                <c:formatCode>General</c:formatCode>
                <c:ptCount val="66"/>
                <c:pt idx="39" formatCode="#,##0">
                  <c:v>7419</c:v>
                </c:pt>
                <c:pt idx="40" formatCode="#,##0">
                  <c:v>7381</c:v>
                </c:pt>
                <c:pt idx="41" formatCode="#,##0">
                  <c:v>7347</c:v>
                </c:pt>
                <c:pt idx="42" formatCode="#,##0">
                  <c:v>7319</c:v>
                </c:pt>
                <c:pt idx="43" formatCode="#,##0">
                  <c:v>7292</c:v>
                </c:pt>
                <c:pt idx="44" formatCode="#,##0">
                  <c:v>7267</c:v>
                </c:pt>
                <c:pt idx="45" formatCode="#,##0">
                  <c:v>7244</c:v>
                </c:pt>
                <c:pt idx="46" formatCode="#,##0">
                  <c:v>7224</c:v>
                </c:pt>
                <c:pt idx="47" formatCode="#,##0">
                  <c:v>7203</c:v>
                </c:pt>
                <c:pt idx="48" formatCode="#,##0">
                  <c:v>7182</c:v>
                </c:pt>
                <c:pt idx="49" formatCode="#,##0">
                  <c:v>7165</c:v>
                </c:pt>
                <c:pt idx="50" formatCode="#,##0">
                  <c:v>7149</c:v>
                </c:pt>
                <c:pt idx="51" formatCode="#,##0">
                  <c:v>7136</c:v>
                </c:pt>
                <c:pt idx="52" formatCode="#,##0">
                  <c:v>7122</c:v>
                </c:pt>
                <c:pt idx="53" formatCode="#,##0">
                  <c:v>7107</c:v>
                </c:pt>
                <c:pt idx="54" formatCode="#,##0">
                  <c:v>7094</c:v>
                </c:pt>
                <c:pt idx="55" formatCode="#,##0">
                  <c:v>7081</c:v>
                </c:pt>
                <c:pt idx="56" formatCode="#,##0">
                  <c:v>7067</c:v>
                </c:pt>
                <c:pt idx="57" formatCode="#,##0">
                  <c:v>7054</c:v>
                </c:pt>
                <c:pt idx="58" formatCode="#,##0">
                  <c:v>7038</c:v>
                </c:pt>
                <c:pt idx="59" formatCode="#,##0">
                  <c:v>7022</c:v>
                </c:pt>
                <c:pt idx="60" formatCode="#,##0">
                  <c:v>7007</c:v>
                </c:pt>
                <c:pt idx="61" formatCode="#,##0">
                  <c:v>6992</c:v>
                </c:pt>
                <c:pt idx="62" formatCode="#,##0">
                  <c:v>6976</c:v>
                </c:pt>
                <c:pt idx="63" formatCode="#,##0">
                  <c:v>6961</c:v>
                </c:pt>
                <c:pt idx="64" formatCode="#,##0">
                  <c:v>6943</c:v>
                </c:pt>
                <c:pt idx="65" formatCode="#,##0">
                  <c:v>6927</c:v>
                </c:pt>
              </c:numCache>
            </c:numRef>
          </c:val>
          <c:smooth val="0"/>
          <c:extLst>
            <c:ext xmlns:c16="http://schemas.microsoft.com/office/drawing/2014/chart" uri="{C3380CC4-5D6E-409C-BE32-E72D297353CC}">
              <c16:uniqueId val="{00000001-471C-41D6-88EC-342C2017F8BE}"/>
            </c:ext>
          </c:extLst>
        </c:ser>
        <c:ser>
          <c:idx val="1"/>
          <c:order val="1"/>
          <c:tx>
            <c:strRef>
              <c:f>'toteutunut+ennuste'!$A$56</c:f>
              <c:strCache>
                <c:ptCount val="1"/>
                <c:pt idx="0">
                  <c:v>Suonenjoki ennuste 2019</c:v>
                </c:pt>
              </c:strCache>
            </c:strRef>
          </c:tx>
          <c:spPr>
            <a:ln w="38100" cap="rnd">
              <a:solidFill>
                <a:srgbClr val="FF0000"/>
              </a:solidFill>
              <a:prstDash val="dash"/>
              <a:round/>
            </a:ln>
            <a:effectLst/>
          </c:spPr>
          <c:marker>
            <c:symbol val="none"/>
          </c:marker>
          <c:dLbls>
            <c:dLbl>
              <c:idx val="65"/>
              <c:layout>
                <c:manualLayout>
                  <c:x val="-3.112745098039231E-2"/>
                  <c:y val="2.9398148148148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1C-41D6-88EC-342C2017F8B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'toteutunut+ennuste'!$B$56:$BO$56</c:f>
              <c:numCache>
                <c:formatCode>General</c:formatCode>
                <c:ptCount val="66"/>
                <c:pt idx="43" formatCode="#,##0">
                  <c:v>7145</c:v>
                </c:pt>
                <c:pt idx="44" formatCode="#,##0">
                  <c:v>7072</c:v>
                </c:pt>
                <c:pt idx="45" formatCode="#,##0">
                  <c:v>7004</c:v>
                </c:pt>
                <c:pt idx="46" formatCode="#,##0">
                  <c:v>6937</c:v>
                </c:pt>
                <c:pt idx="47" formatCode="#,##0">
                  <c:v>6874</c:v>
                </c:pt>
                <c:pt idx="48" formatCode="#,##0">
                  <c:v>6810</c:v>
                </c:pt>
                <c:pt idx="49" formatCode="#,##0">
                  <c:v>6751</c:v>
                </c:pt>
                <c:pt idx="50" formatCode="#,##0">
                  <c:v>6693</c:v>
                </c:pt>
                <c:pt idx="51" formatCode="#,##0">
                  <c:v>6638</c:v>
                </c:pt>
                <c:pt idx="52" formatCode="#,##0">
                  <c:v>6584</c:v>
                </c:pt>
                <c:pt idx="53" formatCode="#,##0">
                  <c:v>6530</c:v>
                </c:pt>
                <c:pt idx="54" formatCode="#,##0">
                  <c:v>6481</c:v>
                </c:pt>
                <c:pt idx="55" formatCode="#,##0">
                  <c:v>6431</c:v>
                </c:pt>
                <c:pt idx="56" formatCode="#,##0">
                  <c:v>6381</c:v>
                </c:pt>
                <c:pt idx="57" formatCode="#,##0">
                  <c:v>6330</c:v>
                </c:pt>
                <c:pt idx="58" formatCode="#,##0">
                  <c:v>6279</c:v>
                </c:pt>
                <c:pt idx="59" formatCode="#,##0">
                  <c:v>6227</c:v>
                </c:pt>
                <c:pt idx="60" formatCode="#,##0">
                  <c:v>6175</c:v>
                </c:pt>
                <c:pt idx="61" formatCode="#,##0">
                  <c:v>6127</c:v>
                </c:pt>
                <c:pt idx="62" formatCode="#,##0">
                  <c:v>6082</c:v>
                </c:pt>
                <c:pt idx="63" formatCode="#,##0">
                  <c:v>6038</c:v>
                </c:pt>
                <c:pt idx="64" formatCode="#,##0">
                  <c:v>5993</c:v>
                </c:pt>
                <c:pt idx="65" formatCode="#,##0">
                  <c:v>5952</c:v>
                </c:pt>
              </c:numCache>
            </c:numRef>
          </c:val>
          <c:smooth val="0"/>
          <c:extLst>
            <c:ext xmlns:c16="http://schemas.microsoft.com/office/drawing/2014/chart" uri="{C3380CC4-5D6E-409C-BE32-E72D297353CC}">
              <c16:uniqueId val="{00000003-471C-41D6-88EC-342C2017F8BE}"/>
            </c:ext>
          </c:extLst>
        </c:ser>
        <c:ser>
          <c:idx val="2"/>
          <c:order val="2"/>
          <c:tx>
            <c:strRef>
              <c:f>'toteutunut+ennuste'!$A$57</c:f>
              <c:strCache>
                <c:ptCount val="1"/>
                <c:pt idx="0">
                  <c:v>Suonenjoki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'toteutunut+ennuste'!$B$57:$BO$57</c:f>
              <c:numCache>
                <c:formatCode>#,##0</c:formatCode>
                <c:ptCount val="66"/>
                <c:pt idx="0">
                  <c:v>9319</c:v>
                </c:pt>
                <c:pt idx="1">
                  <c:v>9230</c:v>
                </c:pt>
                <c:pt idx="2">
                  <c:v>9137</c:v>
                </c:pt>
                <c:pt idx="3">
                  <c:v>9175</c:v>
                </c:pt>
                <c:pt idx="4">
                  <c:v>9116</c:v>
                </c:pt>
                <c:pt idx="5">
                  <c:v>9110</c:v>
                </c:pt>
                <c:pt idx="6">
                  <c:v>9076</c:v>
                </c:pt>
                <c:pt idx="7">
                  <c:v>9088</c:v>
                </c:pt>
                <c:pt idx="8">
                  <c:v>9063</c:v>
                </c:pt>
                <c:pt idx="9">
                  <c:v>9014</c:v>
                </c:pt>
                <c:pt idx="10">
                  <c:v>8981</c:v>
                </c:pt>
                <c:pt idx="11">
                  <c:v>8921</c:v>
                </c:pt>
                <c:pt idx="12">
                  <c:v>8863</c:v>
                </c:pt>
                <c:pt idx="13">
                  <c:v>8796</c:v>
                </c:pt>
                <c:pt idx="14">
                  <c:v>8765</c:v>
                </c:pt>
                <c:pt idx="15">
                  <c:v>8681</c:v>
                </c:pt>
                <c:pt idx="16">
                  <c:v>8718</c:v>
                </c:pt>
                <c:pt idx="17">
                  <c:v>8704</c:v>
                </c:pt>
                <c:pt idx="18">
                  <c:v>8656</c:v>
                </c:pt>
                <c:pt idx="19">
                  <c:v>8663</c:v>
                </c:pt>
                <c:pt idx="20">
                  <c:v>8560</c:v>
                </c:pt>
                <c:pt idx="21">
                  <c:v>8504</c:v>
                </c:pt>
                <c:pt idx="22">
                  <c:v>8390</c:v>
                </c:pt>
                <c:pt idx="23">
                  <c:v>8297</c:v>
                </c:pt>
                <c:pt idx="24">
                  <c:v>8203</c:v>
                </c:pt>
                <c:pt idx="25">
                  <c:v>8048</c:v>
                </c:pt>
                <c:pt idx="26">
                  <c:v>7992</c:v>
                </c:pt>
                <c:pt idx="27">
                  <c:v>7886</c:v>
                </c:pt>
                <c:pt idx="28">
                  <c:v>7787</c:v>
                </c:pt>
                <c:pt idx="29">
                  <c:v>7836</c:v>
                </c:pt>
                <c:pt idx="30">
                  <c:v>7766</c:v>
                </c:pt>
                <c:pt idx="31">
                  <c:v>7741</c:v>
                </c:pt>
                <c:pt idx="32">
                  <c:v>7678</c:v>
                </c:pt>
                <c:pt idx="33">
                  <c:v>7607</c:v>
                </c:pt>
                <c:pt idx="34">
                  <c:v>7611</c:v>
                </c:pt>
                <c:pt idx="35">
                  <c:v>7598</c:v>
                </c:pt>
                <c:pt idx="36">
                  <c:v>7577</c:v>
                </c:pt>
                <c:pt idx="37">
                  <c:v>7496</c:v>
                </c:pt>
                <c:pt idx="38">
                  <c:v>7456</c:v>
                </c:pt>
                <c:pt idx="39">
                  <c:v>7419</c:v>
                </c:pt>
                <c:pt idx="40">
                  <c:v>7390</c:v>
                </c:pt>
                <c:pt idx="41">
                  <c:v>7312</c:v>
                </c:pt>
                <c:pt idx="42">
                  <c:v>7266</c:v>
                </c:pt>
                <c:pt idx="43">
                  <c:v>7145</c:v>
                </c:pt>
              </c:numCache>
            </c:numRef>
          </c:val>
          <c:smooth val="0"/>
          <c:extLst>
            <c:ext xmlns:c16="http://schemas.microsoft.com/office/drawing/2014/chart" uri="{C3380CC4-5D6E-409C-BE32-E72D297353CC}">
              <c16:uniqueId val="{00000004-471C-41D6-88EC-342C2017F8BE}"/>
            </c:ext>
          </c:extLst>
        </c:ser>
        <c:dLbls>
          <c:showLegendKey val="0"/>
          <c:showVal val="0"/>
          <c:showCatName val="0"/>
          <c:showSerName val="0"/>
          <c:showPercent val="0"/>
          <c:showBubbleSize val="0"/>
        </c:dLbls>
        <c:smooth val="0"/>
        <c:axId val="677970960"/>
        <c:axId val="677974896"/>
      </c:lineChart>
      <c:catAx>
        <c:axId val="67797096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4896"/>
        <c:crosses val="autoZero"/>
        <c:auto val="1"/>
        <c:lblAlgn val="ctr"/>
        <c:lblOffset val="100"/>
        <c:tickLblSkip val="5"/>
        <c:noMultiLvlLbl val="0"/>
      </c:catAx>
      <c:valAx>
        <c:axId val="67797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0960"/>
        <c:crosses val="autoZero"/>
        <c:crossBetween val="between"/>
      </c:valAx>
      <c:spPr>
        <a:noFill/>
        <a:ln>
          <a:solidFill>
            <a:sysClr val="windowText" lastClr="000000"/>
          </a:solidFill>
        </a:ln>
        <a:effectLst/>
      </c:spPr>
    </c:plotArea>
    <c:legend>
      <c:legendPos val="b"/>
      <c:layout>
        <c:manualLayout>
          <c:xMode val="edge"/>
          <c:yMode val="edge"/>
          <c:x val="8.0264986309162248E-2"/>
          <c:y val="0.89708293963254593"/>
          <c:w val="0.83947002738167553"/>
          <c:h val="5.6250393700787403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a:solidFill>
                  <a:sysClr val="windowText" lastClr="000000"/>
                </a:solidFill>
              </a:rPr>
              <a:t>Rautalammin väestönkehitys 1975–2018 ja Tilastokeskuksen</a:t>
            </a:r>
            <a:r>
              <a:rPr lang="fi-FI" b="1" baseline="0">
                <a:solidFill>
                  <a:sysClr val="windowText" lastClr="000000"/>
                </a:solidFill>
              </a:rPr>
              <a:t> väestöennusteet v. 2015 ja v. 2019</a:t>
            </a:r>
            <a:endParaRPr lang="fi-FI"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6.9074086978065802E-2"/>
          <c:y val="0.17159144893111639"/>
          <c:w val="0.89878521821940394"/>
          <c:h val="0.66032181844252846"/>
        </c:manualLayout>
      </c:layout>
      <c:lineChart>
        <c:grouping val="standard"/>
        <c:varyColors val="0"/>
        <c:ser>
          <c:idx val="0"/>
          <c:order val="0"/>
          <c:tx>
            <c:strRef>
              <c:f>'toteutunut+ennuste'!$A$50</c:f>
              <c:strCache>
                <c:ptCount val="1"/>
                <c:pt idx="0">
                  <c:v>Rautalampi ennuste 2015</c:v>
                </c:pt>
              </c:strCache>
            </c:strRef>
          </c:tx>
          <c:spPr>
            <a:ln w="38100" cap="rnd">
              <a:solidFill>
                <a:sysClr val="window" lastClr="FFFFFF">
                  <a:lumMod val="50000"/>
                </a:sysClr>
              </a:solidFill>
              <a:prstDash val="dash"/>
              <a:round/>
            </a:ln>
            <a:effectLst/>
          </c:spPr>
          <c:marker>
            <c:symbol val="none"/>
          </c:marker>
          <c:dLbls>
            <c:dLbl>
              <c:idx val="65"/>
              <c:layout>
                <c:manualLayout>
                  <c:x val="-3.112745098039231E-2"/>
                  <c:y val="-4.409722222222222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layout>
                    <c:manualLayout>
                      <c:w val="5.4524999999999997E-2"/>
                      <c:h val="4.405324074074074E-2"/>
                    </c:manualLayout>
                  </c15:layout>
                </c:ext>
                <c:ext xmlns:c16="http://schemas.microsoft.com/office/drawing/2014/chart" uri="{C3380CC4-5D6E-409C-BE32-E72D297353CC}">
                  <c16:uniqueId val="{00000000-6E9D-4C4D-88D0-DCADDCBA9D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'toteutunut+ennuste'!$B$50:$BO$50</c:f>
              <c:numCache>
                <c:formatCode>General</c:formatCode>
                <c:ptCount val="66"/>
                <c:pt idx="39" formatCode="#,##0">
                  <c:v>3374</c:v>
                </c:pt>
                <c:pt idx="40" formatCode="#,##0">
                  <c:v>3335</c:v>
                </c:pt>
                <c:pt idx="41" formatCode="#,##0">
                  <c:v>3300</c:v>
                </c:pt>
                <c:pt idx="42" formatCode="#,##0">
                  <c:v>3271</c:v>
                </c:pt>
                <c:pt idx="43" formatCode="#,##0">
                  <c:v>3241</c:v>
                </c:pt>
                <c:pt idx="44" formatCode="#,##0">
                  <c:v>3212</c:v>
                </c:pt>
                <c:pt idx="45" formatCode="#,##0">
                  <c:v>3186</c:v>
                </c:pt>
                <c:pt idx="46" formatCode="#,##0">
                  <c:v>3162</c:v>
                </c:pt>
                <c:pt idx="47" formatCode="#,##0">
                  <c:v>3141</c:v>
                </c:pt>
                <c:pt idx="48" formatCode="#,##0">
                  <c:v>3119</c:v>
                </c:pt>
                <c:pt idx="49" formatCode="#,##0">
                  <c:v>3097</c:v>
                </c:pt>
                <c:pt idx="50" formatCode="#,##0">
                  <c:v>3073</c:v>
                </c:pt>
                <c:pt idx="51" formatCode="#,##0">
                  <c:v>3055</c:v>
                </c:pt>
                <c:pt idx="52" formatCode="#,##0">
                  <c:v>3037</c:v>
                </c:pt>
                <c:pt idx="53" formatCode="#,##0">
                  <c:v>3019</c:v>
                </c:pt>
                <c:pt idx="54" formatCode="#,##0">
                  <c:v>3002</c:v>
                </c:pt>
                <c:pt idx="55" formatCode="#,##0">
                  <c:v>2988</c:v>
                </c:pt>
                <c:pt idx="56" formatCode="#,##0">
                  <c:v>2972</c:v>
                </c:pt>
                <c:pt idx="57" formatCode="#,##0">
                  <c:v>2958</c:v>
                </c:pt>
                <c:pt idx="58" formatCode="#,##0">
                  <c:v>2943</c:v>
                </c:pt>
                <c:pt idx="59" formatCode="#,##0">
                  <c:v>2930</c:v>
                </c:pt>
                <c:pt idx="60" formatCode="#,##0">
                  <c:v>2915</c:v>
                </c:pt>
                <c:pt idx="61" formatCode="#,##0">
                  <c:v>2903</c:v>
                </c:pt>
                <c:pt idx="62" formatCode="#,##0">
                  <c:v>2891</c:v>
                </c:pt>
                <c:pt idx="63" formatCode="#,##0">
                  <c:v>2878</c:v>
                </c:pt>
                <c:pt idx="64" formatCode="#,##0">
                  <c:v>2865</c:v>
                </c:pt>
                <c:pt idx="65" formatCode="#,##0">
                  <c:v>2853</c:v>
                </c:pt>
              </c:numCache>
            </c:numRef>
          </c:val>
          <c:smooth val="0"/>
          <c:extLst>
            <c:ext xmlns:c16="http://schemas.microsoft.com/office/drawing/2014/chart" uri="{C3380CC4-5D6E-409C-BE32-E72D297353CC}">
              <c16:uniqueId val="{00000001-6E9D-4C4D-88D0-DCADDCBA9D94}"/>
            </c:ext>
          </c:extLst>
        </c:ser>
        <c:ser>
          <c:idx val="1"/>
          <c:order val="1"/>
          <c:tx>
            <c:strRef>
              <c:f>'toteutunut+ennuste'!$A$51</c:f>
              <c:strCache>
                <c:ptCount val="1"/>
                <c:pt idx="0">
                  <c:v>Rautalampi ennuste 2019</c:v>
                </c:pt>
              </c:strCache>
            </c:strRef>
          </c:tx>
          <c:spPr>
            <a:ln w="38100" cap="rnd">
              <a:solidFill>
                <a:srgbClr val="FF0000"/>
              </a:solidFill>
              <a:prstDash val="dash"/>
              <a:round/>
            </a:ln>
            <a:effectLst/>
          </c:spPr>
          <c:marker>
            <c:symbol val="none"/>
          </c:marker>
          <c:dLbls>
            <c:dLbl>
              <c:idx val="65"/>
              <c:layout>
                <c:manualLayout>
                  <c:x val="-3.112745098039231E-2"/>
                  <c:y val="2.0578703703703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9D-4C4D-88D0-DCADDCBA9D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'toteutunut+ennuste'!$B$51:$BO$51</c:f>
              <c:numCache>
                <c:formatCode>General</c:formatCode>
                <c:ptCount val="66"/>
                <c:pt idx="43" formatCode="#,##0">
                  <c:v>3196</c:v>
                </c:pt>
                <c:pt idx="44" formatCode="#,##0">
                  <c:v>3156</c:v>
                </c:pt>
                <c:pt idx="45" formatCode="#,##0">
                  <c:v>3114</c:v>
                </c:pt>
                <c:pt idx="46" formatCode="#,##0">
                  <c:v>3074</c:v>
                </c:pt>
                <c:pt idx="47" formatCode="#,##0">
                  <c:v>3032</c:v>
                </c:pt>
                <c:pt idx="48" formatCode="#,##0">
                  <c:v>2993</c:v>
                </c:pt>
                <c:pt idx="49" formatCode="#,##0">
                  <c:v>2953</c:v>
                </c:pt>
                <c:pt idx="50" formatCode="#,##0">
                  <c:v>2912</c:v>
                </c:pt>
                <c:pt idx="51" formatCode="#,##0">
                  <c:v>2876</c:v>
                </c:pt>
                <c:pt idx="52" formatCode="#,##0">
                  <c:v>2839</c:v>
                </c:pt>
                <c:pt idx="53" formatCode="#,##0">
                  <c:v>2806</c:v>
                </c:pt>
                <c:pt idx="54" formatCode="#,##0">
                  <c:v>2773</c:v>
                </c:pt>
                <c:pt idx="55" formatCode="#,##0">
                  <c:v>2742</c:v>
                </c:pt>
                <c:pt idx="56" formatCode="#,##0">
                  <c:v>2712</c:v>
                </c:pt>
                <c:pt idx="57" formatCode="#,##0">
                  <c:v>2681</c:v>
                </c:pt>
                <c:pt idx="58" formatCode="#,##0">
                  <c:v>2654</c:v>
                </c:pt>
                <c:pt idx="59" formatCode="#,##0">
                  <c:v>2627</c:v>
                </c:pt>
                <c:pt idx="60" formatCode="#,##0">
                  <c:v>2601</c:v>
                </c:pt>
                <c:pt idx="61" formatCode="#,##0">
                  <c:v>2576</c:v>
                </c:pt>
                <c:pt idx="62" formatCode="#,##0">
                  <c:v>2551</c:v>
                </c:pt>
                <c:pt idx="63" formatCode="#,##0">
                  <c:v>2528</c:v>
                </c:pt>
                <c:pt idx="64" formatCode="#,##0">
                  <c:v>2506</c:v>
                </c:pt>
                <c:pt idx="65" formatCode="#,##0">
                  <c:v>2485</c:v>
                </c:pt>
              </c:numCache>
            </c:numRef>
          </c:val>
          <c:smooth val="0"/>
          <c:extLst>
            <c:ext xmlns:c16="http://schemas.microsoft.com/office/drawing/2014/chart" uri="{C3380CC4-5D6E-409C-BE32-E72D297353CC}">
              <c16:uniqueId val="{00000003-6E9D-4C4D-88D0-DCADDCBA9D94}"/>
            </c:ext>
          </c:extLst>
        </c:ser>
        <c:ser>
          <c:idx val="2"/>
          <c:order val="2"/>
          <c:tx>
            <c:strRef>
              <c:f>'toteutunut+ennuste'!$A$52</c:f>
              <c:strCache>
                <c:ptCount val="1"/>
                <c:pt idx="0">
                  <c:v>Rautalampi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'toteutunut+ennuste'!$B$52:$BO$52</c:f>
              <c:numCache>
                <c:formatCode>#,##0</c:formatCode>
                <c:ptCount val="66"/>
                <c:pt idx="0">
                  <c:v>4990</c:v>
                </c:pt>
                <c:pt idx="1">
                  <c:v>4935</c:v>
                </c:pt>
                <c:pt idx="2">
                  <c:v>4885</c:v>
                </c:pt>
                <c:pt idx="3">
                  <c:v>4844</c:v>
                </c:pt>
                <c:pt idx="4">
                  <c:v>4826</c:v>
                </c:pt>
                <c:pt idx="5">
                  <c:v>4793</c:v>
                </c:pt>
                <c:pt idx="6">
                  <c:v>4783</c:v>
                </c:pt>
                <c:pt idx="7">
                  <c:v>4759</c:v>
                </c:pt>
                <c:pt idx="8">
                  <c:v>4739</c:v>
                </c:pt>
                <c:pt idx="9">
                  <c:v>4721</c:v>
                </c:pt>
                <c:pt idx="10">
                  <c:v>4663</c:v>
                </c:pt>
                <c:pt idx="11">
                  <c:v>4612</c:v>
                </c:pt>
                <c:pt idx="12">
                  <c:v>4538</c:v>
                </c:pt>
                <c:pt idx="13">
                  <c:v>4477</c:v>
                </c:pt>
                <c:pt idx="14">
                  <c:v>4415</c:v>
                </c:pt>
                <c:pt idx="15">
                  <c:v>4408</c:v>
                </c:pt>
                <c:pt idx="16">
                  <c:v>4392</c:v>
                </c:pt>
                <c:pt idx="17">
                  <c:v>4347</c:v>
                </c:pt>
                <c:pt idx="18">
                  <c:v>4352</c:v>
                </c:pt>
                <c:pt idx="19">
                  <c:v>4266</c:v>
                </c:pt>
                <c:pt idx="20">
                  <c:v>4226</c:v>
                </c:pt>
                <c:pt idx="21">
                  <c:v>4169</c:v>
                </c:pt>
                <c:pt idx="22">
                  <c:v>4109</c:v>
                </c:pt>
                <c:pt idx="23">
                  <c:v>4006</c:v>
                </c:pt>
                <c:pt idx="24">
                  <c:v>3952</c:v>
                </c:pt>
                <c:pt idx="25">
                  <c:v>3867</c:v>
                </c:pt>
                <c:pt idx="26">
                  <c:v>3816</c:v>
                </c:pt>
                <c:pt idx="27">
                  <c:v>3779</c:v>
                </c:pt>
                <c:pt idx="28">
                  <c:v>3723</c:v>
                </c:pt>
                <c:pt idx="29">
                  <c:v>3707</c:v>
                </c:pt>
                <c:pt idx="30">
                  <c:v>3678</c:v>
                </c:pt>
                <c:pt idx="31">
                  <c:v>3603</c:v>
                </c:pt>
                <c:pt idx="32">
                  <c:v>3592</c:v>
                </c:pt>
                <c:pt idx="33">
                  <c:v>3538</c:v>
                </c:pt>
                <c:pt idx="34">
                  <c:v>3520</c:v>
                </c:pt>
                <c:pt idx="35">
                  <c:v>3475</c:v>
                </c:pt>
                <c:pt idx="36">
                  <c:v>3481</c:v>
                </c:pt>
                <c:pt idx="37">
                  <c:v>3444</c:v>
                </c:pt>
                <c:pt idx="38">
                  <c:v>3426</c:v>
                </c:pt>
                <c:pt idx="39">
                  <c:v>3374</c:v>
                </c:pt>
                <c:pt idx="40">
                  <c:v>3303</c:v>
                </c:pt>
                <c:pt idx="41">
                  <c:v>3288</c:v>
                </c:pt>
                <c:pt idx="42">
                  <c:v>3255</c:v>
                </c:pt>
                <c:pt idx="43">
                  <c:v>3196</c:v>
                </c:pt>
              </c:numCache>
            </c:numRef>
          </c:val>
          <c:smooth val="0"/>
          <c:extLst>
            <c:ext xmlns:c16="http://schemas.microsoft.com/office/drawing/2014/chart" uri="{C3380CC4-5D6E-409C-BE32-E72D297353CC}">
              <c16:uniqueId val="{00000004-6E9D-4C4D-88D0-DCADDCBA9D94}"/>
            </c:ext>
          </c:extLst>
        </c:ser>
        <c:dLbls>
          <c:showLegendKey val="0"/>
          <c:showVal val="0"/>
          <c:showCatName val="0"/>
          <c:showSerName val="0"/>
          <c:showPercent val="0"/>
          <c:showBubbleSize val="0"/>
        </c:dLbls>
        <c:smooth val="0"/>
        <c:axId val="684067680"/>
        <c:axId val="684064728"/>
      </c:lineChart>
      <c:catAx>
        <c:axId val="68406768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4064728"/>
        <c:crosses val="autoZero"/>
        <c:auto val="1"/>
        <c:lblAlgn val="ctr"/>
        <c:lblOffset val="100"/>
        <c:tickLblSkip val="5"/>
        <c:noMultiLvlLbl val="0"/>
      </c:catAx>
      <c:valAx>
        <c:axId val="684064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4067680"/>
        <c:crosses val="autoZero"/>
        <c:crossBetween val="between"/>
      </c:valAx>
      <c:spPr>
        <a:noFill/>
        <a:ln>
          <a:solidFill>
            <a:sysClr val="windowText" lastClr="000000"/>
          </a:solidFill>
        </a:ln>
        <a:effectLst/>
      </c:spPr>
    </c:plotArea>
    <c:legend>
      <c:legendPos val="b"/>
      <c:layout>
        <c:manualLayout>
          <c:xMode val="edge"/>
          <c:yMode val="edge"/>
          <c:x val="6.6693145657677741E-2"/>
          <c:y val="0.89271538207367795"/>
          <c:w val="0.86268057200814496"/>
          <c:h val="5.3444554585071163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Tervon väestönkehitys 1975–2018 ja Tilastokeskuksen</a:t>
            </a:r>
            <a:r>
              <a:rPr lang="fi-FI" b="1" baseline="0" dirty="0">
                <a:solidFill>
                  <a:sysClr val="windowText" lastClr="000000"/>
                </a:solidFill>
              </a:rPr>
              <a:t>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manualLayout>
          <c:layoutTarget val="inner"/>
          <c:xMode val="edge"/>
          <c:yMode val="edge"/>
          <c:x val="6.7676634351341927E-2"/>
          <c:y val="0.17662591687041565"/>
          <c:w val="0.9009861484077496"/>
          <c:h val="0.63405579192576478"/>
        </c:manualLayout>
      </c:layout>
      <c:lineChart>
        <c:grouping val="standard"/>
        <c:varyColors val="0"/>
        <c:ser>
          <c:idx val="0"/>
          <c:order val="0"/>
          <c:tx>
            <c:strRef>
              <c:f>'toteutunut+ennuste'!$A$60</c:f>
              <c:strCache>
                <c:ptCount val="1"/>
                <c:pt idx="0">
                  <c:v>Tervo ennuste 2015</c:v>
                </c:pt>
              </c:strCache>
            </c:strRef>
          </c:tx>
          <c:spPr>
            <a:ln w="38100" cap="rnd">
              <a:solidFill>
                <a:sysClr val="window" lastClr="FFFFFF">
                  <a:lumMod val="50000"/>
                </a:sysClr>
              </a:solidFill>
              <a:prstDash val="dash"/>
              <a:round/>
            </a:ln>
            <a:effectLst/>
          </c:spPr>
          <c:marker>
            <c:symbol val="none"/>
          </c:marker>
          <c:dLbls>
            <c:dLbl>
              <c:idx val="65"/>
              <c:layout>
                <c:manualLayout>
                  <c:x val="-3.5277777777777776E-2"/>
                  <c:y val="-5.58564814814814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9F-4388-89B6-AACFE91C64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'toteutunut+ennuste'!$B$60:$BO$60</c:f>
              <c:numCache>
                <c:formatCode>General</c:formatCode>
                <c:ptCount val="66"/>
                <c:pt idx="39" formatCode="#,##0">
                  <c:v>1627</c:v>
                </c:pt>
                <c:pt idx="40" formatCode="#,##0">
                  <c:v>1602</c:v>
                </c:pt>
                <c:pt idx="41" formatCode="#,##0">
                  <c:v>1579</c:v>
                </c:pt>
                <c:pt idx="42" formatCode="#,##0">
                  <c:v>1558</c:v>
                </c:pt>
                <c:pt idx="43" formatCode="#,##0">
                  <c:v>1539</c:v>
                </c:pt>
                <c:pt idx="44" formatCode="#,##0">
                  <c:v>1520</c:v>
                </c:pt>
                <c:pt idx="45" formatCode="#,##0">
                  <c:v>1503</c:v>
                </c:pt>
                <c:pt idx="46" formatCode="#,##0">
                  <c:v>1487</c:v>
                </c:pt>
                <c:pt idx="47" formatCode="#,##0">
                  <c:v>1472</c:v>
                </c:pt>
                <c:pt idx="48" formatCode="#,##0">
                  <c:v>1459</c:v>
                </c:pt>
                <c:pt idx="49" formatCode="#,##0">
                  <c:v>1447</c:v>
                </c:pt>
                <c:pt idx="50" formatCode="#,##0">
                  <c:v>1436</c:v>
                </c:pt>
                <c:pt idx="51" formatCode="#,##0">
                  <c:v>1427</c:v>
                </c:pt>
                <c:pt idx="52" formatCode="#,##0">
                  <c:v>1418</c:v>
                </c:pt>
                <c:pt idx="53" formatCode="#,##0">
                  <c:v>1410</c:v>
                </c:pt>
                <c:pt idx="54" formatCode="#,##0">
                  <c:v>1400</c:v>
                </c:pt>
                <c:pt idx="55" formatCode="#,##0">
                  <c:v>1392</c:v>
                </c:pt>
                <c:pt idx="56" formatCode="#,##0">
                  <c:v>1384</c:v>
                </c:pt>
                <c:pt idx="57" formatCode="#,##0">
                  <c:v>1377</c:v>
                </c:pt>
                <c:pt idx="58" formatCode="#,##0">
                  <c:v>1370</c:v>
                </c:pt>
                <c:pt idx="59" formatCode="#,##0">
                  <c:v>1363</c:v>
                </c:pt>
                <c:pt idx="60" formatCode="#,##0">
                  <c:v>1357</c:v>
                </c:pt>
                <c:pt idx="61" formatCode="#,##0">
                  <c:v>1351</c:v>
                </c:pt>
                <c:pt idx="62" formatCode="#,##0">
                  <c:v>1343</c:v>
                </c:pt>
                <c:pt idx="63" formatCode="#,##0">
                  <c:v>1335</c:v>
                </c:pt>
                <c:pt idx="64" formatCode="#,##0">
                  <c:v>1329</c:v>
                </c:pt>
                <c:pt idx="65" formatCode="#,##0">
                  <c:v>1322</c:v>
                </c:pt>
              </c:numCache>
            </c:numRef>
          </c:val>
          <c:smooth val="0"/>
          <c:extLst>
            <c:ext xmlns:c16="http://schemas.microsoft.com/office/drawing/2014/chart" uri="{C3380CC4-5D6E-409C-BE32-E72D297353CC}">
              <c16:uniqueId val="{00000001-C29F-4388-89B6-AACFE91C64E1}"/>
            </c:ext>
          </c:extLst>
        </c:ser>
        <c:ser>
          <c:idx val="1"/>
          <c:order val="1"/>
          <c:tx>
            <c:strRef>
              <c:f>'toteutunut+ennuste'!$A$61</c:f>
              <c:strCache>
                <c:ptCount val="1"/>
                <c:pt idx="0">
                  <c:v>Tervo ennuste 2019</c:v>
                </c:pt>
              </c:strCache>
            </c:strRef>
          </c:tx>
          <c:spPr>
            <a:ln w="38100" cap="rnd">
              <a:solidFill>
                <a:srgbClr val="FF0000"/>
              </a:solidFill>
              <a:prstDash val="dash"/>
              <a:round/>
            </a:ln>
            <a:effectLst/>
          </c:spPr>
          <c:marker>
            <c:symbol val="none"/>
          </c:marker>
          <c:dLbls>
            <c:dLbl>
              <c:idx val="65"/>
              <c:layout>
                <c:manualLayout>
                  <c:x val="-3.112745098039231E-2"/>
                  <c:y val="3.52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9F-4388-89B6-AACFE91C64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'toteutunut+ennuste'!$B$61:$BO$61</c:f>
              <c:numCache>
                <c:formatCode>General</c:formatCode>
                <c:ptCount val="66"/>
                <c:pt idx="43" formatCode="#,##0">
                  <c:v>1567</c:v>
                </c:pt>
                <c:pt idx="44" formatCode="#,##0">
                  <c:v>1550</c:v>
                </c:pt>
                <c:pt idx="45" formatCode="#,##0">
                  <c:v>1531</c:v>
                </c:pt>
                <c:pt idx="46" formatCode="#,##0">
                  <c:v>1516</c:v>
                </c:pt>
                <c:pt idx="47" formatCode="#,##0">
                  <c:v>1499</c:v>
                </c:pt>
                <c:pt idx="48" formatCode="#,##0">
                  <c:v>1484</c:v>
                </c:pt>
                <c:pt idx="49" formatCode="#,##0">
                  <c:v>1468</c:v>
                </c:pt>
                <c:pt idx="50" formatCode="#,##0">
                  <c:v>1456</c:v>
                </c:pt>
                <c:pt idx="51" formatCode="#,##0">
                  <c:v>1444</c:v>
                </c:pt>
                <c:pt idx="52" formatCode="#,##0">
                  <c:v>1431</c:v>
                </c:pt>
                <c:pt idx="53" formatCode="#,##0">
                  <c:v>1420</c:v>
                </c:pt>
                <c:pt idx="54" formatCode="#,##0">
                  <c:v>1408</c:v>
                </c:pt>
                <c:pt idx="55" formatCode="#,##0">
                  <c:v>1393</c:v>
                </c:pt>
                <c:pt idx="56" formatCode="#,##0">
                  <c:v>1380</c:v>
                </c:pt>
                <c:pt idx="57" formatCode="#,##0">
                  <c:v>1367</c:v>
                </c:pt>
                <c:pt idx="58" formatCode="#,##0">
                  <c:v>1354</c:v>
                </c:pt>
                <c:pt idx="59" formatCode="#,##0">
                  <c:v>1341</c:v>
                </c:pt>
                <c:pt idx="60" formatCode="#,##0">
                  <c:v>1328</c:v>
                </c:pt>
                <c:pt idx="61" formatCode="#,##0">
                  <c:v>1316</c:v>
                </c:pt>
                <c:pt idx="62" formatCode="#,##0">
                  <c:v>1303</c:v>
                </c:pt>
                <c:pt idx="63" formatCode="#,##0">
                  <c:v>1290</c:v>
                </c:pt>
                <c:pt idx="64" formatCode="#,##0">
                  <c:v>1278</c:v>
                </c:pt>
                <c:pt idx="65" formatCode="#,##0">
                  <c:v>1265</c:v>
                </c:pt>
              </c:numCache>
            </c:numRef>
          </c:val>
          <c:smooth val="0"/>
          <c:extLst>
            <c:ext xmlns:c16="http://schemas.microsoft.com/office/drawing/2014/chart" uri="{C3380CC4-5D6E-409C-BE32-E72D297353CC}">
              <c16:uniqueId val="{00000003-C29F-4388-89B6-AACFE91C64E1}"/>
            </c:ext>
          </c:extLst>
        </c:ser>
        <c:ser>
          <c:idx val="2"/>
          <c:order val="2"/>
          <c:tx>
            <c:strRef>
              <c:f>'toteutunut+ennuste'!$A$62</c:f>
              <c:strCache>
                <c:ptCount val="1"/>
                <c:pt idx="0">
                  <c:v>Tervo toteutunut </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'toteutunut+ennuste'!$B$62:$BO$62</c:f>
              <c:numCache>
                <c:formatCode>#,##0</c:formatCode>
                <c:ptCount val="66"/>
                <c:pt idx="0">
                  <c:v>2574</c:v>
                </c:pt>
                <c:pt idx="1">
                  <c:v>2531</c:v>
                </c:pt>
                <c:pt idx="2">
                  <c:v>2484</c:v>
                </c:pt>
                <c:pt idx="3">
                  <c:v>2473</c:v>
                </c:pt>
                <c:pt idx="4">
                  <c:v>2405</c:v>
                </c:pt>
                <c:pt idx="5">
                  <c:v>2363</c:v>
                </c:pt>
                <c:pt idx="6">
                  <c:v>2357</c:v>
                </c:pt>
                <c:pt idx="7">
                  <c:v>2337</c:v>
                </c:pt>
                <c:pt idx="8">
                  <c:v>2346</c:v>
                </c:pt>
                <c:pt idx="9">
                  <c:v>2363</c:v>
                </c:pt>
                <c:pt idx="10">
                  <c:v>2305</c:v>
                </c:pt>
                <c:pt idx="11">
                  <c:v>2278</c:v>
                </c:pt>
                <c:pt idx="12">
                  <c:v>2263</c:v>
                </c:pt>
                <c:pt idx="13">
                  <c:v>2223</c:v>
                </c:pt>
                <c:pt idx="14">
                  <c:v>2215</c:v>
                </c:pt>
                <c:pt idx="15">
                  <c:v>2232</c:v>
                </c:pt>
                <c:pt idx="16">
                  <c:v>2228</c:v>
                </c:pt>
                <c:pt idx="17">
                  <c:v>2204</c:v>
                </c:pt>
                <c:pt idx="18">
                  <c:v>2192</c:v>
                </c:pt>
                <c:pt idx="19">
                  <c:v>2153</c:v>
                </c:pt>
                <c:pt idx="20">
                  <c:v>2129</c:v>
                </c:pt>
                <c:pt idx="21">
                  <c:v>2120</c:v>
                </c:pt>
                <c:pt idx="22">
                  <c:v>2113</c:v>
                </c:pt>
                <c:pt idx="23">
                  <c:v>2064</c:v>
                </c:pt>
                <c:pt idx="24">
                  <c:v>2010</c:v>
                </c:pt>
                <c:pt idx="25">
                  <c:v>1994</c:v>
                </c:pt>
                <c:pt idx="26">
                  <c:v>1951</c:v>
                </c:pt>
                <c:pt idx="27">
                  <c:v>1925</c:v>
                </c:pt>
                <c:pt idx="28">
                  <c:v>1920</c:v>
                </c:pt>
                <c:pt idx="29">
                  <c:v>1890</c:v>
                </c:pt>
                <c:pt idx="30">
                  <c:v>1835</c:v>
                </c:pt>
                <c:pt idx="31">
                  <c:v>1790</c:v>
                </c:pt>
                <c:pt idx="32">
                  <c:v>1792</c:v>
                </c:pt>
                <c:pt idx="33">
                  <c:v>1750</c:v>
                </c:pt>
                <c:pt idx="34">
                  <c:v>1744</c:v>
                </c:pt>
                <c:pt idx="35">
                  <c:v>1706</c:v>
                </c:pt>
                <c:pt idx="36">
                  <c:v>1700</c:v>
                </c:pt>
                <c:pt idx="37">
                  <c:v>1704</c:v>
                </c:pt>
                <c:pt idx="38">
                  <c:v>1669</c:v>
                </c:pt>
                <c:pt idx="39">
                  <c:v>1627</c:v>
                </c:pt>
                <c:pt idx="40">
                  <c:v>1608</c:v>
                </c:pt>
                <c:pt idx="41">
                  <c:v>1611</c:v>
                </c:pt>
                <c:pt idx="42">
                  <c:v>1585</c:v>
                </c:pt>
                <c:pt idx="43">
                  <c:v>1567</c:v>
                </c:pt>
              </c:numCache>
            </c:numRef>
          </c:val>
          <c:smooth val="0"/>
          <c:extLst>
            <c:ext xmlns:c16="http://schemas.microsoft.com/office/drawing/2014/chart" uri="{C3380CC4-5D6E-409C-BE32-E72D297353CC}">
              <c16:uniqueId val="{00000004-C29F-4388-89B6-AACFE91C64E1}"/>
            </c:ext>
          </c:extLst>
        </c:ser>
        <c:dLbls>
          <c:showLegendKey val="0"/>
          <c:showVal val="0"/>
          <c:showCatName val="0"/>
          <c:showSerName val="0"/>
          <c:showPercent val="0"/>
          <c:showBubbleSize val="0"/>
        </c:dLbls>
        <c:smooth val="0"/>
        <c:axId val="677980800"/>
        <c:axId val="677983752"/>
      </c:lineChart>
      <c:catAx>
        <c:axId val="67798080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83752"/>
        <c:crosses val="autoZero"/>
        <c:auto val="1"/>
        <c:lblAlgn val="ctr"/>
        <c:lblOffset val="100"/>
        <c:tickLblSkip val="5"/>
        <c:noMultiLvlLbl val="0"/>
      </c:catAx>
      <c:valAx>
        <c:axId val="677983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80800"/>
        <c:crosses val="autoZero"/>
        <c:crossBetween val="between"/>
      </c:valAx>
      <c:spPr>
        <a:noFill/>
        <a:ln>
          <a:solidFill>
            <a:sysClr val="windowText" lastClr="000000"/>
          </a:solidFill>
        </a:ln>
        <a:effectLst/>
      </c:spPr>
    </c:plotArea>
    <c:legend>
      <c:legendPos val="b"/>
      <c:layout>
        <c:manualLayout>
          <c:xMode val="edge"/>
          <c:yMode val="edge"/>
          <c:x val="0.14715503770121222"/>
          <c:y val="0.87652773232196834"/>
          <c:w val="0.70568977288243595"/>
          <c:h val="5.5012609976320195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Vesannon väestönkehitys 1975–2018 ja Tilastokeskuksen väestöennuste </a:t>
            </a:r>
          </a:p>
          <a:p>
            <a:pPr>
              <a:defRPr b="1">
                <a:solidFill>
                  <a:sysClr val="windowText" lastClr="000000"/>
                </a:solidFill>
              </a:defRPr>
            </a:pPr>
            <a:r>
              <a:rPr lang="fi-FI" b="1" dirty="0">
                <a:solidFill>
                  <a:sysClr val="windowText" lastClr="000000"/>
                </a:solidFill>
              </a:rPr>
              <a:t>v. 2015 ja v. 2019</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'toteutunut+ennuste'!$A$65</c:f>
              <c:strCache>
                <c:ptCount val="1"/>
                <c:pt idx="0">
                  <c:v>Vesanto ennuste 2015</c:v>
                </c:pt>
              </c:strCache>
            </c:strRef>
          </c:tx>
          <c:spPr>
            <a:ln w="38100" cap="rnd">
              <a:solidFill>
                <a:sysClr val="window" lastClr="FFFFFF">
                  <a:lumMod val="50000"/>
                </a:sysClr>
              </a:solidFill>
              <a:prstDash val="dash"/>
              <a:round/>
            </a:ln>
            <a:effectLst/>
          </c:spPr>
          <c:marker>
            <c:symbol val="none"/>
          </c:marker>
          <c:dLbls>
            <c:dLbl>
              <c:idx val="65"/>
              <c:layout>
                <c:manualLayout>
                  <c:x val="-3.112745098039231E-2"/>
                  <c:y val="-4.9976851851851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9E-4DC8-8BDE-303FC33550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'toteutunut+ennuste'!$B$65:$BO$65</c:f>
              <c:numCache>
                <c:formatCode>General</c:formatCode>
                <c:ptCount val="66"/>
                <c:pt idx="39" formatCode="#,##0">
                  <c:v>2244</c:v>
                </c:pt>
                <c:pt idx="40" formatCode="#,##0">
                  <c:v>2209</c:v>
                </c:pt>
                <c:pt idx="41" formatCode="#,##0">
                  <c:v>2175</c:v>
                </c:pt>
                <c:pt idx="42" formatCode="#,##0">
                  <c:v>2144</c:v>
                </c:pt>
                <c:pt idx="43" formatCode="#,##0">
                  <c:v>2119</c:v>
                </c:pt>
                <c:pt idx="44" formatCode="#,##0">
                  <c:v>2092</c:v>
                </c:pt>
                <c:pt idx="45" formatCode="#,##0">
                  <c:v>2069</c:v>
                </c:pt>
                <c:pt idx="46" formatCode="#,##0">
                  <c:v>2047</c:v>
                </c:pt>
                <c:pt idx="47" formatCode="#,##0">
                  <c:v>2026</c:v>
                </c:pt>
                <c:pt idx="48" formatCode="#,##0">
                  <c:v>2006</c:v>
                </c:pt>
                <c:pt idx="49" formatCode="#,##0">
                  <c:v>1987</c:v>
                </c:pt>
                <c:pt idx="50" formatCode="#,##0">
                  <c:v>1970</c:v>
                </c:pt>
                <c:pt idx="51" formatCode="#,##0">
                  <c:v>1950</c:v>
                </c:pt>
                <c:pt idx="52" formatCode="#,##0">
                  <c:v>1933</c:v>
                </c:pt>
                <c:pt idx="53" formatCode="#,##0">
                  <c:v>1916</c:v>
                </c:pt>
                <c:pt idx="54" formatCode="#,##0">
                  <c:v>1900</c:v>
                </c:pt>
                <c:pt idx="55" formatCode="#,##0">
                  <c:v>1882</c:v>
                </c:pt>
                <c:pt idx="56" formatCode="#,##0">
                  <c:v>1869</c:v>
                </c:pt>
                <c:pt idx="57" formatCode="#,##0">
                  <c:v>1852</c:v>
                </c:pt>
                <c:pt idx="58" formatCode="#,##0">
                  <c:v>1840</c:v>
                </c:pt>
                <c:pt idx="59" formatCode="#,##0">
                  <c:v>1825</c:v>
                </c:pt>
                <c:pt idx="60" formatCode="#,##0">
                  <c:v>1813</c:v>
                </c:pt>
                <c:pt idx="61" formatCode="#,##0">
                  <c:v>1799</c:v>
                </c:pt>
                <c:pt idx="62" formatCode="#,##0">
                  <c:v>1788</c:v>
                </c:pt>
                <c:pt idx="63" formatCode="#,##0">
                  <c:v>1775</c:v>
                </c:pt>
                <c:pt idx="64" formatCode="#,##0">
                  <c:v>1763</c:v>
                </c:pt>
                <c:pt idx="65" formatCode="#,##0">
                  <c:v>1750</c:v>
                </c:pt>
              </c:numCache>
            </c:numRef>
          </c:val>
          <c:smooth val="0"/>
          <c:extLst>
            <c:ext xmlns:c16="http://schemas.microsoft.com/office/drawing/2014/chart" uri="{C3380CC4-5D6E-409C-BE32-E72D297353CC}">
              <c16:uniqueId val="{00000001-3D9E-4DC8-8BDE-303FC33550C3}"/>
            </c:ext>
          </c:extLst>
        </c:ser>
        <c:ser>
          <c:idx val="1"/>
          <c:order val="1"/>
          <c:tx>
            <c:strRef>
              <c:f>'toteutunut+ennuste'!$A$66</c:f>
              <c:strCache>
                <c:ptCount val="1"/>
                <c:pt idx="0">
                  <c:v>Vesanto ennuste 2019</c:v>
                </c:pt>
              </c:strCache>
            </c:strRef>
          </c:tx>
          <c:spPr>
            <a:ln w="38100" cap="rnd">
              <a:solidFill>
                <a:srgbClr val="FF0000"/>
              </a:solidFill>
              <a:prstDash val="dash"/>
              <a:round/>
            </a:ln>
            <a:effectLst/>
          </c:spPr>
          <c:marker>
            <c:symbol val="none"/>
          </c:marker>
          <c:dLbls>
            <c:dLbl>
              <c:idx val="65"/>
              <c:layout>
                <c:manualLayout>
                  <c:x val="-3.7352941176470589E-2"/>
                  <c:y val="3.52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9E-4DC8-8BDE-303FC33550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'toteutunut+ennuste'!$B$66:$BO$66</c:f>
              <c:numCache>
                <c:formatCode>General</c:formatCode>
                <c:ptCount val="66"/>
                <c:pt idx="43" formatCode="#,##0">
                  <c:v>2058</c:v>
                </c:pt>
                <c:pt idx="44" formatCode="#,##0">
                  <c:v>2012</c:v>
                </c:pt>
                <c:pt idx="45" formatCode="#,##0">
                  <c:v>1969</c:v>
                </c:pt>
                <c:pt idx="46" formatCode="#,##0">
                  <c:v>1926</c:v>
                </c:pt>
                <c:pt idx="47" formatCode="#,##0">
                  <c:v>1884</c:v>
                </c:pt>
                <c:pt idx="48" formatCode="#,##0">
                  <c:v>1846</c:v>
                </c:pt>
                <c:pt idx="49" formatCode="#,##0">
                  <c:v>1811</c:v>
                </c:pt>
                <c:pt idx="50" formatCode="#,##0">
                  <c:v>1775</c:v>
                </c:pt>
                <c:pt idx="51" formatCode="#,##0">
                  <c:v>1743</c:v>
                </c:pt>
                <c:pt idx="52" formatCode="#,##0">
                  <c:v>1710</c:v>
                </c:pt>
                <c:pt idx="53" formatCode="#,##0">
                  <c:v>1679</c:v>
                </c:pt>
                <c:pt idx="54" formatCode="#,##0">
                  <c:v>1650</c:v>
                </c:pt>
                <c:pt idx="55" formatCode="#,##0">
                  <c:v>1621</c:v>
                </c:pt>
                <c:pt idx="56" formatCode="#,##0">
                  <c:v>1594</c:v>
                </c:pt>
                <c:pt idx="57" formatCode="#,##0">
                  <c:v>1568</c:v>
                </c:pt>
                <c:pt idx="58" formatCode="#,##0">
                  <c:v>1544</c:v>
                </c:pt>
                <c:pt idx="59" formatCode="#,##0">
                  <c:v>1521</c:v>
                </c:pt>
                <c:pt idx="60" formatCode="#,##0">
                  <c:v>1498</c:v>
                </c:pt>
                <c:pt idx="61" formatCode="#,##0">
                  <c:v>1475</c:v>
                </c:pt>
                <c:pt idx="62" formatCode="#,##0">
                  <c:v>1454</c:v>
                </c:pt>
                <c:pt idx="63" formatCode="#,##0">
                  <c:v>1434</c:v>
                </c:pt>
                <c:pt idx="64" formatCode="#,##0">
                  <c:v>1414</c:v>
                </c:pt>
                <c:pt idx="65" formatCode="#,##0">
                  <c:v>1395</c:v>
                </c:pt>
              </c:numCache>
            </c:numRef>
          </c:val>
          <c:smooth val="0"/>
          <c:extLst>
            <c:ext xmlns:c16="http://schemas.microsoft.com/office/drawing/2014/chart" uri="{C3380CC4-5D6E-409C-BE32-E72D297353CC}">
              <c16:uniqueId val="{00000003-3D9E-4DC8-8BDE-303FC33550C3}"/>
            </c:ext>
          </c:extLst>
        </c:ser>
        <c:ser>
          <c:idx val="2"/>
          <c:order val="2"/>
          <c:tx>
            <c:strRef>
              <c:f>'toteutunut+ennuste'!$A$67</c:f>
              <c:strCache>
                <c:ptCount val="1"/>
                <c:pt idx="0">
                  <c:v>Vesanto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'toteutunut+ennuste'!$B$67:$BO$67</c:f>
              <c:numCache>
                <c:formatCode>#,##0</c:formatCode>
                <c:ptCount val="66"/>
                <c:pt idx="0">
                  <c:v>3819</c:v>
                </c:pt>
                <c:pt idx="1">
                  <c:v>3777</c:v>
                </c:pt>
                <c:pt idx="2">
                  <c:v>3718</c:v>
                </c:pt>
                <c:pt idx="3">
                  <c:v>3677</c:v>
                </c:pt>
                <c:pt idx="4">
                  <c:v>3645</c:v>
                </c:pt>
                <c:pt idx="5">
                  <c:v>3572</c:v>
                </c:pt>
                <c:pt idx="6">
                  <c:v>3539</c:v>
                </c:pt>
                <c:pt idx="7">
                  <c:v>3520</c:v>
                </c:pt>
                <c:pt idx="8">
                  <c:v>3467</c:v>
                </c:pt>
                <c:pt idx="9">
                  <c:v>3439</c:v>
                </c:pt>
                <c:pt idx="10">
                  <c:v>3386</c:v>
                </c:pt>
                <c:pt idx="11">
                  <c:v>3350</c:v>
                </c:pt>
                <c:pt idx="12">
                  <c:v>3328</c:v>
                </c:pt>
                <c:pt idx="13">
                  <c:v>3287</c:v>
                </c:pt>
                <c:pt idx="14">
                  <c:v>3228</c:v>
                </c:pt>
                <c:pt idx="15">
                  <c:v>3245</c:v>
                </c:pt>
                <c:pt idx="16">
                  <c:v>3250</c:v>
                </c:pt>
                <c:pt idx="17">
                  <c:v>3224</c:v>
                </c:pt>
                <c:pt idx="18">
                  <c:v>3175</c:v>
                </c:pt>
                <c:pt idx="19">
                  <c:v>3151</c:v>
                </c:pt>
                <c:pt idx="20">
                  <c:v>3082</c:v>
                </c:pt>
                <c:pt idx="21">
                  <c:v>3015</c:v>
                </c:pt>
                <c:pt idx="22">
                  <c:v>3001</c:v>
                </c:pt>
                <c:pt idx="23">
                  <c:v>2952</c:v>
                </c:pt>
                <c:pt idx="24">
                  <c:v>2865</c:v>
                </c:pt>
                <c:pt idx="25">
                  <c:v>2812</c:v>
                </c:pt>
                <c:pt idx="26">
                  <c:v>2752</c:v>
                </c:pt>
                <c:pt idx="27">
                  <c:v>2697</c:v>
                </c:pt>
                <c:pt idx="28">
                  <c:v>2675</c:v>
                </c:pt>
                <c:pt idx="29">
                  <c:v>2689</c:v>
                </c:pt>
                <c:pt idx="30">
                  <c:v>2583</c:v>
                </c:pt>
                <c:pt idx="31">
                  <c:v>2548</c:v>
                </c:pt>
                <c:pt idx="32">
                  <c:v>2477</c:v>
                </c:pt>
                <c:pt idx="33">
                  <c:v>2437</c:v>
                </c:pt>
                <c:pt idx="34">
                  <c:v>2412</c:v>
                </c:pt>
                <c:pt idx="35">
                  <c:v>2426</c:v>
                </c:pt>
                <c:pt idx="36">
                  <c:v>2390</c:v>
                </c:pt>
                <c:pt idx="37">
                  <c:v>2328</c:v>
                </c:pt>
                <c:pt idx="38">
                  <c:v>2288</c:v>
                </c:pt>
                <c:pt idx="39">
                  <c:v>2244</c:v>
                </c:pt>
                <c:pt idx="40">
                  <c:v>2191</c:v>
                </c:pt>
                <c:pt idx="41">
                  <c:v>2148</c:v>
                </c:pt>
                <c:pt idx="42">
                  <c:v>2094</c:v>
                </c:pt>
                <c:pt idx="43">
                  <c:v>2058</c:v>
                </c:pt>
              </c:numCache>
            </c:numRef>
          </c:val>
          <c:smooth val="0"/>
          <c:extLst>
            <c:ext xmlns:c16="http://schemas.microsoft.com/office/drawing/2014/chart" uri="{C3380CC4-5D6E-409C-BE32-E72D297353CC}">
              <c16:uniqueId val="{00000004-3D9E-4DC8-8BDE-303FC33550C3}"/>
            </c:ext>
          </c:extLst>
        </c:ser>
        <c:dLbls>
          <c:showLegendKey val="0"/>
          <c:showVal val="0"/>
          <c:showCatName val="0"/>
          <c:showSerName val="0"/>
          <c:showPercent val="0"/>
          <c:showBubbleSize val="0"/>
        </c:dLbls>
        <c:smooth val="0"/>
        <c:axId val="671447656"/>
        <c:axId val="671448312"/>
      </c:lineChart>
      <c:catAx>
        <c:axId val="67144765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1448312"/>
        <c:crosses val="autoZero"/>
        <c:auto val="1"/>
        <c:lblAlgn val="ctr"/>
        <c:lblOffset val="100"/>
        <c:tickLblSkip val="5"/>
        <c:noMultiLvlLbl val="0"/>
      </c:catAx>
      <c:valAx>
        <c:axId val="671448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1447656"/>
        <c:crosses val="autoZero"/>
        <c:crossBetween val="between"/>
      </c:valAx>
      <c:spPr>
        <a:noFill/>
        <a:ln>
          <a:solidFill>
            <a:sysClr val="windowText" lastClr="000000"/>
          </a:solidFill>
        </a:ln>
        <a:effectLst/>
      </c:spPr>
    </c:plotArea>
    <c:legend>
      <c:legendPos val="b"/>
      <c:layout>
        <c:manualLayout>
          <c:xMode val="edge"/>
          <c:yMode val="edge"/>
          <c:x val="0.11304102525379232"/>
          <c:y val="0.92738918051910157"/>
          <c:w val="0.75746888372477794"/>
          <c:h val="4.2450058326042581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a:solidFill>
                  <a:sysClr val="windowText" lastClr="000000"/>
                </a:solidFill>
              </a:rPr>
              <a:t>Koillis-Savon seutukunnan väestönkehitys</a:t>
            </a:r>
            <a:r>
              <a:rPr lang="fi-FI" b="1" baseline="0">
                <a:solidFill>
                  <a:sysClr val="windowText" lastClr="000000"/>
                </a:solidFill>
              </a:rPr>
              <a:t> 1975–2018 ja Tilastokeskuksen väestöennusteet v. 2015 ja v.2019</a:t>
            </a:r>
            <a:endParaRPr lang="fi-FI"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7.5373529411764714E-2"/>
          <c:y val="0.16093379629629628"/>
          <c:w val="0.89384361142891322"/>
          <c:h val="0.65980008717734351"/>
        </c:manualLayout>
      </c:layout>
      <c:lineChart>
        <c:grouping val="standard"/>
        <c:varyColors val="0"/>
        <c:ser>
          <c:idx val="0"/>
          <c:order val="0"/>
          <c:tx>
            <c:strRef>
              <c:f>'toteutunut+ennuste'!$A$10</c:f>
              <c:strCache>
                <c:ptCount val="1"/>
                <c:pt idx="0">
                  <c:v>Koillis-Savon seutukunta ennuste 2015</c:v>
                </c:pt>
              </c:strCache>
            </c:strRef>
          </c:tx>
          <c:spPr>
            <a:ln w="38100" cap="rnd">
              <a:solidFill>
                <a:srgbClr val="FFFFFF">
                  <a:lumMod val="50000"/>
                </a:srgbClr>
              </a:solidFill>
              <a:prstDash val="dash"/>
              <a:round/>
            </a:ln>
            <a:effectLst/>
          </c:spPr>
          <c:marker>
            <c:symbol val="none"/>
          </c:marker>
          <c:dLbls>
            <c:dLbl>
              <c:idx val="65"/>
              <c:layout>
                <c:manualLayout>
                  <c:x val="-3.7352941176470589E-2"/>
                  <c:y val="-3.5277777777777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2E-4E3B-8BFE-2A59D7F07D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'toteutunut+ennuste'!$B$10:$BO$10</c:f>
              <c:numCache>
                <c:formatCode>General</c:formatCode>
                <c:ptCount val="66"/>
                <c:pt idx="39" formatCode="#,##0">
                  <c:v>7732</c:v>
                </c:pt>
                <c:pt idx="40" formatCode="#,##0">
                  <c:v>7630</c:v>
                </c:pt>
                <c:pt idx="41" formatCode="#,##0">
                  <c:v>7543</c:v>
                </c:pt>
                <c:pt idx="42" formatCode="#,##0">
                  <c:v>7460</c:v>
                </c:pt>
                <c:pt idx="43" formatCode="#,##0">
                  <c:v>7386</c:v>
                </c:pt>
                <c:pt idx="44" formatCode="#,##0">
                  <c:v>7314</c:v>
                </c:pt>
                <c:pt idx="45" formatCode="#,##0">
                  <c:v>7245</c:v>
                </c:pt>
                <c:pt idx="46" formatCode="#,##0">
                  <c:v>7179</c:v>
                </c:pt>
                <c:pt idx="47" formatCode="#,##0">
                  <c:v>7119</c:v>
                </c:pt>
                <c:pt idx="48" formatCode="#,##0">
                  <c:v>7060</c:v>
                </c:pt>
                <c:pt idx="49" formatCode="#,##0">
                  <c:v>7001</c:v>
                </c:pt>
                <c:pt idx="50" formatCode="#,##0">
                  <c:v>6949</c:v>
                </c:pt>
                <c:pt idx="51" formatCode="#,##0">
                  <c:v>6895</c:v>
                </c:pt>
                <c:pt idx="52" formatCode="#,##0">
                  <c:v>6848</c:v>
                </c:pt>
                <c:pt idx="53" formatCode="#,##0">
                  <c:v>6797</c:v>
                </c:pt>
                <c:pt idx="54" formatCode="#,##0">
                  <c:v>6749</c:v>
                </c:pt>
                <c:pt idx="55" formatCode="#,##0">
                  <c:v>6705</c:v>
                </c:pt>
                <c:pt idx="56" formatCode="#,##0">
                  <c:v>6662</c:v>
                </c:pt>
                <c:pt idx="57" formatCode="#,##0">
                  <c:v>6620</c:v>
                </c:pt>
                <c:pt idx="58" formatCode="#,##0">
                  <c:v>6579</c:v>
                </c:pt>
                <c:pt idx="59" formatCode="#,##0">
                  <c:v>6541</c:v>
                </c:pt>
                <c:pt idx="60" formatCode="#,##0">
                  <c:v>6502</c:v>
                </c:pt>
                <c:pt idx="61" formatCode="#,##0">
                  <c:v>6465</c:v>
                </c:pt>
                <c:pt idx="62" formatCode="#,##0">
                  <c:v>6428</c:v>
                </c:pt>
                <c:pt idx="63" formatCode="#,##0">
                  <c:v>6390</c:v>
                </c:pt>
                <c:pt idx="64" formatCode="#,##0">
                  <c:v>6354</c:v>
                </c:pt>
                <c:pt idx="65" formatCode="#,##0">
                  <c:v>6322</c:v>
                </c:pt>
              </c:numCache>
            </c:numRef>
          </c:val>
          <c:smooth val="0"/>
          <c:extLst>
            <c:ext xmlns:c16="http://schemas.microsoft.com/office/drawing/2014/chart" uri="{C3380CC4-5D6E-409C-BE32-E72D297353CC}">
              <c16:uniqueId val="{00000001-C12E-4E3B-8BFE-2A59D7F07D4B}"/>
            </c:ext>
          </c:extLst>
        </c:ser>
        <c:ser>
          <c:idx val="1"/>
          <c:order val="1"/>
          <c:tx>
            <c:strRef>
              <c:f>'toteutunut+ennuste'!$A$11</c:f>
              <c:strCache>
                <c:ptCount val="1"/>
                <c:pt idx="0">
                  <c:v>Koillis-Savon seutukunta ennuste 2019</c:v>
                </c:pt>
              </c:strCache>
            </c:strRef>
          </c:tx>
          <c:spPr>
            <a:ln w="38100" cap="rnd">
              <a:solidFill>
                <a:srgbClr val="FF0000"/>
              </a:solidFill>
              <a:prstDash val="dash"/>
              <a:round/>
            </a:ln>
            <a:effectLst/>
          </c:spPr>
          <c:marker>
            <c:symbol val="none"/>
          </c:marker>
          <c:dLbls>
            <c:dLbl>
              <c:idx val="65"/>
              <c:layout>
                <c:manualLayout>
                  <c:x val="-2.6977124183006688E-2"/>
                  <c:y val="1.763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2E-4E3B-8BFE-2A59D7F07D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'toteutunut+ennuste'!$B$11:$BO$11</c:f>
              <c:numCache>
                <c:formatCode>General</c:formatCode>
                <c:ptCount val="66"/>
                <c:pt idx="43" formatCode="#,##0">
                  <c:v>7192</c:v>
                </c:pt>
                <c:pt idx="44" formatCode="#,##0">
                  <c:v>7053</c:v>
                </c:pt>
                <c:pt idx="45" formatCode="#,##0">
                  <c:v>6924</c:v>
                </c:pt>
                <c:pt idx="46" formatCode="#,##0">
                  <c:v>6795</c:v>
                </c:pt>
                <c:pt idx="47" formatCode="#,##0">
                  <c:v>6680</c:v>
                </c:pt>
                <c:pt idx="48" formatCode="#,##0">
                  <c:v>6566</c:v>
                </c:pt>
                <c:pt idx="49" formatCode="#,##0">
                  <c:v>6460</c:v>
                </c:pt>
                <c:pt idx="50" formatCode="#,##0">
                  <c:v>6356</c:v>
                </c:pt>
                <c:pt idx="51" formatCode="#,##0">
                  <c:v>6259</c:v>
                </c:pt>
                <c:pt idx="52" formatCode="#,##0">
                  <c:v>6171</c:v>
                </c:pt>
                <c:pt idx="53" formatCode="#,##0">
                  <c:v>6081</c:v>
                </c:pt>
                <c:pt idx="54" formatCode="#,##0">
                  <c:v>5999</c:v>
                </c:pt>
                <c:pt idx="55" formatCode="#,##0">
                  <c:v>5915</c:v>
                </c:pt>
                <c:pt idx="56" formatCode="#,##0">
                  <c:v>5838</c:v>
                </c:pt>
                <c:pt idx="57" formatCode="#,##0">
                  <c:v>5763</c:v>
                </c:pt>
                <c:pt idx="58" formatCode="#,##0">
                  <c:v>5690</c:v>
                </c:pt>
                <c:pt idx="59" formatCode="#,##0">
                  <c:v>5621</c:v>
                </c:pt>
                <c:pt idx="60" formatCode="#,##0">
                  <c:v>5554</c:v>
                </c:pt>
                <c:pt idx="61" formatCode="#,##0">
                  <c:v>5493</c:v>
                </c:pt>
                <c:pt idx="62" formatCode="#,##0">
                  <c:v>5435</c:v>
                </c:pt>
                <c:pt idx="63" formatCode="#,##0">
                  <c:v>5375</c:v>
                </c:pt>
                <c:pt idx="64" formatCode="#,##0">
                  <c:v>5321</c:v>
                </c:pt>
                <c:pt idx="65" formatCode="#,##0">
                  <c:v>5266</c:v>
                </c:pt>
              </c:numCache>
            </c:numRef>
          </c:val>
          <c:smooth val="0"/>
          <c:extLst>
            <c:ext xmlns:c16="http://schemas.microsoft.com/office/drawing/2014/chart" uri="{C3380CC4-5D6E-409C-BE32-E72D297353CC}">
              <c16:uniqueId val="{00000003-C12E-4E3B-8BFE-2A59D7F07D4B}"/>
            </c:ext>
          </c:extLst>
        </c:ser>
        <c:ser>
          <c:idx val="2"/>
          <c:order val="2"/>
          <c:tx>
            <c:strRef>
              <c:f>'toteutunut+ennuste'!$A$12</c:f>
              <c:strCache>
                <c:ptCount val="1"/>
                <c:pt idx="0">
                  <c:v>Koillis-Savon seutukunta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'toteutunut+ennuste'!$B$12:$BO$12</c:f>
              <c:numCache>
                <c:formatCode>#,##0</c:formatCode>
                <c:ptCount val="66"/>
                <c:pt idx="0">
                  <c:v>13468</c:v>
                </c:pt>
                <c:pt idx="1">
                  <c:v>13275</c:v>
                </c:pt>
                <c:pt idx="2">
                  <c:v>13056</c:v>
                </c:pt>
                <c:pt idx="3">
                  <c:v>12945</c:v>
                </c:pt>
                <c:pt idx="4">
                  <c:v>12703</c:v>
                </c:pt>
                <c:pt idx="5">
                  <c:v>12401</c:v>
                </c:pt>
                <c:pt idx="6">
                  <c:v>12199</c:v>
                </c:pt>
                <c:pt idx="7">
                  <c:v>12061</c:v>
                </c:pt>
                <c:pt idx="8">
                  <c:v>11917</c:v>
                </c:pt>
                <c:pt idx="9">
                  <c:v>11763</c:v>
                </c:pt>
                <c:pt idx="10">
                  <c:v>11536</c:v>
                </c:pt>
                <c:pt idx="11">
                  <c:v>11348</c:v>
                </c:pt>
                <c:pt idx="12">
                  <c:v>11142</c:v>
                </c:pt>
                <c:pt idx="13">
                  <c:v>11026</c:v>
                </c:pt>
                <c:pt idx="14">
                  <c:v>10899</c:v>
                </c:pt>
                <c:pt idx="15">
                  <c:v>10787</c:v>
                </c:pt>
                <c:pt idx="16">
                  <c:v>10720</c:v>
                </c:pt>
                <c:pt idx="17">
                  <c:v>10686</c:v>
                </c:pt>
                <c:pt idx="18">
                  <c:v>10609</c:v>
                </c:pt>
                <c:pt idx="19">
                  <c:v>10478</c:v>
                </c:pt>
                <c:pt idx="20">
                  <c:v>10314</c:v>
                </c:pt>
                <c:pt idx="21">
                  <c:v>10202</c:v>
                </c:pt>
                <c:pt idx="22">
                  <c:v>10054</c:v>
                </c:pt>
                <c:pt idx="23">
                  <c:v>9798</c:v>
                </c:pt>
                <c:pt idx="24">
                  <c:v>9595</c:v>
                </c:pt>
                <c:pt idx="25">
                  <c:v>9357</c:v>
                </c:pt>
                <c:pt idx="26">
                  <c:v>9172</c:v>
                </c:pt>
                <c:pt idx="27">
                  <c:v>8983</c:v>
                </c:pt>
                <c:pt idx="28">
                  <c:v>8870</c:v>
                </c:pt>
                <c:pt idx="29">
                  <c:v>8798</c:v>
                </c:pt>
                <c:pt idx="30">
                  <c:v>8684</c:v>
                </c:pt>
                <c:pt idx="31">
                  <c:v>8596</c:v>
                </c:pt>
                <c:pt idx="32">
                  <c:v>8412</c:v>
                </c:pt>
                <c:pt idx="33">
                  <c:v>8283</c:v>
                </c:pt>
                <c:pt idx="34">
                  <c:v>8211</c:v>
                </c:pt>
                <c:pt idx="35">
                  <c:v>8113</c:v>
                </c:pt>
                <c:pt idx="36">
                  <c:v>8053</c:v>
                </c:pt>
                <c:pt idx="37">
                  <c:v>7923</c:v>
                </c:pt>
                <c:pt idx="38">
                  <c:v>7847</c:v>
                </c:pt>
                <c:pt idx="39">
                  <c:v>7732</c:v>
                </c:pt>
                <c:pt idx="40">
                  <c:v>7650</c:v>
                </c:pt>
                <c:pt idx="41">
                  <c:v>7520</c:v>
                </c:pt>
                <c:pt idx="42">
                  <c:v>7343</c:v>
                </c:pt>
                <c:pt idx="43">
                  <c:v>7192</c:v>
                </c:pt>
              </c:numCache>
            </c:numRef>
          </c:val>
          <c:smooth val="0"/>
          <c:extLst>
            <c:ext xmlns:c16="http://schemas.microsoft.com/office/drawing/2014/chart" uri="{C3380CC4-5D6E-409C-BE32-E72D297353CC}">
              <c16:uniqueId val="{00000004-C12E-4E3B-8BFE-2A59D7F07D4B}"/>
            </c:ext>
          </c:extLst>
        </c:ser>
        <c:dLbls>
          <c:showLegendKey val="0"/>
          <c:showVal val="0"/>
          <c:showCatName val="0"/>
          <c:showSerName val="0"/>
          <c:showPercent val="0"/>
          <c:showBubbleSize val="0"/>
        </c:dLbls>
        <c:smooth val="0"/>
        <c:axId val="682780736"/>
        <c:axId val="682784016"/>
      </c:lineChart>
      <c:catAx>
        <c:axId val="68278073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2784016"/>
        <c:crosses val="autoZero"/>
        <c:auto val="1"/>
        <c:lblAlgn val="ctr"/>
        <c:lblOffset val="100"/>
        <c:tickLblSkip val="5"/>
        <c:noMultiLvlLbl val="0"/>
      </c:catAx>
      <c:valAx>
        <c:axId val="682784016"/>
        <c:scaling>
          <c:orientation val="minMax"/>
          <c:max val="1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2780736"/>
        <c:crosses val="autoZero"/>
        <c:crossBetween val="between"/>
      </c:valAx>
      <c:spPr>
        <a:noFill/>
        <a:ln>
          <a:solidFill>
            <a:sysClr val="windowText" lastClr="000000"/>
          </a:solidFill>
        </a:ln>
        <a:effectLst/>
      </c:spPr>
    </c:plotArea>
    <c:legend>
      <c:legendPos val="b"/>
      <c:layout>
        <c:manualLayout>
          <c:xMode val="edge"/>
          <c:yMode val="edge"/>
          <c:x val="3.310421667377049E-2"/>
          <c:y val="0.85897375137370202"/>
          <c:w val="0.94708691328113881"/>
          <c:h val="9.244326299993349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solidFill>
                  <a:sysClr val="windowText" lastClr="000000"/>
                </a:solidFill>
              </a:rPr>
              <a:t>Kaavin väestönkehitys 1975–2018 ja Tilastokeskuksen</a:t>
            </a:r>
            <a:r>
              <a:rPr lang="fi-FI" b="1" baseline="0" dirty="0">
                <a:solidFill>
                  <a:sysClr val="windowText" lastClr="000000"/>
                </a:solidFill>
              </a:rPr>
              <a:t> väestöennusteet </a:t>
            </a:r>
          </a:p>
          <a:p>
            <a:pPr>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6.8268558266951329E-2"/>
          <c:y val="0.15050003291776748"/>
          <c:w val="0.90005402385926248"/>
          <c:h val="0.68262941439838465"/>
        </c:manualLayout>
      </c:layout>
      <c:lineChart>
        <c:grouping val="standard"/>
        <c:varyColors val="0"/>
        <c:ser>
          <c:idx val="0"/>
          <c:order val="0"/>
          <c:tx>
            <c:strRef>
              <c:f>'toteutunut+ennuste'!$A$15</c:f>
              <c:strCache>
                <c:ptCount val="1"/>
                <c:pt idx="0">
                  <c:v>Kaavi ennuste 2015</c:v>
                </c:pt>
              </c:strCache>
            </c:strRef>
          </c:tx>
          <c:spPr>
            <a:ln w="38100" cap="rnd">
              <a:solidFill>
                <a:sysClr val="window" lastClr="FFFFFF">
                  <a:lumMod val="50000"/>
                </a:sysClr>
              </a:solidFill>
              <a:prstDash val="dash"/>
              <a:round/>
            </a:ln>
            <a:effectLst/>
          </c:spPr>
          <c:marker>
            <c:symbol val="none"/>
          </c:marker>
          <c:dLbls>
            <c:dLbl>
              <c:idx val="65"/>
              <c:layout>
                <c:manualLayout>
                  <c:x val="-2.4901960784313726E-2"/>
                  <c:y val="-3.5277777777777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89-4959-82F8-ED662A3782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'toteutunut+ennuste'!$B$15:$BO$15</c:f>
              <c:numCache>
                <c:formatCode>General</c:formatCode>
                <c:ptCount val="66"/>
                <c:pt idx="39" formatCode="#,##0">
                  <c:v>3214</c:v>
                </c:pt>
                <c:pt idx="40" formatCode="#,##0">
                  <c:v>3171</c:v>
                </c:pt>
                <c:pt idx="41" formatCode="#,##0">
                  <c:v>3133</c:v>
                </c:pt>
                <c:pt idx="42" formatCode="#,##0">
                  <c:v>3095</c:v>
                </c:pt>
                <c:pt idx="43" formatCode="#,##0">
                  <c:v>3062</c:v>
                </c:pt>
                <c:pt idx="44" formatCode="#,##0">
                  <c:v>3029</c:v>
                </c:pt>
                <c:pt idx="45" formatCode="#,##0">
                  <c:v>3001</c:v>
                </c:pt>
                <c:pt idx="46" formatCode="#,##0">
                  <c:v>2972</c:v>
                </c:pt>
                <c:pt idx="47" formatCode="#,##0">
                  <c:v>2946</c:v>
                </c:pt>
                <c:pt idx="48" formatCode="#,##0">
                  <c:v>2921</c:v>
                </c:pt>
                <c:pt idx="49" formatCode="#,##0">
                  <c:v>2896</c:v>
                </c:pt>
                <c:pt idx="50" formatCode="#,##0">
                  <c:v>2874</c:v>
                </c:pt>
                <c:pt idx="51" formatCode="#,##0">
                  <c:v>2853</c:v>
                </c:pt>
                <c:pt idx="52" formatCode="#,##0">
                  <c:v>2834</c:v>
                </c:pt>
                <c:pt idx="53" formatCode="#,##0">
                  <c:v>2814</c:v>
                </c:pt>
                <c:pt idx="54" formatCode="#,##0">
                  <c:v>2796</c:v>
                </c:pt>
                <c:pt idx="55" formatCode="#,##0">
                  <c:v>2778</c:v>
                </c:pt>
                <c:pt idx="56" formatCode="#,##0">
                  <c:v>2760</c:v>
                </c:pt>
                <c:pt idx="57" formatCode="#,##0">
                  <c:v>2744</c:v>
                </c:pt>
                <c:pt idx="58" formatCode="#,##0">
                  <c:v>2727</c:v>
                </c:pt>
                <c:pt idx="59" formatCode="#,##0">
                  <c:v>2711</c:v>
                </c:pt>
                <c:pt idx="60" formatCode="#,##0">
                  <c:v>2695</c:v>
                </c:pt>
                <c:pt idx="61" formatCode="#,##0">
                  <c:v>2680</c:v>
                </c:pt>
                <c:pt idx="62" formatCode="#,##0">
                  <c:v>2664</c:v>
                </c:pt>
                <c:pt idx="63" formatCode="#,##0">
                  <c:v>2649</c:v>
                </c:pt>
                <c:pt idx="64" formatCode="#,##0">
                  <c:v>2635</c:v>
                </c:pt>
                <c:pt idx="65" formatCode="#,##0">
                  <c:v>2622</c:v>
                </c:pt>
              </c:numCache>
            </c:numRef>
          </c:val>
          <c:smooth val="0"/>
          <c:extLst>
            <c:ext xmlns:c16="http://schemas.microsoft.com/office/drawing/2014/chart" uri="{C3380CC4-5D6E-409C-BE32-E72D297353CC}">
              <c16:uniqueId val="{00000001-8E89-4959-82F8-ED662A3782B1}"/>
            </c:ext>
          </c:extLst>
        </c:ser>
        <c:ser>
          <c:idx val="1"/>
          <c:order val="1"/>
          <c:tx>
            <c:strRef>
              <c:f>'toteutunut+ennuste'!$A$16</c:f>
              <c:strCache>
                <c:ptCount val="1"/>
                <c:pt idx="0">
                  <c:v>Kaavi ennuste 2019</c:v>
                </c:pt>
              </c:strCache>
            </c:strRef>
          </c:tx>
          <c:spPr>
            <a:ln w="38100" cap="rnd">
              <a:solidFill>
                <a:srgbClr val="FF0000"/>
              </a:solidFill>
              <a:prstDash val="dash"/>
              <a:round/>
            </a:ln>
            <a:effectLst/>
          </c:spPr>
          <c:marker>
            <c:symbol val="none"/>
          </c:marker>
          <c:dLbls>
            <c:dLbl>
              <c:idx val="65"/>
              <c:layout>
                <c:manualLayout>
                  <c:x val="-3.112745098039231E-2"/>
                  <c:y val="3.821759259259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89-4959-82F8-ED662A3782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'toteutunut+ennuste'!$B$16:$BO$16</c:f>
              <c:numCache>
                <c:formatCode>General</c:formatCode>
                <c:ptCount val="66"/>
                <c:pt idx="43" formatCode="#,##0">
                  <c:v>2990</c:v>
                </c:pt>
                <c:pt idx="44" formatCode="#,##0">
                  <c:v>2930</c:v>
                </c:pt>
                <c:pt idx="45" formatCode="#,##0">
                  <c:v>2873</c:v>
                </c:pt>
                <c:pt idx="46" formatCode="#,##0">
                  <c:v>2817</c:v>
                </c:pt>
                <c:pt idx="47" formatCode="#,##0">
                  <c:v>2766</c:v>
                </c:pt>
                <c:pt idx="48" formatCode="#,##0">
                  <c:v>2715</c:v>
                </c:pt>
                <c:pt idx="49" formatCode="#,##0">
                  <c:v>2668</c:v>
                </c:pt>
                <c:pt idx="50" formatCode="#,##0">
                  <c:v>2624</c:v>
                </c:pt>
                <c:pt idx="51" formatCode="#,##0">
                  <c:v>2582</c:v>
                </c:pt>
                <c:pt idx="52" formatCode="#,##0">
                  <c:v>2545</c:v>
                </c:pt>
                <c:pt idx="53" formatCode="#,##0">
                  <c:v>2506</c:v>
                </c:pt>
                <c:pt idx="54" formatCode="#,##0">
                  <c:v>2471</c:v>
                </c:pt>
                <c:pt idx="55" formatCode="#,##0">
                  <c:v>2435</c:v>
                </c:pt>
                <c:pt idx="56" formatCode="#,##0">
                  <c:v>2402</c:v>
                </c:pt>
                <c:pt idx="57" formatCode="#,##0">
                  <c:v>2370</c:v>
                </c:pt>
                <c:pt idx="58" formatCode="#,##0">
                  <c:v>2339</c:v>
                </c:pt>
                <c:pt idx="59" formatCode="#,##0">
                  <c:v>2308</c:v>
                </c:pt>
                <c:pt idx="60" formatCode="#,##0">
                  <c:v>2279</c:v>
                </c:pt>
                <c:pt idx="61" formatCode="#,##0">
                  <c:v>2252</c:v>
                </c:pt>
                <c:pt idx="62" formatCode="#,##0">
                  <c:v>2226</c:v>
                </c:pt>
                <c:pt idx="63" formatCode="#,##0">
                  <c:v>2201</c:v>
                </c:pt>
                <c:pt idx="64" formatCode="#,##0">
                  <c:v>2178</c:v>
                </c:pt>
                <c:pt idx="65" formatCode="#,##0">
                  <c:v>2153</c:v>
                </c:pt>
              </c:numCache>
            </c:numRef>
          </c:val>
          <c:smooth val="0"/>
          <c:extLst>
            <c:ext xmlns:c16="http://schemas.microsoft.com/office/drawing/2014/chart" uri="{C3380CC4-5D6E-409C-BE32-E72D297353CC}">
              <c16:uniqueId val="{00000003-8E89-4959-82F8-ED662A3782B1}"/>
            </c:ext>
          </c:extLst>
        </c:ser>
        <c:ser>
          <c:idx val="2"/>
          <c:order val="2"/>
          <c:tx>
            <c:strRef>
              <c:f>'toteutunut+ennuste'!$A$17</c:f>
              <c:strCache>
                <c:ptCount val="1"/>
                <c:pt idx="0">
                  <c:v>Kaavi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'toteutunut+ennuste'!$B$17:$BO$17</c:f>
              <c:numCache>
                <c:formatCode>#,##0</c:formatCode>
                <c:ptCount val="66"/>
                <c:pt idx="0">
                  <c:v>5066</c:v>
                </c:pt>
                <c:pt idx="1">
                  <c:v>5033</c:v>
                </c:pt>
                <c:pt idx="2">
                  <c:v>4984</c:v>
                </c:pt>
                <c:pt idx="3">
                  <c:v>4952</c:v>
                </c:pt>
                <c:pt idx="4">
                  <c:v>4876</c:v>
                </c:pt>
                <c:pt idx="5">
                  <c:v>4763</c:v>
                </c:pt>
                <c:pt idx="6">
                  <c:v>4723</c:v>
                </c:pt>
                <c:pt idx="7">
                  <c:v>4622</c:v>
                </c:pt>
                <c:pt idx="8">
                  <c:v>4578</c:v>
                </c:pt>
                <c:pt idx="9">
                  <c:v>4512</c:v>
                </c:pt>
                <c:pt idx="10">
                  <c:v>4391</c:v>
                </c:pt>
                <c:pt idx="11">
                  <c:v>4338</c:v>
                </c:pt>
                <c:pt idx="12">
                  <c:v>4273</c:v>
                </c:pt>
                <c:pt idx="13">
                  <c:v>4271</c:v>
                </c:pt>
                <c:pt idx="14">
                  <c:v>4261</c:v>
                </c:pt>
                <c:pt idx="15">
                  <c:v>4230</c:v>
                </c:pt>
                <c:pt idx="16">
                  <c:v>4222</c:v>
                </c:pt>
                <c:pt idx="17">
                  <c:v>4223</c:v>
                </c:pt>
                <c:pt idx="18">
                  <c:v>4197</c:v>
                </c:pt>
                <c:pt idx="19">
                  <c:v>4146</c:v>
                </c:pt>
                <c:pt idx="20">
                  <c:v>4085</c:v>
                </c:pt>
                <c:pt idx="21">
                  <c:v>4054</c:v>
                </c:pt>
                <c:pt idx="22">
                  <c:v>4007</c:v>
                </c:pt>
                <c:pt idx="23">
                  <c:v>3932</c:v>
                </c:pt>
                <c:pt idx="24">
                  <c:v>3866</c:v>
                </c:pt>
                <c:pt idx="25">
                  <c:v>3776</c:v>
                </c:pt>
                <c:pt idx="26">
                  <c:v>3700</c:v>
                </c:pt>
                <c:pt idx="27">
                  <c:v>3660</c:v>
                </c:pt>
                <c:pt idx="28">
                  <c:v>3651</c:v>
                </c:pt>
                <c:pt idx="29">
                  <c:v>3630</c:v>
                </c:pt>
                <c:pt idx="30">
                  <c:v>3596</c:v>
                </c:pt>
                <c:pt idx="31">
                  <c:v>3552</c:v>
                </c:pt>
                <c:pt idx="32">
                  <c:v>3490</c:v>
                </c:pt>
                <c:pt idx="33">
                  <c:v>3457</c:v>
                </c:pt>
                <c:pt idx="34">
                  <c:v>3429</c:v>
                </c:pt>
                <c:pt idx="35">
                  <c:v>3377</c:v>
                </c:pt>
                <c:pt idx="36">
                  <c:v>3385</c:v>
                </c:pt>
                <c:pt idx="37">
                  <c:v>3315</c:v>
                </c:pt>
                <c:pt idx="38">
                  <c:v>3261</c:v>
                </c:pt>
                <c:pt idx="39">
                  <c:v>3214</c:v>
                </c:pt>
                <c:pt idx="40">
                  <c:v>3194</c:v>
                </c:pt>
                <c:pt idx="41">
                  <c:v>3154</c:v>
                </c:pt>
                <c:pt idx="42">
                  <c:v>3048</c:v>
                </c:pt>
                <c:pt idx="43">
                  <c:v>2990</c:v>
                </c:pt>
              </c:numCache>
            </c:numRef>
          </c:val>
          <c:smooth val="0"/>
          <c:extLst>
            <c:ext xmlns:c16="http://schemas.microsoft.com/office/drawing/2014/chart" uri="{C3380CC4-5D6E-409C-BE32-E72D297353CC}">
              <c16:uniqueId val="{00000004-8E89-4959-82F8-ED662A3782B1}"/>
            </c:ext>
          </c:extLst>
        </c:ser>
        <c:dLbls>
          <c:showLegendKey val="0"/>
          <c:showVal val="0"/>
          <c:showCatName val="0"/>
          <c:showSerName val="0"/>
          <c:showPercent val="0"/>
          <c:showBubbleSize val="0"/>
        </c:dLbls>
        <c:smooth val="0"/>
        <c:axId val="652669912"/>
        <c:axId val="652670240"/>
      </c:lineChart>
      <c:catAx>
        <c:axId val="65266991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52670240"/>
        <c:crosses val="autoZero"/>
        <c:auto val="1"/>
        <c:lblAlgn val="ctr"/>
        <c:lblOffset val="100"/>
        <c:tickLblSkip val="5"/>
        <c:noMultiLvlLbl val="0"/>
      </c:catAx>
      <c:valAx>
        <c:axId val="652670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52669912"/>
        <c:crosses val="autoZero"/>
        <c:crossBetween val="between"/>
      </c:valAx>
      <c:spPr>
        <a:noFill/>
        <a:ln>
          <a:solidFill>
            <a:sysClr val="windowText" lastClr="000000"/>
          </a:solidFill>
        </a:ln>
        <a:effectLst/>
      </c:spPr>
    </c:plotArea>
    <c:legend>
      <c:legendPos val="b"/>
      <c:layout>
        <c:manualLayout>
          <c:xMode val="edge"/>
          <c:yMode val="edge"/>
          <c:x val="0.15130521950062364"/>
          <c:y val="0.88645798041513135"/>
          <c:w val="0.69738956099875271"/>
          <c:h val="4.6875338336688173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a:solidFill>
                  <a:sysClr val="windowText" lastClr="000000"/>
                </a:solidFill>
              </a:rPr>
              <a:t>Kuopion seutukunnan väestönkehitys</a:t>
            </a:r>
            <a:r>
              <a:rPr lang="fi-FI" b="1" baseline="0">
                <a:solidFill>
                  <a:sysClr val="windowText" lastClr="000000"/>
                </a:solidFill>
              </a:rPr>
              <a:t> 1975–2018 ja Tilastokeskuksen väestöennusteet v. 2015 ja v. 2019</a:t>
            </a:r>
            <a:endParaRPr lang="fi-FI"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tx>
            <c:strRef>
              <c:f>'toteutunut+ennuste'!$A$30</c:f>
              <c:strCache>
                <c:ptCount val="1"/>
                <c:pt idx="0">
                  <c:v>Kuopion seutukunta ennuste 2015</c:v>
                </c:pt>
              </c:strCache>
            </c:strRef>
          </c:tx>
          <c:spPr>
            <a:ln w="38100" cap="rnd">
              <a:solidFill>
                <a:sysClr val="window" lastClr="FFFFFF">
                  <a:lumMod val="50000"/>
                </a:sysClr>
              </a:solidFill>
              <a:prstDash val="dash"/>
              <a:round/>
            </a:ln>
            <a:effectLst/>
          </c:spPr>
          <c:marker>
            <c:symbol val="none"/>
          </c:marker>
          <c:dLbls>
            <c:dLbl>
              <c:idx val="65"/>
              <c:layout>
                <c:manualLayout>
                  <c:x val="-3.0555512824976302E-2"/>
                  <c:y val="-4.3763727346470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07-4923-83AD-77703E8132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'toteutunut+ennuste'!$B$30:$BO$30</c:f>
              <c:numCache>
                <c:formatCode>General</c:formatCode>
                <c:ptCount val="66"/>
                <c:pt idx="39" formatCode="#,##0">
                  <c:v>137839</c:v>
                </c:pt>
                <c:pt idx="40" formatCode="#,##0">
                  <c:v>138873</c:v>
                </c:pt>
                <c:pt idx="41" formatCode="#,##0">
                  <c:v>139884</c:v>
                </c:pt>
                <c:pt idx="42" formatCode="#,##0">
                  <c:v>140833</c:v>
                </c:pt>
                <c:pt idx="43" formatCode="#,##0">
                  <c:v>141735</c:v>
                </c:pt>
                <c:pt idx="44" formatCode="#,##0">
                  <c:v>142594</c:v>
                </c:pt>
                <c:pt idx="45" formatCode="#,##0">
                  <c:v>143419</c:v>
                </c:pt>
                <c:pt idx="46" formatCode="#,##0">
                  <c:v>144212</c:v>
                </c:pt>
                <c:pt idx="47" formatCode="#,##0">
                  <c:v>144982</c:v>
                </c:pt>
                <c:pt idx="48" formatCode="#,##0">
                  <c:v>145720</c:v>
                </c:pt>
                <c:pt idx="49" formatCode="#,##0">
                  <c:v>146432</c:v>
                </c:pt>
                <c:pt idx="50" formatCode="#,##0">
                  <c:v>147117</c:v>
                </c:pt>
                <c:pt idx="51" formatCode="#,##0">
                  <c:v>147772</c:v>
                </c:pt>
                <c:pt idx="52" formatCode="#,##0">
                  <c:v>148392</c:v>
                </c:pt>
                <c:pt idx="53" formatCode="#,##0">
                  <c:v>148985</c:v>
                </c:pt>
                <c:pt idx="54" formatCode="#,##0">
                  <c:v>149543</c:v>
                </c:pt>
                <c:pt idx="55" formatCode="#,##0">
                  <c:v>150058</c:v>
                </c:pt>
                <c:pt idx="56" formatCode="#,##0">
                  <c:v>150534</c:v>
                </c:pt>
                <c:pt idx="57" formatCode="#,##0">
                  <c:v>150965</c:v>
                </c:pt>
                <c:pt idx="58" formatCode="#,##0">
                  <c:v>151353</c:v>
                </c:pt>
                <c:pt idx="59" formatCode="#,##0">
                  <c:v>151700</c:v>
                </c:pt>
                <c:pt idx="60" formatCode="#,##0">
                  <c:v>152009</c:v>
                </c:pt>
                <c:pt idx="61" formatCode="#,##0">
                  <c:v>152285</c:v>
                </c:pt>
                <c:pt idx="62" formatCode="#,##0">
                  <c:v>152528</c:v>
                </c:pt>
                <c:pt idx="63" formatCode="#,##0">
                  <c:v>152745</c:v>
                </c:pt>
                <c:pt idx="64" formatCode="#,##0">
                  <c:v>152931</c:v>
                </c:pt>
                <c:pt idx="65" formatCode="#,##0">
                  <c:v>153093</c:v>
                </c:pt>
              </c:numCache>
            </c:numRef>
          </c:val>
          <c:smooth val="0"/>
          <c:extLst>
            <c:ext xmlns:c16="http://schemas.microsoft.com/office/drawing/2014/chart" uri="{C3380CC4-5D6E-409C-BE32-E72D297353CC}">
              <c16:uniqueId val="{00000001-AC07-4923-83AD-77703E813208}"/>
            </c:ext>
          </c:extLst>
        </c:ser>
        <c:ser>
          <c:idx val="1"/>
          <c:order val="1"/>
          <c:tx>
            <c:strRef>
              <c:f>'toteutunut+ennuste'!$A$31</c:f>
              <c:strCache>
                <c:ptCount val="1"/>
                <c:pt idx="0">
                  <c:v>Kuopion seutukunta ennuste 2019</c:v>
                </c:pt>
              </c:strCache>
            </c:strRef>
          </c:tx>
          <c:spPr>
            <a:ln w="38100" cap="rnd">
              <a:solidFill>
                <a:srgbClr val="FF0000"/>
              </a:solidFill>
              <a:prstDash val="dash"/>
              <a:round/>
            </a:ln>
            <a:effectLst/>
          </c:spPr>
          <c:marker>
            <c:symbol val="none"/>
          </c:marker>
          <c:dLbls>
            <c:dLbl>
              <c:idx val="65"/>
              <c:layout>
                <c:manualLayout>
                  <c:x val="-2.9127186984787411E-2"/>
                  <c:y val="2.625815709487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07-4923-83AD-77703E8132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'toteutunut+ennuste'!$B$31:$BO$31</c:f>
              <c:numCache>
                <c:formatCode>General</c:formatCode>
                <c:ptCount val="66"/>
                <c:pt idx="43" formatCode="#,##0">
                  <c:v>140338</c:v>
                </c:pt>
                <c:pt idx="44" formatCode="#,##0">
                  <c:v>140752</c:v>
                </c:pt>
                <c:pt idx="45" formatCode="#,##0">
                  <c:v>141117</c:v>
                </c:pt>
                <c:pt idx="46" formatCode="#,##0">
                  <c:v>141455</c:v>
                </c:pt>
                <c:pt idx="47" formatCode="#,##0">
                  <c:v>141752</c:v>
                </c:pt>
                <c:pt idx="48" formatCode="#,##0">
                  <c:v>142020</c:v>
                </c:pt>
                <c:pt idx="49" formatCode="#,##0">
                  <c:v>142262</c:v>
                </c:pt>
                <c:pt idx="50" formatCode="#,##0">
                  <c:v>142468</c:v>
                </c:pt>
                <c:pt idx="51" formatCode="#,##0">
                  <c:v>142643</c:v>
                </c:pt>
                <c:pt idx="52" formatCode="#,##0">
                  <c:v>142788</c:v>
                </c:pt>
                <c:pt idx="53" formatCode="#,##0">
                  <c:v>142899</c:v>
                </c:pt>
                <c:pt idx="54" formatCode="#,##0">
                  <c:v>142977</c:v>
                </c:pt>
                <c:pt idx="55" formatCode="#,##0">
                  <c:v>143015</c:v>
                </c:pt>
                <c:pt idx="56" formatCode="#,##0">
                  <c:v>143008</c:v>
                </c:pt>
                <c:pt idx="57" formatCode="#,##0">
                  <c:v>142952</c:v>
                </c:pt>
                <c:pt idx="58" formatCode="#,##0">
                  <c:v>142847</c:v>
                </c:pt>
                <c:pt idx="59" formatCode="#,##0">
                  <c:v>142691</c:v>
                </c:pt>
                <c:pt idx="60" formatCode="#,##0">
                  <c:v>142492</c:v>
                </c:pt>
                <c:pt idx="61" formatCode="#,##0">
                  <c:v>142244</c:v>
                </c:pt>
                <c:pt idx="62" formatCode="#,##0">
                  <c:v>141951</c:v>
                </c:pt>
                <c:pt idx="63" formatCode="#,##0">
                  <c:v>141617</c:v>
                </c:pt>
                <c:pt idx="64" formatCode="#,##0">
                  <c:v>141248</c:v>
                </c:pt>
                <c:pt idx="65" formatCode="#,##0">
                  <c:v>140853</c:v>
                </c:pt>
              </c:numCache>
            </c:numRef>
          </c:val>
          <c:smooth val="0"/>
          <c:extLst>
            <c:ext xmlns:c16="http://schemas.microsoft.com/office/drawing/2014/chart" uri="{C3380CC4-5D6E-409C-BE32-E72D297353CC}">
              <c16:uniqueId val="{00000003-AC07-4923-83AD-77703E813208}"/>
            </c:ext>
          </c:extLst>
        </c:ser>
        <c:ser>
          <c:idx val="2"/>
          <c:order val="2"/>
          <c:tx>
            <c:strRef>
              <c:f>'toteutunut+ennuste'!$A$32</c:f>
              <c:strCache>
                <c:ptCount val="1"/>
                <c:pt idx="0">
                  <c:v>Kuopion seutukunta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'toteutunut+ennuste'!$B$32:$BO$32</c:f>
              <c:numCache>
                <c:formatCode>#,##0</c:formatCode>
                <c:ptCount val="66"/>
                <c:pt idx="0">
                  <c:v>110937</c:v>
                </c:pt>
                <c:pt idx="1">
                  <c:v>111806</c:v>
                </c:pt>
                <c:pt idx="2">
                  <c:v>113054</c:v>
                </c:pt>
                <c:pt idx="3">
                  <c:v>113420</c:v>
                </c:pt>
                <c:pt idx="4">
                  <c:v>113993</c:v>
                </c:pt>
                <c:pt idx="5">
                  <c:v>114855</c:v>
                </c:pt>
                <c:pt idx="6">
                  <c:v>115781</c:v>
                </c:pt>
                <c:pt idx="7">
                  <c:v>116836</c:v>
                </c:pt>
                <c:pt idx="8">
                  <c:v>117819</c:v>
                </c:pt>
                <c:pt idx="9">
                  <c:v>118762</c:v>
                </c:pt>
                <c:pt idx="10">
                  <c:v>119627</c:v>
                </c:pt>
                <c:pt idx="11">
                  <c:v>120156</c:v>
                </c:pt>
                <c:pt idx="12">
                  <c:v>120715</c:v>
                </c:pt>
                <c:pt idx="13">
                  <c:v>121748</c:v>
                </c:pt>
                <c:pt idx="14">
                  <c:v>122662</c:v>
                </c:pt>
                <c:pt idx="15">
                  <c:v>123424</c:v>
                </c:pt>
                <c:pt idx="16">
                  <c:v>124544</c:v>
                </c:pt>
                <c:pt idx="17">
                  <c:v>125558</c:v>
                </c:pt>
                <c:pt idx="18">
                  <c:v>126176</c:v>
                </c:pt>
                <c:pt idx="19">
                  <c:v>126964</c:v>
                </c:pt>
                <c:pt idx="20">
                  <c:v>127503</c:v>
                </c:pt>
                <c:pt idx="21">
                  <c:v>127863</c:v>
                </c:pt>
                <c:pt idx="22">
                  <c:v>128299</c:v>
                </c:pt>
                <c:pt idx="23">
                  <c:v>128510</c:v>
                </c:pt>
                <c:pt idx="24">
                  <c:v>128560</c:v>
                </c:pt>
                <c:pt idx="25">
                  <c:v>128632</c:v>
                </c:pt>
                <c:pt idx="26">
                  <c:v>129098</c:v>
                </c:pt>
                <c:pt idx="27">
                  <c:v>129424</c:v>
                </c:pt>
                <c:pt idx="28">
                  <c:v>129968</c:v>
                </c:pt>
                <c:pt idx="29">
                  <c:v>130259</c:v>
                </c:pt>
                <c:pt idx="30">
                  <c:v>130479</c:v>
                </c:pt>
                <c:pt idx="31">
                  <c:v>131026</c:v>
                </c:pt>
                <c:pt idx="32">
                  <c:v>131463</c:v>
                </c:pt>
                <c:pt idx="33">
                  <c:v>131987</c:v>
                </c:pt>
                <c:pt idx="34">
                  <c:v>132763</c:v>
                </c:pt>
                <c:pt idx="35">
                  <c:v>133346</c:v>
                </c:pt>
                <c:pt idx="36">
                  <c:v>134230</c:v>
                </c:pt>
                <c:pt idx="37">
                  <c:v>135486</c:v>
                </c:pt>
                <c:pt idx="38">
                  <c:v>136675</c:v>
                </c:pt>
                <c:pt idx="39">
                  <c:v>137839</c:v>
                </c:pt>
                <c:pt idx="40">
                  <c:v>138715</c:v>
                </c:pt>
                <c:pt idx="41">
                  <c:v>139508</c:v>
                </c:pt>
                <c:pt idx="42">
                  <c:v>139866</c:v>
                </c:pt>
                <c:pt idx="43">
                  <c:v>140338</c:v>
                </c:pt>
              </c:numCache>
            </c:numRef>
          </c:val>
          <c:smooth val="0"/>
          <c:extLst>
            <c:ext xmlns:c16="http://schemas.microsoft.com/office/drawing/2014/chart" uri="{C3380CC4-5D6E-409C-BE32-E72D297353CC}">
              <c16:uniqueId val="{00000004-AC07-4923-83AD-77703E813208}"/>
            </c:ext>
          </c:extLst>
        </c:ser>
        <c:dLbls>
          <c:showLegendKey val="0"/>
          <c:showVal val="0"/>
          <c:showCatName val="0"/>
          <c:showSerName val="0"/>
          <c:showPercent val="0"/>
          <c:showBubbleSize val="0"/>
        </c:dLbls>
        <c:smooth val="0"/>
        <c:axId val="684061448"/>
        <c:axId val="684068008"/>
      </c:lineChart>
      <c:catAx>
        <c:axId val="68406144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4068008"/>
        <c:crosses val="autoZero"/>
        <c:auto val="1"/>
        <c:lblAlgn val="ctr"/>
        <c:lblOffset val="100"/>
        <c:tickLblSkip val="5"/>
        <c:noMultiLvlLbl val="0"/>
      </c:catAx>
      <c:valAx>
        <c:axId val="684068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4061448"/>
        <c:crosses val="autoZero"/>
        <c:crossBetween val="between"/>
      </c:valAx>
      <c:spPr>
        <a:noFill/>
        <a:ln>
          <a:solidFill>
            <a:sysClr val="windowText" lastClr="000000"/>
          </a:solidFill>
        </a:ln>
        <a:effectLst/>
      </c:spPr>
    </c:plotArea>
    <c:legend>
      <c:legendPos val="b"/>
      <c:layout>
        <c:manualLayout>
          <c:xMode val="edge"/>
          <c:yMode val="edge"/>
          <c:x val="3.5631365900511879E-2"/>
          <c:y val="0.9161019084890496"/>
          <c:w val="0.92873720620004963"/>
          <c:h val="5.90816519926256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solidFill>
                  <a:sysClr val="windowText" lastClr="000000"/>
                </a:solidFill>
              </a:rPr>
              <a:t>Rautavaaran väestönkehitys</a:t>
            </a:r>
            <a:r>
              <a:rPr lang="fi-FI" b="1" baseline="0" dirty="0">
                <a:solidFill>
                  <a:sysClr val="windowText" lastClr="000000"/>
                </a:solidFill>
              </a:rPr>
              <a:t> 1975–2018 ja Tilastokeskuksen väestöennusteet </a:t>
            </a:r>
          </a:p>
          <a:p>
            <a:pPr>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7.0957925713831221E-2"/>
          <c:y val="0.15050003291776748"/>
          <c:w val="0.89581818181818185"/>
          <c:h val="0.69096274955440717"/>
        </c:manualLayout>
      </c:layout>
      <c:lineChart>
        <c:grouping val="standard"/>
        <c:varyColors val="0"/>
        <c:ser>
          <c:idx val="0"/>
          <c:order val="0"/>
          <c:tx>
            <c:strRef>
              <c:f>'toteutunut+ennuste'!$A$20</c:f>
              <c:strCache>
                <c:ptCount val="1"/>
                <c:pt idx="0">
                  <c:v>Rautavaara ennuste 2015</c:v>
                </c:pt>
              </c:strCache>
            </c:strRef>
          </c:tx>
          <c:spPr>
            <a:ln w="38100" cap="rnd">
              <a:solidFill>
                <a:sysClr val="window" lastClr="FFFFFF">
                  <a:lumMod val="50000"/>
                </a:sysClr>
              </a:solidFill>
              <a:prstDash val="dash"/>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'toteutunut+ennuste'!$B$20:$BO$20</c:f>
              <c:numCache>
                <c:formatCode>General</c:formatCode>
                <c:ptCount val="66"/>
                <c:pt idx="39" formatCode="#,##0">
                  <c:v>1768</c:v>
                </c:pt>
                <c:pt idx="40" formatCode="#,##0">
                  <c:v>1739</c:v>
                </c:pt>
                <c:pt idx="41" formatCode="#,##0">
                  <c:v>1712</c:v>
                </c:pt>
                <c:pt idx="42" formatCode="#,##0">
                  <c:v>1685</c:v>
                </c:pt>
                <c:pt idx="43" formatCode="#,##0">
                  <c:v>1661</c:v>
                </c:pt>
                <c:pt idx="44" formatCode="#,##0">
                  <c:v>1635</c:v>
                </c:pt>
                <c:pt idx="45" formatCode="#,##0">
                  <c:v>1610</c:v>
                </c:pt>
                <c:pt idx="46" formatCode="#,##0">
                  <c:v>1587</c:v>
                </c:pt>
                <c:pt idx="47" formatCode="#,##0">
                  <c:v>1565</c:v>
                </c:pt>
                <c:pt idx="48" formatCode="#,##0">
                  <c:v>1544</c:v>
                </c:pt>
                <c:pt idx="49" formatCode="#,##0">
                  <c:v>1523</c:v>
                </c:pt>
                <c:pt idx="50" formatCode="#,##0">
                  <c:v>1503</c:v>
                </c:pt>
                <c:pt idx="51" formatCode="#,##0">
                  <c:v>1483</c:v>
                </c:pt>
                <c:pt idx="52" formatCode="#,##0">
                  <c:v>1465</c:v>
                </c:pt>
                <c:pt idx="53" formatCode="#,##0">
                  <c:v>1445</c:v>
                </c:pt>
                <c:pt idx="54" formatCode="#,##0">
                  <c:v>1427</c:v>
                </c:pt>
                <c:pt idx="55" formatCode="#,##0">
                  <c:v>1411</c:v>
                </c:pt>
                <c:pt idx="56" formatCode="#,##0">
                  <c:v>1397</c:v>
                </c:pt>
                <c:pt idx="57" formatCode="#,##0">
                  <c:v>1381</c:v>
                </c:pt>
                <c:pt idx="58" formatCode="#,##0">
                  <c:v>1367</c:v>
                </c:pt>
                <c:pt idx="59" formatCode="#,##0">
                  <c:v>1355</c:v>
                </c:pt>
                <c:pt idx="60" formatCode="#,##0">
                  <c:v>1342</c:v>
                </c:pt>
                <c:pt idx="61" formatCode="#,##0">
                  <c:v>1330</c:v>
                </c:pt>
                <c:pt idx="62" formatCode="#,##0">
                  <c:v>1320</c:v>
                </c:pt>
                <c:pt idx="63" formatCode="#,##0">
                  <c:v>1308</c:v>
                </c:pt>
                <c:pt idx="64" formatCode="#,##0">
                  <c:v>1298</c:v>
                </c:pt>
                <c:pt idx="65" formatCode="#,##0">
                  <c:v>1289</c:v>
                </c:pt>
              </c:numCache>
            </c:numRef>
          </c:val>
          <c:smooth val="0"/>
          <c:extLst>
            <c:ext xmlns:c16="http://schemas.microsoft.com/office/drawing/2014/chart" uri="{C3380CC4-5D6E-409C-BE32-E72D297353CC}">
              <c16:uniqueId val="{00000000-C324-4556-ABA5-0B90FE178FF5}"/>
            </c:ext>
          </c:extLst>
        </c:ser>
        <c:ser>
          <c:idx val="1"/>
          <c:order val="1"/>
          <c:tx>
            <c:strRef>
              <c:f>'toteutunut+ennuste'!$A$21</c:f>
              <c:strCache>
                <c:ptCount val="1"/>
                <c:pt idx="0">
                  <c:v>Rautavaara ennuste 2019</c:v>
                </c:pt>
              </c:strCache>
            </c:strRef>
          </c:tx>
          <c:spPr>
            <a:ln w="38100" cap="rnd">
              <a:solidFill>
                <a:srgbClr val="FF0000"/>
              </a:solidFill>
              <a:prstDash val="dash"/>
              <a:round/>
            </a:ln>
            <a:effectLst/>
          </c:spPr>
          <c:marker>
            <c:symbol val="none"/>
          </c:marker>
          <c:dLbls>
            <c:dLbl>
              <c:idx val="64"/>
              <c:layout>
                <c:manualLayout>
                  <c:x val="-3.7352941176470589E-2"/>
                  <c:y val="-3.5277777777777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24-4556-ABA5-0B90FE178FF5}"/>
                </c:ext>
              </c:extLst>
            </c:dLbl>
            <c:dLbl>
              <c:idx val="65"/>
              <c:layout>
                <c:manualLayout>
                  <c:x val="-3.112745098039231E-2"/>
                  <c:y val="2.351851851851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324-4556-ABA5-0B90FE178F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'toteutunut+ennuste'!$B$21:$BO$21</c:f>
              <c:numCache>
                <c:formatCode>General</c:formatCode>
                <c:ptCount val="66"/>
                <c:pt idx="43" formatCode="#,##0">
                  <c:v>1651</c:v>
                </c:pt>
                <c:pt idx="44" formatCode="#,##0">
                  <c:v>1626</c:v>
                </c:pt>
                <c:pt idx="45" formatCode="#,##0">
                  <c:v>1602</c:v>
                </c:pt>
                <c:pt idx="46" formatCode="#,##0">
                  <c:v>1577</c:v>
                </c:pt>
                <c:pt idx="47" formatCode="#,##0">
                  <c:v>1556</c:v>
                </c:pt>
                <c:pt idx="48" formatCode="#,##0">
                  <c:v>1533</c:v>
                </c:pt>
                <c:pt idx="49" formatCode="#,##0">
                  <c:v>1512</c:v>
                </c:pt>
                <c:pt idx="50" formatCode="#,##0">
                  <c:v>1490</c:v>
                </c:pt>
                <c:pt idx="51" formatCode="#,##0">
                  <c:v>1469</c:v>
                </c:pt>
                <c:pt idx="52" formatCode="#,##0">
                  <c:v>1450</c:v>
                </c:pt>
                <c:pt idx="53" formatCode="#,##0">
                  <c:v>1430</c:v>
                </c:pt>
                <c:pt idx="54" formatCode="#,##0">
                  <c:v>1413</c:v>
                </c:pt>
                <c:pt idx="55" formatCode="#,##0">
                  <c:v>1395</c:v>
                </c:pt>
                <c:pt idx="56" formatCode="#,##0">
                  <c:v>1378</c:v>
                </c:pt>
                <c:pt idx="57" formatCode="#,##0">
                  <c:v>1362</c:v>
                </c:pt>
                <c:pt idx="58" formatCode="#,##0">
                  <c:v>1345</c:v>
                </c:pt>
                <c:pt idx="59" formatCode="#,##0">
                  <c:v>1332</c:v>
                </c:pt>
                <c:pt idx="60" formatCode="#,##0">
                  <c:v>1317</c:v>
                </c:pt>
                <c:pt idx="61" formatCode="#,##0">
                  <c:v>1304</c:v>
                </c:pt>
                <c:pt idx="62" formatCode="#,##0">
                  <c:v>1292</c:v>
                </c:pt>
                <c:pt idx="63" formatCode="#,##0">
                  <c:v>1278</c:v>
                </c:pt>
                <c:pt idx="64" formatCode="#,##0">
                  <c:v>1266</c:v>
                </c:pt>
                <c:pt idx="65" formatCode="#,##0">
                  <c:v>1255</c:v>
                </c:pt>
              </c:numCache>
            </c:numRef>
          </c:val>
          <c:smooth val="0"/>
          <c:extLst>
            <c:ext xmlns:c16="http://schemas.microsoft.com/office/drawing/2014/chart" uri="{C3380CC4-5D6E-409C-BE32-E72D297353CC}">
              <c16:uniqueId val="{00000003-C324-4556-ABA5-0B90FE178FF5}"/>
            </c:ext>
          </c:extLst>
        </c:ser>
        <c:ser>
          <c:idx val="2"/>
          <c:order val="2"/>
          <c:tx>
            <c:strRef>
              <c:f>'toteutunut+ennuste'!$A$22</c:f>
              <c:strCache>
                <c:ptCount val="1"/>
                <c:pt idx="0">
                  <c:v>Rautavaara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'toteutunut+ennuste'!$B$22:$BO$22</c:f>
              <c:numCache>
                <c:formatCode>#,##0</c:formatCode>
                <c:ptCount val="66"/>
                <c:pt idx="0">
                  <c:v>3812</c:v>
                </c:pt>
                <c:pt idx="1">
                  <c:v>3694</c:v>
                </c:pt>
                <c:pt idx="2">
                  <c:v>3613</c:v>
                </c:pt>
                <c:pt idx="3">
                  <c:v>3603</c:v>
                </c:pt>
                <c:pt idx="4">
                  <c:v>3556</c:v>
                </c:pt>
                <c:pt idx="5">
                  <c:v>3468</c:v>
                </c:pt>
                <c:pt idx="6">
                  <c:v>3391</c:v>
                </c:pt>
                <c:pt idx="7">
                  <c:v>3378</c:v>
                </c:pt>
                <c:pt idx="8">
                  <c:v>3323</c:v>
                </c:pt>
                <c:pt idx="9">
                  <c:v>3260</c:v>
                </c:pt>
                <c:pt idx="10">
                  <c:v>3196</c:v>
                </c:pt>
                <c:pt idx="11">
                  <c:v>3128</c:v>
                </c:pt>
                <c:pt idx="12">
                  <c:v>3091</c:v>
                </c:pt>
                <c:pt idx="13">
                  <c:v>3056</c:v>
                </c:pt>
                <c:pt idx="14">
                  <c:v>3002</c:v>
                </c:pt>
                <c:pt idx="15">
                  <c:v>2977</c:v>
                </c:pt>
                <c:pt idx="16">
                  <c:v>2928</c:v>
                </c:pt>
                <c:pt idx="17">
                  <c:v>2908</c:v>
                </c:pt>
                <c:pt idx="18">
                  <c:v>2876</c:v>
                </c:pt>
                <c:pt idx="19">
                  <c:v>2826</c:v>
                </c:pt>
                <c:pt idx="20">
                  <c:v>2779</c:v>
                </c:pt>
                <c:pt idx="21">
                  <c:v>2705</c:v>
                </c:pt>
                <c:pt idx="22">
                  <c:v>2632</c:v>
                </c:pt>
                <c:pt idx="23">
                  <c:v>2558</c:v>
                </c:pt>
                <c:pt idx="24">
                  <c:v>2469</c:v>
                </c:pt>
                <c:pt idx="25">
                  <c:v>2377</c:v>
                </c:pt>
                <c:pt idx="26">
                  <c:v>2301</c:v>
                </c:pt>
                <c:pt idx="27">
                  <c:v>2240</c:v>
                </c:pt>
                <c:pt idx="28">
                  <c:v>2182</c:v>
                </c:pt>
                <c:pt idx="29">
                  <c:v>2137</c:v>
                </c:pt>
                <c:pt idx="30">
                  <c:v>2090</c:v>
                </c:pt>
                <c:pt idx="31">
                  <c:v>2061</c:v>
                </c:pt>
                <c:pt idx="32">
                  <c:v>1988</c:v>
                </c:pt>
                <c:pt idx="33">
                  <c:v>1949</c:v>
                </c:pt>
                <c:pt idx="34">
                  <c:v>1918</c:v>
                </c:pt>
                <c:pt idx="35">
                  <c:v>1872</c:v>
                </c:pt>
                <c:pt idx="36">
                  <c:v>1848</c:v>
                </c:pt>
                <c:pt idx="37">
                  <c:v>1813</c:v>
                </c:pt>
                <c:pt idx="38">
                  <c:v>1784</c:v>
                </c:pt>
                <c:pt idx="39">
                  <c:v>1768</c:v>
                </c:pt>
                <c:pt idx="40">
                  <c:v>1737</c:v>
                </c:pt>
                <c:pt idx="41">
                  <c:v>1723</c:v>
                </c:pt>
                <c:pt idx="42">
                  <c:v>1698</c:v>
                </c:pt>
                <c:pt idx="43">
                  <c:v>1651</c:v>
                </c:pt>
              </c:numCache>
            </c:numRef>
          </c:val>
          <c:smooth val="0"/>
          <c:extLst>
            <c:ext xmlns:c16="http://schemas.microsoft.com/office/drawing/2014/chart" uri="{C3380CC4-5D6E-409C-BE32-E72D297353CC}">
              <c16:uniqueId val="{00000004-C324-4556-ABA5-0B90FE178FF5}"/>
            </c:ext>
          </c:extLst>
        </c:ser>
        <c:dLbls>
          <c:showLegendKey val="0"/>
          <c:showVal val="0"/>
          <c:showCatName val="0"/>
          <c:showSerName val="0"/>
          <c:showPercent val="0"/>
          <c:showBubbleSize val="0"/>
        </c:dLbls>
        <c:smooth val="0"/>
        <c:axId val="682486568"/>
        <c:axId val="682485912"/>
      </c:lineChart>
      <c:catAx>
        <c:axId val="68248656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2485912"/>
        <c:crosses val="autoZero"/>
        <c:auto val="1"/>
        <c:lblAlgn val="ctr"/>
        <c:lblOffset val="100"/>
        <c:tickLblSkip val="5"/>
        <c:noMultiLvlLbl val="0"/>
      </c:catAx>
      <c:valAx>
        <c:axId val="682485912"/>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82486568"/>
        <c:crosses val="autoZero"/>
        <c:crossBetween val="between"/>
      </c:valAx>
      <c:spPr>
        <a:noFill/>
        <a:ln>
          <a:solidFill>
            <a:sysClr val="windowText" lastClr="000000"/>
          </a:solidFill>
        </a:ln>
        <a:effectLst/>
      </c:spPr>
    </c:plotArea>
    <c:legend>
      <c:legendPos val="b"/>
      <c:layout>
        <c:manualLayout>
          <c:xMode val="edge"/>
          <c:yMode val="edge"/>
          <c:x val="5.3673745327288636E-2"/>
          <c:y val="0.89479131557115377"/>
          <c:w val="0.8845717012646146"/>
          <c:h val="4.6875338336688173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solidFill>
                  <a:sysClr val="windowText" lastClr="000000"/>
                </a:solidFill>
              </a:rPr>
              <a:t>Tuusniemen väestönkehitys 1975–2018 ja Tilastokeskuksen väestöennusteet </a:t>
            </a:r>
          </a:p>
          <a:p>
            <a:pPr>
              <a:defRPr/>
            </a:pPr>
            <a:r>
              <a:rPr lang="fi-FI" b="1" dirty="0">
                <a:solidFill>
                  <a:sysClr val="windowText" lastClr="000000"/>
                </a:solidFill>
              </a:rPr>
              <a:t>v. 2015 ja</a:t>
            </a:r>
            <a:r>
              <a:rPr lang="fi-FI" b="1" baseline="0" dirty="0">
                <a:solidFill>
                  <a:sysClr val="windowText" lastClr="000000"/>
                </a:solidFill>
              </a:rPr>
              <a:t> v. 2019</a:t>
            </a:r>
            <a:endParaRPr lang="fi-FI" b="1" dirty="0">
              <a:solidFill>
                <a:sysClr val="windowText" lastClr="000000"/>
              </a:solidFill>
            </a:endParaRPr>
          </a:p>
        </c:rich>
      </c:tx>
      <c:layout>
        <c:manualLayout>
          <c:xMode val="edge"/>
          <c:yMode val="edge"/>
          <c:x val="0.16882521489971347"/>
          <c:y val="2.64583333333333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7.4735765479171823E-2"/>
          <c:y val="0.14146342592592592"/>
          <c:w val="0.90190239830336394"/>
          <c:h val="0.69067427706907814"/>
        </c:manualLayout>
      </c:layout>
      <c:lineChart>
        <c:grouping val="standard"/>
        <c:varyColors val="0"/>
        <c:ser>
          <c:idx val="0"/>
          <c:order val="0"/>
          <c:tx>
            <c:strRef>
              <c:f>'toteutunut+ennuste'!$A$25</c:f>
              <c:strCache>
                <c:ptCount val="1"/>
                <c:pt idx="0">
                  <c:v>Tuusniemi ennuste 2015</c:v>
                </c:pt>
              </c:strCache>
            </c:strRef>
          </c:tx>
          <c:spPr>
            <a:ln w="38100" cap="rnd">
              <a:solidFill>
                <a:sysClr val="window" lastClr="FFFFFF">
                  <a:lumMod val="50000"/>
                </a:sysClr>
              </a:solidFill>
              <a:prstDash val="dash"/>
              <a:round/>
            </a:ln>
            <a:effectLst/>
          </c:spPr>
          <c:marker>
            <c:symbol val="none"/>
          </c:marker>
          <c:dLbls>
            <c:dLbl>
              <c:idx val="65"/>
              <c:layout>
                <c:manualLayout>
                  <c:x val="-2.6977124183006688E-2"/>
                  <c:y val="-3.821759259259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CF-4DDD-A5E0-456E85A3C0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'toteutunut+ennuste'!$B$25:$BO$25</c:f>
              <c:numCache>
                <c:formatCode>General</c:formatCode>
                <c:ptCount val="66"/>
                <c:pt idx="39" formatCode="#,##0">
                  <c:v>2750</c:v>
                </c:pt>
                <c:pt idx="40" formatCode="#,##0">
                  <c:v>2720</c:v>
                </c:pt>
                <c:pt idx="41" formatCode="#,##0">
                  <c:v>2698</c:v>
                </c:pt>
                <c:pt idx="42" formatCode="#,##0">
                  <c:v>2680</c:v>
                </c:pt>
                <c:pt idx="43" formatCode="#,##0">
                  <c:v>2663</c:v>
                </c:pt>
                <c:pt idx="44" formatCode="#,##0">
                  <c:v>2650</c:v>
                </c:pt>
                <c:pt idx="45" formatCode="#,##0">
                  <c:v>2634</c:v>
                </c:pt>
                <c:pt idx="46" formatCode="#,##0">
                  <c:v>2620</c:v>
                </c:pt>
                <c:pt idx="47" formatCode="#,##0">
                  <c:v>2608</c:v>
                </c:pt>
                <c:pt idx="48" formatCode="#,##0">
                  <c:v>2595</c:v>
                </c:pt>
                <c:pt idx="49" formatCode="#,##0">
                  <c:v>2582</c:v>
                </c:pt>
                <c:pt idx="50" formatCode="#,##0">
                  <c:v>2572</c:v>
                </c:pt>
                <c:pt idx="51" formatCode="#,##0">
                  <c:v>2559</c:v>
                </c:pt>
                <c:pt idx="52" formatCode="#,##0">
                  <c:v>2549</c:v>
                </c:pt>
                <c:pt idx="53" formatCode="#,##0">
                  <c:v>2538</c:v>
                </c:pt>
                <c:pt idx="54" formatCode="#,##0">
                  <c:v>2526</c:v>
                </c:pt>
                <c:pt idx="55" formatCode="#,##0">
                  <c:v>2516</c:v>
                </c:pt>
                <c:pt idx="56" formatCode="#,##0">
                  <c:v>2505</c:v>
                </c:pt>
                <c:pt idx="57" formatCode="#,##0">
                  <c:v>2495</c:v>
                </c:pt>
                <c:pt idx="58" formatCode="#,##0">
                  <c:v>2485</c:v>
                </c:pt>
                <c:pt idx="59" formatCode="#,##0">
                  <c:v>2475</c:v>
                </c:pt>
                <c:pt idx="60" formatCode="#,##0">
                  <c:v>2465</c:v>
                </c:pt>
                <c:pt idx="61" formatCode="#,##0">
                  <c:v>2455</c:v>
                </c:pt>
                <c:pt idx="62" formatCode="#,##0">
                  <c:v>2444</c:v>
                </c:pt>
                <c:pt idx="63" formatCode="#,##0">
                  <c:v>2433</c:v>
                </c:pt>
                <c:pt idx="64" formatCode="#,##0">
                  <c:v>2421</c:v>
                </c:pt>
                <c:pt idx="65" formatCode="#,##0">
                  <c:v>2411</c:v>
                </c:pt>
              </c:numCache>
            </c:numRef>
          </c:val>
          <c:smooth val="0"/>
          <c:extLst>
            <c:ext xmlns:c16="http://schemas.microsoft.com/office/drawing/2014/chart" uri="{C3380CC4-5D6E-409C-BE32-E72D297353CC}">
              <c16:uniqueId val="{00000001-DFCF-4DDD-A5E0-456E85A3C0CB}"/>
            </c:ext>
          </c:extLst>
        </c:ser>
        <c:ser>
          <c:idx val="1"/>
          <c:order val="1"/>
          <c:tx>
            <c:strRef>
              <c:f>'toteutunut+ennuste'!$A$26</c:f>
              <c:strCache>
                <c:ptCount val="1"/>
                <c:pt idx="0">
                  <c:v>Tuusniemi ennuste 2019</c:v>
                </c:pt>
              </c:strCache>
            </c:strRef>
          </c:tx>
          <c:spPr>
            <a:ln w="38100" cap="rnd">
              <a:solidFill>
                <a:srgbClr val="FF0000"/>
              </a:solidFill>
              <a:prstDash val="dash"/>
              <a:round/>
            </a:ln>
            <a:effectLst/>
          </c:spPr>
          <c:marker>
            <c:symbol val="none"/>
          </c:marker>
          <c:dLbls>
            <c:dLbl>
              <c:idx val="65"/>
              <c:layout>
                <c:manualLayout>
                  <c:x val="-2.4901960784313726E-2"/>
                  <c:y val="3.821759259259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CF-4DDD-A5E0-456E85A3C0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'toteutunut+ennuste'!$B$26:$BO$26</c:f>
              <c:numCache>
                <c:formatCode>General</c:formatCode>
                <c:ptCount val="66"/>
                <c:pt idx="43" formatCode="#,##0">
                  <c:v>2551</c:v>
                </c:pt>
                <c:pt idx="44" formatCode="#,##0">
                  <c:v>2497</c:v>
                </c:pt>
                <c:pt idx="45" formatCode="#,##0">
                  <c:v>2449</c:v>
                </c:pt>
                <c:pt idx="46" formatCode="#,##0">
                  <c:v>2401</c:v>
                </c:pt>
                <c:pt idx="47" formatCode="#,##0">
                  <c:v>2358</c:v>
                </c:pt>
                <c:pt idx="48" formatCode="#,##0">
                  <c:v>2318</c:v>
                </c:pt>
                <c:pt idx="49" formatCode="#,##0">
                  <c:v>2280</c:v>
                </c:pt>
                <c:pt idx="50" formatCode="#,##0">
                  <c:v>2242</c:v>
                </c:pt>
                <c:pt idx="51" formatCode="#,##0">
                  <c:v>2208</c:v>
                </c:pt>
                <c:pt idx="52" formatCode="#,##0">
                  <c:v>2176</c:v>
                </c:pt>
                <c:pt idx="53" formatCode="#,##0">
                  <c:v>2145</c:v>
                </c:pt>
                <c:pt idx="54" formatCode="#,##0">
                  <c:v>2115</c:v>
                </c:pt>
                <c:pt idx="55" formatCode="#,##0">
                  <c:v>2085</c:v>
                </c:pt>
                <c:pt idx="56" formatCode="#,##0">
                  <c:v>2058</c:v>
                </c:pt>
                <c:pt idx="57" formatCode="#,##0">
                  <c:v>2031</c:v>
                </c:pt>
                <c:pt idx="58" formatCode="#,##0">
                  <c:v>2006</c:v>
                </c:pt>
                <c:pt idx="59" formatCode="#,##0">
                  <c:v>1981</c:v>
                </c:pt>
                <c:pt idx="60" formatCode="#,##0">
                  <c:v>1958</c:v>
                </c:pt>
                <c:pt idx="61" formatCode="#,##0">
                  <c:v>1937</c:v>
                </c:pt>
                <c:pt idx="62" formatCode="#,##0">
                  <c:v>1917</c:v>
                </c:pt>
                <c:pt idx="63" formatCode="#,##0">
                  <c:v>1896</c:v>
                </c:pt>
                <c:pt idx="64" formatCode="#,##0">
                  <c:v>1877</c:v>
                </c:pt>
                <c:pt idx="65" formatCode="#,##0">
                  <c:v>1858</c:v>
                </c:pt>
              </c:numCache>
            </c:numRef>
          </c:val>
          <c:smooth val="0"/>
          <c:extLst>
            <c:ext xmlns:c16="http://schemas.microsoft.com/office/drawing/2014/chart" uri="{C3380CC4-5D6E-409C-BE32-E72D297353CC}">
              <c16:uniqueId val="{00000003-DFCF-4DDD-A5E0-456E85A3C0CB}"/>
            </c:ext>
          </c:extLst>
        </c:ser>
        <c:ser>
          <c:idx val="2"/>
          <c:order val="2"/>
          <c:tx>
            <c:strRef>
              <c:f>'toteutunut+ennuste'!$A$27</c:f>
              <c:strCache>
                <c:ptCount val="1"/>
                <c:pt idx="0">
                  <c:v>Tuusniemi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'toteutunut+ennuste'!$B$27:$BO$27</c:f>
              <c:numCache>
                <c:formatCode>#,##0</c:formatCode>
                <c:ptCount val="66"/>
                <c:pt idx="0">
                  <c:v>4590</c:v>
                </c:pt>
                <c:pt idx="1">
                  <c:v>4548</c:v>
                </c:pt>
                <c:pt idx="2">
                  <c:v>4459</c:v>
                </c:pt>
                <c:pt idx="3">
                  <c:v>4390</c:v>
                </c:pt>
                <c:pt idx="4">
                  <c:v>4271</c:v>
                </c:pt>
                <c:pt idx="5">
                  <c:v>4170</c:v>
                </c:pt>
                <c:pt idx="6">
                  <c:v>4085</c:v>
                </c:pt>
                <c:pt idx="7">
                  <c:v>4061</c:v>
                </c:pt>
                <c:pt idx="8">
                  <c:v>4016</c:v>
                </c:pt>
                <c:pt idx="9">
                  <c:v>3991</c:v>
                </c:pt>
                <c:pt idx="10">
                  <c:v>3949</c:v>
                </c:pt>
                <c:pt idx="11">
                  <c:v>3882</c:v>
                </c:pt>
                <c:pt idx="12">
                  <c:v>3778</c:v>
                </c:pt>
                <c:pt idx="13">
                  <c:v>3699</c:v>
                </c:pt>
                <c:pt idx="14">
                  <c:v>3636</c:v>
                </c:pt>
                <c:pt idx="15">
                  <c:v>3580</c:v>
                </c:pt>
                <c:pt idx="16">
                  <c:v>3570</c:v>
                </c:pt>
                <c:pt idx="17">
                  <c:v>3555</c:v>
                </c:pt>
                <c:pt idx="18">
                  <c:v>3536</c:v>
                </c:pt>
                <c:pt idx="19">
                  <c:v>3506</c:v>
                </c:pt>
                <c:pt idx="20">
                  <c:v>3450</c:v>
                </c:pt>
                <c:pt idx="21">
                  <c:v>3443</c:v>
                </c:pt>
                <c:pt idx="22">
                  <c:v>3415</c:v>
                </c:pt>
                <c:pt idx="23">
                  <c:v>3308</c:v>
                </c:pt>
                <c:pt idx="24">
                  <c:v>3260</c:v>
                </c:pt>
                <c:pt idx="25">
                  <c:v>3204</c:v>
                </c:pt>
                <c:pt idx="26">
                  <c:v>3171</c:v>
                </c:pt>
                <c:pt idx="27">
                  <c:v>3083</c:v>
                </c:pt>
                <c:pt idx="28">
                  <c:v>3037</c:v>
                </c:pt>
                <c:pt idx="29">
                  <c:v>3031</c:v>
                </c:pt>
                <c:pt idx="30">
                  <c:v>2998</c:v>
                </c:pt>
                <c:pt idx="31">
                  <c:v>2983</c:v>
                </c:pt>
                <c:pt idx="32">
                  <c:v>2934</c:v>
                </c:pt>
                <c:pt idx="33">
                  <c:v>2877</c:v>
                </c:pt>
                <c:pt idx="34">
                  <c:v>2864</c:v>
                </c:pt>
                <c:pt idx="35">
                  <c:v>2864</c:v>
                </c:pt>
                <c:pt idx="36">
                  <c:v>2820</c:v>
                </c:pt>
                <c:pt idx="37">
                  <c:v>2795</c:v>
                </c:pt>
                <c:pt idx="38">
                  <c:v>2802</c:v>
                </c:pt>
                <c:pt idx="39">
                  <c:v>2750</c:v>
                </c:pt>
                <c:pt idx="40">
                  <c:v>2719</c:v>
                </c:pt>
                <c:pt idx="41">
                  <c:v>2643</c:v>
                </c:pt>
                <c:pt idx="42">
                  <c:v>2597</c:v>
                </c:pt>
                <c:pt idx="43">
                  <c:v>2551</c:v>
                </c:pt>
              </c:numCache>
            </c:numRef>
          </c:val>
          <c:smooth val="0"/>
          <c:extLst>
            <c:ext xmlns:c16="http://schemas.microsoft.com/office/drawing/2014/chart" uri="{C3380CC4-5D6E-409C-BE32-E72D297353CC}">
              <c16:uniqueId val="{00000004-DFCF-4DDD-A5E0-456E85A3C0CB}"/>
            </c:ext>
          </c:extLst>
        </c:ser>
        <c:dLbls>
          <c:showLegendKey val="0"/>
          <c:showVal val="0"/>
          <c:showCatName val="0"/>
          <c:showSerName val="0"/>
          <c:showPercent val="0"/>
          <c:showBubbleSize val="0"/>
        </c:dLbls>
        <c:smooth val="0"/>
        <c:axId val="578756840"/>
        <c:axId val="578757496"/>
      </c:lineChart>
      <c:catAx>
        <c:axId val="57875684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78757496"/>
        <c:crosses val="autoZero"/>
        <c:auto val="1"/>
        <c:lblAlgn val="ctr"/>
        <c:lblOffset val="100"/>
        <c:tickLblSkip val="5"/>
        <c:noMultiLvlLbl val="0"/>
      </c:catAx>
      <c:valAx>
        <c:axId val="578757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78756840"/>
        <c:crosses val="autoZero"/>
        <c:crossBetween val="between"/>
      </c:valAx>
      <c:spPr>
        <a:noFill/>
        <a:ln>
          <a:solidFill>
            <a:sysClr val="windowText" lastClr="000000"/>
          </a:solidFill>
        </a:ln>
        <a:effectLst/>
      </c:spPr>
    </c:plotArea>
    <c:legend>
      <c:legendPos val="b"/>
      <c:layout>
        <c:manualLayout>
          <c:xMode val="edge"/>
          <c:yMode val="edge"/>
          <c:x val="9.1882468846122028E-2"/>
          <c:y val="0.89264885557427587"/>
          <c:w val="0.81241447254623256"/>
          <c:h val="4.91269813980676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a:solidFill>
                  <a:sysClr val="windowText" lastClr="000000"/>
                </a:solidFill>
              </a:rPr>
              <a:t>Varkauden seutukunnan</a:t>
            </a:r>
            <a:r>
              <a:rPr lang="fi-FI" b="1" baseline="0">
                <a:solidFill>
                  <a:sysClr val="windowText" lastClr="000000"/>
                </a:solidFill>
              </a:rPr>
              <a:t> väestönkehitys 1975–2018 ja Tilastokeskuksen väestöennuste v. 2015 ja v. 2019</a:t>
            </a:r>
            <a:endParaRPr lang="fi-FI"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manualLayout>
          <c:layoutTarget val="inner"/>
          <c:xMode val="edge"/>
          <c:yMode val="edge"/>
          <c:x val="7.82725188661854E-2"/>
          <c:y val="0.19419354838709676"/>
          <c:w val="0.8894693364597468"/>
          <c:h val="0.60493078703703695"/>
        </c:manualLayout>
      </c:layout>
      <c:lineChart>
        <c:grouping val="standard"/>
        <c:varyColors val="0"/>
        <c:ser>
          <c:idx val="0"/>
          <c:order val="0"/>
          <c:tx>
            <c:strRef>
              <c:f>'toteutunut+ennuste'!$A$70</c:f>
              <c:strCache>
                <c:ptCount val="1"/>
                <c:pt idx="0">
                  <c:v>Varkauden seutukunta ennuste 2015</c:v>
                </c:pt>
              </c:strCache>
            </c:strRef>
          </c:tx>
          <c:spPr>
            <a:ln w="38100" cap="rnd">
              <a:solidFill>
                <a:sysClr val="window" lastClr="FFFFFF">
                  <a:lumMod val="50000"/>
                </a:sysClr>
              </a:solidFill>
              <a:prstDash val="sysDash"/>
              <a:round/>
            </a:ln>
            <a:effectLst/>
          </c:spPr>
          <c:marker>
            <c:symbol val="none"/>
          </c:marker>
          <c:dLbls>
            <c:dLbl>
              <c:idx val="65"/>
              <c:layout>
                <c:manualLayout>
                  <c:x val="-3.5277777777777929E-2"/>
                  <c:y val="-3.2337962962963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4E-41BB-89D6-E74A41F9EC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'toteutunut+ennuste'!$B$70:$BO$70</c:f>
              <c:numCache>
                <c:formatCode>General</c:formatCode>
                <c:ptCount val="66"/>
                <c:pt idx="39" formatCode="#,##0">
                  <c:v>31875</c:v>
                </c:pt>
                <c:pt idx="40" formatCode="#,##0">
                  <c:v>31470</c:v>
                </c:pt>
                <c:pt idx="41" formatCode="#,##0">
                  <c:v>31099</c:v>
                </c:pt>
                <c:pt idx="42" formatCode="#,##0">
                  <c:v>30750</c:v>
                </c:pt>
                <c:pt idx="43" formatCode="#,##0">
                  <c:v>30419</c:v>
                </c:pt>
                <c:pt idx="44" formatCode="#,##0">
                  <c:v>30107</c:v>
                </c:pt>
                <c:pt idx="45" formatCode="#,##0">
                  <c:v>29810</c:v>
                </c:pt>
                <c:pt idx="46" formatCode="#,##0">
                  <c:v>29533</c:v>
                </c:pt>
                <c:pt idx="47" formatCode="#,##0">
                  <c:v>29269</c:v>
                </c:pt>
                <c:pt idx="48" formatCode="#,##0">
                  <c:v>29022</c:v>
                </c:pt>
                <c:pt idx="49" formatCode="#,##0">
                  <c:v>28787</c:v>
                </c:pt>
                <c:pt idx="50" formatCode="#,##0">
                  <c:v>28556</c:v>
                </c:pt>
                <c:pt idx="51" formatCode="#,##0">
                  <c:v>28336</c:v>
                </c:pt>
                <c:pt idx="52" formatCode="#,##0">
                  <c:v>28125</c:v>
                </c:pt>
                <c:pt idx="53" formatCode="#,##0">
                  <c:v>27922</c:v>
                </c:pt>
                <c:pt idx="54" formatCode="#,##0">
                  <c:v>27721</c:v>
                </c:pt>
                <c:pt idx="55" formatCode="#,##0">
                  <c:v>27530</c:v>
                </c:pt>
                <c:pt idx="56" formatCode="#,##0">
                  <c:v>27347</c:v>
                </c:pt>
                <c:pt idx="57" formatCode="#,##0">
                  <c:v>27170</c:v>
                </c:pt>
                <c:pt idx="58" formatCode="#,##0">
                  <c:v>26999</c:v>
                </c:pt>
                <c:pt idx="59" formatCode="#,##0">
                  <c:v>26834</c:v>
                </c:pt>
                <c:pt idx="60" formatCode="#,##0">
                  <c:v>26670</c:v>
                </c:pt>
                <c:pt idx="61" formatCode="#,##0">
                  <c:v>26508</c:v>
                </c:pt>
                <c:pt idx="62" formatCode="#,##0">
                  <c:v>26350</c:v>
                </c:pt>
                <c:pt idx="63" formatCode="#,##0">
                  <c:v>26190</c:v>
                </c:pt>
                <c:pt idx="64" formatCode="#,##0">
                  <c:v>26036</c:v>
                </c:pt>
                <c:pt idx="65" formatCode="#,##0">
                  <c:v>25885</c:v>
                </c:pt>
              </c:numCache>
            </c:numRef>
          </c:val>
          <c:smooth val="0"/>
          <c:extLst>
            <c:ext xmlns:c16="http://schemas.microsoft.com/office/drawing/2014/chart" uri="{C3380CC4-5D6E-409C-BE32-E72D297353CC}">
              <c16:uniqueId val="{00000001-414E-41BB-89D6-E74A41F9EC56}"/>
            </c:ext>
          </c:extLst>
        </c:ser>
        <c:ser>
          <c:idx val="1"/>
          <c:order val="1"/>
          <c:tx>
            <c:strRef>
              <c:f>'toteutunut+ennuste'!$A$71</c:f>
              <c:strCache>
                <c:ptCount val="1"/>
                <c:pt idx="0">
                  <c:v>Varkauden seutukunta ennuste 2019</c:v>
                </c:pt>
              </c:strCache>
            </c:strRef>
          </c:tx>
          <c:spPr>
            <a:ln w="38100" cap="rnd">
              <a:solidFill>
                <a:srgbClr val="FF0000"/>
              </a:solidFill>
              <a:prstDash val="dash"/>
              <a:round/>
            </a:ln>
            <a:effectLst/>
          </c:spPr>
          <c:marker>
            <c:symbol val="none"/>
          </c:marker>
          <c:dLbls>
            <c:dLbl>
              <c:idx val="65"/>
              <c:layout>
                <c:manualLayout>
                  <c:x val="-3.320261437908497E-2"/>
                  <c:y val="1.763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4E-41BB-89D6-E74A41F9EC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'toteutunut+ennuste'!$B$71:$BO$71</c:f>
              <c:numCache>
                <c:formatCode>General</c:formatCode>
                <c:ptCount val="66"/>
                <c:pt idx="43" formatCode="#,##0">
                  <c:v>30479</c:v>
                </c:pt>
                <c:pt idx="44" formatCode="#,##0">
                  <c:v>30101</c:v>
                </c:pt>
                <c:pt idx="45" formatCode="#,##0">
                  <c:v>29734</c:v>
                </c:pt>
                <c:pt idx="46" formatCode="#,##0">
                  <c:v>29386</c:v>
                </c:pt>
                <c:pt idx="47" formatCode="#,##0">
                  <c:v>29055</c:v>
                </c:pt>
                <c:pt idx="48" formatCode="#,##0">
                  <c:v>28737</c:v>
                </c:pt>
                <c:pt idx="49" formatCode="#,##0">
                  <c:v>28430</c:v>
                </c:pt>
                <c:pt idx="50" formatCode="#,##0">
                  <c:v>28124</c:v>
                </c:pt>
                <c:pt idx="51" formatCode="#,##0">
                  <c:v>27833</c:v>
                </c:pt>
                <c:pt idx="52" formatCode="#,##0">
                  <c:v>27547</c:v>
                </c:pt>
                <c:pt idx="53" formatCode="#,##0">
                  <c:v>27268</c:v>
                </c:pt>
                <c:pt idx="54" formatCode="#,##0">
                  <c:v>26994</c:v>
                </c:pt>
                <c:pt idx="55" formatCode="#,##0">
                  <c:v>26728</c:v>
                </c:pt>
                <c:pt idx="56" formatCode="#,##0">
                  <c:v>26472</c:v>
                </c:pt>
                <c:pt idx="57" formatCode="#,##0">
                  <c:v>26219</c:v>
                </c:pt>
                <c:pt idx="58" formatCode="#,##0">
                  <c:v>25973</c:v>
                </c:pt>
                <c:pt idx="59" formatCode="#,##0">
                  <c:v>25731</c:v>
                </c:pt>
                <c:pt idx="60" formatCode="#,##0">
                  <c:v>25493</c:v>
                </c:pt>
                <c:pt idx="61" formatCode="#,##0">
                  <c:v>25261</c:v>
                </c:pt>
                <c:pt idx="62" formatCode="#,##0">
                  <c:v>25030</c:v>
                </c:pt>
                <c:pt idx="63" formatCode="#,##0">
                  <c:v>24802</c:v>
                </c:pt>
                <c:pt idx="64" formatCode="#,##0">
                  <c:v>24573</c:v>
                </c:pt>
                <c:pt idx="65" formatCode="#,##0">
                  <c:v>24346</c:v>
                </c:pt>
              </c:numCache>
            </c:numRef>
          </c:val>
          <c:smooth val="0"/>
          <c:extLst>
            <c:ext xmlns:c16="http://schemas.microsoft.com/office/drawing/2014/chart" uri="{C3380CC4-5D6E-409C-BE32-E72D297353CC}">
              <c16:uniqueId val="{00000003-414E-41BB-89D6-E74A41F9EC56}"/>
            </c:ext>
          </c:extLst>
        </c:ser>
        <c:ser>
          <c:idx val="2"/>
          <c:order val="2"/>
          <c:tx>
            <c:strRef>
              <c:f>'toteutunut+ennuste'!$A$72</c:f>
              <c:strCache>
                <c:ptCount val="1"/>
                <c:pt idx="0">
                  <c:v>Varkauden seutukunta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'toteutunut+ennuste'!$B$72:$BO$72</c:f>
              <c:numCache>
                <c:formatCode>#,##0</c:formatCode>
                <c:ptCount val="66"/>
                <c:pt idx="0">
                  <c:v>38335</c:v>
                </c:pt>
                <c:pt idx="1">
                  <c:v>38278</c:v>
                </c:pt>
                <c:pt idx="2">
                  <c:v>38182</c:v>
                </c:pt>
                <c:pt idx="3">
                  <c:v>38079</c:v>
                </c:pt>
                <c:pt idx="4">
                  <c:v>38099</c:v>
                </c:pt>
                <c:pt idx="5">
                  <c:v>38114</c:v>
                </c:pt>
                <c:pt idx="6">
                  <c:v>38084</c:v>
                </c:pt>
                <c:pt idx="7">
                  <c:v>38160</c:v>
                </c:pt>
                <c:pt idx="8">
                  <c:v>38138</c:v>
                </c:pt>
                <c:pt idx="9">
                  <c:v>38172</c:v>
                </c:pt>
                <c:pt idx="10">
                  <c:v>38259</c:v>
                </c:pt>
                <c:pt idx="11">
                  <c:v>38461</c:v>
                </c:pt>
                <c:pt idx="12">
                  <c:v>38143</c:v>
                </c:pt>
                <c:pt idx="13">
                  <c:v>38042</c:v>
                </c:pt>
                <c:pt idx="14">
                  <c:v>38118</c:v>
                </c:pt>
                <c:pt idx="15">
                  <c:v>38098</c:v>
                </c:pt>
                <c:pt idx="16">
                  <c:v>38117</c:v>
                </c:pt>
                <c:pt idx="17">
                  <c:v>38108</c:v>
                </c:pt>
                <c:pt idx="18">
                  <c:v>38006</c:v>
                </c:pt>
                <c:pt idx="19">
                  <c:v>37622</c:v>
                </c:pt>
                <c:pt idx="20">
                  <c:v>37522</c:v>
                </c:pt>
                <c:pt idx="21">
                  <c:v>37348</c:v>
                </c:pt>
                <c:pt idx="22">
                  <c:v>37048</c:v>
                </c:pt>
                <c:pt idx="23">
                  <c:v>36645</c:v>
                </c:pt>
                <c:pt idx="24">
                  <c:v>36309</c:v>
                </c:pt>
                <c:pt idx="25">
                  <c:v>35975</c:v>
                </c:pt>
                <c:pt idx="26">
                  <c:v>35804</c:v>
                </c:pt>
                <c:pt idx="27">
                  <c:v>35590</c:v>
                </c:pt>
                <c:pt idx="28">
                  <c:v>35404</c:v>
                </c:pt>
                <c:pt idx="29">
                  <c:v>35239</c:v>
                </c:pt>
                <c:pt idx="30">
                  <c:v>34913</c:v>
                </c:pt>
                <c:pt idx="31">
                  <c:v>34564</c:v>
                </c:pt>
                <c:pt idx="32">
                  <c:v>34290</c:v>
                </c:pt>
                <c:pt idx="33">
                  <c:v>33942</c:v>
                </c:pt>
                <c:pt idx="34">
                  <c:v>33568</c:v>
                </c:pt>
                <c:pt idx="35">
                  <c:v>33333</c:v>
                </c:pt>
                <c:pt idx="36">
                  <c:v>33011</c:v>
                </c:pt>
                <c:pt idx="37">
                  <c:v>32614</c:v>
                </c:pt>
                <c:pt idx="38">
                  <c:v>32277</c:v>
                </c:pt>
                <c:pt idx="39">
                  <c:v>31875</c:v>
                </c:pt>
                <c:pt idx="40">
                  <c:v>31591</c:v>
                </c:pt>
                <c:pt idx="41">
                  <c:v>31333</c:v>
                </c:pt>
                <c:pt idx="42">
                  <c:v>30937</c:v>
                </c:pt>
                <c:pt idx="43">
                  <c:v>30479</c:v>
                </c:pt>
              </c:numCache>
            </c:numRef>
          </c:val>
          <c:smooth val="0"/>
          <c:extLst>
            <c:ext xmlns:c16="http://schemas.microsoft.com/office/drawing/2014/chart" uri="{C3380CC4-5D6E-409C-BE32-E72D297353CC}">
              <c16:uniqueId val="{00000004-414E-41BB-89D6-E74A41F9EC56}"/>
            </c:ext>
          </c:extLst>
        </c:ser>
        <c:dLbls>
          <c:showLegendKey val="0"/>
          <c:showVal val="0"/>
          <c:showCatName val="0"/>
          <c:showSerName val="0"/>
          <c:showPercent val="0"/>
          <c:showBubbleSize val="0"/>
        </c:dLbls>
        <c:smooth val="0"/>
        <c:axId val="677993088"/>
        <c:axId val="605227296"/>
      </c:lineChart>
      <c:catAx>
        <c:axId val="67799308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05227296"/>
        <c:crosses val="autoZero"/>
        <c:auto val="1"/>
        <c:lblAlgn val="ctr"/>
        <c:lblOffset val="100"/>
        <c:tickLblSkip val="5"/>
        <c:noMultiLvlLbl val="0"/>
      </c:catAx>
      <c:valAx>
        <c:axId val="605227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93088"/>
        <c:crosses val="autoZero"/>
        <c:crossBetween val="between"/>
      </c:valAx>
      <c:spPr>
        <a:noFill/>
        <a:ln>
          <a:solidFill>
            <a:sysClr val="windowText" lastClr="000000"/>
          </a:solidFill>
        </a:ln>
        <a:effectLst/>
      </c:spPr>
    </c:plotArea>
    <c:legend>
      <c:legendPos val="b"/>
      <c:layout>
        <c:manualLayout>
          <c:xMode val="edge"/>
          <c:yMode val="edge"/>
          <c:x val="0.11947124183006536"/>
          <c:y val="0.84119467592592589"/>
          <c:w val="0.84742039052937757"/>
          <c:h val="0.1028662546213981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Varkauden</a:t>
            </a:r>
            <a:r>
              <a:rPr lang="fi-FI" b="1" baseline="0" dirty="0">
                <a:solidFill>
                  <a:sysClr val="windowText" lastClr="000000"/>
                </a:solidFill>
              </a:rPr>
              <a:t> väestönkehitys 1975–2018 ja Tilastokeskuksen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'toteutunut+ennuste'!$A$80</c:f>
              <c:strCache>
                <c:ptCount val="1"/>
                <c:pt idx="0">
                  <c:v>Varkaus ennuste 2015</c:v>
                </c:pt>
              </c:strCache>
            </c:strRef>
          </c:tx>
          <c:spPr>
            <a:ln w="38100" cap="rnd">
              <a:solidFill>
                <a:sysClr val="window" lastClr="FFFFFF">
                  <a:lumMod val="50000"/>
                </a:sysClr>
              </a:solidFill>
              <a:prstDash val="dash"/>
              <a:round/>
            </a:ln>
            <a:effectLst/>
          </c:spPr>
          <c:marker>
            <c:symbol val="none"/>
          </c:marker>
          <c:dLbls>
            <c:dLbl>
              <c:idx val="65"/>
              <c:layout>
                <c:manualLayout>
                  <c:x val="-3.320261437908497E-2"/>
                  <c:y val="-2.6458333333333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26-480D-87F7-9CAC018EA4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'toteutunut+ennuste'!$B$80:$BO$80</c:f>
              <c:numCache>
                <c:formatCode>General</c:formatCode>
                <c:ptCount val="66"/>
                <c:pt idx="39" formatCode="#,##0">
                  <c:v>21860</c:v>
                </c:pt>
                <c:pt idx="40" formatCode="#,##0">
                  <c:v>21601</c:v>
                </c:pt>
                <c:pt idx="41" formatCode="#,##0">
                  <c:v>21364</c:v>
                </c:pt>
                <c:pt idx="42" formatCode="#,##0">
                  <c:v>21141</c:v>
                </c:pt>
                <c:pt idx="43" formatCode="#,##0">
                  <c:v>20930</c:v>
                </c:pt>
                <c:pt idx="44" formatCode="#,##0">
                  <c:v>20730</c:v>
                </c:pt>
                <c:pt idx="45" formatCode="#,##0">
                  <c:v>20541</c:v>
                </c:pt>
                <c:pt idx="46" formatCode="#,##0">
                  <c:v>20367</c:v>
                </c:pt>
                <c:pt idx="47" formatCode="#,##0">
                  <c:v>20199</c:v>
                </c:pt>
                <c:pt idx="48" formatCode="#,##0">
                  <c:v>20041</c:v>
                </c:pt>
                <c:pt idx="49" formatCode="#,##0">
                  <c:v>19893</c:v>
                </c:pt>
                <c:pt idx="50" formatCode="#,##0">
                  <c:v>19747</c:v>
                </c:pt>
                <c:pt idx="51" formatCode="#,##0">
                  <c:v>19607</c:v>
                </c:pt>
                <c:pt idx="52" formatCode="#,##0">
                  <c:v>19474</c:v>
                </c:pt>
                <c:pt idx="53" formatCode="#,##0">
                  <c:v>19347</c:v>
                </c:pt>
                <c:pt idx="54" formatCode="#,##0">
                  <c:v>19222</c:v>
                </c:pt>
                <c:pt idx="55" formatCode="#,##0">
                  <c:v>19102</c:v>
                </c:pt>
                <c:pt idx="56" formatCode="#,##0">
                  <c:v>18987</c:v>
                </c:pt>
                <c:pt idx="57" formatCode="#,##0">
                  <c:v>18873</c:v>
                </c:pt>
                <c:pt idx="58" formatCode="#,##0">
                  <c:v>18764</c:v>
                </c:pt>
                <c:pt idx="59" formatCode="#,##0">
                  <c:v>18656</c:v>
                </c:pt>
                <c:pt idx="60" formatCode="#,##0">
                  <c:v>18550</c:v>
                </c:pt>
                <c:pt idx="61" formatCode="#,##0">
                  <c:v>18444</c:v>
                </c:pt>
                <c:pt idx="62" formatCode="#,##0">
                  <c:v>18340</c:v>
                </c:pt>
                <c:pt idx="63" formatCode="#,##0">
                  <c:v>18234</c:v>
                </c:pt>
                <c:pt idx="64" formatCode="#,##0">
                  <c:v>18131</c:v>
                </c:pt>
                <c:pt idx="65" formatCode="#,##0">
                  <c:v>18028</c:v>
                </c:pt>
              </c:numCache>
            </c:numRef>
          </c:val>
          <c:smooth val="0"/>
          <c:extLst>
            <c:ext xmlns:c16="http://schemas.microsoft.com/office/drawing/2014/chart" uri="{C3380CC4-5D6E-409C-BE32-E72D297353CC}">
              <c16:uniqueId val="{00000001-6F26-480D-87F7-9CAC018EA4D2}"/>
            </c:ext>
          </c:extLst>
        </c:ser>
        <c:ser>
          <c:idx val="1"/>
          <c:order val="1"/>
          <c:tx>
            <c:strRef>
              <c:f>'toteutunut+ennuste'!$A$81</c:f>
              <c:strCache>
                <c:ptCount val="1"/>
                <c:pt idx="0">
                  <c:v>Varkaus ennuste 2019</c:v>
                </c:pt>
              </c:strCache>
            </c:strRef>
          </c:tx>
          <c:spPr>
            <a:ln w="38100" cap="rnd">
              <a:solidFill>
                <a:srgbClr val="FF0000"/>
              </a:solidFill>
              <a:prstDash val="dash"/>
              <a:round/>
            </a:ln>
            <a:effectLst/>
          </c:spPr>
          <c:marker>
            <c:symbol val="none"/>
          </c:marker>
          <c:dLbls>
            <c:dLbl>
              <c:idx val="65"/>
              <c:layout>
                <c:manualLayout>
                  <c:x val="-3.320261437908497E-2"/>
                  <c:y val="2.9398148148148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26-480D-87F7-9CAC018EA4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'toteutunut+ennuste'!$B$81:$BO$81</c:f>
              <c:numCache>
                <c:formatCode>General</c:formatCode>
                <c:ptCount val="66"/>
                <c:pt idx="43" formatCode="#,##0">
                  <c:v>20829</c:v>
                </c:pt>
                <c:pt idx="44" formatCode="#,##0">
                  <c:v>20552</c:v>
                </c:pt>
                <c:pt idx="45" formatCode="#,##0">
                  <c:v>20288</c:v>
                </c:pt>
                <c:pt idx="46" formatCode="#,##0">
                  <c:v>20041</c:v>
                </c:pt>
                <c:pt idx="47" formatCode="#,##0">
                  <c:v>19806</c:v>
                </c:pt>
                <c:pt idx="48" formatCode="#,##0">
                  <c:v>19581</c:v>
                </c:pt>
                <c:pt idx="49" formatCode="#,##0">
                  <c:v>19364</c:v>
                </c:pt>
                <c:pt idx="50" formatCode="#,##0">
                  <c:v>19152</c:v>
                </c:pt>
                <c:pt idx="51" formatCode="#,##0">
                  <c:v>18952</c:v>
                </c:pt>
                <c:pt idx="52" formatCode="#,##0">
                  <c:v>18756</c:v>
                </c:pt>
                <c:pt idx="53" formatCode="#,##0">
                  <c:v>18569</c:v>
                </c:pt>
                <c:pt idx="54" formatCode="#,##0">
                  <c:v>18384</c:v>
                </c:pt>
                <c:pt idx="55" formatCode="#,##0">
                  <c:v>18205</c:v>
                </c:pt>
                <c:pt idx="56" formatCode="#,##0">
                  <c:v>18032</c:v>
                </c:pt>
                <c:pt idx="57" formatCode="#,##0">
                  <c:v>17860</c:v>
                </c:pt>
                <c:pt idx="58" formatCode="#,##0">
                  <c:v>17691</c:v>
                </c:pt>
                <c:pt idx="59" formatCode="#,##0">
                  <c:v>17525</c:v>
                </c:pt>
                <c:pt idx="60" formatCode="#,##0">
                  <c:v>17359</c:v>
                </c:pt>
                <c:pt idx="61" formatCode="#,##0">
                  <c:v>17198</c:v>
                </c:pt>
                <c:pt idx="62" formatCode="#,##0">
                  <c:v>17037</c:v>
                </c:pt>
                <c:pt idx="63" formatCode="#,##0">
                  <c:v>16878</c:v>
                </c:pt>
                <c:pt idx="64" formatCode="#,##0">
                  <c:v>16718</c:v>
                </c:pt>
                <c:pt idx="65" formatCode="#,##0">
                  <c:v>16558</c:v>
                </c:pt>
              </c:numCache>
            </c:numRef>
          </c:val>
          <c:smooth val="0"/>
          <c:extLst>
            <c:ext xmlns:c16="http://schemas.microsoft.com/office/drawing/2014/chart" uri="{C3380CC4-5D6E-409C-BE32-E72D297353CC}">
              <c16:uniqueId val="{00000003-6F26-480D-87F7-9CAC018EA4D2}"/>
            </c:ext>
          </c:extLst>
        </c:ser>
        <c:ser>
          <c:idx val="2"/>
          <c:order val="2"/>
          <c:tx>
            <c:strRef>
              <c:f>'toteutunut+ennuste'!$A$82</c:f>
              <c:strCache>
                <c:ptCount val="1"/>
                <c:pt idx="0">
                  <c:v>Varkaus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'toteutunut+ennuste'!$B$82:$BO$82</c:f>
              <c:numCache>
                <c:formatCode>#,##0</c:formatCode>
                <c:ptCount val="66"/>
                <c:pt idx="0">
                  <c:v>26280</c:v>
                </c:pt>
                <c:pt idx="1">
                  <c:v>26375</c:v>
                </c:pt>
                <c:pt idx="2">
                  <c:v>26455</c:v>
                </c:pt>
                <c:pt idx="3">
                  <c:v>26385</c:v>
                </c:pt>
                <c:pt idx="4">
                  <c:v>26482</c:v>
                </c:pt>
                <c:pt idx="5">
                  <c:v>26554</c:v>
                </c:pt>
                <c:pt idx="6">
                  <c:v>26608</c:v>
                </c:pt>
                <c:pt idx="7">
                  <c:v>26592</c:v>
                </c:pt>
                <c:pt idx="8">
                  <c:v>26563</c:v>
                </c:pt>
                <c:pt idx="9">
                  <c:v>26593</c:v>
                </c:pt>
                <c:pt idx="10">
                  <c:v>26714</c:v>
                </c:pt>
                <c:pt idx="11">
                  <c:v>26898</c:v>
                </c:pt>
                <c:pt idx="12">
                  <c:v>26645</c:v>
                </c:pt>
                <c:pt idx="13">
                  <c:v>26502</c:v>
                </c:pt>
                <c:pt idx="14">
                  <c:v>26470</c:v>
                </c:pt>
                <c:pt idx="15">
                  <c:v>26428</c:v>
                </c:pt>
                <c:pt idx="16">
                  <c:v>26439</c:v>
                </c:pt>
                <c:pt idx="17">
                  <c:v>26366</c:v>
                </c:pt>
                <c:pt idx="18">
                  <c:v>26275</c:v>
                </c:pt>
                <c:pt idx="19">
                  <c:v>25973</c:v>
                </c:pt>
                <c:pt idx="20">
                  <c:v>25930</c:v>
                </c:pt>
                <c:pt idx="21">
                  <c:v>25840</c:v>
                </c:pt>
                <c:pt idx="22">
                  <c:v>25619</c:v>
                </c:pt>
                <c:pt idx="23">
                  <c:v>25360</c:v>
                </c:pt>
                <c:pt idx="24">
                  <c:v>25101</c:v>
                </c:pt>
                <c:pt idx="25">
                  <c:v>24890</c:v>
                </c:pt>
                <c:pt idx="26">
                  <c:v>24731</c:v>
                </c:pt>
                <c:pt idx="27">
                  <c:v>24546</c:v>
                </c:pt>
                <c:pt idx="28">
                  <c:v>24366</c:v>
                </c:pt>
                <c:pt idx="29">
                  <c:v>24269</c:v>
                </c:pt>
                <c:pt idx="30">
                  <c:v>23946</c:v>
                </c:pt>
                <c:pt idx="31">
                  <c:v>23643</c:v>
                </c:pt>
                <c:pt idx="32">
                  <c:v>23405</c:v>
                </c:pt>
                <c:pt idx="33">
                  <c:v>23182</c:v>
                </c:pt>
                <c:pt idx="34">
                  <c:v>22935</c:v>
                </c:pt>
                <c:pt idx="35">
                  <c:v>22777</c:v>
                </c:pt>
                <c:pt idx="36">
                  <c:v>22606</c:v>
                </c:pt>
                <c:pt idx="37">
                  <c:v>22340</c:v>
                </c:pt>
                <c:pt idx="38">
                  <c:v>22107</c:v>
                </c:pt>
                <c:pt idx="39">
                  <c:v>21860</c:v>
                </c:pt>
                <c:pt idx="40">
                  <c:v>21638</c:v>
                </c:pt>
                <c:pt idx="41">
                  <c:v>21468</c:v>
                </c:pt>
                <c:pt idx="42">
                  <c:v>21155</c:v>
                </c:pt>
                <c:pt idx="43">
                  <c:v>20829</c:v>
                </c:pt>
              </c:numCache>
            </c:numRef>
          </c:val>
          <c:smooth val="0"/>
          <c:extLst>
            <c:ext xmlns:c16="http://schemas.microsoft.com/office/drawing/2014/chart" uri="{C3380CC4-5D6E-409C-BE32-E72D297353CC}">
              <c16:uniqueId val="{00000004-6F26-480D-87F7-9CAC018EA4D2}"/>
            </c:ext>
          </c:extLst>
        </c:ser>
        <c:dLbls>
          <c:showLegendKey val="0"/>
          <c:showVal val="0"/>
          <c:showCatName val="0"/>
          <c:showSerName val="0"/>
          <c:showPercent val="0"/>
          <c:showBubbleSize val="0"/>
        </c:dLbls>
        <c:smooth val="0"/>
        <c:axId val="503586992"/>
        <c:axId val="503587320"/>
      </c:lineChart>
      <c:catAx>
        <c:axId val="50358699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03587320"/>
        <c:crosses val="autoZero"/>
        <c:auto val="1"/>
        <c:lblAlgn val="ctr"/>
        <c:lblOffset val="100"/>
        <c:tickLblSkip val="5"/>
        <c:noMultiLvlLbl val="0"/>
      </c:catAx>
      <c:valAx>
        <c:axId val="503587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03586992"/>
        <c:crosses val="autoZero"/>
        <c:crossBetween val="between"/>
      </c:valAx>
      <c:spPr>
        <a:noFill/>
        <a:ln>
          <a:solidFill>
            <a:sysClr val="windowText" lastClr="000000"/>
          </a:solidFill>
        </a:ln>
        <a:effectLst/>
      </c:spPr>
    </c:plotArea>
    <c:legend>
      <c:legendPos val="b"/>
      <c:layout>
        <c:manualLayout>
          <c:xMode val="edge"/>
          <c:yMode val="edge"/>
          <c:x val="9.1177607694360147E-2"/>
          <c:y val="0.92104504884587135"/>
          <c:w val="0.8176447712418301"/>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a:solidFill>
                  <a:sysClr val="windowText" lastClr="000000"/>
                </a:solidFill>
              </a:rPr>
              <a:t>Leppävirran väestönkehitys 1975–2018 ja Tilastokeskuksen väestöennuste v. 2015 ja v. 2019</a:t>
            </a:r>
          </a:p>
        </c:rich>
      </c:tx>
      <c:layout>
        <c:manualLayout>
          <c:xMode val="edge"/>
          <c:yMode val="edge"/>
          <c:x val="0.13394640522875817"/>
          <c:y val="1.763888888888888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'toteutunut+ennuste'!$A$75</c:f>
              <c:strCache>
                <c:ptCount val="1"/>
                <c:pt idx="0">
                  <c:v>Leppävirta ennuste 2015</c:v>
                </c:pt>
              </c:strCache>
            </c:strRef>
          </c:tx>
          <c:spPr>
            <a:ln w="38100" cap="rnd">
              <a:solidFill>
                <a:sysClr val="window" lastClr="FFFFFF">
                  <a:lumMod val="50000"/>
                </a:sysClr>
              </a:solidFill>
              <a:prstDash val="dash"/>
              <a:round/>
            </a:ln>
            <a:effectLst/>
          </c:spPr>
          <c:marker>
            <c:symbol val="none"/>
          </c:marker>
          <c:dLbls>
            <c:dLbl>
              <c:idx val="65"/>
              <c:layout>
                <c:manualLayout>
                  <c:x val="-3.6281699346405384E-2"/>
                  <c:y val="-4.7795370370370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24-4255-AB3F-BBABAF8403D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'toteutunut+ennuste'!$B$75:$BO$75</c:f>
              <c:numCache>
                <c:formatCode>General</c:formatCode>
                <c:ptCount val="66"/>
                <c:pt idx="39" formatCode="#,##0">
                  <c:v>10015</c:v>
                </c:pt>
                <c:pt idx="40" formatCode="#,##0">
                  <c:v>9869</c:v>
                </c:pt>
                <c:pt idx="41" formatCode="#,##0">
                  <c:v>9735</c:v>
                </c:pt>
                <c:pt idx="42" formatCode="#,##0">
                  <c:v>9609</c:v>
                </c:pt>
                <c:pt idx="43" formatCode="#,##0">
                  <c:v>9489</c:v>
                </c:pt>
                <c:pt idx="44" formatCode="#,##0">
                  <c:v>9377</c:v>
                </c:pt>
                <c:pt idx="45" formatCode="#,##0">
                  <c:v>9269</c:v>
                </c:pt>
                <c:pt idx="46" formatCode="#,##0">
                  <c:v>9166</c:v>
                </c:pt>
                <c:pt idx="47" formatCode="#,##0">
                  <c:v>9070</c:v>
                </c:pt>
                <c:pt idx="48" formatCode="#,##0">
                  <c:v>8981</c:v>
                </c:pt>
                <c:pt idx="49" formatCode="#,##0">
                  <c:v>8894</c:v>
                </c:pt>
                <c:pt idx="50" formatCode="#,##0">
                  <c:v>8809</c:v>
                </c:pt>
                <c:pt idx="51" formatCode="#,##0">
                  <c:v>8729</c:v>
                </c:pt>
                <c:pt idx="52" formatCode="#,##0">
                  <c:v>8651</c:v>
                </c:pt>
                <c:pt idx="53" formatCode="#,##0">
                  <c:v>8575</c:v>
                </c:pt>
                <c:pt idx="54" formatCode="#,##0">
                  <c:v>8499</c:v>
                </c:pt>
                <c:pt idx="55" formatCode="#,##0">
                  <c:v>8428</c:v>
                </c:pt>
                <c:pt idx="56" formatCode="#,##0">
                  <c:v>8360</c:v>
                </c:pt>
                <c:pt idx="57" formatCode="#,##0">
                  <c:v>8297</c:v>
                </c:pt>
                <c:pt idx="58" formatCode="#,##0">
                  <c:v>8235</c:v>
                </c:pt>
                <c:pt idx="59" formatCode="#,##0">
                  <c:v>8178</c:v>
                </c:pt>
                <c:pt idx="60" formatCode="#,##0">
                  <c:v>8120</c:v>
                </c:pt>
                <c:pt idx="61" formatCode="#,##0">
                  <c:v>8064</c:v>
                </c:pt>
                <c:pt idx="62" formatCode="#,##0">
                  <c:v>8010</c:v>
                </c:pt>
                <c:pt idx="63" formatCode="#,##0">
                  <c:v>7956</c:v>
                </c:pt>
                <c:pt idx="64" formatCode="#,##0">
                  <c:v>7905</c:v>
                </c:pt>
                <c:pt idx="65" formatCode="#,##0">
                  <c:v>7857</c:v>
                </c:pt>
              </c:numCache>
            </c:numRef>
          </c:val>
          <c:smooth val="0"/>
          <c:extLst>
            <c:ext xmlns:c16="http://schemas.microsoft.com/office/drawing/2014/chart" uri="{C3380CC4-5D6E-409C-BE32-E72D297353CC}">
              <c16:uniqueId val="{00000001-9624-4255-AB3F-BBABAF8403DA}"/>
            </c:ext>
          </c:extLst>
        </c:ser>
        <c:ser>
          <c:idx val="1"/>
          <c:order val="1"/>
          <c:tx>
            <c:strRef>
              <c:f>'toteutunut+ennuste'!$A$76</c:f>
              <c:strCache>
                <c:ptCount val="1"/>
                <c:pt idx="0">
                  <c:v>Leppävirta ennuste 2019</c:v>
                </c:pt>
              </c:strCache>
            </c:strRef>
          </c:tx>
          <c:spPr>
            <a:ln w="38100" cap="rnd">
              <a:solidFill>
                <a:srgbClr val="FF0000"/>
              </a:solidFill>
              <a:prstDash val="dash"/>
              <a:round/>
            </a:ln>
            <a:effectLst/>
          </c:spPr>
          <c:marker>
            <c:symbol val="none"/>
          </c:marker>
          <c:dLbls>
            <c:dLbl>
              <c:idx val="65"/>
              <c:layout>
                <c:manualLayout>
                  <c:x val="-3.7352941176470589E-2"/>
                  <c:y val="1.7638888888888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24-4255-AB3F-BBABAF8403D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'toteutunut+ennuste'!$B$76:$BO$76</c:f>
              <c:numCache>
                <c:formatCode>General</c:formatCode>
                <c:ptCount val="66"/>
                <c:pt idx="43" formatCode="#,##0">
                  <c:v>9650</c:v>
                </c:pt>
                <c:pt idx="44" formatCode="#,##0">
                  <c:v>9549</c:v>
                </c:pt>
                <c:pt idx="45" formatCode="#,##0">
                  <c:v>9446</c:v>
                </c:pt>
                <c:pt idx="46" formatCode="#,##0">
                  <c:v>9345</c:v>
                </c:pt>
                <c:pt idx="47" formatCode="#,##0">
                  <c:v>9249</c:v>
                </c:pt>
                <c:pt idx="48" formatCode="#,##0">
                  <c:v>9156</c:v>
                </c:pt>
                <c:pt idx="49" formatCode="#,##0">
                  <c:v>9066</c:v>
                </c:pt>
                <c:pt idx="50" formatCode="#,##0">
                  <c:v>8972</c:v>
                </c:pt>
                <c:pt idx="51" formatCode="#,##0">
                  <c:v>8881</c:v>
                </c:pt>
                <c:pt idx="52" formatCode="#,##0">
                  <c:v>8791</c:v>
                </c:pt>
                <c:pt idx="53" formatCode="#,##0">
                  <c:v>8699</c:v>
                </c:pt>
                <c:pt idx="54" formatCode="#,##0">
                  <c:v>8610</c:v>
                </c:pt>
                <c:pt idx="55" formatCode="#,##0">
                  <c:v>8523</c:v>
                </c:pt>
                <c:pt idx="56" formatCode="#,##0">
                  <c:v>8440</c:v>
                </c:pt>
                <c:pt idx="57" formatCode="#,##0">
                  <c:v>8359</c:v>
                </c:pt>
                <c:pt idx="58" formatCode="#,##0">
                  <c:v>8282</c:v>
                </c:pt>
                <c:pt idx="59" formatCode="#,##0">
                  <c:v>8206</c:v>
                </c:pt>
                <c:pt idx="60" formatCode="#,##0">
                  <c:v>8134</c:v>
                </c:pt>
                <c:pt idx="61" formatCode="#,##0">
                  <c:v>8063</c:v>
                </c:pt>
                <c:pt idx="62" formatCode="#,##0">
                  <c:v>7993</c:v>
                </c:pt>
                <c:pt idx="63" formatCode="#,##0">
                  <c:v>7924</c:v>
                </c:pt>
                <c:pt idx="64" formatCode="#,##0">
                  <c:v>7855</c:v>
                </c:pt>
                <c:pt idx="65" formatCode="#,##0">
                  <c:v>7788</c:v>
                </c:pt>
              </c:numCache>
            </c:numRef>
          </c:val>
          <c:smooth val="0"/>
          <c:extLst>
            <c:ext xmlns:c16="http://schemas.microsoft.com/office/drawing/2014/chart" uri="{C3380CC4-5D6E-409C-BE32-E72D297353CC}">
              <c16:uniqueId val="{00000003-9624-4255-AB3F-BBABAF8403DA}"/>
            </c:ext>
          </c:extLst>
        </c:ser>
        <c:ser>
          <c:idx val="2"/>
          <c:order val="2"/>
          <c:tx>
            <c:strRef>
              <c:f>'toteutunut+ennuste'!$A$77</c:f>
              <c:strCache>
                <c:ptCount val="1"/>
                <c:pt idx="0">
                  <c:v>Leppävirta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'toteutunut+ennuste'!$B$77:$BO$77</c:f>
              <c:numCache>
                <c:formatCode>#,##0</c:formatCode>
                <c:ptCount val="66"/>
                <c:pt idx="0">
                  <c:v>12055</c:v>
                </c:pt>
                <c:pt idx="1">
                  <c:v>11903</c:v>
                </c:pt>
                <c:pt idx="2">
                  <c:v>11727</c:v>
                </c:pt>
                <c:pt idx="3">
                  <c:v>11694</c:v>
                </c:pt>
                <c:pt idx="4">
                  <c:v>11617</c:v>
                </c:pt>
                <c:pt idx="5">
                  <c:v>11560</c:v>
                </c:pt>
                <c:pt idx="6">
                  <c:v>11476</c:v>
                </c:pt>
                <c:pt idx="7">
                  <c:v>11568</c:v>
                </c:pt>
                <c:pt idx="8">
                  <c:v>11575</c:v>
                </c:pt>
                <c:pt idx="9">
                  <c:v>11579</c:v>
                </c:pt>
                <c:pt idx="10">
                  <c:v>11545</c:v>
                </c:pt>
                <c:pt idx="11">
                  <c:v>11563</c:v>
                </c:pt>
                <c:pt idx="12">
                  <c:v>11498</c:v>
                </c:pt>
                <c:pt idx="13">
                  <c:v>11540</c:v>
                </c:pt>
                <c:pt idx="14">
                  <c:v>11648</c:v>
                </c:pt>
                <c:pt idx="15">
                  <c:v>11670</c:v>
                </c:pt>
                <c:pt idx="16">
                  <c:v>11678</c:v>
                </c:pt>
                <c:pt idx="17">
                  <c:v>11742</c:v>
                </c:pt>
                <c:pt idx="18">
                  <c:v>11731</c:v>
                </c:pt>
                <c:pt idx="19">
                  <c:v>11649</c:v>
                </c:pt>
                <c:pt idx="20">
                  <c:v>11592</c:v>
                </c:pt>
                <c:pt idx="21">
                  <c:v>11508</c:v>
                </c:pt>
                <c:pt idx="22">
                  <c:v>11429</c:v>
                </c:pt>
                <c:pt idx="23">
                  <c:v>11285</c:v>
                </c:pt>
                <c:pt idx="24">
                  <c:v>11208</c:v>
                </c:pt>
                <c:pt idx="25">
                  <c:v>11085</c:v>
                </c:pt>
                <c:pt idx="26">
                  <c:v>11073</c:v>
                </c:pt>
                <c:pt idx="27">
                  <c:v>11044</c:v>
                </c:pt>
                <c:pt idx="28">
                  <c:v>11038</c:v>
                </c:pt>
                <c:pt idx="29">
                  <c:v>10970</c:v>
                </c:pt>
                <c:pt idx="30">
                  <c:v>10967</c:v>
                </c:pt>
                <c:pt idx="31">
                  <c:v>10921</c:v>
                </c:pt>
                <c:pt idx="32">
                  <c:v>10885</c:v>
                </c:pt>
                <c:pt idx="33">
                  <c:v>10760</c:v>
                </c:pt>
                <c:pt idx="34">
                  <c:v>10633</c:v>
                </c:pt>
                <c:pt idx="35">
                  <c:v>10556</c:v>
                </c:pt>
                <c:pt idx="36">
                  <c:v>10405</c:v>
                </c:pt>
                <c:pt idx="37">
                  <c:v>10274</c:v>
                </c:pt>
                <c:pt idx="38">
                  <c:v>10170</c:v>
                </c:pt>
                <c:pt idx="39">
                  <c:v>10015</c:v>
                </c:pt>
                <c:pt idx="40">
                  <c:v>9953</c:v>
                </c:pt>
                <c:pt idx="41">
                  <c:v>9865</c:v>
                </c:pt>
                <c:pt idx="42">
                  <c:v>9782</c:v>
                </c:pt>
                <c:pt idx="43">
                  <c:v>9650</c:v>
                </c:pt>
              </c:numCache>
            </c:numRef>
          </c:val>
          <c:smooth val="0"/>
          <c:extLst>
            <c:ext xmlns:c16="http://schemas.microsoft.com/office/drawing/2014/chart" uri="{C3380CC4-5D6E-409C-BE32-E72D297353CC}">
              <c16:uniqueId val="{00000004-9624-4255-AB3F-BBABAF8403DA}"/>
            </c:ext>
          </c:extLst>
        </c:ser>
        <c:dLbls>
          <c:showLegendKey val="0"/>
          <c:showVal val="0"/>
          <c:showCatName val="0"/>
          <c:showSerName val="0"/>
          <c:showPercent val="0"/>
          <c:showBubbleSize val="0"/>
        </c:dLbls>
        <c:smooth val="0"/>
        <c:axId val="612155984"/>
        <c:axId val="612154016"/>
      </c:lineChart>
      <c:catAx>
        <c:axId val="6121559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12154016"/>
        <c:crosses val="autoZero"/>
        <c:auto val="1"/>
        <c:lblAlgn val="ctr"/>
        <c:lblOffset val="100"/>
        <c:tickLblSkip val="5"/>
        <c:noMultiLvlLbl val="0"/>
      </c:catAx>
      <c:valAx>
        <c:axId val="612154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12155984"/>
        <c:crosses val="autoZero"/>
        <c:crossBetween val="between"/>
      </c:valAx>
      <c:spPr>
        <a:noFill/>
        <a:ln>
          <a:solidFill>
            <a:sysClr val="windowText" lastClr="000000"/>
          </a:solidFill>
        </a:ln>
        <a:effectLst/>
      </c:spPr>
    </c:plotArea>
    <c:legend>
      <c:legendPos val="b"/>
      <c:layout>
        <c:manualLayout>
          <c:xMode val="edge"/>
          <c:yMode val="edge"/>
          <c:x val="5.5971932582691099E-2"/>
          <c:y val="0.92170088878602097"/>
          <c:w val="0.88805604575163399"/>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solidFill>
                  <a:sysClr val="windowText" lastClr="000000"/>
                </a:solidFill>
              </a:rPr>
              <a:t>Kuopion väestönkehitys 1975–2018 ja Tilastokeskuksen väestöennusteet</a:t>
            </a:r>
          </a:p>
          <a:p>
            <a:pPr>
              <a:defRPr/>
            </a:pPr>
            <a:r>
              <a:rPr lang="fi-FI" b="1" dirty="0">
                <a:solidFill>
                  <a:sysClr val="windowText" lastClr="000000"/>
                </a:solidFill>
              </a:rPr>
              <a:t>v. 2015 ja v. 2019</a:t>
            </a:r>
          </a:p>
        </c:rich>
      </c:tx>
      <c:layout>
        <c:manualLayout>
          <c:xMode val="edge"/>
          <c:yMode val="edge"/>
          <c:x val="0.13632027716706172"/>
          <c:y val="1.484859113761253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8.5495986914679148E-2"/>
          <c:y val="0.12558127752445536"/>
          <c:w val="0.8830540530259805"/>
          <c:h val="0.72104524728165553"/>
        </c:manualLayout>
      </c:layout>
      <c:lineChart>
        <c:grouping val="standard"/>
        <c:varyColors val="0"/>
        <c:ser>
          <c:idx val="0"/>
          <c:order val="0"/>
          <c:tx>
            <c:strRef>
              <c:f>'toteutunut+ennuste'!$A$35</c:f>
              <c:strCache>
                <c:ptCount val="1"/>
                <c:pt idx="0">
                  <c:v>Kuopio ennuste 2015</c:v>
                </c:pt>
              </c:strCache>
            </c:strRef>
          </c:tx>
          <c:spPr>
            <a:ln w="38100" cap="rnd">
              <a:solidFill>
                <a:sysClr val="window" lastClr="FFFFFF">
                  <a:lumMod val="50000"/>
                </a:sysClr>
              </a:solidFill>
              <a:prstDash val="dash"/>
              <a:round/>
            </a:ln>
            <a:effectLst/>
          </c:spPr>
          <c:marker>
            <c:symbol val="none"/>
          </c:marker>
          <c:dLbls>
            <c:dLbl>
              <c:idx val="65"/>
              <c:layout>
                <c:manualLayout>
                  <c:x val="-3.1146138668065742E-2"/>
                  <c:y val="-2.4023929225612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78-4E3E-875B-7B798A9EE9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'toteutunut+ennuste'!$B$35:$BO$35</c:f>
              <c:numCache>
                <c:formatCode>General</c:formatCode>
                <c:ptCount val="66"/>
                <c:pt idx="39" formatCode="#,##0">
                  <c:v>116171</c:v>
                </c:pt>
                <c:pt idx="40" formatCode="#,##0">
                  <c:v>117064</c:v>
                </c:pt>
                <c:pt idx="41" formatCode="#,##0">
                  <c:v>117938</c:v>
                </c:pt>
                <c:pt idx="42" formatCode="#,##0">
                  <c:v>118758</c:v>
                </c:pt>
                <c:pt idx="43" formatCode="#,##0">
                  <c:v>119539</c:v>
                </c:pt>
                <c:pt idx="44" formatCode="#,##0">
                  <c:v>120282</c:v>
                </c:pt>
                <c:pt idx="45" formatCode="#,##0">
                  <c:v>121001</c:v>
                </c:pt>
                <c:pt idx="46" formatCode="#,##0">
                  <c:v>121694</c:v>
                </c:pt>
                <c:pt idx="47" formatCode="#,##0">
                  <c:v>122369</c:v>
                </c:pt>
                <c:pt idx="48" formatCode="#,##0">
                  <c:v>123023</c:v>
                </c:pt>
                <c:pt idx="49" formatCode="#,##0">
                  <c:v>123660</c:v>
                </c:pt>
                <c:pt idx="50" formatCode="#,##0">
                  <c:v>124280</c:v>
                </c:pt>
                <c:pt idx="51" formatCode="#,##0">
                  <c:v>124883</c:v>
                </c:pt>
                <c:pt idx="52" formatCode="#,##0">
                  <c:v>125465</c:v>
                </c:pt>
                <c:pt idx="53" formatCode="#,##0">
                  <c:v>126027</c:v>
                </c:pt>
                <c:pt idx="54" formatCode="#,##0">
                  <c:v>126565</c:v>
                </c:pt>
                <c:pt idx="55" formatCode="#,##0">
                  <c:v>127067</c:v>
                </c:pt>
                <c:pt idx="56" formatCode="#,##0">
                  <c:v>127535</c:v>
                </c:pt>
                <c:pt idx="57" formatCode="#,##0">
                  <c:v>127961</c:v>
                </c:pt>
                <c:pt idx="58" formatCode="#,##0">
                  <c:v>128348</c:v>
                </c:pt>
                <c:pt idx="59" formatCode="#,##0">
                  <c:v>128697</c:v>
                </c:pt>
                <c:pt idx="60" formatCode="#,##0">
                  <c:v>129011</c:v>
                </c:pt>
                <c:pt idx="61" formatCode="#,##0">
                  <c:v>129294</c:v>
                </c:pt>
                <c:pt idx="62" formatCode="#,##0">
                  <c:v>129548</c:v>
                </c:pt>
                <c:pt idx="63" formatCode="#,##0">
                  <c:v>129777</c:v>
                </c:pt>
                <c:pt idx="64" formatCode="#,##0">
                  <c:v>129981</c:v>
                </c:pt>
                <c:pt idx="65" formatCode="#,##0">
                  <c:v>130164</c:v>
                </c:pt>
              </c:numCache>
            </c:numRef>
          </c:val>
          <c:smooth val="0"/>
          <c:extLst>
            <c:ext xmlns:c16="http://schemas.microsoft.com/office/drawing/2014/chart" uri="{C3380CC4-5D6E-409C-BE32-E72D297353CC}">
              <c16:uniqueId val="{00000001-6178-4E3E-875B-7B798A9EE961}"/>
            </c:ext>
          </c:extLst>
        </c:ser>
        <c:ser>
          <c:idx val="1"/>
          <c:order val="1"/>
          <c:tx>
            <c:strRef>
              <c:f>'toteutunut+ennuste'!$A$36</c:f>
              <c:strCache>
                <c:ptCount val="1"/>
                <c:pt idx="0">
                  <c:v>Kuopio ennuste 2019</c:v>
                </c:pt>
              </c:strCache>
            </c:strRef>
          </c:tx>
          <c:spPr>
            <a:ln w="38100" cap="rnd">
              <a:solidFill>
                <a:srgbClr val="FF0000"/>
              </a:solidFill>
              <a:prstDash val="dash"/>
              <a:round/>
            </a:ln>
            <a:effectLst/>
          </c:spPr>
          <c:marker>
            <c:symbol val="none"/>
          </c:marker>
          <c:dLbls>
            <c:dLbl>
              <c:idx val="65"/>
              <c:layout>
                <c:manualLayout>
                  <c:x val="-3.2850241545893721E-2"/>
                  <c:y val="2.7027027027026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78-4E3E-875B-7B798A9EE9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'toteutunut+ennuste'!$B$36:$BO$36</c:f>
              <c:numCache>
                <c:formatCode>General</c:formatCode>
                <c:ptCount val="66"/>
                <c:pt idx="43" formatCode="#,##0">
                  <c:v>118664</c:v>
                </c:pt>
                <c:pt idx="44" formatCode="#,##0">
                  <c:v>119097</c:v>
                </c:pt>
                <c:pt idx="45" formatCode="#,##0">
                  <c:v>119490</c:v>
                </c:pt>
                <c:pt idx="46" formatCode="#,##0">
                  <c:v>119862</c:v>
                </c:pt>
                <c:pt idx="47" formatCode="#,##0">
                  <c:v>120199</c:v>
                </c:pt>
                <c:pt idx="48" formatCode="#,##0">
                  <c:v>120514</c:v>
                </c:pt>
                <c:pt idx="49" formatCode="#,##0">
                  <c:v>120809</c:v>
                </c:pt>
                <c:pt idx="50" formatCode="#,##0">
                  <c:v>121078</c:v>
                </c:pt>
                <c:pt idx="51" formatCode="#,##0">
                  <c:v>121330</c:v>
                </c:pt>
                <c:pt idx="52" formatCode="#,##0">
                  <c:v>121561</c:v>
                </c:pt>
                <c:pt idx="53" formatCode="#,##0">
                  <c:v>121767</c:v>
                </c:pt>
                <c:pt idx="54" formatCode="#,##0">
                  <c:v>121944</c:v>
                </c:pt>
                <c:pt idx="55" formatCode="#,##0">
                  <c:v>122086</c:v>
                </c:pt>
                <c:pt idx="56" formatCode="#,##0">
                  <c:v>122190</c:v>
                </c:pt>
                <c:pt idx="57" formatCode="#,##0">
                  <c:v>122247</c:v>
                </c:pt>
                <c:pt idx="58" formatCode="#,##0">
                  <c:v>122254</c:v>
                </c:pt>
                <c:pt idx="59" formatCode="#,##0">
                  <c:v>122209</c:v>
                </c:pt>
                <c:pt idx="60" formatCode="#,##0">
                  <c:v>122118</c:v>
                </c:pt>
                <c:pt idx="61" formatCode="#,##0">
                  <c:v>121975</c:v>
                </c:pt>
                <c:pt idx="62" formatCode="#,##0">
                  <c:v>121783</c:v>
                </c:pt>
                <c:pt idx="63" formatCode="#,##0">
                  <c:v>121547</c:v>
                </c:pt>
                <c:pt idx="64" formatCode="#,##0">
                  <c:v>121276</c:v>
                </c:pt>
                <c:pt idx="65" formatCode="#,##0">
                  <c:v>120979</c:v>
                </c:pt>
              </c:numCache>
            </c:numRef>
          </c:val>
          <c:smooth val="0"/>
          <c:extLst>
            <c:ext xmlns:c16="http://schemas.microsoft.com/office/drawing/2014/chart" uri="{C3380CC4-5D6E-409C-BE32-E72D297353CC}">
              <c16:uniqueId val="{00000003-6178-4E3E-875B-7B798A9EE961}"/>
            </c:ext>
          </c:extLst>
        </c:ser>
        <c:ser>
          <c:idx val="2"/>
          <c:order val="2"/>
          <c:tx>
            <c:strRef>
              <c:f>'toteutunut+ennuste'!$A$37</c:f>
              <c:strCache>
                <c:ptCount val="1"/>
                <c:pt idx="0">
                  <c:v>Kuopio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'toteutunut+ennuste'!$B$37:$BO$37</c:f>
              <c:numCache>
                <c:formatCode>#,##0</c:formatCode>
                <c:ptCount val="66"/>
                <c:pt idx="0">
                  <c:v>98002</c:v>
                </c:pt>
                <c:pt idx="1">
                  <c:v>98310</c:v>
                </c:pt>
                <c:pt idx="2">
                  <c:v>99054</c:v>
                </c:pt>
                <c:pt idx="3">
                  <c:v>99042</c:v>
                </c:pt>
                <c:pt idx="4">
                  <c:v>99160</c:v>
                </c:pt>
                <c:pt idx="5">
                  <c:v>99687</c:v>
                </c:pt>
                <c:pt idx="6">
                  <c:v>100178</c:v>
                </c:pt>
                <c:pt idx="7">
                  <c:v>100878</c:v>
                </c:pt>
                <c:pt idx="8">
                  <c:v>101529</c:v>
                </c:pt>
                <c:pt idx="9">
                  <c:v>102151</c:v>
                </c:pt>
                <c:pt idx="10">
                  <c:v>102686</c:v>
                </c:pt>
                <c:pt idx="11">
                  <c:v>102977</c:v>
                </c:pt>
                <c:pt idx="12">
                  <c:v>103245</c:v>
                </c:pt>
                <c:pt idx="13">
                  <c:v>103745</c:v>
                </c:pt>
                <c:pt idx="14">
                  <c:v>104118</c:v>
                </c:pt>
                <c:pt idx="15">
                  <c:v>104675</c:v>
                </c:pt>
                <c:pt idx="16">
                  <c:v>105619</c:v>
                </c:pt>
                <c:pt idx="17">
                  <c:v>106445</c:v>
                </c:pt>
                <c:pt idx="18">
                  <c:v>107032</c:v>
                </c:pt>
                <c:pt idx="19">
                  <c:v>107654</c:v>
                </c:pt>
                <c:pt idx="20">
                  <c:v>108199</c:v>
                </c:pt>
                <c:pt idx="21">
                  <c:v>108492</c:v>
                </c:pt>
                <c:pt idx="22">
                  <c:v>108854</c:v>
                </c:pt>
                <c:pt idx="23">
                  <c:v>108915</c:v>
                </c:pt>
                <c:pt idx="24">
                  <c:v>108976</c:v>
                </c:pt>
                <c:pt idx="25">
                  <c:v>108890</c:v>
                </c:pt>
                <c:pt idx="26">
                  <c:v>109338</c:v>
                </c:pt>
                <c:pt idx="27">
                  <c:v>109539</c:v>
                </c:pt>
                <c:pt idx="28">
                  <c:v>109849</c:v>
                </c:pt>
                <c:pt idx="29">
                  <c:v>110025</c:v>
                </c:pt>
                <c:pt idx="30">
                  <c:v>110208</c:v>
                </c:pt>
                <c:pt idx="31">
                  <c:v>110417</c:v>
                </c:pt>
                <c:pt idx="32">
                  <c:v>110713</c:v>
                </c:pt>
                <c:pt idx="33">
                  <c:v>111218</c:v>
                </c:pt>
                <c:pt idx="34">
                  <c:v>111799</c:v>
                </c:pt>
                <c:pt idx="35">
                  <c:v>112336</c:v>
                </c:pt>
                <c:pt idx="36">
                  <c:v>112919</c:v>
                </c:pt>
                <c:pt idx="37">
                  <c:v>114055</c:v>
                </c:pt>
                <c:pt idx="38">
                  <c:v>115108</c:v>
                </c:pt>
                <c:pt idx="39">
                  <c:v>116171</c:v>
                </c:pt>
                <c:pt idx="40">
                  <c:v>116921</c:v>
                </c:pt>
                <c:pt idx="41">
                  <c:v>117740</c:v>
                </c:pt>
                <c:pt idx="42">
                  <c:v>118209</c:v>
                </c:pt>
                <c:pt idx="43">
                  <c:v>118664</c:v>
                </c:pt>
              </c:numCache>
            </c:numRef>
          </c:val>
          <c:smooth val="0"/>
          <c:extLst>
            <c:ext xmlns:c16="http://schemas.microsoft.com/office/drawing/2014/chart" uri="{C3380CC4-5D6E-409C-BE32-E72D297353CC}">
              <c16:uniqueId val="{00000004-6178-4E3E-875B-7B798A9EE961}"/>
            </c:ext>
          </c:extLst>
        </c:ser>
        <c:dLbls>
          <c:showLegendKey val="0"/>
          <c:showVal val="0"/>
          <c:showCatName val="0"/>
          <c:showSerName val="0"/>
          <c:showPercent val="0"/>
          <c:showBubbleSize val="0"/>
        </c:dLbls>
        <c:smooth val="0"/>
        <c:axId val="589147808"/>
        <c:axId val="589146824"/>
      </c:lineChart>
      <c:catAx>
        <c:axId val="589147808"/>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89146824"/>
        <c:crosses val="autoZero"/>
        <c:auto val="1"/>
        <c:lblAlgn val="ctr"/>
        <c:lblOffset val="100"/>
        <c:tickLblSkip val="5"/>
        <c:noMultiLvlLbl val="0"/>
      </c:catAx>
      <c:valAx>
        <c:axId val="58914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89147808"/>
        <c:crosses val="autoZero"/>
        <c:crossBetween val="between"/>
      </c:valAx>
      <c:spPr>
        <a:noFill/>
        <a:ln>
          <a:solidFill>
            <a:sysClr val="windowText" lastClr="000000"/>
          </a:solidFill>
        </a:ln>
        <a:effectLst/>
      </c:spPr>
    </c:plotArea>
    <c:legend>
      <c:legendPos val="b"/>
      <c:layout>
        <c:manualLayout>
          <c:xMode val="edge"/>
          <c:yMode val="edge"/>
          <c:x val="0.13153516679980221"/>
          <c:y val="0.89827291858787928"/>
          <c:w val="0.73692966640039559"/>
          <c:h val="5.067603036106973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b="1" dirty="0">
                <a:solidFill>
                  <a:sysClr val="windowText" lastClr="000000"/>
                </a:solidFill>
              </a:rPr>
              <a:t>Siilinjärven</a:t>
            </a:r>
            <a:r>
              <a:rPr lang="fi-FI" b="1" baseline="0" dirty="0">
                <a:solidFill>
                  <a:sysClr val="windowText" lastClr="000000"/>
                </a:solidFill>
              </a:rPr>
              <a:t> väestönkehitys 1975–2018 ja Tilastokeskuksen väestöennusteet </a:t>
            </a:r>
          </a:p>
          <a:p>
            <a:pPr>
              <a:defRPr/>
            </a:pPr>
            <a:r>
              <a:rPr lang="fi-FI" b="1" baseline="0" dirty="0">
                <a:solidFill>
                  <a:sysClr val="windowText" lastClr="000000"/>
                </a:solidFill>
              </a:rPr>
              <a:t>v. 2015 ja v. 2019</a:t>
            </a:r>
            <a:endParaRPr lang="fi-FI" b="1" dirty="0">
              <a:solidFill>
                <a:sysClr val="windowText" lastClr="000000"/>
              </a:solidFill>
            </a:endParaRPr>
          </a:p>
        </c:rich>
      </c:tx>
      <c:layout>
        <c:manualLayout>
          <c:xMode val="edge"/>
          <c:yMode val="edge"/>
          <c:x val="0.11192380095393718"/>
          <c:y val="2.17723119052258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7.8272531022379604E-2"/>
          <c:y val="0.1623370786516854"/>
          <c:w val="0.88946931929366813"/>
          <c:h val="0.66366026718570292"/>
        </c:manualLayout>
      </c:layout>
      <c:lineChart>
        <c:grouping val="standard"/>
        <c:varyColors val="0"/>
        <c:ser>
          <c:idx val="0"/>
          <c:order val="0"/>
          <c:tx>
            <c:strRef>
              <c:f>'toteutunut+ennuste'!$A$40</c:f>
              <c:strCache>
                <c:ptCount val="1"/>
                <c:pt idx="0">
                  <c:v>Siilinjärvi ennuste 2015</c:v>
                </c:pt>
              </c:strCache>
            </c:strRef>
          </c:tx>
          <c:spPr>
            <a:ln w="38100" cap="rnd">
              <a:solidFill>
                <a:sysClr val="window" lastClr="FFFFFF">
                  <a:lumMod val="50000"/>
                </a:sysClr>
              </a:solidFill>
              <a:prstDash val="dash"/>
              <a:round/>
            </a:ln>
            <a:effectLst/>
          </c:spPr>
          <c:marker>
            <c:symbol val="none"/>
          </c:marker>
          <c:dLbls>
            <c:dLbl>
              <c:idx val="65"/>
              <c:layout>
                <c:manualLayout>
                  <c:x val="-3.3530571992110597E-2"/>
                  <c:y val="-2.6966292134831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07-4237-8B5E-369CF217EB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'toteutunut+ennuste'!$B$40:$BO$40</c:f>
              <c:numCache>
                <c:formatCode>General</c:formatCode>
                <c:ptCount val="66"/>
                <c:pt idx="39" formatCode="#,##0">
                  <c:v>21668</c:v>
                </c:pt>
                <c:pt idx="40" formatCode="#,##0">
                  <c:v>21809</c:v>
                </c:pt>
                <c:pt idx="41" formatCode="#,##0">
                  <c:v>21946</c:v>
                </c:pt>
                <c:pt idx="42" formatCode="#,##0">
                  <c:v>22075</c:v>
                </c:pt>
                <c:pt idx="43" formatCode="#,##0">
                  <c:v>22196</c:v>
                </c:pt>
                <c:pt idx="44" formatCode="#,##0">
                  <c:v>22312</c:v>
                </c:pt>
                <c:pt idx="45" formatCode="#,##0">
                  <c:v>22418</c:v>
                </c:pt>
                <c:pt idx="46" formatCode="#,##0">
                  <c:v>22518</c:v>
                </c:pt>
                <c:pt idx="47" formatCode="#,##0">
                  <c:v>22613</c:v>
                </c:pt>
                <c:pt idx="48" formatCode="#,##0">
                  <c:v>22697</c:v>
                </c:pt>
                <c:pt idx="49" formatCode="#,##0">
                  <c:v>22772</c:v>
                </c:pt>
                <c:pt idx="50" formatCode="#,##0">
                  <c:v>22837</c:v>
                </c:pt>
                <c:pt idx="51" formatCode="#,##0">
                  <c:v>22889</c:v>
                </c:pt>
                <c:pt idx="52" formatCode="#,##0">
                  <c:v>22927</c:v>
                </c:pt>
                <c:pt idx="53" formatCode="#,##0">
                  <c:v>22958</c:v>
                </c:pt>
                <c:pt idx="54" formatCode="#,##0">
                  <c:v>22978</c:v>
                </c:pt>
                <c:pt idx="55" formatCode="#,##0">
                  <c:v>22991</c:v>
                </c:pt>
                <c:pt idx="56" formatCode="#,##0">
                  <c:v>22999</c:v>
                </c:pt>
                <c:pt idx="57" formatCode="#,##0">
                  <c:v>23004</c:v>
                </c:pt>
                <c:pt idx="58" formatCode="#,##0">
                  <c:v>23005</c:v>
                </c:pt>
                <c:pt idx="59" formatCode="#,##0">
                  <c:v>23003</c:v>
                </c:pt>
                <c:pt idx="60" formatCode="#,##0">
                  <c:v>22998</c:v>
                </c:pt>
                <c:pt idx="61" formatCode="#,##0">
                  <c:v>22991</c:v>
                </c:pt>
                <c:pt idx="62" formatCode="#,##0">
                  <c:v>22980</c:v>
                </c:pt>
                <c:pt idx="63" formatCode="#,##0">
                  <c:v>22968</c:v>
                </c:pt>
                <c:pt idx="64" formatCode="#,##0">
                  <c:v>22950</c:v>
                </c:pt>
                <c:pt idx="65" formatCode="#,##0">
                  <c:v>22929</c:v>
                </c:pt>
              </c:numCache>
            </c:numRef>
          </c:val>
          <c:smooth val="0"/>
          <c:extLst>
            <c:ext xmlns:c16="http://schemas.microsoft.com/office/drawing/2014/chart" uri="{C3380CC4-5D6E-409C-BE32-E72D297353CC}">
              <c16:uniqueId val="{00000001-2207-4237-8B5E-369CF217EB28}"/>
            </c:ext>
          </c:extLst>
        </c:ser>
        <c:ser>
          <c:idx val="1"/>
          <c:order val="1"/>
          <c:tx>
            <c:strRef>
              <c:f>'toteutunut+ennuste'!$A$41</c:f>
              <c:strCache>
                <c:ptCount val="1"/>
                <c:pt idx="0">
                  <c:v>Siilinjärvi ennuste 2019</c:v>
                </c:pt>
              </c:strCache>
            </c:strRef>
          </c:tx>
          <c:spPr>
            <a:ln w="38100" cap="rnd">
              <a:solidFill>
                <a:srgbClr val="FF0000"/>
              </a:solidFill>
              <a:prstDash val="dash"/>
              <a:round/>
            </a:ln>
            <a:effectLst/>
          </c:spPr>
          <c:marker>
            <c:symbol val="none"/>
          </c:marker>
          <c:dLbls>
            <c:dLbl>
              <c:idx val="65"/>
              <c:layout>
                <c:manualLayout>
                  <c:x val="-3.5502958579881658E-2"/>
                  <c:y val="3.5955056179775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07-4237-8B5E-369CF217EB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'toteutunut+ennuste'!$B$41:$BO$41</c:f>
              <c:numCache>
                <c:formatCode>General</c:formatCode>
                <c:ptCount val="66"/>
                <c:pt idx="43" formatCode="#,##0">
                  <c:v>21674</c:v>
                </c:pt>
                <c:pt idx="44" formatCode="#,##0">
                  <c:v>21655</c:v>
                </c:pt>
                <c:pt idx="45" formatCode="#,##0">
                  <c:v>21627</c:v>
                </c:pt>
                <c:pt idx="46" formatCode="#,##0">
                  <c:v>21593</c:v>
                </c:pt>
                <c:pt idx="47" formatCode="#,##0">
                  <c:v>21553</c:v>
                </c:pt>
                <c:pt idx="48" formatCode="#,##0">
                  <c:v>21506</c:v>
                </c:pt>
                <c:pt idx="49" formatCode="#,##0">
                  <c:v>21453</c:v>
                </c:pt>
                <c:pt idx="50" formatCode="#,##0">
                  <c:v>21390</c:v>
                </c:pt>
                <c:pt idx="51" formatCode="#,##0">
                  <c:v>21313</c:v>
                </c:pt>
                <c:pt idx="52" formatCode="#,##0">
                  <c:v>21227</c:v>
                </c:pt>
                <c:pt idx="53" formatCode="#,##0">
                  <c:v>21132</c:v>
                </c:pt>
                <c:pt idx="54" formatCode="#,##0">
                  <c:v>21033</c:v>
                </c:pt>
                <c:pt idx="55" formatCode="#,##0">
                  <c:v>20929</c:v>
                </c:pt>
                <c:pt idx="56" formatCode="#,##0">
                  <c:v>20818</c:v>
                </c:pt>
                <c:pt idx="57" formatCode="#,##0">
                  <c:v>20705</c:v>
                </c:pt>
                <c:pt idx="58" formatCode="#,##0">
                  <c:v>20593</c:v>
                </c:pt>
                <c:pt idx="59" formatCode="#,##0">
                  <c:v>20482</c:v>
                </c:pt>
                <c:pt idx="60" formatCode="#,##0">
                  <c:v>20374</c:v>
                </c:pt>
                <c:pt idx="61" formatCode="#,##0">
                  <c:v>20269</c:v>
                </c:pt>
                <c:pt idx="62" formatCode="#,##0">
                  <c:v>20168</c:v>
                </c:pt>
                <c:pt idx="63" formatCode="#,##0">
                  <c:v>20070</c:v>
                </c:pt>
                <c:pt idx="64" formatCode="#,##0">
                  <c:v>19972</c:v>
                </c:pt>
                <c:pt idx="65" formatCode="#,##0">
                  <c:v>19874</c:v>
                </c:pt>
              </c:numCache>
            </c:numRef>
          </c:val>
          <c:smooth val="0"/>
          <c:extLst>
            <c:ext xmlns:c16="http://schemas.microsoft.com/office/drawing/2014/chart" uri="{C3380CC4-5D6E-409C-BE32-E72D297353CC}">
              <c16:uniqueId val="{00000003-2207-4237-8B5E-369CF217EB28}"/>
            </c:ext>
          </c:extLst>
        </c:ser>
        <c:ser>
          <c:idx val="2"/>
          <c:order val="2"/>
          <c:tx>
            <c:strRef>
              <c:f>'toteutunut+ennuste'!$A$42</c:f>
              <c:strCache>
                <c:ptCount val="1"/>
                <c:pt idx="0">
                  <c:v>Siilinjärvi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'toteutunut+ennuste'!$B$42:$BO$42</c:f>
              <c:numCache>
                <c:formatCode>#,##0</c:formatCode>
                <c:ptCount val="66"/>
                <c:pt idx="0">
                  <c:v>12935</c:v>
                </c:pt>
                <c:pt idx="1">
                  <c:v>13496</c:v>
                </c:pt>
                <c:pt idx="2">
                  <c:v>14000</c:v>
                </c:pt>
                <c:pt idx="3">
                  <c:v>14378</c:v>
                </c:pt>
                <c:pt idx="4">
                  <c:v>14833</c:v>
                </c:pt>
                <c:pt idx="5">
                  <c:v>15168</c:v>
                </c:pt>
                <c:pt idx="6">
                  <c:v>15603</c:v>
                </c:pt>
                <c:pt idx="7">
                  <c:v>15958</c:v>
                </c:pt>
                <c:pt idx="8">
                  <c:v>16290</c:v>
                </c:pt>
                <c:pt idx="9">
                  <c:v>16611</c:v>
                </c:pt>
                <c:pt idx="10">
                  <c:v>16941</c:v>
                </c:pt>
                <c:pt idx="11">
                  <c:v>17179</c:v>
                </c:pt>
                <c:pt idx="12">
                  <c:v>17470</c:v>
                </c:pt>
                <c:pt idx="13">
                  <c:v>18003</c:v>
                </c:pt>
                <c:pt idx="14">
                  <c:v>18544</c:v>
                </c:pt>
                <c:pt idx="15">
                  <c:v>18749</c:v>
                </c:pt>
                <c:pt idx="16">
                  <c:v>18925</c:v>
                </c:pt>
                <c:pt idx="17">
                  <c:v>19113</c:v>
                </c:pt>
                <c:pt idx="18">
                  <c:v>19144</c:v>
                </c:pt>
                <c:pt idx="19">
                  <c:v>19310</c:v>
                </c:pt>
                <c:pt idx="20">
                  <c:v>19304</c:v>
                </c:pt>
                <c:pt idx="21">
                  <c:v>19371</c:v>
                </c:pt>
                <c:pt idx="22">
                  <c:v>19445</c:v>
                </c:pt>
                <c:pt idx="23">
                  <c:v>19595</c:v>
                </c:pt>
                <c:pt idx="24">
                  <c:v>19584</c:v>
                </c:pt>
                <c:pt idx="25">
                  <c:v>19742</c:v>
                </c:pt>
                <c:pt idx="26">
                  <c:v>19760</c:v>
                </c:pt>
                <c:pt idx="27">
                  <c:v>19885</c:v>
                </c:pt>
                <c:pt idx="28">
                  <c:v>20119</c:v>
                </c:pt>
                <c:pt idx="29">
                  <c:v>20234</c:v>
                </c:pt>
                <c:pt idx="30">
                  <c:v>20271</c:v>
                </c:pt>
                <c:pt idx="31">
                  <c:v>20609</c:v>
                </c:pt>
                <c:pt idx="32">
                  <c:v>20750</c:v>
                </c:pt>
                <c:pt idx="33">
                  <c:v>20769</c:v>
                </c:pt>
                <c:pt idx="34">
                  <c:v>20964</c:v>
                </c:pt>
                <c:pt idx="35">
                  <c:v>21010</c:v>
                </c:pt>
                <c:pt idx="36">
                  <c:v>21311</c:v>
                </c:pt>
                <c:pt idx="37">
                  <c:v>21431</c:v>
                </c:pt>
                <c:pt idx="38">
                  <c:v>21567</c:v>
                </c:pt>
                <c:pt idx="39">
                  <c:v>21668</c:v>
                </c:pt>
                <c:pt idx="40">
                  <c:v>21794</c:v>
                </c:pt>
                <c:pt idx="41">
                  <c:v>21768</c:v>
                </c:pt>
                <c:pt idx="42">
                  <c:v>21657</c:v>
                </c:pt>
                <c:pt idx="43">
                  <c:v>21674</c:v>
                </c:pt>
              </c:numCache>
            </c:numRef>
          </c:val>
          <c:smooth val="0"/>
          <c:extLst>
            <c:ext xmlns:c16="http://schemas.microsoft.com/office/drawing/2014/chart" uri="{C3380CC4-5D6E-409C-BE32-E72D297353CC}">
              <c16:uniqueId val="{00000004-2207-4237-8B5E-369CF217EB28}"/>
            </c:ext>
          </c:extLst>
        </c:ser>
        <c:dLbls>
          <c:showLegendKey val="0"/>
          <c:showVal val="0"/>
          <c:showCatName val="0"/>
          <c:showSerName val="0"/>
          <c:showPercent val="0"/>
          <c:showBubbleSize val="0"/>
        </c:dLbls>
        <c:smooth val="0"/>
        <c:axId val="671848176"/>
        <c:axId val="671848504"/>
      </c:lineChart>
      <c:catAx>
        <c:axId val="67184817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1848504"/>
        <c:crosses val="autoZero"/>
        <c:auto val="1"/>
        <c:lblAlgn val="ctr"/>
        <c:lblOffset val="100"/>
        <c:tickLblSkip val="5"/>
        <c:noMultiLvlLbl val="0"/>
      </c:catAx>
      <c:valAx>
        <c:axId val="671848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1848176"/>
        <c:crosses val="autoZero"/>
        <c:crossBetween val="between"/>
      </c:valAx>
      <c:spPr>
        <a:noFill/>
        <a:ln>
          <a:solidFill>
            <a:sysClr val="windowText" lastClr="000000"/>
          </a:solidFill>
        </a:ln>
        <a:effectLst/>
      </c:spPr>
    </c:plotArea>
    <c:legend>
      <c:legendPos val="b"/>
      <c:layout>
        <c:manualLayout>
          <c:xMode val="edge"/>
          <c:yMode val="edge"/>
          <c:x val="9.8448026836882072E-2"/>
          <c:y val="0.88052399068094012"/>
          <c:w val="0.80310394632623583"/>
          <c:h val="5.056215164115721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a:solidFill>
                  <a:sysClr val="windowText" lastClr="000000"/>
                </a:solidFill>
              </a:rPr>
              <a:t>Ylä-Savon seutukunnan väestönkehitys 1975–2018 ja Tilastokeskuksen väestöennuste v. 2015 ja v. 2019</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manualLayout>
          <c:layoutTarget val="inner"/>
          <c:xMode val="edge"/>
          <c:yMode val="edge"/>
          <c:x val="6.6486314205876196E-2"/>
          <c:y val="0.13123768370025701"/>
          <c:w val="0.90725365689305315"/>
          <c:h val="0.74747189232530964"/>
        </c:manualLayout>
      </c:layout>
      <c:lineChart>
        <c:grouping val="standard"/>
        <c:varyColors val="0"/>
        <c:ser>
          <c:idx val="0"/>
          <c:order val="0"/>
          <c:tx>
            <c:strRef>
              <c:f>'toteutunut+ennuste'!$A$85</c:f>
              <c:strCache>
                <c:ptCount val="1"/>
                <c:pt idx="0">
                  <c:v>Ylä-Savon seutukunta ennuste 2015</c:v>
                </c:pt>
              </c:strCache>
            </c:strRef>
          </c:tx>
          <c:spPr>
            <a:ln w="38100" cap="rnd">
              <a:solidFill>
                <a:sysClr val="window" lastClr="FFFFFF">
                  <a:lumMod val="50000"/>
                </a:sysClr>
              </a:solidFill>
              <a:prstDash val="dash"/>
              <a:round/>
            </a:ln>
            <a:effectLst/>
          </c:spPr>
          <c:marker>
            <c:symbol val="none"/>
          </c:marker>
          <c:dLbls>
            <c:dLbl>
              <c:idx val="65"/>
              <c:layout>
                <c:manualLayout>
                  <c:x val="-2.6710800119572442E-2"/>
                  <c:y val="-3.8929425075318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0B-4D74-B3FB-6071D7605C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'toteutunut+ennuste'!$B$85:$BO$85</c:f>
              <c:numCache>
                <c:formatCode>General</c:formatCode>
                <c:ptCount val="66"/>
                <c:pt idx="39" formatCode="#,##0">
                  <c:v>56297</c:v>
                </c:pt>
                <c:pt idx="40" formatCode="#,##0">
                  <c:v>55896</c:v>
                </c:pt>
                <c:pt idx="41" formatCode="#,##0">
                  <c:v>55530</c:v>
                </c:pt>
                <c:pt idx="42" formatCode="#,##0">
                  <c:v>55177</c:v>
                </c:pt>
                <c:pt idx="43" formatCode="#,##0">
                  <c:v>54844</c:v>
                </c:pt>
                <c:pt idx="44" formatCode="#,##0">
                  <c:v>54524</c:v>
                </c:pt>
                <c:pt idx="45" formatCode="#,##0">
                  <c:v>54222</c:v>
                </c:pt>
                <c:pt idx="46" formatCode="#,##0">
                  <c:v>53936</c:v>
                </c:pt>
                <c:pt idx="47" formatCode="#,##0">
                  <c:v>53667</c:v>
                </c:pt>
                <c:pt idx="48" formatCode="#,##0">
                  <c:v>53404</c:v>
                </c:pt>
                <c:pt idx="49" formatCode="#,##0">
                  <c:v>53147</c:v>
                </c:pt>
                <c:pt idx="50" formatCode="#,##0">
                  <c:v>52891</c:v>
                </c:pt>
                <c:pt idx="51" formatCode="#,##0">
                  <c:v>52648</c:v>
                </c:pt>
                <c:pt idx="52" formatCode="#,##0">
                  <c:v>52412</c:v>
                </c:pt>
                <c:pt idx="53" formatCode="#,##0">
                  <c:v>52182</c:v>
                </c:pt>
                <c:pt idx="54" formatCode="#,##0">
                  <c:v>51945</c:v>
                </c:pt>
                <c:pt idx="55" formatCode="#,##0">
                  <c:v>51714</c:v>
                </c:pt>
                <c:pt idx="56" formatCode="#,##0">
                  <c:v>51494</c:v>
                </c:pt>
                <c:pt idx="57" formatCode="#,##0">
                  <c:v>51275</c:v>
                </c:pt>
                <c:pt idx="58" formatCode="#,##0">
                  <c:v>51059</c:v>
                </c:pt>
                <c:pt idx="59" formatCode="#,##0">
                  <c:v>50846</c:v>
                </c:pt>
                <c:pt idx="60" formatCode="#,##0">
                  <c:v>50628</c:v>
                </c:pt>
                <c:pt idx="61" formatCode="#,##0">
                  <c:v>50415</c:v>
                </c:pt>
                <c:pt idx="62" formatCode="#,##0">
                  <c:v>50199</c:v>
                </c:pt>
                <c:pt idx="63" formatCode="#,##0">
                  <c:v>49976</c:v>
                </c:pt>
                <c:pt idx="64" formatCode="#,##0">
                  <c:v>49757</c:v>
                </c:pt>
                <c:pt idx="65" formatCode="#,##0">
                  <c:v>49536</c:v>
                </c:pt>
              </c:numCache>
            </c:numRef>
          </c:val>
          <c:smooth val="0"/>
          <c:extLst>
            <c:ext xmlns:c16="http://schemas.microsoft.com/office/drawing/2014/chart" uri="{C3380CC4-5D6E-409C-BE32-E72D297353CC}">
              <c16:uniqueId val="{00000001-8F0B-4D74-B3FB-6071D7605C67}"/>
            </c:ext>
          </c:extLst>
        </c:ser>
        <c:ser>
          <c:idx val="1"/>
          <c:order val="1"/>
          <c:tx>
            <c:strRef>
              <c:f>'toteutunut+ennuste'!$A$86</c:f>
              <c:strCache>
                <c:ptCount val="1"/>
                <c:pt idx="0">
                  <c:v>Ylä-Savon seutukunta ennuste 2019</c:v>
                </c:pt>
              </c:strCache>
            </c:strRef>
          </c:tx>
          <c:spPr>
            <a:ln w="38100" cap="rnd">
              <a:solidFill>
                <a:srgbClr val="FF0000"/>
              </a:solidFill>
              <a:prstDash val="dash"/>
              <a:round/>
            </a:ln>
            <a:effectLst/>
          </c:spPr>
          <c:marker>
            <c:symbol val="none"/>
          </c:marker>
          <c:dLbls>
            <c:dLbl>
              <c:idx val="65"/>
              <c:layout>
                <c:manualLayout>
                  <c:x val="-2.9713830853542088E-2"/>
                  <c:y val="3.892942507531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0B-4D74-B3FB-6071D7605C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'toteutunut+ennuste'!$B$86:$BO$86</c:f>
              <c:numCache>
                <c:formatCode>General</c:formatCode>
                <c:ptCount val="66"/>
                <c:pt idx="43" formatCode="#,##0">
                  <c:v>53627</c:v>
                </c:pt>
                <c:pt idx="44" formatCode="#,##0">
                  <c:v>52952</c:v>
                </c:pt>
                <c:pt idx="45" formatCode="#,##0">
                  <c:v>52301</c:v>
                </c:pt>
                <c:pt idx="46" formatCode="#,##0">
                  <c:v>51676</c:v>
                </c:pt>
                <c:pt idx="47" formatCode="#,##0">
                  <c:v>51072</c:v>
                </c:pt>
                <c:pt idx="48" formatCode="#,##0">
                  <c:v>50485</c:v>
                </c:pt>
                <c:pt idx="49" formatCode="#,##0">
                  <c:v>49909</c:v>
                </c:pt>
                <c:pt idx="50" formatCode="#,##0">
                  <c:v>49346</c:v>
                </c:pt>
                <c:pt idx="51" formatCode="#,##0">
                  <c:v>48797</c:v>
                </c:pt>
                <c:pt idx="52" formatCode="#,##0">
                  <c:v>48265</c:v>
                </c:pt>
                <c:pt idx="53" formatCode="#,##0">
                  <c:v>47739</c:v>
                </c:pt>
                <c:pt idx="54" formatCode="#,##0">
                  <c:v>47221</c:v>
                </c:pt>
                <c:pt idx="55" formatCode="#,##0">
                  <c:v>46713</c:v>
                </c:pt>
                <c:pt idx="56" formatCode="#,##0">
                  <c:v>46224</c:v>
                </c:pt>
                <c:pt idx="57" formatCode="#,##0">
                  <c:v>45741</c:v>
                </c:pt>
                <c:pt idx="58" formatCode="#,##0">
                  <c:v>45275</c:v>
                </c:pt>
                <c:pt idx="59" formatCode="#,##0">
                  <c:v>44811</c:v>
                </c:pt>
                <c:pt idx="60" formatCode="#,##0">
                  <c:v>44361</c:v>
                </c:pt>
                <c:pt idx="61" formatCode="#,##0">
                  <c:v>43916</c:v>
                </c:pt>
                <c:pt idx="62" formatCode="#,##0">
                  <c:v>43479</c:v>
                </c:pt>
                <c:pt idx="63" formatCode="#,##0">
                  <c:v>43053</c:v>
                </c:pt>
                <c:pt idx="64" formatCode="#,##0">
                  <c:v>42634</c:v>
                </c:pt>
                <c:pt idx="65" formatCode="#,##0">
                  <c:v>42217</c:v>
                </c:pt>
              </c:numCache>
            </c:numRef>
          </c:val>
          <c:smooth val="0"/>
          <c:extLst>
            <c:ext xmlns:c16="http://schemas.microsoft.com/office/drawing/2014/chart" uri="{C3380CC4-5D6E-409C-BE32-E72D297353CC}">
              <c16:uniqueId val="{00000003-8F0B-4D74-B3FB-6071D7605C67}"/>
            </c:ext>
          </c:extLst>
        </c:ser>
        <c:ser>
          <c:idx val="2"/>
          <c:order val="2"/>
          <c:tx>
            <c:strRef>
              <c:f>'toteutunut+ennuste'!$A$87</c:f>
              <c:strCache>
                <c:ptCount val="1"/>
                <c:pt idx="0">
                  <c:v>Ylä-Savon seutukunta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'toteutunut+ennuste'!$B$87:$BO$87</c:f>
              <c:numCache>
                <c:formatCode>#,##0</c:formatCode>
                <c:ptCount val="66"/>
                <c:pt idx="0">
                  <c:v>69226</c:v>
                </c:pt>
                <c:pt idx="1">
                  <c:v>69041</c:v>
                </c:pt>
                <c:pt idx="2">
                  <c:v>68910</c:v>
                </c:pt>
                <c:pt idx="3">
                  <c:v>68836</c:v>
                </c:pt>
                <c:pt idx="4">
                  <c:v>68775</c:v>
                </c:pt>
                <c:pt idx="5">
                  <c:v>68705</c:v>
                </c:pt>
                <c:pt idx="6">
                  <c:v>68728</c:v>
                </c:pt>
                <c:pt idx="7">
                  <c:v>68964</c:v>
                </c:pt>
                <c:pt idx="8">
                  <c:v>69157</c:v>
                </c:pt>
                <c:pt idx="9">
                  <c:v>69356</c:v>
                </c:pt>
                <c:pt idx="10">
                  <c:v>69137</c:v>
                </c:pt>
                <c:pt idx="11">
                  <c:v>68946</c:v>
                </c:pt>
                <c:pt idx="12">
                  <c:v>68567</c:v>
                </c:pt>
                <c:pt idx="13">
                  <c:v>68139</c:v>
                </c:pt>
                <c:pt idx="14">
                  <c:v>67953</c:v>
                </c:pt>
                <c:pt idx="15">
                  <c:v>67758</c:v>
                </c:pt>
                <c:pt idx="16">
                  <c:v>67671</c:v>
                </c:pt>
                <c:pt idx="17">
                  <c:v>67664</c:v>
                </c:pt>
                <c:pt idx="18">
                  <c:v>67451</c:v>
                </c:pt>
                <c:pt idx="19">
                  <c:v>67267</c:v>
                </c:pt>
                <c:pt idx="20">
                  <c:v>66749</c:v>
                </c:pt>
                <c:pt idx="21">
                  <c:v>66265</c:v>
                </c:pt>
                <c:pt idx="22">
                  <c:v>65472</c:v>
                </c:pt>
                <c:pt idx="23">
                  <c:v>64655</c:v>
                </c:pt>
                <c:pt idx="24">
                  <c:v>63962</c:v>
                </c:pt>
                <c:pt idx="25">
                  <c:v>63074</c:v>
                </c:pt>
                <c:pt idx="26">
                  <c:v>62257</c:v>
                </c:pt>
                <c:pt idx="27">
                  <c:v>61692</c:v>
                </c:pt>
                <c:pt idx="28">
                  <c:v>61009</c:v>
                </c:pt>
                <c:pt idx="29">
                  <c:v>60677</c:v>
                </c:pt>
                <c:pt idx="30">
                  <c:v>60126</c:v>
                </c:pt>
                <c:pt idx="31">
                  <c:v>59630</c:v>
                </c:pt>
                <c:pt idx="32">
                  <c:v>59168</c:v>
                </c:pt>
                <c:pt idx="33">
                  <c:v>58879</c:v>
                </c:pt>
                <c:pt idx="34">
                  <c:v>58353</c:v>
                </c:pt>
                <c:pt idx="35">
                  <c:v>57946</c:v>
                </c:pt>
                <c:pt idx="36">
                  <c:v>57688</c:v>
                </c:pt>
                <c:pt idx="37">
                  <c:v>57238</c:v>
                </c:pt>
                <c:pt idx="38">
                  <c:v>56792</c:v>
                </c:pt>
                <c:pt idx="39">
                  <c:v>56297</c:v>
                </c:pt>
                <c:pt idx="40">
                  <c:v>55681</c:v>
                </c:pt>
                <c:pt idx="41">
                  <c:v>55056</c:v>
                </c:pt>
                <c:pt idx="42">
                  <c:v>54307</c:v>
                </c:pt>
                <c:pt idx="43">
                  <c:v>53627</c:v>
                </c:pt>
              </c:numCache>
            </c:numRef>
          </c:val>
          <c:smooth val="0"/>
          <c:extLst>
            <c:ext xmlns:c16="http://schemas.microsoft.com/office/drawing/2014/chart" uri="{C3380CC4-5D6E-409C-BE32-E72D297353CC}">
              <c16:uniqueId val="{00000004-8F0B-4D74-B3FB-6071D7605C67}"/>
            </c:ext>
          </c:extLst>
        </c:ser>
        <c:dLbls>
          <c:showLegendKey val="0"/>
          <c:showVal val="0"/>
          <c:showCatName val="0"/>
          <c:showSerName val="0"/>
          <c:showPercent val="0"/>
          <c:showBubbleSize val="0"/>
        </c:dLbls>
        <c:smooth val="0"/>
        <c:axId val="583471104"/>
        <c:axId val="583472416"/>
      </c:lineChart>
      <c:catAx>
        <c:axId val="5834711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83472416"/>
        <c:crosses val="autoZero"/>
        <c:auto val="1"/>
        <c:lblAlgn val="ctr"/>
        <c:lblOffset val="100"/>
        <c:tickLblSkip val="5"/>
        <c:noMultiLvlLbl val="0"/>
      </c:catAx>
      <c:valAx>
        <c:axId val="583472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583471104"/>
        <c:crosses val="autoZero"/>
        <c:crossBetween val="between"/>
      </c:valAx>
      <c:spPr>
        <a:noFill/>
        <a:ln>
          <a:solidFill>
            <a:sysClr val="windowText" lastClr="000000"/>
          </a:solidFill>
        </a:ln>
        <a:effectLst/>
      </c:spPr>
    </c:plotArea>
    <c:legend>
      <c:legendPos val="b"/>
      <c:layout>
        <c:manualLayout>
          <c:xMode val="edge"/>
          <c:yMode val="edge"/>
          <c:x val="3.3151538545358507E-4"/>
          <c:y val="0.90455005977434522"/>
          <c:w val="0.97366704710959451"/>
          <c:h val="6.8938334626724301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Iisalmen väestönkehitys</a:t>
            </a:r>
            <a:r>
              <a:rPr lang="fi-FI" b="1" baseline="0" dirty="0">
                <a:solidFill>
                  <a:sysClr val="windowText" lastClr="000000"/>
                </a:solidFill>
              </a:rPr>
              <a:t> 1975–2018 ja Tilastokeskuksen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'toteutunut+ennuste'!$A$90</c:f>
              <c:strCache>
                <c:ptCount val="1"/>
                <c:pt idx="0">
                  <c:v>Iisalmi ennuste 2015</c:v>
                </c:pt>
              </c:strCache>
            </c:strRef>
          </c:tx>
          <c:spPr>
            <a:ln w="38100" cap="rnd">
              <a:solidFill>
                <a:sysClr val="window" lastClr="FFFFFF">
                  <a:lumMod val="50000"/>
                </a:sysClr>
              </a:solidFill>
              <a:prstDash val="dash"/>
              <a:round/>
            </a:ln>
            <a:effectLst/>
          </c:spPr>
          <c:marker>
            <c:symbol val="none"/>
          </c:marker>
          <c:dLbls>
            <c:dLbl>
              <c:idx val="65"/>
              <c:layout>
                <c:manualLayout>
                  <c:x val="-2.5105593062503165E-2"/>
                  <c:y val="-3.0226737171415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CF-4AD8-85E2-A6CA5DB8A5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'toteutunut+ennuste'!$B$90:$BO$90</c:f>
              <c:numCache>
                <c:formatCode>General</c:formatCode>
                <c:ptCount val="66"/>
                <c:pt idx="39" formatCode="#,##0">
                  <c:v>22115</c:v>
                </c:pt>
                <c:pt idx="40" formatCode="#,##0">
                  <c:v>22111</c:v>
                </c:pt>
                <c:pt idx="41" formatCode="#,##0">
                  <c:v>22111</c:v>
                </c:pt>
                <c:pt idx="42" formatCode="#,##0">
                  <c:v>22106</c:v>
                </c:pt>
                <c:pt idx="43" formatCode="#,##0">
                  <c:v>22098</c:v>
                </c:pt>
                <c:pt idx="44" formatCode="#,##0">
                  <c:v>22089</c:v>
                </c:pt>
                <c:pt idx="45" formatCode="#,##0">
                  <c:v>22080</c:v>
                </c:pt>
                <c:pt idx="46" formatCode="#,##0">
                  <c:v>22067</c:v>
                </c:pt>
                <c:pt idx="47" formatCode="#,##0">
                  <c:v>22058</c:v>
                </c:pt>
                <c:pt idx="48" formatCode="#,##0">
                  <c:v>22047</c:v>
                </c:pt>
                <c:pt idx="49" formatCode="#,##0">
                  <c:v>22034</c:v>
                </c:pt>
                <c:pt idx="50" formatCode="#,##0">
                  <c:v>22019</c:v>
                </c:pt>
                <c:pt idx="51" formatCode="#,##0">
                  <c:v>22003</c:v>
                </c:pt>
                <c:pt idx="52" formatCode="#,##0">
                  <c:v>21986</c:v>
                </c:pt>
                <c:pt idx="53" formatCode="#,##0">
                  <c:v>21964</c:v>
                </c:pt>
                <c:pt idx="54" formatCode="#,##0">
                  <c:v>21939</c:v>
                </c:pt>
                <c:pt idx="55" formatCode="#,##0">
                  <c:v>21909</c:v>
                </c:pt>
                <c:pt idx="56" formatCode="#,##0">
                  <c:v>21880</c:v>
                </c:pt>
                <c:pt idx="57" formatCode="#,##0">
                  <c:v>21847</c:v>
                </c:pt>
                <c:pt idx="58" formatCode="#,##0">
                  <c:v>21810</c:v>
                </c:pt>
                <c:pt idx="59" formatCode="#,##0">
                  <c:v>21768</c:v>
                </c:pt>
                <c:pt idx="60" formatCode="#,##0">
                  <c:v>21726</c:v>
                </c:pt>
                <c:pt idx="61" formatCode="#,##0">
                  <c:v>21680</c:v>
                </c:pt>
                <c:pt idx="62" formatCode="#,##0">
                  <c:v>21633</c:v>
                </c:pt>
                <c:pt idx="63" formatCode="#,##0">
                  <c:v>21581</c:v>
                </c:pt>
                <c:pt idx="64" formatCode="#,##0">
                  <c:v>21527</c:v>
                </c:pt>
                <c:pt idx="65" formatCode="#,##0">
                  <c:v>21469</c:v>
                </c:pt>
              </c:numCache>
            </c:numRef>
          </c:val>
          <c:smooth val="0"/>
          <c:extLst>
            <c:ext xmlns:c16="http://schemas.microsoft.com/office/drawing/2014/chart" uri="{C3380CC4-5D6E-409C-BE32-E72D297353CC}">
              <c16:uniqueId val="{00000001-84CF-4AD8-85E2-A6CA5DB8A5AD}"/>
            </c:ext>
          </c:extLst>
        </c:ser>
        <c:ser>
          <c:idx val="1"/>
          <c:order val="1"/>
          <c:tx>
            <c:strRef>
              <c:f>'toteutunut+ennuste'!$A$91</c:f>
              <c:strCache>
                <c:ptCount val="1"/>
                <c:pt idx="0">
                  <c:v>Iisalmi ennuste 2019</c:v>
                </c:pt>
              </c:strCache>
            </c:strRef>
          </c:tx>
          <c:spPr>
            <a:ln w="38100" cap="rnd">
              <a:solidFill>
                <a:srgbClr val="FF0000"/>
              </a:solidFill>
              <a:prstDash val="dash"/>
              <a:round/>
            </a:ln>
            <a:effectLst/>
          </c:spPr>
          <c:marker>
            <c:symbol val="none"/>
          </c:marker>
          <c:dLbls>
            <c:dLbl>
              <c:idx val="65"/>
              <c:layout>
                <c:manualLayout>
                  <c:x val="-2.6317766524553081E-2"/>
                  <c:y val="3.794599414422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CF-4AD8-85E2-A6CA5DB8A5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'toteutunut+ennuste'!$B$91:$BO$91</c:f>
              <c:numCache>
                <c:formatCode>General</c:formatCode>
                <c:ptCount val="66"/>
                <c:pt idx="43" formatCode="#,##0">
                  <c:v>21472</c:v>
                </c:pt>
                <c:pt idx="44" formatCode="#,##0">
                  <c:v>21286</c:v>
                </c:pt>
                <c:pt idx="45" formatCode="#,##0">
                  <c:v>21103</c:v>
                </c:pt>
                <c:pt idx="46" formatCode="#,##0">
                  <c:v>20923</c:v>
                </c:pt>
                <c:pt idx="47" formatCode="#,##0">
                  <c:v>20752</c:v>
                </c:pt>
                <c:pt idx="48" formatCode="#,##0">
                  <c:v>20585</c:v>
                </c:pt>
                <c:pt idx="49" formatCode="#,##0">
                  <c:v>20418</c:v>
                </c:pt>
                <c:pt idx="50" formatCode="#,##0">
                  <c:v>20254</c:v>
                </c:pt>
                <c:pt idx="51" formatCode="#,##0">
                  <c:v>20093</c:v>
                </c:pt>
                <c:pt idx="52" formatCode="#,##0">
                  <c:v>19932</c:v>
                </c:pt>
                <c:pt idx="53" formatCode="#,##0">
                  <c:v>19771</c:v>
                </c:pt>
                <c:pt idx="54" formatCode="#,##0">
                  <c:v>19607</c:v>
                </c:pt>
                <c:pt idx="55" formatCode="#,##0">
                  <c:v>19444</c:v>
                </c:pt>
                <c:pt idx="56" formatCode="#,##0">
                  <c:v>19286</c:v>
                </c:pt>
                <c:pt idx="57" formatCode="#,##0">
                  <c:v>19126</c:v>
                </c:pt>
                <c:pt idx="58" formatCode="#,##0">
                  <c:v>18966</c:v>
                </c:pt>
                <c:pt idx="59" formatCode="#,##0">
                  <c:v>18805</c:v>
                </c:pt>
                <c:pt idx="60" formatCode="#,##0">
                  <c:v>18647</c:v>
                </c:pt>
                <c:pt idx="61" formatCode="#,##0">
                  <c:v>18488</c:v>
                </c:pt>
                <c:pt idx="62" formatCode="#,##0">
                  <c:v>18330</c:v>
                </c:pt>
                <c:pt idx="63" formatCode="#,##0">
                  <c:v>18174</c:v>
                </c:pt>
                <c:pt idx="64" formatCode="#,##0">
                  <c:v>18015</c:v>
                </c:pt>
                <c:pt idx="65" formatCode="#,##0">
                  <c:v>17858</c:v>
                </c:pt>
              </c:numCache>
            </c:numRef>
          </c:val>
          <c:smooth val="0"/>
          <c:extLst>
            <c:ext xmlns:c16="http://schemas.microsoft.com/office/drawing/2014/chart" uri="{C3380CC4-5D6E-409C-BE32-E72D297353CC}">
              <c16:uniqueId val="{00000003-84CF-4AD8-85E2-A6CA5DB8A5AD}"/>
            </c:ext>
          </c:extLst>
        </c:ser>
        <c:ser>
          <c:idx val="2"/>
          <c:order val="2"/>
          <c:tx>
            <c:strRef>
              <c:f>'toteutunut+ennuste'!$A$92</c:f>
              <c:strCache>
                <c:ptCount val="1"/>
                <c:pt idx="0">
                  <c:v>Iisalmi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'toteutunut+ennuste'!$B$92:$BO$92</c:f>
              <c:numCache>
                <c:formatCode>#,##0</c:formatCode>
                <c:ptCount val="66"/>
                <c:pt idx="0">
                  <c:v>21474</c:v>
                </c:pt>
                <c:pt idx="1">
                  <c:v>21748</c:v>
                </c:pt>
                <c:pt idx="2">
                  <c:v>21944</c:v>
                </c:pt>
                <c:pt idx="3">
                  <c:v>22131</c:v>
                </c:pt>
                <c:pt idx="4">
                  <c:v>22321</c:v>
                </c:pt>
                <c:pt idx="5">
                  <c:v>22648</c:v>
                </c:pt>
                <c:pt idx="6">
                  <c:v>22829</c:v>
                </c:pt>
                <c:pt idx="7">
                  <c:v>23056</c:v>
                </c:pt>
                <c:pt idx="8">
                  <c:v>23225</c:v>
                </c:pt>
                <c:pt idx="9">
                  <c:v>23409</c:v>
                </c:pt>
                <c:pt idx="10">
                  <c:v>23612</c:v>
                </c:pt>
                <c:pt idx="11">
                  <c:v>23617</c:v>
                </c:pt>
                <c:pt idx="12">
                  <c:v>23695</c:v>
                </c:pt>
                <c:pt idx="13">
                  <c:v>23724</c:v>
                </c:pt>
                <c:pt idx="14">
                  <c:v>23830</c:v>
                </c:pt>
                <c:pt idx="15">
                  <c:v>23979</c:v>
                </c:pt>
                <c:pt idx="16">
                  <c:v>23925</c:v>
                </c:pt>
                <c:pt idx="17">
                  <c:v>23996</c:v>
                </c:pt>
                <c:pt idx="18">
                  <c:v>23985</c:v>
                </c:pt>
                <c:pt idx="19">
                  <c:v>24117</c:v>
                </c:pt>
                <c:pt idx="20">
                  <c:v>24042</c:v>
                </c:pt>
                <c:pt idx="21">
                  <c:v>23994</c:v>
                </c:pt>
                <c:pt idx="22">
                  <c:v>23772</c:v>
                </c:pt>
                <c:pt idx="23">
                  <c:v>23612</c:v>
                </c:pt>
                <c:pt idx="24">
                  <c:v>23389</c:v>
                </c:pt>
                <c:pt idx="25">
                  <c:v>23113</c:v>
                </c:pt>
                <c:pt idx="26">
                  <c:v>22903</c:v>
                </c:pt>
                <c:pt idx="27">
                  <c:v>22835</c:v>
                </c:pt>
                <c:pt idx="28">
                  <c:v>22647</c:v>
                </c:pt>
                <c:pt idx="29">
                  <c:v>22639</c:v>
                </c:pt>
                <c:pt idx="30">
                  <c:v>22482</c:v>
                </c:pt>
                <c:pt idx="31">
                  <c:v>22319</c:v>
                </c:pt>
                <c:pt idx="32">
                  <c:v>22298</c:v>
                </c:pt>
                <c:pt idx="33">
                  <c:v>22289</c:v>
                </c:pt>
                <c:pt idx="34">
                  <c:v>22169</c:v>
                </c:pt>
                <c:pt idx="35">
                  <c:v>22095</c:v>
                </c:pt>
                <c:pt idx="36">
                  <c:v>22147</c:v>
                </c:pt>
                <c:pt idx="37">
                  <c:v>22135</c:v>
                </c:pt>
                <c:pt idx="38">
                  <c:v>22171</c:v>
                </c:pt>
                <c:pt idx="39">
                  <c:v>22115</c:v>
                </c:pt>
                <c:pt idx="40">
                  <c:v>21945</c:v>
                </c:pt>
                <c:pt idx="41">
                  <c:v>21767</c:v>
                </c:pt>
                <c:pt idx="42">
                  <c:v>21639</c:v>
                </c:pt>
                <c:pt idx="43">
                  <c:v>21472</c:v>
                </c:pt>
              </c:numCache>
            </c:numRef>
          </c:val>
          <c:smooth val="0"/>
          <c:extLst>
            <c:ext xmlns:c16="http://schemas.microsoft.com/office/drawing/2014/chart" uri="{C3380CC4-5D6E-409C-BE32-E72D297353CC}">
              <c16:uniqueId val="{00000004-84CF-4AD8-85E2-A6CA5DB8A5AD}"/>
            </c:ext>
          </c:extLst>
        </c:ser>
        <c:dLbls>
          <c:showLegendKey val="0"/>
          <c:showVal val="0"/>
          <c:showCatName val="0"/>
          <c:showSerName val="0"/>
          <c:showPercent val="0"/>
          <c:showBubbleSize val="0"/>
        </c:dLbls>
        <c:smooth val="0"/>
        <c:axId val="608446680"/>
        <c:axId val="620278856"/>
      </c:lineChart>
      <c:catAx>
        <c:axId val="608446680"/>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20278856"/>
        <c:crosses val="autoZero"/>
        <c:auto val="1"/>
        <c:lblAlgn val="ctr"/>
        <c:lblOffset val="100"/>
        <c:tickLblSkip val="5"/>
        <c:noMultiLvlLbl val="0"/>
      </c:catAx>
      <c:valAx>
        <c:axId val="620278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08446680"/>
        <c:crosses val="autoZero"/>
        <c:crossBetween val="between"/>
      </c:valAx>
      <c:spPr>
        <a:noFill/>
        <a:ln>
          <a:solidFill>
            <a:sysClr val="windowText" lastClr="000000"/>
          </a:solidFill>
        </a:ln>
        <a:effectLst/>
      </c:spPr>
    </c:plotArea>
    <c:legend>
      <c:legendPos val="b"/>
      <c:layout>
        <c:manualLayout>
          <c:xMode val="edge"/>
          <c:yMode val="edge"/>
          <c:x val="7.7336662493333611E-2"/>
          <c:y val="0.91309784009996242"/>
          <c:w val="0.84532667501333281"/>
          <c:h val="5.6675459648148518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Kiuruveden väestönkehitys 1975–2018</a:t>
            </a:r>
            <a:r>
              <a:rPr lang="fi-FI" b="1" baseline="0" dirty="0">
                <a:solidFill>
                  <a:sysClr val="windowText" lastClr="000000"/>
                </a:solidFill>
              </a:rPr>
              <a:t> ja Tilastokeskuksen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layout>
        <c:manualLayout>
          <c:xMode val="edge"/>
          <c:yMode val="edge"/>
          <c:x val="0.12005277559044272"/>
          <c:y val="1.4252874423198144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'toteutunut+ennuste'!$A$100</c:f>
              <c:strCache>
                <c:ptCount val="1"/>
                <c:pt idx="0">
                  <c:v>Kiuruvesi ennuste 2015</c:v>
                </c:pt>
              </c:strCache>
            </c:strRef>
          </c:tx>
          <c:spPr>
            <a:ln w="38100" cap="rnd">
              <a:solidFill>
                <a:sysClr val="window" lastClr="FFFFFF">
                  <a:lumMod val="50000"/>
                </a:sysClr>
              </a:solidFill>
              <a:prstDash val="dash"/>
              <a:round/>
            </a:ln>
            <a:effectLst/>
          </c:spPr>
          <c:marker>
            <c:symbol val="none"/>
          </c:marker>
          <c:dLbls>
            <c:dLbl>
              <c:idx val="65"/>
              <c:layout>
                <c:manualLayout>
                  <c:x val="-3.0762330958646802E-2"/>
                  <c:y val="-2.4821137648724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41-4638-B42D-EDD7CD9293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'toteutunut+ennuste'!$B$100:$BO$100</c:f>
              <c:numCache>
                <c:formatCode>General</c:formatCode>
                <c:ptCount val="66"/>
                <c:pt idx="39" formatCode="#,##0">
                  <c:v>8752</c:v>
                </c:pt>
                <c:pt idx="40" formatCode="#,##0">
                  <c:v>8644</c:v>
                </c:pt>
                <c:pt idx="41" formatCode="#,##0">
                  <c:v>8543</c:v>
                </c:pt>
                <c:pt idx="42" formatCode="#,##0">
                  <c:v>8449</c:v>
                </c:pt>
                <c:pt idx="43" formatCode="#,##0">
                  <c:v>8361</c:v>
                </c:pt>
                <c:pt idx="44" formatCode="#,##0">
                  <c:v>8277</c:v>
                </c:pt>
                <c:pt idx="45" formatCode="#,##0">
                  <c:v>8197</c:v>
                </c:pt>
                <c:pt idx="46" formatCode="#,##0">
                  <c:v>8123</c:v>
                </c:pt>
                <c:pt idx="47" formatCode="#,##0">
                  <c:v>8051</c:v>
                </c:pt>
                <c:pt idx="48" formatCode="#,##0">
                  <c:v>7984</c:v>
                </c:pt>
                <c:pt idx="49" formatCode="#,##0">
                  <c:v>7916</c:v>
                </c:pt>
                <c:pt idx="50" formatCode="#,##0">
                  <c:v>7851</c:v>
                </c:pt>
                <c:pt idx="51" formatCode="#,##0">
                  <c:v>7787</c:v>
                </c:pt>
                <c:pt idx="52" formatCode="#,##0">
                  <c:v>7730</c:v>
                </c:pt>
                <c:pt idx="53" formatCode="#,##0">
                  <c:v>7671</c:v>
                </c:pt>
                <c:pt idx="54" formatCode="#,##0">
                  <c:v>7614</c:v>
                </c:pt>
                <c:pt idx="55" formatCode="#,##0">
                  <c:v>7559</c:v>
                </c:pt>
                <c:pt idx="56" formatCode="#,##0">
                  <c:v>7506</c:v>
                </c:pt>
                <c:pt idx="57" formatCode="#,##0">
                  <c:v>7453</c:v>
                </c:pt>
                <c:pt idx="58" formatCode="#,##0">
                  <c:v>7403</c:v>
                </c:pt>
                <c:pt idx="59" formatCode="#,##0">
                  <c:v>7353</c:v>
                </c:pt>
                <c:pt idx="60" formatCode="#,##0">
                  <c:v>7303</c:v>
                </c:pt>
                <c:pt idx="61" formatCode="#,##0">
                  <c:v>7255</c:v>
                </c:pt>
                <c:pt idx="62" formatCode="#,##0">
                  <c:v>7207</c:v>
                </c:pt>
                <c:pt idx="63" formatCode="#,##0">
                  <c:v>7159</c:v>
                </c:pt>
                <c:pt idx="64" formatCode="#,##0">
                  <c:v>7109</c:v>
                </c:pt>
                <c:pt idx="65" formatCode="#,##0">
                  <c:v>7063</c:v>
                </c:pt>
              </c:numCache>
            </c:numRef>
          </c:val>
          <c:smooth val="0"/>
          <c:extLst>
            <c:ext xmlns:c16="http://schemas.microsoft.com/office/drawing/2014/chart" uri="{C3380CC4-5D6E-409C-BE32-E72D297353CC}">
              <c16:uniqueId val="{00000001-2041-4638-B42D-EDD7CD929337}"/>
            </c:ext>
          </c:extLst>
        </c:ser>
        <c:ser>
          <c:idx val="1"/>
          <c:order val="1"/>
          <c:tx>
            <c:strRef>
              <c:f>'toteutunut+ennuste'!$A$101</c:f>
              <c:strCache>
                <c:ptCount val="1"/>
                <c:pt idx="0">
                  <c:v>Kiuruvesi ennuste 2019</c:v>
                </c:pt>
              </c:strCache>
            </c:strRef>
          </c:tx>
          <c:spPr>
            <a:ln w="38100" cap="rnd">
              <a:solidFill>
                <a:srgbClr val="FF0000"/>
              </a:solidFill>
              <a:prstDash val="dash"/>
              <a:round/>
            </a:ln>
            <a:effectLst/>
          </c:spPr>
          <c:marker>
            <c:symbol val="none"/>
          </c:marker>
          <c:dLbls>
            <c:dLbl>
              <c:idx val="65"/>
              <c:layout>
                <c:manualLayout>
                  <c:x val="-3.0762330958646802E-2"/>
                  <c:y val="3.6943749777883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41-4638-B42D-EDD7CD9293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'toteutunut+ennuste'!$B$101:$BO$101</c:f>
              <c:numCache>
                <c:formatCode>General</c:formatCode>
                <c:ptCount val="66"/>
                <c:pt idx="43" formatCode="#,##0">
                  <c:v>8153</c:v>
                </c:pt>
                <c:pt idx="44" formatCode="#,##0">
                  <c:v>8000</c:v>
                </c:pt>
                <c:pt idx="45" formatCode="#,##0">
                  <c:v>7854</c:v>
                </c:pt>
                <c:pt idx="46" formatCode="#,##0">
                  <c:v>7714</c:v>
                </c:pt>
                <c:pt idx="47" formatCode="#,##0">
                  <c:v>7581</c:v>
                </c:pt>
                <c:pt idx="48" formatCode="#,##0">
                  <c:v>7454</c:v>
                </c:pt>
                <c:pt idx="49" formatCode="#,##0">
                  <c:v>7331</c:v>
                </c:pt>
                <c:pt idx="50" formatCode="#,##0">
                  <c:v>7210</c:v>
                </c:pt>
                <c:pt idx="51" formatCode="#,##0">
                  <c:v>7094</c:v>
                </c:pt>
                <c:pt idx="52" formatCode="#,##0">
                  <c:v>6983</c:v>
                </c:pt>
                <c:pt idx="53" formatCode="#,##0">
                  <c:v>6875</c:v>
                </c:pt>
                <c:pt idx="54" formatCode="#,##0">
                  <c:v>6772</c:v>
                </c:pt>
                <c:pt idx="55" formatCode="#,##0">
                  <c:v>6673</c:v>
                </c:pt>
                <c:pt idx="56" formatCode="#,##0">
                  <c:v>6577</c:v>
                </c:pt>
                <c:pt idx="57" formatCode="#,##0">
                  <c:v>6484</c:v>
                </c:pt>
                <c:pt idx="58" formatCode="#,##0">
                  <c:v>6394</c:v>
                </c:pt>
                <c:pt idx="59" formatCode="#,##0">
                  <c:v>6307</c:v>
                </c:pt>
                <c:pt idx="60" formatCode="#,##0">
                  <c:v>6222</c:v>
                </c:pt>
                <c:pt idx="61" formatCode="#,##0">
                  <c:v>6139</c:v>
                </c:pt>
                <c:pt idx="62" formatCode="#,##0">
                  <c:v>6055</c:v>
                </c:pt>
                <c:pt idx="63" formatCode="#,##0">
                  <c:v>5976</c:v>
                </c:pt>
                <c:pt idx="64" formatCode="#,##0">
                  <c:v>5898</c:v>
                </c:pt>
                <c:pt idx="65" formatCode="#,##0">
                  <c:v>5821</c:v>
                </c:pt>
              </c:numCache>
            </c:numRef>
          </c:val>
          <c:smooth val="0"/>
          <c:extLst>
            <c:ext xmlns:c16="http://schemas.microsoft.com/office/drawing/2014/chart" uri="{C3380CC4-5D6E-409C-BE32-E72D297353CC}">
              <c16:uniqueId val="{00000003-2041-4638-B42D-EDD7CD929337}"/>
            </c:ext>
          </c:extLst>
        </c:ser>
        <c:ser>
          <c:idx val="2"/>
          <c:order val="2"/>
          <c:tx>
            <c:strRef>
              <c:f>'toteutunut+ennuste'!$A$102</c:f>
              <c:strCache>
                <c:ptCount val="1"/>
                <c:pt idx="0">
                  <c:v>Kiuruvesi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'toteutunut+ennuste'!$B$102:$BO$102</c:f>
              <c:numCache>
                <c:formatCode>#,##0</c:formatCode>
                <c:ptCount val="66"/>
                <c:pt idx="0">
                  <c:v>12117</c:v>
                </c:pt>
                <c:pt idx="1">
                  <c:v>12081</c:v>
                </c:pt>
                <c:pt idx="2">
                  <c:v>12051</c:v>
                </c:pt>
                <c:pt idx="3">
                  <c:v>11989</c:v>
                </c:pt>
                <c:pt idx="4">
                  <c:v>12056</c:v>
                </c:pt>
                <c:pt idx="5">
                  <c:v>12030</c:v>
                </c:pt>
                <c:pt idx="6">
                  <c:v>12030</c:v>
                </c:pt>
                <c:pt idx="7">
                  <c:v>12073</c:v>
                </c:pt>
                <c:pt idx="8">
                  <c:v>12152</c:v>
                </c:pt>
                <c:pt idx="9">
                  <c:v>12189</c:v>
                </c:pt>
                <c:pt idx="10">
                  <c:v>12000</c:v>
                </c:pt>
                <c:pt idx="11">
                  <c:v>11932</c:v>
                </c:pt>
                <c:pt idx="12">
                  <c:v>11741</c:v>
                </c:pt>
                <c:pt idx="13">
                  <c:v>11583</c:v>
                </c:pt>
                <c:pt idx="14">
                  <c:v>11495</c:v>
                </c:pt>
                <c:pt idx="15">
                  <c:v>11415</c:v>
                </c:pt>
                <c:pt idx="16">
                  <c:v>11411</c:v>
                </c:pt>
                <c:pt idx="17">
                  <c:v>11363</c:v>
                </c:pt>
                <c:pt idx="18">
                  <c:v>11345</c:v>
                </c:pt>
                <c:pt idx="19">
                  <c:v>11288</c:v>
                </c:pt>
                <c:pt idx="20">
                  <c:v>11179</c:v>
                </c:pt>
                <c:pt idx="21">
                  <c:v>10993</c:v>
                </c:pt>
                <c:pt idx="22">
                  <c:v>10851</c:v>
                </c:pt>
                <c:pt idx="23">
                  <c:v>10595</c:v>
                </c:pt>
                <c:pt idx="24">
                  <c:v>10503</c:v>
                </c:pt>
                <c:pt idx="25">
                  <c:v>10358</c:v>
                </c:pt>
                <c:pt idx="26">
                  <c:v>10187</c:v>
                </c:pt>
                <c:pt idx="27">
                  <c:v>10074</c:v>
                </c:pt>
                <c:pt idx="28">
                  <c:v>9988</c:v>
                </c:pt>
                <c:pt idx="29">
                  <c:v>9864</c:v>
                </c:pt>
                <c:pt idx="30">
                  <c:v>9745</c:v>
                </c:pt>
                <c:pt idx="31">
                  <c:v>9639</c:v>
                </c:pt>
                <c:pt idx="32">
                  <c:v>9515</c:v>
                </c:pt>
                <c:pt idx="33">
                  <c:v>9400</c:v>
                </c:pt>
                <c:pt idx="34">
                  <c:v>9318</c:v>
                </c:pt>
                <c:pt idx="35">
                  <c:v>9157</c:v>
                </c:pt>
                <c:pt idx="36">
                  <c:v>9063</c:v>
                </c:pt>
                <c:pt idx="37">
                  <c:v>8989</c:v>
                </c:pt>
                <c:pt idx="38">
                  <c:v>8866</c:v>
                </c:pt>
                <c:pt idx="39">
                  <c:v>8752</c:v>
                </c:pt>
                <c:pt idx="40">
                  <c:v>8600</c:v>
                </c:pt>
                <c:pt idx="41">
                  <c:v>8444</c:v>
                </c:pt>
                <c:pt idx="42">
                  <c:v>8283</c:v>
                </c:pt>
                <c:pt idx="43">
                  <c:v>8153</c:v>
                </c:pt>
              </c:numCache>
            </c:numRef>
          </c:val>
          <c:smooth val="0"/>
          <c:extLst>
            <c:ext xmlns:c16="http://schemas.microsoft.com/office/drawing/2014/chart" uri="{C3380CC4-5D6E-409C-BE32-E72D297353CC}">
              <c16:uniqueId val="{00000004-2041-4638-B42D-EDD7CD929337}"/>
            </c:ext>
          </c:extLst>
        </c:ser>
        <c:dLbls>
          <c:showLegendKey val="0"/>
          <c:showVal val="0"/>
          <c:showCatName val="0"/>
          <c:showSerName val="0"/>
          <c:showPercent val="0"/>
          <c:showBubbleSize val="0"/>
        </c:dLbls>
        <c:smooth val="0"/>
        <c:axId val="677973912"/>
        <c:axId val="677972272"/>
      </c:lineChart>
      <c:catAx>
        <c:axId val="677973912"/>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2272"/>
        <c:crosses val="autoZero"/>
        <c:auto val="1"/>
        <c:lblAlgn val="ctr"/>
        <c:lblOffset val="100"/>
        <c:tickLblSkip val="5"/>
        <c:noMultiLvlLbl val="0"/>
      </c:catAx>
      <c:valAx>
        <c:axId val="677972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77973912"/>
        <c:crosses val="autoZero"/>
        <c:crossBetween val="between"/>
      </c:valAx>
      <c:spPr>
        <a:noFill/>
        <a:ln>
          <a:solidFill>
            <a:sysClr val="windowText" lastClr="000000"/>
          </a:solidFill>
        </a:ln>
        <a:effectLst/>
      </c:spPr>
    </c:plotArea>
    <c:legend>
      <c:legendPos val="b"/>
      <c:layout>
        <c:manualLayout>
          <c:xMode val="edge"/>
          <c:yMode val="edge"/>
          <c:x val="5.0000052232286027E-2"/>
          <c:y val="0.9097392939802571"/>
          <c:w val="0.89999989553542792"/>
          <c:h val="5.667547463601013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Keiteleen väestönkehitys 1975–2018 ja Tilastokeskuksen väestöennuste </a:t>
            </a:r>
          </a:p>
          <a:p>
            <a:pPr>
              <a:defRPr b="1">
                <a:solidFill>
                  <a:sysClr val="windowText" lastClr="000000"/>
                </a:solidFill>
              </a:defRPr>
            </a:pPr>
            <a:r>
              <a:rPr lang="fi-FI" b="1" dirty="0">
                <a:solidFill>
                  <a:sysClr val="windowText" lastClr="000000"/>
                </a:solidFill>
              </a:rPr>
              <a:t>v. 2015 ja v. 2019</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'toteutunut+ennuste'!$A$95</c:f>
              <c:strCache>
                <c:ptCount val="1"/>
                <c:pt idx="0">
                  <c:v>Keitele ennuste 2015</c:v>
                </c:pt>
              </c:strCache>
            </c:strRef>
          </c:tx>
          <c:spPr>
            <a:ln w="38100" cap="rnd">
              <a:solidFill>
                <a:sysClr val="window" lastClr="FFFFFF">
                  <a:lumMod val="50000"/>
                </a:sysClr>
              </a:solidFill>
              <a:prstDash val="dash"/>
              <a:round/>
            </a:ln>
            <a:effectLst/>
          </c:spPr>
          <c:marker>
            <c:symbol val="none"/>
          </c:marker>
          <c:dLbls>
            <c:dLbl>
              <c:idx val="65"/>
              <c:layout>
                <c:manualLayout>
                  <c:x val="-2.7347443951645775E-2"/>
                  <c:y val="-2.6090211962778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FF-4286-88AD-8D8C3C9EE3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'toteutunut+ennuste'!$B$95:$BO$95</c:f>
              <c:numCache>
                <c:formatCode>General</c:formatCode>
                <c:ptCount val="66"/>
                <c:pt idx="39" formatCode="#,##0">
                  <c:v>2398</c:v>
                </c:pt>
                <c:pt idx="40" formatCode="#,##0">
                  <c:v>2368</c:v>
                </c:pt>
                <c:pt idx="41" formatCode="#,##0">
                  <c:v>2340</c:v>
                </c:pt>
                <c:pt idx="42" formatCode="#,##0">
                  <c:v>2311</c:v>
                </c:pt>
                <c:pt idx="43" formatCode="#,##0">
                  <c:v>2283</c:v>
                </c:pt>
                <c:pt idx="44" formatCode="#,##0">
                  <c:v>2257</c:v>
                </c:pt>
                <c:pt idx="45" formatCode="#,##0">
                  <c:v>2232</c:v>
                </c:pt>
                <c:pt idx="46" formatCode="#,##0">
                  <c:v>2208</c:v>
                </c:pt>
                <c:pt idx="47" formatCode="#,##0">
                  <c:v>2187</c:v>
                </c:pt>
                <c:pt idx="48" formatCode="#,##0">
                  <c:v>2166</c:v>
                </c:pt>
                <c:pt idx="49" formatCode="#,##0">
                  <c:v>2149</c:v>
                </c:pt>
                <c:pt idx="50" formatCode="#,##0">
                  <c:v>2129</c:v>
                </c:pt>
                <c:pt idx="51" formatCode="#,##0">
                  <c:v>2113</c:v>
                </c:pt>
                <c:pt idx="52" formatCode="#,##0">
                  <c:v>2095</c:v>
                </c:pt>
                <c:pt idx="53" formatCode="#,##0">
                  <c:v>2080</c:v>
                </c:pt>
                <c:pt idx="54" formatCode="#,##0">
                  <c:v>2064</c:v>
                </c:pt>
                <c:pt idx="55" formatCode="#,##0">
                  <c:v>2047</c:v>
                </c:pt>
                <c:pt idx="56" formatCode="#,##0">
                  <c:v>2033</c:v>
                </c:pt>
                <c:pt idx="57" formatCode="#,##0">
                  <c:v>2017</c:v>
                </c:pt>
                <c:pt idx="58" formatCode="#,##0">
                  <c:v>2002</c:v>
                </c:pt>
                <c:pt idx="59" formatCode="#,##0">
                  <c:v>1990</c:v>
                </c:pt>
                <c:pt idx="60" formatCode="#,##0">
                  <c:v>1974</c:v>
                </c:pt>
                <c:pt idx="61" formatCode="#,##0">
                  <c:v>1961</c:v>
                </c:pt>
                <c:pt idx="62" formatCode="#,##0">
                  <c:v>1947</c:v>
                </c:pt>
                <c:pt idx="63" formatCode="#,##0">
                  <c:v>1933</c:v>
                </c:pt>
                <c:pt idx="64" formatCode="#,##0">
                  <c:v>1920</c:v>
                </c:pt>
                <c:pt idx="65" formatCode="#,##0">
                  <c:v>1906</c:v>
                </c:pt>
              </c:numCache>
            </c:numRef>
          </c:val>
          <c:smooth val="0"/>
          <c:extLst>
            <c:ext xmlns:c16="http://schemas.microsoft.com/office/drawing/2014/chart" uri="{C3380CC4-5D6E-409C-BE32-E72D297353CC}">
              <c16:uniqueId val="{00000001-50FF-4286-88AD-8D8C3C9EE341}"/>
            </c:ext>
          </c:extLst>
        </c:ser>
        <c:ser>
          <c:idx val="1"/>
          <c:order val="1"/>
          <c:tx>
            <c:strRef>
              <c:f>'toteutunut+ennuste'!$A$96</c:f>
              <c:strCache>
                <c:ptCount val="1"/>
                <c:pt idx="0">
                  <c:v>Keitele ennuste 2019</c:v>
                </c:pt>
              </c:strCache>
            </c:strRef>
          </c:tx>
          <c:spPr>
            <a:ln w="38100" cap="rnd">
              <a:solidFill>
                <a:srgbClr val="FF0000"/>
              </a:solidFill>
              <a:prstDash val="dash"/>
              <a:round/>
            </a:ln>
            <a:effectLst/>
          </c:spPr>
          <c:marker>
            <c:symbol val="none"/>
          </c:marker>
          <c:dLbls>
            <c:dLbl>
              <c:idx val="65"/>
              <c:layout>
                <c:manualLayout>
                  <c:x val="-2.9114575972179407E-2"/>
                  <c:y val="3.8576853812574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FF-4286-88AD-8D8C3C9EE3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'toteutunut+ennuste'!$B$96:$BO$96</c:f>
              <c:numCache>
                <c:formatCode>General</c:formatCode>
                <c:ptCount val="66"/>
                <c:pt idx="43" formatCode="#,##0">
                  <c:v>2244</c:v>
                </c:pt>
                <c:pt idx="44" formatCode="#,##0">
                  <c:v>2210</c:v>
                </c:pt>
                <c:pt idx="45" formatCode="#,##0">
                  <c:v>2177</c:v>
                </c:pt>
                <c:pt idx="46" formatCode="#,##0">
                  <c:v>2148</c:v>
                </c:pt>
                <c:pt idx="47" formatCode="#,##0">
                  <c:v>2118</c:v>
                </c:pt>
                <c:pt idx="48" formatCode="#,##0">
                  <c:v>2093</c:v>
                </c:pt>
                <c:pt idx="49" formatCode="#,##0">
                  <c:v>2067</c:v>
                </c:pt>
                <c:pt idx="50" formatCode="#,##0">
                  <c:v>2040</c:v>
                </c:pt>
                <c:pt idx="51" formatCode="#,##0">
                  <c:v>2017</c:v>
                </c:pt>
                <c:pt idx="52" formatCode="#,##0">
                  <c:v>1995</c:v>
                </c:pt>
                <c:pt idx="53" formatCode="#,##0">
                  <c:v>1971</c:v>
                </c:pt>
                <c:pt idx="54" formatCode="#,##0">
                  <c:v>1949</c:v>
                </c:pt>
                <c:pt idx="55" formatCode="#,##0">
                  <c:v>1926</c:v>
                </c:pt>
                <c:pt idx="56" formatCode="#,##0">
                  <c:v>1903</c:v>
                </c:pt>
                <c:pt idx="57" formatCode="#,##0">
                  <c:v>1881</c:v>
                </c:pt>
                <c:pt idx="58" formatCode="#,##0">
                  <c:v>1859</c:v>
                </c:pt>
                <c:pt idx="59" formatCode="#,##0">
                  <c:v>1836</c:v>
                </c:pt>
                <c:pt idx="60" formatCode="#,##0">
                  <c:v>1815</c:v>
                </c:pt>
                <c:pt idx="61" formatCode="#,##0">
                  <c:v>1791</c:v>
                </c:pt>
                <c:pt idx="62" formatCode="#,##0">
                  <c:v>1769</c:v>
                </c:pt>
                <c:pt idx="63" formatCode="#,##0">
                  <c:v>1746</c:v>
                </c:pt>
                <c:pt idx="64" formatCode="#,##0">
                  <c:v>1726</c:v>
                </c:pt>
                <c:pt idx="65" formatCode="#,##0">
                  <c:v>1704</c:v>
                </c:pt>
              </c:numCache>
            </c:numRef>
          </c:val>
          <c:smooth val="0"/>
          <c:extLst>
            <c:ext xmlns:c16="http://schemas.microsoft.com/office/drawing/2014/chart" uri="{C3380CC4-5D6E-409C-BE32-E72D297353CC}">
              <c16:uniqueId val="{00000003-50FF-4286-88AD-8D8C3C9EE341}"/>
            </c:ext>
          </c:extLst>
        </c:ser>
        <c:ser>
          <c:idx val="2"/>
          <c:order val="2"/>
          <c:tx>
            <c:strRef>
              <c:f>'toteutunut+ennuste'!$A$97</c:f>
              <c:strCache>
                <c:ptCount val="1"/>
                <c:pt idx="0">
                  <c:v>Keitele toteutunut</c:v>
                </c:pt>
              </c:strCache>
            </c:strRef>
          </c:tx>
          <c:spPr>
            <a:ln w="38100" cap="rnd">
              <a:solidFill>
                <a:srgbClr val="0070C0"/>
              </a:solidFill>
              <a:prstDash val="solid"/>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'toteutunut+ennuste'!$B$97:$BO$97</c:f>
              <c:numCache>
                <c:formatCode>#,##0</c:formatCode>
                <c:ptCount val="66"/>
                <c:pt idx="0">
                  <c:v>3451</c:v>
                </c:pt>
                <c:pt idx="1">
                  <c:v>3418</c:v>
                </c:pt>
                <c:pt idx="2">
                  <c:v>3390</c:v>
                </c:pt>
                <c:pt idx="3">
                  <c:v>3384</c:v>
                </c:pt>
                <c:pt idx="4">
                  <c:v>3383</c:v>
                </c:pt>
                <c:pt idx="5">
                  <c:v>3346</c:v>
                </c:pt>
                <c:pt idx="6">
                  <c:v>3353</c:v>
                </c:pt>
                <c:pt idx="7">
                  <c:v>3400</c:v>
                </c:pt>
                <c:pt idx="8">
                  <c:v>3403</c:v>
                </c:pt>
                <c:pt idx="9">
                  <c:v>3399</c:v>
                </c:pt>
                <c:pt idx="10">
                  <c:v>3357</c:v>
                </c:pt>
                <c:pt idx="11">
                  <c:v>3345</c:v>
                </c:pt>
                <c:pt idx="12">
                  <c:v>3332</c:v>
                </c:pt>
                <c:pt idx="13">
                  <c:v>3290</c:v>
                </c:pt>
                <c:pt idx="14">
                  <c:v>3334</c:v>
                </c:pt>
                <c:pt idx="15">
                  <c:v>3309</c:v>
                </c:pt>
                <c:pt idx="16">
                  <c:v>3306</c:v>
                </c:pt>
                <c:pt idx="17">
                  <c:v>3311</c:v>
                </c:pt>
                <c:pt idx="18">
                  <c:v>3284</c:v>
                </c:pt>
                <c:pt idx="19">
                  <c:v>3250</c:v>
                </c:pt>
                <c:pt idx="20">
                  <c:v>3201</c:v>
                </c:pt>
                <c:pt idx="21">
                  <c:v>3162</c:v>
                </c:pt>
                <c:pt idx="22">
                  <c:v>3086</c:v>
                </c:pt>
                <c:pt idx="23">
                  <c:v>3044</c:v>
                </c:pt>
                <c:pt idx="24">
                  <c:v>3005</c:v>
                </c:pt>
                <c:pt idx="25">
                  <c:v>2972</c:v>
                </c:pt>
                <c:pt idx="26">
                  <c:v>2943</c:v>
                </c:pt>
                <c:pt idx="27">
                  <c:v>2916</c:v>
                </c:pt>
                <c:pt idx="28">
                  <c:v>2831</c:v>
                </c:pt>
                <c:pt idx="29">
                  <c:v>2803</c:v>
                </c:pt>
                <c:pt idx="30">
                  <c:v>2760</c:v>
                </c:pt>
                <c:pt idx="31">
                  <c:v>2692</c:v>
                </c:pt>
                <c:pt idx="32">
                  <c:v>2642</c:v>
                </c:pt>
                <c:pt idx="33">
                  <c:v>2618</c:v>
                </c:pt>
                <c:pt idx="34">
                  <c:v>2563</c:v>
                </c:pt>
                <c:pt idx="35">
                  <c:v>2542</c:v>
                </c:pt>
                <c:pt idx="36">
                  <c:v>2524</c:v>
                </c:pt>
                <c:pt idx="37">
                  <c:v>2476</c:v>
                </c:pt>
                <c:pt idx="38">
                  <c:v>2427</c:v>
                </c:pt>
                <c:pt idx="39">
                  <c:v>2398</c:v>
                </c:pt>
                <c:pt idx="40">
                  <c:v>2379</c:v>
                </c:pt>
                <c:pt idx="41">
                  <c:v>2346</c:v>
                </c:pt>
                <c:pt idx="42">
                  <c:v>2309</c:v>
                </c:pt>
                <c:pt idx="43">
                  <c:v>2244</c:v>
                </c:pt>
              </c:numCache>
            </c:numRef>
          </c:val>
          <c:smooth val="0"/>
          <c:extLst>
            <c:ext xmlns:c16="http://schemas.microsoft.com/office/drawing/2014/chart" uri="{C3380CC4-5D6E-409C-BE32-E72D297353CC}">
              <c16:uniqueId val="{00000004-50FF-4286-88AD-8D8C3C9EE341}"/>
            </c:ext>
          </c:extLst>
        </c:ser>
        <c:dLbls>
          <c:showLegendKey val="0"/>
          <c:showVal val="0"/>
          <c:showCatName val="0"/>
          <c:showSerName val="0"/>
          <c:showPercent val="0"/>
          <c:showBubbleSize val="0"/>
        </c:dLbls>
        <c:smooth val="0"/>
        <c:axId val="697529216"/>
        <c:axId val="697531184"/>
      </c:lineChart>
      <c:catAx>
        <c:axId val="69752921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97531184"/>
        <c:crosses val="autoZero"/>
        <c:auto val="1"/>
        <c:lblAlgn val="ctr"/>
        <c:lblOffset val="100"/>
        <c:tickLblSkip val="5"/>
        <c:noMultiLvlLbl val="0"/>
      </c:catAx>
      <c:valAx>
        <c:axId val="697531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697529216"/>
        <c:crosses val="autoZero"/>
        <c:crossBetween val="between"/>
      </c:valAx>
      <c:spPr>
        <a:noFill/>
        <a:ln>
          <a:solidFill>
            <a:sysClr val="windowText" lastClr="000000"/>
          </a:solidFill>
        </a:ln>
        <a:effectLst/>
      </c:spPr>
    </c:plotArea>
    <c:legend>
      <c:legendPos val="b"/>
      <c:layout>
        <c:manualLayout>
          <c:xMode val="edge"/>
          <c:yMode val="edge"/>
          <c:x val="9.1808561001160707E-2"/>
          <c:y val="0.91231981642252724"/>
          <c:w val="0.82883376075535564"/>
          <c:h val="5.6818579495744849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i-FI" b="1" dirty="0">
                <a:solidFill>
                  <a:sysClr val="windowText" lastClr="000000"/>
                </a:solidFill>
              </a:rPr>
              <a:t>Lapinlahden väestönkehitys 1975–2018</a:t>
            </a:r>
            <a:r>
              <a:rPr lang="fi-FI" b="1" baseline="0" dirty="0">
                <a:solidFill>
                  <a:sysClr val="windowText" lastClr="000000"/>
                </a:solidFill>
              </a:rPr>
              <a:t> ja Tilastokeskuksen väestöennuste </a:t>
            </a:r>
          </a:p>
          <a:p>
            <a:pPr>
              <a:defRPr b="1">
                <a:solidFill>
                  <a:sysClr val="windowText" lastClr="000000"/>
                </a:solidFill>
              </a:defRPr>
            </a:pPr>
            <a:r>
              <a:rPr lang="fi-FI" b="1" baseline="0" dirty="0">
                <a:solidFill>
                  <a:sysClr val="windowText" lastClr="000000"/>
                </a:solidFill>
              </a:rPr>
              <a:t>v. 2015 ja v. 2019</a:t>
            </a:r>
            <a:endParaRPr lang="fi-FI"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i-FI"/>
        </a:p>
      </c:txPr>
    </c:title>
    <c:autoTitleDeleted val="0"/>
    <c:plotArea>
      <c:layout/>
      <c:lineChart>
        <c:grouping val="standard"/>
        <c:varyColors val="0"/>
        <c:ser>
          <c:idx val="0"/>
          <c:order val="0"/>
          <c:tx>
            <c:strRef>
              <c:f>'toteutunut+ennuste'!$A$105</c:f>
              <c:strCache>
                <c:ptCount val="1"/>
                <c:pt idx="0">
                  <c:v>Lapinlahti ennuste 2015</c:v>
                </c:pt>
              </c:strCache>
            </c:strRef>
          </c:tx>
          <c:spPr>
            <a:ln w="38100" cap="rnd">
              <a:solidFill>
                <a:sysClr val="window" lastClr="FFFFFF">
                  <a:lumMod val="50000"/>
                </a:sysClr>
              </a:solidFill>
              <a:prstDash val="dash"/>
              <a:round/>
            </a:ln>
            <a:effectLst/>
          </c:spPr>
          <c:marker>
            <c:symbol val="none"/>
          </c:marker>
          <c:dLbls>
            <c:dLbl>
              <c:idx val="65"/>
              <c:layout>
                <c:manualLayout>
                  <c:x val="-3.4782608695652313E-2"/>
                  <c:y val="-3.52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BE-488B-8236-34546BE86B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'toteutunut+ennuste'!$B$105:$BO$105</c:f>
              <c:numCache>
                <c:formatCode>General</c:formatCode>
                <c:ptCount val="66"/>
                <c:pt idx="39" formatCode="#,##0">
                  <c:v>10093</c:v>
                </c:pt>
                <c:pt idx="40" formatCode="#,##0">
                  <c:v>10013</c:v>
                </c:pt>
                <c:pt idx="41" formatCode="#,##0">
                  <c:v>9939</c:v>
                </c:pt>
                <c:pt idx="42" formatCode="#,##0">
                  <c:v>9869</c:v>
                </c:pt>
                <c:pt idx="43" formatCode="#,##0">
                  <c:v>9803</c:v>
                </c:pt>
                <c:pt idx="44" formatCode="#,##0">
                  <c:v>9739</c:v>
                </c:pt>
                <c:pt idx="45" formatCode="#,##0">
                  <c:v>9677</c:v>
                </c:pt>
                <c:pt idx="46" formatCode="#,##0">
                  <c:v>9621</c:v>
                </c:pt>
                <c:pt idx="47" formatCode="#,##0">
                  <c:v>9567</c:v>
                </c:pt>
                <c:pt idx="48" formatCode="#,##0">
                  <c:v>9515</c:v>
                </c:pt>
                <c:pt idx="49" formatCode="#,##0">
                  <c:v>9461</c:v>
                </c:pt>
                <c:pt idx="50" formatCode="#,##0">
                  <c:v>9406</c:v>
                </c:pt>
                <c:pt idx="51" formatCode="#,##0">
                  <c:v>9354</c:v>
                </c:pt>
                <c:pt idx="52" formatCode="#,##0">
                  <c:v>9304</c:v>
                </c:pt>
                <c:pt idx="53" formatCode="#,##0">
                  <c:v>9253</c:v>
                </c:pt>
                <c:pt idx="54" formatCode="#,##0">
                  <c:v>9203</c:v>
                </c:pt>
                <c:pt idx="55" formatCode="#,##0">
                  <c:v>9155</c:v>
                </c:pt>
                <c:pt idx="56" formatCode="#,##0">
                  <c:v>9109</c:v>
                </c:pt>
                <c:pt idx="57" formatCode="#,##0">
                  <c:v>9067</c:v>
                </c:pt>
                <c:pt idx="58" formatCode="#,##0">
                  <c:v>9025</c:v>
                </c:pt>
                <c:pt idx="59" formatCode="#,##0">
                  <c:v>8985</c:v>
                </c:pt>
                <c:pt idx="60" formatCode="#,##0">
                  <c:v>8944</c:v>
                </c:pt>
                <c:pt idx="61" formatCode="#,##0">
                  <c:v>8904</c:v>
                </c:pt>
                <c:pt idx="62" formatCode="#,##0">
                  <c:v>8863</c:v>
                </c:pt>
                <c:pt idx="63" formatCode="#,##0">
                  <c:v>8823</c:v>
                </c:pt>
                <c:pt idx="64" formatCode="#,##0">
                  <c:v>8782</c:v>
                </c:pt>
                <c:pt idx="65" formatCode="#,##0">
                  <c:v>8742</c:v>
                </c:pt>
              </c:numCache>
            </c:numRef>
          </c:val>
          <c:smooth val="0"/>
          <c:extLst>
            <c:ext xmlns:c16="http://schemas.microsoft.com/office/drawing/2014/chart" uri="{C3380CC4-5D6E-409C-BE32-E72D297353CC}">
              <c16:uniqueId val="{00000001-7ABE-488B-8236-34546BE86BCD}"/>
            </c:ext>
          </c:extLst>
        </c:ser>
        <c:ser>
          <c:idx val="1"/>
          <c:order val="1"/>
          <c:tx>
            <c:strRef>
              <c:f>'toteutunut+ennuste'!$A$106</c:f>
              <c:strCache>
                <c:ptCount val="1"/>
                <c:pt idx="0">
                  <c:v>Lapinlahti ennuste 2019</c:v>
                </c:pt>
              </c:strCache>
            </c:strRef>
          </c:tx>
          <c:spPr>
            <a:ln w="38100" cap="rnd">
              <a:solidFill>
                <a:srgbClr val="FF0000"/>
              </a:solidFill>
              <a:prstDash val="dash"/>
              <a:round/>
            </a:ln>
            <a:effectLst/>
          </c:spPr>
          <c:marker>
            <c:symbol val="none"/>
          </c:marker>
          <c:dLbls>
            <c:dLbl>
              <c:idx val="65"/>
              <c:layout>
                <c:manualLayout>
                  <c:x val="-2.8985507246376812E-2"/>
                  <c:y val="3.2337962962962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BE-488B-8236-34546BE86B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'toteutunut+ennuste'!$B$106:$BO$106</c:f>
              <c:numCache>
                <c:formatCode>General</c:formatCode>
                <c:ptCount val="66"/>
                <c:pt idx="43" formatCode="#,##0">
                  <c:v>9617</c:v>
                </c:pt>
                <c:pt idx="44" formatCode="#,##0">
                  <c:v>9510</c:v>
                </c:pt>
                <c:pt idx="45" formatCode="#,##0">
                  <c:v>9404</c:v>
                </c:pt>
                <c:pt idx="46" formatCode="#,##0">
                  <c:v>9300</c:v>
                </c:pt>
                <c:pt idx="47" formatCode="#,##0">
                  <c:v>9200</c:v>
                </c:pt>
                <c:pt idx="48" formatCode="#,##0">
                  <c:v>9098</c:v>
                </c:pt>
                <c:pt idx="49" formatCode="#,##0">
                  <c:v>8998</c:v>
                </c:pt>
                <c:pt idx="50" formatCode="#,##0">
                  <c:v>8897</c:v>
                </c:pt>
                <c:pt idx="51" formatCode="#,##0">
                  <c:v>8799</c:v>
                </c:pt>
                <c:pt idx="52" formatCode="#,##0">
                  <c:v>8702</c:v>
                </c:pt>
                <c:pt idx="53" formatCode="#,##0">
                  <c:v>8605</c:v>
                </c:pt>
                <c:pt idx="54" formatCode="#,##0">
                  <c:v>8510</c:v>
                </c:pt>
                <c:pt idx="55" formatCode="#,##0">
                  <c:v>8420</c:v>
                </c:pt>
                <c:pt idx="56" formatCode="#,##0">
                  <c:v>8332</c:v>
                </c:pt>
                <c:pt idx="57" formatCode="#,##0">
                  <c:v>8246</c:v>
                </c:pt>
                <c:pt idx="58" formatCode="#,##0">
                  <c:v>8166</c:v>
                </c:pt>
                <c:pt idx="59" formatCode="#,##0">
                  <c:v>8085</c:v>
                </c:pt>
                <c:pt idx="60" formatCode="#,##0">
                  <c:v>8006</c:v>
                </c:pt>
                <c:pt idx="61" formatCode="#,##0">
                  <c:v>7931</c:v>
                </c:pt>
                <c:pt idx="62" formatCode="#,##0">
                  <c:v>7859</c:v>
                </c:pt>
                <c:pt idx="63" formatCode="#,##0">
                  <c:v>7788</c:v>
                </c:pt>
                <c:pt idx="64" formatCode="#,##0">
                  <c:v>7720</c:v>
                </c:pt>
                <c:pt idx="65" formatCode="#,##0">
                  <c:v>7652</c:v>
                </c:pt>
              </c:numCache>
            </c:numRef>
          </c:val>
          <c:smooth val="0"/>
          <c:extLst>
            <c:ext xmlns:c16="http://schemas.microsoft.com/office/drawing/2014/chart" uri="{C3380CC4-5D6E-409C-BE32-E72D297353CC}">
              <c16:uniqueId val="{00000003-7ABE-488B-8236-34546BE86BCD}"/>
            </c:ext>
          </c:extLst>
        </c:ser>
        <c:ser>
          <c:idx val="2"/>
          <c:order val="2"/>
          <c:tx>
            <c:strRef>
              <c:f>'toteutunut+ennuste'!$A$107</c:f>
              <c:strCache>
                <c:ptCount val="1"/>
                <c:pt idx="0">
                  <c:v>Lapinlahti toteutunut</c:v>
                </c:pt>
              </c:strCache>
            </c:strRef>
          </c:tx>
          <c:spPr>
            <a:ln w="38100" cap="rnd">
              <a:solidFill>
                <a:srgbClr val="0070C0"/>
              </a:solidFill>
              <a:round/>
            </a:ln>
            <a:effectLst/>
          </c:spPr>
          <c:marker>
            <c:symbol val="none"/>
          </c:marker>
          <c:cat>
            <c:strRef>
              <c:f>'toteutunut+ennuste'!$B$4:$BO$4</c:f>
              <c:strCache>
                <c:ptCount val="66"/>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pt idx="49">
                  <c:v>2024</c:v>
                </c:pt>
                <c:pt idx="50">
                  <c:v>2025</c:v>
                </c:pt>
                <c:pt idx="51">
                  <c:v>2026</c:v>
                </c:pt>
                <c:pt idx="52">
                  <c:v>2027</c:v>
                </c:pt>
                <c:pt idx="53">
                  <c:v>2028</c:v>
                </c:pt>
                <c:pt idx="54">
                  <c:v>2029</c:v>
                </c:pt>
                <c:pt idx="55">
                  <c:v>2030</c:v>
                </c:pt>
                <c:pt idx="56">
                  <c:v>2031</c:v>
                </c:pt>
                <c:pt idx="57">
                  <c:v>2032</c:v>
                </c:pt>
                <c:pt idx="58">
                  <c:v>2033</c:v>
                </c:pt>
                <c:pt idx="59">
                  <c:v>2034</c:v>
                </c:pt>
                <c:pt idx="60">
                  <c:v>2035</c:v>
                </c:pt>
                <c:pt idx="61">
                  <c:v>2036</c:v>
                </c:pt>
                <c:pt idx="62">
                  <c:v>2037</c:v>
                </c:pt>
                <c:pt idx="63">
                  <c:v>2038</c:v>
                </c:pt>
                <c:pt idx="64">
                  <c:v>2039</c:v>
                </c:pt>
                <c:pt idx="65">
                  <c:v>2040</c:v>
                </c:pt>
              </c:strCache>
            </c:strRef>
          </c:cat>
          <c:val>
            <c:numRef>
              <c:f>'toteutunut+ennuste'!$B$107:$BO$107</c:f>
              <c:numCache>
                <c:formatCode>#,##0</c:formatCode>
                <c:ptCount val="66"/>
                <c:pt idx="0">
                  <c:v>11586</c:v>
                </c:pt>
                <c:pt idx="1">
                  <c:v>11462</c:v>
                </c:pt>
                <c:pt idx="2">
                  <c:v>11394</c:v>
                </c:pt>
                <c:pt idx="3">
                  <c:v>11413</c:v>
                </c:pt>
                <c:pt idx="4">
                  <c:v>11440</c:v>
                </c:pt>
                <c:pt idx="5">
                  <c:v>11392</c:v>
                </c:pt>
                <c:pt idx="6">
                  <c:v>11423</c:v>
                </c:pt>
                <c:pt idx="7">
                  <c:v>11497</c:v>
                </c:pt>
                <c:pt idx="8">
                  <c:v>11521</c:v>
                </c:pt>
                <c:pt idx="9">
                  <c:v>11584</c:v>
                </c:pt>
                <c:pt idx="10">
                  <c:v>11608</c:v>
                </c:pt>
                <c:pt idx="11">
                  <c:v>11652</c:v>
                </c:pt>
                <c:pt idx="12">
                  <c:v>11613</c:v>
                </c:pt>
                <c:pt idx="13">
                  <c:v>11549</c:v>
                </c:pt>
                <c:pt idx="14">
                  <c:v>11561</c:v>
                </c:pt>
                <c:pt idx="15">
                  <c:v>11569</c:v>
                </c:pt>
                <c:pt idx="16">
                  <c:v>11637</c:v>
                </c:pt>
                <c:pt idx="17">
                  <c:v>11653</c:v>
                </c:pt>
                <c:pt idx="18">
                  <c:v>11635</c:v>
                </c:pt>
                <c:pt idx="19">
                  <c:v>11541</c:v>
                </c:pt>
                <c:pt idx="20">
                  <c:v>11511</c:v>
                </c:pt>
                <c:pt idx="21">
                  <c:v>11416</c:v>
                </c:pt>
                <c:pt idx="22">
                  <c:v>11318</c:v>
                </c:pt>
                <c:pt idx="23">
                  <c:v>11222</c:v>
                </c:pt>
                <c:pt idx="24">
                  <c:v>11153</c:v>
                </c:pt>
                <c:pt idx="25">
                  <c:v>11082</c:v>
                </c:pt>
                <c:pt idx="26">
                  <c:v>10953</c:v>
                </c:pt>
                <c:pt idx="27">
                  <c:v>10804</c:v>
                </c:pt>
                <c:pt idx="28">
                  <c:v>10748</c:v>
                </c:pt>
                <c:pt idx="29">
                  <c:v>10683</c:v>
                </c:pt>
                <c:pt idx="30">
                  <c:v>10581</c:v>
                </c:pt>
                <c:pt idx="31">
                  <c:v>10618</c:v>
                </c:pt>
                <c:pt idx="32">
                  <c:v>10542</c:v>
                </c:pt>
                <c:pt idx="33">
                  <c:v>10555</c:v>
                </c:pt>
                <c:pt idx="34">
                  <c:v>10477</c:v>
                </c:pt>
                <c:pt idx="35">
                  <c:v>10412</c:v>
                </c:pt>
                <c:pt idx="36">
                  <c:v>10386</c:v>
                </c:pt>
                <c:pt idx="37">
                  <c:v>10289</c:v>
                </c:pt>
                <c:pt idx="38">
                  <c:v>10176</c:v>
                </c:pt>
                <c:pt idx="39">
                  <c:v>10093</c:v>
                </c:pt>
                <c:pt idx="40">
                  <c:v>9982</c:v>
                </c:pt>
                <c:pt idx="41">
                  <c:v>9882</c:v>
                </c:pt>
                <c:pt idx="42">
                  <c:v>9692</c:v>
                </c:pt>
                <c:pt idx="43">
                  <c:v>9617</c:v>
                </c:pt>
              </c:numCache>
            </c:numRef>
          </c:val>
          <c:smooth val="0"/>
          <c:extLst>
            <c:ext xmlns:c16="http://schemas.microsoft.com/office/drawing/2014/chart" uri="{C3380CC4-5D6E-409C-BE32-E72D297353CC}">
              <c16:uniqueId val="{00000004-7ABE-488B-8236-34546BE86BCD}"/>
            </c:ext>
          </c:extLst>
        </c:ser>
        <c:dLbls>
          <c:showLegendKey val="0"/>
          <c:showVal val="0"/>
          <c:showCatName val="0"/>
          <c:showSerName val="0"/>
          <c:showPercent val="0"/>
          <c:showBubbleSize val="0"/>
        </c:dLbls>
        <c:smooth val="0"/>
        <c:axId val="715530984"/>
        <c:axId val="715532296"/>
      </c:lineChart>
      <c:catAx>
        <c:axId val="71553098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715532296"/>
        <c:crosses val="autoZero"/>
        <c:auto val="1"/>
        <c:lblAlgn val="ctr"/>
        <c:lblOffset val="100"/>
        <c:tickLblSkip val="5"/>
        <c:noMultiLvlLbl val="0"/>
      </c:catAx>
      <c:valAx>
        <c:axId val="71553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crossAx val="715530984"/>
        <c:crosses val="autoZero"/>
        <c:crossBetween val="between"/>
      </c:valAx>
      <c:spPr>
        <a:noFill/>
        <a:ln>
          <a:solidFill>
            <a:sysClr val="windowText" lastClr="000000"/>
          </a:solidFill>
        </a:ln>
        <a:effectLst/>
      </c:spPr>
    </c:plotArea>
    <c:legend>
      <c:legendPos val="b"/>
      <c:layout>
        <c:manualLayout>
          <c:xMode val="edge"/>
          <c:yMode val="edge"/>
          <c:x val="0.10107527174960645"/>
          <c:y val="0.92162519372553486"/>
          <c:w val="0.807295218532466"/>
          <c:h val="4.960972222222222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0.94737</cdr:y>
    </cdr:from>
    <cdr:to>
      <cdr:x>0.19214</cdr:x>
      <cdr:y>1</cdr:y>
    </cdr:to>
    <cdr:sp macro="" textlink="">
      <cdr:nvSpPr>
        <cdr:cNvPr id="2" name="Tekstiruutu 1">
          <a:extLst xmlns:a="http://schemas.openxmlformats.org/drawingml/2006/main">
            <a:ext uri="{FF2B5EF4-FFF2-40B4-BE49-F238E27FC236}">
              <a16:creationId xmlns:a16="http://schemas.microsoft.com/office/drawing/2014/main" id="{293C7658-9594-4547-88CD-9FDADB66648F}"/>
            </a:ext>
          </a:extLst>
        </cdr:cNvPr>
        <cdr:cNvSpPr txBox="1"/>
      </cdr:nvSpPr>
      <cdr:spPr>
        <a:xfrm xmlns:a="http://schemas.openxmlformats.org/drawingml/2006/main">
          <a:off x="0" y="4457701"/>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0.95027</cdr:y>
    </cdr:from>
    <cdr:to>
      <cdr:x>0.18803</cdr:x>
      <cdr:y>0.98557</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105155"/>
          <a:ext cx="1257300" cy="1525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0.9525</cdr:y>
    </cdr:from>
    <cdr:to>
      <cdr:x>0.19103</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114800"/>
          <a:ext cx="1257300" cy="205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0.95468</cdr:y>
    </cdr:from>
    <cdr:to>
      <cdr:x>0.19498</cdr:x>
      <cdr:y>0.98998</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124206"/>
          <a:ext cx="1257300" cy="1525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0.96095</cdr:y>
    </cdr:from>
    <cdr:to>
      <cdr:x>0.18911</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5080819"/>
          <a:ext cx="1372221" cy="2064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dirty="0"/>
            <a:t>Lähde: Tilastokeskus</a:t>
          </a:r>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0.935</cdr:y>
    </cdr:from>
    <cdr:to>
      <cdr:x>0.19103</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562350"/>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5.xml><?xml version="1.0" encoding="utf-8"?>
<c:userShapes xmlns:c="http://schemas.openxmlformats.org/drawingml/2006/chart">
  <cdr:relSizeAnchor xmlns:cdr="http://schemas.openxmlformats.org/drawingml/2006/chartDrawing">
    <cdr:from>
      <cdr:x>0</cdr:x>
      <cdr:y>0.93824</cdr:y>
    </cdr:from>
    <cdr:to>
      <cdr:x>0.19469</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762375"/>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6.xml><?xml version="1.0" encoding="utf-8"?>
<c:userShapes xmlns:c="http://schemas.openxmlformats.org/drawingml/2006/chart">
  <cdr:relSizeAnchor xmlns:cdr="http://schemas.openxmlformats.org/drawingml/2006/chartDrawing">
    <cdr:from>
      <cdr:x>0.00482</cdr:x>
      <cdr:y>0.93643</cdr:y>
    </cdr:from>
    <cdr:to>
      <cdr:x>0.19557</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31750" y="3648075"/>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7.xml><?xml version="1.0" encoding="utf-8"?>
<c:userShapes xmlns:c="http://schemas.openxmlformats.org/drawingml/2006/chart">
  <cdr:relSizeAnchor xmlns:cdr="http://schemas.openxmlformats.org/drawingml/2006/chartDrawing">
    <cdr:from>
      <cdr:x>0</cdr:x>
      <cdr:y>0.94809</cdr:y>
    </cdr:from>
    <cdr:to>
      <cdr:x>0.18911</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095752"/>
          <a:ext cx="1157364" cy="2242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8.xml><?xml version="1.0" encoding="utf-8"?>
<c:userShapes xmlns:c="http://schemas.openxmlformats.org/drawingml/2006/chart">
  <cdr:relSizeAnchor xmlns:cdr="http://schemas.openxmlformats.org/drawingml/2006/chartDrawing">
    <cdr:from>
      <cdr:x>0.00617</cdr:x>
      <cdr:y>0.94737</cdr:y>
    </cdr:from>
    <cdr:to>
      <cdr:x>0.19421</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41275" y="4457701"/>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19.xml><?xml version="1.0" encoding="utf-8"?>
<c:userShapes xmlns:c="http://schemas.openxmlformats.org/drawingml/2006/chart">
  <cdr:relSizeAnchor xmlns:cdr="http://schemas.openxmlformats.org/drawingml/2006/chartDrawing">
    <cdr:from>
      <cdr:x>0</cdr:x>
      <cdr:y>0.94583</cdr:y>
    </cdr:from>
    <cdr:to>
      <cdr:x>0.19242</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0" y="4324349"/>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0.96198</cdr:y>
    </cdr:from>
    <cdr:to>
      <cdr:x>0.1979</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0" y="4851581"/>
          <a:ext cx="1466592" cy="19172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dirty="0"/>
            <a:t>Lähde: Tilastokeskus</a:t>
          </a:r>
        </a:p>
      </cdr:txBody>
    </cdr:sp>
  </cdr:relSizeAnchor>
</c:userShapes>
</file>

<file path=ppt/drawings/drawing20.xml><?xml version="1.0" encoding="utf-8"?>
<c:userShapes xmlns:c="http://schemas.openxmlformats.org/drawingml/2006/chart">
  <cdr:relSizeAnchor xmlns:cdr="http://schemas.openxmlformats.org/drawingml/2006/chartDrawing">
    <cdr:from>
      <cdr:x>0</cdr:x>
      <cdr:y>0.94583</cdr:y>
    </cdr:from>
    <cdr:to>
      <cdr:x>0.2</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0" y="4324349"/>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21.xml><?xml version="1.0" encoding="utf-8"?>
<c:userShapes xmlns:c="http://schemas.openxmlformats.org/drawingml/2006/chart">
  <cdr:relSizeAnchor xmlns:cdr="http://schemas.openxmlformats.org/drawingml/2006/chartDrawing">
    <cdr:from>
      <cdr:x>0</cdr:x>
      <cdr:y>0.94323</cdr:y>
    </cdr:from>
    <cdr:to>
      <cdr:x>0.18911</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0" y="4114800"/>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22.xml><?xml version="1.0" encoding="utf-8"?>
<c:userShapes xmlns:c="http://schemas.openxmlformats.org/drawingml/2006/chart">
  <cdr:relSizeAnchor xmlns:cdr="http://schemas.openxmlformats.org/drawingml/2006/chartDrawing">
    <cdr:from>
      <cdr:x>0</cdr:x>
      <cdr:y>0.93011</cdr:y>
    </cdr:from>
    <cdr:to>
      <cdr:x>0.19527</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295650"/>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23.xml><?xml version="1.0" encoding="utf-8"?>
<c:userShapes xmlns:c="http://schemas.openxmlformats.org/drawingml/2006/chart">
  <cdr:relSizeAnchor xmlns:cdr="http://schemas.openxmlformats.org/drawingml/2006/chartDrawing">
    <cdr:from>
      <cdr:x>0.01039</cdr:x>
      <cdr:y>0.9525</cdr:y>
    </cdr:from>
    <cdr:to>
      <cdr:x>0.19736</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63569" y="4114801"/>
          <a:ext cx="1144250" cy="2051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24.xml><?xml version="1.0" encoding="utf-8"?>
<c:userShapes xmlns:c="http://schemas.openxmlformats.org/drawingml/2006/chart">
  <cdr:relSizeAnchor xmlns:cdr="http://schemas.openxmlformats.org/drawingml/2006/chartDrawing">
    <cdr:from>
      <cdr:x>0</cdr:x>
      <cdr:y>0.9525</cdr:y>
    </cdr:from>
    <cdr:to>
      <cdr:x>0.18884</cdr:x>
      <cdr:y>0.99242</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114801"/>
          <a:ext cx="1155709" cy="172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0.94144</cdr:y>
    </cdr:from>
    <cdr:to>
      <cdr:x>0.1913</cdr:x>
      <cdr:y>1</cdr:y>
    </cdr:to>
    <cdr:sp macro="" textlink="">
      <cdr:nvSpPr>
        <cdr:cNvPr id="2" name="Tekstiruutu 1">
          <a:extLst xmlns:a="http://schemas.openxmlformats.org/drawingml/2006/main">
            <a:ext uri="{FF2B5EF4-FFF2-40B4-BE49-F238E27FC236}">
              <a16:creationId xmlns:a16="http://schemas.microsoft.com/office/drawing/2014/main" id="{248B04B3-90E4-4C22-A88A-5355AA27B6BC}"/>
            </a:ext>
          </a:extLst>
        </cdr:cNvPr>
        <cdr:cNvSpPr txBox="1"/>
      </cdr:nvSpPr>
      <cdr:spPr>
        <a:xfrm xmlns:a="http://schemas.openxmlformats.org/drawingml/2006/main">
          <a:off x="0" y="3981450"/>
          <a:ext cx="12573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i-FI" sz="900"/>
            <a:t>Lähde: Tilastokeskus</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0.94157</cdr:y>
    </cdr:from>
    <cdr:to>
      <cdr:x>0.19527</cdr:x>
      <cdr:y>1</cdr:y>
    </cdr:to>
    <cdr:sp macro="" textlink="">
      <cdr:nvSpPr>
        <cdr:cNvPr id="2" name="Tekstiruutu 1">
          <a:extLst xmlns:a="http://schemas.openxmlformats.org/drawingml/2006/main">
            <a:ext uri="{FF2B5EF4-FFF2-40B4-BE49-F238E27FC236}">
              <a16:creationId xmlns:a16="http://schemas.microsoft.com/office/drawing/2014/main" id="{2AFA5BCA-143D-4CDF-88D8-239E64C468EB}"/>
            </a:ext>
          </a:extLst>
        </cdr:cNvPr>
        <cdr:cNvSpPr txBox="1"/>
      </cdr:nvSpPr>
      <cdr:spPr>
        <a:xfrm xmlns:a="http://schemas.openxmlformats.org/drawingml/2006/main">
          <a:off x="0" y="3990975"/>
          <a:ext cx="1257300" cy="2476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5.xml><?xml version="1.0" encoding="utf-8"?>
<c:userShapes xmlns:c="http://schemas.openxmlformats.org/drawingml/2006/chart">
  <cdr:relSizeAnchor xmlns:cdr="http://schemas.openxmlformats.org/drawingml/2006/chartDrawing">
    <cdr:from>
      <cdr:x>0.01074</cdr:x>
      <cdr:y>0.94404</cdr:y>
    </cdr:from>
    <cdr:to>
      <cdr:x>0.26667</cdr:x>
      <cdr:y>0.99569</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58293" y="3695699"/>
          <a:ext cx="1389505" cy="2022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0.94207</cdr:y>
    </cdr:from>
    <cdr:to>
      <cdr:x>0.26486</cdr:x>
      <cdr:y>0.99045</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562350"/>
          <a:ext cx="1485900" cy="18296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0.94458</cdr:y>
    </cdr:from>
    <cdr:to>
      <cdr:x>0.29187</cdr:x>
      <cdr:y>0.99038</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571874"/>
          <a:ext cx="1676400" cy="1731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0.95455</cdr:y>
    </cdr:from>
    <cdr:to>
      <cdr:x>0.24059</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3600450"/>
          <a:ext cx="1400176" cy="1714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0.9503</cdr:y>
    </cdr:from>
    <cdr:to>
      <cdr:x>0.1913</cdr:x>
      <cdr:y>1</cdr:y>
    </cdr:to>
    <cdr:sp macro="" textlink="">
      <cdr:nvSpPr>
        <cdr:cNvPr id="2" name="Tekstiruutu 1">
          <a:extLst xmlns:a="http://schemas.openxmlformats.org/drawingml/2006/main">
            <a:ext uri="{FF2B5EF4-FFF2-40B4-BE49-F238E27FC236}">
              <a16:creationId xmlns:a16="http://schemas.microsoft.com/office/drawing/2014/main" id="{A0CA7B8D-50BF-4EBF-B654-D61791E8EEF0}"/>
            </a:ext>
          </a:extLst>
        </cdr:cNvPr>
        <cdr:cNvSpPr txBox="1"/>
      </cdr:nvSpPr>
      <cdr:spPr>
        <a:xfrm xmlns:a="http://schemas.openxmlformats.org/drawingml/2006/main">
          <a:off x="0" y="4105276"/>
          <a:ext cx="1257300" cy="214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900"/>
            <a:t>Lähde: Tilastokeskus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05769-9C5C-492B-B3E2-AB6EAE1104FA}" type="datetimeFigureOut">
              <a:rPr lang="fi-FI" smtClean="0"/>
              <a:t>1.10.2019</a:t>
            </a:fld>
            <a:endParaRPr lang="fi-FI"/>
          </a:p>
        </p:txBody>
      </p:sp>
      <p:sp>
        <p:nvSpPr>
          <p:cNvPr id="4" name="Dian kuvan paikkamerkki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31C32-B178-4B45-BC64-654EA06EF7F4}" type="slidenum">
              <a:rPr lang="fi-FI" smtClean="0"/>
              <a:t>‹#›</a:t>
            </a:fld>
            <a:endParaRPr lang="fi-FI"/>
          </a:p>
        </p:txBody>
      </p:sp>
    </p:spTree>
    <p:extLst>
      <p:ext uri="{BB962C8B-B14F-4D97-AF65-F5344CB8AC3E}">
        <p14:creationId xmlns:p14="http://schemas.microsoft.com/office/powerpoint/2010/main" val="411280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60568"/>
            <a:ext cx="6858000" cy="1356226"/>
          </a:xfrm>
        </p:spPr>
        <p:txBody>
          <a:bodyPr anchor="b">
            <a:normAutofit/>
          </a:bodyPr>
          <a:lstStyle>
            <a:lvl1pPr algn="l">
              <a:defRPr sz="3200" b="1" i="0" baseline="0">
                <a:solidFill>
                  <a:srgbClr val="0070C0"/>
                </a:solidFill>
              </a:defRPr>
            </a:lvl1pPr>
          </a:lstStyle>
          <a:p>
            <a:r>
              <a:rPr lang="fi-FI"/>
              <a:t>Muokkaa ots. perustyyl. napsautt.</a:t>
            </a:r>
            <a:endParaRPr lang="en-US" dirty="0"/>
          </a:p>
        </p:txBody>
      </p:sp>
      <p:sp>
        <p:nvSpPr>
          <p:cNvPr id="3" name="Subtitle 2"/>
          <p:cNvSpPr>
            <a:spLocks noGrp="1"/>
          </p:cNvSpPr>
          <p:nvPr>
            <p:ph type="subTitle" idx="1"/>
          </p:nvPr>
        </p:nvSpPr>
        <p:spPr>
          <a:xfrm>
            <a:off x="1143000" y="5566789"/>
            <a:ext cx="6858000" cy="739725"/>
          </a:xfrm>
        </p:spPr>
        <p:txBody>
          <a:bodyPr>
            <a:normAutofit/>
          </a:bodyPr>
          <a:lstStyle>
            <a:lvl1pPr marL="0" indent="0" algn="l">
              <a:buNone/>
              <a:defRPr sz="2000" b="0" i="0" baseline="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6" name="Slide Number Placeholder 5"/>
          <p:cNvSpPr>
            <a:spLocks noGrp="1"/>
          </p:cNvSpPr>
          <p:nvPr>
            <p:ph type="sldNum" sz="quarter" idx="12"/>
          </p:nvPr>
        </p:nvSpPr>
        <p:spPr>
          <a:xfrm>
            <a:off x="245479" y="6306514"/>
            <a:ext cx="403450" cy="365125"/>
          </a:xfrm>
        </p:spPr>
        <p:txBody>
          <a:bodyPr/>
          <a:lstStyle>
            <a:lvl1pPr>
              <a:defRPr sz="1000" baseline="0">
                <a:solidFill>
                  <a:schemeClr val="bg1">
                    <a:lumMod val="75000"/>
                  </a:schemeClr>
                </a:solidFill>
              </a:defRPr>
            </a:lvl1pPr>
          </a:lstStyle>
          <a:p>
            <a:fld id="{6DE6D825-8E97-454B-BEAD-11D13CFBEEFD}" type="slidenum">
              <a:rPr lang="fi-FI" smtClean="0"/>
              <a:pPr/>
              <a:t>‹#›</a:t>
            </a:fld>
            <a:endParaRPr lang="fi-FI" dirty="0"/>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3973711"/>
          </a:xfrm>
          <a:prstGeom prst="rect">
            <a:avLst/>
          </a:prstGeom>
        </p:spPr>
      </p:pic>
    </p:spTree>
    <p:extLst>
      <p:ext uri="{BB962C8B-B14F-4D97-AF65-F5344CB8AC3E}">
        <p14:creationId xmlns:p14="http://schemas.microsoft.com/office/powerpoint/2010/main" val="36699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628650" y="574981"/>
            <a:ext cx="7886700" cy="681647"/>
          </a:xfrm>
        </p:spPr>
        <p:txBody>
          <a:bodyPr/>
          <a:lstStyle>
            <a:lvl1pPr>
              <a:defRPr baseline="0"/>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lvl1pPr>
              <a:defRPr baseline="0"/>
            </a:lvl1pPr>
          </a:lstStyle>
          <a:p>
            <a:fld id="{16E0557B-5C8A-47C9-BCC4-2B36E3E0AC78}" type="datetime1">
              <a:rPr lang="fi-FI" smtClean="0"/>
              <a:t>1.10.2019</a:t>
            </a:fld>
            <a:endParaRPr lang="fi-FI" dirty="0"/>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388220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ain otsikko">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baseline="0"/>
            </a:lvl1pPr>
          </a:lstStyle>
          <a:p>
            <a:fld id="{2133B972-6C34-428C-9867-B0544B48F121}" type="datetime1">
              <a:rPr lang="fi-FI" smtClean="0"/>
              <a:t>1.10.2019</a:t>
            </a:fld>
            <a:endParaRPr lang="fi-FI" dirty="0"/>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330954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8650" y="495953"/>
            <a:ext cx="7886700" cy="748376"/>
          </a:xfrm>
        </p:spPr>
        <p:txBody>
          <a:bodyPr>
            <a:normAutofit/>
          </a:bodyPr>
          <a:lstStyle>
            <a:lvl1pPr>
              <a:defRPr sz="2800" b="1" i="0" baseline="0">
                <a:solidFill>
                  <a:srgbClr val="0070C0"/>
                </a:solidFill>
              </a:defRPr>
            </a:lvl1pPr>
          </a:lstStyle>
          <a:p>
            <a:r>
              <a:rPr lang="fi-FI"/>
              <a:t>Muokkaa ots. perustyyl. napsautt.</a:t>
            </a:r>
            <a:endParaRPr lang="en-US" dirty="0"/>
          </a:p>
        </p:txBody>
      </p:sp>
      <p:sp>
        <p:nvSpPr>
          <p:cNvPr id="3" name="Content Placeholder 2"/>
          <p:cNvSpPr>
            <a:spLocks noGrp="1"/>
          </p:cNvSpPr>
          <p:nvPr>
            <p:ph idx="1"/>
          </p:nvPr>
        </p:nvSpPr>
        <p:spPr>
          <a:xfrm>
            <a:off x="628650" y="1474839"/>
            <a:ext cx="7886700" cy="4527754"/>
          </a:xfrm>
        </p:spPr>
        <p:txBody>
          <a:bodyPr/>
          <a:lstStyle>
            <a:lvl1pPr>
              <a:defRPr sz="2000" baseline="0"/>
            </a:lvl1pPr>
            <a:lvl2pPr marL="538163" indent="-273050">
              <a:defRPr sz="1600" baseline="0"/>
            </a:lvl2pPr>
            <a:lvl3pPr marL="803275" indent="-265113">
              <a:defRPr sz="1500" baseline="0"/>
            </a:lvl3pPr>
            <a:lvl4pPr marL="1076325" indent="-273050">
              <a:defRPr sz="1400" baseline="0"/>
            </a:lvl4pPr>
            <a:lvl5pPr marL="1341438" indent="-265113">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a:xfrm>
            <a:off x="965098" y="6225726"/>
            <a:ext cx="1033308" cy="365125"/>
          </a:xfrm>
        </p:spPr>
        <p:txBody>
          <a:bodyPr/>
          <a:lstStyle>
            <a:lvl1pPr>
              <a:defRPr sz="1000" baseline="0">
                <a:solidFill>
                  <a:schemeClr val="bg1">
                    <a:lumMod val="65000"/>
                  </a:schemeClr>
                </a:solidFill>
              </a:defRPr>
            </a:lvl1pPr>
          </a:lstStyle>
          <a:p>
            <a:fld id="{235C0497-3390-48A1-BCDA-D2E59FAFCC32}" type="datetime1">
              <a:rPr lang="fi-FI" smtClean="0"/>
              <a:t>1.10.2019</a:t>
            </a:fld>
            <a:endParaRPr lang="fi-FI" dirty="0"/>
          </a:p>
        </p:txBody>
      </p:sp>
      <p:sp>
        <p:nvSpPr>
          <p:cNvPr id="5" name="Footer Placeholder 4"/>
          <p:cNvSpPr>
            <a:spLocks noGrp="1"/>
          </p:cNvSpPr>
          <p:nvPr>
            <p:ph type="ftr" sz="quarter" idx="11"/>
          </p:nvPr>
        </p:nvSpPr>
        <p:spPr>
          <a:xfrm>
            <a:off x="2234381" y="6225727"/>
            <a:ext cx="4382115" cy="365125"/>
          </a:xfrm>
        </p:spPr>
        <p:txBody>
          <a:bodyPr/>
          <a:lstStyle>
            <a:lvl1pPr>
              <a:defRPr sz="1000" baseline="0">
                <a:solidFill>
                  <a:schemeClr val="bg1">
                    <a:lumMod val="65000"/>
                  </a:schemeClr>
                </a:solidFill>
              </a:defRPr>
            </a:lvl1pPr>
          </a:lstStyle>
          <a:p>
            <a:endParaRPr lang="fi-FI" dirty="0"/>
          </a:p>
        </p:txBody>
      </p:sp>
      <p:sp>
        <p:nvSpPr>
          <p:cNvPr id="6" name="Slide Number Placeholder 5"/>
          <p:cNvSpPr>
            <a:spLocks noGrp="1"/>
          </p:cNvSpPr>
          <p:nvPr>
            <p:ph type="sldNum" sz="quarter" idx="12"/>
          </p:nvPr>
        </p:nvSpPr>
        <p:spPr>
          <a:xfrm>
            <a:off x="181559" y="6225725"/>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276650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28650" y="505239"/>
            <a:ext cx="7886700" cy="755747"/>
          </a:xfrm>
        </p:spPr>
        <p:txBody>
          <a:bodyPr>
            <a:normAutofit/>
          </a:bodyPr>
          <a:lstStyle>
            <a:lvl1pPr>
              <a:defRPr sz="2800" b="1" i="0" baseline="0">
                <a:solidFill>
                  <a:srgbClr val="0070C0"/>
                </a:solidFill>
              </a:defRPr>
            </a:lvl1pPr>
          </a:lstStyle>
          <a:p>
            <a:r>
              <a:rPr lang="fi-FI"/>
              <a:t>Muokkaa ots. perustyyl. napsautt.</a:t>
            </a:r>
            <a:endParaRPr lang="en-US" dirty="0"/>
          </a:p>
        </p:txBody>
      </p:sp>
      <p:sp>
        <p:nvSpPr>
          <p:cNvPr id="3" name="Content Placeholder 2"/>
          <p:cNvSpPr>
            <a:spLocks noGrp="1"/>
          </p:cNvSpPr>
          <p:nvPr>
            <p:ph sz="half" idx="1"/>
          </p:nvPr>
        </p:nvSpPr>
        <p:spPr>
          <a:xfrm>
            <a:off x="628650" y="1504335"/>
            <a:ext cx="3886200" cy="4542504"/>
          </a:xfrm>
        </p:spPr>
        <p:txBody>
          <a:bodyPr/>
          <a:lstStyle>
            <a:lvl1pPr>
              <a:defRPr sz="1800" baseline="0"/>
            </a:lvl1pPr>
            <a:lvl2pPr marL="449263" indent="-184150">
              <a:defRPr sz="1400" baseline="0"/>
            </a:lvl2pPr>
            <a:lvl3pPr marL="627063" indent="-177800">
              <a:defRPr sz="1400" baseline="0"/>
            </a:lvl3pPr>
            <a:lvl4pPr marL="803275" indent="-176213">
              <a:defRPr sz="1400" baseline="0"/>
            </a:lvl4pPr>
            <a:lvl5pPr marL="987425" indent="-184150">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29150" y="1504335"/>
            <a:ext cx="3886200" cy="4542504"/>
          </a:xfrm>
        </p:spPr>
        <p:txBody>
          <a:bodyPr/>
          <a:lstStyle>
            <a:lvl1pPr>
              <a:defRPr sz="1800" baseline="0"/>
            </a:lvl1pPr>
            <a:lvl2pPr marL="449263" indent="-184150">
              <a:defRPr sz="1400" baseline="0"/>
            </a:lvl2pPr>
            <a:lvl3pPr marL="627063" indent="-177800">
              <a:defRPr sz="1400" baseline="0"/>
            </a:lvl3pPr>
            <a:lvl4pPr marL="803275" indent="-176213">
              <a:defRPr sz="1400" baseline="0"/>
            </a:lvl4pPr>
            <a:lvl5pPr marL="987425" indent="-184150">
              <a:defRPr sz="1400" baseline="0"/>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a:xfrm>
            <a:off x="945740" y="6237749"/>
            <a:ext cx="1045292" cy="365125"/>
          </a:xfrm>
        </p:spPr>
        <p:txBody>
          <a:bodyPr/>
          <a:lstStyle>
            <a:lvl1pPr>
              <a:defRPr sz="1000" baseline="0">
                <a:solidFill>
                  <a:schemeClr val="bg1">
                    <a:lumMod val="65000"/>
                  </a:schemeClr>
                </a:solidFill>
              </a:defRPr>
            </a:lvl1pPr>
          </a:lstStyle>
          <a:p>
            <a:fld id="{4502E41D-3B86-4CA8-8D0B-F161DDB83F2D}" type="datetime1">
              <a:rPr lang="fi-FI" smtClean="0"/>
              <a:t>1.10.2019</a:t>
            </a:fld>
            <a:endParaRPr lang="fi-FI" dirty="0"/>
          </a:p>
        </p:txBody>
      </p:sp>
      <p:sp>
        <p:nvSpPr>
          <p:cNvPr id="6" name="Footer Placeholder 5"/>
          <p:cNvSpPr>
            <a:spLocks noGrp="1"/>
          </p:cNvSpPr>
          <p:nvPr>
            <p:ph type="ftr" sz="quarter" idx="11"/>
          </p:nvPr>
        </p:nvSpPr>
        <p:spPr>
          <a:xfrm>
            <a:off x="2204885" y="6236930"/>
            <a:ext cx="4418986" cy="365125"/>
          </a:xfrm>
        </p:spPr>
        <p:txBody>
          <a:bodyPr/>
          <a:lstStyle>
            <a:lvl1pPr>
              <a:defRPr sz="1000" baseline="0">
                <a:solidFill>
                  <a:schemeClr val="bg1">
                    <a:lumMod val="65000"/>
                  </a:schemeClr>
                </a:solidFill>
              </a:defRPr>
            </a:lvl1pPr>
          </a:lstStyle>
          <a:p>
            <a:endParaRPr lang="fi-FI" dirty="0"/>
          </a:p>
        </p:txBody>
      </p:sp>
      <p:sp>
        <p:nvSpPr>
          <p:cNvPr id="7" name="Slide Number Placeholder 6"/>
          <p:cNvSpPr>
            <a:spLocks noGrp="1"/>
          </p:cNvSpPr>
          <p:nvPr>
            <p:ph type="sldNum" sz="quarter" idx="12"/>
          </p:nvPr>
        </p:nvSpPr>
        <p:spPr>
          <a:xfrm>
            <a:off x="225200" y="6236929"/>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82523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628650" y="510705"/>
            <a:ext cx="7886700" cy="733627"/>
          </a:xfrm>
        </p:spPr>
        <p:txBody>
          <a:bodyPr/>
          <a:lstStyle>
            <a:lvl1pPr>
              <a:defRPr sz="2800" b="1" i="0" baseline="0">
                <a:solidFill>
                  <a:srgbClr val="0070C0"/>
                </a:solidFill>
              </a:defRPr>
            </a:lvl1pPr>
          </a:lstStyle>
          <a:p>
            <a:r>
              <a:rPr lang="fi-FI"/>
              <a:t>Muokkaa ots. perustyyl. napsautt.</a:t>
            </a:r>
            <a:endParaRPr lang="en-US" dirty="0"/>
          </a:p>
        </p:txBody>
      </p:sp>
      <p:sp>
        <p:nvSpPr>
          <p:cNvPr id="3" name="Date Placeholder 2"/>
          <p:cNvSpPr>
            <a:spLocks noGrp="1"/>
          </p:cNvSpPr>
          <p:nvPr>
            <p:ph type="dt" sz="half" idx="10"/>
          </p:nvPr>
        </p:nvSpPr>
        <p:spPr>
          <a:xfrm>
            <a:off x="948200" y="6225727"/>
            <a:ext cx="1008421" cy="365125"/>
          </a:xfrm>
        </p:spPr>
        <p:txBody>
          <a:bodyPr/>
          <a:lstStyle>
            <a:lvl1pPr>
              <a:defRPr sz="1000" baseline="0">
                <a:solidFill>
                  <a:schemeClr val="bg1">
                    <a:lumMod val="65000"/>
                  </a:schemeClr>
                </a:solidFill>
              </a:defRPr>
            </a:lvl1pPr>
          </a:lstStyle>
          <a:p>
            <a:fld id="{6AD0CE7E-7C8D-4ECF-8B56-FECFF46E9FAC}" type="datetime1">
              <a:rPr lang="fi-FI" smtClean="0"/>
              <a:t>1.10.2019</a:t>
            </a:fld>
            <a:endParaRPr lang="fi-FI" dirty="0"/>
          </a:p>
        </p:txBody>
      </p:sp>
      <p:sp>
        <p:nvSpPr>
          <p:cNvPr id="4" name="Footer Placeholder 3"/>
          <p:cNvSpPr>
            <a:spLocks noGrp="1"/>
          </p:cNvSpPr>
          <p:nvPr>
            <p:ph type="ftr" sz="quarter" idx="11"/>
          </p:nvPr>
        </p:nvSpPr>
        <p:spPr>
          <a:xfrm>
            <a:off x="2182761" y="6225726"/>
            <a:ext cx="4404239" cy="365125"/>
          </a:xfrm>
        </p:spPr>
        <p:txBody>
          <a:bodyPr/>
          <a:lstStyle>
            <a:lvl1pPr>
              <a:defRPr sz="1000" baseline="0">
                <a:solidFill>
                  <a:schemeClr val="bg1">
                    <a:lumMod val="65000"/>
                  </a:schemeClr>
                </a:solidFill>
              </a:defRPr>
            </a:lvl1pPr>
          </a:lstStyle>
          <a:p>
            <a:endParaRPr lang="fi-FI" dirty="0"/>
          </a:p>
        </p:txBody>
      </p:sp>
      <p:sp>
        <p:nvSpPr>
          <p:cNvPr id="5" name="Slide Number Placeholder 4"/>
          <p:cNvSpPr>
            <a:spLocks noGrp="1"/>
          </p:cNvSpPr>
          <p:nvPr>
            <p:ph type="sldNum" sz="quarter" idx="12"/>
          </p:nvPr>
        </p:nvSpPr>
        <p:spPr>
          <a:xfrm>
            <a:off x="225200" y="6225727"/>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71142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08869" y="6227637"/>
            <a:ext cx="1037918" cy="365125"/>
          </a:xfrm>
        </p:spPr>
        <p:txBody>
          <a:bodyPr/>
          <a:lstStyle>
            <a:lvl1pPr>
              <a:defRPr sz="1000" baseline="0">
                <a:solidFill>
                  <a:schemeClr val="bg1">
                    <a:lumMod val="65000"/>
                  </a:schemeClr>
                </a:solidFill>
              </a:defRPr>
            </a:lvl1pPr>
          </a:lstStyle>
          <a:p>
            <a:fld id="{1C40B2A5-2B52-4677-9DB7-32FCA01206DD}" type="datetime1">
              <a:rPr lang="fi-FI" smtClean="0"/>
              <a:t>1.10.2019</a:t>
            </a:fld>
            <a:endParaRPr lang="fi-FI" dirty="0"/>
          </a:p>
        </p:txBody>
      </p:sp>
      <p:sp>
        <p:nvSpPr>
          <p:cNvPr id="3" name="Footer Placeholder 2"/>
          <p:cNvSpPr>
            <a:spLocks noGrp="1"/>
          </p:cNvSpPr>
          <p:nvPr>
            <p:ph type="ftr" sz="quarter" idx="11"/>
          </p:nvPr>
        </p:nvSpPr>
        <p:spPr>
          <a:xfrm>
            <a:off x="2228521" y="6225844"/>
            <a:ext cx="4351104" cy="365125"/>
          </a:xfrm>
        </p:spPr>
        <p:txBody>
          <a:bodyPr/>
          <a:lstStyle>
            <a:lvl1pPr>
              <a:defRPr sz="1000" baseline="0">
                <a:solidFill>
                  <a:schemeClr val="bg1">
                    <a:lumMod val="65000"/>
                  </a:schemeClr>
                </a:solidFill>
              </a:defRPr>
            </a:lvl1pPr>
          </a:lstStyle>
          <a:p>
            <a:endParaRPr lang="fi-FI" dirty="0"/>
          </a:p>
        </p:txBody>
      </p:sp>
      <p:sp>
        <p:nvSpPr>
          <p:cNvPr id="4" name="Slide Number Placeholder 3"/>
          <p:cNvSpPr>
            <a:spLocks noGrp="1"/>
          </p:cNvSpPr>
          <p:nvPr>
            <p:ph type="sldNum" sz="quarter" idx="12"/>
          </p:nvPr>
        </p:nvSpPr>
        <p:spPr>
          <a:xfrm>
            <a:off x="223685" y="6225844"/>
            <a:ext cx="403450" cy="365125"/>
          </a:xfrm>
        </p:spPr>
        <p:txBody>
          <a:bodyPr/>
          <a:lstStyle>
            <a:lvl1pPr>
              <a:defRPr sz="1000" baseline="0">
                <a:solidFill>
                  <a:schemeClr val="bg1">
                    <a:lumMod val="65000"/>
                  </a:schemeClr>
                </a:solidFill>
              </a:defRPr>
            </a:lvl1pPr>
          </a:lstStyle>
          <a:p>
            <a:fld id="{6DE6D825-8E97-454B-BEAD-11D13CFBEEFD}" type="slidenum">
              <a:rPr lang="fi-FI" smtClean="0"/>
              <a:pPr/>
              <a:t>‹#›</a:t>
            </a:fld>
            <a:endParaRPr lang="fi-FI" dirty="0"/>
          </a:p>
        </p:txBody>
      </p:sp>
    </p:spTree>
    <p:extLst>
      <p:ext uri="{BB962C8B-B14F-4D97-AF65-F5344CB8AC3E}">
        <p14:creationId xmlns:p14="http://schemas.microsoft.com/office/powerpoint/2010/main" val="153464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D391AD8-86D8-485C-B46A-449CC8C546C4}" type="datetime1">
              <a:rPr lang="fi-FI" smtClean="0"/>
              <a:t>1.10.2019</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BEE37C71-8A18-4379-B512-771E0B78A501}" type="slidenum">
              <a:rPr lang="fi-FI" smtClean="0"/>
              <a:t>‹#›</a:t>
            </a:fld>
            <a:endParaRPr lang="fi-FI"/>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790"/>
            <a:ext cx="9144000" cy="6831210"/>
          </a:xfrm>
          <a:prstGeom prst="rect">
            <a:avLst/>
          </a:prstGeom>
        </p:spPr>
      </p:pic>
      <p:sp>
        <p:nvSpPr>
          <p:cNvPr id="7" name="Tekstiruutu 6"/>
          <p:cNvSpPr txBox="1"/>
          <p:nvPr userDrawn="1"/>
        </p:nvSpPr>
        <p:spPr>
          <a:xfrm>
            <a:off x="6246062" y="1308298"/>
            <a:ext cx="2564716" cy="938719"/>
          </a:xfrm>
          <a:prstGeom prst="rect">
            <a:avLst/>
          </a:prstGeom>
          <a:noFill/>
        </p:spPr>
        <p:txBody>
          <a:bodyPr wrap="square" rtlCol="0">
            <a:spAutoFit/>
          </a:bodyPr>
          <a:lstStyle/>
          <a:p>
            <a:r>
              <a:rPr lang="fi-FI" sz="5300" b="0" i="1" cap="small" baseline="0" dirty="0">
                <a:solidFill>
                  <a:srgbClr val="538FCC"/>
                </a:solidFill>
              </a:rPr>
              <a:t>K</a:t>
            </a:r>
            <a:r>
              <a:rPr lang="fi-FI" sz="5000" b="0" i="1" cap="small" baseline="0" dirty="0">
                <a:solidFill>
                  <a:srgbClr val="538FCC"/>
                </a:solidFill>
              </a:rPr>
              <a:t>iitos</a:t>
            </a:r>
            <a:r>
              <a:rPr lang="fi-FI" sz="5300" b="0" i="1" cap="small" baseline="0" dirty="0">
                <a:solidFill>
                  <a:srgbClr val="538FCC"/>
                </a:solidFill>
              </a:rPr>
              <a:t>!</a:t>
            </a:r>
          </a:p>
        </p:txBody>
      </p:sp>
    </p:spTree>
    <p:extLst>
      <p:ext uri="{BB962C8B-B14F-4D97-AF65-F5344CB8AC3E}">
        <p14:creationId xmlns:p14="http://schemas.microsoft.com/office/powerpoint/2010/main" val="301276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870" y="0"/>
            <a:ext cx="9344108" cy="3628648"/>
          </a:xfrm>
          <a:prstGeom prst="rect">
            <a:avLst/>
          </a:prstGeom>
          <a:ln>
            <a:noFill/>
          </a:ln>
          <a:effectLst>
            <a:reflection blurRad="6350" stA="52000" endA="300" endPos="35000" dir="5400000" sy="-100000" algn="bl" rotWithShape="0"/>
            <a:softEdge rad="112500"/>
          </a:effectLst>
        </p:spPr>
      </p:pic>
      <p:sp>
        <p:nvSpPr>
          <p:cNvPr id="2" name="Otsikko 1"/>
          <p:cNvSpPr>
            <a:spLocks noGrp="1"/>
          </p:cNvSpPr>
          <p:nvPr>
            <p:ph type="ctrTitle"/>
          </p:nvPr>
        </p:nvSpPr>
        <p:spPr>
          <a:xfrm>
            <a:off x="1214218" y="3796455"/>
            <a:ext cx="7301132" cy="1118514"/>
          </a:xfrm>
        </p:spPr>
        <p:txBody>
          <a:bodyPr anchor="b">
            <a:normAutofit/>
          </a:bodyPr>
          <a:lstStyle>
            <a:lvl1pPr algn="l">
              <a:defRPr sz="3200" b="1" i="0" baseline="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a:xfrm>
            <a:off x="1214218" y="5265174"/>
            <a:ext cx="7301132" cy="818233"/>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p:cNvSpPr>
            <a:spLocks noGrp="1"/>
          </p:cNvSpPr>
          <p:nvPr>
            <p:ph type="dt" sz="half" idx="10"/>
          </p:nvPr>
        </p:nvSpPr>
        <p:spPr>
          <a:xfrm>
            <a:off x="1214218" y="6348773"/>
            <a:ext cx="1283677" cy="365125"/>
          </a:xfrm>
        </p:spPr>
        <p:txBody>
          <a:bodyPr/>
          <a:lstStyle/>
          <a:p>
            <a:fld id="{DE97B69A-1F85-46E8-951C-6484415D3D16}" type="datetime1">
              <a:rPr lang="fi-FI" smtClean="0"/>
              <a:t>1.10.2019</a:t>
            </a:fld>
            <a:endParaRPr lang="fi-FI" dirty="0"/>
          </a:p>
        </p:txBody>
      </p:sp>
      <p:sp>
        <p:nvSpPr>
          <p:cNvPr id="5" name="Alatunnisteen paikkamerkki 4"/>
          <p:cNvSpPr>
            <a:spLocks noGrp="1"/>
          </p:cNvSpPr>
          <p:nvPr>
            <p:ph type="ftr" sz="quarter" idx="11"/>
          </p:nvPr>
        </p:nvSpPr>
        <p:spPr>
          <a:xfrm>
            <a:off x="2708493" y="6319250"/>
            <a:ext cx="2700996" cy="365125"/>
          </a:xfrm>
        </p:spPr>
        <p:txBody>
          <a:bodyPr/>
          <a:lstStyle/>
          <a:p>
            <a:endParaRPr lang="fi-FI" dirty="0"/>
          </a:p>
        </p:txBody>
      </p:sp>
      <p:sp>
        <p:nvSpPr>
          <p:cNvPr id="6" name="Dian numeron paikkamerkki 5"/>
          <p:cNvSpPr>
            <a:spLocks noGrp="1"/>
          </p:cNvSpPr>
          <p:nvPr>
            <p:ph type="sldNum" sz="quarter" idx="12"/>
          </p:nvPr>
        </p:nvSpPr>
        <p:spPr>
          <a:xfrm>
            <a:off x="5649605" y="6319250"/>
            <a:ext cx="640584" cy="365125"/>
          </a:xfrm>
        </p:spPr>
        <p:txBody>
          <a:bodyPr/>
          <a:lstStyle/>
          <a:p>
            <a:fld id="{BEE37C71-8A18-4379-B512-771E0B78A501}" type="slidenum">
              <a:rPr lang="fi-FI" smtClean="0"/>
              <a:t>‹#›</a:t>
            </a:fld>
            <a:endParaRPr lang="fi-FI"/>
          </a:p>
        </p:txBody>
      </p:sp>
      <p:pic>
        <p:nvPicPr>
          <p:cNvPr id="8" name="Kuva 7"/>
          <p:cNvPicPr>
            <a:picLocks noChangeAspect="1"/>
          </p:cNvPicPr>
          <p:nvPr userDrawn="1"/>
        </p:nvPicPr>
        <p:blipFill>
          <a:blip r:embed="rId3"/>
          <a:stretch>
            <a:fillRect/>
          </a:stretch>
        </p:blipFill>
        <p:spPr>
          <a:xfrm>
            <a:off x="6406650" y="6282153"/>
            <a:ext cx="2160000" cy="439322"/>
          </a:xfrm>
          <a:prstGeom prst="rect">
            <a:avLst/>
          </a:prstGeom>
        </p:spPr>
      </p:pic>
    </p:spTree>
    <p:extLst>
      <p:ext uri="{BB962C8B-B14F-4D97-AF65-F5344CB8AC3E}">
        <p14:creationId xmlns:p14="http://schemas.microsoft.com/office/powerpoint/2010/main" val="71811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28650" y="574981"/>
            <a:ext cx="7886700" cy="681647"/>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628651" y="1489587"/>
            <a:ext cx="7886700" cy="4589561"/>
          </a:xfrm>
        </p:spPr>
        <p:txBody>
          <a:bodyPr/>
          <a:lstStyle>
            <a:lvl1pPr>
              <a:defRPr baseline="0"/>
            </a:lvl1pPr>
            <a:lvl2pPr>
              <a:defRPr baseline="0"/>
            </a:lvl2pPr>
            <a:lvl3pPr>
              <a:defRPr baseline="0"/>
            </a:lvl3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lvl1pPr>
              <a:defRPr baseline="0"/>
            </a:lvl1pPr>
          </a:lstStyle>
          <a:p>
            <a:fld id="{70775801-C88B-48B8-8E2B-2A893FCD9838}" type="datetime1">
              <a:rPr lang="fi-FI" smtClean="0"/>
              <a:t>1.10.2019</a:t>
            </a:fld>
            <a:endParaRPr lang="fi-FI" dirty="0"/>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2985119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628651" y="563992"/>
            <a:ext cx="7886700" cy="681647"/>
          </a:xfrm>
        </p:spPr>
        <p:txBody>
          <a:bodyPr/>
          <a:lstStyle>
            <a:lvl1pPr>
              <a:defRPr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628650" y="1482213"/>
            <a:ext cx="3867150" cy="4707572"/>
          </a:xfrm>
        </p:spPr>
        <p:txBody>
          <a:bodyPr>
            <a:normAutofit/>
          </a:bodyPr>
          <a:lstStyle>
            <a:lvl1pPr>
              <a:defRPr sz="1800" baseline="0"/>
            </a:lvl1pPr>
            <a:lvl2pPr marL="538163" indent="-273050">
              <a:defRPr sz="1400" baseline="0"/>
            </a:lvl2pPr>
            <a:lvl3pPr>
              <a:defRPr sz="1400" baseline="0"/>
            </a:lvl3pPr>
            <a:lvl4pPr>
              <a:defRPr sz="1400" baseline="0"/>
            </a:lvl4pPr>
            <a:lvl5pPr>
              <a:defRPr sz="1400" baseline="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1" y="1482213"/>
            <a:ext cx="3867150" cy="4707572"/>
          </a:xfrm>
        </p:spPr>
        <p:txBody>
          <a:bodyPr>
            <a:normAutofit/>
          </a:bodyPr>
          <a:lstStyle>
            <a:lvl1pPr>
              <a:defRPr sz="1800" baseline="0"/>
            </a:lvl1pPr>
            <a:lvl2pPr>
              <a:defRPr sz="1400" baseline="0"/>
            </a:lvl2pPr>
            <a:lvl3pPr>
              <a:defRPr sz="1400" baseline="0"/>
            </a:lvl3pPr>
            <a:lvl4pPr>
              <a:defRPr sz="1400" baseline="0"/>
            </a:lvl4pPr>
            <a:lvl5pPr>
              <a:defRPr sz="1400" baseline="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lvl1pPr>
              <a:defRPr baseline="0">
                <a:solidFill>
                  <a:schemeClr val="bg1">
                    <a:lumMod val="75000"/>
                  </a:schemeClr>
                </a:solidFill>
              </a:defRPr>
            </a:lvl1pPr>
          </a:lstStyle>
          <a:p>
            <a:fld id="{37594F60-1E8E-45F5-BBC8-12BF44F31FF1}" type="datetime1">
              <a:rPr lang="fi-FI" smtClean="0"/>
              <a:t>1.10.2019</a:t>
            </a:fld>
            <a:endParaRPr lang="fi-FI" dirty="0"/>
          </a:p>
        </p:txBody>
      </p:sp>
      <p:sp>
        <p:nvSpPr>
          <p:cNvPr id="6" name="Alatunnisteen paikkamerkki 5"/>
          <p:cNvSpPr>
            <a:spLocks noGrp="1"/>
          </p:cNvSpPr>
          <p:nvPr>
            <p:ph type="ftr" sz="quarter" idx="11"/>
          </p:nvPr>
        </p:nvSpPr>
        <p:spPr/>
        <p:txBody>
          <a:bodyPr/>
          <a:lstStyle/>
          <a:p>
            <a:endParaRPr lang="fi-FI" dirty="0"/>
          </a:p>
        </p:txBody>
      </p:sp>
      <p:sp>
        <p:nvSpPr>
          <p:cNvPr id="7" name="Dian numeron paikkamerkki 6"/>
          <p:cNvSpPr>
            <a:spLocks noGrp="1"/>
          </p:cNvSpPr>
          <p:nvPr>
            <p:ph type="sldNum" sz="quarter" idx="12"/>
          </p:nvPr>
        </p:nvSpPr>
        <p:spPr/>
        <p:txBody>
          <a:bodyPr/>
          <a:lstStyle/>
          <a:p>
            <a:fld id="{BEE37C71-8A18-4379-B512-771E0B78A501}" type="slidenum">
              <a:rPr lang="fi-FI" smtClean="0"/>
              <a:t>‹#›</a:t>
            </a:fld>
            <a:endParaRPr lang="fi-FI"/>
          </a:p>
        </p:txBody>
      </p:sp>
    </p:spTree>
    <p:extLst>
      <p:ext uri="{BB962C8B-B14F-4D97-AF65-F5344CB8AC3E}">
        <p14:creationId xmlns:p14="http://schemas.microsoft.com/office/powerpoint/2010/main" val="628144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Kuva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3946922"/>
          </a:xfrm>
          <a:prstGeom prst="rect">
            <a:avLst/>
          </a:prstGeom>
        </p:spPr>
      </p:pic>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628650" y="6225728"/>
            <a:ext cx="2057400"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fld id="{D5A68174-3A83-4619-9819-6A428AC901BB}" type="datetime1">
              <a:rPr lang="fi-FI" smtClean="0"/>
              <a:t>1.10.2019</a:t>
            </a:fld>
            <a:endParaRPr lang="fi-FI"/>
          </a:p>
        </p:txBody>
      </p:sp>
      <p:sp>
        <p:nvSpPr>
          <p:cNvPr id="5" name="Footer Placeholder 4"/>
          <p:cNvSpPr>
            <a:spLocks noGrp="1"/>
          </p:cNvSpPr>
          <p:nvPr>
            <p:ph type="ftr" sz="quarter" idx="3"/>
          </p:nvPr>
        </p:nvSpPr>
        <p:spPr>
          <a:xfrm>
            <a:off x="3028951" y="6225728"/>
            <a:ext cx="30861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endParaRPr lang="fi-FI"/>
          </a:p>
        </p:txBody>
      </p:sp>
      <p:sp>
        <p:nvSpPr>
          <p:cNvPr id="6" name="Slide Number Placeholder 5"/>
          <p:cNvSpPr>
            <a:spLocks noGrp="1"/>
          </p:cNvSpPr>
          <p:nvPr>
            <p:ph type="sldNum" sz="quarter" idx="4"/>
          </p:nvPr>
        </p:nvSpPr>
        <p:spPr>
          <a:xfrm>
            <a:off x="6248401" y="6225728"/>
            <a:ext cx="40345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6DE6D825-8E97-454B-BEAD-11D13CFBEEFD}" type="slidenum">
              <a:rPr lang="fi-FI" smtClean="0"/>
              <a:pPr/>
              <a:t>‹#›</a:t>
            </a:fld>
            <a:endParaRPr lang="fi-FI"/>
          </a:p>
        </p:txBody>
      </p:sp>
      <p:pic>
        <p:nvPicPr>
          <p:cNvPr id="9" name="Kuva 8"/>
          <p:cNvPicPr>
            <a:picLocks noChangeAspect="1"/>
          </p:cNvPicPr>
          <p:nvPr userDrawn="1"/>
        </p:nvPicPr>
        <p:blipFill>
          <a:blip r:embed="rId9"/>
          <a:stretch>
            <a:fillRect/>
          </a:stretch>
        </p:blipFill>
        <p:spPr>
          <a:xfrm>
            <a:off x="6785200" y="6225059"/>
            <a:ext cx="1798476" cy="365792"/>
          </a:xfrm>
          <a:prstGeom prst="rect">
            <a:avLst/>
          </a:prstGeom>
        </p:spPr>
      </p:pic>
      <p:sp>
        <p:nvSpPr>
          <p:cNvPr id="8" name="Suorakulmio 7"/>
          <p:cNvSpPr/>
          <p:nvPr userDrawn="1"/>
        </p:nvSpPr>
        <p:spPr>
          <a:xfrm>
            <a:off x="0" y="6673932"/>
            <a:ext cx="9144000" cy="184068"/>
          </a:xfrm>
          <a:prstGeom prst="rect">
            <a:avLst/>
          </a:prstGeom>
          <a:solidFill>
            <a:srgbClr val="DCD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4251247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72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38FCC"/>
        </a:buClr>
        <a:buSzPct val="11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538FCC"/>
        </a:buClr>
        <a:buSzPct val="11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6"/>
          <p:cNvPicPr>
            <a:picLocks noChangeAspect="1"/>
          </p:cNvPicPr>
          <p:nvPr userDrawn="1"/>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r="45701"/>
          <a:stretch/>
        </p:blipFill>
        <p:spPr>
          <a:xfrm flipH="1">
            <a:off x="5710638" y="4459458"/>
            <a:ext cx="3433362" cy="2398542"/>
          </a:xfrm>
          <a:prstGeom prst="rect">
            <a:avLst/>
          </a:prstGeom>
        </p:spPr>
      </p:pic>
      <p:sp>
        <p:nvSpPr>
          <p:cNvPr id="2" name="Otsikon paikkamerkki 1"/>
          <p:cNvSpPr>
            <a:spLocks noGrp="1"/>
          </p:cNvSpPr>
          <p:nvPr>
            <p:ph type="title"/>
          </p:nvPr>
        </p:nvSpPr>
        <p:spPr>
          <a:xfrm>
            <a:off x="628650" y="589730"/>
            <a:ext cx="7886700" cy="681647"/>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28651" y="1519085"/>
            <a:ext cx="7886700" cy="456006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2727885" y="6370562"/>
            <a:ext cx="944463" cy="365125"/>
          </a:xfrm>
          <a:prstGeom prst="rect">
            <a:avLst/>
          </a:prstGeom>
        </p:spPr>
        <p:txBody>
          <a:bodyPr vert="horz" lIns="91440" tIns="45720" rIns="91440" bIns="45720" rtlCol="0" anchor="ctr"/>
          <a:lstStyle>
            <a:lvl1pPr algn="l">
              <a:defRPr sz="1000" baseline="0">
                <a:solidFill>
                  <a:schemeClr val="bg1">
                    <a:lumMod val="65000"/>
                  </a:schemeClr>
                </a:solidFill>
              </a:defRPr>
            </a:lvl1pPr>
          </a:lstStyle>
          <a:p>
            <a:fld id="{68090062-5B7B-4A5E-A523-D8645F367367}" type="datetime1">
              <a:rPr lang="fi-FI" smtClean="0"/>
              <a:t>1.10.2019</a:t>
            </a:fld>
            <a:endParaRPr lang="fi-FI" dirty="0"/>
          </a:p>
        </p:txBody>
      </p:sp>
      <p:sp>
        <p:nvSpPr>
          <p:cNvPr id="5" name="Alatunnisteen paikkamerkki 4"/>
          <p:cNvSpPr>
            <a:spLocks noGrp="1"/>
          </p:cNvSpPr>
          <p:nvPr>
            <p:ph type="ftr" sz="quarter" idx="3"/>
          </p:nvPr>
        </p:nvSpPr>
        <p:spPr>
          <a:xfrm>
            <a:off x="3907788" y="6370562"/>
            <a:ext cx="2700996" cy="365125"/>
          </a:xfrm>
          <a:prstGeom prst="rect">
            <a:avLst/>
          </a:prstGeom>
        </p:spPr>
        <p:txBody>
          <a:bodyPr vert="horz" lIns="91440" tIns="45720" rIns="91440" bIns="45720" rtlCol="0" anchor="ctr"/>
          <a:lstStyle>
            <a:lvl1pPr algn="ctr">
              <a:defRPr sz="1000" baseline="0">
                <a:solidFill>
                  <a:schemeClr val="bg1">
                    <a:lumMod val="65000"/>
                  </a:schemeClr>
                </a:solidFill>
              </a:defRPr>
            </a:lvl1pPr>
          </a:lstStyle>
          <a:p>
            <a:endParaRPr lang="fi-FI" dirty="0"/>
          </a:p>
        </p:txBody>
      </p:sp>
      <p:sp>
        <p:nvSpPr>
          <p:cNvPr id="6" name="Dian numeron paikkamerkki 5"/>
          <p:cNvSpPr>
            <a:spLocks noGrp="1"/>
          </p:cNvSpPr>
          <p:nvPr>
            <p:ph type="sldNum" sz="quarter" idx="4"/>
          </p:nvPr>
        </p:nvSpPr>
        <p:spPr>
          <a:xfrm>
            <a:off x="6844224" y="6370562"/>
            <a:ext cx="6405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37C71-8A18-4379-B512-771E0B78A501}" type="slidenum">
              <a:rPr lang="fi-FI" smtClean="0"/>
              <a:t>‹#›</a:t>
            </a:fld>
            <a:endParaRPr lang="fi-FI"/>
          </a:p>
        </p:txBody>
      </p:sp>
      <p:pic>
        <p:nvPicPr>
          <p:cNvPr id="8" name="Kuva 7"/>
          <p:cNvPicPr>
            <a:picLocks noChangeAspect="1"/>
          </p:cNvPicPr>
          <p:nvPr userDrawn="1"/>
        </p:nvPicPr>
        <p:blipFill>
          <a:blip r:embed="rId9"/>
          <a:stretch>
            <a:fillRect/>
          </a:stretch>
        </p:blipFill>
        <p:spPr>
          <a:xfrm>
            <a:off x="628651" y="6356016"/>
            <a:ext cx="1798476" cy="365792"/>
          </a:xfrm>
          <a:prstGeom prst="rect">
            <a:avLst/>
          </a:prstGeom>
        </p:spPr>
      </p:pic>
    </p:spTree>
    <p:extLst>
      <p:ext uri="{BB962C8B-B14F-4D97-AF65-F5344CB8AC3E}">
        <p14:creationId xmlns:p14="http://schemas.microsoft.com/office/powerpoint/2010/main" val="17595175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8" r:id="rId3"/>
    <p:sldLayoutId id="2147483720" r:id="rId4"/>
    <p:sldLayoutId id="2147483722" r:id="rId5"/>
  </p:sldLayoutIdLst>
  <p:hf hdr="0" ftr="0" dt="0"/>
  <p:txStyles>
    <p:titleStyle>
      <a:lvl1pPr algn="l" defTabSz="914400" rtl="0" eaLnBrk="1" latinLnBrk="0" hangingPunct="1">
        <a:lnSpc>
          <a:spcPct val="90000"/>
        </a:lnSpc>
        <a:spcBef>
          <a:spcPct val="0"/>
        </a:spcBef>
        <a:buNone/>
        <a:defRPr sz="2800" b="1" i="0" kern="1200" baseline="0">
          <a:solidFill>
            <a:srgbClr val="538FCC"/>
          </a:solidFill>
          <a:latin typeface="+mj-lt"/>
          <a:ea typeface="+mj-ea"/>
          <a:cs typeface="+mj-cs"/>
        </a:defRPr>
      </a:lvl1pPr>
    </p:titleStyle>
    <p:bodyStyle>
      <a:lvl1pPr marL="228600" indent="-228600" algn="l" defTabSz="914400" rtl="0" eaLnBrk="1" latinLnBrk="0" hangingPunct="1">
        <a:lnSpc>
          <a:spcPct val="90000"/>
        </a:lnSpc>
        <a:spcBef>
          <a:spcPts val="1000"/>
        </a:spcBef>
        <a:buSzPct val="120000"/>
        <a:buFont typeface="Arial" panose="020B0604020202020204" pitchFamily="34" charset="0"/>
        <a:buChar char="•"/>
        <a:defRPr sz="2000" kern="1200" baseline="0">
          <a:solidFill>
            <a:schemeClr val="tx1"/>
          </a:solidFill>
          <a:latin typeface="+mn-lt"/>
          <a:ea typeface="+mn-ea"/>
          <a:cs typeface="+mn-cs"/>
        </a:defRPr>
      </a:lvl1pPr>
      <a:lvl2pPr marL="538163" indent="-273050" algn="l" defTabSz="914400" rtl="0" eaLnBrk="1" latinLnBrk="0" hangingPunct="1">
        <a:lnSpc>
          <a:spcPct val="90000"/>
        </a:lnSpc>
        <a:spcBef>
          <a:spcPts val="500"/>
        </a:spcBef>
        <a:buSzPct val="120000"/>
        <a:buFont typeface="Arial" panose="020B0604020202020204" pitchFamily="34" charset="0"/>
        <a:buChar char="•"/>
        <a:defRPr sz="1600" kern="1200" baseline="0">
          <a:solidFill>
            <a:schemeClr val="tx1"/>
          </a:solidFill>
          <a:latin typeface="+mn-lt"/>
          <a:ea typeface="+mn-ea"/>
          <a:cs typeface="+mn-cs"/>
        </a:defRPr>
      </a:lvl2pPr>
      <a:lvl3pPr marL="803275" indent="-265113" algn="l" defTabSz="914400" rtl="0" eaLnBrk="1" latinLnBrk="0" hangingPunct="1">
        <a:lnSpc>
          <a:spcPct val="90000"/>
        </a:lnSpc>
        <a:spcBef>
          <a:spcPts val="500"/>
        </a:spcBef>
        <a:buSzPct val="120000"/>
        <a:buFont typeface="Arial" panose="020B0604020202020204" pitchFamily="34" charset="0"/>
        <a:buChar char="•"/>
        <a:defRPr sz="1500" kern="1200" baseline="0">
          <a:solidFill>
            <a:schemeClr val="tx1"/>
          </a:solidFill>
          <a:latin typeface="+mn-lt"/>
          <a:ea typeface="+mn-ea"/>
          <a:cs typeface="+mn-cs"/>
        </a:defRPr>
      </a:lvl3pPr>
      <a:lvl4pPr marL="1076325" indent="-273050" algn="l" defTabSz="914400" rtl="0" eaLnBrk="1" latinLnBrk="0" hangingPunct="1">
        <a:lnSpc>
          <a:spcPct val="90000"/>
        </a:lnSpc>
        <a:spcBef>
          <a:spcPts val="500"/>
        </a:spcBef>
        <a:buSzPct val="120000"/>
        <a:buFont typeface="Arial" panose="020B0604020202020204" pitchFamily="34" charset="0"/>
        <a:buChar char="•"/>
        <a:defRPr sz="1400" kern="1200" baseline="0">
          <a:solidFill>
            <a:schemeClr val="tx1"/>
          </a:solidFill>
          <a:latin typeface="+mn-lt"/>
          <a:ea typeface="+mn-ea"/>
          <a:cs typeface="+mn-cs"/>
        </a:defRPr>
      </a:lvl4pPr>
      <a:lvl5pPr marL="1341438" indent="-265113" algn="l" defTabSz="914400" rtl="0" eaLnBrk="1" latinLnBrk="0" hangingPunct="1">
        <a:lnSpc>
          <a:spcPct val="90000"/>
        </a:lnSpc>
        <a:spcBef>
          <a:spcPts val="500"/>
        </a:spcBef>
        <a:buSzPct val="120000"/>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p:txBody>
          <a:bodyPr>
            <a:normAutofit/>
          </a:bodyPr>
          <a:lstStyle/>
          <a:p>
            <a:r>
              <a:rPr lang="fi-FI" dirty="0"/>
              <a:t>Tilastokeskuksen väestöennuste 2019: </a:t>
            </a:r>
            <a:r>
              <a:rPr lang="fi-FI" sz="2400" dirty="0"/>
              <a:t>Väkiluku Pohjois-Savon kunnissa vuoteen 2040</a:t>
            </a:r>
          </a:p>
        </p:txBody>
      </p:sp>
      <p:sp>
        <p:nvSpPr>
          <p:cNvPr id="5" name="Alaotsikko 4"/>
          <p:cNvSpPr>
            <a:spLocks noGrp="1"/>
          </p:cNvSpPr>
          <p:nvPr>
            <p:ph type="subTitle" idx="1"/>
          </p:nvPr>
        </p:nvSpPr>
        <p:spPr/>
        <p:txBody>
          <a:bodyPr/>
          <a:lstStyle/>
          <a:p>
            <a:r>
              <a:rPr lang="fi-FI" dirty="0"/>
              <a:t>Lähde: Tilastokeskus 30.9.2019</a:t>
            </a:r>
          </a:p>
        </p:txBody>
      </p:sp>
    </p:spTree>
    <p:extLst>
      <p:ext uri="{BB962C8B-B14F-4D97-AF65-F5344CB8AC3E}">
        <p14:creationId xmlns:p14="http://schemas.microsoft.com/office/powerpoint/2010/main" val="90844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E42EADFE-A55A-4225-932F-FEB92310944B}"/>
              </a:ext>
            </a:extLst>
          </p:cNvPr>
          <p:cNvSpPr>
            <a:spLocks noGrp="1"/>
          </p:cNvSpPr>
          <p:nvPr>
            <p:ph type="sldNum" sz="quarter" idx="12"/>
          </p:nvPr>
        </p:nvSpPr>
        <p:spPr/>
        <p:txBody>
          <a:bodyPr/>
          <a:lstStyle/>
          <a:p>
            <a:fld id="{6DE6D825-8E97-454B-BEAD-11D13CFBEEFD}" type="slidenum">
              <a:rPr lang="fi-FI" smtClean="0"/>
              <a:pPr/>
              <a:t>10</a:t>
            </a:fld>
            <a:endParaRPr lang="fi-FI" dirty="0"/>
          </a:p>
        </p:txBody>
      </p:sp>
      <p:graphicFrame>
        <p:nvGraphicFramePr>
          <p:cNvPr id="4" name="Kaavio 3">
            <a:extLst>
              <a:ext uri="{FF2B5EF4-FFF2-40B4-BE49-F238E27FC236}">
                <a16:creationId xmlns:a16="http://schemas.microsoft.com/office/drawing/2014/main" id="{1901C597-7AE3-44E8-8FDA-90D968DACD0C}"/>
              </a:ext>
            </a:extLst>
          </p:cNvPr>
          <p:cNvGraphicFramePr>
            <a:graphicFrameLocks/>
          </p:cNvGraphicFramePr>
          <p:nvPr>
            <p:extLst>
              <p:ext uri="{D42A27DB-BD31-4B8C-83A1-F6EECF244321}">
                <p14:modId xmlns:p14="http://schemas.microsoft.com/office/powerpoint/2010/main" val="231315044"/>
              </p:ext>
            </p:extLst>
          </p:nvPr>
        </p:nvGraphicFramePr>
        <p:xfrm>
          <a:off x="781829" y="516193"/>
          <a:ext cx="7580342" cy="52430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244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9C6BEAEE-1975-4DDD-BD1B-F04FF61BC231}"/>
              </a:ext>
            </a:extLst>
          </p:cNvPr>
          <p:cNvSpPr>
            <a:spLocks noGrp="1"/>
          </p:cNvSpPr>
          <p:nvPr>
            <p:ph type="sldNum" sz="quarter" idx="12"/>
          </p:nvPr>
        </p:nvSpPr>
        <p:spPr/>
        <p:txBody>
          <a:bodyPr/>
          <a:lstStyle/>
          <a:p>
            <a:fld id="{6DE6D825-8E97-454B-BEAD-11D13CFBEEFD}" type="slidenum">
              <a:rPr lang="fi-FI" smtClean="0"/>
              <a:pPr/>
              <a:t>11</a:t>
            </a:fld>
            <a:endParaRPr lang="fi-FI" dirty="0"/>
          </a:p>
        </p:txBody>
      </p:sp>
      <p:graphicFrame>
        <p:nvGraphicFramePr>
          <p:cNvPr id="3" name="Kaavio 2">
            <a:extLst>
              <a:ext uri="{FF2B5EF4-FFF2-40B4-BE49-F238E27FC236}">
                <a16:creationId xmlns:a16="http://schemas.microsoft.com/office/drawing/2014/main" id="{1C9D2850-82A1-4A3C-81C9-7723486A6A62}"/>
              </a:ext>
            </a:extLst>
          </p:cNvPr>
          <p:cNvGraphicFramePr>
            <a:graphicFrameLocks/>
          </p:cNvGraphicFramePr>
          <p:nvPr>
            <p:extLst>
              <p:ext uri="{D42A27DB-BD31-4B8C-83A1-F6EECF244321}">
                <p14:modId xmlns:p14="http://schemas.microsoft.com/office/powerpoint/2010/main" val="1750431706"/>
              </p:ext>
            </p:extLst>
          </p:nvPr>
        </p:nvGraphicFramePr>
        <p:xfrm>
          <a:off x="918232" y="502083"/>
          <a:ext cx="7307535" cy="53898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429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B792725-DD8E-4099-9999-5A3626488FCC}"/>
              </a:ext>
            </a:extLst>
          </p:cNvPr>
          <p:cNvSpPr>
            <a:spLocks noGrp="1"/>
          </p:cNvSpPr>
          <p:nvPr>
            <p:ph type="sldNum" sz="quarter" idx="12"/>
          </p:nvPr>
        </p:nvSpPr>
        <p:spPr/>
        <p:txBody>
          <a:bodyPr/>
          <a:lstStyle/>
          <a:p>
            <a:fld id="{6DE6D825-8E97-454B-BEAD-11D13CFBEEFD}" type="slidenum">
              <a:rPr lang="fi-FI" smtClean="0"/>
              <a:pPr/>
              <a:t>12</a:t>
            </a:fld>
            <a:endParaRPr lang="fi-FI" dirty="0"/>
          </a:p>
        </p:txBody>
      </p:sp>
      <p:graphicFrame>
        <p:nvGraphicFramePr>
          <p:cNvPr id="3" name="Kaavio 2">
            <a:extLst>
              <a:ext uri="{FF2B5EF4-FFF2-40B4-BE49-F238E27FC236}">
                <a16:creationId xmlns:a16="http://schemas.microsoft.com/office/drawing/2014/main" id="{8DFF6A35-8FDC-4F7B-8720-C64B9F395D66}"/>
              </a:ext>
            </a:extLst>
          </p:cNvPr>
          <p:cNvGraphicFramePr>
            <a:graphicFrameLocks/>
          </p:cNvGraphicFramePr>
          <p:nvPr>
            <p:extLst>
              <p:ext uri="{D42A27DB-BD31-4B8C-83A1-F6EECF244321}">
                <p14:modId xmlns:p14="http://schemas.microsoft.com/office/powerpoint/2010/main" val="3504664923"/>
              </p:ext>
            </p:extLst>
          </p:nvPr>
        </p:nvGraphicFramePr>
        <p:xfrm>
          <a:off x="840657" y="575187"/>
          <a:ext cx="7440561" cy="53462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171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EE65FC26-7CD8-4975-BFEE-4D1DFF0108A5}"/>
              </a:ext>
            </a:extLst>
          </p:cNvPr>
          <p:cNvSpPr>
            <a:spLocks noGrp="1"/>
          </p:cNvSpPr>
          <p:nvPr>
            <p:ph type="sldNum" sz="quarter" idx="12"/>
          </p:nvPr>
        </p:nvSpPr>
        <p:spPr/>
        <p:txBody>
          <a:bodyPr/>
          <a:lstStyle/>
          <a:p>
            <a:fld id="{6DE6D825-8E97-454B-BEAD-11D13CFBEEFD}" type="slidenum">
              <a:rPr lang="fi-FI" smtClean="0"/>
              <a:pPr/>
              <a:t>13</a:t>
            </a:fld>
            <a:endParaRPr lang="fi-FI" dirty="0"/>
          </a:p>
        </p:txBody>
      </p:sp>
      <p:graphicFrame>
        <p:nvGraphicFramePr>
          <p:cNvPr id="3" name="Kaavio 2">
            <a:extLst>
              <a:ext uri="{FF2B5EF4-FFF2-40B4-BE49-F238E27FC236}">
                <a16:creationId xmlns:a16="http://schemas.microsoft.com/office/drawing/2014/main" id="{9E3315B8-F428-42E3-A50C-4D4A132E34A4}"/>
              </a:ext>
            </a:extLst>
          </p:cNvPr>
          <p:cNvGraphicFramePr>
            <a:graphicFrameLocks/>
          </p:cNvGraphicFramePr>
          <p:nvPr>
            <p:extLst>
              <p:ext uri="{D42A27DB-BD31-4B8C-83A1-F6EECF244321}">
                <p14:modId xmlns:p14="http://schemas.microsoft.com/office/powerpoint/2010/main" val="2492957845"/>
              </p:ext>
            </p:extLst>
          </p:nvPr>
        </p:nvGraphicFramePr>
        <p:xfrm>
          <a:off x="726503" y="398844"/>
          <a:ext cx="7690993" cy="53235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091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99D1821D-EF3C-4FC6-91AD-BE56FF0E221E}"/>
              </a:ext>
            </a:extLst>
          </p:cNvPr>
          <p:cNvSpPr>
            <a:spLocks noGrp="1"/>
          </p:cNvSpPr>
          <p:nvPr>
            <p:ph type="sldNum" sz="quarter" idx="12"/>
          </p:nvPr>
        </p:nvSpPr>
        <p:spPr/>
        <p:txBody>
          <a:bodyPr/>
          <a:lstStyle/>
          <a:p>
            <a:fld id="{6DE6D825-8E97-454B-BEAD-11D13CFBEEFD}" type="slidenum">
              <a:rPr lang="fi-FI" smtClean="0"/>
              <a:pPr/>
              <a:t>14</a:t>
            </a:fld>
            <a:endParaRPr lang="fi-FI" dirty="0"/>
          </a:p>
        </p:txBody>
      </p:sp>
      <p:graphicFrame>
        <p:nvGraphicFramePr>
          <p:cNvPr id="3" name="Kaavio 2">
            <a:extLst>
              <a:ext uri="{FF2B5EF4-FFF2-40B4-BE49-F238E27FC236}">
                <a16:creationId xmlns:a16="http://schemas.microsoft.com/office/drawing/2014/main" id="{D1C230CB-35CF-45FC-AF82-195D7750DCBA}"/>
              </a:ext>
            </a:extLst>
          </p:cNvPr>
          <p:cNvGraphicFramePr>
            <a:graphicFrameLocks/>
          </p:cNvGraphicFramePr>
          <p:nvPr>
            <p:extLst>
              <p:ext uri="{D42A27DB-BD31-4B8C-83A1-F6EECF244321}">
                <p14:modId xmlns:p14="http://schemas.microsoft.com/office/powerpoint/2010/main" val="109861875"/>
              </p:ext>
            </p:extLst>
          </p:nvPr>
        </p:nvGraphicFramePr>
        <p:xfrm>
          <a:off x="479612" y="267030"/>
          <a:ext cx="8067077" cy="53742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077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F3725CF1-167A-4479-A70B-2BC4A44A2FE2}"/>
              </a:ext>
            </a:extLst>
          </p:cNvPr>
          <p:cNvSpPr>
            <a:spLocks noGrp="1"/>
          </p:cNvSpPr>
          <p:nvPr>
            <p:ph type="sldNum" sz="quarter" idx="12"/>
          </p:nvPr>
        </p:nvSpPr>
        <p:spPr/>
        <p:txBody>
          <a:bodyPr/>
          <a:lstStyle/>
          <a:p>
            <a:fld id="{6DE6D825-8E97-454B-BEAD-11D13CFBEEFD}" type="slidenum">
              <a:rPr lang="fi-FI" smtClean="0"/>
              <a:pPr/>
              <a:t>15</a:t>
            </a:fld>
            <a:endParaRPr lang="fi-FI" dirty="0"/>
          </a:p>
        </p:txBody>
      </p:sp>
      <p:graphicFrame>
        <p:nvGraphicFramePr>
          <p:cNvPr id="3" name="Kaavio 2">
            <a:extLst>
              <a:ext uri="{FF2B5EF4-FFF2-40B4-BE49-F238E27FC236}">
                <a16:creationId xmlns:a16="http://schemas.microsoft.com/office/drawing/2014/main" id="{9B71D715-A567-4697-BCD0-39DCAA6AC48D}"/>
              </a:ext>
            </a:extLst>
          </p:cNvPr>
          <p:cNvGraphicFramePr>
            <a:graphicFrameLocks/>
          </p:cNvGraphicFramePr>
          <p:nvPr>
            <p:extLst>
              <p:ext uri="{D42A27DB-BD31-4B8C-83A1-F6EECF244321}">
                <p14:modId xmlns:p14="http://schemas.microsoft.com/office/powerpoint/2010/main" val="870711512"/>
              </p:ext>
            </p:extLst>
          </p:nvPr>
        </p:nvGraphicFramePr>
        <p:xfrm>
          <a:off x="425410" y="267030"/>
          <a:ext cx="8121280" cy="56765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4280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5370A6C-CC06-4C39-B6EF-67E89A2F91BE}"/>
              </a:ext>
            </a:extLst>
          </p:cNvPr>
          <p:cNvSpPr>
            <a:spLocks noGrp="1"/>
          </p:cNvSpPr>
          <p:nvPr>
            <p:ph type="sldNum" sz="quarter" idx="12"/>
          </p:nvPr>
        </p:nvSpPr>
        <p:spPr/>
        <p:txBody>
          <a:bodyPr/>
          <a:lstStyle/>
          <a:p>
            <a:fld id="{6DE6D825-8E97-454B-BEAD-11D13CFBEEFD}" type="slidenum">
              <a:rPr lang="fi-FI" smtClean="0"/>
              <a:pPr/>
              <a:t>16</a:t>
            </a:fld>
            <a:endParaRPr lang="fi-FI" dirty="0"/>
          </a:p>
        </p:txBody>
      </p:sp>
      <p:graphicFrame>
        <p:nvGraphicFramePr>
          <p:cNvPr id="3" name="Kaavio 2">
            <a:extLst>
              <a:ext uri="{FF2B5EF4-FFF2-40B4-BE49-F238E27FC236}">
                <a16:creationId xmlns:a16="http://schemas.microsoft.com/office/drawing/2014/main" id="{6E12EC9A-B404-41EB-859B-E9E257E2E551}"/>
              </a:ext>
            </a:extLst>
          </p:cNvPr>
          <p:cNvGraphicFramePr>
            <a:graphicFrameLocks/>
          </p:cNvGraphicFramePr>
          <p:nvPr>
            <p:extLst>
              <p:ext uri="{D42A27DB-BD31-4B8C-83A1-F6EECF244321}">
                <p14:modId xmlns:p14="http://schemas.microsoft.com/office/powerpoint/2010/main" val="1397984934"/>
              </p:ext>
            </p:extLst>
          </p:nvPr>
        </p:nvGraphicFramePr>
        <p:xfrm>
          <a:off x="627135" y="420967"/>
          <a:ext cx="7875310" cy="53382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967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DD480BC2-5CC0-4196-BFB2-D4F0E705DF68}"/>
              </a:ext>
            </a:extLst>
          </p:cNvPr>
          <p:cNvSpPr>
            <a:spLocks noGrp="1"/>
          </p:cNvSpPr>
          <p:nvPr>
            <p:ph type="sldNum" sz="quarter" idx="12"/>
          </p:nvPr>
        </p:nvSpPr>
        <p:spPr/>
        <p:txBody>
          <a:bodyPr/>
          <a:lstStyle/>
          <a:p>
            <a:fld id="{6DE6D825-8E97-454B-BEAD-11D13CFBEEFD}" type="slidenum">
              <a:rPr lang="fi-FI" smtClean="0"/>
              <a:pPr/>
              <a:t>17</a:t>
            </a:fld>
            <a:endParaRPr lang="fi-FI" dirty="0"/>
          </a:p>
        </p:txBody>
      </p:sp>
      <p:graphicFrame>
        <p:nvGraphicFramePr>
          <p:cNvPr id="3" name="Kaavio 2">
            <a:extLst>
              <a:ext uri="{FF2B5EF4-FFF2-40B4-BE49-F238E27FC236}">
                <a16:creationId xmlns:a16="http://schemas.microsoft.com/office/drawing/2014/main" id="{56E9D94C-4CC5-45CC-AF47-169A94045F28}"/>
              </a:ext>
            </a:extLst>
          </p:cNvPr>
          <p:cNvGraphicFramePr>
            <a:graphicFrameLocks/>
          </p:cNvGraphicFramePr>
          <p:nvPr>
            <p:extLst>
              <p:ext uri="{D42A27DB-BD31-4B8C-83A1-F6EECF244321}">
                <p14:modId xmlns:p14="http://schemas.microsoft.com/office/powerpoint/2010/main" val="3078404647"/>
              </p:ext>
            </p:extLst>
          </p:nvPr>
        </p:nvGraphicFramePr>
        <p:xfrm>
          <a:off x="708087" y="398845"/>
          <a:ext cx="7727826" cy="54341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282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87F9DE5C-9918-4860-B075-66163978F4E1}"/>
              </a:ext>
            </a:extLst>
          </p:cNvPr>
          <p:cNvSpPr>
            <a:spLocks noGrp="1"/>
          </p:cNvSpPr>
          <p:nvPr>
            <p:ph type="sldNum" sz="quarter" idx="12"/>
          </p:nvPr>
        </p:nvSpPr>
        <p:spPr/>
        <p:txBody>
          <a:bodyPr/>
          <a:lstStyle/>
          <a:p>
            <a:fld id="{6DE6D825-8E97-454B-BEAD-11D13CFBEEFD}" type="slidenum">
              <a:rPr lang="fi-FI" smtClean="0"/>
              <a:pPr/>
              <a:t>18</a:t>
            </a:fld>
            <a:endParaRPr lang="fi-FI" dirty="0"/>
          </a:p>
        </p:txBody>
      </p:sp>
      <p:graphicFrame>
        <p:nvGraphicFramePr>
          <p:cNvPr id="3" name="Kaavio 2">
            <a:extLst>
              <a:ext uri="{FF2B5EF4-FFF2-40B4-BE49-F238E27FC236}">
                <a16:creationId xmlns:a16="http://schemas.microsoft.com/office/drawing/2014/main" id="{230B60DF-3D3E-42FE-870F-A56FAD4B0637}"/>
              </a:ext>
            </a:extLst>
          </p:cNvPr>
          <p:cNvGraphicFramePr>
            <a:graphicFrameLocks/>
          </p:cNvGraphicFramePr>
          <p:nvPr>
            <p:extLst>
              <p:ext uri="{D42A27DB-BD31-4B8C-83A1-F6EECF244321}">
                <p14:modId xmlns:p14="http://schemas.microsoft.com/office/powerpoint/2010/main" val="3514798996"/>
              </p:ext>
            </p:extLst>
          </p:nvPr>
        </p:nvGraphicFramePr>
        <p:xfrm>
          <a:off x="936523" y="730045"/>
          <a:ext cx="7256206" cy="5287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866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6E815BFF-D85D-40F1-B679-C3E8816E20BB}"/>
              </a:ext>
            </a:extLst>
          </p:cNvPr>
          <p:cNvSpPr>
            <a:spLocks noGrp="1"/>
          </p:cNvSpPr>
          <p:nvPr>
            <p:ph type="sldNum" sz="quarter" idx="12"/>
          </p:nvPr>
        </p:nvSpPr>
        <p:spPr/>
        <p:txBody>
          <a:bodyPr/>
          <a:lstStyle/>
          <a:p>
            <a:fld id="{6DE6D825-8E97-454B-BEAD-11D13CFBEEFD}" type="slidenum">
              <a:rPr lang="fi-FI" smtClean="0"/>
              <a:pPr/>
              <a:t>19</a:t>
            </a:fld>
            <a:endParaRPr lang="fi-FI" dirty="0"/>
          </a:p>
        </p:txBody>
      </p:sp>
      <p:graphicFrame>
        <p:nvGraphicFramePr>
          <p:cNvPr id="3" name="Kaavio 2">
            <a:extLst>
              <a:ext uri="{FF2B5EF4-FFF2-40B4-BE49-F238E27FC236}">
                <a16:creationId xmlns:a16="http://schemas.microsoft.com/office/drawing/2014/main" id="{D1D7AC9B-5EA8-45DE-861C-F6D2ED02C7D3}"/>
              </a:ext>
            </a:extLst>
          </p:cNvPr>
          <p:cNvGraphicFramePr>
            <a:graphicFrameLocks/>
          </p:cNvGraphicFramePr>
          <p:nvPr>
            <p:extLst>
              <p:ext uri="{D42A27DB-BD31-4B8C-83A1-F6EECF244321}">
                <p14:modId xmlns:p14="http://schemas.microsoft.com/office/powerpoint/2010/main" val="1841674367"/>
              </p:ext>
            </p:extLst>
          </p:nvPr>
        </p:nvGraphicFramePr>
        <p:xfrm>
          <a:off x="730045" y="715297"/>
          <a:ext cx="7846142" cy="52651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5478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B2E8DF6B-220C-46BB-ACAD-56FD20C378EA}"/>
              </a:ext>
            </a:extLst>
          </p:cNvPr>
          <p:cNvSpPr>
            <a:spLocks noGrp="1"/>
          </p:cNvSpPr>
          <p:nvPr>
            <p:ph type="sldNum" sz="quarter" idx="12"/>
          </p:nvPr>
        </p:nvSpPr>
        <p:spPr/>
        <p:txBody>
          <a:bodyPr/>
          <a:lstStyle/>
          <a:p>
            <a:fld id="{6DE6D825-8E97-454B-BEAD-11D13CFBEEFD}" type="slidenum">
              <a:rPr lang="fi-FI" smtClean="0"/>
              <a:pPr/>
              <a:t>2</a:t>
            </a:fld>
            <a:endParaRPr lang="fi-FI" dirty="0"/>
          </a:p>
        </p:txBody>
      </p:sp>
      <p:sp>
        <p:nvSpPr>
          <p:cNvPr id="3" name="Tekstiruutu 2">
            <a:extLst>
              <a:ext uri="{FF2B5EF4-FFF2-40B4-BE49-F238E27FC236}">
                <a16:creationId xmlns:a16="http://schemas.microsoft.com/office/drawing/2014/main" id="{42035551-0B91-492B-8F54-39DBFE122DDE}"/>
              </a:ext>
            </a:extLst>
          </p:cNvPr>
          <p:cNvSpPr txBox="1"/>
          <p:nvPr/>
        </p:nvSpPr>
        <p:spPr>
          <a:xfrm>
            <a:off x="411061" y="192947"/>
            <a:ext cx="8456102" cy="6063198"/>
          </a:xfrm>
          <a:prstGeom prst="rect">
            <a:avLst/>
          </a:prstGeom>
          <a:noFill/>
        </p:spPr>
        <p:txBody>
          <a:bodyPr wrap="square" rtlCol="0">
            <a:spAutoFit/>
          </a:bodyPr>
          <a:lstStyle/>
          <a:p>
            <a:r>
              <a:rPr lang="fi-FI" sz="1400" b="1" u="sng" dirty="0"/>
              <a:t>Vuoden 2019 väestöennusteen oletukset</a:t>
            </a:r>
          </a:p>
          <a:p>
            <a:endParaRPr lang="fi-FI" sz="1400" dirty="0"/>
          </a:p>
          <a:p>
            <a:r>
              <a:rPr lang="fi-FI" sz="1200" dirty="0"/>
              <a:t>Tilastokeskuksen tuoreimmassa väestöennusteessa oletetaan, että syntyvyys pysyisi vakiona tulevaisuudessa. Laskennallisen naisten elinaikanaan synnyttämän lasten määrän eli kokonaishedelmällisyysluvun oletetaan olevan 1,35. Oletus on raju, mutta heijastaa tämän hetken syntyvyyden tasoa. Ennakkotilaston perusteella kokonaishedelmällisyyden arvioidaan olevan vuonna 2019 Suomessa 1,32-1,34.</a:t>
            </a:r>
          </a:p>
          <a:p>
            <a:endParaRPr lang="fi-FI" sz="1200" dirty="0"/>
          </a:p>
          <a:p>
            <a:r>
              <a:rPr lang="fi-FI" sz="1200" dirty="0"/>
              <a:t>Aiemmin laadituissa ennusteissa syntyvyysoletus on ollut korkeampi, ja ne osaltaan antavat kuvaa siitä, millainen tuleva väestökehitys voisi olla nykyistä korkeamman syntyvyyden vallitessa.</a:t>
            </a:r>
          </a:p>
          <a:p>
            <a:endParaRPr lang="fi-FI" sz="1200" dirty="0"/>
          </a:p>
          <a:p>
            <a:r>
              <a:rPr lang="fi-FI" sz="1200" dirty="0"/>
              <a:t>Ennusteessa oletetaan, että Suomi saa muuttovoittoa ulkomailta 15 000 henkilöä vuosittain.</a:t>
            </a:r>
          </a:p>
          <a:p>
            <a:r>
              <a:rPr lang="fi-FI" sz="1200" dirty="0"/>
              <a:t>Kuolleisuuden ennustetaan jatkavan alentumistaan samalla tavoin, kuten sen on havaittu alentuneen vertailtaessa periodien 1987–1991 ja 2014–2018 kuolleisuutta. Miesten elinajanodotteen ennustetaan pitenevän runsaalla viidellä ja naisten vajaalla neljällä vuodella vuoteen 2040 mennessä. Tarkempaa tietoa ennustemenetelmästä on löydettävissä laatuselosteesta Tilastokeskuksen sivuilta.</a:t>
            </a:r>
          </a:p>
          <a:p>
            <a:endParaRPr lang="fi-FI" sz="1400" dirty="0"/>
          </a:p>
          <a:p>
            <a:r>
              <a:rPr lang="fi-FI" sz="1400" b="1" u="sng" dirty="0"/>
              <a:t>Ennuste on trendilaskelma</a:t>
            </a:r>
          </a:p>
          <a:p>
            <a:endParaRPr lang="fi-FI" sz="1400" dirty="0"/>
          </a:p>
          <a:p>
            <a:r>
              <a:rPr lang="fi-FI" sz="1200" dirty="0"/>
              <a:t>Tilastokeskuksen väestöennusteet perustuvat havaintoihin syntyvyyden, kuolleisuuden ja muuttoliikkeen menneestä kehityksestä. Niitä laadittaessa ei oteta huomioon taloudellisten, sosiaalisten eikä muiden yhteiskunta- tai aluepoliittisten päätösten mahdollista vaikutusta tulevaan väestönkehitykseen.</a:t>
            </a:r>
          </a:p>
          <a:p>
            <a:endParaRPr lang="fi-FI" sz="1200" dirty="0"/>
          </a:p>
          <a:p>
            <a:r>
              <a:rPr lang="fi-FI" sz="1200" dirty="0"/>
              <a:t>Trendilaskelman luonteen mukaisesti ennusteessa projisoidaan menneen kehityksen jatkuvan tulevaisuudessa. Ennustetta laadittaessa ei oteta kantaa siihen, miten väestön määrän tulisi kehittyä. Väestöennustelukuja tarkasteltaessa onkin hyvä muistaa, että ennuste osoittaa vain sen, millainen väestökehitys on luvassa, jos viimeaikainen väestökehitys jatkuisi muuttumattomana seuraavat vuosikymmenet.</a:t>
            </a:r>
          </a:p>
          <a:p>
            <a:endParaRPr lang="fi-FI" sz="1200" dirty="0"/>
          </a:p>
          <a:p>
            <a:r>
              <a:rPr lang="fi-FI" sz="1200" dirty="0"/>
              <a:t>Väestöennusteen tehtävä on tarjota päättäjille työkaluja sen arvioimiseksi, tarvitaanko toimia, joilla väestökehitykseen yritettäisiin vaikuttaa. Päätöksentekijöiden tulisi arvioida ennusteen osoittaman väestökehityksen suotavuus ja ryhtyä tarvittaessa toimenpiteisiin ennusteen toteutumisen estämiseksi, mikäli ennusteen osoittama väestökehitys ei ole toivottu.  </a:t>
            </a:r>
          </a:p>
          <a:p>
            <a:endParaRPr lang="fi-FI" dirty="0"/>
          </a:p>
        </p:txBody>
      </p:sp>
    </p:spTree>
    <p:extLst>
      <p:ext uri="{BB962C8B-B14F-4D97-AF65-F5344CB8AC3E}">
        <p14:creationId xmlns:p14="http://schemas.microsoft.com/office/powerpoint/2010/main" val="6564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29F2804C-0A3F-4722-B4CF-EF2504E1A637}"/>
              </a:ext>
            </a:extLst>
          </p:cNvPr>
          <p:cNvSpPr>
            <a:spLocks noGrp="1"/>
          </p:cNvSpPr>
          <p:nvPr>
            <p:ph type="sldNum" sz="quarter" idx="12"/>
          </p:nvPr>
        </p:nvSpPr>
        <p:spPr/>
        <p:txBody>
          <a:bodyPr/>
          <a:lstStyle/>
          <a:p>
            <a:fld id="{6DE6D825-8E97-454B-BEAD-11D13CFBEEFD}" type="slidenum">
              <a:rPr lang="fi-FI" smtClean="0"/>
              <a:pPr/>
              <a:t>20</a:t>
            </a:fld>
            <a:endParaRPr lang="fi-FI" dirty="0"/>
          </a:p>
        </p:txBody>
      </p:sp>
      <p:graphicFrame>
        <p:nvGraphicFramePr>
          <p:cNvPr id="3" name="Kaavio 2">
            <a:extLst>
              <a:ext uri="{FF2B5EF4-FFF2-40B4-BE49-F238E27FC236}">
                <a16:creationId xmlns:a16="http://schemas.microsoft.com/office/drawing/2014/main" id="{C99A007C-70C7-4945-8DDF-51A8751E8AEF}"/>
              </a:ext>
            </a:extLst>
          </p:cNvPr>
          <p:cNvGraphicFramePr>
            <a:graphicFrameLocks/>
          </p:cNvGraphicFramePr>
          <p:nvPr>
            <p:extLst>
              <p:ext uri="{D42A27DB-BD31-4B8C-83A1-F6EECF244321}">
                <p14:modId xmlns:p14="http://schemas.microsoft.com/office/powerpoint/2010/main" val="1751228907"/>
              </p:ext>
            </p:extLst>
          </p:nvPr>
        </p:nvGraphicFramePr>
        <p:xfrm>
          <a:off x="1025013" y="597310"/>
          <a:ext cx="7285703" cy="51398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6220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BF6620B3-DE7D-48AE-9A51-ED92D7044019}"/>
              </a:ext>
            </a:extLst>
          </p:cNvPr>
          <p:cNvSpPr>
            <a:spLocks noGrp="1"/>
          </p:cNvSpPr>
          <p:nvPr>
            <p:ph type="sldNum" sz="quarter" idx="12"/>
          </p:nvPr>
        </p:nvSpPr>
        <p:spPr/>
        <p:txBody>
          <a:bodyPr/>
          <a:lstStyle/>
          <a:p>
            <a:fld id="{6DE6D825-8E97-454B-BEAD-11D13CFBEEFD}" type="slidenum">
              <a:rPr lang="fi-FI" smtClean="0"/>
              <a:pPr/>
              <a:t>21</a:t>
            </a:fld>
            <a:endParaRPr lang="fi-FI" dirty="0"/>
          </a:p>
        </p:txBody>
      </p:sp>
      <p:graphicFrame>
        <p:nvGraphicFramePr>
          <p:cNvPr id="3" name="Kaavio 2">
            <a:extLst>
              <a:ext uri="{FF2B5EF4-FFF2-40B4-BE49-F238E27FC236}">
                <a16:creationId xmlns:a16="http://schemas.microsoft.com/office/drawing/2014/main" id="{BE1E5F69-C762-446D-BCCD-CC7A8D962D85}"/>
              </a:ext>
            </a:extLst>
          </p:cNvPr>
          <p:cNvGraphicFramePr>
            <a:graphicFrameLocks/>
          </p:cNvGraphicFramePr>
          <p:nvPr>
            <p:extLst>
              <p:ext uri="{D42A27DB-BD31-4B8C-83A1-F6EECF244321}">
                <p14:modId xmlns:p14="http://schemas.microsoft.com/office/powerpoint/2010/main" val="1844539671"/>
              </p:ext>
            </p:extLst>
          </p:nvPr>
        </p:nvGraphicFramePr>
        <p:xfrm>
          <a:off x="766916" y="471948"/>
          <a:ext cx="7610167" cy="5397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482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96E8208E-94F5-4995-91DF-81BB94C20CBB}"/>
              </a:ext>
            </a:extLst>
          </p:cNvPr>
          <p:cNvSpPr>
            <a:spLocks noGrp="1"/>
          </p:cNvSpPr>
          <p:nvPr>
            <p:ph type="sldNum" sz="quarter" idx="12"/>
          </p:nvPr>
        </p:nvSpPr>
        <p:spPr/>
        <p:txBody>
          <a:bodyPr/>
          <a:lstStyle/>
          <a:p>
            <a:fld id="{6DE6D825-8E97-454B-BEAD-11D13CFBEEFD}" type="slidenum">
              <a:rPr lang="fi-FI" smtClean="0"/>
              <a:pPr/>
              <a:t>22</a:t>
            </a:fld>
            <a:endParaRPr lang="fi-FI" dirty="0"/>
          </a:p>
        </p:txBody>
      </p:sp>
      <p:graphicFrame>
        <p:nvGraphicFramePr>
          <p:cNvPr id="3" name="Kaavio 2">
            <a:extLst>
              <a:ext uri="{FF2B5EF4-FFF2-40B4-BE49-F238E27FC236}">
                <a16:creationId xmlns:a16="http://schemas.microsoft.com/office/drawing/2014/main" id="{C9B0F0CA-F268-47BE-8509-8B0D860531E3}"/>
              </a:ext>
            </a:extLst>
          </p:cNvPr>
          <p:cNvGraphicFramePr>
            <a:graphicFrameLocks/>
          </p:cNvGraphicFramePr>
          <p:nvPr>
            <p:extLst>
              <p:ext uri="{D42A27DB-BD31-4B8C-83A1-F6EECF244321}">
                <p14:modId xmlns:p14="http://schemas.microsoft.com/office/powerpoint/2010/main" val="2931224858"/>
              </p:ext>
            </p:extLst>
          </p:nvPr>
        </p:nvGraphicFramePr>
        <p:xfrm>
          <a:off x="766915" y="464574"/>
          <a:ext cx="7720781"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401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094E1A6B-9276-4C0B-A452-1375EBA4C75F}"/>
              </a:ext>
            </a:extLst>
          </p:cNvPr>
          <p:cNvSpPr>
            <a:spLocks noGrp="1"/>
          </p:cNvSpPr>
          <p:nvPr>
            <p:ph type="sldNum" sz="quarter" idx="12"/>
          </p:nvPr>
        </p:nvSpPr>
        <p:spPr/>
        <p:txBody>
          <a:bodyPr/>
          <a:lstStyle/>
          <a:p>
            <a:fld id="{6DE6D825-8E97-454B-BEAD-11D13CFBEEFD}" type="slidenum">
              <a:rPr lang="fi-FI" smtClean="0"/>
              <a:pPr/>
              <a:t>23</a:t>
            </a:fld>
            <a:endParaRPr lang="fi-FI" dirty="0"/>
          </a:p>
        </p:txBody>
      </p:sp>
      <p:graphicFrame>
        <p:nvGraphicFramePr>
          <p:cNvPr id="3" name="Kaavio 2">
            <a:extLst>
              <a:ext uri="{FF2B5EF4-FFF2-40B4-BE49-F238E27FC236}">
                <a16:creationId xmlns:a16="http://schemas.microsoft.com/office/drawing/2014/main" id="{B5C30292-8921-4768-B0D8-18490881BAE5}"/>
              </a:ext>
            </a:extLst>
          </p:cNvPr>
          <p:cNvGraphicFramePr>
            <a:graphicFrameLocks/>
          </p:cNvGraphicFramePr>
          <p:nvPr>
            <p:extLst>
              <p:ext uri="{D42A27DB-BD31-4B8C-83A1-F6EECF244321}">
                <p14:modId xmlns:p14="http://schemas.microsoft.com/office/powerpoint/2010/main" val="1961629716"/>
              </p:ext>
            </p:extLst>
          </p:nvPr>
        </p:nvGraphicFramePr>
        <p:xfrm>
          <a:off x="715296" y="508819"/>
          <a:ext cx="7506929" cy="53094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2946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FE06028C-74BB-418B-B58B-91110392661D}"/>
              </a:ext>
            </a:extLst>
          </p:cNvPr>
          <p:cNvSpPr>
            <a:spLocks noGrp="1"/>
          </p:cNvSpPr>
          <p:nvPr>
            <p:ph type="sldNum" sz="quarter" idx="12"/>
          </p:nvPr>
        </p:nvSpPr>
        <p:spPr/>
        <p:txBody>
          <a:bodyPr/>
          <a:lstStyle/>
          <a:p>
            <a:fld id="{6DE6D825-8E97-454B-BEAD-11D13CFBEEFD}" type="slidenum">
              <a:rPr lang="fi-FI" smtClean="0"/>
              <a:pPr/>
              <a:t>24</a:t>
            </a:fld>
            <a:endParaRPr lang="fi-FI" dirty="0"/>
          </a:p>
        </p:txBody>
      </p:sp>
      <p:graphicFrame>
        <p:nvGraphicFramePr>
          <p:cNvPr id="3" name="Kaavio 2">
            <a:extLst>
              <a:ext uri="{FF2B5EF4-FFF2-40B4-BE49-F238E27FC236}">
                <a16:creationId xmlns:a16="http://schemas.microsoft.com/office/drawing/2014/main" id="{D2A43B86-9235-43C7-BA07-D107B9AED90F}"/>
              </a:ext>
            </a:extLst>
          </p:cNvPr>
          <p:cNvGraphicFramePr>
            <a:graphicFrameLocks/>
          </p:cNvGraphicFramePr>
          <p:nvPr>
            <p:extLst>
              <p:ext uri="{D42A27DB-BD31-4B8C-83A1-F6EECF244321}">
                <p14:modId xmlns:p14="http://schemas.microsoft.com/office/powerpoint/2010/main" val="2516176577"/>
              </p:ext>
            </p:extLst>
          </p:nvPr>
        </p:nvGraphicFramePr>
        <p:xfrm>
          <a:off x="936523" y="656303"/>
          <a:ext cx="7573296" cy="5235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53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DB30233F-7DBA-44E7-944F-6DC815CAF6B1}"/>
              </a:ext>
            </a:extLst>
          </p:cNvPr>
          <p:cNvSpPr>
            <a:spLocks noGrp="1"/>
          </p:cNvSpPr>
          <p:nvPr>
            <p:ph type="sldNum" sz="quarter" idx="12"/>
          </p:nvPr>
        </p:nvSpPr>
        <p:spPr/>
        <p:txBody>
          <a:bodyPr/>
          <a:lstStyle/>
          <a:p>
            <a:fld id="{6DE6D825-8E97-454B-BEAD-11D13CFBEEFD}" type="slidenum">
              <a:rPr lang="fi-FI" smtClean="0"/>
              <a:pPr/>
              <a:t>25</a:t>
            </a:fld>
            <a:endParaRPr lang="fi-FI" dirty="0"/>
          </a:p>
        </p:txBody>
      </p:sp>
      <p:graphicFrame>
        <p:nvGraphicFramePr>
          <p:cNvPr id="3" name="Kaavio 2">
            <a:extLst>
              <a:ext uri="{FF2B5EF4-FFF2-40B4-BE49-F238E27FC236}">
                <a16:creationId xmlns:a16="http://schemas.microsoft.com/office/drawing/2014/main" id="{92B62C60-D231-413B-A00B-5BA37FE5C570}"/>
              </a:ext>
            </a:extLst>
          </p:cNvPr>
          <p:cNvGraphicFramePr>
            <a:graphicFrameLocks/>
          </p:cNvGraphicFramePr>
          <p:nvPr>
            <p:extLst>
              <p:ext uri="{D42A27DB-BD31-4B8C-83A1-F6EECF244321}">
                <p14:modId xmlns:p14="http://schemas.microsoft.com/office/powerpoint/2010/main" val="303085444"/>
              </p:ext>
            </p:extLst>
          </p:nvPr>
        </p:nvGraphicFramePr>
        <p:xfrm>
          <a:off x="627134" y="339851"/>
          <a:ext cx="7978549" cy="5485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7412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68C2459-75C2-4447-804D-E7D4882B4F27}"/>
              </a:ext>
            </a:extLst>
          </p:cNvPr>
          <p:cNvSpPr>
            <a:spLocks noGrp="1"/>
          </p:cNvSpPr>
          <p:nvPr>
            <p:ph type="sldNum" sz="quarter" idx="12"/>
          </p:nvPr>
        </p:nvSpPr>
        <p:spPr/>
        <p:txBody>
          <a:bodyPr/>
          <a:lstStyle/>
          <a:p>
            <a:fld id="{6DE6D825-8E97-454B-BEAD-11D13CFBEEFD}" type="slidenum">
              <a:rPr lang="fi-FI" smtClean="0"/>
              <a:pPr/>
              <a:t>26</a:t>
            </a:fld>
            <a:endParaRPr lang="fi-FI" dirty="0"/>
          </a:p>
        </p:txBody>
      </p:sp>
      <p:graphicFrame>
        <p:nvGraphicFramePr>
          <p:cNvPr id="3" name="Kaavio 2">
            <a:extLst>
              <a:ext uri="{FF2B5EF4-FFF2-40B4-BE49-F238E27FC236}">
                <a16:creationId xmlns:a16="http://schemas.microsoft.com/office/drawing/2014/main" id="{61C89968-A357-49DF-A94F-71B88D2A5165}"/>
              </a:ext>
            </a:extLst>
          </p:cNvPr>
          <p:cNvGraphicFramePr>
            <a:graphicFrameLocks/>
          </p:cNvGraphicFramePr>
          <p:nvPr>
            <p:extLst>
              <p:ext uri="{D42A27DB-BD31-4B8C-83A1-F6EECF244321}">
                <p14:modId xmlns:p14="http://schemas.microsoft.com/office/powerpoint/2010/main" val="4069256105"/>
              </p:ext>
            </p:extLst>
          </p:nvPr>
        </p:nvGraphicFramePr>
        <p:xfrm>
          <a:off x="744794" y="494071"/>
          <a:ext cx="7934632" cy="5501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1792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F350739A-3511-4D87-9743-069655E60687}"/>
              </a:ext>
            </a:extLst>
          </p:cNvPr>
          <p:cNvSpPr>
            <a:spLocks noGrp="1"/>
          </p:cNvSpPr>
          <p:nvPr>
            <p:ph type="sldNum" sz="quarter" idx="12"/>
          </p:nvPr>
        </p:nvSpPr>
        <p:spPr/>
        <p:txBody>
          <a:bodyPr/>
          <a:lstStyle/>
          <a:p>
            <a:fld id="{6DE6D825-8E97-454B-BEAD-11D13CFBEEFD}" type="slidenum">
              <a:rPr lang="fi-FI" smtClean="0"/>
              <a:pPr/>
              <a:t>27</a:t>
            </a:fld>
            <a:endParaRPr lang="fi-FI" dirty="0"/>
          </a:p>
        </p:txBody>
      </p:sp>
      <p:graphicFrame>
        <p:nvGraphicFramePr>
          <p:cNvPr id="3" name="Kaavio 2">
            <a:extLst>
              <a:ext uri="{FF2B5EF4-FFF2-40B4-BE49-F238E27FC236}">
                <a16:creationId xmlns:a16="http://schemas.microsoft.com/office/drawing/2014/main" id="{6FF2560D-B2F1-4DFC-9137-DB7EEC4C9E9C}"/>
              </a:ext>
            </a:extLst>
          </p:cNvPr>
          <p:cNvGraphicFramePr>
            <a:graphicFrameLocks/>
          </p:cNvGraphicFramePr>
          <p:nvPr>
            <p:extLst>
              <p:ext uri="{D42A27DB-BD31-4B8C-83A1-F6EECF244321}">
                <p14:modId xmlns:p14="http://schemas.microsoft.com/office/powerpoint/2010/main" val="1770574368"/>
              </p:ext>
            </p:extLst>
          </p:nvPr>
        </p:nvGraphicFramePr>
        <p:xfrm>
          <a:off x="627135" y="420329"/>
          <a:ext cx="7941678" cy="5604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585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3FDEEA8E-FD26-484F-9B47-133E543CCC0E}"/>
              </a:ext>
            </a:extLst>
          </p:cNvPr>
          <p:cNvSpPr>
            <a:spLocks noGrp="1"/>
          </p:cNvSpPr>
          <p:nvPr>
            <p:ph type="sldNum" sz="quarter" idx="12"/>
          </p:nvPr>
        </p:nvSpPr>
        <p:spPr/>
        <p:txBody>
          <a:bodyPr/>
          <a:lstStyle/>
          <a:p>
            <a:fld id="{6DE6D825-8E97-454B-BEAD-11D13CFBEEFD}" type="slidenum">
              <a:rPr lang="fi-FI" smtClean="0"/>
              <a:pPr/>
              <a:t>28</a:t>
            </a:fld>
            <a:endParaRPr lang="fi-FI" dirty="0"/>
          </a:p>
        </p:txBody>
      </p:sp>
      <p:graphicFrame>
        <p:nvGraphicFramePr>
          <p:cNvPr id="3" name="Kaavio 2">
            <a:extLst>
              <a:ext uri="{FF2B5EF4-FFF2-40B4-BE49-F238E27FC236}">
                <a16:creationId xmlns:a16="http://schemas.microsoft.com/office/drawing/2014/main" id="{A4C3CA41-CB41-4F35-A11D-900E8AF9B830}"/>
              </a:ext>
            </a:extLst>
          </p:cNvPr>
          <p:cNvGraphicFramePr>
            <a:graphicFrameLocks/>
          </p:cNvGraphicFramePr>
          <p:nvPr>
            <p:extLst>
              <p:ext uri="{D42A27DB-BD31-4B8C-83A1-F6EECF244321}">
                <p14:modId xmlns:p14="http://schemas.microsoft.com/office/powerpoint/2010/main" val="4246928883"/>
              </p:ext>
            </p:extLst>
          </p:nvPr>
        </p:nvGraphicFramePr>
        <p:xfrm>
          <a:off x="627135" y="516193"/>
          <a:ext cx="7713078" cy="53757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0620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4F10F83A-C009-4EE2-BC01-6CE6CA02335E}"/>
              </a:ext>
            </a:extLst>
          </p:cNvPr>
          <p:cNvSpPr>
            <a:spLocks noGrp="1"/>
          </p:cNvSpPr>
          <p:nvPr>
            <p:ph type="sldNum" sz="quarter" idx="12"/>
          </p:nvPr>
        </p:nvSpPr>
        <p:spPr/>
        <p:txBody>
          <a:bodyPr/>
          <a:lstStyle/>
          <a:p>
            <a:fld id="{6DE6D825-8E97-454B-BEAD-11D13CFBEEFD}" type="slidenum">
              <a:rPr lang="fi-FI" smtClean="0"/>
              <a:pPr/>
              <a:t>29</a:t>
            </a:fld>
            <a:endParaRPr lang="fi-FI" dirty="0"/>
          </a:p>
        </p:txBody>
      </p:sp>
      <p:graphicFrame>
        <p:nvGraphicFramePr>
          <p:cNvPr id="3" name="Kaavio 2">
            <a:extLst>
              <a:ext uri="{FF2B5EF4-FFF2-40B4-BE49-F238E27FC236}">
                <a16:creationId xmlns:a16="http://schemas.microsoft.com/office/drawing/2014/main" id="{D915B477-D523-4CDA-AE9D-21570FB3D3A3}"/>
              </a:ext>
            </a:extLst>
          </p:cNvPr>
          <p:cNvGraphicFramePr>
            <a:graphicFrameLocks/>
          </p:cNvGraphicFramePr>
          <p:nvPr>
            <p:extLst>
              <p:ext uri="{D42A27DB-BD31-4B8C-83A1-F6EECF244321}">
                <p14:modId xmlns:p14="http://schemas.microsoft.com/office/powerpoint/2010/main" val="1605396213"/>
              </p:ext>
            </p:extLst>
          </p:nvPr>
        </p:nvGraphicFramePr>
        <p:xfrm>
          <a:off x="1025013" y="612058"/>
          <a:ext cx="6961239" cy="5331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7929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333497E-412C-4898-A5A8-AB5D9F0537C9}"/>
              </a:ext>
            </a:extLst>
          </p:cNvPr>
          <p:cNvSpPr>
            <a:spLocks noGrp="1"/>
          </p:cNvSpPr>
          <p:nvPr>
            <p:ph type="sldNum" sz="quarter" idx="12"/>
          </p:nvPr>
        </p:nvSpPr>
        <p:spPr/>
        <p:txBody>
          <a:bodyPr/>
          <a:lstStyle/>
          <a:p>
            <a:fld id="{6DE6D825-8E97-454B-BEAD-11D13CFBEEFD}" type="slidenum">
              <a:rPr lang="fi-FI" smtClean="0"/>
              <a:pPr/>
              <a:t>3</a:t>
            </a:fld>
            <a:endParaRPr lang="fi-FI" dirty="0"/>
          </a:p>
        </p:txBody>
      </p:sp>
      <p:pic>
        <p:nvPicPr>
          <p:cNvPr id="3" name="Kuva 2">
            <a:extLst>
              <a:ext uri="{FF2B5EF4-FFF2-40B4-BE49-F238E27FC236}">
                <a16:creationId xmlns:a16="http://schemas.microsoft.com/office/drawing/2014/main" id="{970CC5AD-92F5-498C-BF19-294E5770D409}"/>
              </a:ext>
            </a:extLst>
          </p:cNvPr>
          <p:cNvPicPr>
            <a:picLocks noChangeAspect="1"/>
          </p:cNvPicPr>
          <p:nvPr/>
        </p:nvPicPr>
        <p:blipFill>
          <a:blip r:embed="rId2"/>
          <a:stretch>
            <a:fillRect/>
          </a:stretch>
        </p:blipFill>
        <p:spPr>
          <a:xfrm>
            <a:off x="2155640" y="0"/>
            <a:ext cx="4664197" cy="6590969"/>
          </a:xfrm>
          <a:prstGeom prst="rect">
            <a:avLst/>
          </a:prstGeom>
        </p:spPr>
      </p:pic>
    </p:spTree>
    <p:extLst>
      <p:ext uri="{BB962C8B-B14F-4D97-AF65-F5344CB8AC3E}">
        <p14:creationId xmlns:p14="http://schemas.microsoft.com/office/powerpoint/2010/main" val="316427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29B37FD4-AB0B-4549-BC98-2D941C3367B8}"/>
              </a:ext>
            </a:extLst>
          </p:cNvPr>
          <p:cNvSpPr>
            <a:spLocks noGrp="1"/>
          </p:cNvSpPr>
          <p:nvPr>
            <p:ph type="sldNum" sz="quarter" idx="12"/>
          </p:nvPr>
        </p:nvSpPr>
        <p:spPr/>
        <p:txBody>
          <a:bodyPr/>
          <a:lstStyle/>
          <a:p>
            <a:fld id="{6DE6D825-8E97-454B-BEAD-11D13CFBEEFD}" type="slidenum">
              <a:rPr lang="fi-FI" smtClean="0"/>
              <a:pPr/>
              <a:t>4</a:t>
            </a:fld>
            <a:endParaRPr lang="fi-FI" dirty="0"/>
          </a:p>
        </p:txBody>
      </p:sp>
      <p:pic>
        <p:nvPicPr>
          <p:cNvPr id="6" name="Kuva 5">
            <a:extLst>
              <a:ext uri="{FF2B5EF4-FFF2-40B4-BE49-F238E27FC236}">
                <a16:creationId xmlns:a16="http://schemas.microsoft.com/office/drawing/2014/main" id="{E9C45034-3493-49D8-B12B-4AB3A09AACD9}"/>
              </a:ext>
            </a:extLst>
          </p:cNvPr>
          <p:cNvPicPr>
            <a:picLocks noChangeAspect="1"/>
          </p:cNvPicPr>
          <p:nvPr/>
        </p:nvPicPr>
        <p:blipFill>
          <a:blip r:embed="rId2"/>
          <a:stretch>
            <a:fillRect/>
          </a:stretch>
        </p:blipFill>
        <p:spPr>
          <a:xfrm>
            <a:off x="451352" y="388703"/>
            <a:ext cx="8241296" cy="5466814"/>
          </a:xfrm>
          <a:prstGeom prst="rect">
            <a:avLst/>
          </a:prstGeom>
        </p:spPr>
      </p:pic>
    </p:spTree>
    <p:extLst>
      <p:ext uri="{BB962C8B-B14F-4D97-AF65-F5344CB8AC3E}">
        <p14:creationId xmlns:p14="http://schemas.microsoft.com/office/powerpoint/2010/main" val="111525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916916F-2847-45AB-A6E2-729DCFF7ADA8}"/>
              </a:ext>
            </a:extLst>
          </p:cNvPr>
          <p:cNvSpPr>
            <a:spLocks noGrp="1"/>
          </p:cNvSpPr>
          <p:nvPr>
            <p:ph type="sldNum" sz="quarter" idx="12"/>
          </p:nvPr>
        </p:nvSpPr>
        <p:spPr/>
        <p:txBody>
          <a:bodyPr/>
          <a:lstStyle/>
          <a:p>
            <a:fld id="{6DE6D825-8E97-454B-BEAD-11D13CFBEEFD}" type="slidenum">
              <a:rPr lang="fi-FI" smtClean="0"/>
              <a:pPr/>
              <a:t>5</a:t>
            </a:fld>
            <a:endParaRPr lang="fi-FI" dirty="0"/>
          </a:p>
        </p:txBody>
      </p:sp>
      <p:pic>
        <p:nvPicPr>
          <p:cNvPr id="4" name="Kuva 3">
            <a:extLst>
              <a:ext uri="{FF2B5EF4-FFF2-40B4-BE49-F238E27FC236}">
                <a16:creationId xmlns:a16="http://schemas.microsoft.com/office/drawing/2014/main" id="{A25924F0-0434-444B-B356-5DEDAFA7871A}"/>
              </a:ext>
            </a:extLst>
          </p:cNvPr>
          <p:cNvPicPr>
            <a:picLocks noChangeAspect="1"/>
          </p:cNvPicPr>
          <p:nvPr/>
        </p:nvPicPr>
        <p:blipFill>
          <a:blip r:embed="rId2"/>
          <a:stretch>
            <a:fillRect/>
          </a:stretch>
        </p:blipFill>
        <p:spPr>
          <a:xfrm>
            <a:off x="364746" y="767389"/>
            <a:ext cx="8414507" cy="4987486"/>
          </a:xfrm>
          <a:prstGeom prst="rect">
            <a:avLst/>
          </a:prstGeom>
        </p:spPr>
      </p:pic>
    </p:spTree>
    <p:extLst>
      <p:ext uri="{BB962C8B-B14F-4D97-AF65-F5344CB8AC3E}">
        <p14:creationId xmlns:p14="http://schemas.microsoft.com/office/powerpoint/2010/main" val="161068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9519EA50-CAD9-4F58-BBB1-3C5460D02E7A}"/>
              </a:ext>
            </a:extLst>
          </p:cNvPr>
          <p:cNvSpPr>
            <a:spLocks noGrp="1"/>
          </p:cNvSpPr>
          <p:nvPr>
            <p:ph type="sldNum" sz="quarter" idx="12"/>
          </p:nvPr>
        </p:nvSpPr>
        <p:spPr/>
        <p:txBody>
          <a:bodyPr/>
          <a:lstStyle/>
          <a:p>
            <a:fld id="{6DE6D825-8E97-454B-BEAD-11D13CFBEEFD}" type="slidenum">
              <a:rPr lang="fi-FI" smtClean="0"/>
              <a:pPr/>
              <a:t>6</a:t>
            </a:fld>
            <a:endParaRPr lang="fi-FI" dirty="0"/>
          </a:p>
        </p:txBody>
      </p:sp>
      <p:graphicFrame>
        <p:nvGraphicFramePr>
          <p:cNvPr id="6" name="Kaavio 5">
            <a:extLst>
              <a:ext uri="{FF2B5EF4-FFF2-40B4-BE49-F238E27FC236}">
                <a16:creationId xmlns:a16="http://schemas.microsoft.com/office/drawing/2014/main" id="{947CB192-41A3-4B4C-9BBA-4D215AB1B220}"/>
              </a:ext>
            </a:extLst>
          </p:cNvPr>
          <p:cNvGraphicFramePr>
            <a:graphicFrameLocks/>
          </p:cNvGraphicFramePr>
          <p:nvPr>
            <p:extLst>
              <p:ext uri="{D42A27DB-BD31-4B8C-83A1-F6EECF244321}">
                <p14:modId xmlns:p14="http://schemas.microsoft.com/office/powerpoint/2010/main" val="2697495974"/>
              </p:ext>
            </p:extLst>
          </p:nvPr>
        </p:nvGraphicFramePr>
        <p:xfrm>
          <a:off x="612223" y="530942"/>
          <a:ext cx="7919554" cy="52356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889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3731719-BFFA-447A-9DC2-EEBCDD8EE695}"/>
              </a:ext>
            </a:extLst>
          </p:cNvPr>
          <p:cNvSpPr>
            <a:spLocks noGrp="1"/>
          </p:cNvSpPr>
          <p:nvPr>
            <p:ph type="sldNum" sz="quarter" idx="12"/>
          </p:nvPr>
        </p:nvSpPr>
        <p:spPr/>
        <p:txBody>
          <a:bodyPr/>
          <a:lstStyle/>
          <a:p>
            <a:fld id="{6DE6D825-8E97-454B-BEAD-11D13CFBEEFD}" type="slidenum">
              <a:rPr lang="fi-FI" smtClean="0"/>
              <a:pPr/>
              <a:t>7</a:t>
            </a:fld>
            <a:endParaRPr lang="fi-FI" dirty="0"/>
          </a:p>
        </p:txBody>
      </p:sp>
      <p:graphicFrame>
        <p:nvGraphicFramePr>
          <p:cNvPr id="4" name="Kaavio 3">
            <a:extLst>
              <a:ext uri="{FF2B5EF4-FFF2-40B4-BE49-F238E27FC236}">
                <a16:creationId xmlns:a16="http://schemas.microsoft.com/office/drawing/2014/main" id="{AF59E148-5A44-4681-A7A4-53096A041E68}"/>
              </a:ext>
            </a:extLst>
          </p:cNvPr>
          <p:cNvGraphicFramePr>
            <a:graphicFrameLocks/>
          </p:cNvGraphicFramePr>
          <p:nvPr>
            <p:extLst>
              <p:ext uri="{D42A27DB-BD31-4B8C-83A1-F6EECF244321}">
                <p14:modId xmlns:p14="http://schemas.microsoft.com/office/powerpoint/2010/main" val="2830936384"/>
              </p:ext>
            </p:extLst>
          </p:nvPr>
        </p:nvGraphicFramePr>
        <p:xfrm>
          <a:off x="759832" y="420967"/>
          <a:ext cx="7410774" cy="5043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985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19712D7-5F63-495D-9F6D-5C9B4C346419}"/>
              </a:ext>
            </a:extLst>
          </p:cNvPr>
          <p:cNvSpPr>
            <a:spLocks noGrp="1"/>
          </p:cNvSpPr>
          <p:nvPr>
            <p:ph type="sldNum" sz="quarter" idx="12"/>
          </p:nvPr>
        </p:nvSpPr>
        <p:spPr/>
        <p:txBody>
          <a:bodyPr/>
          <a:lstStyle/>
          <a:p>
            <a:fld id="{6DE6D825-8E97-454B-BEAD-11D13CFBEEFD}" type="slidenum">
              <a:rPr lang="fi-FI" smtClean="0"/>
              <a:pPr/>
              <a:t>8</a:t>
            </a:fld>
            <a:endParaRPr lang="fi-FI" dirty="0"/>
          </a:p>
        </p:txBody>
      </p:sp>
      <p:graphicFrame>
        <p:nvGraphicFramePr>
          <p:cNvPr id="11" name="Kaavio 10">
            <a:extLst>
              <a:ext uri="{FF2B5EF4-FFF2-40B4-BE49-F238E27FC236}">
                <a16:creationId xmlns:a16="http://schemas.microsoft.com/office/drawing/2014/main" id="{BD05F3CA-6EB8-44D8-8683-DBBC6DC630BB}"/>
              </a:ext>
            </a:extLst>
          </p:cNvPr>
          <p:cNvGraphicFramePr>
            <a:graphicFrameLocks/>
          </p:cNvGraphicFramePr>
          <p:nvPr>
            <p:extLst>
              <p:ext uri="{D42A27DB-BD31-4B8C-83A1-F6EECF244321}">
                <p14:modId xmlns:p14="http://schemas.microsoft.com/office/powerpoint/2010/main" val="127459633"/>
              </p:ext>
            </p:extLst>
          </p:nvPr>
        </p:nvGraphicFramePr>
        <p:xfrm>
          <a:off x="845727" y="479961"/>
          <a:ext cx="7452545" cy="5131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772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14254A4-4F13-40DB-BA17-785D6871E059}"/>
              </a:ext>
            </a:extLst>
          </p:cNvPr>
          <p:cNvSpPr>
            <a:spLocks noGrp="1"/>
          </p:cNvSpPr>
          <p:nvPr>
            <p:ph type="sldNum" sz="quarter" idx="12"/>
          </p:nvPr>
        </p:nvSpPr>
        <p:spPr/>
        <p:txBody>
          <a:bodyPr/>
          <a:lstStyle/>
          <a:p>
            <a:fld id="{6DE6D825-8E97-454B-BEAD-11D13CFBEEFD}" type="slidenum">
              <a:rPr lang="fi-FI" smtClean="0"/>
              <a:pPr/>
              <a:t>9</a:t>
            </a:fld>
            <a:endParaRPr lang="fi-FI" dirty="0"/>
          </a:p>
        </p:txBody>
      </p:sp>
      <p:graphicFrame>
        <p:nvGraphicFramePr>
          <p:cNvPr id="3" name="Kaavio 2">
            <a:extLst>
              <a:ext uri="{FF2B5EF4-FFF2-40B4-BE49-F238E27FC236}">
                <a16:creationId xmlns:a16="http://schemas.microsoft.com/office/drawing/2014/main" id="{9B2C989D-E529-4AB3-A345-7C9C59AC140B}"/>
              </a:ext>
            </a:extLst>
          </p:cNvPr>
          <p:cNvGraphicFramePr>
            <a:graphicFrameLocks/>
          </p:cNvGraphicFramePr>
          <p:nvPr>
            <p:extLst>
              <p:ext uri="{D42A27DB-BD31-4B8C-83A1-F6EECF244321}">
                <p14:modId xmlns:p14="http://schemas.microsoft.com/office/powerpoint/2010/main" val="3247209346"/>
              </p:ext>
            </p:extLst>
          </p:nvPr>
        </p:nvGraphicFramePr>
        <p:xfrm>
          <a:off x="949120" y="494071"/>
          <a:ext cx="7245760" cy="52497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4514829"/>
      </p:ext>
    </p:extLst>
  </p:cSld>
  <p:clrMapOvr>
    <a:masterClrMapping/>
  </p:clrMapOvr>
</p:sld>
</file>

<file path=ppt/theme/theme1.xml><?xml version="1.0" encoding="utf-8"?>
<a:theme xmlns:a="http://schemas.openxmlformats.org/drawingml/2006/main" name="Office-teema">
  <a:themeElements>
    <a:clrScheme name="Pohjois-Savon liitto">
      <a:dk1>
        <a:sysClr val="windowText" lastClr="000000"/>
      </a:dk1>
      <a:lt1>
        <a:sysClr val="window" lastClr="FFFFFF"/>
      </a:lt1>
      <a:dk2>
        <a:srgbClr val="1F497D"/>
      </a:dk2>
      <a:lt2>
        <a:srgbClr val="EEECE1"/>
      </a:lt2>
      <a:accent1>
        <a:srgbClr val="7F7F7F"/>
      </a:accent1>
      <a:accent2>
        <a:srgbClr val="FFCC00"/>
      </a:accent2>
      <a:accent3>
        <a:srgbClr val="3F3F3F"/>
      </a:accent3>
      <a:accent4>
        <a:srgbClr val="FE19FF"/>
      </a:accent4>
      <a:accent5>
        <a:srgbClr val="E36C09"/>
      </a:accent5>
      <a:accent6>
        <a:srgbClr val="205867"/>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malli_uusi.potx" id="{E66C5334-38E1-43D9-B149-6EBBF2E670A0}" vid="{02408BEE-2CB6-4E43-9566-4D8C17FB942D}"/>
    </a:ext>
  </a:extLst>
</a:theme>
</file>

<file path=ppt/theme/theme2.xml><?xml version="1.0" encoding="utf-8"?>
<a:theme xmlns:a="http://schemas.openxmlformats.org/drawingml/2006/main" name="Mukautettu suunnittelumalli">
  <a:themeElements>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malli_uusi.potx" id="{E66C5334-38E1-43D9-B149-6EBBF2E670A0}" vid="{023EC869-7F8F-4925-8F66-5C03DC16EC5B}"/>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Pohjois-Savonliitto">
    <a:dk1>
      <a:srgbClr val="000000"/>
    </a:dk1>
    <a:lt1>
      <a:srgbClr val="FFFFFF"/>
    </a:lt1>
    <a:dk2>
      <a:srgbClr val="1F497D"/>
    </a:dk2>
    <a:lt2>
      <a:srgbClr val="EEECE1"/>
    </a:lt2>
    <a:accent1>
      <a:srgbClr val="538FCC"/>
    </a:accent1>
    <a:accent2>
      <a:srgbClr val="DCD6D4"/>
    </a:accent2>
    <a:accent3>
      <a:srgbClr val="F9DC06"/>
    </a:accent3>
    <a:accent4>
      <a:srgbClr val="C4BDBC"/>
    </a:accent4>
    <a:accent5>
      <a:srgbClr val="000000"/>
    </a:accent5>
    <a:accent6>
      <a:srgbClr val="003399"/>
    </a:accent6>
    <a:hlink>
      <a:srgbClr val="0000FF"/>
    </a:hlink>
    <a:folHlink>
      <a:srgbClr val="800080"/>
    </a:folHlink>
  </a:clrScheme>
  <a:fontScheme name="Pohjois_savon­_liitt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42BA730BBA5CA44FABC43D3B76C31DDA" ma:contentTypeVersion="10" ma:contentTypeDescription="Luo uusi asiakirja." ma:contentTypeScope="" ma:versionID="f9dc5d67715411ae4e062ca5bcd4fc6f">
  <xsd:schema xmlns:xsd="http://www.w3.org/2001/XMLSchema" xmlns:xs="http://www.w3.org/2001/XMLSchema" xmlns:p="http://schemas.microsoft.com/office/2006/metadata/properties" xmlns:ns2="20687e04-2b66-4153-a4a5-df37f3cb410c" xmlns:ns3="27da45db-5c56-40f0-812e-9e795a9ded2e" targetNamespace="http://schemas.microsoft.com/office/2006/metadata/properties" ma:root="true" ma:fieldsID="ef611df85aea1d1cae8fafd95cff095c" ns2:_="" ns3:_="">
    <xsd:import namespace="20687e04-2b66-4153-a4a5-df37f3cb410c"/>
    <xsd:import namespace="27da45db-5c56-40f0-812e-9e795a9ded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87e04-2b66-4153-a4a5-df37f3cb41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da45db-5c56-40f0-812e-9e795a9ded2e"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4C8015-E3F5-4F0A-92B3-7CD2D7730C14}">
  <ds:schemaRefs>
    <ds:schemaRef ds:uri="http://schemas.microsoft.com/sharepoint/v3/contenttype/forms"/>
  </ds:schemaRefs>
</ds:datastoreItem>
</file>

<file path=customXml/itemProps2.xml><?xml version="1.0" encoding="utf-8"?>
<ds:datastoreItem xmlns:ds="http://schemas.openxmlformats.org/officeDocument/2006/customXml" ds:itemID="{83513448-31C9-48A8-B405-B9D28868FB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687e04-2b66-4153-a4a5-df37f3cb410c"/>
    <ds:schemaRef ds:uri="27da45db-5c56-40f0-812e-9e795a9ded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400CC7-6C3E-4517-B9A6-9565C238D789}">
  <ds:schemaRefs>
    <ds:schemaRef ds:uri="http://purl.org/dc/terms/"/>
    <ds:schemaRef ds:uri="20687e04-2b66-4153-a4a5-df37f3cb410c"/>
    <ds:schemaRef ds:uri="27da45db-5c56-40f0-812e-9e795a9ded2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Esitysmalli_uusi</Template>
  <TotalTime>100</TotalTime>
  <Words>729</Words>
  <Application>Microsoft Office PowerPoint</Application>
  <PresentationFormat>Näytössä katseltava diaesitys (4:3)</PresentationFormat>
  <Paragraphs>159</Paragraphs>
  <Slides>29</Slides>
  <Notes>0</Notes>
  <HiddenSlides>0</HiddenSlides>
  <MMClips>0</MMClips>
  <ScaleCrop>false</ScaleCrop>
  <HeadingPairs>
    <vt:vector size="6" baseType="variant">
      <vt:variant>
        <vt:lpstr>Käytetyt fontit</vt:lpstr>
      </vt:variant>
      <vt:variant>
        <vt:i4>2</vt:i4>
      </vt:variant>
      <vt:variant>
        <vt:lpstr>Teema</vt:lpstr>
      </vt:variant>
      <vt:variant>
        <vt:i4>2</vt:i4>
      </vt:variant>
      <vt:variant>
        <vt:lpstr>Dian otsikot</vt:lpstr>
      </vt:variant>
      <vt:variant>
        <vt:i4>29</vt:i4>
      </vt:variant>
    </vt:vector>
  </HeadingPairs>
  <TitlesOfParts>
    <vt:vector size="33" baseType="lpstr">
      <vt:lpstr>Arial</vt:lpstr>
      <vt:lpstr>Calibri</vt:lpstr>
      <vt:lpstr>Office-teema</vt:lpstr>
      <vt:lpstr>Mukautettu suunnittelumalli</vt:lpstr>
      <vt:lpstr>Tilastokeskuksen väestöennuste 2019: Väkiluku Pohjois-Savon kunnissa vuoteen 2040</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Kuopion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Intke Maarit</dc:creator>
  <cp:lastModifiedBy>Intke Maarit</cp:lastModifiedBy>
  <cp:revision>1</cp:revision>
  <dcterms:created xsi:type="dcterms:W3CDTF">2019-09-30T11:03:48Z</dcterms:created>
  <dcterms:modified xsi:type="dcterms:W3CDTF">2019-10-01T05:03:13Z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0x01010042BA730BBA5CA44FABC43D3B76C31DDA</vt:lpwstr>
  </property>
</Properties>
</file>