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7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8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9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0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1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2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3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4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5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6.xml" ContentType="application/vnd.openxmlformats-officedocument.themeOverride+xml"/>
  <Override PartName="/ppt/drawings/drawing20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3" r:id="rId2"/>
    <p:sldId id="268" r:id="rId3"/>
    <p:sldId id="292" r:id="rId4"/>
    <p:sldId id="273" r:id="rId5"/>
    <p:sldId id="293" r:id="rId6"/>
    <p:sldId id="274" r:id="rId7"/>
    <p:sldId id="294" r:id="rId8"/>
    <p:sldId id="275" r:id="rId9"/>
    <p:sldId id="295" r:id="rId10"/>
    <p:sldId id="279" r:id="rId11"/>
    <p:sldId id="296" r:id="rId12"/>
    <p:sldId id="278" r:id="rId13"/>
    <p:sldId id="297" r:id="rId14"/>
    <p:sldId id="277" r:id="rId15"/>
    <p:sldId id="298" r:id="rId16"/>
    <p:sldId id="276" r:id="rId17"/>
    <p:sldId id="299" r:id="rId18"/>
    <p:sldId id="280" r:id="rId19"/>
    <p:sldId id="300" r:id="rId20"/>
    <p:sldId id="281" r:id="rId21"/>
    <p:sldId id="301" r:id="rId22"/>
    <p:sldId id="282" r:id="rId23"/>
    <p:sldId id="302" r:id="rId24"/>
    <p:sldId id="283" r:id="rId25"/>
    <p:sldId id="303" r:id="rId26"/>
    <p:sldId id="284" r:id="rId27"/>
    <p:sldId id="304" r:id="rId28"/>
    <p:sldId id="285" r:id="rId29"/>
    <p:sldId id="305" r:id="rId30"/>
    <p:sldId id="286" r:id="rId31"/>
    <p:sldId id="306" r:id="rId32"/>
    <p:sldId id="288" r:id="rId33"/>
    <p:sldId id="307" r:id="rId34"/>
    <p:sldId id="289" r:id="rId35"/>
    <p:sldId id="308" r:id="rId36"/>
    <p:sldId id="287" r:id="rId37"/>
    <p:sldId id="309" r:id="rId38"/>
    <p:sldId id="290" r:id="rId39"/>
    <p:sldId id="310" r:id="rId40"/>
    <p:sldId id="291" r:id="rId41"/>
    <p:sldId id="311" r:id="rId4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BFE"/>
    <a:srgbClr val="FFD128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F95A8-9170-43DB-B8EC-3E380D15BBE2}" v="34" dt="2024-06-20T06:23:23.795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2" autoAdjust="0"/>
    <p:restoredTop sz="96163" autoAdjust="0"/>
  </p:normalViewPr>
  <p:slideViewPr>
    <p:cSldViewPr snapToGrid="0" snapToObjects="1">
      <p:cViewPr varScale="1">
        <p:scale>
          <a:sx n="107" d="100"/>
          <a:sy n="107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Muuttoliike/pp_muuttoliike_ps_kunnittain_2019_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Muuttoliike/pp_muuttoliike_ps_kunnittain_2019_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0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Muuttoliike/pp_muuttoliike_ps_kunnittain_2019_202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Muuttoliike/pp_muuttoliike_ps_kunnittain_2019_202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https://pohjoissavofi.sharepoint.com/Aluekehitys/TILASTOT/Paketti2018/Muuttoliike/pp_muuttoliike_ps_kunnittain_2019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Pohjois-Savossa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</c:f>
              <c:strCache>
                <c:ptCount val="1"/>
                <c:pt idx="0">
                  <c:v>Kuntien välinen tulomuutto v. 2019–2023 (yht. 60 479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ikä_19_23_kuviot!$D$2:$S$2</c:f>
              <c:numCache>
                <c:formatCode>#,##0</c:formatCode>
                <c:ptCount val="16"/>
                <c:pt idx="0">
                  <c:v>3094</c:v>
                </c:pt>
                <c:pt idx="1">
                  <c:v>1925</c:v>
                </c:pt>
                <c:pt idx="2">
                  <c:v>1541</c:v>
                </c:pt>
                <c:pt idx="3">
                  <c:v>7286</c:v>
                </c:pt>
                <c:pt idx="4">
                  <c:v>13770</c:v>
                </c:pt>
                <c:pt idx="5">
                  <c:v>8859</c:v>
                </c:pt>
                <c:pt idx="6">
                  <c:v>5671</c:v>
                </c:pt>
                <c:pt idx="7">
                  <c:v>3758</c:v>
                </c:pt>
                <c:pt idx="8">
                  <c:v>2660</c:v>
                </c:pt>
                <c:pt idx="9">
                  <c:v>2192</c:v>
                </c:pt>
                <c:pt idx="10">
                  <c:v>2087</c:v>
                </c:pt>
                <c:pt idx="11">
                  <c:v>2090</c:v>
                </c:pt>
                <c:pt idx="12">
                  <c:v>1952</c:v>
                </c:pt>
                <c:pt idx="13">
                  <c:v>1533</c:v>
                </c:pt>
                <c:pt idx="14">
                  <c:v>1004</c:v>
                </c:pt>
                <c:pt idx="15">
                  <c:v>1057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4-43FE-B4E9-23DA0801D76E}"/>
            </c:ext>
          </c:extLst>
        </c:ser>
        <c:ser>
          <c:idx val="1"/>
          <c:order val="1"/>
          <c:tx>
            <c:strRef>
              <c:f>ikä_19_23_kuviot!$B$3</c:f>
              <c:strCache>
                <c:ptCount val="1"/>
                <c:pt idx="0">
                  <c:v>Kuntien välinen lähtömuutto v. 2019–2023 (yht. 60 439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ikä_19_23_kuviot!$D$3:$S$3</c:f>
              <c:numCache>
                <c:formatCode>#,##0</c:formatCode>
                <c:ptCount val="16"/>
                <c:pt idx="0">
                  <c:v>2912</c:v>
                </c:pt>
                <c:pt idx="1">
                  <c:v>1890</c:v>
                </c:pt>
                <c:pt idx="2">
                  <c:v>1582</c:v>
                </c:pt>
                <c:pt idx="3">
                  <c:v>7501</c:v>
                </c:pt>
                <c:pt idx="4">
                  <c:v>14198</c:v>
                </c:pt>
                <c:pt idx="5">
                  <c:v>9606</c:v>
                </c:pt>
                <c:pt idx="6">
                  <c:v>5530</c:v>
                </c:pt>
                <c:pt idx="7">
                  <c:v>3603</c:v>
                </c:pt>
                <c:pt idx="8">
                  <c:v>2545</c:v>
                </c:pt>
                <c:pt idx="9">
                  <c:v>2116</c:v>
                </c:pt>
                <c:pt idx="10">
                  <c:v>1964</c:v>
                </c:pt>
                <c:pt idx="11">
                  <c:v>1952</c:v>
                </c:pt>
                <c:pt idx="12">
                  <c:v>1665</c:v>
                </c:pt>
                <c:pt idx="13">
                  <c:v>1358</c:v>
                </c:pt>
                <c:pt idx="14">
                  <c:v>920</c:v>
                </c:pt>
                <c:pt idx="15">
                  <c:v>1097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4-43FE-B4E9-23DA0801D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  <c:max val="1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Pielavedellä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ikä_19_23_kuviot!$B$20</c:f>
              <c:strCache>
                <c:ptCount val="1"/>
                <c:pt idx="0">
                  <c:v>Kuntien välinen tulomuutto v. 2019–2023 (yht. 744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ikä_19_23_kuviot!$D$20:$S$20</c:f>
              <c:numCache>
                <c:formatCode>#,##0</c:formatCode>
                <c:ptCount val="16"/>
                <c:pt idx="0">
                  <c:v>43</c:v>
                </c:pt>
                <c:pt idx="1">
                  <c:v>18</c:v>
                </c:pt>
                <c:pt idx="2">
                  <c:v>26</c:v>
                </c:pt>
                <c:pt idx="3">
                  <c:v>59</c:v>
                </c:pt>
                <c:pt idx="4">
                  <c:v>119</c:v>
                </c:pt>
                <c:pt idx="5">
                  <c:v>78</c:v>
                </c:pt>
                <c:pt idx="6">
                  <c:v>62</c:v>
                </c:pt>
                <c:pt idx="7">
                  <c:v>41</c:v>
                </c:pt>
                <c:pt idx="8">
                  <c:v>46</c:v>
                </c:pt>
                <c:pt idx="9">
                  <c:v>35</c:v>
                </c:pt>
                <c:pt idx="10">
                  <c:v>42</c:v>
                </c:pt>
                <c:pt idx="11">
                  <c:v>43</c:v>
                </c:pt>
                <c:pt idx="12">
                  <c:v>39</c:v>
                </c:pt>
                <c:pt idx="13">
                  <c:v>36</c:v>
                </c:pt>
                <c:pt idx="14">
                  <c:v>30</c:v>
                </c:pt>
                <c:pt idx="1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3-452C-B643-94C8FF42B55E}"/>
            </c:ext>
          </c:extLst>
        </c:ser>
        <c:ser>
          <c:idx val="1"/>
          <c:order val="1"/>
          <c:tx>
            <c:strRef>
              <c:f>ikä_19_23_kuviot!$B$21</c:f>
              <c:strCache>
                <c:ptCount val="1"/>
                <c:pt idx="0">
                  <c:v>Kuntien välinen lähtömuutto v. 2019–2023 (yht. 894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ikä_19_23_kuviot!$D$21:$S$21</c:f>
              <c:numCache>
                <c:formatCode>#,##0</c:formatCode>
                <c:ptCount val="16"/>
                <c:pt idx="0">
                  <c:v>234</c:v>
                </c:pt>
                <c:pt idx="1">
                  <c:v>169</c:v>
                </c:pt>
                <c:pt idx="2">
                  <c:v>141</c:v>
                </c:pt>
                <c:pt idx="3">
                  <c:v>681</c:v>
                </c:pt>
                <c:pt idx="4">
                  <c:v>1224</c:v>
                </c:pt>
                <c:pt idx="5">
                  <c:v>673</c:v>
                </c:pt>
                <c:pt idx="6">
                  <c:v>430</c:v>
                </c:pt>
                <c:pt idx="7">
                  <c:v>287</c:v>
                </c:pt>
                <c:pt idx="8">
                  <c:v>252</c:v>
                </c:pt>
                <c:pt idx="9">
                  <c:v>141</c:v>
                </c:pt>
                <c:pt idx="10">
                  <c:v>161</c:v>
                </c:pt>
                <c:pt idx="11">
                  <c:v>128</c:v>
                </c:pt>
                <c:pt idx="12">
                  <c:v>144</c:v>
                </c:pt>
                <c:pt idx="13">
                  <c:v>98</c:v>
                </c:pt>
                <c:pt idx="14">
                  <c:v>75</c:v>
                </c:pt>
                <c:pt idx="15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43-452C-B643-94C8FF42B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Rautalammilla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ikä_19_23_kuviot!$B$22</c:f>
              <c:strCache>
                <c:ptCount val="1"/>
                <c:pt idx="0">
                  <c:v>Kuntien välinen tulomuutto v. 2019–2023 (yht. 654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ikä_19_23_kuviot!$D$22:$S$22</c:f>
              <c:numCache>
                <c:formatCode>#,##0</c:formatCode>
                <c:ptCount val="16"/>
                <c:pt idx="0">
                  <c:v>28</c:v>
                </c:pt>
                <c:pt idx="1">
                  <c:v>19</c:v>
                </c:pt>
                <c:pt idx="2">
                  <c:v>24</c:v>
                </c:pt>
                <c:pt idx="3">
                  <c:v>108</c:v>
                </c:pt>
                <c:pt idx="4">
                  <c:v>72</c:v>
                </c:pt>
                <c:pt idx="5">
                  <c:v>62</c:v>
                </c:pt>
                <c:pt idx="6">
                  <c:v>53</c:v>
                </c:pt>
                <c:pt idx="7">
                  <c:v>37</c:v>
                </c:pt>
                <c:pt idx="8">
                  <c:v>42</c:v>
                </c:pt>
                <c:pt idx="9">
                  <c:v>37</c:v>
                </c:pt>
                <c:pt idx="10">
                  <c:v>37</c:v>
                </c:pt>
                <c:pt idx="11">
                  <c:v>37</c:v>
                </c:pt>
                <c:pt idx="12">
                  <c:v>38</c:v>
                </c:pt>
                <c:pt idx="13">
                  <c:v>26</c:v>
                </c:pt>
                <c:pt idx="14">
                  <c:v>19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9-4BE6-9D4F-B61E950B6EB5}"/>
            </c:ext>
          </c:extLst>
        </c:ser>
        <c:ser>
          <c:idx val="1"/>
          <c:order val="1"/>
          <c:tx>
            <c:strRef>
              <c:f>ikä_19_23_kuviot!$B$23</c:f>
              <c:strCache>
                <c:ptCount val="1"/>
                <c:pt idx="0">
                  <c:v>Kuntien välinen lähtömuutto v. 2019–2023 (yht. 811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ikä_19_23_kuviot!$D$23:$S$23</c:f>
              <c:numCache>
                <c:formatCode>#,##0</c:formatCode>
                <c:ptCount val="16"/>
                <c:pt idx="0">
                  <c:v>35</c:v>
                </c:pt>
                <c:pt idx="1">
                  <c:v>30</c:v>
                </c:pt>
                <c:pt idx="2">
                  <c:v>33</c:v>
                </c:pt>
                <c:pt idx="3">
                  <c:v>186</c:v>
                </c:pt>
                <c:pt idx="4">
                  <c:v>124</c:v>
                </c:pt>
                <c:pt idx="5">
                  <c:v>70</c:v>
                </c:pt>
                <c:pt idx="6">
                  <c:v>52</c:v>
                </c:pt>
                <c:pt idx="7">
                  <c:v>46</c:v>
                </c:pt>
                <c:pt idx="8">
                  <c:v>26</c:v>
                </c:pt>
                <c:pt idx="9">
                  <c:v>40</c:v>
                </c:pt>
                <c:pt idx="10">
                  <c:v>30</c:v>
                </c:pt>
                <c:pt idx="11">
                  <c:v>35</c:v>
                </c:pt>
                <c:pt idx="12">
                  <c:v>25</c:v>
                </c:pt>
                <c:pt idx="13">
                  <c:v>30</c:v>
                </c:pt>
                <c:pt idx="14">
                  <c:v>20</c:v>
                </c:pt>
                <c:pt idx="1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9-4BE6-9D4F-B61E950B6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Rautavaaralla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ikä_19_23_kuviot!$B$24</c:f>
              <c:strCache>
                <c:ptCount val="1"/>
                <c:pt idx="0">
                  <c:v>Kuntien välinen tulomuutto v. 2019–2023 (yht. 291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ikä_19_23_kuviot!$D$24:$S$24</c:f>
              <c:numCache>
                <c:formatCode>#,##0</c:formatCode>
                <c:ptCount val="16"/>
                <c:pt idx="0">
                  <c:v>17</c:v>
                </c:pt>
                <c:pt idx="1">
                  <c:v>12</c:v>
                </c:pt>
                <c:pt idx="2">
                  <c:v>11</c:v>
                </c:pt>
                <c:pt idx="3">
                  <c:v>18</c:v>
                </c:pt>
                <c:pt idx="4">
                  <c:v>28</c:v>
                </c:pt>
                <c:pt idx="5">
                  <c:v>34</c:v>
                </c:pt>
                <c:pt idx="6">
                  <c:v>28</c:v>
                </c:pt>
                <c:pt idx="7">
                  <c:v>26</c:v>
                </c:pt>
                <c:pt idx="8">
                  <c:v>18</c:v>
                </c:pt>
                <c:pt idx="9">
                  <c:v>11</c:v>
                </c:pt>
                <c:pt idx="10">
                  <c:v>11</c:v>
                </c:pt>
                <c:pt idx="11">
                  <c:v>22</c:v>
                </c:pt>
                <c:pt idx="12">
                  <c:v>28</c:v>
                </c:pt>
                <c:pt idx="13">
                  <c:v>14</c:v>
                </c:pt>
                <c:pt idx="14">
                  <c:v>7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B-4740-8226-45ABC1809F17}"/>
            </c:ext>
          </c:extLst>
        </c:ser>
        <c:ser>
          <c:idx val="1"/>
          <c:order val="1"/>
          <c:tx>
            <c:strRef>
              <c:f>ikä_19_23_kuviot!$B$25</c:f>
              <c:strCache>
                <c:ptCount val="1"/>
                <c:pt idx="0">
                  <c:v>Kuntien välinen lähtömuutto v. 2019–2023 (yht. 372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ikä_19_23_kuviot!$D$25:$S$25</c:f>
              <c:numCache>
                <c:formatCode>#,##0</c:formatCode>
                <c:ptCount val="16"/>
                <c:pt idx="0">
                  <c:v>15</c:v>
                </c:pt>
                <c:pt idx="1">
                  <c:v>15</c:v>
                </c:pt>
                <c:pt idx="2">
                  <c:v>6</c:v>
                </c:pt>
                <c:pt idx="3">
                  <c:v>51</c:v>
                </c:pt>
                <c:pt idx="4">
                  <c:v>61</c:v>
                </c:pt>
                <c:pt idx="5">
                  <c:v>37</c:v>
                </c:pt>
                <c:pt idx="6">
                  <c:v>30</c:v>
                </c:pt>
                <c:pt idx="7">
                  <c:v>20</c:v>
                </c:pt>
                <c:pt idx="8">
                  <c:v>18</c:v>
                </c:pt>
                <c:pt idx="9">
                  <c:v>14</c:v>
                </c:pt>
                <c:pt idx="10">
                  <c:v>18</c:v>
                </c:pt>
                <c:pt idx="11">
                  <c:v>22</c:v>
                </c:pt>
                <c:pt idx="12">
                  <c:v>18</c:v>
                </c:pt>
                <c:pt idx="13">
                  <c:v>16</c:v>
                </c:pt>
                <c:pt idx="14">
                  <c:v>13</c:v>
                </c:pt>
                <c:pt idx="1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B-4740-8226-45ABC1809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Siilinjärvellä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ikä_19_23_kuviot!$B$26</c:f>
              <c:strCache>
                <c:ptCount val="1"/>
                <c:pt idx="0">
                  <c:v>Kuntien välinen tulomuutto v. 2019–2023 (yht. 5 795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ikä_19_23_kuviot!$D$26:$S$26</c:f>
              <c:numCache>
                <c:formatCode>#,##0</c:formatCode>
                <c:ptCount val="16"/>
                <c:pt idx="0">
                  <c:v>511</c:v>
                </c:pt>
                <c:pt idx="1">
                  <c:v>306</c:v>
                </c:pt>
                <c:pt idx="2">
                  <c:v>188</c:v>
                </c:pt>
                <c:pt idx="3">
                  <c:v>391</c:v>
                </c:pt>
                <c:pt idx="4">
                  <c:v>848</c:v>
                </c:pt>
                <c:pt idx="5">
                  <c:v>950</c:v>
                </c:pt>
                <c:pt idx="6">
                  <c:v>747</c:v>
                </c:pt>
                <c:pt idx="7">
                  <c:v>488</c:v>
                </c:pt>
                <c:pt idx="8">
                  <c:v>267</c:v>
                </c:pt>
                <c:pt idx="9">
                  <c:v>244</c:v>
                </c:pt>
                <c:pt idx="10">
                  <c:v>197</c:v>
                </c:pt>
                <c:pt idx="11">
                  <c:v>181</c:v>
                </c:pt>
                <c:pt idx="12">
                  <c:v>174</c:v>
                </c:pt>
                <c:pt idx="13">
                  <c:v>124</c:v>
                </c:pt>
                <c:pt idx="14">
                  <c:v>87</c:v>
                </c:pt>
                <c:pt idx="1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9-4966-AA9F-255B57B9F357}"/>
            </c:ext>
          </c:extLst>
        </c:ser>
        <c:ser>
          <c:idx val="1"/>
          <c:order val="1"/>
          <c:tx>
            <c:strRef>
              <c:f>ikä_19_23_kuviot!$B$27</c:f>
              <c:strCache>
                <c:ptCount val="1"/>
                <c:pt idx="0">
                  <c:v>Kuntien välinen lähtömuutto v. 2019–2023 (yht. 6 413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ikä_19_23_kuviot!$D$27:$S$27</c:f>
              <c:numCache>
                <c:formatCode>#,##0</c:formatCode>
                <c:ptCount val="16"/>
                <c:pt idx="0">
                  <c:v>342</c:v>
                </c:pt>
                <c:pt idx="1">
                  <c:v>255</c:v>
                </c:pt>
                <c:pt idx="2">
                  <c:v>256</c:v>
                </c:pt>
                <c:pt idx="3">
                  <c:v>1039</c:v>
                </c:pt>
                <c:pt idx="4">
                  <c:v>1187</c:v>
                </c:pt>
                <c:pt idx="5">
                  <c:v>713</c:v>
                </c:pt>
                <c:pt idx="6">
                  <c:v>580</c:v>
                </c:pt>
                <c:pt idx="7">
                  <c:v>385</c:v>
                </c:pt>
                <c:pt idx="8">
                  <c:v>312</c:v>
                </c:pt>
                <c:pt idx="9">
                  <c:v>295</c:v>
                </c:pt>
                <c:pt idx="10">
                  <c:v>264</c:v>
                </c:pt>
                <c:pt idx="11">
                  <c:v>238</c:v>
                </c:pt>
                <c:pt idx="12">
                  <c:v>198</c:v>
                </c:pt>
                <c:pt idx="13">
                  <c:v>153</c:v>
                </c:pt>
                <c:pt idx="14">
                  <c:v>93</c:v>
                </c:pt>
                <c:pt idx="15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49-4966-AA9F-255B57B9F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Sonkajärvellä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ikä_19_23_kuviot!$B$28</c:f>
              <c:strCache>
                <c:ptCount val="1"/>
                <c:pt idx="0">
                  <c:v>Kuntien välinen tulomuutto v. 2019–2023 (yht. 766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ikä_19_23_kuviot!$D$28:$S$28</c:f>
              <c:numCache>
                <c:formatCode>#,##0</c:formatCode>
                <c:ptCount val="16"/>
                <c:pt idx="0">
                  <c:v>42</c:v>
                </c:pt>
                <c:pt idx="1">
                  <c:v>35</c:v>
                </c:pt>
                <c:pt idx="2">
                  <c:v>35</c:v>
                </c:pt>
                <c:pt idx="3">
                  <c:v>52</c:v>
                </c:pt>
                <c:pt idx="4">
                  <c:v>120</c:v>
                </c:pt>
                <c:pt idx="5">
                  <c:v>75</c:v>
                </c:pt>
                <c:pt idx="6">
                  <c:v>64</c:v>
                </c:pt>
                <c:pt idx="7">
                  <c:v>60</c:v>
                </c:pt>
                <c:pt idx="8">
                  <c:v>37</c:v>
                </c:pt>
                <c:pt idx="9">
                  <c:v>51</c:v>
                </c:pt>
                <c:pt idx="10">
                  <c:v>47</c:v>
                </c:pt>
                <c:pt idx="11">
                  <c:v>34</c:v>
                </c:pt>
                <c:pt idx="12">
                  <c:v>40</c:v>
                </c:pt>
                <c:pt idx="13">
                  <c:v>29</c:v>
                </c:pt>
                <c:pt idx="14">
                  <c:v>22</c:v>
                </c:pt>
                <c:pt idx="1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7-4D24-9AEA-56A8967AA78D}"/>
            </c:ext>
          </c:extLst>
        </c:ser>
        <c:ser>
          <c:idx val="1"/>
          <c:order val="1"/>
          <c:tx>
            <c:strRef>
              <c:f>ikä_19_23_kuviot!$B$29</c:f>
              <c:strCache>
                <c:ptCount val="1"/>
                <c:pt idx="0">
                  <c:v>Kuntien välinen lähtömuutto v. 2019–2023 (yht. 879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ikä_19_23_kuviot!$D$29:$S$29</c:f>
              <c:numCache>
                <c:formatCode>#,##0</c:formatCode>
                <c:ptCount val="16"/>
                <c:pt idx="0">
                  <c:v>42</c:v>
                </c:pt>
                <c:pt idx="1">
                  <c:v>33</c:v>
                </c:pt>
                <c:pt idx="2">
                  <c:v>38</c:v>
                </c:pt>
                <c:pt idx="3">
                  <c:v>143</c:v>
                </c:pt>
                <c:pt idx="4">
                  <c:v>169</c:v>
                </c:pt>
                <c:pt idx="5">
                  <c:v>88</c:v>
                </c:pt>
                <c:pt idx="6">
                  <c:v>56</c:v>
                </c:pt>
                <c:pt idx="7">
                  <c:v>57</c:v>
                </c:pt>
                <c:pt idx="8">
                  <c:v>35</c:v>
                </c:pt>
                <c:pt idx="9">
                  <c:v>52</c:v>
                </c:pt>
                <c:pt idx="10">
                  <c:v>33</c:v>
                </c:pt>
                <c:pt idx="11">
                  <c:v>31</c:v>
                </c:pt>
                <c:pt idx="12">
                  <c:v>31</c:v>
                </c:pt>
                <c:pt idx="13">
                  <c:v>19</c:v>
                </c:pt>
                <c:pt idx="14">
                  <c:v>21</c:v>
                </c:pt>
                <c:pt idx="1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7-4D24-9AEA-56A8967AA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Suonenjoella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ikä_19_23_kuviot!$B$30</c:f>
              <c:strCache>
                <c:ptCount val="1"/>
                <c:pt idx="0">
                  <c:v>Kuntien välinen tulomuutto v. 2019–2023 (yht. 1 368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ikä_19_23_kuviot!$D$30:$S$30</c:f>
              <c:numCache>
                <c:formatCode>#,##0</c:formatCode>
                <c:ptCount val="16"/>
                <c:pt idx="0">
                  <c:v>79</c:v>
                </c:pt>
                <c:pt idx="1">
                  <c:v>47</c:v>
                </c:pt>
                <c:pt idx="2">
                  <c:v>37</c:v>
                </c:pt>
                <c:pt idx="3">
                  <c:v>111</c:v>
                </c:pt>
                <c:pt idx="4">
                  <c:v>221</c:v>
                </c:pt>
                <c:pt idx="5">
                  <c:v>172</c:v>
                </c:pt>
                <c:pt idx="6">
                  <c:v>128</c:v>
                </c:pt>
                <c:pt idx="7">
                  <c:v>99</c:v>
                </c:pt>
                <c:pt idx="8">
                  <c:v>60</c:v>
                </c:pt>
                <c:pt idx="9">
                  <c:v>70</c:v>
                </c:pt>
                <c:pt idx="10">
                  <c:v>65</c:v>
                </c:pt>
                <c:pt idx="11">
                  <c:v>79</c:v>
                </c:pt>
                <c:pt idx="12">
                  <c:v>65</c:v>
                </c:pt>
                <c:pt idx="13">
                  <c:v>60</c:v>
                </c:pt>
                <c:pt idx="14">
                  <c:v>38</c:v>
                </c:pt>
                <c:pt idx="1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6-4B90-BD83-9DFB36B07716}"/>
            </c:ext>
          </c:extLst>
        </c:ser>
        <c:ser>
          <c:idx val="1"/>
          <c:order val="1"/>
          <c:tx>
            <c:strRef>
              <c:f>ikä_19_23_kuviot!$B$31</c:f>
              <c:strCache>
                <c:ptCount val="1"/>
                <c:pt idx="0">
                  <c:v>Kuntien välinen lähtömuutto v. 2019–2023 (yht. 1 520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ikä_19_23_kuviot!$D$31:$S$31</c:f>
              <c:numCache>
                <c:formatCode>#,##0</c:formatCode>
                <c:ptCount val="16"/>
                <c:pt idx="0">
                  <c:v>64</c:v>
                </c:pt>
                <c:pt idx="1">
                  <c:v>46</c:v>
                </c:pt>
                <c:pt idx="2">
                  <c:v>48</c:v>
                </c:pt>
                <c:pt idx="3">
                  <c:v>228</c:v>
                </c:pt>
                <c:pt idx="4">
                  <c:v>329</c:v>
                </c:pt>
                <c:pt idx="5">
                  <c:v>136</c:v>
                </c:pt>
                <c:pt idx="6">
                  <c:v>109</c:v>
                </c:pt>
                <c:pt idx="7">
                  <c:v>107</c:v>
                </c:pt>
                <c:pt idx="8">
                  <c:v>61</c:v>
                </c:pt>
                <c:pt idx="9">
                  <c:v>78</c:v>
                </c:pt>
                <c:pt idx="10">
                  <c:v>60</c:v>
                </c:pt>
                <c:pt idx="11">
                  <c:v>82</c:v>
                </c:pt>
                <c:pt idx="12">
                  <c:v>63</c:v>
                </c:pt>
                <c:pt idx="13">
                  <c:v>41</c:v>
                </c:pt>
                <c:pt idx="14">
                  <c:v>28</c:v>
                </c:pt>
                <c:pt idx="1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76-4B90-BD83-9DFB36B07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Tervossa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ikä_19_23_kuviot!$B$32</c:f>
              <c:strCache>
                <c:ptCount val="1"/>
                <c:pt idx="0">
                  <c:v>Kuntien välinen tulomuutto v. 2019–2023 (yht. 349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ikä_19_23_kuviot!$D$32:$S$32</c:f>
              <c:numCache>
                <c:formatCode>#,##0</c:formatCode>
                <c:ptCount val="16"/>
                <c:pt idx="0">
                  <c:v>12</c:v>
                </c:pt>
                <c:pt idx="1">
                  <c:v>15</c:v>
                </c:pt>
                <c:pt idx="2">
                  <c:v>7</c:v>
                </c:pt>
                <c:pt idx="3">
                  <c:v>26</c:v>
                </c:pt>
                <c:pt idx="4">
                  <c:v>40</c:v>
                </c:pt>
                <c:pt idx="5">
                  <c:v>43</c:v>
                </c:pt>
                <c:pt idx="6">
                  <c:v>32</c:v>
                </c:pt>
                <c:pt idx="7">
                  <c:v>27</c:v>
                </c:pt>
                <c:pt idx="8">
                  <c:v>27</c:v>
                </c:pt>
                <c:pt idx="9">
                  <c:v>26</c:v>
                </c:pt>
                <c:pt idx="10">
                  <c:v>17</c:v>
                </c:pt>
                <c:pt idx="11">
                  <c:v>21</c:v>
                </c:pt>
                <c:pt idx="12">
                  <c:v>18</c:v>
                </c:pt>
                <c:pt idx="13">
                  <c:v>22</c:v>
                </c:pt>
                <c:pt idx="14">
                  <c:v>10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A-41EB-B4D6-66B4DC20636B}"/>
            </c:ext>
          </c:extLst>
        </c:ser>
        <c:ser>
          <c:idx val="1"/>
          <c:order val="1"/>
          <c:tx>
            <c:strRef>
              <c:f>ikä_19_23_kuviot!$B$33</c:f>
              <c:strCache>
                <c:ptCount val="1"/>
                <c:pt idx="0">
                  <c:v>Kuntien välinen lähtömuutto v. 2019–2023 (yht. 392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ikä_19_23_kuviot!$D$33:$S$33</c:f>
              <c:numCache>
                <c:formatCode>#,##0</c:formatCode>
                <c:ptCount val="16"/>
                <c:pt idx="0">
                  <c:v>18</c:v>
                </c:pt>
                <c:pt idx="1">
                  <c:v>8</c:v>
                </c:pt>
                <c:pt idx="2">
                  <c:v>17</c:v>
                </c:pt>
                <c:pt idx="3">
                  <c:v>75</c:v>
                </c:pt>
                <c:pt idx="4">
                  <c:v>60</c:v>
                </c:pt>
                <c:pt idx="5">
                  <c:v>39</c:v>
                </c:pt>
                <c:pt idx="6">
                  <c:v>31</c:v>
                </c:pt>
                <c:pt idx="7">
                  <c:v>28</c:v>
                </c:pt>
                <c:pt idx="8">
                  <c:v>20</c:v>
                </c:pt>
                <c:pt idx="9">
                  <c:v>16</c:v>
                </c:pt>
                <c:pt idx="10">
                  <c:v>11</c:v>
                </c:pt>
                <c:pt idx="11">
                  <c:v>19</c:v>
                </c:pt>
                <c:pt idx="12">
                  <c:v>16</c:v>
                </c:pt>
                <c:pt idx="13">
                  <c:v>14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A-41EB-B4D6-66B4DC206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Tuusnie</a:t>
            </a:r>
            <a:r>
              <a:rPr lang="fi-FI" sz="1200" b="1" baseline="0" dirty="0"/>
              <a:t>mellä</a:t>
            </a:r>
            <a:r>
              <a:rPr lang="fi-FI" sz="1200" b="1" dirty="0"/>
              <a:t>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ikä_19_23_kuviot!$B$34</c:f>
              <c:strCache>
                <c:ptCount val="1"/>
                <c:pt idx="0">
                  <c:v>Kuntien välinen tulomuutto v. 2019–2023 (yht. 631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ikä_19_23_kuviot!$D$34:$S$34</c:f>
              <c:numCache>
                <c:formatCode>#,##0</c:formatCode>
                <c:ptCount val="16"/>
                <c:pt idx="0">
                  <c:v>25</c:v>
                </c:pt>
                <c:pt idx="1">
                  <c:v>22</c:v>
                </c:pt>
                <c:pt idx="2">
                  <c:v>28</c:v>
                </c:pt>
                <c:pt idx="3">
                  <c:v>45</c:v>
                </c:pt>
                <c:pt idx="4">
                  <c:v>67</c:v>
                </c:pt>
                <c:pt idx="5">
                  <c:v>45</c:v>
                </c:pt>
                <c:pt idx="6">
                  <c:v>69</c:v>
                </c:pt>
                <c:pt idx="7">
                  <c:v>60</c:v>
                </c:pt>
                <c:pt idx="8">
                  <c:v>44</c:v>
                </c:pt>
                <c:pt idx="9">
                  <c:v>31</c:v>
                </c:pt>
                <c:pt idx="10">
                  <c:v>52</c:v>
                </c:pt>
                <c:pt idx="11">
                  <c:v>34</c:v>
                </c:pt>
                <c:pt idx="12">
                  <c:v>40</c:v>
                </c:pt>
                <c:pt idx="13">
                  <c:v>33</c:v>
                </c:pt>
                <c:pt idx="14">
                  <c:v>21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D-4401-A4C0-BA3DCB9205A0}"/>
            </c:ext>
          </c:extLst>
        </c:ser>
        <c:ser>
          <c:idx val="1"/>
          <c:order val="1"/>
          <c:tx>
            <c:strRef>
              <c:f>ikä_19_23_kuviot!$B$35</c:f>
              <c:strCache>
                <c:ptCount val="1"/>
                <c:pt idx="0">
                  <c:v>Kuntien välinen lähtömuutto v. 2019–2023 (yht. 674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ikä_19_23_kuviot!$D$35:$S$35</c:f>
              <c:numCache>
                <c:formatCode>#,##0</c:formatCode>
                <c:ptCount val="16"/>
                <c:pt idx="0">
                  <c:v>33</c:v>
                </c:pt>
                <c:pt idx="1">
                  <c:v>14</c:v>
                </c:pt>
                <c:pt idx="2">
                  <c:v>19</c:v>
                </c:pt>
                <c:pt idx="3">
                  <c:v>110</c:v>
                </c:pt>
                <c:pt idx="4">
                  <c:v>105</c:v>
                </c:pt>
                <c:pt idx="5">
                  <c:v>48</c:v>
                </c:pt>
                <c:pt idx="6">
                  <c:v>52</c:v>
                </c:pt>
                <c:pt idx="7">
                  <c:v>45</c:v>
                </c:pt>
                <c:pt idx="8">
                  <c:v>35</c:v>
                </c:pt>
                <c:pt idx="9">
                  <c:v>28</c:v>
                </c:pt>
                <c:pt idx="10">
                  <c:v>46</c:v>
                </c:pt>
                <c:pt idx="11">
                  <c:v>39</c:v>
                </c:pt>
                <c:pt idx="12">
                  <c:v>35</c:v>
                </c:pt>
                <c:pt idx="13">
                  <c:v>39</c:v>
                </c:pt>
                <c:pt idx="14">
                  <c:v>15</c:v>
                </c:pt>
                <c:pt idx="1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ED-4401-A4C0-BA3DCB920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Varkaudessa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ikä_19_23_kuviot!$B$36</c:f>
              <c:strCache>
                <c:ptCount val="1"/>
                <c:pt idx="0">
                  <c:v>Kuntien välinen tulomuutto v. 2019–2023 (yht. 4 062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ikä_19_23_kuviot!$D$36:$S$36</c:f>
              <c:numCache>
                <c:formatCode>#,##0</c:formatCode>
                <c:ptCount val="16"/>
                <c:pt idx="0">
                  <c:v>189</c:v>
                </c:pt>
                <c:pt idx="1">
                  <c:v>119</c:v>
                </c:pt>
                <c:pt idx="2">
                  <c:v>98</c:v>
                </c:pt>
                <c:pt idx="3">
                  <c:v>391</c:v>
                </c:pt>
                <c:pt idx="4">
                  <c:v>672</c:v>
                </c:pt>
                <c:pt idx="5">
                  <c:v>564</c:v>
                </c:pt>
                <c:pt idx="6">
                  <c:v>397</c:v>
                </c:pt>
                <c:pt idx="7">
                  <c:v>230</c:v>
                </c:pt>
                <c:pt idx="8">
                  <c:v>215</c:v>
                </c:pt>
                <c:pt idx="9">
                  <c:v>174</c:v>
                </c:pt>
                <c:pt idx="10">
                  <c:v>186</c:v>
                </c:pt>
                <c:pt idx="11">
                  <c:v>245</c:v>
                </c:pt>
                <c:pt idx="12">
                  <c:v>200</c:v>
                </c:pt>
                <c:pt idx="13">
                  <c:v>163</c:v>
                </c:pt>
                <c:pt idx="14">
                  <c:v>94</c:v>
                </c:pt>
                <c:pt idx="15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2-40C3-8850-5CE18B629C11}"/>
            </c:ext>
          </c:extLst>
        </c:ser>
        <c:ser>
          <c:idx val="1"/>
          <c:order val="1"/>
          <c:tx>
            <c:strRef>
              <c:f>ikä_19_23_kuviot!$B$37</c:f>
              <c:strCache>
                <c:ptCount val="1"/>
                <c:pt idx="0">
                  <c:v>Kuntien välinen lähtömuutto v. 2019–2023 (yht. 4 474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ikä_19_23_kuviot!$D$37:$S$37</c:f>
              <c:numCache>
                <c:formatCode>#,##0</c:formatCode>
                <c:ptCount val="16"/>
                <c:pt idx="0">
                  <c:v>186</c:v>
                </c:pt>
                <c:pt idx="1">
                  <c:v>122</c:v>
                </c:pt>
                <c:pt idx="2">
                  <c:v>123</c:v>
                </c:pt>
                <c:pt idx="3">
                  <c:v>574</c:v>
                </c:pt>
                <c:pt idx="4">
                  <c:v>978</c:v>
                </c:pt>
                <c:pt idx="5">
                  <c:v>593</c:v>
                </c:pt>
                <c:pt idx="6">
                  <c:v>377</c:v>
                </c:pt>
                <c:pt idx="7">
                  <c:v>246</c:v>
                </c:pt>
                <c:pt idx="8">
                  <c:v>221</c:v>
                </c:pt>
                <c:pt idx="9">
                  <c:v>183</c:v>
                </c:pt>
                <c:pt idx="10">
                  <c:v>175</c:v>
                </c:pt>
                <c:pt idx="11">
                  <c:v>201</c:v>
                </c:pt>
                <c:pt idx="12">
                  <c:v>158</c:v>
                </c:pt>
                <c:pt idx="13">
                  <c:v>127</c:v>
                </c:pt>
                <c:pt idx="14">
                  <c:v>103</c:v>
                </c:pt>
                <c:pt idx="15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22-40C3-8850-5CE18B62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Vesannolla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ikä_19_23_kuviot!$B$38</c:f>
              <c:strCache>
                <c:ptCount val="1"/>
                <c:pt idx="0">
                  <c:v>Kuntien välinen tulomuutto v. 2019–2023 (yht. 360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ikä_19_23_kuviot!$D$38:$S$38</c:f>
              <c:numCache>
                <c:formatCode>#,##0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14</c:v>
                </c:pt>
                <c:pt idx="3">
                  <c:v>32</c:v>
                </c:pt>
                <c:pt idx="4">
                  <c:v>46</c:v>
                </c:pt>
                <c:pt idx="5">
                  <c:v>41</c:v>
                </c:pt>
                <c:pt idx="6">
                  <c:v>25</c:v>
                </c:pt>
                <c:pt idx="7">
                  <c:v>17</c:v>
                </c:pt>
                <c:pt idx="8">
                  <c:v>14</c:v>
                </c:pt>
                <c:pt idx="9">
                  <c:v>13</c:v>
                </c:pt>
                <c:pt idx="10">
                  <c:v>25</c:v>
                </c:pt>
                <c:pt idx="11">
                  <c:v>33</c:v>
                </c:pt>
                <c:pt idx="12">
                  <c:v>29</c:v>
                </c:pt>
                <c:pt idx="13">
                  <c:v>30</c:v>
                </c:pt>
                <c:pt idx="14">
                  <c:v>14</c:v>
                </c:pt>
                <c:pt idx="1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6-4C51-A0F4-25B8E9CE7A55}"/>
            </c:ext>
          </c:extLst>
        </c:ser>
        <c:ser>
          <c:idx val="1"/>
          <c:order val="1"/>
          <c:tx>
            <c:strRef>
              <c:f>ikä_19_23_kuviot!$B$39</c:f>
              <c:strCache>
                <c:ptCount val="1"/>
                <c:pt idx="0">
                  <c:v>Kuntien välinen lähtömuutto v. 2019–2023 (yht. 350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ikä_19_23_kuviot!$D$39:$S$39</c:f>
              <c:numCache>
                <c:formatCode>#,##0</c:formatCode>
                <c:ptCount val="16"/>
                <c:pt idx="0">
                  <c:v>7</c:v>
                </c:pt>
                <c:pt idx="1">
                  <c:v>7</c:v>
                </c:pt>
                <c:pt idx="2">
                  <c:v>11</c:v>
                </c:pt>
                <c:pt idx="3">
                  <c:v>59</c:v>
                </c:pt>
                <c:pt idx="4">
                  <c:v>61</c:v>
                </c:pt>
                <c:pt idx="5">
                  <c:v>28</c:v>
                </c:pt>
                <c:pt idx="6">
                  <c:v>21</c:v>
                </c:pt>
                <c:pt idx="7">
                  <c:v>15</c:v>
                </c:pt>
                <c:pt idx="8">
                  <c:v>18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  <c:pt idx="12">
                  <c:v>13</c:v>
                </c:pt>
                <c:pt idx="13">
                  <c:v>15</c:v>
                </c:pt>
                <c:pt idx="14">
                  <c:v>17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6-4C51-A0F4-25B8E9CE7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Iisalmessa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ikä_19_23_kuviot!$B$4</c:f>
              <c:strCache>
                <c:ptCount val="1"/>
                <c:pt idx="0">
                  <c:v>Kuntien välinen tulomuutto v. 2019–2023 (yht. 4 616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ikä_19_23_kuviot!$D$4:$S$4</c:f>
              <c:numCache>
                <c:formatCode>#,##0</c:formatCode>
                <c:ptCount val="16"/>
                <c:pt idx="0">
                  <c:v>225</c:v>
                </c:pt>
                <c:pt idx="1">
                  <c:v>159</c:v>
                </c:pt>
                <c:pt idx="2">
                  <c:v>140</c:v>
                </c:pt>
                <c:pt idx="3">
                  <c:v>713</c:v>
                </c:pt>
                <c:pt idx="4">
                  <c:v>962</c:v>
                </c:pt>
                <c:pt idx="5">
                  <c:v>635</c:v>
                </c:pt>
                <c:pt idx="6">
                  <c:v>405</c:v>
                </c:pt>
                <c:pt idx="7">
                  <c:v>283</c:v>
                </c:pt>
                <c:pt idx="8">
                  <c:v>212</c:v>
                </c:pt>
                <c:pt idx="9">
                  <c:v>164</c:v>
                </c:pt>
                <c:pt idx="10">
                  <c:v>144</c:v>
                </c:pt>
                <c:pt idx="11">
                  <c:v>125</c:v>
                </c:pt>
                <c:pt idx="12">
                  <c:v>142</c:v>
                </c:pt>
                <c:pt idx="13">
                  <c:v>122</c:v>
                </c:pt>
                <c:pt idx="14">
                  <c:v>84</c:v>
                </c:pt>
                <c:pt idx="15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1-4CA1-BA2D-17A01766C0A4}"/>
            </c:ext>
          </c:extLst>
        </c:ser>
        <c:ser>
          <c:idx val="1"/>
          <c:order val="1"/>
          <c:tx>
            <c:strRef>
              <c:f>ikä_19_23_kuviot!$B$5</c:f>
              <c:strCache>
                <c:ptCount val="1"/>
                <c:pt idx="0">
                  <c:v>Kuntien välinen lähtömuutto v. 2019–2023 (yht. 5 134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ikä_19_23_kuviot!$D$5:$S$5</c:f>
              <c:numCache>
                <c:formatCode>#,##0</c:formatCode>
                <c:ptCount val="16"/>
                <c:pt idx="0">
                  <c:v>248</c:v>
                </c:pt>
                <c:pt idx="1">
                  <c:v>178</c:v>
                </c:pt>
                <c:pt idx="2">
                  <c:v>137</c:v>
                </c:pt>
                <c:pt idx="3">
                  <c:v>662</c:v>
                </c:pt>
                <c:pt idx="4">
                  <c:v>1329</c:v>
                </c:pt>
                <c:pt idx="5">
                  <c:v>688</c:v>
                </c:pt>
                <c:pt idx="6">
                  <c:v>440</c:v>
                </c:pt>
                <c:pt idx="7">
                  <c:v>317</c:v>
                </c:pt>
                <c:pt idx="8">
                  <c:v>246</c:v>
                </c:pt>
                <c:pt idx="9">
                  <c:v>156</c:v>
                </c:pt>
                <c:pt idx="10">
                  <c:v>169</c:v>
                </c:pt>
                <c:pt idx="11">
                  <c:v>121</c:v>
                </c:pt>
                <c:pt idx="12">
                  <c:v>145</c:v>
                </c:pt>
                <c:pt idx="13">
                  <c:v>115</c:v>
                </c:pt>
                <c:pt idx="14">
                  <c:v>77</c:v>
                </c:pt>
                <c:pt idx="15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E1-4CA1-BA2D-17A01766C0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Vieremällä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ikä_19_23_kuviot!$B$40</c:f>
              <c:strCache>
                <c:ptCount val="1"/>
                <c:pt idx="0">
                  <c:v>Kuntien välinen tulomuutto v. 2019–2023 (yht. 666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ikä_19_23_kuviot!$D$40:$S$40</c:f>
              <c:numCache>
                <c:formatCode>#,##0</c:formatCode>
                <c:ptCount val="16"/>
                <c:pt idx="0">
                  <c:v>29</c:v>
                </c:pt>
                <c:pt idx="1">
                  <c:v>22</c:v>
                </c:pt>
                <c:pt idx="2">
                  <c:v>28</c:v>
                </c:pt>
                <c:pt idx="3">
                  <c:v>59</c:v>
                </c:pt>
                <c:pt idx="4">
                  <c:v>133</c:v>
                </c:pt>
                <c:pt idx="5">
                  <c:v>84</c:v>
                </c:pt>
                <c:pt idx="6">
                  <c:v>66</c:v>
                </c:pt>
                <c:pt idx="7">
                  <c:v>53</c:v>
                </c:pt>
                <c:pt idx="8">
                  <c:v>32</c:v>
                </c:pt>
                <c:pt idx="9">
                  <c:v>28</c:v>
                </c:pt>
                <c:pt idx="10">
                  <c:v>33</c:v>
                </c:pt>
                <c:pt idx="11">
                  <c:v>24</c:v>
                </c:pt>
                <c:pt idx="12">
                  <c:v>21</c:v>
                </c:pt>
                <c:pt idx="13">
                  <c:v>22</c:v>
                </c:pt>
                <c:pt idx="14">
                  <c:v>11</c:v>
                </c:pt>
                <c:pt idx="1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C-4244-869C-B45DBB89DB9E}"/>
            </c:ext>
          </c:extLst>
        </c:ser>
        <c:ser>
          <c:idx val="1"/>
          <c:order val="1"/>
          <c:tx>
            <c:strRef>
              <c:f>ikä_19_23_kuviot!$B$41</c:f>
              <c:strCache>
                <c:ptCount val="1"/>
                <c:pt idx="0">
                  <c:v>Kuntien välinen lähtömuutto v. 2019–2023 (yht. 844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ikä_19_23_kuviot!$D$41:$S$41</c:f>
              <c:numCache>
                <c:formatCode>#,##0</c:formatCode>
                <c:ptCount val="16"/>
                <c:pt idx="0">
                  <c:v>43</c:v>
                </c:pt>
                <c:pt idx="1">
                  <c:v>33</c:v>
                </c:pt>
                <c:pt idx="2">
                  <c:v>31</c:v>
                </c:pt>
                <c:pt idx="3">
                  <c:v>140</c:v>
                </c:pt>
                <c:pt idx="4">
                  <c:v>175</c:v>
                </c:pt>
                <c:pt idx="5">
                  <c:v>88</c:v>
                </c:pt>
                <c:pt idx="6">
                  <c:v>72</c:v>
                </c:pt>
                <c:pt idx="7">
                  <c:v>47</c:v>
                </c:pt>
                <c:pt idx="8">
                  <c:v>42</c:v>
                </c:pt>
                <c:pt idx="9">
                  <c:v>38</c:v>
                </c:pt>
                <c:pt idx="10">
                  <c:v>25</c:v>
                </c:pt>
                <c:pt idx="11">
                  <c:v>22</c:v>
                </c:pt>
                <c:pt idx="12">
                  <c:v>27</c:v>
                </c:pt>
                <c:pt idx="13">
                  <c:v>23</c:v>
                </c:pt>
                <c:pt idx="14">
                  <c:v>17</c:v>
                </c:pt>
                <c:pt idx="1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C-4244-869C-B45DBB89D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Joroisissa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ikä_19_23_kuviot!$B$6</c:f>
              <c:strCache>
                <c:ptCount val="1"/>
                <c:pt idx="0">
                  <c:v>Kuntien välinen tulomuutto v. 2019–2023 (yht. 1 104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ikä_19_23_kuviot!$D$6:$S$6</c:f>
              <c:numCache>
                <c:formatCode>#,##0</c:formatCode>
                <c:ptCount val="16"/>
                <c:pt idx="0">
                  <c:v>63</c:v>
                </c:pt>
                <c:pt idx="1">
                  <c:v>38</c:v>
                </c:pt>
                <c:pt idx="2">
                  <c:v>51</c:v>
                </c:pt>
                <c:pt idx="3">
                  <c:v>77</c:v>
                </c:pt>
                <c:pt idx="4">
                  <c:v>184</c:v>
                </c:pt>
                <c:pt idx="5">
                  <c:v>129</c:v>
                </c:pt>
                <c:pt idx="6">
                  <c:v>99</c:v>
                </c:pt>
                <c:pt idx="7">
                  <c:v>67</c:v>
                </c:pt>
                <c:pt idx="8">
                  <c:v>56</c:v>
                </c:pt>
                <c:pt idx="9">
                  <c:v>68</c:v>
                </c:pt>
                <c:pt idx="10">
                  <c:v>63</c:v>
                </c:pt>
                <c:pt idx="11">
                  <c:v>62</c:v>
                </c:pt>
                <c:pt idx="12">
                  <c:v>57</c:v>
                </c:pt>
                <c:pt idx="13">
                  <c:v>38</c:v>
                </c:pt>
                <c:pt idx="14">
                  <c:v>27</c:v>
                </c:pt>
                <c:pt idx="1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0-4209-82AE-7B1485A05496}"/>
            </c:ext>
          </c:extLst>
        </c:ser>
        <c:ser>
          <c:idx val="1"/>
          <c:order val="1"/>
          <c:tx>
            <c:strRef>
              <c:f>ikä_19_23_kuviot!$B$7</c:f>
              <c:strCache>
                <c:ptCount val="1"/>
                <c:pt idx="0">
                  <c:v>Kuntien välinen lähtömuutto v. 2019–2023 (yht. 1 272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ikä_19_23_kuviot!$D$7:$S$7</c:f>
              <c:numCache>
                <c:formatCode>#,##0</c:formatCode>
                <c:ptCount val="16"/>
                <c:pt idx="0">
                  <c:v>61</c:v>
                </c:pt>
                <c:pt idx="1">
                  <c:v>50</c:v>
                </c:pt>
                <c:pt idx="2">
                  <c:v>50</c:v>
                </c:pt>
                <c:pt idx="3">
                  <c:v>220</c:v>
                </c:pt>
                <c:pt idx="4">
                  <c:v>220</c:v>
                </c:pt>
                <c:pt idx="5">
                  <c:v>122</c:v>
                </c:pt>
                <c:pt idx="6">
                  <c:v>105</c:v>
                </c:pt>
                <c:pt idx="7">
                  <c:v>63</c:v>
                </c:pt>
                <c:pt idx="8">
                  <c:v>61</c:v>
                </c:pt>
                <c:pt idx="9">
                  <c:v>68</c:v>
                </c:pt>
                <c:pt idx="10">
                  <c:v>43</c:v>
                </c:pt>
                <c:pt idx="11">
                  <c:v>55</c:v>
                </c:pt>
                <c:pt idx="12">
                  <c:v>56</c:v>
                </c:pt>
                <c:pt idx="13">
                  <c:v>40</c:v>
                </c:pt>
                <c:pt idx="14">
                  <c:v>30</c:v>
                </c:pt>
                <c:pt idx="1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0-4209-82AE-7B1485A05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Kaavilla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ikä_19_23_kuviot!$B$8</c:f>
              <c:strCache>
                <c:ptCount val="1"/>
                <c:pt idx="0">
                  <c:v>Kuntien välinen tulomuutto v. 2019–2023 (yht. 659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ikä_19_23_kuviot!$D$8:$S$8</c:f>
              <c:numCache>
                <c:formatCode>#,##0</c:formatCode>
                <c:ptCount val="16"/>
                <c:pt idx="0">
                  <c:v>27</c:v>
                </c:pt>
                <c:pt idx="1">
                  <c:v>29</c:v>
                </c:pt>
                <c:pt idx="2">
                  <c:v>13</c:v>
                </c:pt>
                <c:pt idx="3">
                  <c:v>61</c:v>
                </c:pt>
                <c:pt idx="4">
                  <c:v>69</c:v>
                </c:pt>
                <c:pt idx="5">
                  <c:v>81</c:v>
                </c:pt>
                <c:pt idx="6">
                  <c:v>54</c:v>
                </c:pt>
                <c:pt idx="7">
                  <c:v>49</c:v>
                </c:pt>
                <c:pt idx="8">
                  <c:v>37</c:v>
                </c:pt>
                <c:pt idx="9">
                  <c:v>41</c:v>
                </c:pt>
                <c:pt idx="10">
                  <c:v>52</c:v>
                </c:pt>
                <c:pt idx="11">
                  <c:v>54</c:v>
                </c:pt>
                <c:pt idx="12">
                  <c:v>24</c:v>
                </c:pt>
                <c:pt idx="13">
                  <c:v>30</c:v>
                </c:pt>
                <c:pt idx="14">
                  <c:v>20</c:v>
                </c:pt>
                <c:pt idx="1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D-4860-AEFF-E9CB1E324750}"/>
            </c:ext>
          </c:extLst>
        </c:ser>
        <c:ser>
          <c:idx val="1"/>
          <c:order val="1"/>
          <c:tx>
            <c:strRef>
              <c:f>ikä_19_23_kuviot!$B$9</c:f>
              <c:strCache>
                <c:ptCount val="1"/>
                <c:pt idx="0">
                  <c:v>Kuntien välinen lähtömuutto v. 2019–2023 (yht. 808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ikä_19_23_kuviot!$D$9:$S$9</c:f>
              <c:numCache>
                <c:formatCode>#,##0</c:formatCode>
                <c:ptCount val="16"/>
                <c:pt idx="0">
                  <c:v>31</c:v>
                </c:pt>
                <c:pt idx="1">
                  <c:v>34</c:v>
                </c:pt>
                <c:pt idx="2">
                  <c:v>29</c:v>
                </c:pt>
                <c:pt idx="3">
                  <c:v>160</c:v>
                </c:pt>
                <c:pt idx="4">
                  <c:v>115</c:v>
                </c:pt>
                <c:pt idx="5">
                  <c:v>88</c:v>
                </c:pt>
                <c:pt idx="6">
                  <c:v>50</c:v>
                </c:pt>
                <c:pt idx="7">
                  <c:v>43</c:v>
                </c:pt>
                <c:pt idx="8">
                  <c:v>35</c:v>
                </c:pt>
                <c:pt idx="9">
                  <c:v>39</c:v>
                </c:pt>
                <c:pt idx="10">
                  <c:v>38</c:v>
                </c:pt>
                <c:pt idx="11">
                  <c:v>32</c:v>
                </c:pt>
                <c:pt idx="12">
                  <c:v>28</c:v>
                </c:pt>
                <c:pt idx="13">
                  <c:v>27</c:v>
                </c:pt>
                <c:pt idx="14">
                  <c:v>27</c:v>
                </c:pt>
                <c:pt idx="1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D-4860-AEFF-E9CB1E324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Keiteleellä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ikä_19_23_kuviot!$B$10</c:f>
              <c:strCache>
                <c:ptCount val="1"/>
                <c:pt idx="0">
                  <c:v>Kuntien välinen tulomuutto v. 2019–2023 (yht. 398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ikä_19_23_kuviot!$D$10:$S$10</c:f>
              <c:numCache>
                <c:formatCode>#,##0</c:formatCode>
                <c:ptCount val="16"/>
                <c:pt idx="0">
                  <c:v>20</c:v>
                </c:pt>
                <c:pt idx="1">
                  <c:v>14</c:v>
                </c:pt>
                <c:pt idx="2">
                  <c:v>13</c:v>
                </c:pt>
                <c:pt idx="3">
                  <c:v>29</c:v>
                </c:pt>
                <c:pt idx="4">
                  <c:v>51</c:v>
                </c:pt>
                <c:pt idx="5">
                  <c:v>43</c:v>
                </c:pt>
                <c:pt idx="6">
                  <c:v>24</c:v>
                </c:pt>
                <c:pt idx="7">
                  <c:v>28</c:v>
                </c:pt>
                <c:pt idx="8">
                  <c:v>29</c:v>
                </c:pt>
                <c:pt idx="9">
                  <c:v>22</c:v>
                </c:pt>
                <c:pt idx="10">
                  <c:v>17</c:v>
                </c:pt>
                <c:pt idx="11">
                  <c:v>26</c:v>
                </c:pt>
                <c:pt idx="12">
                  <c:v>23</c:v>
                </c:pt>
                <c:pt idx="13">
                  <c:v>19</c:v>
                </c:pt>
                <c:pt idx="14">
                  <c:v>18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B-4A34-9D53-B834B06BD665}"/>
            </c:ext>
          </c:extLst>
        </c:ser>
        <c:ser>
          <c:idx val="1"/>
          <c:order val="1"/>
          <c:tx>
            <c:strRef>
              <c:f>ikä_19_23_kuviot!$B$11</c:f>
              <c:strCache>
                <c:ptCount val="1"/>
                <c:pt idx="0">
                  <c:v>Kuntien välinen lähtömuutto v. 2019–2023 (yht. 517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ikä_19_23_kuviot!$D$11:$S$11</c:f>
              <c:numCache>
                <c:formatCode>#,##0</c:formatCode>
                <c:ptCount val="16"/>
                <c:pt idx="0">
                  <c:v>23</c:v>
                </c:pt>
                <c:pt idx="1">
                  <c:v>24</c:v>
                </c:pt>
                <c:pt idx="2">
                  <c:v>11</c:v>
                </c:pt>
                <c:pt idx="3">
                  <c:v>80</c:v>
                </c:pt>
                <c:pt idx="4">
                  <c:v>98</c:v>
                </c:pt>
                <c:pt idx="5">
                  <c:v>52</c:v>
                </c:pt>
                <c:pt idx="6">
                  <c:v>28</c:v>
                </c:pt>
                <c:pt idx="7">
                  <c:v>28</c:v>
                </c:pt>
                <c:pt idx="8">
                  <c:v>33</c:v>
                </c:pt>
                <c:pt idx="9">
                  <c:v>24</c:v>
                </c:pt>
                <c:pt idx="10">
                  <c:v>12</c:v>
                </c:pt>
                <c:pt idx="11">
                  <c:v>25</c:v>
                </c:pt>
                <c:pt idx="12">
                  <c:v>19</c:v>
                </c:pt>
                <c:pt idx="13">
                  <c:v>14</c:v>
                </c:pt>
                <c:pt idx="14">
                  <c:v>27</c:v>
                </c:pt>
                <c:pt idx="1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B-4A34-9D53-B834B06BD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Kiuruvedellä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ikä_19_23_kuviot!$B$12</c:f>
              <c:strCache>
                <c:ptCount val="1"/>
                <c:pt idx="0">
                  <c:v>Kuntien välinen tulomuutto v. 2019–2023 (yht. 1 217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ikä_19_23_kuviot!$D$12:$S$12</c:f>
              <c:numCache>
                <c:formatCode>#,##0</c:formatCode>
                <c:ptCount val="16"/>
                <c:pt idx="0">
                  <c:v>63</c:v>
                </c:pt>
                <c:pt idx="1">
                  <c:v>52</c:v>
                </c:pt>
                <c:pt idx="2">
                  <c:v>28</c:v>
                </c:pt>
                <c:pt idx="3">
                  <c:v>140</c:v>
                </c:pt>
                <c:pt idx="4">
                  <c:v>218</c:v>
                </c:pt>
                <c:pt idx="5">
                  <c:v>144</c:v>
                </c:pt>
                <c:pt idx="6">
                  <c:v>115</c:v>
                </c:pt>
                <c:pt idx="7">
                  <c:v>77</c:v>
                </c:pt>
                <c:pt idx="8">
                  <c:v>55</c:v>
                </c:pt>
                <c:pt idx="9">
                  <c:v>46</c:v>
                </c:pt>
                <c:pt idx="10">
                  <c:v>42</c:v>
                </c:pt>
                <c:pt idx="11">
                  <c:v>60</c:v>
                </c:pt>
                <c:pt idx="12">
                  <c:v>74</c:v>
                </c:pt>
                <c:pt idx="13">
                  <c:v>43</c:v>
                </c:pt>
                <c:pt idx="14">
                  <c:v>28</c:v>
                </c:pt>
                <c:pt idx="1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9-41CA-AE9B-F4F0C8C0C977}"/>
            </c:ext>
          </c:extLst>
        </c:ser>
        <c:ser>
          <c:idx val="1"/>
          <c:order val="1"/>
          <c:tx>
            <c:strRef>
              <c:f>ikä_19_23_kuviot!$B$13</c:f>
              <c:strCache>
                <c:ptCount val="1"/>
                <c:pt idx="0">
                  <c:v>Kuntien välinen lähtömuutto v. 2019–2023 (yht. 1 559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ikä_19_23_kuviot!$D$13:$S$13</c:f>
              <c:numCache>
                <c:formatCode>#,##0</c:formatCode>
                <c:ptCount val="16"/>
                <c:pt idx="0">
                  <c:v>69</c:v>
                </c:pt>
                <c:pt idx="1">
                  <c:v>46</c:v>
                </c:pt>
                <c:pt idx="2">
                  <c:v>50</c:v>
                </c:pt>
                <c:pt idx="3">
                  <c:v>292</c:v>
                </c:pt>
                <c:pt idx="4">
                  <c:v>352</c:v>
                </c:pt>
                <c:pt idx="5">
                  <c:v>162</c:v>
                </c:pt>
                <c:pt idx="6">
                  <c:v>108</c:v>
                </c:pt>
                <c:pt idx="7">
                  <c:v>97</c:v>
                </c:pt>
                <c:pt idx="8">
                  <c:v>57</c:v>
                </c:pt>
                <c:pt idx="9">
                  <c:v>52</c:v>
                </c:pt>
                <c:pt idx="10">
                  <c:v>59</c:v>
                </c:pt>
                <c:pt idx="11">
                  <c:v>70</c:v>
                </c:pt>
                <c:pt idx="12">
                  <c:v>43</c:v>
                </c:pt>
                <c:pt idx="13">
                  <c:v>32</c:v>
                </c:pt>
                <c:pt idx="14">
                  <c:v>30</c:v>
                </c:pt>
                <c:pt idx="1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F9-41CA-AE9B-F4F0C8C0C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Kuopiossa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ikä_19_23_kuviot!$B$14</c:f>
              <c:strCache>
                <c:ptCount val="1"/>
                <c:pt idx="0">
                  <c:v>Kuntien välinen tulomuutto v. 2019–2023 (yht. 32 885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ikä_19_23_kuviot!$D$14:$S$14</c:f>
              <c:numCache>
                <c:formatCode>#,##0</c:formatCode>
                <c:ptCount val="16"/>
                <c:pt idx="0">
                  <c:v>1484</c:v>
                </c:pt>
                <c:pt idx="1">
                  <c:v>873</c:v>
                </c:pt>
                <c:pt idx="2">
                  <c:v>678</c:v>
                </c:pt>
                <c:pt idx="3">
                  <c:v>4597</c:v>
                </c:pt>
                <c:pt idx="4">
                  <c:v>9334</c:v>
                </c:pt>
                <c:pt idx="5">
                  <c:v>5182</c:v>
                </c:pt>
                <c:pt idx="6">
                  <c:v>2949</c:v>
                </c:pt>
                <c:pt idx="7">
                  <c:v>1813</c:v>
                </c:pt>
                <c:pt idx="8">
                  <c:v>1225</c:v>
                </c:pt>
                <c:pt idx="9">
                  <c:v>943</c:v>
                </c:pt>
                <c:pt idx="10">
                  <c:v>842</c:v>
                </c:pt>
                <c:pt idx="11">
                  <c:v>802</c:v>
                </c:pt>
                <c:pt idx="12">
                  <c:v>764</c:v>
                </c:pt>
                <c:pt idx="13">
                  <c:v>605</c:v>
                </c:pt>
                <c:pt idx="14">
                  <c:v>388</c:v>
                </c:pt>
                <c:pt idx="15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C-4A3E-AE44-A5C48BB8B5E7}"/>
            </c:ext>
          </c:extLst>
        </c:ser>
        <c:ser>
          <c:idx val="1"/>
          <c:order val="1"/>
          <c:tx>
            <c:strRef>
              <c:f>ikä_19_23_kuviot!$B$15</c:f>
              <c:strCache>
                <c:ptCount val="1"/>
                <c:pt idx="0">
                  <c:v>Kuntien välinen lähtömuutto v. 2019–2023 (yht. 29 047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ikä_19_23_kuviot!$D$15:$S$15</c:f>
              <c:numCache>
                <c:formatCode>#,##0</c:formatCode>
                <c:ptCount val="16"/>
                <c:pt idx="0">
                  <c:v>1469</c:v>
                </c:pt>
                <c:pt idx="1">
                  <c:v>821</c:v>
                </c:pt>
                <c:pt idx="2">
                  <c:v>534</c:v>
                </c:pt>
                <c:pt idx="3">
                  <c:v>2469</c:v>
                </c:pt>
                <c:pt idx="4">
                  <c:v>7800</c:v>
                </c:pt>
                <c:pt idx="5">
                  <c:v>6124</c:v>
                </c:pt>
                <c:pt idx="6">
                  <c:v>3061</c:v>
                </c:pt>
                <c:pt idx="7">
                  <c:v>1743</c:v>
                </c:pt>
                <c:pt idx="8">
                  <c:v>1064</c:v>
                </c:pt>
                <c:pt idx="9">
                  <c:v>794</c:v>
                </c:pt>
                <c:pt idx="10">
                  <c:v>732</c:v>
                </c:pt>
                <c:pt idx="11">
                  <c:v>727</c:v>
                </c:pt>
                <c:pt idx="12">
                  <c:v>591</c:v>
                </c:pt>
                <c:pt idx="13">
                  <c:v>497</c:v>
                </c:pt>
                <c:pt idx="14">
                  <c:v>286</c:v>
                </c:pt>
                <c:pt idx="15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9C-4A3E-AE44-A5C48BB8B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Lapinlahdella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ikä_19_23_kuviot!$B$16</c:f>
              <c:strCache>
                <c:ptCount val="1"/>
                <c:pt idx="0">
                  <c:v>Kuntien välinen tulomuutto v. 2019–2023 (yht. 2 005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ikä_19_23_kuviot!$D$16:$S$16</c:f>
              <c:numCache>
                <c:formatCode>#,##0</c:formatCode>
                <c:ptCount val="16"/>
                <c:pt idx="0">
                  <c:v>102</c:v>
                </c:pt>
                <c:pt idx="1">
                  <c:v>74</c:v>
                </c:pt>
                <c:pt idx="2">
                  <c:v>58</c:v>
                </c:pt>
                <c:pt idx="3">
                  <c:v>249</c:v>
                </c:pt>
                <c:pt idx="4">
                  <c:v>312</c:v>
                </c:pt>
                <c:pt idx="5">
                  <c:v>267</c:v>
                </c:pt>
                <c:pt idx="6">
                  <c:v>171</c:v>
                </c:pt>
                <c:pt idx="7">
                  <c:v>151</c:v>
                </c:pt>
                <c:pt idx="8">
                  <c:v>118</c:v>
                </c:pt>
                <c:pt idx="9">
                  <c:v>95</c:v>
                </c:pt>
                <c:pt idx="10">
                  <c:v>106</c:v>
                </c:pt>
                <c:pt idx="11">
                  <c:v>103</c:v>
                </c:pt>
                <c:pt idx="12">
                  <c:v>73</c:v>
                </c:pt>
                <c:pt idx="13">
                  <c:v>55</c:v>
                </c:pt>
                <c:pt idx="14">
                  <c:v>40</c:v>
                </c:pt>
                <c:pt idx="1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F-4BCF-BB3F-56D958D8D957}"/>
            </c:ext>
          </c:extLst>
        </c:ser>
        <c:ser>
          <c:idx val="1"/>
          <c:order val="1"/>
          <c:tx>
            <c:strRef>
              <c:f>ikä_19_23_kuviot!$B$17</c:f>
              <c:strCache>
                <c:ptCount val="1"/>
                <c:pt idx="0">
                  <c:v>Kuntien välinen lähtömuutto v. 2019–2023 (yht. 2 277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ikä_19_23_kuviot!$D$17:$S$17</c:f>
              <c:numCache>
                <c:formatCode>#,##0</c:formatCode>
                <c:ptCount val="16"/>
                <c:pt idx="0">
                  <c:v>92</c:v>
                </c:pt>
                <c:pt idx="1">
                  <c:v>74</c:v>
                </c:pt>
                <c:pt idx="2">
                  <c:v>58</c:v>
                </c:pt>
                <c:pt idx="3">
                  <c:v>458</c:v>
                </c:pt>
                <c:pt idx="4">
                  <c:v>473</c:v>
                </c:pt>
                <c:pt idx="5">
                  <c:v>250</c:v>
                </c:pt>
                <c:pt idx="6">
                  <c:v>161</c:v>
                </c:pt>
                <c:pt idx="7">
                  <c:v>129</c:v>
                </c:pt>
                <c:pt idx="8">
                  <c:v>104</c:v>
                </c:pt>
                <c:pt idx="9">
                  <c:v>107</c:v>
                </c:pt>
                <c:pt idx="10">
                  <c:v>88</c:v>
                </c:pt>
                <c:pt idx="11">
                  <c:v>83</c:v>
                </c:pt>
                <c:pt idx="12">
                  <c:v>78</c:v>
                </c:pt>
                <c:pt idx="13">
                  <c:v>56</c:v>
                </c:pt>
                <c:pt idx="14">
                  <c:v>27</c:v>
                </c:pt>
                <c:pt idx="1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F-4BCF-BB3F-56D958D8D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200" b="1" dirty="0"/>
              <a:t>Kuntien välinen tulo- ja lähtömuutto Leppävirralla yhteensä vuosina 2019–2023</a:t>
            </a:r>
          </a:p>
        </c:rich>
      </c:tx>
      <c:layout>
        <c:manualLayout>
          <c:xMode val="edge"/>
          <c:yMode val="edge"/>
          <c:x val="0.13896811274925153"/>
          <c:y val="2.8681120144534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4020782031191699E-2"/>
          <c:y val="0.10655152913499819"/>
          <c:w val="0.87991773002014773"/>
          <c:h val="0.72917277415852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ikä_19_23_kuviot!$B$18</c:f>
              <c:strCache>
                <c:ptCount val="1"/>
                <c:pt idx="0">
                  <c:v>Kuntien välinen tulomuutto v. 2019–2023 (yht. 1 909 henk.)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ikä_19_23_kuviot!$D$18:$S$18</c:f>
              <c:numCache>
                <c:formatCode>#,##0</c:formatCode>
                <c:ptCount val="16"/>
                <c:pt idx="0">
                  <c:v>128</c:v>
                </c:pt>
                <c:pt idx="1">
                  <c:v>67</c:v>
                </c:pt>
                <c:pt idx="2">
                  <c:v>64</c:v>
                </c:pt>
                <c:pt idx="3">
                  <c:v>128</c:v>
                </c:pt>
                <c:pt idx="4">
                  <c:v>274</c:v>
                </c:pt>
                <c:pt idx="5">
                  <c:v>230</c:v>
                </c:pt>
                <c:pt idx="6">
                  <c:v>183</c:v>
                </c:pt>
                <c:pt idx="7">
                  <c:v>152</c:v>
                </c:pt>
                <c:pt idx="8">
                  <c:v>126</c:v>
                </c:pt>
                <c:pt idx="9">
                  <c:v>93</c:v>
                </c:pt>
                <c:pt idx="10">
                  <c:v>109</c:v>
                </c:pt>
                <c:pt idx="11">
                  <c:v>105</c:v>
                </c:pt>
                <c:pt idx="12">
                  <c:v>103</c:v>
                </c:pt>
                <c:pt idx="13">
                  <c:v>62</c:v>
                </c:pt>
                <c:pt idx="14">
                  <c:v>46</c:v>
                </c:pt>
                <c:pt idx="1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6-468F-90C0-89A942209AD2}"/>
            </c:ext>
          </c:extLst>
        </c:ser>
        <c:ser>
          <c:idx val="1"/>
          <c:order val="1"/>
          <c:tx>
            <c:strRef>
              <c:f>ikä_19_23_kuviot!$B$19</c:f>
              <c:strCache>
                <c:ptCount val="1"/>
                <c:pt idx="0">
                  <c:v>Kuntien välinen lähtömuutto v. 2019–2023 (yht. 2 202 henk.)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strRef>
              <c:f>ikä_19_23_kuviot!$D$1:$S$1</c:f>
              <c:strCache>
                <c:ptCount val="16"/>
                <c:pt idx="0">
                  <c:v>0–4</c:v>
                </c:pt>
                <c:pt idx="1">
                  <c:v>5–9</c:v>
                </c:pt>
                <c:pt idx="2">
                  <c:v>10–14</c:v>
                </c:pt>
                <c:pt idx="3">
                  <c:v>15–19</c:v>
                </c:pt>
                <c:pt idx="4">
                  <c:v>20–24</c:v>
                </c:pt>
                <c:pt idx="5">
                  <c:v>25–29</c:v>
                </c:pt>
                <c:pt idx="6">
                  <c:v>30–34</c:v>
                </c:pt>
                <c:pt idx="7">
                  <c:v>35–39</c:v>
                </c:pt>
                <c:pt idx="8">
                  <c:v>40–44</c:v>
                </c:pt>
                <c:pt idx="9">
                  <c:v>45–49</c:v>
                </c:pt>
                <c:pt idx="10">
                  <c:v>50–54</c:v>
                </c:pt>
                <c:pt idx="11">
                  <c:v>55–59</c:v>
                </c:pt>
                <c:pt idx="12">
                  <c:v>60–64</c:v>
                </c:pt>
                <c:pt idx="13">
                  <c:v>65–69</c:v>
                </c:pt>
                <c:pt idx="14">
                  <c:v>70–74</c:v>
                </c:pt>
                <c:pt idx="15">
                  <c:v>75–</c:v>
                </c:pt>
              </c:strCache>
            </c:strRef>
          </c:cat>
          <c:val>
            <c:numRef>
              <c:f>ikä_19_23_kuviot!$D$19:$S$19</c:f>
              <c:numCache>
                <c:formatCode>#,##0</c:formatCode>
                <c:ptCount val="16"/>
                <c:pt idx="0">
                  <c:v>240</c:v>
                </c:pt>
                <c:pt idx="1">
                  <c:v>164</c:v>
                </c:pt>
                <c:pt idx="2">
                  <c:v>134</c:v>
                </c:pt>
                <c:pt idx="3">
                  <c:v>689</c:v>
                </c:pt>
                <c:pt idx="4">
                  <c:v>1101</c:v>
                </c:pt>
                <c:pt idx="5">
                  <c:v>657</c:v>
                </c:pt>
                <c:pt idx="6">
                  <c:v>435</c:v>
                </c:pt>
                <c:pt idx="7">
                  <c:v>289</c:v>
                </c:pt>
                <c:pt idx="8">
                  <c:v>226</c:v>
                </c:pt>
                <c:pt idx="9">
                  <c:v>154</c:v>
                </c:pt>
                <c:pt idx="10">
                  <c:v>148</c:v>
                </c:pt>
                <c:pt idx="11">
                  <c:v>119</c:v>
                </c:pt>
                <c:pt idx="12">
                  <c:v>134</c:v>
                </c:pt>
                <c:pt idx="13">
                  <c:v>106</c:v>
                </c:pt>
                <c:pt idx="14">
                  <c:v>80</c:v>
                </c:pt>
                <c:pt idx="15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6-468F-90C0-89A942209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66888320"/>
        <c:axId val="766889632"/>
      </c:barChart>
      <c:catAx>
        <c:axId val="7668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9632"/>
        <c:crosses val="autoZero"/>
        <c:auto val="1"/>
        <c:lblAlgn val="ctr"/>
        <c:lblOffset val="100"/>
        <c:noMultiLvlLbl val="0"/>
      </c:catAx>
      <c:valAx>
        <c:axId val="7668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668883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39420621595403327"/>
          <c:y val="0.14319173000361926"/>
          <c:w val="0.57854657402700105"/>
          <c:h val="0.1238753387533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0.95044</cdr:y>
    </cdr:from>
    <cdr:to>
      <cdr:x>0.47266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0D8456A-666B-32EC-6DE9-0161455FA832}"/>
            </a:ext>
          </a:extLst>
        </cdr:cNvPr>
        <cdr:cNvSpPr txBox="1"/>
      </cdr:nvSpPr>
      <cdr:spPr>
        <a:xfrm xmlns:a="http://schemas.openxmlformats.org/drawingml/2006/main">
          <a:off x="0" y="4201725"/>
          <a:ext cx="25336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20.6.2024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20.6.2024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20.6.2024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20.6.2024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20.6.2024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CC11"/>
                </a:solidFill>
              </a:rPr>
              <a:t>Pohjois-Savon kuntien välinen muuttoliike iän ja muuton suunnan mukaan v. 2019–2023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Keiteleellä yhteensä vuosina 2019–2023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3740B6EB-6B3B-A0C5-B57F-7C8432E29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89417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38830A4-0E02-40FD-B31A-6D6FE34C88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318083"/>
              </p:ext>
            </p:extLst>
          </p:nvPr>
        </p:nvGraphicFramePr>
        <p:xfrm>
          <a:off x="448456" y="1690687"/>
          <a:ext cx="7064532" cy="454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189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Keiteleellä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65816"/>
              </p:ext>
            </p:extLst>
          </p:nvPr>
        </p:nvGraphicFramePr>
        <p:xfrm>
          <a:off x="183524" y="1453959"/>
          <a:ext cx="3888000" cy="289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Keiteleelle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3152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Viitasaarelta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62995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79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48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453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Äänekoskelta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22572"/>
              </p:ext>
            </p:extLst>
          </p:nvPr>
        </p:nvGraphicFramePr>
        <p:xfrm>
          <a:off x="4184877" y="1448328"/>
          <a:ext cx="3816000" cy="27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Keiteleeltä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30588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Viitasaarelle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28297"/>
              </p:ext>
            </p:extLst>
          </p:nvPr>
        </p:nvGraphicFramePr>
        <p:xfrm>
          <a:off x="8114230" y="1453959"/>
          <a:ext cx="3780000" cy="33514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Keiteleen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2096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Kittilä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7494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Vesanto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54004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Lempäälä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3143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8563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Viitasaari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013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Lahti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8590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Jämsä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5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Kiuruvedellä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7025B4C8-194C-608B-A1C7-BD9D427E3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79360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3C72E26-F0D5-46AD-8EF5-9B23B22AB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750195"/>
              </p:ext>
            </p:extLst>
          </p:nvPr>
        </p:nvGraphicFramePr>
        <p:xfrm>
          <a:off x="515127" y="1690687"/>
          <a:ext cx="7064532" cy="454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921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Kiuruvedellä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95705"/>
              </p:ext>
            </p:extLst>
          </p:nvPr>
        </p:nvGraphicFramePr>
        <p:xfrm>
          <a:off x="183524" y="1453959"/>
          <a:ext cx="3815998" cy="45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02341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02279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02279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02279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02279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02279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602262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Kiuruvedelle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30927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8363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215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390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Pyhäjärveltä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79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48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453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Haapajärveltä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Ylivieskasta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7802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Tuusulasta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13385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Uudestakaupungista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43715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57756"/>
              </p:ext>
            </p:extLst>
          </p:nvPr>
        </p:nvGraphicFramePr>
        <p:xfrm>
          <a:off x="4184877" y="1448328"/>
          <a:ext cx="3816000" cy="43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Kiuruvedeltä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903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09167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Pyhäjärvelle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Sotkamoon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 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750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60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9380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685959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9967"/>
              </p:ext>
            </p:extLst>
          </p:nvPr>
        </p:nvGraphicFramePr>
        <p:xfrm>
          <a:off x="8114230" y="1453959"/>
          <a:ext cx="3780000" cy="38735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Kiuruveden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Uusikaupunki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5214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Haapajärvi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923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Tuusula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302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Reisjärvi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3328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Kempele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7655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Ylöjärvi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21348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Kärsämäki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463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Hyvinkää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5968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Lohja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Ylivieska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Pyhäjärvi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6110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528140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Kuopiossa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438495C0-05D7-BC52-D800-C602F6C50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9219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7 800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2993381-8971-47A0-B4DC-B2B148DDD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253074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24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Kuopiossa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90102"/>
              </p:ext>
            </p:extLst>
          </p:nvPr>
        </p:nvGraphicFramePr>
        <p:xfrm>
          <a:off x="183524" y="1453959"/>
          <a:ext cx="3888000" cy="50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Kuopioon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32 885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3 898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2 295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1 801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1 743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1 204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1 051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215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390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79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48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453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75582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Kouvolasta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40135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5878857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55580"/>
              </p:ext>
            </p:extLst>
          </p:nvPr>
        </p:nvGraphicFramePr>
        <p:xfrm>
          <a:off x="4184877" y="1448328"/>
          <a:ext cx="3816000" cy="50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41038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962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5 823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5 722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29 047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3 057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2 014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1 833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1 392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1 129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750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60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9536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2536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9823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35251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Kouvolaan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515725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80429"/>
              </p:ext>
            </p:extLst>
          </p:nvPr>
        </p:nvGraphicFramePr>
        <p:xfrm>
          <a:off x="8114230" y="1453959"/>
          <a:ext cx="3780000" cy="42217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Kuopion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3 838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018553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151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237803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Varkaus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088247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882890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Mikkeli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17797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Lapinlahti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Leppävirta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Savonlinna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Suonenjoki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Nurmes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Kiuruvesi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Kouvola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06456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5968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-118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-97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-247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-179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-147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-762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64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Lapinlahdella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59118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A8CE9B47-B2CA-4CEF-8236-A199D2B7D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244409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0111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Lapinlahdella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76292"/>
              </p:ext>
            </p:extLst>
          </p:nvPr>
        </p:nvGraphicFramePr>
        <p:xfrm>
          <a:off x="183524" y="1453959"/>
          <a:ext cx="3888000" cy="48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Lapinlahdelle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2 005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8226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5874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53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215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390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79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48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453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Hämeenlinnasta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2887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61609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3754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08575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1072835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81939"/>
              </p:ext>
            </p:extLst>
          </p:nvPr>
        </p:nvGraphicFramePr>
        <p:xfrm>
          <a:off x="4184877" y="1448328"/>
          <a:ext cx="3859538" cy="48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43538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</a:t>
                      </a:r>
                    </a:p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33249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Inariin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2227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Haapajärvelle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48013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2068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424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2631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50568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Hämeenlinnaan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3166834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190361"/>
              </p:ext>
            </p:extLst>
          </p:nvPr>
        </p:nvGraphicFramePr>
        <p:xfrm>
          <a:off x="8114230" y="1453959"/>
          <a:ext cx="3780000" cy="36995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Lapinlahden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Akaa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2110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247040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456028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17934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Hankasalmi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89380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Petäjävesi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32545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Alajärvi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3783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Järvenpää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Haapajärvi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06456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596840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1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Leppävirralla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36969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75–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1293AF8C-3DBB-48A7-8F2B-E8946E657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393090"/>
              </p:ext>
            </p:extLst>
          </p:nvPr>
        </p:nvGraphicFramePr>
        <p:xfrm>
          <a:off x="448456" y="1689309"/>
          <a:ext cx="7064532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2963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Leppävirralla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61935"/>
              </p:ext>
            </p:extLst>
          </p:nvPr>
        </p:nvGraphicFramePr>
        <p:xfrm>
          <a:off x="183524" y="1453959"/>
          <a:ext cx="3888000" cy="36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Leppävirralle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011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Joroisista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215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390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79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848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453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09553"/>
              </p:ext>
            </p:extLst>
          </p:nvPr>
        </p:nvGraphicFramePr>
        <p:xfrm>
          <a:off x="4184877" y="1448328"/>
          <a:ext cx="3852000" cy="469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9920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914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34869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93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033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Joroisiin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6684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Liperiin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553256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32805"/>
              </p:ext>
            </p:extLst>
          </p:nvPr>
        </p:nvGraphicFramePr>
        <p:xfrm>
          <a:off x="8114230" y="1453959"/>
          <a:ext cx="3780000" cy="36995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Leppävirran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774072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Tuusniemi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6837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93370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Mäntsälä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76460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Kouvola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2557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Hankasalmi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85293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Hämeenlinna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6785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Kangasala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Juva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Savonlinna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Varkaus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06456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596840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Pohjois-Savossa yhteensä vuosina 2019–2023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8CC32DE-0836-BE05-8D0A-58401E3E3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32135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60 439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14 198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2F6F8A8-B5F2-0AC5-0310-527DEC320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207091"/>
              </p:ext>
            </p:extLst>
          </p:nvPr>
        </p:nvGraphicFramePr>
        <p:xfrm>
          <a:off x="448456" y="1689309"/>
          <a:ext cx="7064531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7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Pielavedellä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1406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75–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F65EEB9-7188-4CD9-9D51-F1AB16BE2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563304"/>
              </p:ext>
            </p:extLst>
          </p:nvPr>
        </p:nvGraphicFramePr>
        <p:xfrm>
          <a:off x="448456" y="1689309"/>
          <a:ext cx="7064532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479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Pielavedellä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45023"/>
              </p:ext>
            </p:extLst>
          </p:nvPr>
        </p:nvGraphicFramePr>
        <p:xfrm>
          <a:off x="183524" y="1453959"/>
          <a:ext cx="3888000" cy="32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Pielavedelle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011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215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390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4628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51342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7155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Viitasaarelta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4476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734006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13872"/>
              </p:ext>
            </p:extLst>
          </p:nvPr>
        </p:nvGraphicFramePr>
        <p:xfrm>
          <a:off x="4184877" y="1448328"/>
          <a:ext cx="3852000" cy="34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  <a:latin typeface="+mn-lt"/>
                        </a:rPr>
                        <a:t>Lähtömuutto 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93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033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9594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2052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0414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947333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20772"/>
              </p:ext>
            </p:extLst>
          </p:nvPr>
        </p:nvGraphicFramePr>
        <p:xfrm>
          <a:off x="8114230" y="1453959"/>
          <a:ext cx="3780000" cy="30033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Pielaveden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Keitele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2241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Lahti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0507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6785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Viitasaari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Kittilä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Lapinlahti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06456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596840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12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Rautalammilla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94345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CF22367-8E3C-4886-AED2-C44219766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28042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7753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Rautalammilla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58560"/>
              </p:ext>
            </p:extLst>
          </p:nvPr>
        </p:nvGraphicFramePr>
        <p:xfrm>
          <a:off x="183524" y="1453959"/>
          <a:ext cx="3888000" cy="30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Rautalammille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011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3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Äänekoskelta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74057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0265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9182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18978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Laukaasta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24845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Vaalasta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3807611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64419"/>
              </p:ext>
            </p:extLst>
          </p:nvPr>
        </p:nvGraphicFramePr>
        <p:xfrm>
          <a:off x="4184877" y="1448328"/>
          <a:ext cx="3852000" cy="34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Rautalammilta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93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033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Hankasalmelle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5445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1874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10380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Konnevedelle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0013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Vaalaan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1336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162482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34961"/>
              </p:ext>
            </p:extLst>
          </p:nvPr>
        </p:nvGraphicFramePr>
        <p:xfrm>
          <a:off x="8114230" y="1453959"/>
          <a:ext cx="3780000" cy="31773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Rautalammin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Nurmijärvi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036663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Toivakka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2890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Laukaa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41729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80507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Äänekoski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6785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Kiuruvesi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Hankasalmi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Suonenjoki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06456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87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Rautavaaralla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07892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1152831D-63FE-4025-B8CF-FF127DB427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7533"/>
              </p:ext>
            </p:extLst>
          </p:nvPr>
        </p:nvGraphicFramePr>
        <p:xfrm>
          <a:off x="448456" y="1689309"/>
          <a:ext cx="7063200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455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Rautavaaralla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50210"/>
              </p:ext>
            </p:extLst>
          </p:nvPr>
        </p:nvGraphicFramePr>
        <p:xfrm>
          <a:off x="183524" y="1453959"/>
          <a:ext cx="3888000" cy="21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Rautavaaralle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383338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011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99464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8695228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46756"/>
              </p:ext>
            </p:extLst>
          </p:nvPr>
        </p:nvGraphicFramePr>
        <p:xfrm>
          <a:off x="4184877" y="1448328"/>
          <a:ext cx="3852000" cy="21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Rautavaaralta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7542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93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033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77118"/>
              </p:ext>
            </p:extLst>
          </p:nvPr>
        </p:nvGraphicFramePr>
        <p:xfrm>
          <a:off x="8114230" y="1453959"/>
          <a:ext cx="3780000" cy="26552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Rautavaaran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Askola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Hankasalmi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2421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Äänekoski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80507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Savonlinna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6785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Kotka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Lahti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Nurmes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930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061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8923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157860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17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Siilinjärvellä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28558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20–24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CE2A4540-6ED7-413C-8CA3-3C134D0B6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395021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189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Siilinjärvellä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53684"/>
              </p:ext>
            </p:extLst>
          </p:nvPr>
        </p:nvGraphicFramePr>
        <p:xfrm>
          <a:off x="183524" y="1453959"/>
          <a:ext cx="3888000" cy="41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Siilinjärvelle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1 047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1 097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5 795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03072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476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4812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1887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133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56384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4703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390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857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9901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3206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51287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8792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011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5791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475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6939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521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47090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5271"/>
              </p:ext>
            </p:extLst>
          </p:nvPr>
        </p:nvGraphicFramePr>
        <p:xfrm>
          <a:off x="4184877" y="1448328"/>
          <a:ext cx="3852000" cy="43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6 413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3 898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1139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9283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03400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06045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23067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0009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4586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9810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7408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3500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51290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2879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93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033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2471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0172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97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436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601862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3273"/>
              </p:ext>
            </p:extLst>
          </p:nvPr>
        </p:nvGraphicFramePr>
        <p:xfrm>
          <a:off x="8114230" y="1453959"/>
          <a:ext cx="3780000" cy="38735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Siilinjärven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Savonlinna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Lapinlahti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Nurmes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7357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9905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Kaarina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962135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Oulu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715271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Kerava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457828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Sonkajärvi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21833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Seinäjoki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42701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Liperi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64762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2421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Leppävirta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0507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6785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-67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66054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202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987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243129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26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Sonkajärvellä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36918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02B0F82-FA21-41AE-9C9E-FC94DAD32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028067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2420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Sonkajärvellä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6505"/>
              </p:ext>
            </p:extLst>
          </p:nvPr>
        </p:nvGraphicFramePr>
        <p:xfrm>
          <a:off x="183524" y="1453959"/>
          <a:ext cx="3888000" cy="27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Sonkajärvelle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03072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476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4812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1887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133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56384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4703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390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857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3667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140024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8132"/>
              </p:ext>
            </p:extLst>
          </p:nvPr>
        </p:nvGraphicFramePr>
        <p:xfrm>
          <a:off x="4184877" y="1448328"/>
          <a:ext cx="3852000" cy="30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Sonkajärveltä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1139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9283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03400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06045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23067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0009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4586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9810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7408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3500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231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83304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81105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7698"/>
              </p:ext>
            </p:extLst>
          </p:nvPr>
        </p:nvGraphicFramePr>
        <p:xfrm>
          <a:off x="8114230" y="1453959"/>
          <a:ext cx="3780000" cy="28292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Sonkajärven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Vieremä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3176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Kiuruvesi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6559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Puolanka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9354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Joensuu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Porvoo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7357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9905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Oulu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962135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715271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457828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218334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Pohjois-Savossa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99100"/>
              </p:ext>
            </p:extLst>
          </p:nvPr>
        </p:nvGraphicFramePr>
        <p:xfrm>
          <a:off x="189771" y="1440642"/>
          <a:ext cx="3888000" cy="50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Pohjois-Savoon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TULOMUUTTO</a:t>
                      </a:r>
                    </a:p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60 479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70974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556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3365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592916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9377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9886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Lappeenrannasta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Kouvolasta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75604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Outokummusta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630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91184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Hämeenlinnasta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895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Seinäjoelta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577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Sotkamosta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3472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Järvenpäästä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549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Kontiolahdesta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678260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45141"/>
              </p:ext>
            </p:extLst>
          </p:nvPr>
        </p:nvGraphicFramePr>
        <p:xfrm>
          <a:off x="4166877" y="1440642"/>
          <a:ext cx="3852000" cy="50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Pohjois-Savosta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60 439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8624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44365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15871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90418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53489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71076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Kouvolaan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750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Outokumpuun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60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Seinäjoelle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4457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3713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Hämeenlinnaan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2672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Vaasaan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2282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7983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Liperiin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0378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Poriin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644113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75170"/>
              </p:ext>
            </p:extLst>
          </p:nvPr>
        </p:nvGraphicFramePr>
        <p:xfrm>
          <a:off x="8114230" y="1453959"/>
          <a:ext cx="3780000" cy="4792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Pohjois-Savon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Savonlinna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39323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Kajaani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54365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Mikkeli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946920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Nurmes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62284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Kouvola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906843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0013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Kotka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590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Heinävesi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Pyhäjärvi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Järvenpää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Laukaa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Nurmijärvi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Lahti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Vaasa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Sodankylä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26110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Lapua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8152814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Kokkola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221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3312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17788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Turku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2781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253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00586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823355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45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Suonenjoella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33239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94DE30B-BEA1-4AC4-91FD-312DF25A0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411082"/>
              </p:ext>
            </p:extLst>
          </p:nvPr>
        </p:nvGraphicFramePr>
        <p:xfrm>
          <a:off x="448456" y="1690688"/>
          <a:ext cx="7063200" cy="45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122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Suonenjoella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34101"/>
              </p:ext>
            </p:extLst>
          </p:nvPr>
        </p:nvGraphicFramePr>
        <p:xfrm>
          <a:off x="183524" y="1453959"/>
          <a:ext cx="3888000" cy="36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Suonenjoelle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Rautalammilta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6017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6807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256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01309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03072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476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4812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1887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Kemiönsaaresta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133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56384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4703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390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857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774703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808782"/>
              </p:ext>
            </p:extLst>
          </p:nvPr>
        </p:nvGraphicFramePr>
        <p:xfrm>
          <a:off x="4184877" y="1448328"/>
          <a:ext cx="3852000" cy="43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33262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Rautalammille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7889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20743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87560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1139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9283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03400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06045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23067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0009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4586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9810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7408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3500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2430443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57510"/>
              </p:ext>
            </p:extLst>
          </p:nvPr>
        </p:nvGraphicFramePr>
        <p:xfrm>
          <a:off x="8114230" y="1453959"/>
          <a:ext cx="3780000" cy="30033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Suonenjoen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Kemiönsaari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83019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Rautalampi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48953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Toivakka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24404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98820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18033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Tuusula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2027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Jämsä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79351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8391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507530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0234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247384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409722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3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Tervossa yhteensä vuosina 2019–2023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51865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CF96339-5FEC-4E7A-9AC2-C1EA4AF9DD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24389"/>
              </p:ext>
            </p:extLst>
          </p:nvPr>
        </p:nvGraphicFramePr>
        <p:xfrm>
          <a:off x="448456" y="1690687"/>
          <a:ext cx="7064531" cy="454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1751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Tervossa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29950"/>
              </p:ext>
            </p:extLst>
          </p:nvPr>
        </p:nvGraphicFramePr>
        <p:xfrm>
          <a:off x="183524" y="1453959"/>
          <a:ext cx="3888000" cy="16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Tervoon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6362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295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60176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26021"/>
              </p:ext>
            </p:extLst>
          </p:nvPr>
        </p:nvGraphicFramePr>
        <p:xfrm>
          <a:off x="4184877" y="1448328"/>
          <a:ext cx="3852000" cy="21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Tervosta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4544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Vesannolle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00561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437456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14602"/>
              </p:ext>
            </p:extLst>
          </p:nvPr>
        </p:nvGraphicFramePr>
        <p:xfrm>
          <a:off x="8114230" y="1453959"/>
          <a:ext cx="3780000" cy="230711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Tervon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29422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Rautalampi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25220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Mikkeli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Joensuu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Vesanto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7357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9905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9621355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21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Tuusniemellä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39931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75–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58B09EC-509E-4331-8385-D93DD04BCC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611334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739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Tuusniemellä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88977"/>
              </p:ext>
            </p:extLst>
          </p:nvPr>
        </p:nvGraphicFramePr>
        <p:xfrm>
          <a:off x="183524" y="1453959"/>
          <a:ext cx="3888000" cy="27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Tuusniemelle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2630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478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0899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Outokummusta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14830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1398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53034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4616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746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88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98617"/>
              </p:ext>
            </p:extLst>
          </p:nvPr>
        </p:nvGraphicFramePr>
        <p:xfrm>
          <a:off x="4184877" y="1448328"/>
          <a:ext cx="3852000" cy="25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Tuusniemeltä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6501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Outokumpuun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376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882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9421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72004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08243"/>
              </p:ext>
            </p:extLst>
          </p:nvPr>
        </p:nvGraphicFramePr>
        <p:xfrm>
          <a:off x="8114230" y="1453959"/>
          <a:ext cx="3780000" cy="28292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Tuusniemen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Kaavi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67231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26614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Varkaus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49569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3402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Tuusula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6193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Porvoo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681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Joensuu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Leppävirta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Outokumpu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735779"/>
                  </a:ext>
                </a:extLst>
              </a:tr>
              <a:tr h="188391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990528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5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Varkaudessa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3471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75–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271F284-B7E6-450F-9EB3-1614342ABF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287706"/>
              </p:ext>
            </p:extLst>
          </p:nvPr>
        </p:nvGraphicFramePr>
        <p:xfrm>
          <a:off x="448456" y="1690688"/>
          <a:ext cx="7063200" cy="45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79374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Varkaudessa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68168"/>
              </p:ext>
            </p:extLst>
          </p:nvPr>
        </p:nvGraphicFramePr>
        <p:xfrm>
          <a:off x="183524" y="1453959"/>
          <a:ext cx="3888000" cy="469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Varkauteen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4 062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63195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Joroisista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35343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8151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5411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65372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920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2069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6177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1467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78745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2630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478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0899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14830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Rantasalmelta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1398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53034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46168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746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88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Järvenpäästä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60176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30002"/>
              </p:ext>
            </p:extLst>
          </p:nvPr>
        </p:nvGraphicFramePr>
        <p:xfrm>
          <a:off x="4166877" y="1446243"/>
          <a:ext cx="3852000" cy="487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26043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Varkaudesta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4 474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8185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Joroisiin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7588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057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19151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43939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02560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Joensuuhun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02819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51958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1459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7000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0039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5486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34397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8866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376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882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9421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72004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Rantasalmelle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Kontiolahdelle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09738"/>
              </p:ext>
            </p:extLst>
          </p:nvPr>
        </p:nvGraphicFramePr>
        <p:xfrm>
          <a:off x="8114230" y="1453959"/>
          <a:ext cx="3780000" cy="404765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Varkauden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Leppävirta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Joroinen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1642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42948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Järvenpää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14980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Rantasalmi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7487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Heinävesi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93257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09184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Turku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3583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990281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Kontiolahti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71115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Helsinki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1956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Mikkeli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8263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Lahti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671818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Lappeenranta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413215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Savonlinna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49569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3402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6193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-47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-185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681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560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Vesannolla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19866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EDF4745-4243-4D73-95ED-B458DCE2D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947132"/>
              </p:ext>
            </p:extLst>
          </p:nvPr>
        </p:nvGraphicFramePr>
        <p:xfrm>
          <a:off x="448456" y="1690687"/>
          <a:ext cx="7064531" cy="454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97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Vesannolla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61507"/>
              </p:ext>
            </p:extLst>
          </p:nvPr>
        </p:nvGraphicFramePr>
        <p:xfrm>
          <a:off x="183524" y="1453959"/>
          <a:ext cx="3888000" cy="25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Vesannolle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68809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86111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45665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5767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155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Viitasaarelta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Äänekoskelta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Rautalammilta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6017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6163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Konnevedeltä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1997950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014133"/>
              </p:ext>
            </p:extLst>
          </p:nvPr>
        </p:nvGraphicFramePr>
        <p:xfrm>
          <a:off x="4184877" y="1448328"/>
          <a:ext cx="3852000" cy="18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Vesannolta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099512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13771"/>
              </p:ext>
            </p:extLst>
          </p:nvPr>
        </p:nvGraphicFramePr>
        <p:xfrm>
          <a:off x="8114230" y="1453959"/>
          <a:ext cx="3780000" cy="24811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Vesannon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Tervo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632461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Äänekoski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829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Laukaa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61304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Viitasaari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Konnevesi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Pieksämäki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Keitele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Varkaus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7357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9905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9621355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0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Iisalmessa yhteensä vuosina 2019–2023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14082C30-69EC-F739-C381-A99C4AAC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815480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5F8A89A-2E4F-4478-95F0-382A65896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102796"/>
              </p:ext>
            </p:extLst>
          </p:nvPr>
        </p:nvGraphicFramePr>
        <p:xfrm>
          <a:off x="448456" y="1689309"/>
          <a:ext cx="7052625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7412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/>
          <a:lstStyle/>
          <a:p>
            <a:r>
              <a:rPr kumimoji="0" lang="fi-FI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Kuntien välinen tulo- ja lähtömuutto Vieremällä yhteensä vuosina 2019–2023</a:t>
            </a:r>
            <a:endParaRPr lang="fi-FI" dirty="0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9E3D6EA-13FE-7EA9-3AF8-19DD74D2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33659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886AFA31-C59C-4CCA-BF64-26E3CD044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705123"/>
              </p:ext>
            </p:extLst>
          </p:nvPr>
        </p:nvGraphicFramePr>
        <p:xfrm>
          <a:off x="448456" y="1689309"/>
          <a:ext cx="7064531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928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Vieremällä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81694"/>
              </p:ext>
            </p:extLst>
          </p:nvPr>
        </p:nvGraphicFramePr>
        <p:xfrm>
          <a:off x="183524" y="1453959"/>
          <a:ext cx="3888000" cy="27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25139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Vieremälle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2568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1546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9816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24183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86111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45665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5767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155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6990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Lappeenrannasta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60176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70999"/>
              </p:ext>
            </p:extLst>
          </p:nvPr>
        </p:nvGraphicFramePr>
        <p:xfrm>
          <a:off x="4184877" y="1448328"/>
          <a:ext cx="3852000" cy="343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7673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26327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Vieremältä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LÄHTÖMUUTTO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Iisalmeen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99253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03745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42982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8922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2951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24796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0568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Jyväskylään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9982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4058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57458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19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Sotkamoon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8977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Hyvinkäälle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96065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1922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Helsinkiin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626821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79717"/>
              </p:ext>
            </p:extLst>
          </p:nvPr>
        </p:nvGraphicFramePr>
        <p:xfrm>
          <a:off x="8114230" y="1453959"/>
          <a:ext cx="3780000" cy="31773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Vieremän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Hamina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7455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Kaustinen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66102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79825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Kouvola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034912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Pyhäntä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6810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Sotkamo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71368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Rovaniemi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32101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Tampere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6280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Sonkajärvi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215769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Kajaani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01296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Oulu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2664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Kuopio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1774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Iisalmi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-96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00959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489244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3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Iisalmessa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17993"/>
              </p:ext>
            </p:extLst>
          </p:nvPr>
        </p:nvGraphicFramePr>
        <p:xfrm>
          <a:off x="183524" y="1453959"/>
          <a:ext cx="3888000" cy="46749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  <a:latin typeface="+mn-lt"/>
                        </a:rPr>
                      </a:br>
                      <a:r>
                        <a:rPr lang="fi-FI" sz="950" u="none" strike="noStrike" dirty="0">
                          <a:effectLst/>
                          <a:latin typeface="+mn-lt"/>
                        </a:rPr>
                        <a:t>Iisalmeen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  <a:latin typeface="+mn-lt"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  <a:latin typeface="+mn-lt"/>
                        </a:rPr>
                      </a:br>
                      <a:r>
                        <a:rPr lang="fi-FI" sz="950" u="none" strike="noStrike" dirty="0">
                          <a:effectLst/>
                          <a:latin typeface="+mn-lt"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TULOMUUTTO</a:t>
                      </a:r>
                    </a:p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Kiuruvedeltä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Lapinlahdelta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Pielavedeltä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75604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Tampereelta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630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Pyhäjärveltä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91184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895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577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3472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Rovaniemeltä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28818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Sotkamosta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549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67826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Suonenjoelta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37422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Nurmeksesta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2379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5835098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3217"/>
              </p:ext>
            </p:extLst>
          </p:nvPr>
        </p:nvGraphicFramePr>
        <p:xfrm>
          <a:off x="4184877" y="1448328"/>
          <a:ext cx="3816000" cy="48806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Iisalmesta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LÄHTÖMUUTTO </a:t>
                      </a:r>
                      <a:b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YHTEENSÄ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Kuopioon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Lapinlahdelle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Sonkajärvelle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Vieremälle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Kiuruvedelle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Ouluun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Jyväskylään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Helsinkiin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Tampereelle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Siilinjärvelle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Kajaaniin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750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Joensuuhun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60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Vantaalle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4457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Espooseen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3713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Pielavedelle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2672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Turkuun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2282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Mikkeliin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7983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Lahteen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0378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Pyhäjärvelle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6441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Rovaniemelle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03177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Sotkamoon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7951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Kokkolaan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2519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Varkauteen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268648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34019"/>
              </p:ext>
            </p:extLst>
          </p:nvPr>
        </p:nvGraphicFramePr>
        <p:xfrm>
          <a:off x="8114230" y="1453959"/>
          <a:ext cx="3780000" cy="47183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Iisalmen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0013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590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Pyhäjärvi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Nurmes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Hyvinkää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26110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Tuusula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8152814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221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3312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17788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2781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253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0058613"/>
                  </a:ext>
                </a:extLst>
              </a:tr>
              <a:tr h="134406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823355"/>
                  </a:ext>
                </a:extLst>
              </a:tr>
              <a:tr h="155947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6647837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820158"/>
                  </a:ext>
                </a:extLst>
              </a:tr>
              <a:tr h="184639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69756"/>
                  </a:ext>
                </a:extLst>
              </a:tr>
              <a:tr h="243066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4054273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8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Joroisissa yhteensä vuosina 2019–2023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9D7647B1-8DAF-2FA0-9A63-2574A3D74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238453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5–9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EAFE7C0-D296-4DE6-8A05-992AD84A9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941756"/>
              </p:ext>
            </p:extLst>
          </p:nvPr>
        </p:nvGraphicFramePr>
        <p:xfrm>
          <a:off x="448456" y="1690687"/>
          <a:ext cx="7064532" cy="454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450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Joroisissa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68615"/>
              </p:ext>
            </p:extLst>
          </p:nvPr>
        </p:nvGraphicFramePr>
        <p:xfrm>
          <a:off x="183524" y="1453959"/>
          <a:ext cx="3888000" cy="41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Joroisiin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TULOMUUTTO </a:t>
                      </a:r>
                      <a:b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YHTEENSÄ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Varkaudesta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4477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Kuopiosta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9954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Helsingistä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Pieksämäeltä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Mikkelistä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Leppävirralta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Jyväskylästä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Savonlinnasta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Juvalta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Vantaalta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Joensuusta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Rantasalmelta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75604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Tampereelta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630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Lahdesta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91184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Heinävedeltä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8952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Kangasniemeltä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577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Kouvolasta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2888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Turusta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830429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45997"/>
              </p:ext>
            </p:extLst>
          </p:nvPr>
        </p:nvGraphicFramePr>
        <p:xfrm>
          <a:off x="4184877" y="1448328"/>
          <a:ext cx="3852000" cy="379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Joroisista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LÄHTÖMUUTTO </a:t>
                      </a:r>
                      <a:b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YHTEENSÄ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Varkauteen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Kuopioon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Mikkeliin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Pieksämäelle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Jyväskylään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Helsinkiin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Leppävirralle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Joensuuhun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Tampereelle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Vantaalle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391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Lappeenrantaan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750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Rantasalmelle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608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Juvalle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4457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Espooseen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3713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Savonlinnaan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2672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Turkuun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2282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Lahteen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513953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88442"/>
              </p:ext>
            </p:extLst>
          </p:nvPr>
        </p:nvGraphicFramePr>
        <p:xfrm>
          <a:off x="8114230" y="1453959"/>
          <a:ext cx="3780000" cy="362054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Joroisten 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60299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Kangasniemi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0013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590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Laukaa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Heinävesi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Hämeenlinna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Sulkava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Kivijärvi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Kerava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Lappeenranta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611010"/>
                  </a:ext>
                </a:extLst>
              </a:tr>
              <a:tr h="1482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Jyväskylä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528140"/>
                  </a:ext>
                </a:extLst>
              </a:tr>
              <a:tr h="1482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5693232"/>
                  </a:ext>
                </a:extLst>
              </a:tr>
              <a:tr h="1482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238333"/>
                  </a:ext>
                </a:extLst>
              </a:tr>
              <a:tr h="1482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851085"/>
                  </a:ext>
                </a:extLst>
              </a:tr>
              <a:tr h="1482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520921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tulo- ja lähtömuutto Kaavilla yhteensä vuosina 2019–2023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56FF82EB-CDAB-7A78-F890-3D99B95EF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4252"/>
              </p:ext>
            </p:extLst>
          </p:nvPr>
        </p:nvGraphicFramePr>
        <p:xfrm>
          <a:off x="7813298" y="1689309"/>
          <a:ext cx="3924000" cy="454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99594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1825822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14233070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Ikä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tulomuutto v. 2019–2023 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Kuntien välinen lähtömuutto v. 2019–2023  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14978473"/>
                  </a:ext>
                </a:extLst>
              </a:tr>
              <a:tr h="23312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43369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0–4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4720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5–9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027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10–14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752650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15–19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716199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20–24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7496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25–29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37455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30–34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16171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35–39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1735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40–44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866637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45–49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62948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50–54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325885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55–59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33891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60–64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34436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65–69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237304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70–74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446533"/>
                  </a:ext>
                </a:extLst>
              </a:tr>
              <a:tr h="2376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75–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016512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9834A75-566D-40EF-A4F7-B28DACEAE8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562329"/>
              </p:ext>
            </p:extLst>
          </p:nvPr>
        </p:nvGraphicFramePr>
        <p:xfrm>
          <a:off x="448456" y="1689309"/>
          <a:ext cx="7064532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83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Kuntien välinen muuttoliike Kaavilla v. 2019–2023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5B217E7-8DF4-81E1-5B97-CD28508A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56242"/>
              </p:ext>
            </p:extLst>
          </p:nvPr>
        </p:nvGraphicFramePr>
        <p:xfrm>
          <a:off x="183524" y="1453959"/>
          <a:ext cx="3888000" cy="271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6922685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596029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2595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0127742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320886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5148182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61221926"/>
                    </a:ext>
                  </a:extLst>
                </a:gridCol>
              </a:tblGrid>
              <a:tr h="31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Tulomuutto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Kaaville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 </a:t>
                      </a:r>
                      <a:br>
                        <a:rPr lang="fi-FI" sz="950" u="none" strike="noStrike" dirty="0">
                          <a:effectLst/>
                        </a:rPr>
                      </a:br>
                      <a:r>
                        <a:rPr lang="fi-FI" sz="950" u="none" strike="noStrike" dirty="0">
                          <a:effectLst/>
                        </a:rPr>
                        <a:t>2019–2023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47690116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TULOMUUTTO </a:t>
                      </a:r>
                      <a:b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YHTEENSÄ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0239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Kuopiosta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75097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Siilinjärveltä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75524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Outokummusta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1689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Tuusniemeltä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Joensuusta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43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Vantaalta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672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Helsingistä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0774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Tampereelta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0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Polvijärveltä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1865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Juuasta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8222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Leppävirralta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13612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A44F665-78A6-9E3F-2E11-941D6BD7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3345"/>
              </p:ext>
            </p:extLst>
          </p:nvPr>
        </p:nvGraphicFramePr>
        <p:xfrm>
          <a:off x="4184877" y="1457120"/>
          <a:ext cx="3816000" cy="2358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5572204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272946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0058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392951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88655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50616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28738269"/>
                    </a:ext>
                  </a:extLst>
                </a:gridCol>
              </a:tblGrid>
              <a:tr h="169102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effectLst/>
                        </a:rPr>
                        <a:t>Lähtömuutto Kaavilta</a:t>
                      </a: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7587777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LÄHTÖMUUTTO </a:t>
                      </a:r>
                      <a:b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fi-FI" sz="9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YHTEENSÄ</a:t>
                      </a:r>
                      <a:endParaRPr lang="fi-FI" sz="9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231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Kuopioon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9848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Outokumpuun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448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Joensuuhun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317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Tuusniemelle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37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Siilinjärvelle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394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Helsinkiin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2465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Juukaan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0648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Liperiin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15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Polvijärvelle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61138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564582D-6F3F-5DCE-9B5E-E73FE2194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2356"/>
              </p:ext>
            </p:extLst>
          </p:nvPr>
        </p:nvGraphicFramePr>
        <p:xfrm>
          <a:off x="8114230" y="1453959"/>
          <a:ext cx="3780000" cy="38735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18841157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098153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74695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262799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7335239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02257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7132916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Kaavin  </a:t>
                      </a:r>
                    </a:p>
                    <a:p>
                      <a:pPr algn="l" fontAlgn="b"/>
                      <a:r>
                        <a:rPr lang="fi-FI" sz="950" u="none" strike="noStrike" dirty="0">
                          <a:effectLst/>
                        </a:rPr>
                        <a:t>nettomuutto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2020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2021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2022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Yhteensä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2019–</a:t>
                      </a:r>
                    </a:p>
                    <a:p>
                      <a:pPr algn="r" fontAlgn="b"/>
                      <a:r>
                        <a:rPr lang="fi-FI" sz="950" u="none" strike="noStrike" dirty="0">
                          <a:effectLst/>
                        </a:rPr>
                        <a:t>2023</a:t>
                      </a:r>
                      <a:endParaRPr lang="fi-FI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32688672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Vantaa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031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71311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Porvoo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08997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Joutsa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192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23254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Espoo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0013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85909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Tampere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4380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6868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Laukaa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47997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Juuka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79553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00020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0377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Helsinki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91479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1369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Outokumpu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43294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Joensuu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6110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52814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NETTOMUUTTO </a:t>
                      </a:r>
                      <a:b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22196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FBD1472-C58B-42A3-CC35-147FEE174F25}"/>
              </a:ext>
            </a:extLst>
          </p:cNvPr>
          <p:cNvSpPr txBox="1"/>
          <p:nvPr/>
        </p:nvSpPr>
        <p:spPr>
          <a:xfrm>
            <a:off x="0" y="6504543"/>
            <a:ext cx="8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Tilastokeskus. Tulo- ja lähtömuuttotaulukoihin on valittu mukaan kunnat, joihin yhteenlasketut muuttovirrat vuosina 2019–2023 ovat olleet suurimmat. Nettomuuttotaulukkoon on valittu mukaan kunnat, joihin tulo- ja lähtömuuton välinen erotus on ollut suurin/pienin vuosina 2019–2023.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33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8dda6fa3554db9c8ef6f8f9f85b7a1c4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8777c207f62fd242bf1ba7a7d500c15e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2FEC487B-0CDD-472B-8E8B-733A42D1C48D}"/>
</file>

<file path=customXml/itemProps2.xml><?xml version="1.0" encoding="utf-8"?>
<ds:datastoreItem xmlns:ds="http://schemas.openxmlformats.org/officeDocument/2006/customXml" ds:itemID="{6E6A48CA-521A-436A-BB51-D71AAA150FD2}"/>
</file>

<file path=customXml/itemProps3.xml><?xml version="1.0" encoding="utf-8"?>
<ds:datastoreItem xmlns:ds="http://schemas.openxmlformats.org/officeDocument/2006/customXml" ds:itemID="{0FF05263-2497-4575-B4E8-285CFAC8E13B}"/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11690</Words>
  <Application>Microsoft Office PowerPoint</Application>
  <PresentationFormat>Laajakuva</PresentationFormat>
  <Paragraphs>8771</Paragraphs>
  <Slides>41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41</vt:i4>
      </vt:variant>
    </vt:vector>
  </HeadingPairs>
  <TitlesOfParts>
    <vt:vector size="46" baseType="lpstr">
      <vt:lpstr>Arial</vt:lpstr>
      <vt:lpstr>Calibri</vt:lpstr>
      <vt:lpstr>Franklin Gothic Book</vt:lpstr>
      <vt:lpstr>Franklin Gothic Medium</vt:lpstr>
      <vt:lpstr>Office-teema</vt:lpstr>
      <vt:lpstr>Pohjois-Savon kuntien välinen muuttoliike iän ja muuton suunnan mukaan v. 2019–2023</vt:lpstr>
      <vt:lpstr>Kuntien välinen tulo- ja lähtömuutto Pohjois-Savossa yhteensä vuosina 2019–2023</vt:lpstr>
      <vt:lpstr>Kuntien välinen muuttoliike Pohjois-Savossa v. 2019–2023</vt:lpstr>
      <vt:lpstr>Kuntien välinen tulo- ja lähtömuutto Iisalmessa yhteensä vuosina 2019–2023</vt:lpstr>
      <vt:lpstr>Kuntien välinen muuttoliike Iisalmessa v. 2019–2023</vt:lpstr>
      <vt:lpstr>Kuntien välinen tulo- ja lähtömuutto Joroisissa yhteensä vuosina 2019–2023</vt:lpstr>
      <vt:lpstr>Kuntien välinen muuttoliike Joroisissa v. 2019–2023</vt:lpstr>
      <vt:lpstr>Kuntien välinen tulo- ja lähtömuutto Kaavilla yhteensä vuosina 2019–2023</vt:lpstr>
      <vt:lpstr>Kuntien välinen muuttoliike Kaavilla v. 2019–2023</vt:lpstr>
      <vt:lpstr>Kuntien välinen tulo- ja lähtömuutto Keiteleellä yhteensä vuosina 2019–2023</vt:lpstr>
      <vt:lpstr>Kuntien välinen muuttoliike Keiteleellä v. 2019–2023</vt:lpstr>
      <vt:lpstr>Kuntien välinen tulo- ja lähtömuutto Kiuruvedellä yhteensä vuosina 2019–2023</vt:lpstr>
      <vt:lpstr>Kuntien välinen muuttoliike Kiuruvedellä v. 2019–2023</vt:lpstr>
      <vt:lpstr>Kuntien välinen tulo- ja lähtömuutto Kuopiossa yhteensä vuosina 2019–2023</vt:lpstr>
      <vt:lpstr>Kuntien välinen muuttoliike Kuopiossa v. 2019–2023</vt:lpstr>
      <vt:lpstr>Kuntien välinen tulo- ja lähtömuutto Lapinlahdella yhteensä vuosina 2019–2023</vt:lpstr>
      <vt:lpstr>Kuntien välinen muuttoliike Lapinlahdella v. 2019–2023</vt:lpstr>
      <vt:lpstr>Kuntien välinen tulo- ja lähtömuutto Leppävirralla yhteensä vuosina 2019–2023</vt:lpstr>
      <vt:lpstr>Kuntien välinen muuttoliike Leppävirralla v. 2019–2023</vt:lpstr>
      <vt:lpstr>Kuntien välinen tulo- ja lähtömuutto Pielavedellä yhteensä vuosina 2019–2023</vt:lpstr>
      <vt:lpstr>Kuntien välinen muuttoliike Pielavedellä v. 2019–2023</vt:lpstr>
      <vt:lpstr>Kuntien välinen tulo- ja lähtömuutto Rautalammilla yhteensä vuosina 2019–2023</vt:lpstr>
      <vt:lpstr>Kuntien välinen muuttoliike Rautalammilla v. 2019–2023</vt:lpstr>
      <vt:lpstr>Kuntien välinen tulo- ja lähtömuutto Rautavaaralla yhteensä vuosina 2019–2023</vt:lpstr>
      <vt:lpstr>Kuntien välinen muuttoliike Rautavaaralla v. 2019–2023</vt:lpstr>
      <vt:lpstr>Kuntien välinen tulo- ja lähtömuutto Siilinjärvellä yhteensä vuosina 2019–2023</vt:lpstr>
      <vt:lpstr>Kuntien välinen muuttoliike Siilinjärvellä v. 2019–2023</vt:lpstr>
      <vt:lpstr>Kuntien välinen tulo- ja lähtömuutto Sonkajärvellä yhteensä vuosina 2019–2023</vt:lpstr>
      <vt:lpstr>Kuntien välinen muuttoliike Sonkajärvellä v. 2019–2023</vt:lpstr>
      <vt:lpstr>Kuntien välinen tulo- ja lähtömuutto Suonenjoella yhteensä vuosina 2019–2023</vt:lpstr>
      <vt:lpstr>Kuntien välinen muuttoliike Suonenjoella v. 2019–2023</vt:lpstr>
      <vt:lpstr>Kuntien välinen tulo- ja lähtömuutto Tervossa yhteensä vuosina 2019–2023</vt:lpstr>
      <vt:lpstr>Kuntien välinen muuttoliike Tervossa v. 2019–2023</vt:lpstr>
      <vt:lpstr>Kuntien välinen tulo- ja lähtömuutto Tuusniemellä yhteensä vuosina 2019–2023</vt:lpstr>
      <vt:lpstr>Kuntien välinen muuttoliike Tuusniemellä v. 2019–2023</vt:lpstr>
      <vt:lpstr>Kuntien välinen tulo- ja lähtömuutto Varkaudessa yhteensä vuosina 2019–2023</vt:lpstr>
      <vt:lpstr>Kuntien välinen muuttoliike Varkaudessa v. 2019–2023</vt:lpstr>
      <vt:lpstr>Kuntien välinen tulo- ja lähtömuutto Vesannolla yhteensä vuosina 2019–2023</vt:lpstr>
      <vt:lpstr>Kuntien välinen muuttoliike Vesannolla v. 2019–2023</vt:lpstr>
      <vt:lpstr>Kuntien välinen tulo- ja lähtömuutto Vieremällä yhteensä vuosina 2019–2023</vt:lpstr>
      <vt:lpstr>Kuntien välinen muuttoliike Vieremällä v. 2019–2023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2024-06-20T06:23:23Z</dcterms:created>
  <dcterms:modified xsi:type="dcterms:W3CDTF">2024-06-20T06:23:30Z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