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.xml" ContentType="application/vnd.openxmlformats-officedocument.themeOverrid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2.xml" ContentType="application/vnd.openxmlformats-officedocument.themeOverrid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3.xml" ContentType="application/vnd.openxmlformats-officedocument.themeOverrid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4.xml" ContentType="application/vnd.openxmlformats-officedocument.themeOverrid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5.xml" ContentType="application/vnd.openxmlformats-officedocument.themeOverrid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6.xml" ContentType="application/vnd.openxmlformats-officedocument.themeOverrid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7.xml" ContentType="application/vnd.openxmlformats-officedocument.themeOverrid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8.xml" ContentType="application/vnd.openxmlformats-officedocument.themeOverrid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9.xml" ContentType="application/vnd.openxmlformats-officedocument.themeOverrid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0.xml" ContentType="application/vnd.openxmlformats-officedocument.themeOverrid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1.xml" ContentType="application/vnd.openxmlformats-officedocument.themeOverrid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2.xml" ContentType="application/vnd.openxmlformats-officedocument.themeOverrid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theme/themeOverride13.xml" ContentType="application/vnd.openxmlformats-officedocument.themeOverrid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theme/themeOverride14.xml" ContentType="application/vnd.openxmlformats-officedocument.themeOverride+xml"/>
  <Override PartName="/ppt/drawings/drawing18.xml" ContentType="application/vnd.openxmlformats-officedocument.drawingml.chartshapes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theme/themeOverride15.xml" ContentType="application/vnd.openxmlformats-officedocument.themeOverride+xml"/>
  <Override PartName="/ppt/drawings/drawing19.xml" ContentType="application/vnd.openxmlformats-officedocument.drawingml.chartshapes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theme/themeOverride16.xml" ContentType="application/vnd.openxmlformats-officedocument.themeOverride+xml"/>
  <Override PartName="/ppt/drawings/drawing20.xml" ContentType="application/vnd.openxmlformats-officedocument.drawingml.chartshap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63" r:id="rId2"/>
    <p:sldId id="268" r:id="rId3"/>
    <p:sldId id="292" r:id="rId4"/>
    <p:sldId id="273" r:id="rId5"/>
    <p:sldId id="293" r:id="rId6"/>
    <p:sldId id="274" r:id="rId7"/>
    <p:sldId id="294" r:id="rId8"/>
    <p:sldId id="275" r:id="rId9"/>
    <p:sldId id="295" r:id="rId10"/>
    <p:sldId id="279" r:id="rId11"/>
    <p:sldId id="296" r:id="rId12"/>
    <p:sldId id="278" r:id="rId13"/>
    <p:sldId id="297" r:id="rId14"/>
    <p:sldId id="277" r:id="rId15"/>
    <p:sldId id="298" r:id="rId16"/>
    <p:sldId id="276" r:id="rId17"/>
    <p:sldId id="299" r:id="rId18"/>
    <p:sldId id="280" r:id="rId19"/>
    <p:sldId id="300" r:id="rId20"/>
    <p:sldId id="281" r:id="rId21"/>
    <p:sldId id="301" r:id="rId22"/>
    <p:sldId id="282" r:id="rId23"/>
    <p:sldId id="302" r:id="rId24"/>
    <p:sldId id="283" r:id="rId25"/>
    <p:sldId id="303" r:id="rId26"/>
    <p:sldId id="284" r:id="rId27"/>
    <p:sldId id="304" r:id="rId28"/>
    <p:sldId id="285" r:id="rId29"/>
    <p:sldId id="305" r:id="rId30"/>
    <p:sldId id="286" r:id="rId31"/>
    <p:sldId id="306" r:id="rId32"/>
    <p:sldId id="288" r:id="rId33"/>
    <p:sldId id="307" r:id="rId34"/>
    <p:sldId id="289" r:id="rId35"/>
    <p:sldId id="308" r:id="rId36"/>
    <p:sldId id="287" r:id="rId37"/>
    <p:sldId id="309" r:id="rId38"/>
    <p:sldId id="290" r:id="rId39"/>
    <p:sldId id="310" r:id="rId40"/>
    <p:sldId id="291" r:id="rId41"/>
    <p:sldId id="311" r:id="rId4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BBFE"/>
    <a:srgbClr val="FFD128"/>
    <a:srgbClr val="FFCC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FF95A8-9170-43DB-B8EC-3E380D15BBE2}" v="34" dt="2024-06-20T06:23:23.795"/>
  </p1510:revLst>
</p1510:revInfo>
</file>

<file path=ppt/tableStyles.xml><?xml version="1.0" encoding="utf-8"?>
<a:tblStyleLst xmlns:a="http://schemas.openxmlformats.org/drawingml/2006/main" def="{9D7B26C5-4107-4FEC-AEDC-1716B250A1EF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Vaalea tyyli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Vaalea tyyli 1 - Korost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Vaalea tyyli 1 - Korostus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2" autoAdjust="0"/>
    <p:restoredTop sz="96163" autoAdjust="0"/>
  </p:normalViewPr>
  <p:slideViewPr>
    <p:cSldViewPr snapToGrid="0" snapToObjects="1">
      <p:cViewPr varScale="1">
        <p:scale>
          <a:sx n="107" d="100"/>
          <a:sy n="107" d="100"/>
        </p:scale>
        <p:origin x="46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4" d="100"/>
          <a:sy n="94" d="100"/>
        </p:scale>
        <p:origin x="254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50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52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customXml" Target="../customXml/item2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Muuttoliike/pp_muuttoliike_ps_kunnittain_2019_2023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10.xml"/><Relationship Id="rId1" Type="http://schemas.microsoft.com/office/2011/relationships/chartStyle" Target="style10.xml"/><Relationship Id="rId5" Type="http://schemas.openxmlformats.org/officeDocument/2006/relationships/chartUserShapes" Target="../drawings/drawing10.xml"/><Relationship Id="rId4" Type="http://schemas.openxmlformats.org/officeDocument/2006/relationships/oleObject" Target="https://pohjoissavofi.sharepoint.com/Aluekehitys/TILASTOT/Paketti2018/Muuttoliike/pp_muuttoliike_ps_kunnittain_2019_2023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11.xml"/><Relationship Id="rId1" Type="http://schemas.microsoft.com/office/2011/relationships/chartStyle" Target="style11.xml"/><Relationship Id="rId5" Type="http://schemas.openxmlformats.org/officeDocument/2006/relationships/chartUserShapes" Target="../drawings/drawing11.xml"/><Relationship Id="rId4" Type="http://schemas.openxmlformats.org/officeDocument/2006/relationships/oleObject" Target="https://pohjoissavofi.sharepoint.com/Aluekehitys/TILASTOT/Paketti2018/Muuttoliike/pp_muuttoliike_ps_kunnittain_2019_2023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12.xml"/><Relationship Id="rId1" Type="http://schemas.microsoft.com/office/2011/relationships/chartStyle" Target="style12.xml"/><Relationship Id="rId5" Type="http://schemas.openxmlformats.org/officeDocument/2006/relationships/chartUserShapes" Target="../drawings/drawing12.xml"/><Relationship Id="rId4" Type="http://schemas.openxmlformats.org/officeDocument/2006/relationships/oleObject" Target="https://pohjoissavofi.sharepoint.com/Aluekehitys/TILASTOT/Paketti2018/Muuttoliike/pp_muuttoliike_ps_kunnittain_2019_2023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13.xml"/><Relationship Id="rId1" Type="http://schemas.microsoft.com/office/2011/relationships/chartStyle" Target="style13.xml"/><Relationship Id="rId5" Type="http://schemas.openxmlformats.org/officeDocument/2006/relationships/chartUserShapes" Target="../drawings/drawing13.xml"/><Relationship Id="rId4" Type="http://schemas.openxmlformats.org/officeDocument/2006/relationships/oleObject" Target="https://pohjoissavofi.sharepoint.com/Aluekehitys/TILASTOT/Paketti2018/Muuttoliike/pp_muuttoliike_ps_kunnittain_2019_2023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4.xml"/><Relationship Id="rId1" Type="http://schemas.microsoft.com/office/2011/relationships/chartStyle" Target="style14.xml"/><Relationship Id="rId5" Type="http://schemas.openxmlformats.org/officeDocument/2006/relationships/chartUserShapes" Target="../drawings/drawing14.xml"/><Relationship Id="rId4" Type="http://schemas.openxmlformats.org/officeDocument/2006/relationships/oleObject" Target="https://pohjoissavofi.sharepoint.com/Aluekehitys/TILASTOT/Paketti2018/Muuttoliike/pp_muuttoliike_ps_kunnittain_2019_2023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5.xml"/><Relationship Id="rId1" Type="http://schemas.microsoft.com/office/2011/relationships/chartStyle" Target="style15.xml"/><Relationship Id="rId5" Type="http://schemas.openxmlformats.org/officeDocument/2006/relationships/chartUserShapes" Target="../drawings/drawing15.xml"/><Relationship Id="rId4" Type="http://schemas.openxmlformats.org/officeDocument/2006/relationships/oleObject" Target="https://pohjoissavofi.sharepoint.com/Aluekehitys/TILASTOT/Paketti2018/Muuttoliike/pp_muuttoliike_ps_kunnittain_2019_2023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6.xml"/><Relationship Id="rId1" Type="http://schemas.microsoft.com/office/2011/relationships/chartStyle" Target="style16.xml"/><Relationship Id="rId5" Type="http://schemas.openxmlformats.org/officeDocument/2006/relationships/chartUserShapes" Target="../drawings/drawing16.xml"/><Relationship Id="rId4" Type="http://schemas.openxmlformats.org/officeDocument/2006/relationships/oleObject" Target="https://pohjoissavofi.sharepoint.com/Aluekehitys/TILASTOT/Paketti2018/Muuttoliike/pp_muuttoliike_ps_kunnittain_2019_2023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7.xml"/><Relationship Id="rId1" Type="http://schemas.microsoft.com/office/2011/relationships/chartStyle" Target="style17.xml"/><Relationship Id="rId5" Type="http://schemas.openxmlformats.org/officeDocument/2006/relationships/chartUserShapes" Target="../drawings/drawing17.xml"/><Relationship Id="rId4" Type="http://schemas.openxmlformats.org/officeDocument/2006/relationships/oleObject" Target="https://pohjoissavofi.sharepoint.com/Aluekehitys/TILASTOT/Paketti2018/Muuttoliike/pp_muuttoliike_ps_kunnittain_2019_2023.xlsx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8.xml"/><Relationship Id="rId1" Type="http://schemas.microsoft.com/office/2011/relationships/chartStyle" Target="style18.xml"/><Relationship Id="rId5" Type="http://schemas.openxmlformats.org/officeDocument/2006/relationships/chartUserShapes" Target="../drawings/drawing18.xml"/><Relationship Id="rId4" Type="http://schemas.openxmlformats.org/officeDocument/2006/relationships/oleObject" Target="https://pohjoissavofi.sharepoint.com/Aluekehitys/TILASTOT/Paketti2018/Muuttoliike/pp_muuttoliike_ps_kunnittain_2019_2023.xlsx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19.xml"/><Relationship Id="rId1" Type="http://schemas.microsoft.com/office/2011/relationships/chartStyle" Target="style19.xml"/><Relationship Id="rId5" Type="http://schemas.openxmlformats.org/officeDocument/2006/relationships/chartUserShapes" Target="../drawings/drawing19.xml"/><Relationship Id="rId4" Type="http://schemas.openxmlformats.org/officeDocument/2006/relationships/oleObject" Target="https://pohjoissavofi.sharepoint.com/Aluekehitys/TILASTOT/Paketti2018/Muuttoliike/pp_muuttoliike_ps_kunnittain_2019_2023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Muuttoliike/pp_muuttoliike_ps_kunnittain_2019_2023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6.xml"/><Relationship Id="rId2" Type="http://schemas.microsoft.com/office/2011/relationships/chartColorStyle" Target="colors20.xml"/><Relationship Id="rId1" Type="http://schemas.microsoft.com/office/2011/relationships/chartStyle" Target="style20.xml"/><Relationship Id="rId5" Type="http://schemas.openxmlformats.org/officeDocument/2006/relationships/chartUserShapes" Target="../drawings/drawing20.xml"/><Relationship Id="rId4" Type="http://schemas.openxmlformats.org/officeDocument/2006/relationships/oleObject" Target="https://pohjoissavofi.sharepoint.com/Aluekehitys/TILASTOT/Paketti2018/Muuttoliike/pp_muuttoliike_ps_kunnittain_2019_2023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Muuttoliike/pp_muuttoliike_ps_kunnittain_2019_2023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Muuttoliike/pp_muuttoliike_ps_kunnittain_2019_2023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chartUserShapes" Target="../drawings/drawing5.xml"/><Relationship Id="rId4" Type="http://schemas.openxmlformats.org/officeDocument/2006/relationships/oleObject" Target="https://pohjoissavofi.sharepoint.com/Aluekehitys/TILASTOT/Paketti2018/Muuttoliike/pp_muuttoliike_ps_kunnittain_2019_2023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6.xml"/><Relationship Id="rId1" Type="http://schemas.microsoft.com/office/2011/relationships/chartStyle" Target="style6.xml"/><Relationship Id="rId5" Type="http://schemas.openxmlformats.org/officeDocument/2006/relationships/chartUserShapes" Target="../drawings/drawing6.xml"/><Relationship Id="rId4" Type="http://schemas.openxmlformats.org/officeDocument/2006/relationships/oleObject" Target="https://pohjoissavofi.sharepoint.com/Aluekehitys/TILASTOT/Paketti2018/Muuttoliike/pp_muuttoliike_ps_kunnittain_2019_2023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7.xml"/><Relationship Id="rId1" Type="http://schemas.microsoft.com/office/2011/relationships/chartStyle" Target="style7.xml"/><Relationship Id="rId5" Type="http://schemas.openxmlformats.org/officeDocument/2006/relationships/chartUserShapes" Target="../drawings/drawing7.xml"/><Relationship Id="rId4" Type="http://schemas.openxmlformats.org/officeDocument/2006/relationships/oleObject" Target="https://pohjoissavofi.sharepoint.com/Aluekehitys/TILASTOT/Paketti2018/Muuttoliike/pp_muuttoliike_ps_kunnittain_2019_2023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8.xml"/><Relationship Id="rId1" Type="http://schemas.microsoft.com/office/2011/relationships/chartStyle" Target="style8.xml"/><Relationship Id="rId5" Type="http://schemas.openxmlformats.org/officeDocument/2006/relationships/chartUserShapes" Target="../drawings/drawing8.xml"/><Relationship Id="rId4" Type="http://schemas.openxmlformats.org/officeDocument/2006/relationships/oleObject" Target="https://pohjoissavofi.sharepoint.com/Aluekehitys/TILASTOT/Paketti2018/Muuttoliike/pp_muuttoliike_ps_kunnittain_2019_2023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9.xml"/><Relationship Id="rId1" Type="http://schemas.microsoft.com/office/2011/relationships/chartStyle" Target="style9.xml"/><Relationship Id="rId5" Type="http://schemas.openxmlformats.org/officeDocument/2006/relationships/chartUserShapes" Target="../drawings/drawing9.xml"/><Relationship Id="rId4" Type="http://schemas.openxmlformats.org/officeDocument/2006/relationships/oleObject" Target="https://pohjoissavofi.sharepoint.com/Aluekehitys/TILASTOT/Paketti2018/Muuttoliike/pp_muuttoliike_ps_kunnittain_2019_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200" b="1" dirty="0"/>
              <a:t>Kuntien välinen tulo- ja lähtömuutto Pohjois-Savossa yhteensä vuosina 2019–2023</a:t>
            </a:r>
          </a:p>
        </c:rich>
      </c:tx>
      <c:layout>
        <c:manualLayout>
          <c:xMode val="edge"/>
          <c:yMode val="edge"/>
          <c:x val="0.13896811274925153"/>
          <c:y val="2.86811201445347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9.4020782031191699E-2"/>
          <c:y val="0.10655152913499819"/>
          <c:w val="0.87991773002014773"/>
          <c:h val="0.729172774158523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ikä_19_23_kuviot!$B$2</c:f>
              <c:strCache>
                <c:ptCount val="1"/>
                <c:pt idx="0">
                  <c:v>Kuntien välinen tulomuutto v. 2019–2023 (yht. 60 479 henk.)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ikä_19_23_kuviot!$D$2:$S$2</c:f>
              <c:numCache>
                <c:formatCode>#,##0</c:formatCode>
                <c:ptCount val="16"/>
                <c:pt idx="0">
                  <c:v>3094</c:v>
                </c:pt>
                <c:pt idx="1">
                  <c:v>1925</c:v>
                </c:pt>
                <c:pt idx="2">
                  <c:v>1541</c:v>
                </c:pt>
                <c:pt idx="3">
                  <c:v>7286</c:v>
                </c:pt>
                <c:pt idx="4">
                  <c:v>13770</c:v>
                </c:pt>
                <c:pt idx="5">
                  <c:v>8859</c:v>
                </c:pt>
                <c:pt idx="6">
                  <c:v>5671</c:v>
                </c:pt>
                <c:pt idx="7">
                  <c:v>3758</c:v>
                </c:pt>
                <c:pt idx="8">
                  <c:v>2660</c:v>
                </c:pt>
                <c:pt idx="9">
                  <c:v>2192</c:v>
                </c:pt>
                <c:pt idx="10">
                  <c:v>2087</c:v>
                </c:pt>
                <c:pt idx="11">
                  <c:v>2090</c:v>
                </c:pt>
                <c:pt idx="12">
                  <c:v>1952</c:v>
                </c:pt>
                <c:pt idx="13">
                  <c:v>1533</c:v>
                </c:pt>
                <c:pt idx="14">
                  <c:v>1004</c:v>
                </c:pt>
                <c:pt idx="15">
                  <c:v>1057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64-43FE-B4E9-23DA0801D76E}"/>
            </c:ext>
          </c:extLst>
        </c:ser>
        <c:ser>
          <c:idx val="1"/>
          <c:order val="1"/>
          <c:tx>
            <c:strRef>
              <c:f>ikä_19_23_kuviot!$B$3</c:f>
              <c:strCache>
                <c:ptCount val="1"/>
                <c:pt idx="0">
                  <c:v>Kuntien välinen lähtömuutto v. 2019–2023 (yht. 60 439 henk.)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ikä_19_23_kuviot!$D$3:$S$3</c:f>
              <c:numCache>
                <c:formatCode>#,##0</c:formatCode>
                <c:ptCount val="16"/>
                <c:pt idx="0">
                  <c:v>2912</c:v>
                </c:pt>
                <c:pt idx="1">
                  <c:v>1890</c:v>
                </c:pt>
                <c:pt idx="2">
                  <c:v>1582</c:v>
                </c:pt>
                <c:pt idx="3">
                  <c:v>7501</c:v>
                </c:pt>
                <c:pt idx="4">
                  <c:v>14198</c:v>
                </c:pt>
                <c:pt idx="5">
                  <c:v>9606</c:v>
                </c:pt>
                <c:pt idx="6">
                  <c:v>5530</c:v>
                </c:pt>
                <c:pt idx="7">
                  <c:v>3603</c:v>
                </c:pt>
                <c:pt idx="8">
                  <c:v>2545</c:v>
                </c:pt>
                <c:pt idx="9">
                  <c:v>2116</c:v>
                </c:pt>
                <c:pt idx="10">
                  <c:v>1964</c:v>
                </c:pt>
                <c:pt idx="11">
                  <c:v>1952</c:v>
                </c:pt>
                <c:pt idx="12">
                  <c:v>1665</c:v>
                </c:pt>
                <c:pt idx="13">
                  <c:v>1358</c:v>
                </c:pt>
                <c:pt idx="14">
                  <c:v>920</c:v>
                </c:pt>
                <c:pt idx="15">
                  <c:v>1097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64-43FE-B4E9-23DA0801D7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766888320"/>
        <c:axId val="766889632"/>
      </c:barChart>
      <c:catAx>
        <c:axId val="76688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9632"/>
        <c:crosses val="autoZero"/>
        <c:auto val="1"/>
        <c:lblAlgn val="ctr"/>
        <c:lblOffset val="100"/>
        <c:noMultiLvlLbl val="0"/>
      </c:catAx>
      <c:valAx>
        <c:axId val="766889632"/>
        <c:scaling>
          <c:orientation val="minMax"/>
          <c:max val="18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8320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39420621595403327"/>
          <c:y val="0.14319173000361926"/>
          <c:w val="0.57854657402700105"/>
          <c:h val="0.123875338753387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200" b="1" dirty="0"/>
              <a:t>Kuntien välinen tulo- ja lähtömuutto Pielavedellä yhteensä vuosina 2019–2023</a:t>
            </a:r>
          </a:p>
        </c:rich>
      </c:tx>
      <c:layout>
        <c:manualLayout>
          <c:xMode val="edge"/>
          <c:yMode val="edge"/>
          <c:x val="0.13896811274925153"/>
          <c:y val="2.86811201445347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9.4020782031191699E-2"/>
          <c:y val="0.10655152913499819"/>
          <c:w val="0.87991773002014773"/>
          <c:h val="0.729172774158523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ikä_19_23_kuviot!$B$20</c:f>
              <c:strCache>
                <c:ptCount val="1"/>
                <c:pt idx="0">
                  <c:v>Kuntien välinen tulomuutto v. 2019–2023 (yht. 744 henk.)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ikä_19_23_kuviot!$D$20:$S$20</c:f>
              <c:numCache>
                <c:formatCode>#,##0</c:formatCode>
                <c:ptCount val="16"/>
                <c:pt idx="0">
                  <c:v>43</c:v>
                </c:pt>
                <c:pt idx="1">
                  <c:v>18</c:v>
                </c:pt>
                <c:pt idx="2">
                  <c:v>26</c:v>
                </c:pt>
                <c:pt idx="3">
                  <c:v>59</c:v>
                </c:pt>
                <c:pt idx="4">
                  <c:v>119</c:v>
                </c:pt>
                <c:pt idx="5">
                  <c:v>78</c:v>
                </c:pt>
                <c:pt idx="6">
                  <c:v>62</c:v>
                </c:pt>
                <c:pt idx="7">
                  <c:v>41</c:v>
                </c:pt>
                <c:pt idx="8">
                  <c:v>46</c:v>
                </c:pt>
                <c:pt idx="9">
                  <c:v>35</c:v>
                </c:pt>
                <c:pt idx="10">
                  <c:v>42</c:v>
                </c:pt>
                <c:pt idx="11">
                  <c:v>43</c:v>
                </c:pt>
                <c:pt idx="12">
                  <c:v>39</c:v>
                </c:pt>
                <c:pt idx="13">
                  <c:v>36</c:v>
                </c:pt>
                <c:pt idx="14">
                  <c:v>30</c:v>
                </c:pt>
                <c:pt idx="15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43-452C-B643-94C8FF42B55E}"/>
            </c:ext>
          </c:extLst>
        </c:ser>
        <c:ser>
          <c:idx val="1"/>
          <c:order val="1"/>
          <c:tx>
            <c:strRef>
              <c:f>ikä_19_23_kuviot!$B$21</c:f>
              <c:strCache>
                <c:ptCount val="1"/>
                <c:pt idx="0">
                  <c:v>Kuntien välinen lähtömuutto v. 2019–2023 (yht. 894 henk.)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ikä_19_23_kuviot!$D$21:$S$21</c:f>
              <c:numCache>
                <c:formatCode>#,##0</c:formatCode>
                <c:ptCount val="16"/>
                <c:pt idx="0">
                  <c:v>234</c:v>
                </c:pt>
                <c:pt idx="1">
                  <c:v>169</c:v>
                </c:pt>
                <c:pt idx="2">
                  <c:v>141</c:v>
                </c:pt>
                <c:pt idx="3">
                  <c:v>681</c:v>
                </c:pt>
                <c:pt idx="4">
                  <c:v>1224</c:v>
                </c:pt>
                <c:pt idx="5">
                  <c:v>673</c:v>
                </c:pt>
                <c:pt idx="6">
                  <c:v>430</c:v>
                </c:pt>
                <c:pt idx="7">
                  <c:v>287</c:v>
                </c:pt>
                <c:pt idx="8">
                  <c:v>252</c:v>
                </c:pt>
                <c:pt idx="9">
                  <c:v>141</c:v>
                </c:pt>
                <c:pt idx="10">
                  <c:v>161</c:v>
                </c:pt>
                <c:pt idx="11">
                  <c:v>128</c:v>
                </c:pt>
                <c:pt idx="12">
                  <c:v>144</c:v>
                </c:pt>
                <c:pt idx="13">
                  <c:v>98</c:v>
                </c:pt>
                <c:pt idx="14">
                  <c:v>75</c:v>
                </c:pt>
                <c:pt idx="15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43-452C-B643-94C8FF42B5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766888320"/>
        <c:axId val="766889632"/>
      </c:barChart>
      <c:catAx>
        <c:axId val="76688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9632"/>
        <c:crosses val="autoZero"/>
        <c:auto val="1"/>
        <c:lblAlgn val="ctr"/>
        <c:lblOffset val="100"/>
        <c:noMultiLvlLbl val="0"/>
      </c:catAx>
      <c:valAx>
        <c:axId val="766889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8320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39420621595403327"/>
          <c:y val="0.14319173000361926"/>
          <c:w val="0.57854657402700105"/>
          <c:h val="0.123875338753387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200" b="1" dirty="0"/>
              <a:t>Kuntien välinen tulo- ja lähtömuutto Rautalammilla yhteensä vuosina 2019–2023</a:t>
            </a:r>
          </a:p>
        </c:rich>
      </c:tx>
      <c:layout>
        <c:manualLayout>
          <c:xMode val="edge"/>
          <c:yMode val="edge"/>
          <c:x val="0.13896811274925153"/>
          <c:y val="2.86811201445347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9.4020782031191699E-2"/>
          <c:y val="0.10655152913499819"/>
          <c:w val="0.87991773002014773"/>
          <c:h val="0.729172774158523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ikä_19_23_kuviot!$B$22</c:f>
              <c:strCache>
                <c:ptCount val="1"/>
                <c:pt idx="0">
                  <c:v>Kuntien välinen tulomuutto v. 2019–2023 (yht. 654 henk.)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ikä_19_23_kuviot!$D$22:$S$22</c:f>
              <c:numCache>
                <c:formatCode>#,##0</c:formatCode>
                <c:ptCount val="16"/>
                <c:pt idx="0">
                  <c:v>28</c:v>
                </c:pt>
                <c:pt idx="1">
                  <c:v>19</c:v>
                </c:pt>
                <c:pt idx="2">
                  <c:v>24</c:v>
                </c:pt>
                <c:pt idx="3">
                  <c:v>108</c:v>
                </c:pt>
                <c:pt idx="4">
                  <c:v>72</c:v>
                </c:pt>
                <c:pt idx="5">
                  <c:v>62</c:v>
                </c:pt>
                <c:pt idx="6">
                  <c:v>53</c:v>
                </c:pt>
                <c:pt idx="7">
                  <c:v>37</c:v>
                </c:pt>
                <c:pt idx="8">
                  <c:v>42</c:v>
                </c:pt>
                <c:pt idx="9">
                  <c:v>37</c:v>
                </c:pt>
                <c:pt idx="10">
                  <c:v>37</c:v>
                </c:pt>
                <c:pt idx="11">
                  <c:v>37</c:v>
                </c:pt>
                <c:pt idx="12">
                  <c:v>38</c:v>
                </c:pt>
                <c:pt idx="13">
                  <c:v>26</c:v>
                </c:pt>
                <c:pt idx="14">
                  <c:v>19</c:v>
                </c:pt>
                <c:pt idx="1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79-4BE6-9D4F-B61E950B6EB5}"/>
            </c:ext>
          </c:extLst>
        </c:ser>
        <c:ser>
          <c:idx val="1"/>
          <c:order val="1"/>
          <c:tx>
            <c:strRef>
              <c:f>ikä_19_23_kuviot!$B$23</c:f>
              <c:strCache>
                <c:ptCount val="1"/>
                <c:pt idx="0">
                  <c:v>Kuntien välinen lähtömuutto v. 2019–2023 (yht. 811 henk.)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ikä_19_23_kuviot!$D$23:$S$23</c:f>
              <c:numCache>
                <c:formatCode>#,##0</c:formatCode>
                <c:ptCount val="16"/>
                <c:pt idx="0">
                  <c:v>35</c:v>
                </c:pt>
                <c:pt idx="1">
                  <c:v>30</c:v>
                </c:pt>
                <c:pt idx="2">
                  <c:v>33</c:v>
                </c:pt>
                <c:pt idx="3">
                  <c:v>186</c:v>
                </c:pt>
                <c:pt idx="4">
                  <c:v>124</c:v>
                </c:pt>
                <c:pt idx="5">
                  <c:v>70</c:v>
                </c:pt>
                <c:pt idx="6">
                  <c:v>52</c:v>
                </c:pt>
                <c:pt idx="7">
                  <c:v>46</c:v>
                </c:pt>
                <c:pt idx="8">
                  <c:v>26</c:v>
                </c:pt>
                <c:pt idx="9">
                  <c:v>40</c:v>
                </c:pt>
                <c:pt idx="10">
                  <c:v>30</c:v>
                </c:pt>
                <c:pt idx="11">
                  <c:v>35</c:v>
                </c:pt>
                <c:pt idx="12">
                  <c:v>25</c:v>
                </c:pt>
                <c:pt idx="13">
                  <c:v>30</c:v>
                </c:pt>
                <c:pt idx="14">
                  <c:v>20</c:v>
                </c:pt>
                <c:pt idx="15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79-4BE6-9D4F-B61E950B6E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766888320"/>
        <c:axId val="766889632"/>
      </c:barChart>
      <c:catAx>
        <c:axId val="76688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9632"/>
        <c:crosses val="autoZero"/>
        <c:auto val="1"/>
        <c:lblAlgn val="ctr"/>
        <c:lblOffset val="100"/>
        <c:noMultiLvlLbl val="0"/>
      </c:catAx>
      <c:valAx>
        <c:axId val="766889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8320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39420621595403327"/>
          <c:y val="0.14319173000361926"/>
          <c:w val="0.57854657402700105"/>
          <c:h val="0.123875338753387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200" b="1" dirty="0"/>
              <a:t>Kuntien välinen tulo- ja lähtömuutto Rautavaaralla yhteensä vuosina 2019–2023</a:t>
            </a:r>
          </a:p>
        </c:rich>
      </c:tx>
      <c:layout>
        <c:manualLayout>
          <c:xMode val="edge"/>
          <c:yMode val="edge"/>
          <c:x val="0.13896811274925153"/>
          <c:y val="2.86811201445347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9.4020782031191699E-2"/>
          <c:y val="0.10655152913499819"/>
          <c:w val="0.87991773002014773"/>
          <c:h val="0.729172774158523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ikä_19_23_kuviot!$B$24</c:f>
              <c:strCache>
                <c:ptCount val="1"/>
                <c:pt idx="0">
                  <c:v>Kuntien välinen tulomuutto v. 2019–2023 (yht. 291 henk.)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ikä_19_23_kuviot!$D$24:$S$24</c:f>
              <c:numCache>
                <c:formatCode>#,##0</c:formatCode>
                <c:ptCount val="16"/>
                <c:pt idx="0">
                  <c:v>17</c:v>
                </c:pt>
                <c:pt idx="1">
                  <c:v>12</c:v>
                </c:pt>
                <c:pt idx="2">
                  <c:v>11</c:v>
                </c:pt>
                <c:pt idx="3">
                  <c:v>18</c:v>
                </c:pt>
                <c:pt idx="4">
                  <c:v>28</c:v>
                </c:pt>
                <c:pt idx="5">
                  <c:v>34</c:v>
                </c:pt>
                <c:pt idx="6">
                  <c:v>28</c:v>
                </c:pt>
                <c:pt idx="7">
                  <c:v>26</c:v>
                </c:pt>
                <c:pt idx="8">
                  <c:v>18</c:v>
                </c:pt>
                <c:pt idx="9">
                  <c:v>11</c:v>
                </c:pt>
                <c:pt idx="10">
                  <c:v>11</c:v>
                </c:pt>
                <c:pt idx="11">
                  <c:v>22</c:v>
                </c:pt>
                <c:pt idx="12">
                  <c:v>28</c:v>
                </c:pt>
                <c:pt idx="13">
                  <c:v>14</c:v>
                </c:pt>
                <c:pt idx="14">
                  <c:v>7</c:v>
                </c:pt>
                <c:pt idx="1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BB-4740-8226-45ABC1809F17}"/>
            </c:ext>
          </c:extLst>
        </c:ser>
        <c:ser>
          <c:idx val="1"/>
          <c:order val="1"/>
          <c:tx>
            <c:strRef>
              <c:f>ikä_19_23_kuviot!$B$25</c:f>
              <c:strCache>
                <c:ptCount val="1"/>
                <c:pt idx="0">
                  <c:v>Kuntien välinen lähtömuutto v. 2019–2023 (yht. 372 henk.)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ikä_19_23_kuviot!$D$25:$S$25</c:f>
              <c:numCache>
                <c:formatCode>#,##0</c:formatCode>
                <c:ptCount val="16"/>
                <c:pt idx="0">
                  <c:v>15</c:v>
                </c:pt>
                <c:pt idx="1">
                  <c:v>15</c:v>
                </c:pt>
                <c:pt idx="2">
                  <c:v>6</c:v>
                </c:pt>
                <c:pt idx="3">
                  <c:v>51</c:v>
                </c:pt>
                <c:pt idx="4">
                  <c:v>61</c:v>
                </c:pt>
                <c:pt idx="5">
                  <c:v>37</c:v>
                </c:pt>
                <c:pt idx="6">
                  <c:v>30</c:v>
                </c:pt>
                <c:pt idx="7">
                  <c:v>20</c:v>
                </c:pt>
                <c:pt idx="8">
                  <c:v>18</c:v>
                </c:pt>
                <c:pt idx="9">
                  <c:v>14</c:v>
                </c:pt>
                <c:pt idx="10">
                  <c:v>18</c:v>
                </c:pt>
                <c:pt idx="11">
                  <c:v>22</c:v>
                </c:pt>
                <c:pt idx="12">
                  <c:v>18</c:v>
                </c:pt>
                <c:pt idx="13">
                  <c:v>16</c:v>
                </c:pt>
                <c:pt idx="14">
                  <c:v>13</c:v>
                </c:pt>
                <c:pt idx="15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BB-4740-8226-45ABC1809F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766888320"/>
        <c:axId val="766889632"/>
      </c:barChart>
      <c:catAx>
        <c:axId val="76688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9632"/>
        <c:crosses val="autoZero"/>
        <c:auto val="1"/>
        <c:lblAlgn val="ctr"/>
        <c:lblOffset val="100"/>
        <c:noMultiLvlLbl val="0"/>
      </c:catAx>
      <c:valAx>
        <c:axId val="766889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8320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39420621595403327"/>
          <c:y val="0.14319173000361926"/>
          <c:w val="0.57854657402700105"/>
          <c:h val="0.123875338753387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200" b="1" dirty="0"/>
              <a:t>Kuntien välinen tulo- ja lähtömuutto Siilinjärvellä yhteensä vuosina 2019–2023</a:t>
            </a:r>
          </a:p>
        </c:rich>
      </c:tx>
      <c:layout>
        <c:manualLayout>
          <c:xMode val="edge"/>
          <c:yMode val="edge"/>
          <c:x val="0.13896811274925153"/>
          <c:y val="2.86811201445347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9.4020782031191699E-2"/>
          <c:y val="0.10655152913499819"/>
          <c:w val="0.87991773002014773"/>
          <c:h val="0.729172774158523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ikä_19_23_kuviot!$B$26</c:f>
              <c:strCache>
                <c:ptCount val="1"/>
                <c:pt idx="0">
                  <c:v>Kuntien välinen tulomuutto v. 2019–2023 (yht. 5 795 henk.)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ikä_19_23_kuviot!$D$26:$S$26</c:f>
              <c:numCache>
                <c:formatCode>#,##0</c:formatCode>
                <c:ptCount val="16"/>
                <c:pt idx="0">
                  <c:v>511</c:v>
                </c:pt>
                <c:pt idx="1">
                  <c:v>306</c:v>
                </c:pt>
                <c:pt idx="2">
                  <c:v>188</c:v>
                </c:pt>
                <c:pt idx="3">
                  <c:v>391</c:v>
                </c:pt>
                <c:pt idx="4">
                  <c:v>848</c:v>
                </c:pt>
                <c:pt idx="5">
                  <c:v>950</c:v>
                </c:pt>
                <c:pt idx="6">
                  <c:v>747</c:v>
                </c:pt>
                <c:pt idx="7">
                  <c:v>488</c:v>
                </c:pt>
                <c:pt idx="8">
                  <c:v>267</c:v>
                </c:pt>
                <c:pt idx="9">
                  <c:v>244</c:v>
                </c:pt>
                <c:pt idx="10">
                  <c:v>197</c:v>
                </c:pt>
                <c:pt idx="11">
                  <c:v>181</c:v>
                </c:pt>
                <c:pt idx="12">
                  <c:v>174</c:v>
                </c:pt>
                <c:pt idx="13">
                  <c:v>124</c:v>
                </c:pt>
                <c:pt idx="14">
                  <c:v>87</c:v>
                </c:pt>
                <c:pt idx="15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49-4966-AA9F-255B57B9F357}"/>
            </c:ext>
          </c:extLst>
        </c:ser>
        <c:ser>
          <c:idx val="1"/>
          <c:order val="1"/>
          <c:tx>
            <c:strRef>
              <c:f>ikä_19_23_kuviot!$B$27</c:f>
              <c:strCache>
                <c:ptCount val="1"/>
                <c:pt idx="0">
                  <c:v>Kuntien välinen lähtömuutto v. 2019–2023 (yht. 6 413 henk.)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ikä_19_23_kuviot!$D$27:$S$27</c:f>
              <c:numCache>
                <c:formatCode>#,##0</c:formatCode>
                <c:ptCount val="16"/>
                <c:pt idx="0">
                  <c:v>342</c:v>
                </c:pt>
                <c:pt idx="1">
                  <c:v>255</c:v>
                </c:pt>
                <c:pt idx="2">
                  <c:v>256</c:v>
                </c:pt>
                <c:pt idx="3">
                  <c:v>1039</c:v>
                </c:pt>
                <c:pt idx="4">
                  <c:v>1187</c:v>
                </c:pt>
                <c:pt idx="5">
                  <c:v>713</c:v>
                </c:pt>
                <c:pt idx="6">
                  <c:v>580</c:v>
                </c:pt>
                <c:pt idx="7">
                  <c:v>385</c:v>
                </c:pt>
                <c:pt idx="8">
                  <c:v>312</c:v>
                </c:pt>
                <c:pt idx="9">
                  <c:v>295</c:v>
                </c:pt>
                <c:pt idx="10">
                  <c:v>264</c:v>
                </c:pt>
                <c:pt idx="11">
                  <c:v>238</c:v>
                </c:pt>
                <c:pt idx="12">
                  <c:v>198</c:v>
                </c:pt>
                <c:pt idx="13">
                  <c:v>153</c:v>
                </c:pt>
                <c:pt idx="14">
                  <c:v>93</c:v>
                </c:pt>
                <c:pt idx="15">
                  <c:v>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49-4966-AA9F-255B57B9F3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766888320"/>
        <c:axId val="766889632"/>
      </c:barChart>
      <c:catAx>
        <c:axId val="76688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9632"/>
        <c:crosses val="autoZero"/>
        <c:auto val="1"/>
        <c:lblAlgn val="ctr"/>
        <c:lblOffset val="100"/>
        <c:noMultiLvlLbl val="0"/>
      </c:catAx>
      <c:valAx>
        <c:axId val="766889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8320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39420621595403327"/>
          <c:y val="0.14319173000361926"/>
          <c:w val="0.57854657402700105"/>
          <c:h val="0.123875338753387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200" b="1" dirty="0"/>
              <a:t>Kuntien välinen tulo- ja lähtömuutto Sonkajärvellä yhteensä vuosina 2019–2023</a:t>
            </a:r>
          </a:p>
        </c:rich>
      </c:tx>
      <c:layout>
        <c:manualLayout>
          <c:xMode val="edge"/>
          <c:yMode val="edge"/>
          <c:x val="0.13896811274925153"/>
          <c:y val="2.86811201445347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9.4020782031191699E-2"/>
          <c:y val="0.10655152913499819"/>
          <c:w val="0.87991773002014773"/>
          <c:h val="0.729172774158523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ikä_19_23_kuviot!$B$28</c:f>
              <c:strCache>
                <c:ptCount val="1"/>
                <c:pt idx="0">
                  <c:v>Kuntien välinen tulomuutto v. 2019–2023 (yht. 766 henk.)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ikä_19_23_kuviot!$D$28:$S$28</c:f>
              <c:numCache>
                <c:formatCode>#,##0</c:formatCode>
                <c:ptCount val="16"/>
                <c:pt idx="0">
                  <c:v>42</c:v>
                </c:pt>
                <c:pt idx="1">
                  <c:v>35</c:v>
                </c:pt>
                <c:pt idx="2">
                  <c:v>35</c:v>
                </c:pt>
                <c:pt idx="3">
                  <c:v>52</c:v>
                </c:pt>
                <c:pt idx="4">
                  <c:v>120</c:v>
                </c:pt>
                <c:pt idx="5">
                  <c:v>75</c:v>
                </c:pt>
                <c:pt idx="6">
                  <c:v>64</c:v>
                </c:pt>
                <c:pt idx="7">
                  <c:v>60</c:v>
                </c:pt>
                <c:pt idx="8">
                  <c:v>37</c:v>
                </c:pt>
                <c:pt idx="9">
                  <c:v>51</c:v>
                </c:pt>
                <c:pt idx="10">
                  <c:v>47</c:v>
                </c:pt>
                <c:pt idx="11">
                  <c:v>34</c:v>
                </c:pt>
                <c:pt idx="12">
                  <c:v>40</c:v>
                </c:pt>
                <c:pt idx="13">
                  <c:v>29</c:v>
                </c:pt>
                <c:pt idx="14">
                  <c:v>22</c:v>
                </c:pt>
                <c:pt idx="15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17-4D24-9AEA-56A8967AA78D}"/>
            </c:ext>
          </c:extLst>
        </c:ser>
        <c:ser>
          <c:idx val="1"/>
          <c:order val="1"/>
          <c:tx>
            <c:strRef>
              <c:f>ikä_19_23_kuviot!$B$29</c:f>
              <c:strCache>
                <c:ptCount val="1"/>
                <c:pt idx="0">
                  <c:v>Kuntien välinen lähtömuutto v. 2019–2023 (yht. 879 henk.)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ikä_19_23_kuviot!$D$29:$S$29</c:f>
              <c:numCache>
                <c:formatCode>#,##0</c:formatCode>
                <c:ptCount val="16"/>
                <c:pt idx="0">
                  <c:v>42</c:v>
                </c:pt>
                <c:pt idx="1">
                  <c:v>33</c:v>
                </c:pt>
                <c:pt idx="2">
                  <c:v>38</c:v>
                </c:pt>
                <c:pt idx="3">
                  <c:v>143</c:v>
                </c:pt>
                <c:pt idx="4">
                  <c:v>169</c:v>
                </c:pt>
                <c:pt idx="5">
                  <c:v>88</c:v>
                </c:pt>
                <c:pt idx="6">
                  <c:v>56</c:v>
                </c:pt>
                <c:pt idx="7">
                  <c:v>57</c:v>
                </c:pt>
                <c:pt idx="8">
                  <c:v>35</c:v>
                </c:pt>
                <c:pt idx="9">
                  <c:v>52</c:v>
                </c:pt>
                <c:pt idx="10">
                  <c:v>33</c:v>
                </c:pt>
                <c:pt idx="11">
                  <c:v>31</c:v>
                </c:pt>
                <c:pt idx="12">
                  <c:v>31</c:v>
                </c:pt>
                <c:pt idx="13">
                  <c:v>19</c:v>
                </c:pt>
                <c:pt idx="14">
                  <c:v>21</c:v>
                </c:pt>
                <c:pt idx="15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17-4D24-9AEA-56A8967AA7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766888320"/>
        <c:axId val="766889632"/>
      </c:barChart>
      <c:catAx>
        <c:axId val="76688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9632"/>
        <c:crosses val="autoZero"/>
        <c:auto val="1"/>
        <c:lblAlgn val="ctr"/>
        <c:lblOffset val="100"/>
        <c:noMultiLvlLbl val="0"/>
      </c:catAx>
      <c:valAx>
        <c:axId val="766889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8320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39420621595403327"/>
          <c:y val="0.14319173000361926"/>
          <c:w val="0.57854657402700105"/>
          <c:h val="0.123875338753387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200" b="1" dirty="0"/>
              <a:t>Kuntien välinen tulo- ja lähtömuutto Suonenjoella yhteensä vuosina 2019–2023</a:t>
            </a:r>
          </a:p>
        </c:rich>
      </c:tx>
      <c:layout>
        <c:manualLayout>
          <c:xMode val="edge"/>
          <c:yMode val="edge"/>
          <c:x val="0.13896811274925153"/>
          <c:y val="2.86811201445347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9.4020782031191699E-2"/>
          <c:y val="0.10655152913499819"/>
          <c:w val="0.87991773002014773"/>
          <c:h val="0.729172774158523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ikä_19_23_kuviot!$B$30</c:f>
              <c:strCache>
                <c:ptCount val="1"/>
                <c:pt idx="0">
                  <c:v>Kuntien välinen tulomuutto v. 2019–2023 (yht. 1 368 henk.)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ikä_19_23_kuviot!$D$30:$S$30</c:f>
              <c:numCache>
                <c:formatCode>#,##0</c:formatCode>
                <c:ptCount val="16"/>
                <c:pt idx="0">
                  <c:v>79</c:v>
                </c:pt>
                <c:pt idx="1">
                  <c:v>47</c:v>
                </c:pt>
                <c:pt idx="2">
                  <c:v>37</c:v>
                </c:pt>
                <c:pt idx="3">
                  <c:v>111</c:v>
                </c:pt>
                <c:pt idx="4">
                  <c:v>221</c:v>
                </c:pt>
                <c:pt idx="5">
                  <c:v>172</c:v>
                </c:pt>
                <c:pt idx="6">
                  <c:v>128</c:v>
                </c:pt>
                <c:pt idx="7">
                  <c:v>99</c:v>
                </c:pt>
                <c:pt idx="8">
                  <c:v>60</c:v>
                </c:pt>
                <c:pt idx="9">
                  <c:v>70</c:v>
                </c:pt>
                <c:pt idx="10">
                  <c:v>65</c:v>
                </c:pt>
                <c:pt idx="11">
                  <c:v>79</c:v>
                </c:pt>
                <c:pt idx="12">
                  <c:v>65</c:v>
                </c:pt>
                <c:pt idx="13">
                  <c:v>60</c:v>
                </c:pt>
                <c:pt idx="14">
                  <c:v>38</c:v>
                </c:pt>
                <c:pt idx="15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76-4B90-BD83-9DFB36B07716}"/>
            </c:ext>
          </c:extLst>
        </c:ser>
        <c:ser>
          <c:idx val="1"/>
          <c:order val="1"/>
          <c:tx>
            <c:strRef>
              <c:f>ikä_19_23_kuviot!$B$31</c:f>
              <c:strCache>
                <c:ptCount val="1"/>
                <c:pt idx="0">
                  <c:v>Kuntien välinen lähtömuutto v. 2019–2023 (yht. 1 520 henk.)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ikä_19_23_kuviot!$D$31:$S$31</c:f>
              <c:numCache>
                <c:formatCode>#,##0</c:formatCode>
                <c:ptCount val="16"/>
                <c:pt idx="0">
                  <c:v>64</c:v>
                </c:pt>
                <c:pt idx="1">
                  <c:v>46</c:v>
                </c:pt>
                <c:pt idx="2">
                  <c:v>48</c:v>
                </c:pt>
                <c:pt idx="3">
                  <c:v>228</c:v>
                </c:pt>
                <c:pt idx="4">
                  <c:v>329</c:v>
                </c:pt>
                <c:pt idx="5">
                  <c:v>136</c:v>
                </c:pt>
                <c:pt idx="6">
                  <c:v>109</c:v>
                </c:pt>
                <c:pt idx="7">
                  <c:v>107</c:v>
                </c:pt>
                <c:pt idx="8">
                  <c:v>61</c:v>
                </c:pt>
                <c:pt idx="9">
                  <c:v>78</c:v>
                </c:pt>
                <c:pt idx="10">
                  <c:v>60</c:v>
                </c:pt>
                <c:pt idx="11">
                  <c:v>82</c:v>
                </c:pt>
                <c:pt idx="12">
                  <c:v>63</c:v>
                </c:pt>
                <c:pt idx="13">
                  <c:v>41</c:v>
                </c:pt>
                <c:pt idx="14">
                  <c:v>28</c:v>
                </c:pt>
                <c:pt idx="15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76-4B90-BD83-9DFB36B077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766888320"/>
        <c:axId val="766889632"/>
      </c:barChart>
      <c:catAx>
        <c:axId val="76688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9632"/>
        <c:crosses val="autoZero"/>
        <c:auto val="1"/>
        <c:lblAlgn val="ctr"/>
        <c:lblOffset val="100"/>
        <c:noMultiLvlLbl val="0"/>
      </c:catAx>
      <c:valAx>
        <c:axId val="766889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8320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39420621595403327"/>
          <c:y val="0.14319173000361926"/>
          <c:w val="0.57854657402700105"/>
          <c:h val="0.123875338753387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200" b="1" dirty="0"/>
              <a:t>Kuntien välinen tulo- ja lähtömuutto Tervossa yhteensä vuosina 2019–2023</a:t>
            </a:r>
          </a:p>
        </c:rich>
      </c:tx>
      <c:layout>
        <c:manualLayout>
          <c:xMode val="edge"/>
          <c:yMode val="edge"/>
          <c:x val="0.13896811274925153"/>
          <c:y val="2.86811201445347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9.4020782031191699E-2"/>
          <c:y val="0.10655152913499819"/>
          <c:w val="0.87991773002014773"/>
          <c:h val="0.729172774158523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ikä_19_23_kuviot!$B$32</c:f>
              <c:strCache>
                <c:ptCount val="1"/>
                <c:pt idx="0">
                  <c:v>Kuntien välinen tulomuutto v. 2019–2023 (yht. 349 henk.)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ikä_19_23_kuviot!$D$32:$S$32</c:f>
              <c:numCache>
                <c:formatCode>#,##0</c:formatCode>
                <c:ptCount val="16"/>
                <c:pt idx="0">
                  <c:v>12</c:v>
                </c:pt>
                <c:pt idx="1">
                  <c:v>15</c:v>
                </c:pt>
                <c:pt idx="2">
                  <c:v>7</c:v>
                </c:pt>
                <c:pt idx="3">
                  <c:v>26</c:v>
                </c:pt>
                <c:pt idx="4">
                  <c:v>40</c:v>
                </c:pt>
                <c:pt idx="5">
                  <c:v>43</c:v>
                </c:pt>
                <c:pt idx="6">
                  <c:v>32</c:v>
                </c:pt>
                <c:pt idx="7">
                  <c:v>27</c:v>
                </c:pt>
                <c:pt idx="8">
                  <c:v>27</c:v>
                </c:pt>
                <c:pt idx="9">
                  <c:v>26</c:v>
                </c:pt>
                <c:pt idx="10">
                  <c:v>17</c:v>
                </c:pt>
                <c:pt idx="11">
                  <c:v>21</c:v>
                </c:pt>
                <c:pt idx="12">
                  <c:v>18</c:v>
                </c:pt>
                <c:pt idx="13">
                  <c:v>22</c:v>
                </c:pt>
                <c:pt idx="14">
                  <c:v>10</c:v>
                </c:pt>
                <c:pt idx="1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EA-41EB-B4D6-66B4DC20636B}"/>
            </c:ext>
          </c:extLst>
        </c:ser>
        <c:ser>
          <c:idx val="1"/>
          <c:order val="1"/>
          <c:tx>
            <c:strRef>
              <c:f>ikä_19_23_kuviot!$B$33</c:f>
              <c:strCache>
                <c:ptCount val="1"/>
                <c:pt idx="0">
                  <c:v>Kuntien välinen lähtömuutto v. 2019–2023 (yht. 392 henk.)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ikä_19_23_kuviot!$D$33:$S$33</c:f>
              <c:numCache>
                <c:formatCode>#,##0</c:formatCode>
                <c:ptCount val="16"/>
                <c:pt idx="0">
                  <c:v>18</c:v>
                </c:pt>
                <c:pt idx="1">
                  <c:v>8</c:v>
                </c:pt>
                <c:pt idx="2">
                  <c:v>17</c:v>
                </c:pt>
                <c:pt idx="3">
                  <c:v>75</c:v>
                </c:pt>
                <c:pt idx="4">
                  <c:v>60</c:v>
                </c:pt>
                <c:pt idx="5">
                  <c:v>39</c:v>
                </c:pt>
                <c:pt idx="6">
                  <c:v>31</c:v>
                </c:pt>
                <c:pt idx="7">
                  <c:v>28</c:v>
                </c:pt>
                <c:pt idx="8">
                  <c:v>20</c:v>
                </c:pt>
                <c:pt idx="9">
                  <c:v>16</c:v>
                </c:pt>
                <c:pt idx="10">
                  <c:v>11</c:v>
                </c:pt>
                <c:pt idx="11">
                  <c:v>19</c:v>
                </c:pt>
                <c:pt idx="12">
                  <c:v>16</c:v>
                </c:pt>
                <c:pt idx="13">
                  <c:v>14</c:v>
                </c:pt>
                <c:pt idx="14">
                  <c:v>10</c:v>
                </c:pt>
                <c:pt idx="15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EA-41EB-B4D6-66B4DC2063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766888320"/>
        <c:axId val="766889632"/>
      </c:barChart>
      <c:catAx>
        <c:axId val="76688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9632"/>
        <c:crosses val="autoZero"/>
        <c:auto val="1"/>
        <c:lblAlgn val="ctr"/>
        <c:lblOffset val="100"/>
        <c:noMultiLvlLbl val="0"/>
      </c:catAx>
      <c:valAx>
        <c:axId val="766889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8320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39420621595403327"/>
          <c:y val="0.14319173000361926"/>
          <c:w val="0.57854657402700105"/>
          <c:h val="0.123875338753387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200" b="1" dirty="0"/>
              <a:t>Kuntien välinen tulo- ja lähtömuutto Tuusnie</a:t>
            </a:r>
            <a:r>
              <a:rPr lang="fi-FI" sz="1200" b="1" baseline="0" dirty="0"/>
              <a:t>mellä</a:t>
            </a:r>
            <a:r>
              <a:rPr lang="fi-FI" sz="1200" b="1" dirty="0"/>
              <a:t> yhteensä vuosina 2019–2023</a:t>
            </a:r>
          </a:p>
        </c:rich>
      </c:tx>
      <c:layout>
        <c:manualLayout>
          <c:xMode val="edge"/>
          <c:yMode val="edge"/>
          <c:x val="0.13896811274925153"/>
          <c:y val="2.86811201445347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9.4020782031191699E-2"/>
          <c:y val="0.10655152913499819"/>
          <c:w val="0.87991773002014773"/>
          <c:h val="0.729172774158523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ikä_19_23_kuviot!$B$34</c:f>
              <c:strCache>
                <c:ptCount val="1"/>
                <c:pt idx="0">
                  <c:v>Kuntien välinen tulomuutto v. 2019–2023 (yht. 631 henk.)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ikä_19_23_kuviot!$D$34:$S$34</c:f>
              <c:numCache>
                <c:formatCode>#,##0</c:formatCode>
                <c:ptCount val="16"/>
                <c:pt idx="0">
                  <c:v>25</c:v>
                </c:pt>
                <c:pt idx="1">
                  <c:v>22</c:v>
                </c:pt>
                <c:pt idx="2">
                  <c:v>28</c:v>
                </c:pt>
                <c:pt idx="3">
                  <c:v>45</c:v>
                </c:pt>
                <c:pt idx="4">
                  <c:v>67</c:v>
                </c:pt>
                <c:pt idx="5">
                  <c:v>45</c:v>
                </c:pt>
                <c:pt idx="6">
                  <c:v>69</c:v>
                </c:pt>
                <c:pt idx="7">
                  <c:v>60</c:v>
                </c:pt>
                <c:pt idx="8">
                  <c:v>44</c:v>
                </c:pt>
                <c:pt idx="9">
                  <c:v>31</c:v>
                </c:pt>
                <c:pt idx="10">
                  <c:v>52</c:v>
                </c:pt>
                <c:pt idx="11">
                  <c:v>34</c:v>
                </c:pt>
                <c:pt idx="12">
                  <c:v>40</c:v>
                </c:pt>
                <c:pt idx="13">
                  <c:v>33</c:v>
                </c:pt>
                <c:pt idx="14">
                  <c:v>21</c:v>
                </c:pt>
                <c:pt idx="1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ED-4401-A4C0-BA3DCB9205A0}"/>
            </c:ext>
          </c:extLst>
        </c:ser>
        <c:ser>
          <c:idx val="1"/>
          <c:order val="1"/>
          <c:tx>
            <c:strRef>
              <c:f>ikä_19_23_kuviot!$B$35</c:f>
              <c:strCache>
                <c:ptCount val="1"/>
                <c:pt idx="0">
                  <c:v>Kuntien välinen lähtömuutto v. 2019–2023 (yht. 674 henk.)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ikä_19_23_kuviot!$D$35:$S$35</c:f>
              <c:numCache>
                <c:formatCode>#,##0</c:formatCode>
                <c:ptCount val="16"/>
                <c:pt idx="0">
                  <c:v>33</c:v>
                </c:pt>
                <c:pt idx="1">
                  <c:v>14</c:v>
                </c:pt>
                <c:pt idx="2">
                  <c:v>19</c:v>
                </c:pt>
                <c:pt idx="3">
                  <c:v>110</c:v>
                </c:pt>
                <c:pt idx="4">
                  <c:v>105</c:v>
                </c:pt>
                <c:pt idx="5">
                  <c:v>48</c:v>
                </c:pt>
                <c:pt idx="6">
                  <c:v>52</c:v>
                </c:pt>
                <c:pt idx="7">
                  <c:v>45</c:v>
                </c:pt>
                <c:pt idx="8">
                  <c:v>35</c:v>
                </c:pt>
                <c:pt idx="9">
                  <c:v>28</c:v>
                </c:pt>
                <c:pt idx="10">
                  <c:v>46</c:v>
                </c:pt>
                <c:pt idx="11">
                  <c:v>39</c:v>
                </c:pt>
                <c:pt idx="12">
                  <c:v>35</c:v>
                </c:pt>
                <c:pt idx="13">
                  <c:v>39</c:v>
                </c:pt>
                <c:pt idx="14">
                  <c:v>15</c:v>
                </c:pt>
                <c:pt idx="15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ED-4401-A4C0-BA3DCB9205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766888320"/>
        <c:axId val="766889632"/>
      </c:barChart>
      <c:catAx>
        <c:axId val="76688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9632"/>
        <c:crosses val="autoZero"/>
        <c:auto val="1"/>
        <c:lblAlgn val="ctr"/>
        <c:lblOffset val="100"/>
        <c:noMultiLvlLbl val="0"/>
      </c:catAx>
      <c:valAx>
        <c:axId val="766889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8320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39420621595403327"/>
          <c:y val="0.14319173000361926"/>
          <c:w val="0.57854657402700105"/>
          <c:h val="0.123875338753387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200" b="1" dirty="0"/>
              <a:t>Kuntien välinen tulo- ja lähtömuutto Varkaudessa yhteensä vuosina 2019–2023</a:t>
            </a:r>
          </a:p>
        </c:rich>
      </c:tx>
      <c:layout>
        <c:manualLayout>
          <c:xMode val="edge"/>
          <c:yMode val="edge"/>
          <c:x val="0.13896811274925153"/>
          <c:y val="2.86811201445347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9.4020782031191699E-2"/>
          <c:y val="0.10655152913499819"/>
          <c:w val="0.87991773002014773"/>
          <c:h val="0.729172774158523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ikä_19_23_kuviot!$B$36</c:f>
              <c:strCache>
                <c:ptCount val="1"/>
                <c:pt idx="0">
                  <c:v>Kuntien välinen tulomuutto v. 2019–2023 (yht. 4 062 henk.)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ikä_19_23_kuviot!$D$36:$S$36</c:f>
              <c:numCache>
                <c:formatCode>#,##0</c:formatCode>
                <c:ptCount val="16"/>
                <c:pt idx="0">
                  <c:v>189</c:v>
                </c:pt>
                <c:pt idx="1">
                  <c:v>119</c:v>
                </c:pt>
                <c:pt idx="2">
                  <c:v>98</c:v>
                </c:pt>
                <c:pt idx="3">
                  <c:v>391</c:v>
                </c:pt>
                <c:pt idx="4">
                  <c:v>672</c:v>
                </c:pt>
                <c:pt idx="5">
                  <c:v>564</c:v>
                </c:pt>
                <c:pt idx="6">
                  <c:v>397</c:v>
                </c:pt>
                <c:pt idx="7">
                  <c:v>230</c:v>
                </c:pt>
                <c:pt idx="8">
                  <c:v>215</c:v>
                </c:pt>
                <c:pt idx="9">
                  <c:v>174</c:v>
                </c:pt>
                <c:pt idx="10">
                  <c:v>186</c:v>
                </c:pt>
                <c:pt idx="11">
                  <c:v>245</c:v>
                </c:pt>
                <c:pt idx="12">
                  <c:v>200</c:v>
                </c:pt>
                <c:pt idx="13">
                  <c:v>163</c:v>
                </c:pt>
                <c:pt idx="14">
                  <c:v>94</c:v>
                </c:pt>
                <c:pt idx="15">
                  <c:v>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22-40C3-8850-5CE18B629C11}"/>
            </c:ext>
          </c:extLst>
        </c:ser>
        <c:ser>
          <c:idx val="1"/>
          <c:order val="1"/>
          <c:tx>
            <c:strRef>
              <c:f>ikä_19_23_kuviot!$B$37</c:f>
              <c:strCache>
                <c:ptCount val="1"/>
                <c:pt idx="0">
                  <c:v>Kuntien välinen lähtömuutto v. 2019–2023 (yht. 4 474 henk.)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ikä_19_23_kuviot!$D$37:$S$37</c:f>
              <c:numCache>
                <c:formatCode>#,##0</c:formatCode>
                <c:ptCount val="16"/>
                <c:pt idx="0">
                  <c:v>186</c:v>
                </c:pt>
                <c:pt idx="1">
                  <c:v>122</c:v>
                </c:pt>
                <c:pt idx="2">
                  <c:v>123</c:v>
                </c:pt>
                <c:pt idx="3">
                  <c:v>574</c:v>
                </c:pt>
                <c:pt idx="4">
                  <c:v>978</c:v>
                </c:pt>
                <c:pt idx="5">
                  <c:v>593</c:v>
                </c:pt>
                <c:pt idx="6">
                  <c:v>377</c:v>
                </c:pt>
                <c:pt idx="7">
                  <c:v>246</c:v>
                </c:pt>
                <c:pt idx="8">
                  <c:v>221</c:v>
                </c:pt>
                <c:pt idx="9">
                  <c:v>183</c:v>
                </c:pt>
                <c:pt idx="10">
                  <c:v>175</c:v>
                </c:pt>
                <c:pt idx="11">
                  <c:v>201</c:v>
                </c:pt>
                <c:pt idx="12">
                  <c:v>158</c:v>
                </c:pt>
                <c:pt idx="13">
                  <c:v>127</c:v>
                </c:pt>
                <c:pt idx="14">
                  <c:v>103</c:v>
                </c:pt>
                <c:pt idx="15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22-40C3-8850-5CE18B629C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766888320"/>
        <c:axId val="766889632"/>
      </c:barChart>
      <c:catAx>
        <c:axId val="76688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9632"/>
        <c:crosses val="autoZero"/>
        <c:auto val="1"/>
        <c:lblAlgn val="ctr"/>
        <c:lblOffset val="100"/>
        <c:noMultiLvlLbl val="0"/>
      </c:catAx>
      <c:valAx>
        <c:axId val="766889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8320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39420621595403327"/>
          <c:y val="0.14319173000361926"/>
          <c:w val="0.57854657402700105"/>
          <c:h val="0.123875338753387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200" b="1" dirty="0"/>
              <a:t>Kuntien välinen tulo- ja lähtömuutto Vesannolla yhteensä vuosina 2019–2023</a:t>
            </a:r>
          </a:p>
        </c:rich>
      </c:tx>
      <c:layout>
        <c:manualLayout>
          <c:xMode val="edge"/>
          <c:yMode val="edge"/>
          <c:x val="0.13896811274925153"/>
          <c:y val="2.86811201445347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9.4020782031191699E-2"/>
          <c:y val="0.10655152913499819"/>
          <c:w val="0.87991773002014773"/>
          <c:h val="0.729172774158523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ikä_19_23_kuviot!$B$38</c:f>
              <c:strCache>
                <c:ptCount val="1"/>
                <c:pt idx="0">
                  <c:v>Kuntien välinen tulomuutto v. 2019–2023 (yht. 360 henk.)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ikä_19_23_kuviot!$D$38:$S$38</c:f>
              <c:numCache>
                <c:formatCode>#,##0</c:formatCode>
                <c:ptCount val="16"/>
                <c:pt idx="0">
                  <c:v>7</c:v>
                </c:pt>
                <c:pt idx="1">
                  <c:v>4</c:v>
                </c:pt>
                <c:pt idx="2">
                  <c:v>14</c:v>
                </c:pt>
                <c:pt idx="3">
                  <c:v>32</c:v>
                </c:pt>
                <c:pt idx="4">
                  <c:v>46</c:v>
                </c:pt>
                <c:pt idx="5">
                  <c:v>41</c:v>
                </c:pt>
                <c:pt idx="6">
                  <c:v>25</c:v>
                </c:pt>
                <c:pt idx="7">
                  <c:v>17</c:v>
                </c:pt>
                <c:pt idx="8">
                  <c:v>14</c:v>
                </c:pt>
                <c:pt idx="9">
                  <c:v>13</c:v>
                </c:pt>
                <c:pt idx="10">
                  <c:v>25</c:v>
                </c:pt>
                <c:pt idx="11">
                  <c:v>33</c:v>
                </c:pt>
                <c:pt idx="12">
                  <c:v>29</c:v>
                </c:pt>
                <c:pt idx="13">
                  <c:v>30</c:v>
                </c:pt>
                <c:pt idx="14">
                  <c:v>14</c:v>
                </c:pt>
                <c:pt idx="15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76-4C51-A0F4-25B8E9CE7A55}"/>
            </c:ext>
          </c:extLst>
        </c:ser>
        <c:ser>
          <c:idx val="1"/>
          <c:order val="1"/>
          <c:tx>
            <c:strRef>
              <c:f>ikä_19_23_kuviot!$B$39</c:f>
              <c:strCache>
                <c:ptCount val="1"/>
                <c:pt idx="0">
                  <c:v>Kuntien välinen lähtömuutto v. 2019–2023 (yht. 350 henk.)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ikä_19_23_kuviot!$D$39:$S$39</c:f>
              <c:numCache>
                <c:formatCode>#,##0</c:formatCode>
                <c:ptCount val="16"/>
                <c:pt idx="0">
                  <c:v>7</c:v>
                </c:pt>
                <c:pt idx="1">
                  <c:v>7</c:v>
                </c:pt>
                <c:pt idx="2">
                  <c:v>11</c:v>
                </c:pt>
                <c:pt idx="3">
                  <c:v>59</c:v>
                </c:pt>
                <c:pt idx="4">
                  <c:v>61</c:v>
                </c:pt>
                <c:pt idx="5">
                  <c:v>28</c:v>
                </c:pt>
                <c:pt idx="6">
                  <c:v>21</c:v>
                </c:pt>
                <c:pt idx="7">
                  <c:v>15</c:v>
                </c:pt>
                <c:pt idx="8">
                  <c:v>18</c:v>
                </c:pt>
                <c:pt idx="9">
                  <c:v>21</c:v>
                </c:pt>
                <c:pt idx="10">
                  <c:v>21</c:v>
                </c:pt>
                <c:pt idx="11">
                  <c:v>21</c:v>
                </c:pt>
                <c:pt idx="12">
                  <c:v>13</c:v>
                </c:pt>
                <c:pt idx="13">
                  <c:v>15</c:v>
                </c:pt>
                <c:pt idx="14">
                  <c:v>17</c:v>
                </c:pt>
                <c:pt idx="1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76-4C51-A0F4-25B8E9CE7A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766888320"/>
        <c:axId val="766889632"/>
      </c:barChart>
      <c:catAx>
        <c:axId val="76688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9632"/>
        <c:crosses val="autoZero"/>
        <c:auto val="1"/>
        <c:lblAlgn val="ctr"/>
        <c:lblOffset val="100"/>
        <c:noMultiLvlLbl val="0"/>
      </c:catAx>
      <c:valAx>
        <c:axId val="766889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8320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39420621595403327"/>
          <c:y val="0.14319173000361926"/>
          <c:w val="0.57854657402700105"/>
          <c:h val="0.123875338753387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200" b="1" dirty="0"/>
              <a:t>Kuntien välinen tulo- ja lähtömuutto Iisalmessa yhteensä vuosina 2019–2023</a:t>
            </a:r>
          </a:p>
        </c:rich>
      </c:tx>
      <c:layout>
        <c:manualLayout>
          <c:xMode val="edge"/>
          <c:yMode val="edge"/>
          <c:x val="0.13896811274925153"/>
          <c:y val="2.86811201445347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9.4020782031191699E-2"/>
          <c:y val="0.10655152913499819"/>
          <c:w val="0.87991773002014773"/>
          <c:h val="0.729172774158523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ikä_19_23_kuviot!$B$4</c:f>
              <c:strCache>
                <c:ptCount val="1"/>
                <c:pt idx="0">
                  <c:v>Kuntien välinen tulomuutto v. 2019–2023 (yht. 4 616 henk.)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ikä_19_23_kuviot!$D$4:$S$4</c:f>
              <c:numCache>
                <c:formatCode>#,##0</c:formatCode>
                <c:ptCount val="16"/>
                <c:pt idx="0">
                  <c:v>225</c:v>
                </c:pt>
                <c:pt idx="1">
                  <c:v>159</c:v>
                </c:pt>
                <c:pt idx="2">
                  <c:v>140</c:v>
                </c:pt>
                <c:pt idx="3">
                  <c:v>713</c:v>
                </c:pt>
                <c:pt idx="4">
                  <c:v>962</c:v>
                </c:pt>
                <c:pt idx="5">
                  <c:v>635</c:v>
                </c:pt>
                <c:pt idx="6">
                  <c:v>405</c:v>
                </c:pt>
                <c:pt idx="7">
                  <c:v>283</c:v>
                </c:pt>
                <c:pt idx="8">
                  <c:v>212</c:v>
                </c:pt>
                <c:pt idx="9">
                  <c:v>164</c:v>
                </c:pt>
                <c:pt idx="10">
                  <c:v>144</c:v>
                </c:pt>
                <c:pt idx="11">
                  <c:v>125</c:v>
                </c:pt>
                <c:pt idx="12">
                  <c:v>142</c:v>
                </c:pt>
                <c:pt idx="13">
                  <c:v>122</c:v>
                </c:pt>
                <c:pt idx="14">
                  <c:v>84</c:v>
                </c:pt>
                <c:pt idx="15">
                  <c:v>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E1-4CA1-BA2D-17A01766C0A4}"/>
            </c:ext>
          </c:extLst>
        </c:ser>
        <c:ser>
          <c:idx val="1"/>
          <c:order val="1"/>
          <c:tx>
            <c:strRef>
              <c:f>ikä_19_23_kuviot!$B$5</c:f>
              <c:strCache>
                <c:ptCount val="1"/>
                <c:pt idx="0">
                  <c:v>Kuntien välinen lähtömuutto v. 2019–2023 (yht. 5 134 henk.)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ikä_19_23_kuviot!$D$5:$S$5</c:f>
              <c:numCache>
                <c:formatCode>#,##0</c:formatCode>
                <c:ptCount val="16"/>
                <c:pt idx="0">
                  <c:v>248</c:v>
                </c:pt>
                <c:pt idx="1">
                  <c:v>178</c:v>
                </c:pt>
                <c:pt idx="2">
                  <c:v>137</c:v>
                </c:pt>
                <c:pt idx="3">
                  <c:v>662</c:v>
                </c:pt>
                <c:pt idx="4">
                  <c:v>1329</c:v>
                </c:pt>
                <c:pt idx="5">
                  <c:v>688</c:v>
                </c:pt>
                <c:pt idx="6">
                  <c:v>440</c:v>
                </c:pt>
                <c:pt idx="7">
                  <c:v>317</c:v>
                </c:pt>
                <c:pt idx="8">
                  <c:v>246</c:v>
                </c:pt>
                <c:pt idx="9">
                  <c:v>156</c:v>
                </c:pt>
                <c:pt idx="10">
                  <c:v>169</c:v>
                </c:pt>
                <c:pt idx="11">
                  <c:v>121</c:v>
                </c:pt>
                <c:pt idx="12">
                  <c:v>145</c:v>
                </c:pt>
                <c:pt idx="13">
                  <c:v>115</c:v>
                </c:pt>
                <c:pt idx="14">
                  <c:v>77</c:v>
                </c:pt>
                <c:pt idx="15">
                  <c:v>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E1-4CA1-BA2D-17A01766C0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766888320"/>
        <c:axId val="766889632"/>
      </c:barChart>
      <c:catAx>
        <c:axId val="76688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9632"/>
        <c:crosses val="autoZero"/>
        <c:auto val="1"/>
        <c:lblAlgn val="ctr"/>
        <c:lblOffset val="100"/>
        <c:noMultiLvlLbl val="0"/>
      </c:catAx>
      <c:valAx>
        <c:axId val="766889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8320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39420621595403327"/>
          <c:y val="0.14319173000361926"/>
          <c:w val="0.57854657402700105"/>
          <c:h val="0.123875338753387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3">
    <c:autoUpdate val="0"/>
  </c:externalData>
  <c:userShapes r:id="rId4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200" b="1" dirty="0"/>
              <a:t>Kuntien välinen tulo- ja lähtömuutto Vieremällä yhteensä vuosina 2019–2023</a:t>
            </a:r>
          </a:p>
        </c:rich>
      </c:tx>
      <c:layout>
        <c:manualLayout>
          <c:xMode val="edge"/>
          <c:yMode val="edge"/>
          <c:x val="0.13896811274925153"/>
          <c:y val="2.86811201445347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9.4020782031191699E-2"/>
          <c:y val="0.10655152913499819"/>
          <c:w val="0.87991773002014773"/>
          <c:h val="0.729172774158523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ikä_19_23_kuviot!$B$40</c:f>
              <c:strCache>
                <c:ptCount val="1"/>
                <c:pt idx="0">
                  <c:v>Kuntien välinen tulomuutto v. 2019–2023 (yht. 666 henk.)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ikä_19_23_kuviot!$D$40:$S$40</c:f>
              <c:numCache>
                <c:formatCode>#,##0</c:formatCode>
                <c:ptCount val="16"/>
                <c:pt idx="0">
                  <c:v>29</c:v>
                </c:pt>
                <c:pt idx="1">
                  <c:v>22</c:v>
                </c:pt>
                <c:pt idx="2">
                  <c:v>28</c:v>
                </c:pt>
                <c:pt idx="3">
                  <c:v>59</c:v>
                </c:pt>
                <c:pt idx="4">
                  <c:v>133</c:v>
                </c:pt>
                <c:pt idx="5">
                  <c:v>84</c:v>
                </c:pt>
                <c:pt idx="6">
                  <c:v>66</c:v>
                </c:pt>
                <c:pt idx="7">
                  <c:v>53</c:v>
                </c:pt>
                <c:pt idx="8">
                  <c:v>32</c:v>
                </c:pt>
                <c:pt idx="9">
                  <c:v>28</c:v>
                </c:pt>
                <c:pt idx="10">
                  <c:v>33</c:v>
                </c:pt>
                <c:pt idx="11">
                  <c:v>24</c:v>
                </c:pt>
                <c:pt idx="12">
                  <c:v>21</c:v>
                </c:pt>
                <c:pt idx="13">
                  <c:v>22</c:v>
                </c:pt>
                <c:pt idx="14">
                  <c:v>11</c:v>
                </c:pt>
                <c:pt idx="15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4C-4244-869C-B45DBB89DB9E}"/>
            </c:ext>
          </c:extLst>
        </c:ser>
        <c:ser>
          <c:idx val="1"/>
          <c:order val="1"/>
          <c:tx>
            <c:strRef>
              <c:f>ikä_19_23_kuviot!$B$41</c:f>
              <c:strCache>
                <c:ptCount val="1"/>
                <c:pt idx="0">
                  <c:v>Kuntien välinen lähtömuutto v. 2019–2023 (yht. 844 henk.)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ikä_19_23_kuviot!$D$41:$S$41</c:f>
              <c:numCache>
                <c:formatCode>#,##0</c:formatCode>
                <c:ptCount val="16"/>
                <c:pt idx="0">
                  <c:v>43</c:v>
                </c:pt>
                <c:pt idx="1">
                  <c:v>33</c:v>
                </c:pt>
                <c:pt idx="2">
                  <c:v>31</c:v>
                </c:pt>
                <c:pt idx="3">
                  <c:v>140</c:v>
                </c:pt>
                <c:pt idx="4">
                  <c:v>175</c:v>
                </c:pt>
                <c:pt idx="5">
                  <c:v>88</c:v>
                </c:pt>
                <c:pt idx="6">
                  <c:v>72</c:v>
                </c:pt>
                <c:pt idx="7">
                  <c:v>47</c:v>
                </c:pt>
                <c:pt idx="8">
                  <c:v>42</c:v>
                </c:pt>
                <c:pt idx="9">
                  <c:v>38</c:v>
                </c:pt>
                <c:pt idx="10">
                  <c:v>25</c:v>
                </c:pt>
                <c:pt idx="11">
                  <c:v>22</c:v>
                </c:pt>
                <c:pt idx="12">
                  <c:v>27</c:v>
                </c:pt>
                <c:pt idx="13">
                  <c:v>23</c:v>
                </c:pt>
                <c:pt idx="14">
                  <c:v>17</c:v>
                </c:pt>
                <c:pt idx="15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4C-4244-869C-B45DBB89DB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766888320"/>
        <c:axId val="766889632"/>
      </c:barChart>
      <c:catAx>
        <c:axId val="76688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9632"/>
        <c:crosses val="autoZero"/>
        <c:auto val="1"/>
        <c:lblAlgn val="ctr"/>
        <c:lblOffset val="100"/>
        <c:noMultiLvlLbl val="0"/>
      </c:catAx>
      <c:valAx>
        <c:axId val="766889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8320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39420621595403327"/>
          <c:y val="0.14319173000361926"/>
          <c:w val="0.57854657402700105"/>
          <c:h val="0.123875338753387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200" b="1" dirty="0"/>
              <a:t>Kuntien välinen tulo- ja lähtömuutto Joroisissa yhteensä vuosina 2019–2023</a:t>
            </a:r>
          </a:p>
        </c:rich>
      </c:tx>
      <c:layout>
        <c:manualLayout>
          <c:xMode val="edge"/>
          <c:yMode val="edge"/>
          <c:x val="0.13896811274925153"/>
          <c:y val="2.86811201445347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9.4020782031191699E-2"/>
          <c:y val="0.10655152913499819"/>
          <c:w val="0.87991773002014773"/>
          <c:h val="0.729172774158523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ikä_19_23_kuviot!$B$6</c:f>
              <c:strCache>
                <c:ptCount val="1"/>
                <c:pt idx="0">
                  <c:v>Kuntien välinen tulomuutto v. 2019–2023 (yht. 1 104 henk.)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ikä_19_23_kuviot!$D$6:$S$6</c:f>
              <c:numCache>
                <c:formatCode>#,##0</c:formatCode>
                <c:ptCount val="16"/>
                <c:pt idx="0">
                  <c:v>63</c:v>
                </c:pt>
                <c:pt idx="1">
                  <c:v>38</c:v>
                </c:pt>
                <c:pt idx="2">
                  <c:v>51</c:v>
                </c:pt>
                <c:pt idx="3">
                  <c:v>77</c:v>
                </c:pt>
                <c:pt idx="4">
                  <c:v>184</c:v>
                </c:pt>
                <c:pt idx="5">
                  <c:v>129</c:v>
                </c:pt>
                <c:pt idx="6">
                  <c:v>99</c:v>
                </c:pt>
                <c:pt idx="7">
                  <c:v>67</c:v>
                </c:pt>
                <c:pt idx="8">
                  <c:v>56</c:v>
                </c:pt>
                <c:pt idx="9">
                  <c:v>68</c:v>
                </c:pt>
                <c:pt idx="10">
                  <c:v>63</c:v>
                </c:pt>
                <c:pt idx="11">
                  <c:v>62</c:v>
                </c:pt>
                <c:pt idx="12">
                  <c:v>57</c:v>
                </c:pt>
                <c:pt idx="13">
                  <c:v>38</c:v>
                </c:pt>
                <c:pt idx="14">
                  <c:v>27</c:v>
                </c:pt>
                <c:pt idx="15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F0-4209-82AE-7B1485A05496}"/>
            </c:ext>
          </c:extLst>
        </c:ser>
        <c:ser>
          <c:idx val="1"/>
          <c:order val="1"/>
          <c:tx>
            <c:strRef>
              <c:f>ikä_19_23_kuviot!$B$7</c:f>
              <c:strCache>
                <c:ptCount val="1"/>
                <c:pt idx="0">
                  <c:v>Kuntien välinen lähtömuutto v. 2019–2023 (yht. 1 272 henk.)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ikä_19_23_kuviot!$D$7:$S$7</c:f>
              <c:numCache>
                <c:formatCode>#,##0</c:formatCode>
                <c:ptCount val="16"/>
                <c:pt idx="0">
                  <c:v>61</c:v>
                </c:pt>
                <c:pt idx="1">
                  <c:v>50</c:v>
                </c:pt>
                <c:pt idx="2">
                  <c:v>50</c:v>
                </c:pt>
                <c:pt idx="3">
                  <c:v>220</c:v>
                </c:pt>
                <c:pt idx="4">
                  <c:v>220</c:v>
                </c:pt>
                <c:pt idx="5">
                  <c:v>122</c:v>
                </c:pt>
                <c:pt idx="6">
                  <c:v>105</c:v>
                </c:pt>
                <c:pt idx="7">
                  <c:v>63</c:v>
                </c:pt>
                <c:pt idx="8">
                  <c:v>61</c:v>
                </c:pt>
                <c:pt idx="9">
                  <c:v>68</c:v>
                </c:pt>
                <c:pt idx="10">
                  <c:v>43</c:v>
                </c:pt>
                <c:pt idx="11">
                  <c:v>55</c:v>
                </c:pt>
                <c:pt idx="12">
                  <c:v>56</c:v>
                </c:pt>
                <c:pt idx="13">
                  <c:v>40</c:v>
                </c:pt>
                <c:pt idx="14">
                  <c:v>30</c:v>
                </c:pt>
                <c:pt idx="15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F0-4209-82AE-7B1485A054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766888320"/>
        <c:axId val="766889632"/>
      </c:barChart>
      <c:catAx>
        <c:axId val="76688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9632"/>
        <c:crosses val="autoZero"/>
        <c:auto val="1"/>
        <c:lblAlgn val="ctr"/>
        <c:lblOffset val="100"/>
        <c:noMultiLvlLbl val="0"/>
      </c:catAx>
      <c:valAx>
        <c:axId val="766889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8320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39420621595403327"/>
          <c:y val="0.14319173000361926"/>
          <c:w val="0.57854657402700105"/>
          <c:h val="0.123875338753387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200" b="1" dirty="0"/>
              <a:t>Kuntien välinen tulo- ja lähtömuutto Kaavilla yhteensä vuosina 2019–2023</a:t>
            </a:r>
          </a:p>
        </c:rich>
      </c:tx>
      <c:layout>
        <c:manualLayout>
          <c:xMode val="edge"/>
          <c:yMode val="edge"/>
          <c:x val="0.13896811274925153"/>
          <c:y val="2.86811201445347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9.4020782031191699E-2"/>
          <c:y val="0.10655152913499819"/>
          <c:w val="0.87991773002014773"/>
          <c:h val="0.729172774158523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ikä_19_23_kuviot!$B$8</c:f>
              <c:strCache>
                <c:ptCount val="1"/>
                <c:pt idx="0">
                  <c:v>Kuntien välinen tulomuutto v. 2019–2023 (yht. 659 henk.)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ikä_19_23_kuviot!$D$8:$S$8</c:f>
              <c:numCache>
                <c:formatCode>#,##0</c:formatCode>
                <c:ptCount val="16"/>
                <c:pt idx="0">
                  <c:v>27</c:v>
                </c:pt>
                <c:pt idx="1">
                  <c:v>29</c:v>
                </c:pt>
                <c:pt idx="2">
                  <c:v>13</c:v>
                </c:pt>
                <c:pt idx="3">
                  <c:v>61</c:v>
                </c:pt>
                <c:pt idx="4">
                  <c:v>69</c:v>
                </c:pt>
                <c:pt idx="5">
                  <c:v>81</c:v>
                </c:pt>
                <c:pt idx="6">
                  <c:v>54</c:v>
                </c:pt>
                <c:pt idx="7">
                  <c:v>49</c:v>
                </c:pt>
                <c:pt idx="8">
                  <c:v>37</c:v>
                </c:pt>
                <c:pt idx="9">
                  <c:v>41</c:v>
                </c:pt>
                <c:pt idx="10">
                  <c:v>52</c:v>
                </c:pt>
                <c:pt idx="11">
                  <c:v>54</c:v>
                </c:pt>
                <c:pt idx="12">
                  <c:v>24</c:v>
                </c:pt>
                <c:pt idx="13">
                  <c:v>30</c:v>
                </c:pt>
                <c:pt idx="14">
                  <c:v>20</c:v>
                </c:pt>
                <c:pt idx="15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1D-4860-AEFF-E9CB1E324750}"/>
            </c:ext>
          </c:extLst>
        </c:ser>
        <c:ser>
          <c:idx val="1"/>
          <c:order val="1"/>
          <c:tx>
            <c:strRef>
              <c:f>ikä_19_23_kuviot!$B$9</c:f>
              <c:strCache>
                <c:ptCount val="1"/>
                <c:pt idx="0">
                  <c:v>Kuntien välinen lähtömuutto v. 2019–2023 (yht. 808 henk.)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ikä_19_23_kuviot!$D$9:$S$9</c:f>
              <c:numCache>
                <c:formatCode>#,##0</c:formatCode>
                <c:ptCount val="16"/>
                <c:pt idx="0">
                  <c:v>31</c:v>
                </c:pt>
                <c:pt idx="1">
                  <c:v>34</c:v>
                </c:pt>
                <c:pt idx="2">
                  <c:v>29</c:v>
                </c:pt>
                <c:pt idx="3">
                  <c:v>160</c:v>
                </c:pt>
                <c:pt idx="4">
                  <c:v>115</c:v>
                </c:pt>
                <c:pt idx="5">
                  <c:v>88</c:v>
                </c:pt>
                <c:pt idx="6">
                  <c:v>50</c:v>
                </c:pt>
                <c:pt idx="7">
                  <c:v>43</c:v>
                </c:pt>
                <c:pt idx="8">
                  <c:v>35</c:v>
                </c:pt>
                <c:pt idx="9">
                  <c:v>39</c:v>
                </c:pt>
                <c:pt idx="10">
                  <c:v>38</c:v>
                </c:pt>
                <c:pt idx="11">
                  <c:v>32</c:v>
                </c:pt>
                <c:pt idx="12">
                  <c:v>28</c:v>
                </c:pt>
                <c:pt idx="13">
                  <c:v>27</c:v>
                </c:pt>
                <c:pt idx="14">
                  <c:v>27</c:v>
                </c:pt>
                <c:pt idx="15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1D-4860-AEFF-E9CB1E3247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766888320"/>
        <c:axId val="766889632"/>
      </c:barChart>
      <c:catAx>
        <c:axId val="76688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9632"/>
        <c:crosses val="autoZero"/>
        <c:auto val="1"/>
        <c:lblAlgn val="ctr"/>
        <c:lblOffset val="100"/>
        <c:noMultiLvlLbl val="0"/>
      </c:catAx>
      <c:valAx>
        <c:axId val="766889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8320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39420621595403327"/>
          <c:y val="0.14319173000361926"/>
          <c:w val="0.57854657402700105"/>
          <c:h val="0.123875338753387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200" b="1" dirty="0"/>
              <a:t>Kuntien välinen tulo- ja lähtömuutto Keiteleellä yhteensä vuosina 2019–2023</a:t>
            </a:r>
          </a:p>
        </c:rich>
      </c:tx>
      <c:layout>
        <c:manualLayout>
          <c:xMode val="edge"/>
          <c:yMode val="edge"/>
          <c:x val="0.13896811274925153"/>
          <c:y val="2.86811201445347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9.4020782031191699E-2"/>
          <c:y val="0.10655152913499819"/>
          <c:w val="0.87991773002014773"/>
          <c:h val="0.729172774158523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ikä_19_23_kuviot!$B$10</c:f>
              <c:strCache>
                <c:ptCount val="1"/>
                <c:pt idx="0">
                  <c:v>Kuntien välinen tulomuutto v. 2019–2023 (yht. 398 henk.)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ikä_19_23_kuviot!$D$10:$S$10</c:f>
              <c:numCache>
                <c:formatCode>#,##0</c:formatCode>
                <c:ptCount val="16"/>
                <c:pt idx="0">
                  <c:v>20</c:v>
                </c:pt>
                <c:pt idx="1">
                  <c:v>14</c:v>
                </c:pt>
                <c:pt idx="2">
                  <c:v>13</c:v>
                </c:pt>
                <c:pt idx="3">
                  <c:v>29</c:v>
                </c:pt>
                <c:pt idx="4">
                  <c:v>51</c:v>
                </c:pt>
                <c:pt idx="5">
                  <c:v>43</c:v>
                </c:pt>
                <c:pt idx="6">
                  <c:v>24</c:v>
                </c:pt>
                <c:pt idx="7">
                  <c:v>28</c:v>
                </c:pt>
                <c:pt idx="8">
                  <c:v>29</c:v>
                </c:pt>
                <c:pt idx="9">
                  <c:v>22</c:v>
                </c:pt>
                <c:pt idx="10">
                  <c:v>17</c:v>
                </c:pt>
                <c:pt idx="11">
                  <c:v>26</c:v>
                </c:pt>
                <c:pt idx="12">
                  <c:v>23</c:v>
                </c:pt>
                <c:pt idx="13">
                  <c:v>19</c:v>
                </c:pt>
                <c:pt idx="14">
                  <c:v>18</c:v>
                </c:pt>
                <c:pt idx="15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6B-4A34-9D53-B834B06BD665}"/>
            </c:ext>
          </c:extLst>
        </c:ser>
        <c:ser>
          <c:idx val="1"/>
          <c:order val="1"/>
          <c:tx>
            <c:strRef>
              <c:f>ikä_19_23_kuviot!$B$11</c:f>
              <c:strCache>
                <c:ptCount val="1"/>
                <c:pt idx="0">
                  <c:v>Kuntien välinen lähtömuutto v. 2019–2023 (yht. 517 henk.)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ikä_19_23_kuviot!$D$11:$S$11</c:f>
              <c:numCache>
                <c:formatCode>#,##0</c:formatCode>
                <c:ptCount val="16"/>
                <c:pt idx="0">
                  <c:v>23</c:v>
                </c:pt>
                <c:pt idx="1">
                  <c:v>24</c:v>
                </c:pt>
                <c:pt idx="2">
                  <c:v>11</c:v>
                </c:pt>
                <c:pt idx="3">
                  <c:v>80</c:v>
                </c:pt>
                <c:pt idx="4">
                  <c:v>98</c:v>
                </c:pt>
                <c:pt idx="5">
                  <c:v>52</c:v>
                </c:pt>
                <c:pt idx="6">
                  <c:v>28</c:v>
                </c:pt>
                <c:pt idx="7">
                  <c:v>28</c:v>
                </c:pt>
                <c:pt idx="8">
                  <c:v>33</c:v>
                </c:pt>
                <c:pt idx="9">
                  <c:v>24</c:v>
                </c:pt>
                <c:pt idx="10">
                  <c:v>12</c:v>
                </c:pt>
                <c:pt idx="11">
                  <c:v>25</c:v>
                </c:pt>
                <c:pt idx="12">
                  <c:v>19</c:v>
                </c:pt>
                <c:pt idx="13">
                  <c:v>14</c:v>
                </c:pt>
                <c:pt idx="14">
                  <c:v>27</c:v>
                </c:pt>
                <c:pt idx="15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6B-4A34-9D53-B834B06BD6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766888320"/>
        <c:axId val="766889632"/>
      </c:barChart>
      <c:catAx>
        <c:axId val="76688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9632"/>
        <c:crosses val="autoZero"/>
        <c:auto val="1"/>
        <c:lblAlgn val="ctr"/>
        <c:lblOffset val="100"/>
        <c:noMultiLvlLbl val="0"/>
      </c:catAx>
      <c:valAx>
        <c:axId val="766889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8320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39420621595403327"/>
          <c:y val="0.14319173000361926"/>
          <c:w val="0.57854657402700105"/>
          <c:h val="0.123875338753387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200" b="1" dirty="0"/>
              <a:t>Kuntien välinen tulo- ja lähtömuutto Kiuruvedellä yhteensä vuosina 2019–2023</a:t>
            </a:r>
          </a:p>
        </c:rich>
      </c:tx>
      <c:layout>
        <c:manualLayout>
          <c:xMode val="edge"/>
          <c:yMode val="edge"/>
          <c:x val="0.13896811274925153"/>
          <c:y val="2.86811201445347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9.4020782031191699E-2"/>
          <c:y val="0.10655152913499819"/>
          <c:w val="0.87991773002014773"/>
          <c:h val="0.729172774158523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ikä_19_23_kuviot!$B$12</c:f>
              <c:strCache>
                <c:ptCount val="1"/>
                <c:pt idx="0">
                  <c:v>Kuntien välinen tulomuutto v. 2019–2023 (yht. 1 217 henk.)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ikä_19_23_kuviot!$D$12:$S$12</c:f>
              <c:numCache>
                <c:formatCode>#,##0</c:formatCode>
                <c:ptCount val="16"/>
                <c:pt idx="0">
                  <c:v>63</c:v>
                </c:pt>
                <c:pt idx="1">
                  <c:v>52</c:v>
                </c:pt>
                <c:pt idx="2">
                  <c:v>28</c:v>
                </c:pt>
                <c:pt idx="3">
                  <c:v>140</c:v>
                </c:pt>
                <c:pt idx="4">
                  <c:v>218</c:v>
                </c:pt>
                <c:pt idx="5">
                  <c:v>144</c:v>
                </c:pt>
                <c:pt idx="6">
                  <c:v>115</c:v>
                </c:pt>
                <c:pt idx="7">
                  <c:v>77</c:v>
                </c:pt>
                <c:pt idx="8">
                  <c:v>55</c:v>
                </c:pt>
                <c:pt idx="9">
                  <c:v>46</c:v>
                </c:pt>
                <c:pt idx="10">
                  <c:v>42</c:v>
                </c:pt>
                <c:pt idx="11">
                  <c:v>60</c:v>
                </c:pt>
                <c:pt idx="12">
                  <c:v>74</c:v>
                </c:pt>
                <c:pt idx="13">
                  <c:v>43</c:v>
                </c:pt>
                <c:pt idx="14">
                  <c:v>28</c:v>
                </c:pt>
                <c:pt idx="15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F9-41CA-AE9B-F4F0C8C0C977}"/>
            </c:ext>
          </c:extLst>
        </c:ser>
        <c:ser>
          <c:idx val="1"/>
          <c:order val="1"/>
          <c:tx>
            <c:strRef>
              <c:f>ikä_19_23_kuviot!$B$13</c:f>
              <c:strCache>
                <c:ptCount val="1"/>
                <c:pt idx="0">
                  <c:v>Kuntien välinen lähtömuutto v. 2019–2023 (yht. 1 559 henk.)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ikä_19_23_kuviot!$D$13:$S$13</c:f>
              <c:numCache>
                <c:formatCode>#,##0</c:formatCode>
                <c:ptCount val="16"/>
                <c:pt idx="0">
                  <c:v>69</c:v>
                </c:pt>
                <c:pt idx="1">
                  <c:v>46</c:v>
                </c:pt>
                <c:pt idx="2">
                  <c:v>50</c:v>
                </c:pt>
                <c:pt idx="3">
                  <c:v>292</c:v>
                </c:pt>
                <c:pt idx="4">
                  <c:v>352</c:v>
                </c:pt>
                <c:pt idx="5">
                  <c:v>162</c:v>
                </c:pt>
                <c:pt idx="6">
                  <c:v>108</c:v>
                </c:pt>
                <c:pt idx="7">
                  <c:v>97</c:v>
                </c:pt>
                <c:pt idx="8">
                  <c:v>57</c:v>
                </c:pt>
                <c:pt idx="9">
                  <c:v>52</c:v>
                </c:pt>
                <c:pt idx="10">
                  <c:v>59</c:v>
                </c:pt>
                <c:pt idx="11">
                  <c:v>70</c:v>
                </c:pt>
                <c:pt idx="12">
                  <c:v>43</c:v>
                </c:pt>
                <c:pt idx="13">
                  <c:v>32</c:v>
                </c:pt>
                <c:pt idx="14">
                  <c:v>30</c:v>
                </c:pt>
                <c:pt idx="15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F9-41CA-AE9B-F4F0C8C0C9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766888320"/>
        <c:axId val="766889632"/>
      </c:barChart>
      <c:catAx>
        <c:axId val="76688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9632"/>
        <c:crosses val="autoZero"/>
        <c:auto val="1"/>
        <c:lblAlgn val="ctr"/>
        <c:lblOffset val="100"/>
        <c:noMultiLvlLbl val="0"/>
      </c:catAx>
      <c:valAx>
        <c:axId val="766889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8320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39420621595403327"/>
          <c:y val="0.14319173000361926"/>
          <c:w val="0.57854657402700105"/>
          <c:h val="0.123875338753387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200" b="1" dirty="0"/>
              <a:t>Kuntien välinen tulo- ja lähtömuutto Kuopiossa yhteensä vuosina 2019–2023</a:t>
            </a:r>
          </a:p>
        </c:rich>
      </c:tx>
      <c:layout>
        <c:manualLayout>
          <c:xMode val="edge"/>
          <c:yMode val="edge"/>
          <c:x val="0.13896811274925153"/>
          <c:y val="2.86811201445347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9.4020782031191699E-2"/>
          <c:y val="0.10655152913499819"/>
          <c:w val="0.87991773002014773"/>
          <c:h val="0.729172774158523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ikä_19_23_kuviot!$B$14</c:f>
              <c:strCache>
                <c:ptCount val="1"/>
                <c:pt idx="0">
                  <c:v>Kuntien välinen tulomuutto v. 2019–2023 (yht. 32 885 henk.)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ikä_19_23_kuviot!$D$14:$S$14</c:f>
              <c:numCache>
                <c:formatCode>#,##0</c:formatCode>
                <c:ptCount val="16"/>
                <c:pt idx="0">
                  <c:v>1484</c:v>
                </c:pt>
                <c:pt idx="1">
                  <c:v>873</c:v>
                </c:pt>
                <c:pt idx="2">
                  <c:v>678</c:v>
                </c:pt>
                <c:pt idx="3">
                  <c:v>4597</c:v>
                </c:pt>
                <c:pt idx="4">
                  <c:v>9334</c:v>
                </c:pt>
                <c:pt idx="5">
                  <c:v>5182</c:v>
                </c:pt>
                <c:pt idx="6">
                  <c:v>2949</c:v>
                </c:pt>
                <c:pt idx="7">
                  <c:v>1813</c:v>
                </c:pt>
                <c:pt idx="8">
                  <c:v>1225</c:v>
                </c:pt>
                <c:pt idx="9">
                  <c:v>943</c:v>
                </c:pt>
                <c:pt idx="10">
                  <c:v>842</c:v>
                </c:pt>
                <c:pt idx="11">
                  <c:v>802</c:v>
                </c:pt>
                <c:pt idx="12">
                  <c:v>764</c:v>
                </c:pt>
                <c:pt idx="13">
                  <c:v>605</c:v>
                </c:pt>
                <c:pt idx="14">
                  <c:v>388</c:v>
                </c:pt>
                <c:pt idx="15">
                  <c:v>406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9C-4A3E-AE44-A5C48BB8B5E7}"/>
            </c:ext>
          </c:extLst>
        </c:ser>
        <c:ser>
          <c:idx val="1"/>
          <c:order val="1"/>
          <c:tx>
            <c:strRef>
              <c:f>ikä_19_23_kuviot!$B$15</c:f>
              <c:strCache>
                <c:ptCount val="1"/>
                <c:pt idx="0">
                  <c:v>Kuntien välinen lähtömuutto v. 2019–2023 (yht. 29 047 henk.)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ikä_19_23_kuviot!$D$15:$S$15</c:f>
              <c:numCache>
                <c:formatCode>#,##0</c:formatCode>
                <c:ptCount val="16"/>
                <c:pt idx="0">
                  <c:v>1469</c:v>
                </c:pt>
                <c:pt idx="1">
                  <c:v>821</c:v>
                </c:pt>
                <c:pt idx="2">
                  <c:v>534</c:v>
                </c:pt>
                <c:pt idx="3">
                  <c:v>2469</c:v>
                </c:pt>
                <c:pt idx="4">
                  <c:v>7800</c:v>
                </c:pt>
                <c:pt idx="5">
                  <c:v>6124</c:v>
                </c:pt>
                <c:pt idx="6">
                  <c:v>3061</c:v>
                </c:pt>
                <c:pt idx="7">
                  <c:v>1743</c:v>
                </c:pt>
                <c:pt idx="8">
                  <c:v>1064</c:v>
                </c:pt>
                <c:pt idx="9">
                  <c:v>794</c:v>
                </c:pt>
                <c:pt idx="10">
                  <c:v>732</c:v>
                </c:pt>
                <c:pt idx="11">
                  <c:v>727</c:v>
                </c:pt>
                <c:pt idx="12">
                  <c:v>591</c:v>
                </c:pt>
                <c:pt idx="13">
                  <c:v>497</c:v>
                </c:pt>
                <c:pt idx="14">
                  <c:v>286</c:v>
                </c:pt>
                <c:pt idx="15">
                  <c:v>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9C-4A3E-AE44-A5C48BB8B5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766888320"/>
        <c:axId val="766889632"/>
      </c:barChart>
      <c:catAx>
        <c:axId val="76688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9632"/>
        <c:crosses val="autoZero"/>
        <c:auto val="1"/>
        <c:lblAlgn val="ctr"/>
        <c:lblOffset val="100"/>
        <c:noMultiLvlLbl val="0"/>
      </c:catAx>
      <c:valAx>
        <c:axId val="766889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8320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39420621595403327"/>
          <c:y val="0.14319173000361926"/>
          <c:w val="0.57854657402700105"/>
          <c:h val="0.123875338753387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200" b="1" dirty="0"/>
              <a:t>Kuntien välinen tulo- ja lähtömuutto Lapinlahdella yhteensä vuosina 2019–2023</a:t>
            </a:r>
          </a:p>
        </c:rich>
      </c:tx>
      <c:layout>
        <c:manualLayout>
          <c:xMode val="edge"/>
          <c:yMode val="edge"/>
          <c:x val="0.13896811274925153"/>
          <c:y val="2.86811201445347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9.4020782031191699E-2"/>
          <c:y val="0.10655152913499819"/>
          <c:w val="0.87991773002014773"/>
          <c:h val="0.729172774158523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ikä_19_23_kuviot!$B$16</c:f>
              <c:strCache>
                <c:ptCount val="1"/>
                <c:pt idx="0">
                  <c:v>Kuntien välinen tulomuutto v. 2019–2023 (yht. 2 005 henk.)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ikä_19_23_kuviot!$D$16:$S$16</c:f>
              <c:numCache>
                <c:formatCode>#,##0</c:formatCode>
                <c:ptCount val="16"/>
                <c:pt idx="0">
                  <c:v>102</c:v>
                </c:pt>
                <c:pt idx="1">
                  <c:v>74</c:v>
                </c:pt>
                <c:pt idx="2">
                  <c:v>58</c:v>
                </c:pt>
                <c:pt idx="3">
                  <c:v>249</c:v>
                </c:pt>
                <c:pt idx="4">
                  <c:v>312</c:v>
                </c:pt>
                <c:pt idx="5">
                  <c:v>267</c:v>
                </c:pt>
                <c:pt idx="6">
                  <c:v>171</c:v>
                </c:pt>
                <c:pt idx="7">
                  <c:v>151</c:v>
                </c:pt>
                <c:pt idx="8">
                  <c:v>118</c:v>
                </c:pt>
                <c:pt idx="9">
                  <c:v>95</c:v>
                </c:pt>
                <c:pt idx="10">
                  <c:v>106</c:v>
                </c:pt>
                <c:pt idx="11">
                  <c:v>103</c:v>
                </c:pt>
                <c:pt idx="12">
                  <c:v>73</c:v>
                </c:pt>
                <c:pt idx="13">
                  <c:v>55</c:v>
                </c:pt>
                <c:pt idx="14">
                  <c:v>40</c:v>
                </c:pt>
                <c:pt idx="15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AF-4BCF-BB3F-56D958D8D957}"/>
            </c:ext>
          </c:extLst>
        </c:ser>
        <c:ser>
          <c:idx val="1"/>
          <c:order val="1"/>
          <c:tx>
            <c:strRef>
              <c:f>ikä_19_23_kuviot!$B$17</c:f>
              <c:strCache>
                <c:ptCount val="1"/>
                <c:pt idx="0">
                  <c:v>Kuntien välinen lähtömuutto v. 2019–2023 (yht. 2 277 henk.)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ikä_19_23_kuviot!$D$17:$S$17</c:f>
              <c:numCache>
                <c:formatCode>#,##0</c:formatCode>
                <c:ptCount val="16"/>
                <c:pt idx="0">
                  <c:v>92</c:v>
                </c:pt>
                <c:pt idx="1">
                  <c:v>74</c:v>
                </c:pt>
                <c:pt idx="2">
                  <c:v>58</c:v>
                </c:pt>
                <c:pt idx="3">
                  <c:v>458</c:v>
                </c:pt>
                <c:pt idx="4">
                  <c:v>473</c:v>
                </c:pt>
                <c:pt idx="5">
                  <c:v>250</c:v>
                </c:pt>
                <c:pt idx="6">
                  <c:v>161</c:v>
                </c:pt>
                <c:pt idx="7">
                  <c:v>129</c:v>
                </c:pt>
                <c:pt idx="8">
                  <c:v>104</c:v>
                </c:pt>
                <c:pt idx="9">
                  <c:v>107</c:v>
                </c:pt>
                <c:pt idx="10">
                  <c:v>88</c:v>
                </c:pt>
                <c:pt idx="11">
                  <c:v>83</c:v>
                </c:pt>
                <c:pt idx="12">
                  <c:v>78</c:v>
                </c:pt>
                <c:pt idx="13">
                  <c:v>56</c:v>
                </c:pt>
                <c:pt idx="14">
                  <c:v>27</c:v>
                </c:pt>
                <c:pt idx="15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AF-4BCF-BB3F-56D958D8D9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766888320"/>
        <c:axId val="766889632"/>
      </c:barChart>
      <c:catAx>
        <c:axId val="76688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9632"/>
        <c:crosses val="autoZero"/>
        <c:auto val="1"/>
        <c:lblAlgn val="ctr"/>
        <c:lblOffset val="100"/>
        <c:noMultiLvlLbl val="0"/>
      </c:catAx>
      <c:valAx>
        <c:axId val="766889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8320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39420621595403327"/>
          <c:y val="0.14319173000361926"/>
          <c:w val="0.57854657402700105"/>
          <c:h val="0.123875338753387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fi-FI" sz="1200" b="1" dirty="0"/>
              <a:t>Kuntien välinen tulo- ja lähtömuutto Leppävirralla yhteensä vuosina 2019–2023</a:t>
            </a:r>
          </a:p>
        </c:rich>
      </c:tx>
      <c:layout>
        <c:manualLayout>
          <c:xMode val="edge"/>
          <c:yMode val="edge"/>
          <c:x val="0.13896811274925153"/>
          <c:y val="2.86811201445347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9.4020782031191699E-2"/>
          <c:y val="0.10655152913499819"/>
          <c:w val="0.87991773002014773"/>
          <c:h val="0.729172774158523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ikä_19_23_kuviot!$B$18</c:f>
              <c:strCache>
                <c:ptCount val="1"/>
                <c:pt idx="0">
                  <c:v>Kuntien välinen tulomuutto v. 2019–2023 (yht. 1 909 henk.)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ikä_19_23_kuviot!$D$18:$S$18</c:f>
              <c:numCache>
                <c:formatCode>#,##0</c:formatCode>
                <c:ptCount val="16"/>
                <c:pt idx="0">
                  <c:v>128</c:v>
                </c:pt>
                <c:pt idx="1">
                  <c:v>67</c:v>
                </c:pt>
                <c:pt idx="2">
                  <c:v>64</c:v>
                </c:pt>
                <c:pt idx="3">
                  <c:v>128</c:v>
                </c:pt>
                <c:pt idx="4">
                  <c:v>274</c:v>
                </c:pt>
                <c:pt idx="5">
                  <c:v>230</c:v>
                </c:pt>
                <c:pt idx="6">
                  <c:v>183</c:v>
                </c:pt>
                <c:pt idx="7">
                  <c:v>152</c:v>
                </c:pt>
                <c:pt idx="8">
                  <c:v>126</c:v>
                </c:pt>
                <c:pt idx="9">
                  <c:v>93</c:v>
                </c:pt>
                <c:pt idx="10">
                  <c:v>109</c:v>
                </c:pt>
                <c:pt idx="11">
                  <c:v>105</c:v>
                </c:pt>
                <c:pt idx="12">
                  <c:v>103</c:v>
                </c:pt>
                <c:pt idx="13">
                  <c:v>62</c:v>
                </c:pt>
                <c:pt idx="14">
                  <c:v>46</c:v>
                </c:pt>
                <c:pt idx="15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76-468F-90C0-89A942209AD2}"/>
            </c:ext>
          </c:extLst>
        </c:ser>
        <c:ser>
          <c:idx val="1"/>
          <c:order val="1"/>
          <c:tx>
            <c:strRef>
              <c:f>ikä_19_23_kuviot!$B$19</c:f>
              <c:strCache>
                <c:ptCount val="1"/>
                <c:pt idx="0">
                  <c:v>Kuntien välinen lähtömuutto v. 2019–2023 (yht. 2 202 henk.)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strRef>
              <c:f>ikä_19_23_kuviot!$D$1:$S$1</c:f>
              <c:strCache>
                <c:ptCount val="16"/>
                <c:pt idx="0">
                  <c:v>0–4</c:v>
                </c:pt>
                <c:pt idx="1">
                  <c:v>5–9</c:v>
                </c:pt>
                <c:pt idx="2">
                  <c:v>10–14</c:v>
                </c:pt>
                <c:pt idx="3">
                  <c:v>15–19</c:v>
                </c:pt>
                <c:pt idx="4">
                  <c:v>20–24</c:v>
                </c:pt>
                <c:pt idx="5">
                  <c:v>25–29</c:v>
                </c:pt>
                <c:pt idx="6">
                  <c:v>30–34</c:v>
                </c:pt>
                <c:pt idx="7">
                  <c:v>35–39</c:v>
                </c:pt>
                <c:pt idx="8">
                  <c:v>40–44</c:v>
                </c:pt>
                <c:pt idx="9">
                  <c:v>45–49</c:v>
                </c:pt>
                <c:pt idx="10">
                  <c:v>50–54</c:v>
                </c:pt>
                <c:pt idx="11">
                  <c:v>55–59</c:v>
                </c:pt>
                <c:pt idx="12">
                  <c:v>60–64</c:v>
                </c:pt>
                <c:pt idx="13">
                  <c:v>65–69</c:v>
                </c:pt>
                <c:pt idx="14">
                  <c:v>70–74</c:v>
                </c:pt>
                <c:pt idx="15">
                  <c:v>75–</c:v>
                </c:pt>
              </c:strCache>
            </c:strRef>
          </c:cat>
          <c:val>
            <c:numRef>
              <c:f>ikä_19_23_kuviot!$D$19:$S$19</c:f>
              <c:numCache>
                <c:formatCode>#,##0</c:formatCode>
                <c:ptCount val="16"/>
                <c:pt idx="0">
                  <c:v>240</c:v>
                </c:pt>
                <c:pt idx="1">
                  <c:v>164</c:v>
                </c:pt>
                <c:pt idx="2">
                  <c:v>134</c:v>
                </c:pt>
                <c:pt idx="3">
                  <c:v>689</c:v>
                </c:pt>
                <c:pt idx="4">
                  <c:v>1101</c:v>
                </c:pt>
                <c:pt idx="5">
                  <c:v>657</c:v>
                </c:pt>
                <c:pt idx="6">
                  <c:v>435</c:v>
                </c:pt>
                <c:pt idx="7">
                  <c:v>289</c:v>
                </c:pt>
                <c:pt idx="8">
                  <c:v>226</c:v>
                </c:pt>
                <c:pt idx="9">
                  <c:v>154</c:v>
                </c:pt>
                <c:pt idx="10">
                  <c:v>148</c:v>
                </c:pt>
                <c:pt idx="11">
                  <c:v>119</c:v>
                </c:pt>
                <c:pt idx="12">
                  <c:v>134</c:v>
                </c:pt>
                <c:pt idx="13">
                  <c:v>106</c:v>
                </c:pt>
                <c:pt idx="14">
                  <c:v>80</c:v>
                </c:pt>
                <c:pt idx="15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76-468F-90C0-89A942209A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766888320"/>
        <c:axId val="766889632"/>
      </c:barChart>
      <c:catAx>
        <c:axId val="76688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9632"/>
        <c:crosses val="autoZero"/>
        <c:auto val="1"/>
        <c:lblAlgn val="ctr"/>
        <c:lblOffset val="100"/>
        <c:noMultiLvlLbl val="0"/>
      </c:catAx>
      <c:valAx>
        <c:axId val="766889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fi-FI"/>
          </a:p>
        </c:txPr>
        <c:crossAx val="766888320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39420621595403327"/>
          <c:y val="0.14319173000361926"/>
          <c:w val="0.57854657402700105"/>
          <c:h val="0.123875338753387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Franklin Gothic Book" panose="020B0503020102020204" pitchFamily="34" charset="0"/>
        </a:defRPr>
      </a:pPr>
      <a:endParaRPr lang="fi-FI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0.95044</cdr:y>
    </cdr:from>
    <cdr:to>
      <cdr:x>0.47266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C0D8456A-666B-32EC-6DE9-0161455FA832}"/>
            </a:ext>
          </a:extLst>
        </cdr:cNvPr>
        <cdr:cNvSpPr txBox="1"/>
      </cdr:nvSpPr>
      <cdr:spPr>
        <a:xfrm xmlns:a="http://schemas.openxmlformats.org/drawingml/2006/main">
          <a:off x="0" y="4201725"/>
          <a:ext cx="2533650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</cdr:x>
      <cdr:y>0.95044</cdr:y>
    </cdr:from>
    <cdr:to>
      <cdr:x>0.47266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C0D8456A-666B-32EC-6DE9-0161455FA832}"/>
            </a:ext>
          </a:extLst>
        </cdr:cNvPr>
        <cdr:cNvSpPr txBox="1"/>
      </cdr:nvSpPr>
      <cdr:spPr>
        <a:xfrm xmlns:a="http://schemas.openxmlformats.org/drawingml/2006/main">
          <a:off x="0" y="4201725"/>
          <a:ext cx="2533650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</cdr:x>
      <cdr:y>0.95044</cdr:y>
    </cdr:from>
    <cdr:to>
      <cdr:x>0.47266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C0D8456A-666B-32EC-6DE9-0161455FA832}"/>
            </a:ext>
          </a:extLst>
        </cdr:cNvPr>
        <cdr:cNvSpPr txBox="1"/>
      </cdr:nvSpPr>
      <cdr:spPr>
        <a:xfrm xmlns:a="http://schemas.openxmlformats.org/drawingml/2006/main">
          <a:off x="0" y="4201725"/>
          <a:ext cx="2533650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</cdr:x>
      <cdr:y>0.95044</cdr:y>
    </cdr:from>
    <cdr:to>
      <cdr:x>0.47266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C0D8456A-666B-32EC-6DE9-0161455FA832}"/>
            </a:ext>
          </a:extLst>
        </cdr:cNvPr>
        <cdr:cNvSpPr txBox="1"/>
      </cdr:nvSpPr>
      <cdr:spPr>
        <a:xfrm xmlns:a="http://schemas.openxmlformats.org/drawingml/2006/main">
          <a:off x="0" y="4201725"/>
          <a:ext cx="2533650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</cdr:x>
      <cdr:y>0.95044</cdr:y>
    </cdr:from>
    <cdr:to>
      <cdr:x>0.47266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C0D8456A-666B-32EC-6DE9-0161455FA832}"/>
            </a:ext>
          </a:extLst>
        </cdr:cNvPr>
        <cdr:cNvSpPr txBox="1"/>
      </cdr:nvSpPr>
      <cdr:spPr>
        <a:xfrm xmlns:a="http://schemas.openxmlformats.org/drawingml/2006/main">
          <a:off x="0" y="4201725"/>
          <a:ext cx="2533650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</cdr:x>
      <cdr:y>0.95044</cdr:y>
    </cdr:from>
    <cdr:to>
      <cdr:x>0.47266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C0D8456A-666B-32EC-6DE9-0161455FA832}"/>
            </a:ext>
          </a:extLst>
        </cdr:cNvPr>
        <cdr:cNvSpPr txBox="1"/>
      </cdr:nvSpPr>
      <cdr:spPr>
        <a:xfrm xmlns:a="http://schemas.openxmlformats.org/drawingml/2006/main">
          <a:off x="0" y="4201725"/>
          <a:ext cx="2533650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</cdr:x>
      <cdr:y>0.95044</cdr:y>
    </cdr:from>
    <cdr:to>
      <cdr:x>0.47266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C0D8456A-666B-32EC-6DE9-0161455FA832}"/>
            </a:ext>
          </a:extLst>
        </cdr:cNvPr>
        <cdr:cNvSpPr txBox="1"/>
      </cdr:nvSpPr>
      <cdr:spPr>
        <a:xfrm xmlns:a="http://schemas.openxmlformats.org/drawingml/2006/main">
          <a:off x="0" y="4201725"/>
          <a:ext cx="2533650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</cdr:x>
      <cdr:y>0.95044</cdr:y>
    </cdr:from>
    <cdr:to>
      <cdr:x>0.47266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C0D8456A-666B-32EC-6DE9-0161455FA832}"/>
            </a:ext>
          </a:extLst>
        </cdr:cNvPr>
        <cdr:cNvSpPr txBox="1"/>
      </cdr:nvSpPr>
      <cdr:spPr>
        <a:xfrm xmlns:a="http://schemas.openxmlformats.org/drawingml/2006/main">
          <a:off x="0" y="4201725"/>
          <a:ext cx="2533650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</cdr:x>
      <cdr:y>0.95044</cdr:y>
    </cdr:from>
    <cdr:to>
      <cdr:x>0.47266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C0D8456A-666B-32EC-6DE9-0161455FA832}"/>
            </a:ext>
          </a:extLst>
        </cdr:cNvPr>
        <cdr:cNvSpPr txBox="1"/>
      </cdr:nvSpPr>
      <cdr:spPr>
        <a:xfrm xmlns:a="http://schemas.openxmlformats.org/drawingml/2006/main">
          <a:off x="0" y="4201725"/>
          <a:ext cx="2533650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</cdr:x>
      <cdr:y>0.95044</cdr:y>
    </cdr:from>
    <cdr:to>
      <cdr:x>0.47266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C0D8456A-666B-32EC-6DE9-0161455FA832}"/>
            </a:ext>
          </a:extLst>
        </cdr:cNvPr>
        <cdr:cNvSpPr txBox="1"/>
      </cdr:nvSpPr>
      <cdr:spPr>
        <a:xfrm xmlns:a="http://schemas.openxmlformats.org/drawingml/2006/main">
          <a:off x="0" y="4201725"/>
          <a:ext cx="2533650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</cdr:x>
      <cdr:y>0.95044</cdr:y>
    </cdr:from>
    <cdr:to>
      <cdr:x>0.47266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C0D8456A-666B-32EC-6DE9-0161455FA832}"/>
            </a:ext>
          </a:extLst>
        </cdr:cNvPr>
        <cdr:cNvSpPr txBox="1"/>
      </cdr:nvSpPr>
      <cdr:spPr>
        <a:xfrm xmlns:a="http://schemas.openxmlformats.org/drawingml/2006/main">
          <a:off x="0" y="4201725"/>
          <a:ext cx="2533650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0.95044</cdr:y>
    </cdr:from>
    <cdr:to>
      <cdr:x>0.47266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C0D8456A-666B-32EC-6DE9-0161455FA832}"/>
            </a:ext>
          </a:extLst>
        </cdr:cNvPr>
        <cdr:cNvSpPr txBox="1"/>
      </cdr:nvSpPr>
      <cdr:spPr>
        <a:xfrm xmlns:a="http://schemas.openxmlformats.org/drawingml/2006/main">
          <a:off x="0" y="4201725"/>
          <a:ext cx="2533650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</cdr:x>
      <cdr:y>0.95044</cdr:y>
    </cdr:from>
    <cdr:to>
      <cdr:x>0.47266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C0D8456A-666B-32EC-6DE9-0161455FA832}"/>
            </a:ext>
          </a:extLst>
        </cdr:cNvPr>
        <cdr:cNvSpPr txBox="1"/>
      </cdr:nvSpPr>
      <cdr:spPr>
        <a:xfrm xmlns:a="http://schemas.openxmlformats.org/drawingml/2006/main">
          <a:off x="0" y="4201725"/>
          <a:ext cx="2533650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0.95044</cdr:y>
    </cdr:from>
    <cdr:to>
      <cdr:x>0.47266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C0D8456A-666B-32EC-6DE9-0161455FA832}"/>
            </a:ext>
          </a:extLst>
        </cdr:cNvPr>
        <cdr:cNvSpPr txBox="1"/>
      </cdr:nvSpPr>
      <cdr:spPr>
        <a:xfrm xmlns:a="http://schemas.openxmlformats.org/drawingml/2006/main">
          <a:off x="0" y="4201725"/>
          <a:ext cx="2533650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0.95044</cdr:y>
    </cdr:from>
    <cdr:to>
      <cdr:x>0.47266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C0D8456A-666B-32EC-6DE9-0161455FA832}"/>
            </a:ext>
          </a:extLst>
        </cdr:cNvPr>
        <cdr:cNvSpPr txBox="1"/>
      </cdr:nvSpPr>
      <cdr:spPr>
        <a:xfrm xmlns:a="http://schemas.openxmlformats.org/drawingml/2006/main">
          <a:off x="0" y="4201725"/>
          <a:ext cx="2533650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0.95044</cdr:y>
    </cdr:from>
    <cdr:to>
      <cdr:x>0.47266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C0D8456A-666B-32EC-6DE9-0161455FA832}"/>
            </a:ext>
          </a:extLst>
        </cdr:cNvPr>
        <cdr:cNvSpPr txBox="1"/>
      </cdr:nvSpPr>
      <cdr:spPr>
        <a:xfrm xmlns:a="http://schemas.openxmlformats.org/drawingml/2006/main">
          <a:off x="0" y="4201725"/>
          <a:ext cx="2533650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0.95044</cdr:y>
    </cdr:from>
    <cdr:to>
      <cdr:x>0.47266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C0D8456A-666B-32EC-6DE9-0161455FA832}"/>
            </a:ext>
          </a:extLst>
        </cdr:cNvPr>
        <cdr:cNvSpPr txBox="1"/>
      </cdr:nvSpPr>
      <cdr:spPr>
        <a:xfrm xmlns:a="http://schemas.openxmlformats.org/drawingml/2006/main">
          <a:off x="0" y="4201725"/>
          <a:ext cx="2533650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</cdr:x>
      <cdr:y>0.95044</cdr:y>
    </cdr:from>
    <cdr:to>
      <cdr:x>0.47266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C0D8456A-666B-32EC-6DE9-0161455FA832}"/>
            </a:ext>
          </a:extLst>
        </cdr:cNvPr>
        <cdr:cNvSpPr txBox="1"/>
      </cdr:nvSpPr>
      <cdr:spPr>
        <a:xfrm xmlns:a="http://schemas.openxmlformats.org/drawingml/2006/main">
          <a:off x="0" y="4201725"/>
          <a:ext cx="2533650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0.95044</cdr:y>
    </cdr:from>
    <cdr:to>
      <cdr:x>0.47266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C0D8456A-666B-32EC-6DE9-0161455FA832}"/>
            </a:ext>
          </a:extLst>
        </cdr:cNvPr>
        <cdr:cNvSpPr txBox="1"/>
      </cdr:nvSpPr>
      <cdr:spPr>
        <a:xfrm xmlns:a="http://schemas.openxmlformats.org/drawingml/2006/main">
          <a:off x="0" y="4201725"/>
          <a:ext cx="2533650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</cdr:x>
      <cdr:y>0.95044</cdr:y>
    </cdr:from>
    <cdr:to>
      <cdr:x>0.47266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C0D8456A-666B-32EC-6DE9-0161455FA832}"/>
            </a:ext>
          </a:extLst>
        </cdr:cNvPr>
        <cdr:cNvSpPr txBox="1"/>
      </cdr:nvSpPr>
      <cdr:spPr>
        <a:xfrm xmlns:a="http://schemas.openxmlformats.org/drawingml/2006/main">
          <a:off x="0" y="4201725"/>
          <a:ext cx="2533650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D7846E30-FEC6-7D4E-9665-D3EB2A33D8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B7D29FD-BFB5-124A-9544-E253FC11B59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5837C7-BDF0-4545-8690-B954DCF66A25}" type="datetimeFigureOut">
              <a:rPr lang="fi-FI" smtClean="0"/>
              <a:t>20.6.2024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311BCEC-9B06-564D-8BB9-CB99FECF9D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83C0BEB-10DB-6D46-B80F-1701003FAB4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A68012-6F2D-F446-BF76-6910ECBDF8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3472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E3A5B-5999-684D-8832-1BD9E7BB8BBA}" type="datetimeFigureOut">
              <a:rPr lang="fi-FI" smtClean="0"/>
              <a:t>20.6.2024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8A064-CE29-A142-8BC8-3A7027F61D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0073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F25F49-E62E-684D-A145-70E6EF318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115A642-7622-B247-A79F-D747FA7AF8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150CFBB-1C19-2242-89A0-E2CBE0535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21F2-2A4B-DC41-84D0-D0D38B490423}" type="datetime1">
              <a:rPr lang="fi-FI" smtClean="0"/>
              <a:t>20.6.2024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F8B8B11-CEAC-FD48-B513-FB291D98D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76DC3CD-7000-344F-A84A-CFDE1473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7617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B22665-AAF0-EF4A-9353-1FB3F9E6A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80B1EEA-D2B7-B84D-AA47-FA160C3853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28027F5-02C6-B445-A744-EA954037F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82987-D68F-AD45-9907-63AB57D66555}" type="datetime1">
              <a:rPr lang="fi-FI" smtClean="0"/>
              <a:t>20.6.2024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CD6260F-CCF2-FC42-86BA-CCA4BD623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C2E039C-158D-354C-8509-4E4AD15E4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5800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C53C224-0B83-EB4C-885B-638FBD2B2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1B8C775-A021-6C49-A61C-331A06FB10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1EFAD33-8F1F-BF4C-8381-9AA9CB11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B74E-43EB-AC4C-B694-AC630504C910}" type="datetime1">
              <a:rPr lang="fi-FI" smtClean="0"/>
              <a:t>20.6.2024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EF3895A-B10E-EE44-9C4F-E290B694D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659F380-9E00-FE43-BD4C-D4C317DDB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764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7BB51CA-B874-DB4D-A6F2-F652387A9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30186F1-E3D6-A24E-A9A6-72965AE23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96FC9D8-FE37-3245-A0FC-24B0011F1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8E74-DAF5-8E42-AF9D-AABEDAF6FF9B}" type="datetime1">
              <a:rPr lang="fi-FI" smtClean="0"/>
              <a:t>20.6.2024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BA3097B-CB4F-1E4D-A25E-D98CD1F67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032DB2A-6B2F-7840-990C-88E636E96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18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F67A16B-55F2-2E4D-9354-044EB1971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8E934E9-29FA-3840-AE0C-DF5B853BF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4D521A8-DCE0-AF41-95D5-95E8273DC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30D1-616D-BC49-8419-54B6544657E4}" type="datetime1">
              <a:rPr lang="fi-FI" smtClean="0"/>
              <a:t>20.6.2024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BAEB666-F419-FC43-BBB8-4A6D5B993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213633-E52E-7241-ABDF-22D6D4AF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415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C6DF89-E9FD-344A-8008-7E07A038B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8B1C6EA-0947-F546-9894-2D088652D2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A308E71-EFE2-7A4D-9C79-59EA91BE32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E17D40D-7A4C-0942-B29C-8F0E9166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1533-F09A-9747-8891-BAE59A1202D2}" type="datetime1">
              <a:rPr lang="fi-FI" smtClean="0"/>
              <a:t>20.6.2024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8A8CF60-B37B-9440-84BF-80A26C837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51DA92F-BF20-6547-BF2A-194374AFB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5083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2D49E6-4A38-D84D-BC23-3364E72E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3BD7035-F2AB-A240-8FBC-43D606187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3BD8A94-C435-8540-9DA3-0E5466862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D1F8588-D529-4C4C-8ED8-54E9FDD5E5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F74E7F5-A68B-9A47-919B-5BD4AD211D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2D3438A-9016-1D4D-BBEA-8352C50C5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EEE-A3E8-6F43-B958-D24E3BD4CD4A}" type="datetime1">
              <a:rPr lang="fi-FI" smtClean="0"/>
              <a:t>20.6.2024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229C945-850A-B84E-ADD9-9809E56B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6128676-7DE0-DE4E-A7B4-2E56C0C2A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6270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B726C91-A6FE-3441-A764-79CF0848F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70BB0B0-2419-634F-95EA-878537E3C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203B1-E4F1-B840-B3EB-3403192BE77E}" type="datetime1">
              <a:rPr lang="fi-FI" smtClean="0"/>
              <a:t>20.6.2024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BF34AB5-D6E3-FD48-A46B-3291B8056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19C23E5-74E6-B941-A1C6-CC1F409E1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983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A2673C0-FB60-6946-A13C-DC27C57FE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B8A68-CB4B-C847-A3EC-F72CD206FC96}" type="datetime1">
              <a:rPr lang="fi-FI" smtClean="0"/>
              <a:t>20.6.2024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90C1796-3FDB-2241-A6C7-A070A2C26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7723E77-8499-7B45-9894-38F0A2C69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0736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35245C-88D3-B344-A5E4-78AAE8FE6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1A589A8-4763-3243-BCB9-85806450D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6E57D7F-FFEB-E04A-8828-537878683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0D9A31E-16F4-DA4D-B8CF-9419A9F1C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555FD-96D7-EC42-9D89-B9192CE566F8}" type="datetime1">
              <a:rPr lang="fi-FI" smtClean="0"/>
              <a:t>20.6.2024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4D0D621-B744-5B4A-B6CB-FB3D02307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EFEB604-2190-364D-9776-B7E181510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821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39DBE2-CAC4-3B48-807D-4BA93EABE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30EA694-1D42-BE4E-BBF5-0C564FBA34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E535506-7175-5142-A0D8-90110FAB7B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5029221-B69D-6D42-AE19-3BD1C5EC6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BEB06-C2C9-6141-AA91-250AA4D9D3F2}" type="datetime1">
              <a:rPr lang="fi-FI" smtClean="0"/>
              <a:t>20.6.2024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B593506-999B-BF43-9D50-5E538CBA7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4E720A0-C01B-6C45-AE38-0C8CC4DB7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321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8969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0706ABC-6C73-5846-A04F-62F05B4DF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922E224-D430-B443-9D0C-E9F88E8D8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1756FB0-4F53-9848-97B2-91F65346B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9B1F0-F0BB-ED41-B70D-57B242437F06}" type="datetime1">
              <a:rPr lang="fi-FI" smtClean="0"/>
              <a:t>20.6.2024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A737347-ED9D-C743-A276-B8681A7FE9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2E40F17-99BC-094C-BE33-4FC366B2F6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61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E5F876-A843-1E4E-8585-49231887D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5352" y="1785871"/>
            <a:ext cx="10376648" cy="1325563"/>
          </a:xfrm>
        </p:spPr>
        <p:txBody>
          <a:bodyPr>
            <a:normAutofit fontScale="90000"/>
          </a:bodyPr>
          <a:lstStyle/>
          <a:p>
            <a:r>
              <a:rPr lang="fi-FI" dirty="0">
                <a:solidFill>
                  <a:srgbClr val="FFCC11"/>
                </a:solidFill>
              </a:rPr>
              <a:t>Pohjois-Savon kuntien välinen muuttoliike iän ja muuton suunnan mukaan v. 2019–2023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B8B38D25-4AAD-B44C-A689-EB33BA0485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3238" y="410258"/>
            <a:ext cx="4306795" cy="1214737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970A147E-E1C2-5D42-B3DD-715E928B6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9000"/>
            <a:ext cx="12192000" cy="342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307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Kuntien välinen tulo- ja lähtömuutto Keiteleellä yhteensä vuosina 2019–2023</a:t>
            </a:r>
          </a:p>
        </p:txBody>
      </p:sp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3740B6EB-6B3B-A0C5-B57F-7C8432E297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389417"/>
              </p:ext>
            </p:extLst>
          </p:nvPr>
        </p:nvGraphicFramePr>
        <p:xfrm>
          <a:off x="7813298" y="1689309"/>
          <a:ext cx="3924000" cy="4541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84000">
                  <a:extLst>
                    <a:ext uri="{9D8B030D-6E8A-4147-A177-3AD203B41FA5}">
                      <a16:colId xmlns:a16="http://schemas.microsoft.com/office/drawing/2014/main" val="369959431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21825822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714233070"/>
                    </a:ext>
                  </a:extLst>
                </a:gridCol>
              </a:tblGrid>
              <a:tr h="385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Ikä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tulomuutto v. 2019–2023  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lähtömuutto v. 2019–2023  </a:t>
                      </a: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271497847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243369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0–4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304720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5–9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57027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10–14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752650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15–19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3716199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20–24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917496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25–29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33745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30–34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416171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35–39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61735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40–44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9866637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45–49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916294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50–54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732588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55–59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433891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60–64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3334436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65–69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12373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70–74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344653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75–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5016512"/>
                  </a:ext>
                </a:extLst>
              </a:tr>
            </a:tbl>
          </a:graphicData>
        </a:graphic>
      </p:graphicFrame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038830A4-0E02-40FD-B31A-6D6FE34C88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4318083"/>
              </p:ext>
            </p:extLst>
          </p:nvPr>
        </p:nvGraphicFramePr>
        <p:xfrm>
          <a:off x="448456" y="1690687"/>
          <a:ext cx="7064532" cy="4540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11892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Kuntien välinen muuttoliike Keiteleellä v. 2019–2023</a:t>
            </a: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15B217E7-8DF4-81E1-5B97-CD28508AEF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165816"/>
              </p:ext>
            </p:extLst>
          </p:nvPr>
        </p:nvGraphicFramePr>
        <p:xfrm>
          <a:off x="183524" y="1453959"/>
          <a:ext cx="3888000" cy="289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269226854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5960298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51259586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80127742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733208865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15148182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161221926"/>
                    </a:ext>
                  </a:extLst>
                </a:gridCol>
              </a:tblGrid>
              <a:tr h="315638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Tulomuutto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Keiteleelle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2019–2023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247690116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TULOMUUTTO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398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10239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431521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Viitasaarelta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9629956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Pielavedeltä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97955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Helsingistä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0784805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Iisalmesta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324534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755247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Vesannolta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8216897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138454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Mikkelistä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99433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267253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Lapinlahdelta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907749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Äänekoskelta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0022047"/>
                  </a:ext>
                </a:extLst>
              </a:tr>
            </a:tbl>
          </a:graphicData>
        </a:graphic>
      </p:graphicFrame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CA44F665-78A6-9E3F-2E11-941D6BD75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822572"/>
              </p:ext>
            </p:extLst>
          </p:nvPr>
        </p:nvGraphicFramePr>
        <p:xfrm>
          <a:off x="4184877" y="1448328"/>
          <a:ext cx="3816000" cy="271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355722045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12729460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5000583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53929514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9188655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95506164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928738269"/>
                    </a:ext>
                  </a:extLst>
                </a:gridCol>
              </a:tblGrid>
              <a:tr h="169102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u="none" strike="noStrike" dirty="0">
                          <a:effectLst/>
                        </a:rPr>
                        <a:t>Lähtömuutto Keiteleeltä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2019–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17587777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LÄHTÖMUUTTO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72313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Kuopioon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30588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Jyväskylään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798484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Pielavedelle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444813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Viitasaarelle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813174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Iisalmeen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43759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Tampereelle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339485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Joensuuhun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924653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706486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Lapinlahdelle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24315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Vesannolle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36113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Helsinkiin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339101"/>
                  </a:ext>
                </a:extLst>
              </a:tr>
            </a:tbl>
          </a:graphicData>
        </a:graphic>
      </p:graphicFrame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4564582D-6F3F-5DCE-9B5E-E73FE2194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528297"/>
              </p:ext>
            </p:extLst>
          </p:nvPr>
        </p:nvGraphicFramePr>
        <p:xfrm>
          <a:off x="8114230" y="1453959"/>
          <a:ext cx="3780000" cy="335143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188411570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10981539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7746957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0262799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73352394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3022572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271329169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Keiteleen  </a:t>
                      </a:r>
                    </a:p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nettomuutto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2019–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326886728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Helsinki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803102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Espoo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720963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Kittilä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474941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Vesanto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540047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Lempäälä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831439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Turku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085631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Viitasaari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00130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Lahti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885909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Kajaani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438072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Jämsä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9168687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Tampere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547997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Iisalmi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795535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Pielavesi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8000207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Jyväskylä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7037706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Kuopio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914791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NETTOMUUTTO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YHTEENSÄ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1513693"/>
                  </a:ext>
                </a:extLst>
              </a:tr>
            </a:tbl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6FBD1472-C58B-42A3-CC35-147FEE174F25}"/>
              </a:ext>
            </a:extLst>
          </p:cNvPr>
          <p:cNvSpPr txBox="1"/>
          <p:nvPr/>
        </p:nvSpPr>
        <p:spPr>
          <a:xfrm>
            <a:off x="0" y="6504543"/>
            <a:ext cx="8071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Lähde: Tilastokeskus. Tulo- ja lähtömuuttotaulukoihin on valittu mukaan kunnat, joihin yhteenlasketut muuttovirrat vuosina 2019–2023 ovat olleet suurimmat. Nettomuuttotaulukkoon on valittu mukaan kunnat, joihin tulo- ja lähtömuuton välinen erotus on ollut suurin/pienin vuosina 2019–2023.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358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/>
          <a:lstStyle/>
          <a:p>
            <a:r>
              <a:rPr kumimoji="0" lang="fi-FI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anose="020B0603020102020204"/>
                <a:ea typeface="+mj-ea"/>
                <a:cs typeface="+mj-cs"/>
              </a:rPr>
              <a:t>Kuntien välinen tulo- ja lähtömuutto Kiuruvedellä yhteensä vuosina 2019–2023</a:t>
            </a:r>
            <a:endParaRPr lang="fi-FI" dirty="0"/>
          </a:p>
        </p:txBody>
      </p:sp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7025B4C8-194C-608B-A1C7-BD9D427E3B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979360"/>
              </p:ext>
            </p:extLst>
          </p:nvPr>
        </p:nvGraphicFramePr>
        <p:xfrm>
          <a:off x="7813298" y="1689309"/>
          <a:ext cx="3924000" cy="4541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84000">
                  <a:extLst>
                    <a:ext uri="{9D8B030D-6E8A-4147-A177-3AD203B41FA5}">
                      <a16:colId xmlns:a16="http://schemas.microsoft.com/office/drawing/2014/main" val="369959431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21825822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714233070"/>
                    </a:ext>
                  </a:extLst>
                </a:gridCol>
              </a:tblGrid>
              <a:tr h="385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Ikä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tulomuutto v. 2019–2023  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lähtömuutto v. 2019–2023  </a:t>
                      </a: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271497847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1 217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1 559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243369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0–4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304720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5–9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57027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10–14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752650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15–19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3716199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20–24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917496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25–29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33745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30–34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416171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35–39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61735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40–44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9866637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45–49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916294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50–54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732588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55–59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433891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60–64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3334436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65–69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12373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70–74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344653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75–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5016512"/>
                  </a:ext>
                </a:extLst>
              </a:tr>
            </a:tbl>
          </a:graphicData>
        </a:graphic>
      </p:graphicFrame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33C72E26-F0D5-46AD-8EF5-9B23B22ABC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9750195"/>
              </p:ext>
            </p:extLst>
          </p:nvPr>
        </p:nvGraphicFramePr>
        <p:xfrm>
          <a:off x="515127" y="1690687"/>
          <a:ext cx="7064532" cy="4540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39214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Kuntien välinen muuttoliike Kiuruvedellä v. 2019–2023</a:t>
            </a: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15B217E7-8DF4-81E1-5B97-CD28508AEF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695705"/>
              </p:ext>
            </p:extLst>
          </p:nvPr>
        </p:nvGraphicFramePr>
        <p:xfrm>
          <a:off x="183524" y="1453959"/>
          <a:ext cx="3815998" cy="451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02341">
                  <a:extLst>
                    <a:ext uri="{9D8B030D-6E8A-4147-A177-3AD203B41FA5}">
                      <a16:colId xmlns:a16="http://schemas.microsoft.com/office/drawing/2014/main" val="2692268546"/>
                    </a:ext>
                  </a:extLst>
                </a:gridCol>
                <a:gridCol w="402279">
                  <a:extLst>
                    <a:ext uri="{9D8B030D-6E8A-4147-A177-3AD203B41FA5}">
                      <a16:colId xmlns:a16="http://schemas.microsoft.com/office/drawing/2014/main" val="459602982"/>
                    </a:ext>
                  </a:extLst>
                </a:gridCol>
                <a:gridCol w="402279">
                  <a:extLst>
                    <a:ext uri="{9D8B030D-6E8A-4147-A177-3AD203B41FA5}">
                      <a16:colId xmlns:a16="http://schemas.microsoft.com/office/drawing/2014/main" val="512595860"/>
                    </a:ext>
                  </a:extLst>
                </a:gridCol>
                <a:gridCol w="402279">
                  <a:extLst>
                    <a:ext uri="{9D8B030D-6E8A-4147-A177-3AD203B41FA5}">
                      <a16:colId xmlns:a16="http://schemas.microsoft.com/office/drawing/2014/main" val="2801277427"/>
                    </a:ext>
                  </a:extLst>
                </a:gridCol>
                <a:gridCol w="402279">
                  <a:extLst>
                    <a:ext uri="{9D8B030D-6E8A-4147-A177-3AD203B41FA5}">
                      <a16:colId xmlns:a16="http://schemas.microsoft.com/office/drawing/2014/main" val="733208865"/>
                    </a:ext>
                  </a:extLst>
                </a:gridCol>
                <a:gridCol w="402279">
                  <a:extLst>
                    <a:ext uri="{9D8B030D-6E8A-4147-A177-3AD203B41FA5}">
                      <a16:colId xmlns:a16="http://schemas.microsoft.com/office/drawing/2014/main" val="2151481825"/>
                    </a:ext>
                  </a:extLst>
                </a:gridCol>
                <a:gridCol w="602262">
                  <a:extLst>
                    <a:ext uri="{9D8B030D-6E8A-4147-A177-3AD203B41FA5}">
                      <a16:colId xmlns:a16="http://schemas.microsoft.com/office/drawing/2014/main" val="2161221926"/>
                    </a:ext>
                  </a:extLst>
                </a:gridCol>
              </a:tblGrid>
              <a:tr h="315638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Tulomuutto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Kiuruvedelle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2019–2023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247690116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TULOMUUTTO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10239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Iisalmesta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309279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0483637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Oulusta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76334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Vieremältä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721584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Helsingistä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9939074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Pyhäjärveltä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97955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0784805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324534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Kajaanista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755247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Lapinlahdelta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8216897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Pielavedeltä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138454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Espoosta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99433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Tampereelta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267253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Vantaalta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907749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Sonkajärveltä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002204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Haapajärveltä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318659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Ylivieskasta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082222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Mikkelistä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8313612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878028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Tuusulasta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2133854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Uudestakaupungista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5437152"/>
                  </a:ext>
                </a:extLst>
              </a:tr>
            </a:tbl>
          </a:graphicData>
        </a:graphic>
      </p:graphicFrame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CA44F665-78A6-9E3F-2E11-941D6BD75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757756"/>
              </p:ext>
            </p:extLst>
          </p:nvPr>
        </p:nvGraphicFramePr>
        <p:xfrm>
          <a:off x="4184877" y="1448328"/>
          <a:ext cx="3816000" cy="433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355722045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12729460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5000583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53929514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9188655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95506164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928738269"/>
                    </a:ext>
                  </a:extLst>
                </a:gridCol>
              </a:tblGrid>
              <a:tr h="169102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u="none" strike="noStrike" dirty="0">
                          <a:effectLst/>
                        </a:rPr>
                        <a:t>Lähtömuutto Kiuruvedeltä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2019–2023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17587777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LÄHTÖMUUTTO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72313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Iisalmeen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90377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Kuopioon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091670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Ouluun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8904381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Jyväskylään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143606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Vieremälle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360186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Helsinkiin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454456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Tampereelle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798484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Pyhäjärvelle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444813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Kajaaniin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813174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43759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Joensuuhun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339485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Lapinlahdelle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924653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Vantaalle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706486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Sonkajärvelle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24315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Pielavedelle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36113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Sotkamoon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3391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Espooseen 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475052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Rovaniemelle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946087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Mikkeliin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193808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Lahteen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6685959"/>
                  </a:ext>
                </a:extLst>
              </a:tr>
            </a:tbl>
          </a:graphicData>
        </a:graphic>
      </p:graphicFrame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4564582D-6F3F-5DCE-9B5E-E73FE2194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29967"/>
              </p:ext>
            </p:extLst>
          </p:nvPr>
        </p:nvGraphicFramePr>
        <p:xfrm>
          <a:off x="8114230" y="1453959"/>
          <a:ext cx="3780000" cy="387359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188411570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10981539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7746957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0262799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73352394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3022572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271329169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Kiuruveden   </a:t>
                      </a:r>
                    </a:p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nettomuutto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2019–2023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326886728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Espoo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03102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Uusikaupunki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352149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Haapajärvi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3923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Tuusula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903022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Reisjärvi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63328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Kempele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976558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Ylöjärvi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521348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Kärsämäki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04633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Hyvinkää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4596840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Lohja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438072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Ylivieska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9168687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Pyhäjärvi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547997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Varkaus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4795535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000207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Tampere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7037706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914791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151369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261101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NETTOMUUTTO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81528140"/>
                  </a:ext>
                </a:extLst>
              </a:tr>
            </a:tbl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6FBD1472-C58B-42A3-CC35-147FEE174F25}"/>
              </a:ext>
            </a:extLst>
          </p:cNvPr>
          <p:cNvSpPr txBox="1"/>
          <p:nvPr/>
        </p:nvSpPr>
        <p:spPr>
          <a:xfrm>
            <a:off x="0" y="6504543"/>
            <a:ext cx="8071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Lähde: Tilastokeskus. Tulo- ja lähtömuuttotaulukoihin on valittu mukaan kunnat, joihin yhteenlasketut muuttovirrat vuosina 2019–2023 ovat olleet suurimmat. Nettomuuttotaulukkoon on valittu mukaan kunnat, joihin tulo- ja lähtömuuton välinen erotus on ollut suurin/pienin vuosina 2019–2023.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04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/>
          <a:lstStyle/>
          <a:p>
            <a:r>
              <a:rPr kumimoji="0" lang="fi-FI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anose="020B0603020102020204"/>
                <a:ea typeface="+mj-ea"/>
                <a:cs typeface="+mj-cs"/>
              </a:rPr>
              <a:t>Kuntien välinen tulo- ja lähtömuutto Kuopiossa yhteensä vuosina 2019–2023</a:t>
            </a:r>
            <a:endParaRPr lang="fi-FI" dirty="0"/>
          </a:p>
        </p:txBody>
      </p:sp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438495C0-05D7-BC52-D800-C602F6C507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39219"/>
              </p:ext>
            </p:extLst>
          </p:nvPr>
        </p:nvGraphicFramePr>
        <p:xfrm>
          <a:off x="7813298" y="1689309"/>
          <a:ext cx="3924000" cy="4541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84000">
                  <a:extLst>
                    <a:ext uri="{9D8B030D-6E8A-4147-A177-3AD203B41FA5}">
                      <a16:colId xmlns:a16="http://schemas.microsoft.com/office/drawing/2014/main" val="369959431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21825822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714233070"/>
                    </a:ext>
                  </a:extLst>
                </a:gridCol>
              </a:tblGrid>
              <a:tr h="385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Ikä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tulomuutto v. 2019–2023  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lähtömuutto v. 2019–2023  </a:t>
                      </a: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271497847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32 885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29 047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243369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0–4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1 484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1 469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304720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5–9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57027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10–14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752650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15–19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4 597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2 469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3716199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20–24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9 334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7 800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917496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25–29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5 182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6 124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33745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30–34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2 949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3 061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416171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35–39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1 813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1 743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61735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40–44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1 064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9866637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45–49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916294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50–54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732588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55–59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433891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60–64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3334436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65–69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12373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70–74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344653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75–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5016512"/>
                  </a:ext>
                </a:extLst>
              </a:tr>
            </a:tbl>
          </a:graphicData>
        </a:graphic>
      </p:graphicFrame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02993381-8971-47A0-B4DC-B2B148DDD3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2253074"/>
              </p:ext>
            </p:extLst>
          </p:nvPr>
        </p:nvGraphicFramePr>
        <p:xfrm>
          <a:off x="448456" y="1689309"/>
          <a:ext cx="7064531" cy="4541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682489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Kuntien välinen muuttoliike Kuopiossa v. 2019–2023</a:t>
            </a: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15B217E7-8DF4-81E1-5B97-CD28508AEF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590102"/>
              </p:ext>
            </p:extLst>
          </p:nvPr>
        </p:nvGraphicFramePr>
        <p:xfrm>
          <a:off x="183524" y="1453959"/>
          <a:ext cx="3888000" cy="505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269226854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5960298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51259586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80127742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733208865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15148182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161221926"/>
                    </a:ext>
                  </a:extLst>
                </a:gridCol>
              </a:tblGrid>
              <a:tr h="315638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Tulomuutto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Kuopioon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2019–2023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247690116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TULOMUUTTO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6 399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6 445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6 890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6 678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6 473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32 885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10239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3 898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357912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Helsingistä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2 295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847563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1 801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269395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1 743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5175217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Iisalmesta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1 204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054709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Tampereelta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1 116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76334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Oulusta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1 051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721584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Espoosta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9939074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Vantaalta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97955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Varkaudesta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0784805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Mikkelistä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792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324534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Leppävirralta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755247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Lapinlahdelta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8216897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Kajaanista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709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138454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Suonenjoelta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99433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Savonlinnasta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267253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Lahdesta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487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907749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Lappeenrannasta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002204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Turusta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318659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Pieksämäeltä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082222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Kaavilta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8313612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Rovaniemeltä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755824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Kouvolasta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401358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Tuusniemeltä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75878857"/>
                  </a:ext>
                </a:extLst>
              </a:tr>
            </a:tbl>
          </a:graphicData>
        </a:graphic>
      </p:graphicFrame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CA44F665-78A6-9E3F-2E11-941D6BD75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855580"/>
              </p:ext>
            </p:extLst>
          </p:nvPr>
        </p:nvGraphicFramePr>
        <p:xfrm>
          <a:off x="4184877" y="1448328"/>
          <a:ext cx="3816000" cy="505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41038">
                  <a:extLst>
                    <a:ext uri="{9D8B030D-6E8A-4147-A177-3AD203B41FA5}">
                      <a16:colId xmlns:a16="http://schemas.microsoft.com/office/drawing/2014/main" val="3557220459"/>
                    </a:ext>
                  </a:extLst>
                </a:gridCol>
                <a:gridCol w="426962">
                  <a:extLst>
                    <a:ext uri="{9D8B030D-6E8A-4147-A177-3AD203B41FA5}">
                      <a16:colId xmlns:a16="http://schemas.microsoft.com/office/drawing/2014/main" val="112729460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5000583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53929514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9188655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95506164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928738269"/>
                    </a:ext>
                  </a:extLst>
                </a:gridCol>
              </a:tblGrid>
              <a:tr h="169102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u="none" strike="noStrike" dirty="0">
                          <a:effectLst/>
                        </a:rPr>
                        <a:t>Lähtömuutto Kuopiosta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2019–2023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17587777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LÄHTÖMUUTTO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5 823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5 767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5 809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5 926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5 722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29 047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72313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3 557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424718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Helsinkiin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3 057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401724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Tampereelle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2 014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297236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Jyväskylään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1 833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8904381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Joensuuhun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1 392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143606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Espooseen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1 129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360186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Ouluun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454456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Vantaalle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798484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Iisalmeen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444813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Leppävirralle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604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813174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Turkuun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588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43759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Mikkeliin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339485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Lapinlahdelle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924653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Varkauteen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706486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Kajaaniin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24315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Lahteen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36113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Suonenjoelle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3391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Lappeenrantaan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397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475052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Rovaniemelle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946087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Savonlinnaan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953674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Kaaville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301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825361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Pieksämäelle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998232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Tuusniemelle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352517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Kouvolaan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9515725"/>
                  </a:ext>
                </a:extLst>
              </a:tr>
            </a:tbl>
          </a:graphicData>
        </a:graphic>
      </p:graphicFrame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4564582D-6F3F-5DCE-9B5E-E73FE2194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780429"/>
              </p:ext>
            </p:extLst>
          </p:nvPr>
        </p:nvGraphicFramePr>
        <p:xfrm>
          <a:off x="8114230" y="1453959"/>
          <a:ext cx="3780000" cy="422170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188411570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10981539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7746957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0262799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73352394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3022572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271329169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Kuopion   </a:t>
                      </a:r>
                    </a:p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nettomuutto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2019–2023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326886728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NETTOMUUTTO YHTEENSÄ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1 081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3 838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803102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Joensuu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409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2018553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Iisalmi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21516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Siilinjärvi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6237803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Varkaus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0882475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Kajaani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3882890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Mikkeli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817797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Lapinlahti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660548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Leppävirta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120216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Savonlinna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998719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Suonenjoki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824312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Nurmes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669303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Pieksämäki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10610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Kiuruvesi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118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289232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Pielavesi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815786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Kouvola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98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206456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Jyväskylä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4596840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Turku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438072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Espoo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-118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-26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97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-97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-61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-205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9168687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Helsinki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-247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-179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-147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-192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-762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547997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Tampere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-810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47955352"/>
                  </a:ext>
                </a:extLst>
              </a:tr>
            </a:tbl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6FBD1472-C58B-42A3-CC35-147FEE174F25}"/>
              </a:ext>
            </a:extLst>
          </p:cNvPr>
          <p:cNvSpPr txBox="1"/>
          <p:nvPr/>
        </p:nvSpPr>
        <p:spPr>
          <a:xfrm>
            <a:off x="0" y="6504543"/>
            <a:ext cx="8071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Lähde: Tilastokeskus. Tulo- ja lähtömuuttotaulukoihin on valittu mukaan kunnat, joihin yhteenlasketut muuttovirrat vuosina 2019–2023 ovat olleet suurimmat. Nettomuuttotaulukkoon on valittu mukaan kunnat, joihin tulo- ja lähtömuuton välinen erotus on ollut suurin/pienin vuosina 2019–2023.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5640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/>
          <a:lstStyle/>
          <a:p>
            <a:r>
              <a:rPr kumimoji="0" lang="fi-FI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anose="020B0603020102020204"/>
                <a:ea typeface="+mj-ea"/>
                <a:cs typeface="+mj-cs"/>
              </a:rPr>
              <a:t>Kuntien välinen tulo- ja lähtömuutto Lapinlahdella yhteensä vuosina 2019–2023</a:t>
            </a:r>
            <a:endParaRPr lang="fi-FI" dirty="0"/>
          </a:p>
        </p:txBody>
      </p:sp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89E3D6EA-13FE-7EA9-3AF8-19DD74D2EA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459118"/>
              </p:ext>
            </p:extLst>
          </p:nvPr>
        </p:nvGraphicFramePr>
        <p:xfrm>
          <a:off x="7813298" y="1689309"/>
          <a:ext cx="3924000" cy="4541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84000">
                  <a:extLst>
                    <a:ext uri="{9D8B030D-6E8A-4147-A177-3AD203B41FA5}">
                      <a16:colId xmlns:a16="http://schemas.microsoft.com/office/drawing/2014/main" val="369959431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21825822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714233070"/>
                    </a:ext>
                  </a:extLst>
                </a:gridCol>
              </a:tblGrid>
              <a:tr h="385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Ikä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tulomuutto v. 2019–2023  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lähtömuutto v. 2019–2023  </a:t>
                      </a: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271497847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2 277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243369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0–4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304720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5–9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57027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10–14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752650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15–19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3716199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20–24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917496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25–29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33745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30–34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416171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35–39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61735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40–44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9866637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45–49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916294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50–54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732588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55–59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433891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60–64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3334436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65–69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12373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70–74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344653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75–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5016512"/>
                  </a:ext>
                </a:extLst>
              </a:tr>
            </a:tbl>
          </a:graphicData>
        </a:graphic>
      </p:graphicFrame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4" name="Kaavio 3">
            <a:extLst>
              <a:ext uri="{FF2B5EF4-FFF2-40B4-BE49-F238E27FC236}">
                <a16:creationId xmlns:a16="http://schemas.microsoft.com/office/drawing/2014/main" id="{A8CE9B47-B2CA-4CEF-8236-A199D2B7D9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7244409"/>
              </p:ext>
            </p:extLst>
          </p:nvPr>
        </p:nvGraphicFramePr>
        <p:xfrm>
          <a:off x="448456" y="1689309"/>
          <a:ext cx="7064531" cy="4541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001119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Kuntien välinen muuttoliike Lapinlahdella v. 2019–2023</a:t>
            </a: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15B217E7-8DF4-81E1-5B97-CD28508AEF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076292"/>
              </p:ext>
            </p:extLst>
          </p:nvPr>
        </p:nvGraphicFramePr>
        <p:xfrm>
          <a:off x="183524" y="1453959"/>
          <a:ext cx="3888000" cy="487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269226854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5960298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51259586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80127742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733208865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15148182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161221926"/>
                    </a:ext>
                  </a:extLst>
                </a:gridCol>
              </a:tblGrid>
              <a:tr h="315638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Tulomuutto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Lapinlahdelle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2019–2023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247690116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TULOMUUTTO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2 005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10239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582261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Iisalmesta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9587406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35359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357912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Helsingistä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847563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Kajaanista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269395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Sonkajärveltä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5175217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054709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Oulusta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76334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Kiuruvedeltä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721584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Vieremältä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9939074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Pielavedeltä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97955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Tampereelta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0784805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Vantaalta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324534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Suonenjoelta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755247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Espoosta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8216897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Rautavaaralta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138454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Hämeenlinnasta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99433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Turusta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128872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Keiteleeltä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616092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Lappeenrannasta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937547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Akaalta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085751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Varkaudesta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11072835"/>
                  </a:ext>
                </a:extLst>
              </a:tr>
            </a:tbl>
          </a:graphicData>
        </a:graphic>
      </p:graphicFrame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CA44F665-78A6-9E3F-2E11-941D6BD75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681939"/>
              </p:ext>
            </p:extLst>
          </p:nvPr>
        </p:nvGraphicFramePr>
        <p:xfrm>
          <a:off x="4184877" y="1448328"/>
          <a:ext cx="3859538" cy="487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43538">
                  <a:extLst>
                    <a:ext uri="{9D8B030D-6E8A-4147-A177-3AD203B41FA5}">
                      <a16:colId xmlns:a16="http://schemas.microsoft.com/office/drawing/2014/main" val="355722045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12729460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5000583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53929514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9188655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95506164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928738269"/>
                    </a:ext>
                  </a:extLst>
                </a:gridCol>
              </a:tblGrid>
              <a:tr h="169102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u="none" strike="noStrike" dirty="0">
                          <a:effectLst/>
                        </a:rPr>
                        <a:t>Lähtömuutto</a:t>
                      </a:r>
                    </a:p>
                    <a:p>
                      <a:pPr algn="l" fontAlgn="b"/>
                      <a:r>
                        <a:rPr lang="fi-FI" sz="950" b="1" u="none" strike="noStrike" dirty="0">
                          <a:effectLst/>
                        </a:rPr>
                        <a:t>Lapinlahdelta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2019–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17587777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LÄHTÖMUUTTO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72313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Kuopioon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424718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Iisalmeen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401724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297236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Jyväskylään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8904381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Helsinkiin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143606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Ouluun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360186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Joensuuhun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454456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Sonkajärvelle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798484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Tampereelle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444813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Kajaaniin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813174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Kiuruvedelle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43759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Vieremälle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339485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Vantaalle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924653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Turkuun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706486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Lappeenrantaan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24315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Pielavedelle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6332492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Inariin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5222273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Haapajärvelle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480136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Rautavaaralle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42068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Varkauteen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64249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Suonenjoelle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3263113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Rovaniemelle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0350568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Hämeenlinnaan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33166834"/>
                  </a:ext>
                </a:extLst>
              </a:tr>
            </a:tbl>
          </a:graphicData>
        </a:graphic>
      </p:graphicFrame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4564582D-6F3F-5DCE-9B5E-E73FE2194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190361"/>
              </p:ext>
            </p:extLst>
          </p:nvPr>
        </p:nvGraphicFramePr>
        <p:xfrm>
          <a:off x="8114230" y="1453959"/>
          <a:ext cx="3780000" cy="369954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188411570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10981539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7746957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0262799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73352394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3022572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271329169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Lapinlahden   </a:t>
                      </a:r>
                    </a:p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nettomuutto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2019–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326886728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Kajaani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803102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Akaa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82110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Pielavesi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52470405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Espoo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456028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Vihti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6179341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Hankasalmi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893805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Petäjävesi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325456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Alajärvi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137832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Järvenpää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660548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Inari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4120216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Iisalmi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6998719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Haapajärvi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-11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6824312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Siilinjärvi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669303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Oulu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10610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Tampere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289232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Jyväskylä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815786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Kuopio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206456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NETTOMUUTTO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YHTEENSÄ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5968408"/>
                  </a:ext>
                </a:extLst>
              </a:tr>
            </a:tbl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6FBD1472-C58B-42A3-CC35-147FEE174F25}"/>
              </a:ext>
            </a:extLst>
          </p:cNvPr>
          <p:cNvSpPr txBox="1"/>
          <p:nvPr/>
        </p:nvSpPr>
        <p:spPr>
          <a:xfrm>
            <a:off x="0" y="6504543"/>
            <a:ext cx="8071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Lähde: Tilastokeskus. Tulo- ja lähtömuuttotaulukoihin on valittu mukaan kunnat, joihin yhteenlasketut muuttovirrat vuosina 2019–2023 ovat olleet suurimmat. Nettomuuttotaulukkoon on valittu mukaan kunnat, joihin tulo- ja lähtömuuton välinen erotus on ollut suurin/pienin vuosina 2019–2023.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91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/>
          <a:lstStyle/>
          <a:p>
            <a:r>
              <a:rPr kumimoji="0" lang="fi-FI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anose="020B0603020102020204"/>
                <a:ea typeface="+mj-ea"/>
                <a:cs typeface="+mj-cs"/>
              </a:rPr>
              <a:t>Kuntien välinen tulo- ja lähtömuutto Leppävirralla yhteensä vuosina 2019–2023</a:t>
            </a:r>
            <a:endParaRPr lang="fi-FI" dirty="0"/>
          </a:p>
        </p:txBody>
      </p:sp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89E3D6EA-13FE-7EA9-3AF8-19DD74D2EA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636969"/>
              </p:ext>
            </p:extLst>
          </p:nvPr>
        </p:nvGraphicFramePr>
        <p:xfrm>
          <a:off x="7813298" y="1689309"/>
          <a:ext cx="3924000" cy="4541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84000">
                  <a:extLst>
                    <a:ext uri="{9D8B030D-6E8A-4147-A177-3AD203B41FA5}">
                      <a16:colId xmlns:a16="http://schemas.microsoft.com/office/drawing/2014/main" val="369959431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21825822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714233070"/>
                    </a:ext>
                  </a:extLst>
                </a:gridCol>
              </a:tblGrid>
              <a:tr h="385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Ikä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tulomuutto v. 2019–2023  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lähtömuutto v. 2019–2023  </a:t>
                      </a: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271497847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1 909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2 202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243369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0–4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304720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5–9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57027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10–14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752650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15–19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3716199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20–24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1 101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917496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25–29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33745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30–34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416171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35–39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61735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40–44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9866637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45–49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916294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50–54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732588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55–59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433891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60–64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3334436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65–69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12373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70–74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344653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75–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5016512"/>
                  </a:ext>
                </a:extLst>
              </a:tr>
            </a:tbl>
          </a:graphicData>
        </a:graphic>
      </p:graphicFrame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1293AF8C-3DBB-48A7-8F2B-E8946E6572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7393090"/>
              </p:ext>
            </p:extLst>
          </p:nvPr>
        </p:nvGraphicFramePr>
        <p:xfrm>
          <a:off x="448456" y="1689309"/>
          <a:ext cx="7064532" cy="4541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929636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Kuntien välinen muuttoliike Leppävirralla v. 2019–2023</a:t>
            </a: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15B217E7-8DF4-81E1-5B97-CD28508AEF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561935"/>
              </p:ext>
            </p:extLst>
          </p:nvPr>
        </p:nvGraphicFramePr>
        <p:xfrm>
          <a:off x="183524" y="1453959"/>
          <a:ext cx="3888000" cy="361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269226854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5960298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51259586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80127742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733208865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15148182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161221926"/>
                    </a:ext>
                  </a:extLst>
                </a:gridCol>
              </a:tblGrid>
              <a:tr h="315638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Tulomuutto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Leppävirralle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2019–2023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247690116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TULOMUUTTO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1909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10239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604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2011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Varkaudesta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357912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Helsingistä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847563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269395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5175217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054709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Joroisista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76334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Espoosta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721584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Vantaalta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9939074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Pieksämäeltä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97955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Heinävedeltä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0784805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Suonenjoelta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324534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Mikkelistä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755247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Tampereelta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8216897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Rovaniemeltä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138454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Lahdesta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9943301"/>
                  </a:ext>
                </a:extLst>
              </a:tr>
            </a:tbl>
          </a:graphicData>
        </a:graphic>
      </p:graphicFrame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CA44F665-78A6-9E3F-2E11-941D6BD75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909553"/>
              </p:ext>
            </p:extLst>
          </p:nvPr>
        </p:nvGraphicFramePr>
        <p:xfrm>
          <a:off x="4184877" y="1448328"/>
          <a:ext cx="3852000" cy="469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36000">
                  <a:extLst>
                    <a:ext uri="{9D8B030D-6E8A-4147-A177-3AD203B41FA5}">
                      <a16:colId xmlns:a16="http://schemas.microsoft.com/office/drawing/2014/main" val="355722045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12729460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5000583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53929514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9188655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95506164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928738269"/>
                    </a:ext>
                  </a:extLst>
                </a:gridCol>
              </a:tblGrid>
              <a:tr h="169102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u="none" strike="noStrike" dirty="0">
                          <a:effectLst/>
                        </a:rPr>
                        <a:t>Lähtömuutto Leppävirralta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2019–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17587777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LÄHTÖMUUTTO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2202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72313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Kuopioon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399203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Varkauteen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9149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Jyväskylään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3348699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Pieksämäelle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68934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Helsinkiin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2303302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Tampereelle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424718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Joensuuhun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401724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Joroisiin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297236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8904381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Vantaalle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143606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Heinävedelle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360186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Suonenjoelle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454456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Mikkeliin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798484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Savonlinnaan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444813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Espooseen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813174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Lahteen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43759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Kajaaniin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339485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Lappeenrantaan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924653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Rovaniemelle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706486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Iisalmeen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24315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Turkuun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3666842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Liperiin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55532561"/>
                  </a:ext>
                </a:extLst>
              </a:tr>
            </a:tbl>
          </a:graphicData>
        </a:graphic>
      </p:graphicFrame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4564582D-6F3F-5DCE-9B5E-E73FE2194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232805"/>
              </p:ext>
            </p:extLst>
          </p:nvPr>
        </p:nvGraphicFramePr>
        <p:xfrm>
          <a:off x="8114230" y="1453959"/>
          <a:ext cx="3780000" cy="369954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188411570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10981539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7746957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0262799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73352394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3022572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271329169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Leppävirran   </a:t>
                      </a:r>
                    </a:p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nettomuutto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2019–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326886728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Siilinjärvi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803102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Helsinki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37740725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Tuusniemi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268377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Espoo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393370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Mäntsälä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7646076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Kouvola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0255766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Hankasalmi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185293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Hämeenlinna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3967854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Kangasala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1660548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Juva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120216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Savonlinna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6998719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Kajaani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824312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Jyväskylä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669303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Pieksämäki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10610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Tampere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289232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Varkaus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815786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Kuopio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206456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NETTOMUUTTO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YHTEENSÄ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5968408"/>
                  </a:ext>
                </a:extLst>
              </a:tr>
            </a:tbl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6FBD1472-C58B-42A3-CC35-147FEE174F25}"/>
              </a:ext>
            </a:extLst>
          </p:cNvPr>
          <p:cNvSpPr txBox="1"/>
          <p:nvPr/>
        </p:nvSpPr>
        <p:spPr>
          <a:xfrm>
            <a:off x="0" y="6504543"/>
            <a:ext cx="8071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Lähde: Tilastokeskus. Tulo- ja lähtömuuttotaulukoihin on valittu mukaan kunnat, joihin yhteenlasketut muuttovirrat vuosina 2019–2023 ovat olleet suurimmat. Nettomuuttotaulukkoon on valittu mukaan kunnat, joihin tulo- ja lähtömuuton välinen erotus on ollut suurin/pienin vuosina 2019–2023.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31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Kuntien välinen tulo- ja lähtömuutto Pohjois-Savossa yhteensä vuosina 2019–2023</a:t>
            </a:r>
          </a:p>
        </p:txBody>
      </p:sp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38CC32DE-0836-BE05-8D0A-58401E3E3F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332135"/>
              </p:ext>
            </p:extLst>
          </p:nvPr>
        </p:nvGraphicFramePr>
        <p:xfrm>
          <a:off x="7813298" y="1689309"/>
          <a:ext cx="3924000" cy="4541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84000">
                  <a:extLst>
                    <a:ext uri="{9D8B030D-6E8A-4147-A177-3AD203B41FA5}">
                      <a16:colId xmlns:a16="http://schemas.microsoft.com/office/drawing/2014/main" val="369959431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21825822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714233070"/>
                    </a:ext>
                  </a:extLst>
                </a:gridCol>
              </a:tblGrid>
              <a:tr h="385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Ikä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tulomuutto v. 2019–2023  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lähtömuutto v. 2019–2023  </a:t>
                      </a: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271497847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60 479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60 439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243369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0–4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3 094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2 912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304720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5–9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1 925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1 890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57027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10–14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1 541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1 582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752650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15–19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7 286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7 501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3716199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20–24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13 770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14 198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917496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25–29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8 859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9 606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33745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30–34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5 671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5 530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416171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35–39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3 758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3 603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61735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40–44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2 660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2 545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9866637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45–49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2 192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2 116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916294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50–54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2 087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1 964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732588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55–59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2 090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1 952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433891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60–64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1 952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1 665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3334436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65–69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1 533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1 358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12373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70–74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344653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75–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1 057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1 097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5016512"/>
                  </a:ext>
                </a:extLst>
              </a:tr>
            </a:tbl>
          </a:graphicData>
        </a:graphic>
      </p:graphicFrame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62F6F8A8-B5F2-0AC5-0310-527DEC320E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6207091"/>
              </p:ext>
            </p:extLst>
          </p:nvPr>
        </p:nvGraphicFramePr>
        <p:xfrm>
          <a:off x="448456" y="1689309"/>
          <a:ext cx="7064531" cy="44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0697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/>
          <a:lstStyle/>
          <a:p>
            <a:r>
              <a:rPr kumimoji="0" lang="fi-FI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anose="020B0603020102020204"/>
                <a:ea typeface="+mj-ea"/>
                <a:cs typeface="+mj-cs"/>
              </a:rPr>
              <a:t>Kuntien välinen tulo- ja lähtömuutto Pielavedellä yhteensä vuosina 2019–2023</a:t>
            </a:r>
            <a:endParaRPr lang="fi-FI" dirty="0"/>
          </a:p>
        </p:txBody>
      </p:sp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89E3D6EA-13FE-7EA9-3AF8-19DD74D2EA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31406"/>
              </p:ext>
            </p:extLst>
          </p:nvPr>
        </p:nvGraphicFramePr>
        <p:xfrm>
          <a:off x="7813298" y="1689309"/>
          <a:ext cx="3924000" cy="4541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84000">
                  <a:extLst>
                    <a:ext uri="{9D8B030D-6E8A-4147-A177-3AD203B41FA5}">
                      <a16:colId xmlns:a16="http://schemas.microsoft.com/office/drawing/2014/main" val="369959431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21825822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714233070"/>
                    </a:ext>
                  </a:extLst>
                </a:gridCol>
              </a:tblGrid>
              <a:tr h="385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Ikä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tulomuutto v. 2019–2023  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lähtömuutto v. 2019–2023  </a:t>
                      </a: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271497847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243369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0–4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304720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5–9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57027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10–14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752650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15–19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3716199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20–24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1 224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917496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25–29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33745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30–34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416171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35–39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61735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40–44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9866637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45–49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916294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50–54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732588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55–59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433891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60–64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3334436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65–69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12373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70–74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344653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75–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5016512"/>
                  </a:ext>
                </a:extLst>
              </a:tr>
            </a:tbl>
          </a:graphicData>
        </a:graphic>
      </p:graphicFrame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5F65EEB9-7188-4CD9-9D51-F1AB16BE25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8563304"/>
              </p:ext>
            </p:extLst>
          </p:nvPr>
        </p:nvGraphicFramePr>
        <p:xfrm>
          <a:off x="448456" y="1689309"/>
          <a:ext cx="7064532" cy="44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647917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Kuntien välinen muuttoliike Pielavedellä v. 2019–2023</a:t>
            </a: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15B217E7-8DF4-81E1-5B97-CD28508AEF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045023"/>
              </p:ext>
            </p:extLst>
          </p:nvPr>
        </p:nvGraphicFramePr>
        <p:xfrm>
          <a:off x="183524" y="1453959"/>
          <a:ext cx="3888000" cy="325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269226854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5960298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51259586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80127742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733208865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15148182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161221926"/>
                    </a:ext>
                  </a:extLst>
                </a:gridCol>
              </a:tblGrid>
              <a:tr h="315638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Tulomuutto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Pielavedelle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2019–2023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247690116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TULOMUUTTO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10239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2011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Iisalmesta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357912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Helsingistä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847563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Keiteleeltä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269395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5175217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054709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Kiuruvedeltä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76334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Lahdesta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721584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Vantaalta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9939074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246284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Lapinlahdelta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3513421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Tervosta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671550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Viitasaarelta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644762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Espoosta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0734006"/>
                  </a:ext>
                </a:extLst>
              </a:tr>
            </a:tbl>
          </a:graphicData>
        </a:graphic>
      </p:graphicFrame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CA44F665-78A6-9E3F-2E11-941D6BD75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213872"/>
              </p:ext>
            </p:extLst>
          </p:nvPr>
        </p:nvGraphicFramePr>
        <p:xfrm>
          <a:off x="4184877" y="1448328"/>
          <a:ext cx="3852000" cy="343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36000">
                  <a:extLst>
                    <a:ext uri="{9D8B030D-6E8A-4147-A177-3AD203B41FA5}">
                      <a16:colId xmlns:a16="http://schemas.microsoft.com/office/drawing/2014/main" val="355722045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12729460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5000583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53929514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9188655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95506164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928738269"/>
                    </a:ext>
                  </a:extLst>
                </a:gridCol>
              </a:tblGrid>
              <a:tr h="169102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u="none" strike="noStrike" dirty="0">
                          <a:effectLst/>
                          <a:latin typeface="+mn-lt"/>
                        </a:rPr>
                        <a:t>Lähtömuutto Pielavedeltä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  <a:latin typeface="+mn-lt"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  <a:latin typeface="+mn-lt"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  <a:latin typeface="+mn-lt"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  <a:latin typeface="+mn-lt"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  <a:latin typeface="+mn-lt"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  <a:latin typeface="+mn-lt"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  <a:latin typeface="+mn-lt"/>
                        </a:rPr>
                        <a:t>2019–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  <a:latin typeface="+mn-lt"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17587777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LÄHTÖMUUTTO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72313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Kuopioon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68934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Iisalmeen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2303302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424718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Jyväskylään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401724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Ouluun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297236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Lapinlahdelle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8904381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Kiuruvedelle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143606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Keiteleelle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360186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Joensuuhun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454456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Tampereelle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798484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Suonenjoelle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444813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Kajaaniin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2995948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Helsinkiin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620522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Rovaniemelle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804140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Tervoon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5947333"/>
                  </a:ext>
                </a:extLst>
              </a:tr>
            </a:tbl>
          </a:graphicData>
        </a:graphic>
      </p:graphicFrame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4564582D-6F3F-5DCE-9B5E-E73FE2194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220772"/>
              </p:ext>
            </p:extLst>
          </p:nvPr>
        </p:nvGraphicFramePr>
        <p:xfrm>
          <a:off x="8114230" y="1453959"/>
          <a:ext cx="3780000" cy="300332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188411570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10981539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7746957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0262799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73352394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3022572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271329169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Pielaveden   </a:t>
                      </a:r>
                    </a:p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nettomuutto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2019–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326886728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Helsinki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803102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Keitele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022411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Lahti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805077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Vantaa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3967854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Viitasaari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660548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Turku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4120216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Kittilä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6998719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Lapinlahti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824312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Iisalmi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669303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Oulu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10610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Siilinjärvi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289232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Jyväskylä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815786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Kuopio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206456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NETTOMUUTTO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YHTEENSÄ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5968408"/>
                  </a:ext>
                </a:extLst>
              </a:tr>
            </a:tbl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6FBD1472-C58B-42A3-CC35-147FEE174F25}"/>
              </a:ext>
            </a:extLst>
          </p:cNvPr>
          <p:cNvSpPr txBox="1"/>
          <p:nvPr/>
        </p:nvSpPr>
        <p:spPr>
          <a:xfrm>
            <a:off x="0" y="6504543"/>
            <a:ext cx="8071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Lähde: Tilastokeskus. Tulo- ja lähtömuuttotaulukoihin on valittu mukaan kunnat, joihin yhteenlasketut muuttovirrat vuosina 2019–2023 ovat olleet suurimmat. Nettomuuttotaulukkoon on valittu mukaan kunnat, joihin tulo- ja lähtömuuton välinen erotus on ollut suurin/pienin vuosina 2019–2023.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9123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/>
          <a:lstStyle/>
          <a:p>
            <a:r>
              <a:rPr kumimoji="0" lang="fi-FI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anose="020B0603020102020204"/>
                <a:ea typeface="+mj-ea"/>
                <a:cs typeface="+mj-cs"/>
              </a:rPr>
              <a:t>Kuntien välinen tulo- ja lähtömuutto Rautalammilla yhteensä vuosina 2019–2023</a:t>
            </a:r>
            <a:endParaRPr lang="fi-FI" dirty="0"/>
          </a:p>
        </p:txBody>
      </p:sp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89E3D6EA-13FE-7EA9-3AF8-19DD74D2EA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494345"/>
              </p:ext>
            </p:extLst>
          </p:nvPr>
        </p:nvGraphicFramePr>
        <p:xfrm>
          <a:off x="7813298" y="1689309"/>
          <a:ext cx="3924000" cy="4541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84000">
                  <a:extLst>
                    <a:ext uri="{9D8B030D-6E8A-4147-A177-3AD203B41FA5}">
                      <a16:colId xmlns:a16="http://schemas.microsoft.com/office/drawing/2014/main" val="369959431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21825822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714233070"/>
                    </a:ext>
                  </a:extLst>
                </a:gridCol>
              </a:tblGrid>
              <a:tr h="385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Ikä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tulomuutto v. 2019–2023  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lähtömuutto v. 2019–2023  </a:t>
                      </a: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271497847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243369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0–4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304720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5–9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57027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10–14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752650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15–19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3716199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20–24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917496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25–29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33745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30–34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416171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35–39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61735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40–44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9866637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45–49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916294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50–54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732588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55–59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433891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60–64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3334436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65–69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12373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70–74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344653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75–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5016512"/>
                  </a:ext>
                </a:extLst>
              </a:tr>
            </a:tbl>
          </a:graphicData>
        </a:graphic>
      </p:graphicFrame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4CF22367-8E3C-4886-AED2-C442197660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3828042"/>
              </p:ext>
            </p:extLst>
          </p:nvPr>
        </p:nvGraphicFramePr>
        <p:xfrm>
          <a:off x="448456" y="1689309"/>
          <a:ext cx="7064531" cy="4541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577537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Kuntien välinen muuttoliike Rautalammilla v. 2019–2023</a:t>
            </a: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15B217E7-8DF4-81E1-5B97-CD28508AEF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458560"/>
              </p:ext>
            </p:extLst>
          </p:nvPr>
        </p:nvGraphicFramePr>
        <p:xfrm>
          <a:off x="183524" y="1453959"/>
          <a:ext cx="3888000" cy="307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269226854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5960298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51259586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80127742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733208865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15148182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161221926"/>
                    </a:ext>
                  </a:extLst>
                </a:gridCol>
              </a:tblGrid>
              <a:tr h="315638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Tulomuutto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Rautalammille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2019–2023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247690116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TULOMUUUTTO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10239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2011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Suonenjoelta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357912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847563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Helsingistä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269395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Pieksämäeltä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5175217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Espoosta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054709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Vantaalta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76334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Äänekoskelta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2740576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Oulusta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802658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591823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1189788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Laukaasta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248458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Vaalasta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3807611"/>
                  </a:ext>
                </a:extLst>
              </a:tr>
            </a:tbl>
          </a:graphicData>
        </a:graphic>
      </p:graphicFrame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CA44F665-78A6-9E3F-2E11-941D6BD75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464419"/>
              </p:ext>
            </p:extLst>
          </p:nvPr>
        </p:nvGraphicFramePr>
        <p:xfrm>
          <a:off x="4184877" y="1448328"/>
          <a:ext cx="3852000" cy="343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36000">
                  <a:extLst>
                    <a:ext uri="{9D8B030D-6E8A-4147-A177-3AD203B41FA5}">
                      <a16:colId xmlns:a16="http://schemas.microsoft.com/office/drawing/2014/main" val="355722045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12729460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5000583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53929514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9188655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95506164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928738269"/>
                    </a:ext>
                  </a:extLst>
                </a:gridCol>
              </a:tblGrid>
              <a:tr h="169102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u="none" strike="noStrike" dirty="0">
                          <a:effectLst/>
                        </a:rPr>
                        <a:t>Lähtömuutto Rautalammilta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2019–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17587777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LÄHTÖMUUTTO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72313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Kuopioon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68934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Suonenjoelle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2303302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Jyväskylään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424718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Turkuun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401724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Pieksämäelle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297236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Helsinkiin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8904381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Tampereelle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143606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Ouluun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360186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Hankasalmelle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454456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Mikkeliin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798484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Vesannolle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3718745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Joensuuhun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103803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Konnevedelle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700137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Vaalaan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913364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5162482"/>
                  </a:ext>
                </a:extLst>
              </a:tr>
            </a:tbl>
          </a:graphicData>
        </a:graphic>
      </p:graphicFrame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4564582D-6F3F-5DCE-9B5E-E73FE2194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634961"/>
              </p:ext>
            </p:extLst>
          </p:nvPr>
        </p:nvGraphicFramePr>
        <p:xfrm>
          <a:off x="8114230" y="1453959"/>
          <a:ext cx="3780000" cy="317738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188411570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10981539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7746957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0262799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73352394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3022572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271329169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Rautalammin   </a:t>
                      </a:r>
                    </a:p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nettomuutto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2019–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326886728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Nurmijärvi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803102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Espoo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3036663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Toivakka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3928900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Laukaa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641729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Vantaa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8805077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Äänekoski</a:t>
                      </a:r>
                    </a:p>
                  </a:txBody>
                  <a:tcPr marL="9525" marR="9525" marT="9525" marB="0" anchor="b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967854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Kiuruvesi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1660548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Tampere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4120216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Hankasalmi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998719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Suonenjoki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824312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Pieksämäki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669303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Jyväskylä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10610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Kuopio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289232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Turku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815786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NETTOMUUTTO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YHTEENSÄ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2064568"/>
                  </a:ext>
                </a:extLst>
              </a:tr>
            </a:tbl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6FBD1472-C58B-42A3-CC35-147FEE174F25}"/>
              </a:ext>
            </a:extLst>
          </p:cNvPr>
          <p:cNvSpPr txBox="1"/>
          <p:nvPr/>
        </p:nvSpPr>
        <p:spPr>
          <a:xfrm>
            <a:off x="0" y="6504543"/>
            <a:ext cx="8071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Lähde: Tilastokeskus. Tulo- ja lähtömuuttotaulukoihin on valittu mukaan kunnat, joihin yhteenlasketut muuttovirrat vuosina 2019–2023 ovat olleet suurimmat. Nettomuuttotaulukkoon on valittu mukaan kunnat, joihin tulo- ja lähtömuuton välinen erotus on ollut suurin/pienin vuosina 2019–2023.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876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/>
          <a:lstStyle/>
          <a:p>
            <a:r>
              <a:rPr kumimoji="0" lang="fi-FI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anose="020B0603020102020204"/>
                <a:ea typeface="+mj-ea"/>
                <a:cs typeface="+mj-cs"/>
              </a:rPr>
              <a:t>Kuntien välinen tulo- ja lähtömuutto Rautavaaralla yhteensä vuosina 2019–2023</a:t>
            </a:r>
            <a:endParaRPr lang="fi-FI" dirty="0"/>
          </a:p>
        </p:txBody>
      </p:sp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89E3D6EA-13FE-7EA9-3AF8-19DD74D2EA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207892"/>
              </p:ext>
            </p:extLst>
          </p:nvPr>
        </p:nvGraphicFramePr>
        <p:xfrm>
          <a:off x="7813298" y="1689309"/>
          <a:ext cx="3924000" cy="4541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84000">
                  <a:extLst>
                    <a:ext uri="{9D8B030D-6E8A-4147-A177-3AD203B41FA5}">
                      <a16:colId xmlns:a16="http://schemas.microsoft.com/office/drawing/2014/main" val="369959431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21825822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714233070"/>
                    </a:ext>
                  </a:extLst>
                </a:gridCol>
              </a:tblGrid>
              <a:tr h="385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Ikä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tulomuutto v. 2019–2023  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lähtömuutto v. 2019–2023  </a:t>
                      </a: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271497847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243369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0–4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304720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5–9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57027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10–14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752650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15–19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3716199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20–24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917496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25–29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33745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30–34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416171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35–39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61735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40–44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9866637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45–49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916294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50–54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732588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55–59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433891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60–64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3334436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65–69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12373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70–74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344653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75–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5016512"/>
                  </a:ext>
                </a:extLst>
              </a:tr>
            </a:tbl>
          </a:graphicData>
        </a:graphic>
      </p:graphicFrame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1152831D-63FE-4025-B8CF-FF127DB427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747533"/>
              </p:ext>
            </p:extLst>
          </p:nvPr>
        </p:nvGraphicFramePr>
        <p:xfrm>
          <a:off x="448456" y="1689309"/>
          <a:ext cx="7063200" cy="4541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284553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Kuntien välinen muuttoliike Rautavaaralla v. 2019–2023</a:t>
            </a: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15B217E7-8DF4-81E1-5B97-CD28508AEF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450210"/>
              </p:ext>
            </p:extLst>
          </p:nvPr>
        </p:nvGraphicFramePr>
        <p:xfrm>
          <a:off x="183524" y="1453959"/>
          <a:ext cx="3888000" cy="217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269226854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5960298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51259586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80127742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733208865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15148182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161221926"/>
                    </a:ext>
                  </a:extLst>
                </a:gridCol>
              </a:tblGrid>
              <a:tr h="315638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Tulomuutto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Rautavaaralle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2019–2023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247690116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TULOMUUTTO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291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10239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4383338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2011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Nurmeksesta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357912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Lapinlahdelta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847563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Iisalmesta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269395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Oulusta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5175217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6994644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Kajaanista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28695228"/>
                  </a:ext>
                </a:extLst>
              </a:tr>
            </a:tbl>
          </a:graphicData>
        </a:graphic>
      </p:graphicFrame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CA44F665-78A6-9E3F-2E11-941D6BD75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446756"/>
              </p:ext>
            </p:extLst>
          </p:nvPr>
        </p:nvGraphicFramePr>
        <p:xfrm>
          <a:off x="4184877" y="1448328"/>
          <a:ext cx="3852000" cy="217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36000">
                  <a:extLst>
                    <a:ext uri="{9D8B030D-6E8A-4147-A177-3AD203B41FA5}">
                      <a16:colId xmlns:a16="http://schemas.microsoft.com/office/drawing/2014/main" val="355722045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12729460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5000583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53929514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9188655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95506164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928738269"/>
                    </a:ext>
                  </a:extLst>
                </a:gridCol>
              </a:tblGrid>
              <a:tr h="169102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u="none" strike="noStrike" dirty="0">
                          <a:effectLst/>
                        </a:rPr>
                        <a:t>Lähtömuutto Rautavaaralta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2019–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17587777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LÄHTÖMUUTTO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72313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Kuopioon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775424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Nurmekseen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68934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Iisalmeen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2303302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424718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Lapinlahdelle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401724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Joensuuhun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297236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Ouluun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8904381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Kajaaniin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1436061"/>
                  </a:ext>
                </a:extLst>
              </a:tr>
            </a:tbl>
          </a:graphicData>
        </a:graphic>
      </p:graphicFrame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4564582D-6F3F-5DCE-9B5E-E73FE2194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277118"/>
              </p:ext>
            </p:extLst>
          </p:nvPr>
        </p:nvGraphicFramePr>
        <p:xfrm>
          <a:off x="8114230" y="1453959"/>
          <a:ext cx="3780000" cy="265521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188411570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10981539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7746957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0262799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73352394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3022572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271329169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Rautavaaran   </a:t>
                      </a:r>
                    </a:p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nettomuutto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2019–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326886728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Askola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803102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Hankasalmi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0242106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Äänekoski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8805077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Savonlinna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3967854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Helsinki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1660548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Kotka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120216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Lahti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6998719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Siilinjärvi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824312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Nurmes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669303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Iisalmi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10610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Kuopio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289232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NETTOMUUTTO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YHTEENSÄ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8157860"/>
                  </a:ext>
                </a:extLst>
              </a:tr>
            </a:tbl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6FBD1472-C58B-42A3-CC35-147FEE174F25}"/>
              </a:ext>
            </a:extLst>
          </p:cNvPr>
          <p:cNvSpPr txBox="1"/>
          <p:nvPr/>
        </p:nvSpPr>
        <p:spPr>
          <a:xfrm>
            <a:off x="0" y="6504543"/>
            <a:ext cx="8071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Lähde: Tilastokeskus. Tulo- ja lähtömuuttotaulukoihin on valittu mukaan kunnat, joihin yhteenlasketut muuttovirrat vuosina 2019–2023 ovat olleet suurimmat. Nettomuuttotaulukkoon on valittu mukaan kunnat, joihin tulo- ja lähtömuuton välinen erotus on ollut suurin/pienin vuosina 2019–2023.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2178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/>
          <a:lstStyle/>
          <a:p>
            <a:r>
              <a:rPr kumimoji="0" lang="fi-FI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anose="020B0603020102020204"/>
                <a:ea typeface="+mj-ea"/>
                <a:cs typeface="+mj-cs"/>
              </a:rPr>
              <a:t>Kuntien välinen tulo- ja lähtömuutto Siilinjärvellä yhteensä vuosina 2019–2023</a:t>
            </a:r>
            <a:endParaRPr lang="fi-FI" dirty="0"/>
          </a:p>
        </p:txBody>
      </p:sp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89E3D6EA-13FE-7EA9-3AF8-19DD74D2EA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728558"/>
              </p:ext>
            </p:extLst>
          </p:nvPr>
        </p:nvGraphicFramePr>
        <p:xfrm>
          <a:off x="7813298" y="1689309"/>
          <a:ext cx="3924000" cy="4541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84000">
                  <a:extLst>
                    <a:ext uri="{9D8B030D-6E8A-4147-A177-3AD203B41FA5}">
                      <a16:colId xmlns:a16="http://schemas.microsoft.com/office/drawing/2014/main" val="369959431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21825822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714233070"/>
                    </a:ext>
                  </a:extLst>
                </a:gridCol>
              </a:tblGrid>
              <a:tr h="385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Ikä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tulomuutto v. 2019–2023  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lähtömuutto v. 2019–2023  </a:t>
                      </a: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271497847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5 795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6 413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243369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0–4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304720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5–9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57027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10–14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752650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15–19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1 039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3716199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20–24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1 187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917496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25–29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33745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30–34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416171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35–39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61735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40–44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9866637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45–49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916294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50–54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732588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55–59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433891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60–64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3334436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65–69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12373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70–74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344653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75–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5016512"/>
                  </a:ext>
                </a:extLst>
              </a:tr>
            </a:tbl>
          </a:graphicData>
        </a:graphic>
      </p:graphicFrame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CE2A4540-6ED7-413C-8CA3-3C134D0B69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9395021"/>
              </p:ext>
            </p:extLst>
          </p:nvPr>
        </p:nvGraphicFramePr>
        <p:xfrm>
          <a:off x="448456" y="1689309"/>
          <a:ext cx="7064531" cy="4541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01898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Kuntien välinen muuttoliike Siilinjärvellä v. 2019–2023</a:t>
            </a: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15B217E7-8DF4-81E1-5B97-CD28508AEF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153684"/>
              </p:ext>
            </p:extLst>
          </p:nvPr>
        </p:nvGraphicFramePr>
        <p:xfrm>
          <a:off x="183524" y="1453959"/>
          <a:ext cx="3888000" cy="415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269226854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5960298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51259586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80127742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733208865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15148182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161221926"/>
                    </a:ext>
                  </a:extLst>
                </a:gridCol>
              </a:tblGrid>
              <a:tr h="315638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Tulomuutto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Siilinjärvelle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2019–2023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247690116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TULOMUUTTO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1 047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1 140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1 292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1 219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1 097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5 795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10239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3 557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030726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Lapinlahdelta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2947674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Iisalmesta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4481287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718871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Helsingistä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071333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5563849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Kajaanista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8247032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Espoosta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439084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Vantaalta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685789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Pielavedeltä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799013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Tampereelta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320605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Oulusta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6512875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Varkaudesta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8187926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Nurmeksesta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2011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Leppävirralta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357912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Kaavilta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847563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Savonlinnasta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269395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Mikkelistä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5175217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Rovaniemeltä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0547090"/>
                  </a:ext>
                </a:extLst>
              </a:tr>
            </a:tbl>
          </a:graphicData>
        </a:graphic>
      </p:graphicFrame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CA44F665-78A6-9E3F-2E11-941D6BD75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25271"/>
              </p:ext>
            </p:extLst>
          </p:nvPr>
        </p:nvGraphicFramePr>
        <p:xfrm>
          <a:off x="4184877" y="1448328"/>
          <a:ext cx="3852000" cy="433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36000">
                  <a:extLst>
                    <a:ext uri="{9D8B030D-6E8A-4147-A177-3AD203B41FA5}">
                      <a16:colId xmlns:a16="http://schemas.microsoft.com/office/drawing/2014/main" val="355722045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12729460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5000583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53929514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9188655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95506164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928738269"/>
                    </a:ext>
                  </a:extLst>
                </a:gridCol>
              </a:tblGrid>
              <a:tr h="169102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u="none" strike="noStrike" dirty="0">
                          <a:effectLst/>
                        </a:rPr>
                        <a:t>Lähtömuutto Siilinjärveltä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2019–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17587777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LÄHTÖMUUTTO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1 351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1 369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1 267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1 254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1 172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6 413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72313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Kuopioon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3 898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411397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Lapinlahdelle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92834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Helsinkiin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0034002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Jyväskylään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060456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Joensuuhun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230677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Iisalmeen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100092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Tampereelle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04586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Ouluun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9798107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Leppävirralle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4740802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Espooseen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735008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Kajaaniin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512903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Vantaalle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628791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Turkuun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68934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Kaaville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2303302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Tuusniemelle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424718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Varkauteen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401724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Rovaniemelle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297236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Pielavedelle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8904381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Suonenjoelle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143606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Lappeenrantaan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3601862"/>
                  </a:ext>
                </a:extLst>
              </a:tr>
            </a:tbl>
          </a:graphicData>
        </a:graphic>
      </p:graphicFrame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4564582D-6F3F-5DCE-9B5E-E73FE2194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033273"/>
              </p:ext>
            </p:extLst>
          </p:nvPr>
        </p:nvGraphicFramePr>
        <p:xfrm>
          <a:off x="8114230" y="1453959"/>
          <a:ext cx="3780000" cy="387359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188411570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10981539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7746957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0262799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73352394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3022572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271329169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Siilinjärven   </a:t>
                      </a:r>
                    </a:p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nettomuutto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2019–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326886728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Pielavesi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803102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Savonlinna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617745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Vantaa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009599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Lapinlahti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448924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Nurmes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873577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Espoo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0499052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Kaarina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89621355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Oulu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2715271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Kerava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4578285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Sonkajärvi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121833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Seinäjoki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427019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Liperi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5647629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Turku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0242106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Leppävirta</a:t>
                      </a:r>
                    </a:p>
                  </a:txBody>
                  <a:tcPr marL="9525" marR="9525" marT="9525" marB="0" anchor="b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-8</a:t>
                      </a:r>
                    </a:p>
                  </a:txBody>
                  <a:tcPr marL="9525" marR="9525" marT="9525" marB="0" anchor="b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</a:t>
                      </a:r>
                    </a:p>
                  </a:txBody>
                  <a:tcPr marL="9525" marR="9525" marT="9525" marB="0" anchor="b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</a:t>
                      </a:r>
                    </a:p>
                  </a:txBody>
                  <a:tcPr marL="9525" marR="9525" marT="9525" marB="0" anchor="b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-32</a:t>
                      </a:r>
                    </a:p>
                  </a:txBody>
                  <a:tcPr marL="9525" marR="9525" marT="9525" marB="0" anchor="b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805077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Jyväskylä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3967854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Tampere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-15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-16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-9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-13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-14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-67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1660548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Helsinki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120216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Kuopio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998719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NETTOMUUTTO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YHTEENSÄ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8243129"/>
                  </a:ext>
                </a:extLst>
              </a:tr>
            </a:tbl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6FBD1472-C58B-42A3-CC35-147FEE174F25}"/>
              </a:ext>
            </a:extLst>
          </p:cNvPr>
          <p:cNvSpPr txBox="1"/>
          <p:nvPr/>
        </p:nvSpPr>
        <p:spPr>
          <a:xfrm>
            <a:off x="0" y="6504543"/>
            <a:ext cx="8071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Lähde: Tilastokeskus. Tulo- ja lähtömuuttotaulukoihin on valittu mukaan kunnat, joihin yhteenlasketut muuttovirrat vuosina 2019–2023 ovat olleet suurimmat. Nettomuuttotaulukkoon on valittu mukaan kunnat, joihin tulo- ja lähtömuuton välinen erotus on ollut suurin/pienin vuosina 2019–2023.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4269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/>
          <a:lstStyle/>
          <a:p>
            <a:r>
              <a:rPr kumimoji="0" lang="fi-FI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anose="020B0603020102020204"/>
                <a:ea typeface="+mj-ea"/>
                <a:cs typeface="+mj-cs"/>
              </a:rPr>
              <a:t>Kuntien välinen tulo- ja lähtömuutto Sonkajärvellä yhteensä vuosina 2019–2023</a:t>
            </a:r>
            <a:endParaRPr lang="fi-FI" dirty="0"/>
          </a:p>
        </p:txBody>
      </p:sp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89E3D6EA-13FE-7EA9-3AF8-19DD74D2EA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936918"/>
              </p:ext>
            </p:extLst>
          </p:nvPr>
        </p:nvGraphicFramePr>
        <p:xfrm>
          <a:off x="7813298" y="1689309"/>
          <a:ext cx="3924000" cy="4541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84000">
                  <a:extLst>
                    <a:ext uri="{9D8B030D-6E8A-4147-A177-3AD203B41FA5}">
                      <a16:colId xmlns:a16="http://schemas.microsoft.com/office/drawing/2014/main" val="369959431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21825822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714233070"/>
                    </a:ext>
                  </a:extLst>
                </a:gridCol>
              </a:tblGrid>
              <a:tr h="385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Ikä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tulomuutto v. 2019–2023  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lähtömuutto v. 2019–2023  </a:t>
                      </a: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271497847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243369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0–4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304720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5–9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57027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10–14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752650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15–19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3716199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20–24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917496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25–29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33745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30–34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416171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35–39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61735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40–44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9866637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45–49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916294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50–54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732588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55–59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433891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60–64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3334436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65–69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12373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70–74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344653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75–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5016512"/>
                  </a:ext>
                </a:extLst>
              </a:tr>
            </a:tbl>
          </a:graphicData>
        </a:graphic>
      </p:graphicFrame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002B0F82-FA21-41AE-9C9E-FC94DAD321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5028067"/>
              </p:ext>
            </p:extLst>
          </p:nvPr>
        </p:nvGraphicFramePr>
        <p:xfrm>
          <a:off x="448456" y="1689309"/>
          <a:ext cx="7064531" cy="4541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424201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Kuntien välinen muuttoliike Sonkajärvellä v. 2019–2023</a:t>
            </a: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15B217E7-8DF4-81E1-5B97-CD28508AEF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36505"/>
              </p:ext>
            </p:extLst>
          </p:nvPr>
        </p:nvGraphicFramePr>
        <p:xfrm>
          <a:off x="183524" y="1453959"/>
          <a:ext cx="3888000" cy="271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269226854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5960298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51259586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80127742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733208865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15148182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161221926"/>
                    </a:ext>
                  </a:extLst>
                </a:gridCol>
              </a:tblGrid>
              <a:tr h="315638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Tulomuutto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Sonkajärvelle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2019–2023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247690116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TULOMUUTTO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10239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Iisalmesta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291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030726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2947674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Lapinlahdelta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4481287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Vieremältä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718871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Kajaanista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071333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5563849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Helsingistä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8247032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Kiuruvedeltä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439084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Oulusta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685789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36675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Tampereelta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4140024"/>
                  </a:ext>
                </a:extLst>
              </a:tr>
            </a:tbl>
          </a:graphicData>
        </a:graphic>
      </p:graphicFrame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CA44F665-78A6-9E3F-2E11-941D6BD75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78132"/>
              </p:ext>
            </p:extLst>
          </p:nvPr>
        </p:nvGraphicFramePr>
        <p:xfrm>
          <a:off x="4184877" y="1448328"/>
          <a:ext cx="3852000" cy="307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77673">
                  <a:extLst>
                    <a:ext uri="{9D8B030D-6E8A-4147-A177-3AD203B41FA5}">
                      <a16:colId xmlns:a16="http://schemas.microsoft.com/office/drawing/2014/main" val="3557220459"/>
                    </a:ext>
                  </a:extLst>
                </a:gridCol>
                <a:gridCol w="426327">
                  <a:extLst>
                    <a:ext uri="{9D8B030D-6E8A-4147-A177-3AD203B41FA5}">
                      <a16:colId xmlns:a16="http://schemas.microsoft.com/office/drawing/2014/main" val="112729460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5000583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53929514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9188655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95506164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928738269"/>
                    </a:ext>
                  </a:extLst>
                </a:gridCol>
              </a:tblGrid>
              <a:tr h="169102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u="none" strike="noStrike" dirty="0">
                          <a:effectLst/>
                        </a:rPr>
                        <a:t>Lähtömuutto Sonkajärveltä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2019–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17587777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LÄHTÖMUUTTO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72313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Iisalmeen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411397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Kuopioon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92834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Lapinlahdelle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0034002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Ouluun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060456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Kajaaniin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230677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Jyväskylään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100092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Helsinkiin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04586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Vieremälle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9798107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Tampereelle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4740802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Kiuruvedelle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735008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Vantaalle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62310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4833040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Espooseen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8811051"/>
                  </a:ext>
                </a:extLst>
              </a:tr>
            </a:tbl>
          </a:graphicData>
        </a:graphic>
      </p:graphicFrame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4564582D-6F3F-5DCE-9B5E-E73FE2194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17698"/>
              </p:ext>
            </p:extLst>
          </p:nvPr>
        </p:nvGraphicFramePr>
        <p:xfrm>
          <a:off x="8114230" y="1453959"/>
          <a:ext cx="3780000" cy="282927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188411570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10981539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7746957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0262799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73352394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3022572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271329169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Sonkajärven   </a:t>
                      </a:r>
                    </a:p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nettomuutto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2019–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326886728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Siilinjärvi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803102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Vieremä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331768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Kiuruvesi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6559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Puolanka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89354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Joensuu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617745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Tampere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9009599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Vantaa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-8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2448924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Porvoo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873577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Jyväskylä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-9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-12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499052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Oulu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89621355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Kuopio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-10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-14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-11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-44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2715271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Iisalmi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-82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4578285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NETTOMUUTTO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YHTEENSÄ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1218334"/>
                  </a:ext>
                </a:extLst>
              </a:tr>
            </a:tbl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6FBD1472-C58B-42A3-CC35-147FEE174F25}"/>
              </a:ext>
            </a:extLst>
          </p:cNvPr>
          <p:cNvSpPr txBox="1"/>
          <p:nvPr/>
        </p:nvSpPr>
        <p:spPr>
          <a:xfrm>
            <a:off x="0" y="6504543"/>
            <a:ext cx="8071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Lähde: Tilastokeskus. Tulo- ja lähtömuuttotaulukoihin on valittu mukaan kunnat, joihin yhteenlasketut muuttovirrat vuosina 2019–2023 ovat olleet suurimmat. Nettomuuttotaulukkoon on valittu mukaan kunnat, joihin tulo- ja lähtömuuton välinen erotus on ollut suurin/pienin vuosina 2019–2023.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47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Kuntien välinen muuttoliike Pohjois-Savossa v. 2019–2023</a:t>
            </a: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15B217E7-8DF4-81E1-5B97-CD28508AEF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299100"/>
              </p:ext>
            </p:extLst>
          </p:nvPr>
        </p:nvGraphicFramePr>
        <p:xfrm>
          <a:off x="189771" y="1440642"/>
          <a:ext cx="3888000" cy="505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269226854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5960298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51259586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80127742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733208865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15148182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161221926"/>
                    </a:ext>
                  </a:extLst>
                </a:gridCol>
              </a:tblGrid>
              <a:tr h="315638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Tulomuutto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Pohjois-Savoon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2019–2023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247690116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u="none" strike="noStrike" dirty="0">
                          <a:effectLst/>
                        </a:rPr>
                        <a:t>TULOMUUTTO</a:t>
                      </a:r>
                    </a:p>
                    <a:p>
                      <a:pPr algn="l" fontAlgn="b"/>
                      <a:r>
                        <a:rPr lang="fi-FI" sz="950" b="1" u="none" strike="noStrike" dirty="0">
                          <a:effectLst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11 978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12 059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12 766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12 086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11 590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60 479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10239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Helsingistä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3 222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709746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Jyväskylästä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2 606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255602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Joensuusta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2 410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933650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Tampereelta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1 599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5592916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Oulusta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1 518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6193771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Vantaalta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89886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Espoosta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755247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Mikkelistä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8216897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Kajaanista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1 087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138454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Pieksämäeltä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99433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Savonlinnasta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267253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Lahdesta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907749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Lappeenrannasta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002204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Turusta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318659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Rovaniemeltä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082222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Kouvolasta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8313612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Nurmeksesta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756049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Outokummusta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763026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Heinävedeltä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911845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Hämeenlinnasta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489526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Seinäjoelta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6157796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Sotkamosta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634725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Järvenpäästä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5385497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Kontiolahdesta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6678260"/>
                  </a:ext>
                </a:extLst>
              </a:tr>
            </a:tbl>
          </a:graphicData>
        </a:graphic>
      </p:graphicFrame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CA44F665-78A6-9E3F-2E11-941D6BD75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345141"/>
              </p:ext>
            </p:extLst>
          </p:nvPr>
        </p:nvGraphicFramePr>
        <p:xfrm>
          <a:off x="4166877" y="1440642"/>
          <a:ext cx="3852000" cy="505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36000">
                  <a:extLst>
                    <a:ext uri="{9D8B030D-6E8A-4147-A177-3AD203B41FA5}">
                      <a16:colId xmlns:a16="http://schemas.microsoft.com/office/drawing/2014/main" val="355722045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12729460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5000583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53929514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9188655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95506164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928738269"/>
                    </a:ext>
                  </a:extLst>
                </a:gridCol>
              </a:tblGrid>
              <a:tr h="169102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u="none" strike="noStrike" dirty="0">
                          <a:effectLst/>
                        </a:rPr>
                        <a:t>Lähtömuutto Pohjois-Savosta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2019–2023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17587777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u="none" strike="noStrike" dirty="0">
                          <a:effectLst/>
                        </a:rPr>
                        <a:t>LÄHTÖMUUTTO 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12 521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12 188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12 059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12 065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11 606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60 439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72313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Helsinkiin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4 069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186247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Jyväskylään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3 258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1443657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Tampereelle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2 789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158718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Joensuuhun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2 193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904183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Ouluun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1 600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9534899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Espooseen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1 500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710760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Vantaalle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1 304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444813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Mikkeliin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813174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Kajaaniin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43759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Turkuun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339485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Pieksämäelle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924653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Lahteen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706486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Lappeenrantaan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24315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Savonlinnaan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36113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Rovaniemelle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3391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Kouvolaan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475052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Outokumpuun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946087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Seinäjoelle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244579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Nurmekseen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537137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Hämeenlinnaan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826727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Vaasaan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4322820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Heinävedelle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979837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Liperiin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03782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Poriin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37644113"/>
                  </a:ext>
                </a:extLst>
              </a:tr>
            </a:tbl>
          </a:graphicData>
        </a:graphic>
      </p:graphicFrame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4564582D-6F3F-5DCE-9B5E-E73FE2194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975170"/>
              </p:ext>
            </p:extLst>
          </p:nvPr>
        </p:nvGraphicFramePr>
        <p:xfrm>
          <a:off x="8114230" y="1453959"/>
          <a:ext cx="3780000" cy="479289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188411570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10981539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7746957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0262799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73352394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3022572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271329169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Pohjois-Savon </a:t>
                      </a:r>
                    </a:p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nettomuutto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2019–2023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326886728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Joensuu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803102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Savonlinna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393231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Kajaani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1543656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Mikkeli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8946920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Nurmes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762284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Kouvola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906843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Pieksämäki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8200130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Kotka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885909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Heinävesi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438072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Pyhäjärvi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168687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Järvenpää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547997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Laukaa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795535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Nurmijärvi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000207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Lahti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7037706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Vaasa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2914791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Sodankylä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151369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Inari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2261101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Lapua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88152814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Kokkola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922196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Oulu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433123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Espoo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117788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Turku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927819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Jyväskylä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32538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Helsinki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005861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Tampere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65823355"/>
                  </a:ext>
                </a:extLst>
              </a:tr>
            </a:tbl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6FBD1472-C58B-42A3-CC35-147FEE174F25}"/>
              </a:ext>
            </a:extLst>
          </p:cNvPr>
          <p:cNvSpPr txBox="1"/>
          <p:nvPr/>
        </p:nvSpPr>
        <p:spPr>
          <a:xfrm>
            <a:off x="0" y="6504543"/>
            <a:ext cx="8071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Lähde: Tilastokeskus. Tulo- ja lähtömuuttotaulukoihin on valittu mukaan kunnat, joihin yhteenlasketut muuttovirrat vuosina 2019–2023 ovat olleet suurimmat. Nettomuuttotaulukkoon on valittu mukaan kunnat, joihin tulo- ja lähtömuuton välinen erotus on ollut suurin/pienin vuosina 2019–2023.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2459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/>
          <a:lstStyle/>
          <a:p>
            <a:r>
              <a:rPr kumimoji="0" lang="fi-FI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anose="020B0603020102020204"/>
                <a:ea typeface="+mj-ea"/>
                <a:cs typeface="+mj-cs"/>
              </a:rPr>
              <a:t>Kuntien välinen tulo- ja lähtömuutto Suonenjoella yhteensä vuosina 2019–2023</a:t>
            </a:r>
            <a:endParaRPr lang="fi-FI" dirty="0"/>
          </a:p>
        </p:txBody>
      </p:sp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89E3D6EA-13FE-7EA9-3AF8-19DD74D2EA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933239"/>
              </p:ext>
            </p:extLst>
          </p:nvPr>
        </p:nvGraphicFramePr>
        <p:xfrm>
          <a:off x="7813298" y="1689309"/>
          <a:ext cx="3924000" cy="4541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84000">
                  <a:extLst>
                    <a:ext uri="{9D8B030D-6E8A-4147-A177-3AD203B41FA5}">
                      <a16:colId xmlns:a16="http://schemas.microsoft.com/office/drawing/2014/main" val="369959431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21825822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714233070"/>
                    </a:ext>
                  </a:extLst>
                </a:gridCol>
              </a:tblGrid>
              <a:tr h="385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Ikä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tulomuutto v. 2019–2023  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lähtömuutto v. 2019–2023  </a:t>
                      </a: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271497847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1 368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1 520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243369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0–4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304720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5–9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57027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10–14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752650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15–19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3716199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20–24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917496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25–29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33745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30–34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416171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35–39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61735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40–44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9866637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45–49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916294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50–54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732588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55–59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433891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60–64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3334436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65–69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12373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70–74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344653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75–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5016512"/>
                  </a:ext>
                </a:extLst>
              </a:tr>
            </a:tbl>
          </a:graphicData>
        </a:graphic>
      </p:graphicFrame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094DE30B-BEA1-4AC4-91FD-312DF25A0B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8411082"/>
              </p:ext>
            </p:extLst>
          </p:nvPr>
        </p:nvGraphicFramePr>
        <p:xfrm>
          <a:off x="448456" y="1690688"/>
          <a:ext cx="7063200" cy="45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861227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Kuntien välinen muuttoliike Suonenjoella v. 2019–2023</a:t>
            </a: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15B217E7-8DF4-81E1-5B97-CD28508AEF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534101"/>
              </p:ext>
            </p:extLst>
          </p:nvPr>
        </p:nvGraphicFramePr>
        <p:xfrm>
          <a:off x="183524" y="1453959"/>
          <a:ext cx="3888000" cy="361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269226854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5960298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51259586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80127742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733208865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15148182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161221926"/>
                    </a:ext>
                  </a:extLst>
                </a:gridCol>
              </a:tblGrid>
              <a:tr h="315638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Tulomuutto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Suonenjoelle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2019–2023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247690116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TULOMUUTTO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10239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469903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Rautalammilta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779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560176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Pieksämäeltä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7368075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Helsingistä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625655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Varkaudesta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7013096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030726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Leppävirralta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2947674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Iisalmesta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4481287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Mikkelistä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718871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Kemiönsaaresta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071333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5563849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Vesannolta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8247032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Tampereelta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439084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Kajaanista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685789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Vantaalta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9774703"/>
                  </a:ext>
                </a:extLst>
              </a:tr>
            </a:tbl>
          </a:graphicData>
        </a:graphic>
      </p:graphicFrame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CA44F665-78A6-9E3F-2E11-941D6BD75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808782"/>
              </p:ext>
            </p:extLst>
          </p:nvPr>
        </p:nvGraphicFramePr>
        <p:xfrm>
          <a:off x="4184877" y="1448328"/>
          <a:ext cx="3852000" cy="433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77673">
                  <a:extLst>
                    <a:ext uri="{9D8B030D-6E8A-4147-A177-3AD203B41FA5}">
                      <a16:colId xmlns:a16="http://schemas.microsoft.com/office/drawing/2014/main" val="3557220459"/>
                    </a:ext>
                  </a:extLst>
                </a:gridCol>
                <a:gridCol w="426327">
                  <a:extLst>
                    <a:ext uri="{9D8B030D-6E8A-4147-A177-3AD203B41FA5}">
                      <a16:colId xmlns:a16="http://schemas.microsoft.com/office/drawing/2014/main" val="112729460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5000583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53929514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9188655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95506164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928738269"/>
                    </a:ext>
                  </a:extLst>
                </a:gridCol>
              </a:tblGrid>
              <a:tr h="169102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u="none" strike="noStrike" dirty="0">
                          <a:effectLst/>
                        </a:rPr>
                        <a:t>Lähtömuutto Suonenjoelta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2019–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17587777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LÄHTÖMUUTTO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72313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Kuopioon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332624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Jyväskylään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8194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Pieksämäelle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789774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Rautalammille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1960659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Helsinkiin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519229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Varkauteen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162682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Tampereelle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2378896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Iisalmeen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207432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Leppävirralle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3875604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Mikkeliin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411397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92834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Espooseen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0034002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Vesannolle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060456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Joensuuhun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230677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Lapinlahdelle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100092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Turkuun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04586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Kajaaniin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9798107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Vantaalle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4740802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Lahteen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735008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Savonlinnaan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12430443"/>
                  </a:ext>
                </a:extLst>
              </a:tr>
            </a:tbl>
          </a:graphicData>
        </a:graphic>
      </p:graphicFrame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4564582D-6F3F-5DCE-9B5E-E73FE2194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257510"/>
              </p:ext>
            </p:extLst>
          </p:nvPr>
        </p:nvGraphicFramePr>
        <p:xfrm>
          <a:off x="8114230" y="1453959"/>
          <a:ext cx="3780000" cy="300332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188411570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10981539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7746957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0262799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73352394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3022572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271329169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Suonenjoen   </a:t>
                      </a:r>
                    </a:p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nettomuutto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2019–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326886728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Kemiönsaari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803102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Siilinjärvi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8301976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Rautalampi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489536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Toivakka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424404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Pielavesi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198820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Vantaa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6180337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Tuusula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520277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Jämsä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0779351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Espoo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483912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Pieksämäki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65075305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Tampere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-10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-21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20234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Jyväskylä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9247384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Kuopio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-10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-61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-18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-16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-37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-142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9409722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NETTOMUUTTO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YHTEENSÄ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9266408"/>
                  </a:ext>
                </a:extLst>
              </a:tr>
            </a:tbl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6FBD1472-C58B-42A3-CC35-147FEE174F25}"/>
              </a:ext>
            </a:extLst>
          </p:cNvPr>
          <p:cNvSpPr txBox="1"/>
          <p:nvPr/>
        </p:nvSpPr>
        <p:spPr>
          <a:xfrm>
            <a:off x="0" y="6504543"/>
            <a:ext cx="8071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Lähde: Tilastokeskus. Tulo- ja lähtömuuttotaulukoihin on valittu mukaan kunnat, joihin yhteenlasketut muuttovirrat vuosina 2019–2023 ovat olleet suurimmat. Nettomuuttotaulukkoon on valittu mukaan kunnat, joihin tulo- ja lähtömuuton välinen erotus on ollut suurin/pienin vuosina 2019–2023.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8536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Kuntien välinen tulo- ja lähtömuutto Tervossa yhteensä vuosina 2019–2023</a:t>
            </a:r>
          </a:p>
        </p:txBody>
      </p:sp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89E3D6EA-13FE-7EA9-3AF8-19DD74D2EA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451865"/>
              </p:ext>
            </p:extLst>
          </p:nvPr>
        </p:nvGraphicFramePr>
        <p:xfrm>
          <a:off x="7813298" y="1689309"/>
          <a:ext cx="3924000" cy="4541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84000">
                  <a:extLst>
                    <a:ext uri="{9D8B030D-6E8A-4147-A177-3AD203B41FA5}">
                      <a16:colId xmlns:a16="http://schemas.microsoft.com/office/drawing/2014/main" val="369959431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21825822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714233070"/>
                    </a:ext>
                  </a:extLst>
                </a:gridCol>
              </a:tblGrid>
              <a:tr h="385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Ikä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tulomuutto v. 2019–2023  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lähtömuutto v. 2019–2023  </a:t>
                      </a: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271497847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243369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0–4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304720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5–9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57027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10–14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752650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15–19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3716199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20–24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917496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25–29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33745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30–34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416171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35–39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61735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40–44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9866637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45–49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916294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50–54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732588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55–59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433891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60–64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3334436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65–69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12373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70–74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344653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75–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5016512"/>
                  </a:ext>
                </a:extLst>
              </a:tr>
            </a:tbl>
          </a:graphicData>
        </a:graphic>
      </p:graphicFrame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9CF96339-5FEC-4E7A-9AC2-C1EA4AF9DD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724389"/>
              </p:ext>
            </p:extLst>
          </p:nvPr>
        </p:nvGraphicFramePr>
        <p:xfrm>
          <a:off x="448456" y="1690687"/>
          <a:ext cx="7064531" cy="4540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617516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Kuntien välinen muuttoliike Tervossa v. 2019–2023</a:t>
            </a: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15B217E7-8DF4-81E1-5B97-CD28508AEF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329950"/>
              </p:ext>
            </p:extLst>
          </p:nvPr>
        </p:nvGraphicFramePr>
        <p:xfrm>
          <a:off x="183524" y="1453959"/>
          <a:ext cx="3888000" cy="163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269226854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5960298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51259586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80127742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733208865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15148182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161221926"/>
                    </a:ext>
                  </a:extLst>
                </a:gridCol>
              </a:tblGrid>
              <a:tr h="315638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Tulomuutto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Tervoon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2019–2023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247690116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TULOMUUTTO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10239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363626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Vesannolta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42957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Pielavedeltä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469903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Helsingistä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779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Vantaalta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5601762"/>
                  </a:ext>
                </a:extLst>
              </a:tr>
            </a:tbl>
          </a:graphicData>
        </a:graphic>
      </p:graphicFrame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CA44F665-78A6-9E3F-2E11-941D6BD75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726021"/>
              </p:ext>
            </p:extLst>
          </p:nvPr>
        </p:nvGraphicFramePr>
        <p:xfrm>
          <a:off x="4184877" y="1448328"/>
          <a:ext cx="3852000" cy="217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77673">
                  <a:extLst>
                    <a:ext uri="{9D8B030D-6E8A-4147-A177-3AD203B41FA5}">
                      <a16:colId xmlns:a16="http://schemas.microsoft.com/office/drawing/2014/main" val="3557220459"/>
                    </a:ext>
                  </a:extLst>
                </a:gridCol>
                <a:gridCol w="426327">
                  <a:extLst>
                    <a:ext uri="{9D8B030D-6E8A-4147-A177-3AD203B41FA5}">
                      <a16:colId xmlns:a16="http://schemas.microsoft.com/office/drawing/2014/main" val="112729460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5000583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53929514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9188655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95506164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928738269"/>
                    </a:ext>
                  </a:extLst>
                </a:gridCol>
              </a:tblGrid>
              <a:tr h="169102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u="none" strike="noStrike" dirty="0">
                          <a:effectLst/>
                        </a:rPr>
                        <a:t>Lähtömuutto Tervosta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2019–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17587777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LÄHTÖMUUTTO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392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72313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Kuopioon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54544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Vesannolle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7005611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8194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Pielavedelle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789774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Suonenjoelle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1960659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Jyväskylään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519229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Pieksämäelle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162682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Joensuuhun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0437456"/>
                  </a:ext>
                </a:extLst>
              </a:tr>
            </a:tbl>
          </a:graphicData>
        </a:graphic>
      </p:graphicFrame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4564582D-6F3F-5DCE-9B5E-E73FE2194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414602"/>
              </p:ext>
            </p:extLst>
          </p:nvPr>
        </p:nvGraphicFramePr>
        <p:xfrm>
          <a:off x="8114230" y="1453959"/>
          <a:ext cx="3780000" cy="230711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188411570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10981539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7746957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0262799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73352394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3022572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271329169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Tervon   </a:t>
                      </a:r>
                    </a:p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nettomuutto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2019–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326886728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Vantaa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803102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Iisalmi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6294226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Rautalampi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252201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Helsinki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26640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Mikkeli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617745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Joensuu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9009599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Vesanto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448924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Siilinjärvi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873577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Kuopio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499052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NETTOMUUTTO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YHTEENSÄ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89621355"/>
                  </a:ext>
                </a:extLst>
              </a:tr>
            </a:tbl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6FBD1472-C58B-42A3-CC35-147FEE174F25}"/>
              </a:ext>
            </a:extLst>
          </p:cNvPr>
          <p:cNvSpPr txBox="1"/>
          <p:nvPr/>
        </p:nvSpPr>
        <p:spPr>
          <a:xfrm>
            <a:off x="0" y="6504543"/>
            <a:ext cx="8071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Lähde: Tilastokeskus. Tulo- ja lähtömuuttotaulukoihin on valittu mukaan kunnat, joihin yhteenlasketut muuttovirrat vuosina 2019–2023 ovat olleet suurimmat. Nettomuuttotaulukkoon on valittu mukaan kunnat, joihin tulo- ja lähtömuuton välinen erotus on ollut suurin/pienin vuosina 2019–2023.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6217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/>
          <a:lstStyle/>
          <a:p>
            <a:r>
              <a:rPr kumimoji="0" lang="fi-FI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anose="020B0603020102020204"/>
                <a:ea typeface="+mj-ea"/>
                <a:cs typeface="+mj-cs"/>
              </a:rPr>
              <a:t>Kuntien välinen tulo- ja lähtömuutto Tuusniemellä yhteensä vuosina 2019–2023</a:t>
            </a:r>
            <a:endParaRPr lang="fi-FI" dirty="0"/>
          </a:p>
        </p:txBody>
      </p:sp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89E3D6EA-13FE-7EA9-3AF8-19DD74D2EA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539931"/>
              </p:ext>
            </p:extLst>
          </p:nvPr>
        </p:nvGraphicFramePr>
        <p:xfrm>
          <a:off x="7813298" y="1689309"/>
          <a:ext cx="3924000" cy="4541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84000">
                  <a:extLst>
                    <a:ext uri="{9D8B030D-6E8A-4147-A177-3AD203B41FA5}">
                      <a16:colId xmlns:a16="http://schemas.microsoft.com/office/drawing/2014/main" val="369959431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21825822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714233070"/>
                    </a:ext>
                  </a:extLst>
                </a:gridCol>
              </a:tblGrid>
              <a:tr h="385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Ikä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tulomuutto v. 2019–2023  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lähtömuutto v. 2019–2023  </a:t>
                      </a: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271497847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243369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0–4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304720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5–9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57027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10–14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752650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15–19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3716199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20–24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917496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25–29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33745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30–34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416171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35–39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61735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40–44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9866637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45–49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916294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50–54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732588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55–59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433891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60–64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3334436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65–69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12373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70–74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344653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75–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5016512"/>
                  </a:ext>
                </a:extLst>
              </a:tr>
            </a:tbl>
          </a:graphicData>
        </a:graphic>
      </p:graphicFrame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A58B09EC-509E-4331-8385-D93DD04BCC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2611334"/>
              </p:ext>
            </p:extLst>
          </p:nvPr>
        </p:nvGraphicFramePr>
        <p:xfrm>
          <a:off x="448456" y="1689309"/>
          <a:ext cx="7064531" cy="4541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57394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Kuntien välinen muuttoliike Tuusniemellä v. 2019–2023</a:t>
            </a: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15B217E7-8DF4-81E1-5B97-CD28508AEF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88977"/>
              </p:ext>
            </p:extLst>
          </p:nvPr>
        </p:nvGraphicFramePr>
        <p:xfrm>
          <a:off x="183524" y="1453959"/>
          <a:ext cx="3888000" cy="271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269226854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5960298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51259586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80127742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733208865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15148182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161221926"/>
                    </a:ext>
                  </a:extLst>
                </a:gridCol>
              </a:tblGrid>
              <a:tr h="315638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Tulomuutto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Tuusniemelle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2019–2023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247690116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TULOMUUTTO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10239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326306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44780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Kaavilta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708998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Outokummusta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1148302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413984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Helsingistä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3530343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Espoosta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461684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2974616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Varkaudesta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28824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Vantaalta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469903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Heinävedeltä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7799"/>
                  </a:ext>
                </a:extLst>
              </a:tr>
            </a:tbl>
          </a:graphicData>
        </a:graphic>
      </p:graphicFrame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CA44F665-78A6-9E3F-2E11-941D6BD75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998617"/>
              </p:ext>
            </p:extLst>
          </p:nvPr>
        </p:nvGraphicFramePr>
        <p:xfrm>
          <a:off x="4184877" y="1448328"/>
          <a:ext cx="3852000" cy="253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77673">
                  <a:extLst>
                    <a:ext uri="{9D8B030D-6E8A-4147-A177-3AD203B41FA5}">
                      <a16:colId xmlns:a16="http://schemas.microsoft.com/office/drawing/2014/main" val="3557220459"/>
                    </a:ext>
                  </a:extLst>
                </a:gridCol>
                <a:gridCol w="426327">
                  <a:extLst>
                    <a:ext uri="{9D8B030D-6E8A-4147-A177-3AD203B41FA5}">
                      <a16:colId xmlns:a16="http://schemas.microsoft.com/office/drawing/2014/main" val="112729460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5000583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53929514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9188655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95506164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928738269"/>
                    </a:ext>
                  </a:extLst>
                </a:gridCol>
              </a:tblGrid>
              <a:tr h="169102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u="none" strike="noStrike" dirty="0">
                          <a:effectLst/>
                        </a:rPr>
                        <a:t>Lähtömuutto Tuusniemeltä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2019–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17587777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LÄHTÖMUUTTO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72313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Kuopioon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265017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Outokumpuun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1337626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58823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Joensuuhun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794216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Kaaville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3720040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Leppävirralle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8194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Heinävedelle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789774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Jyväskylään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1960659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Tampereelle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519229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Iisalmeen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1626821"/>
                  </a:ext>
                </a:extLst>
              </a:tr>
            </a:tbl>
          </a:graphicData>
        </a:graphic>
      </p:graphicFrame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4564582D-6F3F-5DCE-9B5E-E73FE2194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308243"/>
              </p:ext>
            </p:extLst>
          </p:nvPr>
        </p:nvGraphicFramePr>
        <p:xfrm>
          <a:off x="8114230" y="1453959"/>
          <a:ext cx="3780000" cy="282927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188411570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10981539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7746957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0262799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73352394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3022572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271329169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  <a:latin typeface="+mn-lt"/>
                        </a:rPr>
                        <a:t>Tuusniemen   </a:t>
                      </a:r>
                    </a:p>
                    <a:p>
                      <a:pPr algn="l" fontAlgn="b"/>
                      <a:r>
                        <a:rPr lang="fi-FI" sz="950" u="none" strike="noStrike" dirty="0">
                          <a:effectLst/>
                          <a:latin typeface="+mn-lt"/>
                        </a:rPr>
                        <a:t>nettomuutto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2019–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326886728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Espoo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803102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Kaavi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672316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Helsinki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2126614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Varkaus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495698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Siilinjärvi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634020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Tuusula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561939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Porvoo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56816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Iisalmi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6926640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Joensuu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617745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Leppävirta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-12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9009599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Outokumpu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448924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Kuopio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8735779"/>
                  </a:ext>
                </a:extLst>
              </a:tr>
              <a:tr h="188391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NETTOMUUTTO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YHTEENSÄ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4990528"/>
                  </a:ext>
                </a:extLst>
              </a:tr>
            </a:tbl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6FBD1472-C58B-42A3-CC35-147FEE174F25}"/>
              </a:ext>
            </a:extLst>
          </p:cNvPr>
          <p:cNvSpPr txBox="1"/>
          <p:nvPr/>
        </p:nvSpPr>
        <p:spPr>
          <a:xfrm>
            <a:off x="0" y="6504543"/>
            <a:ext cx="8071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Lähde: Tilastokeskus. Tulo- ja lähtömuuttotaulukoihin on valittu mukaan kunnat, joihin yhteenlasketut muuttovirrat vuosina 2019–2023 ovat olleet suurimmat. Nettomuuttotaulukkoon on valittu mukaan kunnat, joihin tulo- ja lähtömuuton välinen erotus on ollut suurin/pienin vuosina 2019–2023.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859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/>
          <a:lstStyle/>
          <a:p>
            <a:r>
              <a:rPr kumimoji="0" lang="fi-FI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anose="020B0603020102020204"/>
                <a:ea typeface="+mj-ea"/>
                <a:cs typeface="+mj-cs"/>
              </a:rPr>
              <a:t>Kuntien välinen tulo- ja lähtömuutto Varkaudessa yhteensä vuosina 2019–2023</a:t>
            </a:r>
            <a:endParaRPr lang="fi-FI" dirty="0"/>
          </a:p>
        </p:txBody>
      </p:sp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89E3D6EA-13FE-7EA9-3AF8-19DD74D2EA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13471"/>
              </p:ext>
            </p:extLst>
          </p:nvPr>
        </p:nvGraphicFramePr>
        <p:xfrm>
          <a:off x="7813298" y="1689309"/>
          <a:ext cx="3924000" cy="4541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84000">
                  <a:extLst>
                    <a:ext uri="{9D8B030D-6E8A-4147-A177-3AD203B41FA5}">
                      <a16:colId xmlns:a16="http://schemas.microsoft.com/office/drawing/2014/main" val="369959431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21825822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714233070"/>
                    </a:ext>
                  </a:extLst>
                </a:gridCol>
              </a:tblGrid>
              <a:tr h="385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Ikä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tulomuutto v. 2019–2023  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lähtömuutto v. 2019–2023  </a:t>
                      </a: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271497847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4 062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4 474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243369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0–4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304720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5–9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57027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10–14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752650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15–19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3716199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20–24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917496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25–29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33745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30–34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416171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35–39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61735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40–44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9866637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45–49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916294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50–54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732588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55–59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433891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60–64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3334436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65–69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12373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70–74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344653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75–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5016512"/>
                  </a:ext>
                </a:extLst>
              </a:tr>
            </a:tbl>
          </a:graphicData>
        </a:graphic>
      </p:graphicFrame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4271F284-B7E6-450F-9EB3-1614342ABF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8287706"/>
              </p:ext>
            </p:extLst>
          </p:nvPr>
        </p:nvGraphicFramePr>
        <p:xfrm>
          <a:off x="448456" y="1690688"/>
          <a:ext cx="7063200" cy="45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79374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Kuntien välinen muuttoliike Varkaudessa v. 2019–2023</a:t>
            </a: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15B217E7-8DF4-81E1-5B97-CD28508AEF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468168"/>
              </p:ext>
            </p:extLst>
          </p:nvPr>
        </p:nvGraphicFramePr>
        <p:xfrm>
          <a:off x="183524" y="1453959"/>
          <a:ext cx="3888000" cy="469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269226854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5960298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51259586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80127742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733208865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15148182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161221926"/>
                    </a:ext>
                  </a:extLst>
                </a:gridCol>
              </a:tblGrid>
              <a:tr h="315638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Tulomuutto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Varkauteen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2019–2023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247690116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TULOMUUTTO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4 062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10239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631955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Joroisista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501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353437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Leppävirralta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781518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Pieksämäeltä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541184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Helsingistä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0653729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920412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620693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Mikkelistä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461770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Vantaalta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514673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Heinävedeltä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1787455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Tampereelta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326306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Espoosta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44780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Lappeenrannasta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708998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Savonlinnasta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1148302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Rantasalmelta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413984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Lahdesta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3530343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Oulusta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461684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Turusta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2974616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Suonenjoelta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28824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469903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Iisalmesta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779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Järvenpäästä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5601762"/>
                  </a:ext>
                </a:extLst>
              </a:tr>
            </a:tbl>
          </a:graphicData>
        </a:graphic>
      </p:graphicFrame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CA44F665-78A6-9E3F-2E11-941D6BD75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030002"/>
              </p:ext>
            </p:extLst>
          </p:nvPr>
        </p:nvGraphicFramePr>
        <p:xfrm>
          <a:off x="4166877" y="1446243"/>
          <a:ext cx="3852000" cy="487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77673">
                  <a:extLst>
                    <a:ext uri="{9D8B030D-6E8A-4147-A177-3AD203B41FA5}">
                      <a16:colId xmlns:a16="http://schemas.microsoft.com/office/drawing/2014/main" val="3557220459"/>
                    </a:ext>
                  </a:extLst>
                </a:gridCol>
                <a:gridCol w="426327">
                  <a:extLst>
                    <a:ext uri="{9D8B030D-6E8A-4147-A177-3AD203B41FA5}">
                      <a16:colId xmlns:a16="http://schemas.microsoft.com/office/drawing/2014/main" val="112729460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5000583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53929514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9188655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95506164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928738269"/>
                    </a:ext>
                  </a:extLst>
                </a:gridCol>
              </a:tblGrid>
              <a:tr h="26043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u="none" strike="noStrike" dirty="0">
                          <a:effectLst/>
                        </a:rPr>
                        <a:t>Lähtömuutto Varkaudesta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2019–2023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17587777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LÄHTÖMUUTTO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4 474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72313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Kuopioon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68185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Joroisiin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175882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Leppävirralle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470572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Jyväskylään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191510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Helsinkiin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439392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Pieksämäelle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025607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Joensuuhun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028199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Tampereelle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3519581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Mikkeliin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514591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Vantaalle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870007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Savonlinnaan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600399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Lappeenrantaan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548603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Espooseen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7343973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Heinävedelle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888661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Lahteen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1337626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Ouluun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58823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794216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Suonenjoelle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3720040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Turkuun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8194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Rantasalmelle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789774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Kajaaniin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1960659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Kontiolahdelle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519229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Iisalmeen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1626821"/>
                  </a:ext>
                </a:extLst>
              </a:tr>
            </a:tbl>
          </a:graphicData>
        </a:graphic>
      </p:graphicFrame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4564582D-6F3F-5DCE-9B5E-E73FE2194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809738"/>
              </p:ext>
            </p:extLst>
          </p:nvPr>
        </p:nvGraphicFramePr>
        <p:xfrm>
          <a:off x="8114230" y="1453959"/>
          <a:ext cx="3780000" cy="404765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188411570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10981539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7746957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0262799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73352394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3022572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271329169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  <a:latin typeface="+mn-lt"/>
                        </a:rPr>
                        <a:t>Varkauden   </a:t>
                      </a:r>
                    </a:p>
                    <a:p>
                      <a:pPr algn="l" fontAlgn="b"/>
                      <a:r>
                        <a:rPr lang="fi-FI" sz="950" u="none" strike="noStrike" dirty="0">
                          <a:effectLst/>
                          <a:latin typeface="+mn-lt"/>
                        </a:rPr>
                        <a:t>nettomuutto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2019–2023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326886728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Leppävirta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803102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Joroinen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51642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Pieksämäki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042948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Järvenpää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614980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Rantasalmi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8374872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Heinävesi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993257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Vihti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609184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Turku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035837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Kajaani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99028166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Kontiolahti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711150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Helsinki</a:t>
                      </a:r>
                    </a:p>
                  </a:txBody>
                  <a:tcPr marL="9525" marR="9525" marT="9525" marB="0"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</a:t>
                      </a:r>
                    </a:p>
                  </a:txBody>
                  <a:tcPr marL="9525" marR="9525" marT="9525" marB="0"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-14</a:t>
                      </a:r>
                    </a:p>
                  </a:txBody>
                  <a:tcPr marL="9525" marR="9525" marT="9525" marB="0"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</a:t>
                      </a:r>
                    </a:p>
                  </a:txBody>
                  <a:tcPr marL="9525" marR="9525" marT="9525" marB="0"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-16</a:t>
                      </a:r>
                    </a:p>
                  </a:txBody>
                  <a:tcPr marL="9525" marR="9525" marT="9525" marB="0"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601956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Mikkeli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-19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-10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-17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82637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Lahti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6671818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Lappeenranta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-10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-22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34132155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Savonlinna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495698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Joensuu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634020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Tampere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-98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561939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Jyväskylä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-33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-43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-18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-44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-47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-185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56816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Kuopio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6926640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NETTOMUUTTO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YHTEENSÄ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6177454"/>
                  </a:ext>
                </a:extLst>
              </a:tr>
            </a:tbl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6FBD1472-C58B-42A3-CC35-147FEE174F25}"/>
              </a:ext>
            </a:extLst>
          </p:cNvPr>
          <p:cNvSpPr txBox="1"/>
          <p:nvPr/>
        </p:nvSpPr>
        <p:spPr>
          <a:xfrm>
            <a:off x="0" y="6504543"/>
            <a:ext cx="8071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Lähde: Tilastokeskus. Tulo- ja lähtömuuttotaulukoihin on valittu mukaan kunnat, joihin yhteenlasketut muuttovirrat vuosina 2019–2023 ovat olleet suurimmat. Nettomuuttotaulukkoon on valittu mukaan kunnat, joihin tulo- ja lähtömuuton välinen erotus on ollut suurin/pienin vuosina 2019–2023.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2560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/>
          <a:lstStyle/>
          <a:p>
            <a:r>
              <a:rPr kumimoji="0" lang="fi-FI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anose="020B0603020102020204"/>
                <a:ea typeface="+mj-ea"/>
                <a:cs typeface="+mj-cs"/>
              </a:rPr>
              <a:t>Kuntien välinen tulo- ja lähtömuutto Vesannolla yhteensä vuosina 2019–2023</a:t>
            </a:r>
            <a:endParaRPr lang="fi-FI" dirty="0"/>
          </a:p>
        </p:txBody>
      </p:sp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89E3D6EA-13FE-7EA9-3AF8-19DD74D2EA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419866"/>
              </p:ext>
            </p:extLst>
          </p:nvPr>
        </p:nvGraphicFramePr>
        <p:xfrm>
          <a:off x="7813298" y="1689309"/>
          <a:ext cx="3924000" cy="4541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84000">
                  <a:extLst>
                    <a:ext uri="{9D8B030D-6E8A-4147-A177-3AD203B41FA5}">
                      <a16:colId xmlns:a16="http://schemas.microsoft.com/office/drawing/2014/main" val="369959431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21825822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714233070"/>
                    </a:ext>
                  </a:extLst>
                </a:gridCol>
              </a:tblGrid>
              <a:tr h="385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Ikä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tulomuutto v. 2019–2023  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lähtömuutto v. 2019–2023  </a:t>
                      </a: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271497847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243369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0–4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304720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5–9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57027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10–14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752650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15–19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3716199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20–24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917496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25–29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33745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30–34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416171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35–39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61735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40–44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9866637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45–49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916294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50–54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732588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55–59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433891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60–64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3334436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65–69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12373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70–74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344653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75–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5016512"/>
                  </a:ext>
                </a:extLst>
              </a:tr>
            </a:tbl>
          </a:graphicData>
        </a:graphic>
      </p:graphicFrame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DEDF4745-4243-4D73-95ED-B458DCE2DE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7947132"/>
              </p:ext>
            </p:extLst>
          </p:nvPr>
        </p:nvGraphicFramePr>
        <p:xfrm>
          <a:off x="448456" y="1690687"/>
          <a:ext cx="7064531" cy="4540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08971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Kuntien välinen muuttoliike Vesannolla v. 2019–2023</a:t>
            </a: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15B217E7-8DF4-81E1-5B97-CD28508AEF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361507"/>
              </p:ext>
            </p:extLst>
          </p:nvPr>
        </p:nvGraphicFramePr>
        <p:xfrm>
          <a:off x="183524" y="1453959"/>
          <a:ext cx="3888000" cy="253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269226854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5960298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51259586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80127742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733208865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15148182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161221926"/>
                    </a:ext>
                  </a:extLst>
                </a:gridCol>
              </a:tblGrid>
              <a:tr h="315638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Tulomuutto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Vesannolle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2019–2023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247690116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TULOMUUTTO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10239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688090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861111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Suonenjoelta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745665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Tervosta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657673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Helsingistä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451556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Viitasaarelta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469903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Äänekoskelta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779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Rautalammilta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560176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Keiteleeltä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961637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Konnevedeltä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1997950"/>
                  </a:ext>
                </a:extLst>
              </a:tr>
            </a:tbl>
          </a:graphicData>
        </a:graphic>
      </p:graphicFrame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CA44F665-78A6-9E3F-2E11-941D6BD75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014133"/>
              </p:ext>
            </p:extLst>
          </p:nvPr>
        </p:nvGraphicFramePr>
        <p:xfrm>
          <a:off x="4184877" y="1448328"/>
          <a:ext cx="3852000" cy="181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77673">
                  <a:extLst>
                    <a:ext uri="{9D8B030D-6E8A-4147-A177-3AD203B41FA5}">
                      <a16:colId xmlns:a16="http://schemas.microsoft.com/office/drawing/2014/main" val="3557220459"/>
                    </a:ext>
                  </a:extLst>
                </a:gridCol>
                <a:gridCol w="426327">
                  <a:extLst>
                    <a:ext uri="{9D8B030D-6E8A-4147-A177-3AD203B41FA5}">
                      <a16:colId xmlns:a16="http://schemas.microsoft.com/office/drawing/2014/main" val="112729460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5000583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53929514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9188655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95506164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928738269"/>
                    </a:ext>
                  </a:extLst>
                </a:gridCol>
              </a:tblGrid>
              <a:tr h="169102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u="none" strike="noStrike" dirty="0">
                          <a:effectLst/>
                        </a:rPr>
                        <a:t>Lähtömuutto Vesannolta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2019–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17587777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LÄHTÖMUUTTO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72313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Kuopioon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8194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Jyväskylään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789774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Suonenjoelle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1960659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Keiteleelle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519229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Tervoon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162682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Helsinkiin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2099512"/>
                  </a:ext>
                </a:extLst>
              </a:tr>
            </a:tbl>
          </a:graphicData>
        </a:graphic>
      </p:graphicFrame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4564582D-6F3F-5DCE-9B5E-E73FE2194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613771"/>
              </p:ext>
            </p:extLst>
          </p:nvPr>
        </p:nvGraphicFramePr>
        <p:xfrm>
          <a:off x="8114230" y="1453959"/>
          <a:ext cx="3780000" cy="248116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188411570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10981539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7746957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0262799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73352394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3022572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271329169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Vesannon   </a:t>
                      </a:r>
                    </a:p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nettomuutto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2019–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326886728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NETTOMUUTTO </a:t>
                      </a:r>
                      <a:b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</a:b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YHTEENSÄ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803102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Tervo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632461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Äänekoski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88294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Laukaa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761304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Viitasaari</a:t>
                      </a:r>
                    </a:p>
                  </a:txBody>
                  <a:tcPr marL="9525" marR="9525" marT="9525" marB="0" anchor="b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26640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Konnevesi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617745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Pieksämäki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9009599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Keitele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448924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Varkaus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873577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Jyväskylä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499052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Kuopio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89621355"/>
                  </a:ext>
                </a:extLst>
              </a:tr>
            </a:tbl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6FBD1472-C58B-42A3-CC35-147FEE174F25}"/>
              </a:ext>
            </a:extLst>
          </p:cNvPr>
          <p:cNvSpPr txBox="1"/>
          <p:nvPr/>
        </p:nvSpPr>
        <p:spPr>
          <a:xfrm>
            <a:off x="0" y="6504543"/>
            <a:ext cx="8071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Lähde: Tilastokeskus. Tulo- ja lähtömuuttotaulukoihin on valittu mukaan kunnat, joihin yhteenlasketut muuttovirrat vuosina 2019–2023 ovat olleet suurimmat. Nettomuuttotaulukkoon on valittu mukaan kunnat, joihin tulo- ja lähtömuuton välinen erotus on ollut suurin/pienin vuosina 2019–2023.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904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Kuntien välinen tulo- ja lähtömuutto Iisalmessa yhteensä vuosina 2019–2023</a:t>
            </a:r>
          </a:p>
        </p:txBody>
      </p:sp>
      <p:graphicFrame>
        <p:nvGraphicFramePr>
          <p:cNvPr id="6" name="Taulukko 5">
            <a:extLst>
              <a:ext uri="{FF2B5EF4-FFF2-40B4-BE49-F238E27FC236}">
                <a16:creationId xmlns:a16="http://schemas.microsoft.com/office/drawing/2014/main" id="{14082C30-69EC-F739-C381-A99C4AACD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815480"/>
              </p:ext>
            </p:extLst>
          </p:nvPr>
        </p:nvGraphicFramePr>
        <p:xfrm>
          <a:off x="7813298" y="1689309"/>
          <a:ext cx="3924000" cy="4541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84000">
                  <a:extLst>
                    <a:ext uri="{9D8B030D-6E8A-4147-A177-3AD203B41FA5}">
                      <a16:colId xmlns:a16="http://schemas.microsoft.com/office/drawing/2014/main" val="369959431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21825822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714233070"/>
                    </a:ext>
                  </a:extLst>
                </a:gridCol>
              </a:tblGrid>
              <a:tr h="385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Ikä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tulomuutto v. 2019–2023  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lähtömuutto v. 2019–2023  </a:t>
                      </a: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271497847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4 616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5 134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243369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0–4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304720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5–9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57027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10–14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752650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15–19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3716199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20–24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1 329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917496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25–29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33745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30–34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416171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35–39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61735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40–44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9866637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45–49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916294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50–54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732588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55–59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433891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60–64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3334436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65–69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12373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70–74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344653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75–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5016512"/>
                  </a:ext>
                </a:extLst>
              </a:tr>
            </a:tbl>
          </a:graphicData>
        </a:graphic>
      </p:graphicFrame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45F8A89A-2E4F-4478-95F0-382A658965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4102796"/>
              </p:ext>
            </p:extLst>
          </p:nvPr>
        </p:nvGraphicFramePr>
        <p:xfrm>
          <a:off x="448456" y="1689309"/>
          <a:ext cx="7052625" cy="4541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9741255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/>
          <a:lstStyle/>
          <a:p>
            <a:r>
              <a:rPr kumimoji="0" lang="fi-FI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anose="020B0603020102020204"/>
                <a:ea typeface="+mj-ea"/>
                <a:cs typeface="+mj-cs"/>
              </a:rPr>
              <a:t>Kuntien välinen tulo- ja lähtömuutto Vieremällä yhteensä vuosina 2019–2023</a:t>
            </a:r>
            <a:endParaRPr lang="fi-FI" dirty="0"/>
          </a:p>
        </p:txBody>
      </p:sp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89E3D6EA-13FE-7EA9-3AF8-19DD74D2EA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033659"/>
              </p:ext>
            </p:extLst>
          </p:nvPr>
        </p:nvGraphicFramePr>
        <p:xfrm>
          <a:off x="7813298" y="1689309"/>
          <a:ext cx="3924000" cy="4541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84000">
                  <a:extLst>
                    <a:ext uri="{9D8B030D-6E8A-4147-A177-3AD203B41FA5}">
                      <a16:colId xmlns:a16="http://schemas.microsoft.com/office/drawing/2014/main" val="369959431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21825822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714233070"/>
                    </a:ext>
                  </a:extLst>
                </a:gridCol>
              </a:tblGrid>
              <a:tr h="385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Ikä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tulomuutto v. 2019–2023  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lähtömuutto v. 2019–2023  </a:t>
                      </a: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271497847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243369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0–4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304720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5–9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57027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10–14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752650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15–19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3716199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20–24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917496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25–29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33745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30–34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416171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35–39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61735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40–44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9866637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45–49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916294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50–54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732588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55–59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433891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60–64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3334436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65–69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12373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70–74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344653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75–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5016512"/>
                  </a:ext>
                </a:extLst>
              </a:tr>
            </a:tbl>
          </a:graphicData>
        </a:graphic>
      </p:graphicFrame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886AFA31-C59C-4CCA-BF64-26E3CD0447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2705123"/>
              </p:ext>
            </p:extLst>
          </p:nvPr>
        </p:nvGraphicFramePr>
        <p:xfrm>
          <a:off x="448456" y="1689309"/>
          <a:ext cx="7064531" cy="4541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519284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Kuntien välinen muuttoliike Vieremällä v. 2019–2023</a:t>
            </a: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15B217E7-8DF4-81E1-5B97-CD28508AEF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681694"/>
              </p:ext>
            </p:extLst>
          </p:nvPr>
        </p:nvGraphicFramePr>
        <p:xfrm>
          <a:off x="183524" y="1453959"/>
          <a:ext cx="3888000" cy="271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269226854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5960298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51259586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80127742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733208865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15148182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161221926"/>
                    </a:ext>
                  </a:extLst>
                </a:gridCol>
              </a:tblGrid>
              <a:tr h="325139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Tulomuutto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Vieremälle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2019–2023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247690116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TULOMUUTTO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10239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Iisalmesta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125685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Kiuruvedeltä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15461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598169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Lapinlahdelta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6241839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Kajaanista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861111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Sonkajärveltä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745665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Oulusta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657673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451556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469903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Vantaalta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779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Lappeenrannasta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5601762"/>
                  </a:ext>
                </a:extLst>
              </a:tr>
            </a:tbl>
          </a:graphicData>
        </a:graphic>
      </p:graphicFrame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CA44F665-78A6-9E3F-2E11-941D6BD75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570999"/>
              </p:ext>
            </p:extLst>
          </p:nvPr>
        </p:nvGraphicFramePr>
        <p:xfrm>
          <a:off x="4184877" y="1448328"/>
          <a:ext cx="3852000" cy="343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77673">
                  <a:extLst>
                    <a:ext uri="{9D8B030D-6E8A-4147-A177-3AD203B41FA5}">
                      <a16:colId xmlns:a16="http://schemas.microsoft.com/office/drawing/2014/main" val="3557220459"/>
                    </a:ext>
                  </a:extLst>
                </a:gridCol>
                <a:gridCol w="426327">
                  <a:extLst>
                    <a:ext uri="{9D8B030D-6E8A-4147-A177-3AD203B41FA5}">
                      <a16:colId xmlns:a16="http://schemas.microsoft.com/office/drawing/2014/main" val="112729460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5000583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53929514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9188655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95506164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928738269"/>
                    </a:ext>
                  </a:extLst>
                </a:gridCol>
              </a:tblGrid>
              <a:tr h="169102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u="none" strike="noStrike" dirty="0">
                          <a:effectLst/>
                        </a:rPr>
                        <a:t>Lähtömuutto Vieremältä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2019–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17587777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LÄHTÖMUUTTO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72313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Iisalmeen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992537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Kuopioon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037458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Kiuruvedelle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429820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Kajaaniin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7189228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Ouluun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529510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Sonkajärvelle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247966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Lapinlahdelle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1705682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Jyväskylään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099828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Tampereelle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840581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Rovaniemelle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6574585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Lappeenrantaan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8194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Sotkamoon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789774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Hyvinkäälle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1960659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519229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Helsinkiin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1626821"/>
                  </a:ext>
                </a:extLst>
              </a:tr>
            </a:tbl>
          </a:graphicData>
        </a:graphic>
      </p:graphicFrame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4564582D-6F3F-5DCE-9B5E-E73FE2194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779717"/>
              </p:ext>
            </p:extLst>
          </p:nvPr>
        </p:nvGraphicFramePr>
        <p:xfrm>
          <a:off x="8114230" y="1453959"/>
          <a:ext cx="3780000" cy="317738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188411570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10981539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7746957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0262799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73352394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3022572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271329169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Vieremän   </a:t>
                      </a:r>
                    </a:p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nettomuutto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2019–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326886728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Vantaa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803102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Hamina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08745596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Kaustinen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6566102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Pielavesi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4379825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Kouvola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0349126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Pyhäntä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268104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Sotkamo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71368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Rovaniemi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032101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Tampere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962800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Sonkajärvi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-13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2157691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Kajaani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801296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Oulu</a:t>
                      </a:r>
                    </a:p>
                  </a:txBody>
                  <a:tcPr marL="9525" marR="9525" marT="9525" marB="0" anchor="b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-19</a:t>
                      </a:r>
                    </a:p>
                  </a:txBody>
                  <a:tcPr marL="9525" marR="9525" marT="9525" marB="0" anchor="b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26640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Kuopio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617745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Iisalmi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-34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-14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-16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-19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-13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-96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9009599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NETTOMUUTTO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YHTEENSÄ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4489244"/>
                  </a:ext>
                </a:extLst>
              </a:tr>
            </a:tbl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6FBD1472-C58B-42A3-CC35-147FEE174F25}"/>
              </a:ext>
            </a:extLst>
          </p:cNvPr>
          <p:cNvSpPr txBox="1"/>
          <p:nvPr/>
        </p:nvSpPr>
        <p:spPr>
          <a:xfrm>
            <a:off x="0" y="6504543"/>
            <a:ext cx="8071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Lähde: Tilastokeskus. Tulo- ja lähtömuuttotaulukoihin on valittu mukaan kunnat, joihin yhteenlasketut muuttovirrat vuosina 2019–2023 ovat olleet suurimmat. Nettomuuttotaulukkoon on valittu mukaan kunnat, joihin tulo- ja lähtömuuton välinen erotus on ollut suurin/pienin vuosina 2019–2023.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431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Kuntien välinen muuttoliike Iisalmessa v. 2019–2023</a:t>
            </a: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15B217E7-8DF4-81E1-5B97-CD28508AEF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317993"/>
              </p:ext>
            </p:extLst>
          </p:nvPr>
        </p:nvGraphicFramePr>
        <p:xfrm>
          <a:off x="183524" y="1453959"/>
          <a:ext cx="3888000" cy="467493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269226854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5960298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51259586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80127742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733208865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15148182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161221926"/>
                    </a:ext>
                  </a:extLst>
                </a:gridCol>
              </a:tblGrid>
              <a:tr h="315638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  <a:latin typeface="+mn-lt"/>
                        </a:rPr>
                        <a:t>Tulomuutto </a:t>
                      </a:r>
                      <a:br>
                        <a:rPr lang="fi-FI" sz="950" u="none" strike="noStrike" dirty="0">
                          <a:effectLst/>
                          <a:latin typeface="+mn-lt"/>
                        </a:rPr>
                      </a:br>
                      <a:r>
                        <a:rPr lang="fi-FI" sz="950" u="none" strike="noStrike" dirty="0">
                          <a:effectLst/>
                          <a:latin typeface="+mn-lt"/>
                        </a:rPr>
                        <a:t>Iisalmeen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  <a:latin typeface="+mn-lt"/>
                        </a:rPr>
                        <a:t>2019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  <a:latin typeface="+mn-lt"/>
                        </a:rPr>
                        <a:t>2020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  <a:latin typeface="+mn-lt"/>
                        </a:rPr>
                        <a:t>2021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  <a:latin typeface="+mn-lt"/>
                        </a:rPr>
                        <a:t>2022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  <a:latin typeface="+mn-lt"/>
                        </a:rPr>
                        <a:t>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  <a:latin typeface="+mn-lt"/>
                        </a:rPr>
                        <a:t>Yhteensä </a:t>
                      </a:r>
                      <a:br>
                        <a:rPr lang="fi-FI" sz="950" u="none" strike="noStrike" dirty="0">
                          <a:effectLst/>
                          <a:latin typeface="+mn-lt"/>
                        </a:rPr>
                      </a:br>
                      <a:r>
                        <a:rPr lang="fi-FI" sz="950" u="none" strike="noStrike" dirty="0">
                          <a:effectLst/>
                          <a:latin typeface="+mn-lt"/>
                        </a:rPr>
                        <a:t>2019–2023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247690116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TULOMUUTTO</a:t>
                      </a:r>
                    </a:p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4 616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10239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Kuopiosta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755247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Kiuruvedeltä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8216897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Lapinlahdelta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13845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Sonkajärveltä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99433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Vieremältä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267253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Oulusta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907749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Jyväskylästä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002204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Helsingistä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318659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Siilinjärveltä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082222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Kajaanista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8313612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Pielavedeltä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756049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Tampereelta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763026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Pyhäjärveltä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911845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Joensuusta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489526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Espoosta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6157796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Vantaalta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634725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Rovaniemeltä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288188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Sotkamosta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5385497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Lahdesta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667826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Suonenjoelta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3374228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Nurmeksesta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523792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Rautavaaralta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5835098"/>
                  </a:ext>
                </a:extLst>
              </a:tr>
            </a:tbl>
          </a:graphicData>
        </a:graphic>
      </p:graphicFrame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CA44F665-78A6-9E3F-2E11-941D6BD75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53217"/>
              </p:ext>
            </p:extLst>
          </p:nvPr>
        </p:nvGraphicFramePr>
        <p:xfrm>
          <a:off x="4184877" y="1448328"/>
          <a:ext cx="3816000" cy="488062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355722045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12729460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5000583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53929514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9188655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95506164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928738269"/>
                    </a:ext>
                  </a:extLst>
                </a:gridCol>
              </a:tblGrid>
              <a:tr h="169102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u="none" strike="noStrike" dirty="0">
                          <a:effectLst/>
                        </a:rPr>
                        <a:t>Lähtömuutto Iisalmesta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2019–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587777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LÄHTÖMUUTTO </a:t>
                      </a:r>
                      <a:br>
                        <a:rPr lang="fi-FI" sz="950" b="1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fi-FI" sz="95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YHTEENSÄ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5 134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72313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Kuopioon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798484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Lapinlahdelle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444813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Sonkajärvelle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813174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Vieremälle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43759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Kiuruvedelle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339485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Ouluun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924653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Jyväskylään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706486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Helsinkiin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24315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Tampereelle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36113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Siilinjärvelle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3391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Kajaaniin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475052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Joensuuhun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946087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Vantaalle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244579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Espooseen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537137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Pielavedelle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826727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Turkuun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4322820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Mikkeliin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979837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Lahteen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03782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Pyhäjärvelle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376441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Rovaniemelle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5031776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Sotkamoon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679511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Kokkolaan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9251959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Varkauteen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2268648"/>
                  </a:ext>
                </a:extLst>
              </a:tr>
            </a:tbl>
          </a:graphicData>
        </a:graphic>
      </p:graphicFrame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4564582D-6F3F-5DCE-9B5E-E73FE2194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334019"/>
              </p:ext>
            </p:extLst>
          </p:nvPr>
        </p:nvGraphicFramePr>
        <p:xfrm>
          <a:off x="8114230" y="1453959"/>
          <a:ext cx="3780000" cy="471838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188411570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10981539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7746957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0262799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73352394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3022572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271329169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Iisalmen  </a:t>
                      </a:r>
                    </a:p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nettomuutto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2019–2023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326886728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Kiuruvesi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803102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Vieremä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8200130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Sonkajärvi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885909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Pyhäjärvi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438072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Pielavesi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168687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Rautavaara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547997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Nurmes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4795535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Nokia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000207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Lapinlahti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7037706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Hyvinkää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914791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Kajaani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151369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Lahti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2261101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Tuusula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88152814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Mikkeli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922196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Espoo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433123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Vantaa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117788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Turku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927819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32538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Oulu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0058613"/>
                  </a:ext>
                </a:extLst>
              </a:tr>
              <a:tr h="134406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Tampere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65823355"/>
                  </a:ext>
                </a:extLst>
              </a:tr>
              <a:tr h="155947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6647837"/>
                  </a:ext>
                </a:extLst>
              </a:tr>
              <a:tr h="175846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2820158"/>
                  </a:ext>
                </a:extLst>
              </a:tr>
              <a:tr h="184639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069756"/>
                  </a:ext>
                </a:extLst>
              </a:tr>
              <a:tr h="243066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NETTOMUUTTO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84054273"/>
                  </a:ext>
                </a:extLst>
              </a:tr>
            </a:tbl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6FBD1472-C58B-42A3-CC35-147FEE174F25}"/>
              </a:ext>
            </a:extLst>
          </p:cNvPr>
          <p:cNvSpPr txBox="1"/>
          <p:nvPr/>
        </p:nvSpPr>
        <p:spPr>
          <a:xfrm>
            <a:off x="0" y="6504543"/>
            <a:ext cx="8071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Lähde: Tilastokeskus. Tulo- ja lähtömuuttotaulukoihin on valittu mukaan kunnat, joihin yhteenlasketut muuttovirrat vuosina 2019–2023 ovat olleet suurimmat. Nettomuuttotaulukkoon on valittu mukaan kunnat, joihin tulo- ja lähtömuuton välinen erotus on ollut suurin/pienin vuosina 2019–2023.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489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Kuntien välinen tulo- ja lähtömuutto Joroisissa yhteensä vuosina 2019–2023</a:t>
            </a:r>
          </a:p>
        </p:txBody>
      </p:sp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9D7647B1-8DAF-2FA0-9A63-2574A3D74A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238453"/>
              </p:ext>
            </p:extLst>
          </p:nvPr>
        </p:nvGraphicFramePr>
        <p:xfrm>
          <a:off x="7813298" y="1689309"/>
          <a:ext cx="3924000" cy="4541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84000">
                  <a:extLst>
                    <a:ext uri="{9D8B030D-6E8A-4147-A177-3AD203B41FA5}">
                      <a16:colId xmlns:a16="http://schemas.microsoft.com/office/drawing/2014/main" val="369959431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21825822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714233070"/>
                    </a:ext>
                  </a:extLst>
                </a:gridCol>
              </a:tblGrid>
              <a:tr h="385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Ikä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tulomuutto v. 2019–2023  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lähtömuutto v. 2019–2023  </a:t>
                      </a: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271497847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1 272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243369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0–4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304720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5–9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57027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10–14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752650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15–19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3716199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20–24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917496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25–29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33745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30–34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416171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35–39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61735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40–44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9866637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45–49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916294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50–54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732588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55–59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433891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60–64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3334436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65–69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12373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70–74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344653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75–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5016512"/>
                  </a:ext>
                </a:extLst>
              </a:tr>
            </a:tbl>
          </a:graphicData>
        </a:graphic>
      </p:graphicFrame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BEAFE7C0-D296-4DE6-8A05-992AD84A92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9941756"/>
              </p:ext>
            </p:extLst>
          </p:nvPr>
        </p:nvGraphicFramePr>
        <p:xfrm>
          <a:off x="448456" y="1690687"/>
          <a:ext cx="7064532" cy="4540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14508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Kuntien välinen muuttoliike Joroisissa v. 2019–2023</a:t>
            </a: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15B217E7-8DF4-81E1-5B97-CD28508AEF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668615"/>
              </p:ext>
            </p:extLst>
          </p:nvPr>
        </p:nvGraphicFramePr>
        <p:xfrm>
          <a:off x="183524" y="1453959"/>
          <a:ext cx="3888000" cy="415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269226854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5960298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51259586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80127742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733208865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15148182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161221926"/>
                    </a:ext>
                  </a:extLst>
                </a:gridCol>
              </a:tblGrid>
              <a:tr h="315638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Tulomuutto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Joroisiin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2019–2023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247690116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TULOMUUTTO </a:t>
                      </a:r>
                      <a:br>
                        <a:rPr lang="fi-FI" sz="950" b="1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fi-FI" sz="95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YHTEENSÄ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1 104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10239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Varkaudesta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444776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Kuopiosta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6995436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Helsingistä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755247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Pieksämäeltä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8216897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Mikkelistä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138454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Leppävirralta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99433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Jyväskylästä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267253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Savonlinnasta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907749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Juvalta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002204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Vantaalta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318659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Joensuusta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082222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Espoosta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8313612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Rantasalmelta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756049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Tampereelta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763026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Lahdesta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911845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Heinävedeltä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489526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Kangasniemeltä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6157796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Kouvolasta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5128882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Turusta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9830429"/>
                  </a:ext>
                </a:extLst>
              </a:tr>
            </a:tbl>
          </a:graphicData>
        </a:graphic>
      </p:graphicFrame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CA44F665-78A6-9E3F-2E11-941D6BD75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645997"/>
              </p:ext>
            </p:extLst>
          </p:nvPr>
        </p:nvGraphicFramePr>
        <p:xfrm>
          <a:off x="4184877" y="1448328"/>
          <a:ext cx="3852000" cy="379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36000">
                  <a:extLst>
                    <a:ext uri="{9D8B030D-6E8A-4147-A177-3AD203B41FA5}">
                      <a16:colId xmlns:a16="http://schemas.microsoft.com/office/drawing/2014/main" val="355722045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12729460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5000583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53929514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9188655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95506164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928738269"/>
                    </a:ext>
                  </a:extLst>
                </a:gridCol>
              </a:tblGrid>
              <a:tr h="169102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u="none" strike="noStrike" dirty="0">
                          <a:effectLst/>
                        </a:rPr>
                        <a:t>Lähtömuutto Joroisista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2019–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17587777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LÄHTÖMUUTTO </a:t>
                      </a:r>
                      <a:br>
                        <a:rPr lang="fi-FI" sz="950" b="1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fi-FI" sz="95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YHTEENSÄ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72313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Varkauteen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798484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Kuopioon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444813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Mikkeliin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813174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Pieksämäelle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43759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Jyväskylään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339485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Helsinkiin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924653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Leppävirralle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706486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Joensuuhun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24315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Tampereelle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36113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Vantaalle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3391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Lappeenrantaan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475052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Rantasalmelle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946087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Juvalle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244579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Espooseen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537137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Savonlinnaan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826727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Turkuun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4322820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Lahteen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0513953"/>
                  </a:ext>
                </a:extLst>
              </a:tr>
            </a:tbl>
          </a:graphicData>
        </a:graphic>
      </p:graphicFrame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4564582D-6F3F-5DCE-9B5E-E73FE2194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188442"/>
              </p:ext>
            </p:extLst>
          </p:nvPr>
        </p:nvGraphicFramePr>
        <p:xfrm>
          <a:off x="8114230" y="1453959"/>
          <a:ext cx="3780000" cy="362054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188411570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10981539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7746957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0262799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73352394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3022572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271329169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Joroisten   </a:t>
                      </a:r>
                    </a:p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nettomuutto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2019–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326886728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Savonlinna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803102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360299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Kangasniemi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8200130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885909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Laukaa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38072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Heinävesi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9168687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Hämeenlinna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8547997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Sulkava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95535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Kivijärvi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8000207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Kerava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7037706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Lappeenranta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2914791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151369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Tampere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2611010"/>
                  </a:ext>
                </a:extLst>
              </a:tr>
              <a:tr h="148238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Jyväskylä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81528140"/>
                  </a:ext>
                </a:extLst>
              </a:tr>
              <a:tr h="148238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5693232"/>
                  </a:ext>
                </a:extLst>
              </a:tr>
              <a:tr h="148238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Mikkeli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65238333"/>
                  </a:ext>
                </a:extLst>
              </a:tr>
              <a:tr h="148238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Varkaus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9851085"/>
                  </a:ext>
                </a:extLst>
              </a:tr>
              <a:tr h="148238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NETTOMUUTTO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04520921"/>
                  </a:ext>
                </a:extLst>
              </a:tr>
            </a:tbl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6FBD1472-C58B-42A3-CC35-147FEE174F25}"/>
              </a:ext>
            </a:extLst>
          </p:cNvPr>
          <p:cNvSpPr txBox="1"/>
          <p:nvPr/>
        </p:nvSpPr>
        <p:spPr>
          <a:xfrm>
            <a:off x="0" y="6504543"/>
            <a:ext cx="8071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Lähde: Tilastokeskus. Tulo- ja lähtömuuttotaulukoihin on valittu mukaan kunnat, joihin yhteenlasketut muuttovirrat vuosina 2019–2023 ovat olleet suurimmat. Nettomuuttotaulukkoon on valittu mukaan kunnat, joihin tulo- ja lähtömuuton välinen erotus on ollut suurin/pienin vuosina 2019–2023.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869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Kuntien välinen tulo- ja lähtömuutto Kaavilla yhteensä vuosina 2019–2023</a:t>
            </a:r>
          </a:p>
        </p:txBody>
      </p:sp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56FF82EB-CDAB-7A78-F890-3D99B95EF7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74252"/>
              </p:ext>
            </p:extLst>
          </p:nvPr>
        </p:nvGraphicFramePr>
        <p:xfrm>
          <a:off x="7813298" y="1689309"/>
          <a:ext cx="3924000" cy="4541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84000">
                  <a:extLst>
                    <a:ext uri="{9D8B030D-6E8A-4147-A177-3AD203B41FA5}">
                      <a16:colId xmlns:a16="http://schemas.microsoft.com/office/drawing/2014/main" val="369959431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21825822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714233070"/>
                    </a:ext>
                  </a:extLst>
                </a:gridCol>
              </a:tblGrid>
              <a:tr h="385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Ikä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tulomuutto v. 2019–2023  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Kuntien välinen lähtömuutto v. 2019–2023  </a:t>
                      </a: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2714978473"/>
                  </a:ext>
                </a:extLst>
              </a:tr>
              <a:tr h="233122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Yhteensä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243369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0–4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304720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5–9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57027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10–14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752650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15–19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3716199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20–24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917496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25–29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337455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30–34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416171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35–39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61735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40–44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9866637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45–49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9162948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50–54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7325885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55–59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433891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60–64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3334436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65–69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1237304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70–74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3446533"/>
                  </a:ext>
                </a:extLst>
              </a:tr>
              <a:tr h="2376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75–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5016512"/>
                  </a:ext>
                </a:extLst>
              </a:tr>
            </a:tbl>
          </a:graphicData>
        </a:graphic>
      </p:graphicFrame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49834A75-566D-40EF-A4F7-B28DACEAE8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1562329"/>
              </p:ext>
            </p:extLst>
          </p:nvPr>
        </p:nvGraphicFramePr>
        <p:xfrm>
          <a:off x="448456" y="1689309"/>
          <a:ext cx="7064532" cy="4541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8835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400" dirty="0"/>
              <a:t>Kuntien välinen muuttoliike Kaavilla v. 2019–2023</a:t>
            </a: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15B217E7-8DF4-81E1-5B97-CD28508AEF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956242"/>
              </p:ext>
            </p:extLst>
          </p:nvPr>
        </p:nvGraphicFramePr>
        <p:xfrm>
          <a:off x="183524" y="1453959"/>
          <a:ext cx="3888000" cy="271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269226854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5960298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51259586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80127742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733208865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15148182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161221926"/>
                    </a:ext>
                  </a:extLst>
                </a:gridCol>
              </a:tblGrid>
              <a:tr h="315638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Tulomuutto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Kaaville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 </a:t>
                      </a:r>
                      <a:br>
                        <a:rPr lang="fi-FI" sz="950" u="none" strike="noStrike" dirty="0">
                          <a:effectLst/>
                        </a:rPr>
                      </a:br>
                      <a:r>
                        <a:rPr lang="fi-FI" sz="950" u="none" strike="noStrike" dirty="0">
                          <a:effectLst/>
                        </a:rPr>
                        <a:t>2019–2023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247690116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TULOMUUTTO </a:t>
                      </a:r>
                      <a:br>
                        <a:rPr lang="fi-FI" sz="950" b="1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fi-FI" sz="95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YHTEENSÄ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10239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Kuopiosta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301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750973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Siilinjärveltä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755247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Outokummusta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8216897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Tuusniemeltä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138454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Joensuusta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99433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Vantaalta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267253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Helsingistä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907749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Tampereelta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002204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Polvijärveltä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318659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Juuasta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082222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Leppävirralta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83136122"/>
                  </a:ext>
                </a:extLst>
              </a:tr>
            </a:tbl>
          </a:graphicData>
        </a:graphic>
      </p:graphicFrame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CA44F665-78A6-9E3F-2E11-941D6BD75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83345"/>
              </p:ext>
            </p:extLst>
          </p:nvPr>
        </p:nvGraphicFramePr>
        <p:xfrm>
          <a:off x="4184877" y="1457120"/>
          <a:ext cx="3816000" cy="23583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355722045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12729460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5000583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53929514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9188655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95506164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928738269"/>
                    </a:ext>
                  </a:extLst>
                </a:gridCol>
              </a:tblGrid>
              <a:tr h="169102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u="none" strike="noStrike" dirty="0">
                          <a:effectLst/>
                        </a:rPr>
                        <a:t>Lähtömuutto Kaavilta</a:t>
                      </a: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2019–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17587777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LÄHTÖMUUTTO </a:t>
                      </a:r>
                      <a:br>
                        <a:rPr lang="fi-FI" sz="950" b="1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fi-FI" sz="95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YHTEENSÄ</a:t>
                      </a:r>
                      <a:endParaRPr lang="fi-FI" sz="9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808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72313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Kuopioon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798484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Outokumpuun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444813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Joensuuhun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813174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Tuusniemelle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43759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Siilinjärvelle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339485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Helsinkiin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924653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Juukaan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706486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Liperiin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24315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9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Polvijärvelle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361138"/>
                  </a:ext>
                </a:extLst>
              </a:tr>
            </a:tbl>
          </a:graphicData>
        </a:graphic>
      </p:graphicFrame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4564582D-6F3F-5DCE-9B5E-E73FE2194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42356"/>
              </p:ext>
            </p:extLst>
          </p:nvPr>
        </p:nvGraphicFramePr>
        <p:xfrm>
          <a:off x="8114230" y="1453959"/>
          <a:ext cx="3780000" cy="387359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188411570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10981539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7746957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0262799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73352394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3022572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271329169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Kaavin  </a:t>
                      </a:r>
                    </a:p>
                    <a:p>
                      <a:pPr algn="l" fontAlgn="b"/>
                      <a:r>
                        <a:rPr lang="fi-FI" sz="950" u="none" strike="noStrike" dirty="0">
                          <a:effectLst/>
                        </a:rPr>
                        <a:t>nettomuutto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2020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2021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2022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Yhteensä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2019–</a:t>
                      </a:r>
                    </a:p>
                    <a:p>
                      <a:pPr algn="r" fontAlgn="b"/>
                      <a:r>
                        <a:rPr lang="fi-FI" sz="950" u="none" strike="noStrike" dirty="0">
                          <a:effectLst/>
                        </a:rPr>
                        <a:t>2023</a:t>
                      </a:r>
                      <a:endParaRPr lang="fi-FI" sz="9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" marB="3600" anchor="b"/>
                </a:tc>
                <a:extLst>
                  <a:ext uri="{0D108BD9-81ED-4DB2-BD59-A6C34878D82A}">
                    <a16:rowId xmlns:a16="http://schemas.microsoft.com/office/drawing/2014/main" val="326886728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Vantaa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803102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Siilinjärvi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071311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Porvoo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0108997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Joutsa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1929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Lapinlahti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8123254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Espoo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8200130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Leppävirta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85909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Tampere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438072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Varkaus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168687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Laukaa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8547997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Juuka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4795535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Iisalmi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8000207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Oulu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7037706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Helsinki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914791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Tuusniemi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151369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Outokumpu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043294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Joensuu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261101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Kuopio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8152814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NETTOMUUTTO </a:t>
                      </a:r>
                      <a:b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922196"/>
                  </a:ext>
                </a:extLst>
              </a:tr>
            </a:tbl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6FBD1472-C58B-42A3-CC35-147FEE174F25}"/>
              </a:ext>
            </a:extLst>
          </p:cNvPr>
          <p:cNvSpPr txBox="1"/>
          <p:nvPr/>
        </p:nvSpPr>
        <p:spPr>
          <a:xfrm>
            <a:off x="0" y="6504543"/>
            <a:ext cx="8071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/>
              <a:t>Lähde: Tilastokeskus. Tulo- ja lähtömuuttotaulukoihin on valittu mukaan kunnat, joihin yhteenlasketut muuttovirrat vuosina 2019–2023 ovat olleet suurimmat. Nettomuuttotaulukkoon on valittu mukaan kunnat, joihin tulo- ja lähtömuuton välinen erotus on ollut suurin/pienin vuosina 2019–2023.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336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Kelta-oranss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L_esitys2022" id="{6510A77E-3D41-46F6-96C7-8B557DBD956C}" vid="{0B30294F-9649-459E-8877-39414406D34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BA730BBA5CA44FABC43D3B76C31DDA" ma:contentTypeVersion="18" ma:contentTypeDescription="Create a new document." ma:contentTypeScope="" ma:versionID="8dda6fa3554db9c8ef6f8f9f85b7a1c4">
  <xsd:schema xmlns:xsd="http://www.w3.org/2001/XMLSchema" xmlns:xs="http://www.w3.org/2001/XMLSchema" xmlns:p="http://schemas.microsoft.com/office/2006/metadata/properties" xmlns:ns2="20687e04-2b66-4153-a4a5-df37f3cb410c" xmlns:ns3="27da45db-5c56-40f0-812e-9e795a9ded2e" targetNamespace="http://schemas.microsoft.com/office/2006/metadata/properties" ma:root="true" ma:fieldsID="8777c207f62fd242bf1ba7a7d500c15e" ns2:_="" ns3:_="">
    <xsd:import namespace="20687e04-2b66-4153-a4a5-df37f3cb410c"/>
    <xsd:import namespace="27da45db-5c56-40f0-812e-9e795a9ded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687e04-2b66-4153-a4a5-df37f3cb41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4f3aec6-172b-4261-a579-1b9c936781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da45db-5c56-40f0-812e-9e795a9ded2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b89bfb88-a4b8-407b-b9ae-716c5ce0db20}" ma:internalName="TaxCatchAll" ma:showField="CatchAllData" ma:web="27da45db-5c56-40f0-812e-9e795a9ded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0687e04-2b66-4153-a4a5-df37f3cb410c">
      <Terms xmlns="http://schemas.microsoft.com/office/infopath/2007/PartnerControls"/>
    </lcf76f155ced4ddcb4097134ff3c332f>
    <TaxCatchAll xmlns="27da45db-5c56-40f0-812e-9e795a9ded2e" xsi:nil="true"/>
  </documentManagement>
</p:properties>
</file>

<file path=customXml/itemProps1.xml><?xml version="1.0" encoding="utf-8"?>
<ds:datastoreItem xmlns:ds="http://schemas.openxmlformats.org/officeDocument/2006/customXml" ds:itemID="{2FEC487B-0CDD-472B-8E8B-733A42D1C48D}"/>
</file>

<file path=customXml/itemProps2.xml><?xml version="1.0" encoding="utf-8"?>
<ds:datastoreItem xmlns:ds="http://schemas.openxmlformats.org/officeDocument/2006/customXml" ds:itemID="{6E6A48CA-521A-436A-BB51-D71AAA150FD2}"/>
</file>

<file path=customXml/itemProps3.xml><?xml version="1.0" encoding="utf-8"?>
<ds:datastoreItem xmlns:ds="http://schemas.openxmlformats.org/officeDocument/2006/customXml" ds:itemID="{0FF05263-2497-4575-B4E8-285CFAC8E13B}"/>
</file>

<file path=docProps/app.xml><?xml version="1.0" encoding="utf-8"?>
<Properties xmlns="http://schemas.openxmlformats.org/officeDocument/2006/extended-properties" xmlns:vt="http://schemas.openxmlformats.org/officeDocument/2006/docPropsVTypes">
  <Template>PSL_esitys2022</Template>
  <TotalTime>0</TotalTime>
  <Words>11690</Words>
  <Application>Microsoft Office PowerPoint</Application>
  <PresentationFormat>Laajakuva</PresentationFormat>
  <Paragraphs>8771</Paragraphs>
  <Slides>41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41</vt:i4>
      </vt:variant>
    </vt:vector>
  </HeadingPairs>
  <TitlesOfParts>
    <vt:vector size="46" baseType="lpstr">
      <vt:lpstr>Arial</vt:lpstr>
      <vt:lpstr>Calibri</vt:lpstr>
      <vt:lpstr>Franklin Gothic Book</vt:lpstr>
      <vt:lpstr>Franklin Gothic Medium</vt:lpstr>
      <vt:lpstr>Office-teema</vt:lpstr>
      <vt:lpstr>Pohjois-Savon kuntien välinen muuttoliike iän ja muuton suunnan mukaan v. 2019–2023</vt:lpstr>
      <vt:lpstr>Kuntien välinen tulo- ja lähtömuutto Pohjois-Savossa yhteensä vuosina 2019–2023</vt:lpstr>
      <vt:lpstr>Kuntien välinen muuttoliike Pohjois-Savossa v. 2019–2023</vt:lpstr>
      <vt:lpstr>Kuntien välinen tulo- ja lähtömuutto Iisalmessa yhteensä vuosina 2019–2023</vt:lpstr>
      <vt:lpstr>Kuntien välinen muuttoliike Iisalmessa v. 2019–2023</vt:lpstr>
      <vt:lpstr>Kuntien välinen tulo- ja lähtömuutto Joroisissa yhteensä vuosina 2019–2023</vt:lpstr>
      <vt:lpstr>Kuntien välinen muuttoliike Joroisissa v. 2019–2023</vt:lpstr>
      <vt:lpstr>Kuntien välinen tulo- ja lähtömuutto Kaavilla yhteensä vuosina 2019–2023</vt:lpstr>
      <vt:lpstr>Kuntien välinen muuttoliike Kaavilla v. 2019–2023</vt:lpstr>
      <vt:lpstr>Kuntien välinen tulo- ja lähtömuutto Keiteleellä yhteensä vuosina 2019–2023</vt:lpstr>
      <vt:lpstr>Kuntien välinen muuttoliike Keiteleellä v. 2019–2023</vt:lpstr>
      <vt:lpstr>Kuntien välinen tulo- ja lähtömuutto Kiuruvedellä yhteensä vuosina 2019–2023</vt:lpstr>
      <vt:lpstr>Kuntien välinen muuttoliike Kiuruvedellä v. 2019–2023</vt:lpstr>
      <vt:lpstr>Kuntien välinen tulo- ja lähtömuutto Kuopiossa yhteensä vuosina 2019–2023</vt:lpstr>
      <vt:lpstr>Kuntien välinen muuttoliike Kuopiossa v. 2019–2023</vt:lpstr>
      <vt:lpstr>Kuntien välinen tulo- ja lähtömuutto Lapinlahdella yhteensä vuosina 2019–2023</vt:lpstr>
      <vt:lpstr>Kuntien välinen muuttoliike Lapinlahdella v. 2019–2023</vt:lpstr>
      <vt:lpstr>Kuntien välinen tulo- ja lähtömuutto Leppävirralla yhteensä vuosina 2019–2023</vt:lpstr>
      <vt:lpstr>Kuntien välinen muuttoliike Leppävirralla v. 2019–2023</vt:lpstr>
      <vt:lpstr>Kuntien välinen tulo- ja lähtömuutto Pielavedellä yhteensä vuosina 2019–2023</vt:lpstr>
      <vt:lpstr>Kuntien välinen muuttoliike Pielavedellä v. 2019–2023</vt:lpstr>
      <vt:lpstr>Kuntien välinen tulo- ja lähtömuutto Rautalammilla yhteensä vuosina 2019–2023</vt:lpstr>
      <vt:lpstr>Kuntien välinen muuttoliike Rautalammilla v. 2019–2023</vt:lpstr>
      <vt:lpstr>Kuntien välinen tulo- ja lähtömuutto Rautavaaralla yhteensä vuosina 2019–2023</vt:lpstr>
      <vt:lpstr>Kuntien välinen muuttoliike Rautavaaralla v. 2019–2023</vt:lpstr>
      <vt:lpstr>Kuntien välinen tulo- ja lähtömuutto Siilinjärvellä yhteensä vuosina 2019–2023</vt:lpstr>
      <vt:lpstr>Kuntien välinen muuttoliike Siilinjärvellä v. 2019–2023</vt:lpstr>
      <vt:lpstr>Kuntien välinen tulo- ja lähtömuutto Sonkajärvellä yhteensä vuosina 2019–2023</vt:lpstr>
      <vt:lpstr>Kuntien välinen muuttoliike Sonkajärvellä v. 2019–2023</vt:lpstr>
      <vt:lpstr>Kuntien välinen tulo- ja lähtömuutto Suonenjoella yhteensä vuosina 2019–2023</vt:lpstr>
      <vt:lpstr>Kuntien välinen muuttoliike Suonenjoella v. 2019–2023</vt:lpstr>
      <vt:lpstr>Kuntien välinen tulo- ja lähtömuutto Tervossa yhteensä vuosina 2019–2023</vt:lpstr>
      <vt:lpstr>Kuntien välinen muuttoliike Tervossa v. 2019–2023</vt:lpstr>
      <vt:lpstr>Kuntien välinen tulo- ja lähtömuutto Tuusniemellä yhteensä vuosina 2019–2023</vt:lpstr>
      <vt:lpstr>Kuntien välinen muuttoliike Tuusniemellä v. 2019–2023</vt:lpstr>
      <vt:lpstr>Kuntien välinen tulo- ja lähtömuutto Varkaudessa yhteensä vuosina 2019–2023</vt:lpstr>
      <vt:lpstr>Kuntien välinen muuttoliike Varkaudessa v. 2019–2023</vt:lpstr>
      <vt:lpstr>Kuntien välinen tulo- ja lähtömuutto Vesannolla yhteensä vuosina 2019–2023</vt:lpstr>
      <vt:lpstr>Kuntien välinen muuttoliike Vesannolla v. 2019–2023</vt:lpstr>
      <vt:lpstr>Kuntien välinen tulo- ja lähtömuutto Vieremällä yhteensä vuosina 2019–2023</vt:lpstr>
      <vt:lpstr>Kuntien välinen muuttoliike Vieremällä v. 2019–2023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2024-06-20T06:23:23Z</dcterms:created>
  <dcterms:modified xsi:type="dcterms:W3CDTF">2024-06-20T06:23:30Z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0x01010042BA730BBA5CA44FABC43D3B76C31DDA</vt:lpwstr>
  </property>
</Properties>
</file>