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drawings/drawing12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rawings/drawing14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drawings/drawing15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16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drawings/drawing17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drawings/drawing18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drawings/drawing19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drawings/drawing20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3" r:id="rId2"/>
    <p:sldId id="268" r:id="rId3"/>
    <p:sldId id="292" r:id="rId4"/>
    <p:sldId id="273" r:id="rId5"/>
    <p:sldId id="293" r:id="rId6"/>
    <p:sldId id="274" r:id="rId7"/>
    <p:sldId id="294" r:id="rId8"/>
    <p:sldId id="275" r:id="rId9"/>
    <p:sldId id="295" r:id="rId10"/>
    <p:sldId id="279" r:id="rId11"/>
    <p:sldId id="296" r:id="rId12"/>
    <p:sldId id="278" r:id="rId13"/>
    <p:sldId id="297" r:id="rId14"/>
    <p:sldId id="277" r:id="rId15"/>
    <p:sldId id="298" r:id="rId16"/>
    <p:sldId id="276" r:id="rId17"/>
    <p:sldId id="299" r:id="rId18"/>
    <p:sldId id="280" r:id="rId19"/>
    <p:sldId id="300" r:id="rId20"/>
    <p:sldId id="281" r:id="rId21"/>
    <p:sldId id="301" r:id="rId22"/>
    <p:sldId id="282" r:id="rId23"/>
    <p:sldId id="302" r:id="rId24"/>
    <p:sldId id="283" r:id="rId25"/>
    <p:sldId id="303" r:id="rId26"/>
    <p:sldId id="284" r:id="rId27"/>
    <p:sldId id="304" r:id="rId28"/>
    <p:sldId id="285" r:id="rId29"/>
    <p:sldId id="305" r:id="rId30"/>
    <p:sldId id="286" r:id="rId31"/>
    <p:sldId id="306" r:id="rId32"/>
    <p:sldId id="288" r:id="rId33"/>
    <p:sldId id="307" r:id="rId34"/>
    <p:sldId id="289" r:id="rId35"/>
    <p:sldId id="308" r:id="rId36"/>
    <p:sldId id="287" r:id="rId37"/>
    <p:sldId id="309" r:id="rId38"/>
    <p:sldId id="290" r:id="rId39"/>
    <p:sldId id="310" r:id="rId40"/>
    <p:sldId id="291" r:id="rId41"/>
    <p:sldId id="311" r:id="rId4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BBFE"/>
    <a:srgbClr val="FFD128"/>
    <a:srgbClr val="FFC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40E26B-28B9-4413-B8D7-AFE526B67991}" v="706" dt="2023-06-02T09:42:39.157"/>
  </p1510:revLst>
</p1510:revInfo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Vaalea tyyl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Vaalea tyyli 1 - Korostu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2" autoAdjust="0"/>
    <p:restoredTop sz="96163" autoAdjust="0"/>
  </p:normalViewPr>
  <p:slideViewPr>
    <p:cSldViewPr snapToGrid="0" snapToObjects="1">
      <p:cViewPr varScale="1">
        <p:scale>
          <a:sx n="109" d="100"/>
          <a:sy n="109" d="100"/>
        </p:scale>
        <p:origin x="3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25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9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20.xml"/><Relationship Id="rId4" Type="http://schemas.openxmlformats.org/officeDocument/2006/relationships/package" Target="../embeddings/Microsoft_Excel_Worksheet1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Pohjois-Savossa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ikä_18_22_kuviot!$B$2</c:f>
              <c:strCache>
                <c:ptCount val="1"/>
                <c:pt idx="0">
                  <c:v>Kuntien välinen tulomuutto v. 2018–2022 (yht. 60 888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ikä_18_22_kuviot!$D$2:$S$2</c:f>
              <c:numCache>
                <c:formatCode>#,##0</c:formatCode>
                <c:ptCount val="16"/>
                <c:pt idx="0">
                  <c:v>3294</c:v>
                </c:pt>
                <c:pt idx="1">
                  <c:v>2002</c:v>
                </c:pt>
                <c:pt idx="2">
                  <c:v>1551</c:v>
                </c:pt>
                <c:pt idx="3">
                  <c:v>7210</c:v>
                </c:pt>
                <c:pt idx="4">
                  <c:v>14102</c:v>
                </c:pt>
                <c:pt idx="5">
                  <c:v>9013</c:v>
                </c:pt>
                <c:pt idx="6">
                  <c:v>5683</c:v>
                </c:pt>
                <c:pt idx="7">
                  <c:v>3762</c:v>
                </c:pt>
                <c:pt idx="8">
                  <c:v>2541</c:v>
                </c:pt>
                <c:pt idx="9">
                  <c:v>2167</c:v>
                </c:pt>
                <c:pt idx="10">
                  <c:v>2115</c:v>
                </c:pt>
                <c:pt idx="11">
                  <c:v>2041</c:v>
                </c:pt>
                <c:pt idx="12">
                  <c:v>1914</c:v>
                </c:pt>
                <c:pt idx="13">
                  <c:v>1550</c:v>
                </c:pt>
                <c:pt idx="14">
                  <c:v>971</c:v>
                </c:pt>
                <c:pt idx="15">
                  <c:v>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D2-46BA-BE75-8649158ECA44}"/>
            </c:ext>
          </c:extLst>
        </c:ser>
        <c:ser>
          <c:idx val="1"/>
          <c:order val="1"/>
          <c:tx>
            <c:strRef>
              <c:f>ikä_18_22_kuviot!$B$3</c:f>
              <c:strCache>
                <c:ptCount val="1"/>
                <c:pt idx="0">
                  <c:v>Kuntien välinen lähtömuutto v. 2018–2022 (yht. 61 350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ikä_18_22_kuviot!$D$3:$S$3</c:f>
              <c:numCache>
                <c:formatCode>#,##0</c:formatCode>
                <c:ptCount val="16"/>
                <c:pt idx="0">
                  <c:v>3099</c:v>
                </c:pt>
                <c:pt idx="1">
                  <c:v>1977</c:v>
                </c:pt>
                <c:pt idx="2">
                  <c:v>1599</c:v>
                </c:pt>
                <c:pt idx="3">
                  <c:v>7475</c:v>
                </c:pt>
                <c:pt idx="4">
                  <c:v>14665</c:v>
                </c:pt>
                <c:pt idx="5">
                  <c:v>9908</c:v>
                </c:pt>
                <c:pt idx="6">
                  <c:v>5572</c:v>
                </c:pt>
                <c:pt idx="7">
                  <c:v>3583</c:v>
                </c:pt>
                <c:pt idx="8">
                  <c:v>2461</c:v>
                </c:pt>
                <c:pt idx="9">
                  <c:v>2112</c:v>
                </c:pt>
                <c:pt idx="10">
                  <c:v>2010</c:v>
                </c:pt>
                <c:pt idx="11">
                  <c:v>1926</c:v>
                </c:pt>
                <c:pt idx="12">
                  <c:v>1663</c:v>
                </c:pt>
                <c:pt idx="13">
                  <c:v>1382</c:v>
                </c:pt>
                <c:pt idx="14">
                  <c:v>885</c:v>
                </c:pt>
                <c:pt idx="15">
                  <c:v>1033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D2-46BA-BE75-8649158ECA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  <c:max val="1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Pielavedellä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ikä_18_22_kuviot!$B$20</c:f>
              <c:strCache>
                <c:ptCount val="1"/>
                <c:pt idx="0">
                  <c:v>Kuntien välinen tulomuutto v. 2018–2022 (yht. 710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ikä_18_22_kuviot!$D$20:$S$20</c:f>
              <c:numCache>
                <c:formatCode>#,##0</c:formatCode>
                <c:ptCount val="16"/>
                <c:pt idx="0">
                  <c:v>45</c:v>
                </c:pt>
                <c:pt idx="1">
                  <c:v>16</c:v>
                </c:pt>
                <c:pt idx="2">
                  <c:v>24</c:v>
                </c:pt>
                <c:pt idx="3">
                  <c:v>57</c:v>
                </c:pt>
                <c:pt idx="4">
                  <c:v>119</c:v>
                </c:pt>
                <c:pt idx="5">
                  <c:v>71</c:v>
                </c:pt>
                <c:pt idx="6">
                  <c:v>61</c:v>
                </c:pt>
                <c:pt idx="7">
                  <c:v>35</c:v>
                </c:pt>
                <c:pt idx="8">
                  <c:v>39</c:v>
                </c:pt>
                <c:pt idx="9">
                  <c:v>35</c:v>
                </c:pt>
                <c:pt idx="10">
                  <c:v>40</c:v>
                </c:pt>
                <c:pt idx="11">
                  <c:v>40</c:v>
                </c:pt>
                <c:pt idx="12">
                  <c:v>36</c:v>
                </c:pt>
                <c:pt idx="13">
                  <c:v>36</c:v>
                </c:pt>
                <c:pt idx="14">
                  <c:v>30</c:v>
                </c:pt>
                <c:pt idx="1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7B-460E-8CAD-EF68FA867466}"/>
            </c:ext>
          </c:extLst>
        </c:ser>
        <c:ser>
          <c:idx val="1"/>
          <c:order val="1"/>
          <c:tx>
            <c:strRef>
              <c:f>ikä_18_22_kuviot!$B$21</c:f>
              <c:strCache>
                <c:ptCount val="1"/>
                <c:pt idx="0">
                  <c:v>Kuntien välinen lähtömuutto v. 2018–2022 (yht. 937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ikä_18_22_kuviot!$D$21:$S$21</c:f>
              <c:numCache>
                <c:formatCode>#,##0</c:formatCode>
                <c:ptCount val="16"/>
                <c:pt idx="0">
                  <c:v>40</c:v>
                </c:pt>
                <c:pt idx="1">
                  <c:v>35</c:v>
                </c:pt>
                <c:pt idx="2">
                  <c:v>43</c:v>
                </c:pt>
                <c:pt idx="3">
                  <c:v>169</c:v>
                </c:pt>
                <c:pt idx="4">
                  <c:v>197</c:v>
                </c:pt>
                <c:pt idx="5">
                  <c:v>79</c:v>
                </c:pt>
                <c:pt idx="6">
                  <c:v>48</c:v>
                </c:pt>
                <c:pt idx="7">
                  <c:v>46</c:v>
                </c:pt>
                <c:pt idx="8">
                  <c:v>35</c:v>
                </c:pt>
                <c:pt idx="9">
                  <c:v>40</c:v>
                </c:pt>
                <c:pt idx="10">
                  <c:v>44</c:v>
                </c:pt>
                <c:pt idx="11">
                  <c:v>31</c:v>
                </c:pt>
                <c:pt idx="12">
                  <c:v>30</c:v>
                </c:pt>
                <c:pt idx="13">
                  <c:v>35</c:v>
                </c:pt>
                <c:pt idx="14">
                  <c:v>21</c:v>
                </c:pt>
                <c:pt idx="15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7B-460E-8CAD-EF68FA867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Rautalammilla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ikä_18_22_kuviot!$B$22</c:f>
              <c:strCache>
                <c:ptCount val="1"/>
                <c:pt idx="0">
                  <c:v>Kuntien välinen tulomuutto v. 2018–2022 (yht. 654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ikä_18_22_kuviot!$D$22:$S$22</c:f>
              <c:numCache>
                <c:formatCode>#,##0</c:formatCode>
                <c:ptCount val="16"/>
                <c:pt idx="0">
                  <c:v>27</c:v>
                </c:pt>
                <c:pt idx="1">
                  <c:v>24</c:v>
                </c:pt>
                <c:pt idx="2">
                  <c:v>23</c:v>
                </c:pt>
                <c:pt idx="3">
                  <c:v>107</c:v>
                </c:pt>
                <c:pt idx="4">
                  <c:v>82</c:v>
                </c:pt>
                <c:pt idx="5">
                  <c:v>59</c:v>
                </c:pt>
                <c:pt idx="6">
                  <c:v>56</c:v>
                </c:pt>
                <c:pt idx="7">
                  <c:v>40</c:v>
                </c:pt>
                <c:pt idx="8">
                  <c:v>39</c:v>
                </c:pt>
                <c:pt idx="9">
                  <c:v>36</c:v>
                </c:pt>
                <c:pt idx="10">
                  <c:v>35</c:v>
                </c:pt>
                <c:pt idx="11">
                  <c:v>33</c:v>
                </c:pt>
                <c:pt idx="12">
                  <c:v>34</c:v>
                </c:pt>
                <c:pt idx="13">
                  <c:v>26</c:v>
                </c:pt>
                <c:pt idx="14">
                  <c:v>18</c:v>
                </c:pt>
                <c:pt idx="1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C4-4F49-ADD2-9AD4DCEFED7C}"/>
            </c:ext>
          </c:extLst>
        </c:ser>
        <c:ser>
          <c:idx val="1"/>
          <c:order val="1"/>
          <c:tx>
            <c:strRef>
              <c:f>ikä_18_22_kuviot!$B$23</c:f>
              <c:strCache>
                <c:ptCount val="1"/>
                <c:pt idx="0">
                  <c:v>Kuntien välinen lähtömuutto v. 2018–2022 (yht. 820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ikä_18_22_kuviot!$D$23:$S$23</c:f>
              <c:numCache>
                <c:formatCode>#,##0</c:formatCode>
                <c:ptCount val="16"/>
                <c:pt idx="0">
                  <c:v>40</c:v>
                </c:pt>
                <c:pt idx="1">
                  <c:v>34</c:v>
                </c:pt>
                <c:pt idx="2">
                  <c:v>33</c:v>
                </c:pt>
                <c:pt idx="3">
                  <c:v>173</c:v>
                </c:pt>
                <c:pt idx="4">
                  <c:v>135</c:v>
                </c:pt>
                <c:pt idx="5">
                  <c:v>82</c:v>
                </c:pt>
                <c:pt idx="6">
                  <c:v>50</c:v>
                </c:pt>
                <c:pt idx="7">
                  <c:v>43</c:v>
                </c:pt>
                <c:pt idx="8">
                  <c:v>30</c:v>
                </c:pt>
                <c:pt idx="9">
                  <c:v>39</c:v>
                </c:pt>
                <c:pt idx="10">
                  <c:v>31</c:v>
                </c:pt>
                <c:pt idx="11">
                  <c:v>35</c:v>
                </c:pt>
                <c:pt idx="12">
                  <c:v>26</c:v>
                </c:pt>
                <c:pt idx="13">
                  <c:v>25</c:v>
                </c:pt>
                <c:pt idx="14">
                  <c:v>21</c:v>
                </c:pt>
                <c:pt idx="1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4-4F49-ADD2-9AD4DCEFE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Rautavaaralla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ikä_18_22_kuviot!$B$24</c:f>
              <c:strCache>
                <c:ptCount val="1"/>
                <c:pt idx="0">
                  <c:v>Kuntien välinen tulomuutto v. 2018–2022 (yht. 310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ikä_18_22_kuviot!$D$24:$S$24</c:f>
              <c:numCache>
                <c:formatCode>#,##0</c:formatCode>
                <c:ptCount val="16"/>
                <c:pt idx="0">
                  <c:v>16</c:v>
                </c:pt>
                <c:pt idx="1">
                  <c:v>15</c:v>
                </c:pt>
                <c:pt idx="2">
                  <c:v>14</c:v>
                </c:pt>
                <c:pt idx="3">
                  <c:v>21</c:v>
                </c:pt>
                <c:pt idx="4">
                  <c:v>29</c:v>
                </c:pt>
                <c:pt idx="5">
                  <c:v>31</c:v>
                </c:pt>
                <c:pt idx="6">
                  <c:v>31</c:v>
                </c:pt>
                <c:pt idx="7">
                  <c:v>22</c:v>
                </c:pt>
                <c:pt idx="8">
                  <c:v>15</c:v>
                </c:pt>
                <c:pt idx="9">
                  <c:v>16</c:v>
                </c:pt>
                <c:pt idx="10">
                  <c:v>16</c:v>
                </c:pt>
                <c:pt idx="11">
                  <c:v>24</c:v>
                </c:pt>
                <c:pt idx="12">
                  <c:v>25</c:v>
                </c:pt>
                <c:pt idx="13">
                  <c:v>19</c:v>
                </c:pt>
                <c:pt idx="14">
                  <c:v>10</c:v>
                </c:pt>
                <c:pt idx="1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F8-435F-8B24-D6A0E6BD64EE}"/>
            </c:ext>
          </c:extLst>
        </c:ser>
        <c:ser>
          <c:idx val="1"/>
          <c:order val="1"/>
          <c:tx>
            <c:strRef>
              <c:f>ikä_18_22_kuviot!$B$25</c:f>
              <c:strCache>
                <c:ptCount val="1"/>
                <c:pt idx="0">
                  <c:v>Kuntien välinen lähtömuutto v. 2018–2022 (yht. 363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ikä_18_22_kuviot!$D$25:$S$25</c:f>
              <c:numCache>
                <c:formatCode>#,##0</c:formatCode>
                <c:ptCount val="16"/>
                <c:pt idx="0">
                  <c:v>16</c:v>
                </c:pt>
                <c:pt idx="1">
                  <c:v>13</c:v>
                </c:pt>
                <c:pt idx="2">
                  <c:v>8</c:v>
                </c:pt>
                <c:pt idx="3">
                  <c:v>45</c:v>
                </c:pt>
                <c:pt idx="4">
                  <c:v>60</c:v>
                </c:pt>
                <c:pt idx="5">
                  <c:v>28</c:v>
                </c:pt>
                <c:pt idx="6">
                  <c:v>31</c:v>
                </c:pt>
                <c:pt idx="7">
                  <c:v>22</c:v>
                </c:pt>
                <c:pt idx="8">
                  <c:v>22</c:v>
                </c:pt>
                <c:pt idx="9">
                  <c:v>15</c:v>
                </c:pt>
                <c:pt idx="10">
                  <c:v>19</c:v>
                </c:pt>
                <c:pt idx="11">
                  <c:v>24</c:v>
                </c:pt>
                <c:pt idx="12">
                  <c:v>19</c:v>
                </c:pt>
                <c:pt idx="13">
                  <c:v>15</c:v>
                </c:pt>
                <c:pt idx="14">
                  <c:v>9</c:v>
                </c:pt>
                <c:pt idx="1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F8-435F-8B24-D6A0E6BD64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Siilinjärvellä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ikä_18_22_kuviot!$B$26</c:f>
              <c:strCache>
                <c:ptCount val="1"/>
                <c:pt idx="0">
                  <c:v>Kuntien välinen tulomuutto v. 2018–2022 (yht. 5 851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ikä_18_22_kuviot!$D$26:$S$26</c:f>
              <c:numCache>
                <c:formatCode>#,##0</c:formatCode>
                <c:ptCount val="16"/>
                <c:pt idx="0">
                  <c:v>535</c:v>
                </c:pt>
                <c:pt idx="1">
                  <c:v>310</c:v>
                </c:pt>
                <c:pt idx="2">
                  <c:v>180</c:v>
                </c:pt>
                <c:pt idx="3">
                  <c:v>383</c:v>
                </c:pt>
                <c:pt idx="4">
                  <c:v>892</c:v>
                </c:pt>
                <c:pt idx="5">
                  <c:v>970</c:v>
                </c:pt>
                <c:pt idx="6">
                  <c:v>747</c:v>
                </c:pt>
                <c:pt idx="7">
                  <c:v>481</c:v>
                </c:pt>
                <c:pt idx="8">
                  <c:v>260</c:v>
                </c:pt>
                <c:pt idx="9">
                  <c:v>235</c:v>
                </c:pt>
                <c:pt idx="10">
                  <c:v>195</c:v>
                </c:pt>
                <c:pt idx="11">
                  <c:v>191</c:v>
                </c:pt>
                <c:pt idx="12">
                  <c:v>166</c:v>
                </c:pt>
                <c:pt idx="13">
                  <c:v>129</c:v>
                </c:pt>
                <c:pt idx="14">
                  <c:v>89</c:v>
                </c:pt>
                <c:pt idx="15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F-4A6D-92FD-3A62511C1FB8}"/>
            </c:ext>
          </c:extLst>
        </c:ser>
        <c:ser>
          <c:idx val="1"/>
          <c:order val="1"/>
          <c:tx>
            <c:strRef>
              <c:f>ikä_18_22_kuviot!$B$27</c:f>
              <c:strCache>
                <c:ptCount val="1"/>
                <c:pt idx="0">
                  <c:v>Kuntien välinen lähtömuutto v. 2018–2022 (yht. 6 470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ikä_18_22_kuviot!$D$27:$S$27</c:f>
              <c:numCache>
                <c:formatCode>#,##0</c:formatCode>
                <c:ptCount val="16"/>
                <c:pt idx="0">
                  <c:v>355</c:v>
                </c:pt>
                <c:pt idx="1">
                  <c:v>259</c:v>
                </c:pt>
                <c:pt idx="2">
                  <c:v>238</c:v>
                </c:pt>
                <c:pt idx="3">
                  <c:v>1034</c:v>
                </c:pt>
                <c:pt idx="4">
                  <c:v>1245</c:v>
                </c:pt>
                <c:pt idx="5">
                  <c:v>718</c:v>
                </c:pt>
                <c:pt idx="6">
                  <c:v>589</c:v>
                </c:pt>
                <c:pt idx="7">
                  <c:v>369</c:v>
                </c:pt>
                <c:pt idx="8">
                  <c:v>308</c:v>
                </c:pt>
                <c:pt idx="9">
                  <c:v>304</c:v>
                </c:pt>
                <c:pt idx="10">
                  <c:v>283</c:v>
                </c:pt>
                <c:pt idx="11">
                  <c:v>247</c:v>
                </c:pt>
                <c:pt idx="12">
                  <c:v>191</c:v>
                </c:pt>
                <c:pt idx="13">
                  <c:v>158</c:v>
                </c:pt>
                <c:pt idx="14">
                  <c:v>84</c:v>
                </c:pt>
                <c:pt idx="15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0F-4A6D-92FD-3A62511C1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Sonkajärvellä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ikä_18_22_kuviot!$B$28</c:f>
              <c:strCache>
                <c:ptCount val="1"/>
                <c:pt idx="0">
                  <c:v>Kuntien välinen tulomuutto v. 2018–2022 (yht. 767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ikä_18_22_kuviot!$D$28:$S$28</c:f>
              <c:numCache>
                <c:formatCode>#,##0</c:formatCode>
                <c:ptCount val="16"/>
                <c:pt idx="0">
                  <c:v>43</c:v>
                </c:pt>
                <c:pt idx="1">
                  <c:v>38</c:v>
                </c:pt>
                <c:pt idx="2">
                  <c:v>31</c:v>
                </c:pt>
                <c:pt idx="3">
                  <c:v>49</c:v>
                </c:pt>
                <c:pt idx="4">
                  <c:v>129</c:v>
                </c:pt>
                <c:pt idx="5">
                  <c:v>76</c:v>
                </c:pt>
                <c:pt idx="6">
                  <c:v>70</c:v>
                </c:pt>
                <c:pt idx="7">
                  <c:v>55</c:v>
                </c:pt>
                <c:pt idx="8">
                  <c:v>38</c:v>
                </c:pt>
                <c:pt idx="9">
                  <c:v>46</c:v>
                </c:pt>
                <c:pt idx="10">
                  <c:v>50</c:v>
                </c:pt>
                <c:pt idx="11">
                  <c:v>38</c:v>
                </c:pt>
                <c:pt idx="12">
                  <c:v>35</c:v>
                </c:pt>
                <c:pt idx="13">
                  <c:v>24</c:v>
                </c:pt>
                <c:pt idx="14">
                  <c:v>22</c:v>
                </c:pt>
                <c:pt idx="1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60-45D2-9665-78B6B784875E}"/>
            </c:ext>
          </c:extLst>
        </c:ser>
        <c:ser>
          <c:idx val="1"/>
          <c:order val="1"/>
          <c:tx>
            <c:strRef>
              <c:f>ikä_18_22_kuviot!$B$29</c:f>
              <c:strCache>
                <c:ptCount val="1"/>
                <c:pt idx="0">
                  <c:v>Kuntien välinen lähtömuutto v. 2018–2022 (yht. 941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ikä_18_22_kuviot!$D$29:$S$29</c:f>
              <c:numCache>
                <c:formatCode>#,##0</c:formatCode>
                <c:ptCount val="16"/>
                <c:pt idx="0">
                  <c:v>44</c:v>
                </c:pt>
                <c:pt idx="1">
                  <c:v>38</c:v>
                </c:pt>
                <c:pt idx="2">
                  <c:v>45</c:v>
                </c:pt>
                <c:pt idx="3">
                  <c:v>146</c:v>
                </c:pt>
                <c:pt idx="4">
                  <c:v>181</c:v>
                </c:pt>
                <c:pt idx="5">
                  <c:v>98</c:v>
                </c:pt>
                <c:pt idx="6">
                  <c:v>63</c:v>
                </c:pt>
                <c:pt idx="7">
                  <c:v>60</c:v>
                </c:pt>
                <c:pt idx="8">
                  <c:v>40</c:v>
                </c:pt>
                <c:pt idx="9">
                  <c:v>58</c:v>
                </c:pt>
                <c:pt idx="10">
                  <c:v>32</c:v>
                </c:pt>
                <c:pt idx="11">
                  <c:v>28</c:v>
                </c:pt>
                <c:pt idx="12">
                  <c:v>34</c:v>
                </c:pt>
                <c:pt idx="13">
                  <c:v>24</c:v>
                </c:pt>
                <c:pt idx="14">
                  <c:v>21</c:v>
                </c:pt>
                <c:pt idx="1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60-45D2-9665-78B6B7848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Suonenjoella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ikä_18_22_kuviot!$B$30</c:f>
              <c:strCache>
                <c:ptCount val="1"/>
                <c:pt idx="0">
                  <c:v>Kuntien välinen tulomuutto v. 2018–2022 (yht. 1 361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ikä_18_22_kuviot!$D$30:$S$30</c:f>
              <c:numCache>
                <c:formatCode>#,##0</c:formatCode>
                <c:ptCount val="16"/>
                <c:pt idx="0">
                  <c:v>72</c:v>
                </c:pt>
                <c:pt idx="1">
                  <c:v>41</c:v>
                </c:pt>
                <c:pt idx="2">
                  <c:v>42</c:v>
                </c:pt>
                <c:pt idx="3">
                  <c:v>106</c:v>
                </c:pt>
                <c:pt idx="4">
                  <c:v>228</c:v>
                </c:pt>
                <c:pt idx="5">
                  <c:v>168</c:v>
                </c:pt>
                <c:pt idx="6">
                  <c:v>120</c:v>
                </c:pt>
                <c:pt idx="7">
                  <c:v>99</c:v>
                </c:pt>
                <c:pt idx="8">
                  <c:v>68</c:v>
                </c:pt>
                <c:pt idx="9">
                  <c:v>78</c:v>
                </c:pt>
                <c:pt idx="10">
                  <c:v>65</c:v>
                </c:pt>
                <c:pt idx="11">
                  <c:v>77</c:v>
                </c:pt>
                <c:pt idx="12">
                  <c:v>62</c:v>
                </c:pt>
                <c:pt idx="13">
                  <c:v>60</c:v>
                </c:pt>
                <c:pt idx="14">
                  <c:v>36</c:v>
                </c:pt>
                <c:pt idx="1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6B-49A8-94D1-F9BCDA4796E9}"/>
            </c:ext>
          </c:extLst>
        </c:ser>
        <c:ser>
          <c:idx val="1"/>
          <c:order val="1"/>
          <c:tx>
            <c:strRef>
              <c:f>ikä_18_22_kuviot!$B$31</c:f>
              <c:strCache>
                <c:ptCount val="1"/>
                <c:pt idx="0">
                  <c:v>Kuntien välinen lähtömuutto v. 2018–2022 (yht. 1 507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ikä_18_22_kuviot!$D$31:$S$31</c:f>
              <c:numCache>
                <c:formatCode>#,##0</c:formatCode>
                <c:ptCount val="16"/>
                <c:pt idx="0">
                  <c:v>60</c:v>
                </c:pt>
                <c:pt idx="1">
                  <c:v>39</c:v>
                </c:pt>
                <c:pt idx="2">
                  <c:v>55</c:v>
                </c:pt>
                <c:pt idx="3">
                  <c:v>226</c:v>
                </c:pt>
                <c:pt idx="4">
                  <c:v>327</c:v>
                </c:pt>
                <c:pt idx="5">
                  <c:v>131</c:v>
                </c:pt>
                <c:pt idx="6">
                  <c:v>108</c:v>
                </c:pt>
                <c:pt idx="7">
                  <c:v>103</c:v>
                </c:pt>
                <c:pt idx="8">
                  <c:v>64</c:v>
                </c:pt>
                <c:pt idx="9">
                  <c:v>77</c:v>
                </c:pt>
                <c:pt idx="10">
                  <c:v>54</c:v>
                </c:pt>
                <c:pt idx="11">
                  <c:v>85</c:v>
                </c:pt>
                <c:pt idx="12">
                  <c:v>58</c:v>
                </c:pt>
                <c:pt idx="13">
                  <c:v>45</c:v>
                </c:pt>
                <c:pt idx="14">
                  <c:v>30</c:v>
                </c:pt>
                <c:pt idx="1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6B-49A8-94D1-F9BCDA479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Tervossa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ikä_18_22_kuviot!$B$32</c:f>
              <c:strCache>
                <c:ptCount val="1"/>
                <c:pt idx="0">
                  <c:v>Kuntien välinen tulomuutto v. 2018–2022 (yht. 352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ikä_18_22_kuviot!$D$32:$S$32</c:f>
              <c:numCache>
                <c:formatCode>#,##0</c:formatCode>
                <c:ptCount val="16"/>
                <c:pt idx="0">
                  <c:v>14</c:v>
                </c:pt>
                <c:pt idx="1">
                  <c:v>19</c:v>
                </c:pt>
                <c:pt idx="2">
                  <c:v>10</c:v>
                </c:pt>
                <c:pt idx="3">
                  <c:v>27</c:v>
                </c:pt>
                <c:pt idx="4">
                  <c:v>43</c:v>
                </c:pt>
                <c:pt idx="5">
                  <c:v>42</c:v>
                </c:pt>
                <c:pt idx="6">
                  <c:v>30</c:v>
                </c:pt>
                <c:pt idx="7">
                  <c:v>25</c:v>
                </c:pt>
                <c:pt idx="8">
                  <c:v>27</c:v>
                </c:pt>
                <c:pt idx="9">
                  <c:v>25</c:v>
                </c:pt>
                <c:pt idx="10">
                  <c:v>18</c:v>
                </c:pt>
                <c:pt idx="11">
                  <c:v>17</c:v>
                </c:pt>
                <c:pt idx="12">
                  <c:v>16</c:v>
                </c:pt>
                <c:pt idx="13">
                  <c:v>23</c:v>
                </c:pt>
                <c:pt idx="14">
                  <c:v>11</c:v>
                </c:pt>
                <c:pt idx="1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A3-48FE-9335-9645F7BCBC63}"/>
            </c:ext>
          </c:extLst>
        </c:ser>
        <c:ser>
          <c:idx val="1"/>
          <c:order val="1"/>
          <c:tx>
            <c:strRef>
              <c:f>ikä_18_22_kuviot!$B$33</c:f>
              <c:strCache>
                <c:ptCount val="1"/>
                <c:pt idx="0">
                  <c:v>Kuntien välinen lähtömuutto v. 2018–2022 (yht. 385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ikä_18_22_kuviot!$D$33:$S$33</c:f>
              <c:numCache>
                <c:formatCode>#,##0</c:formatCode>
                <c:ptCount val="16"/>
                <c:pt idx="0">
                  <c:v>19</c:v>
                </c:pt>
                <c:pt idx="1">
                  <c:v>7</c:v>
                </c:pt>
                <c:pt idx="2">
                  <c:v>14</c:v>
                </c:pt>
                <c:pt idx="3">
                  <c:v>74</c:v>
                </c:pt>
                <c:pt idx="4">
                  <c:v>61</c:v>
                </c:pt>
                <c:pt idx="5">
                  <c:v>30</c:v>
                </c:pt>
                <c:pt idx="6">
                  <c:v>31</c:v>
                </c:pt>
                <c:pt idx="7">
                  <c:v>27</c:v>
                </c:pt>
                <c:pt idx="8">
                  <c:v>23</c:v>
                </c:pt>
                <c:pt idx="9">
                  <c:v>18</c:v>
                </c:pt>
                <c:pt idx="10">
                  <c:v>10</c:v>
                </c:pt>
                <c:pt idx="11">
                  <c:v>19</c:v>
                </c:pt>
                <c:pt idx="12">
                  <c:v>14</c:v>
                </c:pt>
                <c:pt idx="13">
                  <c:v>18</c:v>
                </c:pt>
                <c:pt idx="14">
                  <c:v>8</c:v>
                </c:pt>
                <c:pt idx="1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A3-48FE-9335-9645F7BCBC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Tuusnie</a:t>
            </a:r>
            <a:r>
              <a:rPr lang="fi-FI" sz="1200" b="1" baseline="0"/>
              <a:t>mellä</a:t>
            </a:r>
            <a:r>
              <a:rPr lang="fi-FI" sz="1200" b="1"/>
              <a:t>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ikä_18_22_kuviot!$B$34</c:f>
              <c:strCache>
                <c:ptCount val="1"/>
                <c:pt idx="0">
                  <c:v>Kuntien välinen tulomuutto v. 2018–2022 (yht. 670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ikä_18_22_kuviot!$D$34:$S$34</c:f>
              <c:numCache>
                <c:formatCode>#,##0</c:formatCode>
                <c:ptCount val="16"/>
                <c:pt idx="0">
                  <c:v>27</c:v>
                </c:pt>
                <c:pt idx="1">
                  <c:v>21</c:v>
                </c:pt>
                <c:pt idx="2">
                  <c:v>27</c:v>
                </c:pt>
                <c:pt idx="3">
                  <c:v>49</c:v>
                </c:pt>
                <c:pt idx="4">
                  <c:v>80</c:v>
                </c:pt>
                <c:pt idx="5">
                  <c:v>43</c:v>
                </c:pt>
                <c:pt idx="6">
                  <c:v>71</c:v>
                </c:pt>
                <c:pt idx="7">
                  <c:v>60</c:v>
                </c:pt>
                <c:pt idx="8">
                  <c:v>45</c:v>
                </c:pt>
                <c:pt idx="9">
                  <c:v>33</c:v>
                </c:pt>
                <c:pt idx="10">
                  <c:v>49</c:v>
                </c:pt>
                <c:pt idx="11">
                  <c:v>38</c:v>
                </c:pt>
                <c:pt idx="12">
                  <c:v>52</c:v>
                </c:pt>
                <c:pt idx="13">
                  <c:v>42</c:v>
                </c:pt>
                <c:pt idx="14">
                  <c:v>20</c:v>
                </c:pt>
                <c:pt idx="1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27-4202-877C-C40CFAE0841B}"/>
            </c:ext>
          </c:extLst>
        </c:ser>
        <c:ser>
          <c:idx val="1"/>
          <c:order val="1"/>
          <c:tx>
            <c:strRef>
              <c:f>ikä_18_22_kuviot!$B$35</c:f>
              <c:strCache>
                <c:ptCount val="1"/>
                <c:pt idx="0">
                  <c:v>Kuntien välinen lähtömuutto v. 2018–2022 (yht. 680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ikä_18_22_kuviot!$D$35:$S$35</c:f>
              <c:numCache>
                <c:formatCode>#,##0</c:formatCode>
                <c:ptCount val="16"/>
                <c:pt idx="0">
                  <c:v>38</c:v>
                </c:pt>
                <c:pt idx="1">
                  <c:v>13</c:v>
                </c:pt>
                <c:pt idx="2">
                  <c:v>19</c:v>
                </c:pt>
                <c:pt idx="3">
                  <c:v>96</c:v>
                </c:pt>
                <c:pt idx="4">
                  <c:v>119</c:v>
                </c:pt>
                <c:pt idx="5">
                  <c:v>65</c:v>
                </c:pt>
                <c:pt idx="6">
                  <c:v>49</c:v>
                </c:pt>
                <c:pt idx="7">
                  <c:v>55</c:v>
                </c:pt>
                <c:pt idx="8">
                  <c:v>31</c:v>
                </c:pt>
                <c:pt idx="9">
                  <c:v>31</c:v>
                </c:pt>
                <c:pt idx="10">
                  <c:v>38</c:v>
                </c:pt>
                <c:pt idx="11">
                  <c:v>34</c:v>
                </c:pt>
                <c:pt idx="12">
                  <c:v>33</c:v>
                </c:pt>
                <c:pt idx="13">
                  <c:v>34</c:v>
                </c:pt>
                <c:pt idx="14">
                  <c:v>13</c:v>
                </c:pt>
                <c:pt idx="1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27-4202-877C-C40CFAE08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Varkaudessa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ikä_18_22_kuviot!$B$36</c:f>
              <c:strCache>
                <c:ptCount val="1"/>
                <c:pt idx="0">
                  <c:v>Kuntien välinen tulomuutto v. 2018–2022 (yht. 4 145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ikä_18_22_kuviot!$D$36:$S$36</c:f>
              <c:numCache>
                <c:formatCode>#,##0</c:formatCode>
                <c:ptCount val="16"/>
                <c:pt idx="0">
                  <c:v>212</c:v>
                </c:pt>
                <c:pt idx="1">
                  <c:v>128</c:v>
                </c:pt>
                <c:pt idx="2">
                  <c:v>101</c:v>
                </c:pt>
                <c:pt idx="3">
                  <c:v>390</c:v>
                </c:pt>
                <c:pt idx="4">
                  <c:v>705</c:v>
                </c:pt>
                <c:pt idx="5">
                  <c:v>591</c:v>
                </c:pt>
                <c:pt idx="6">
                  <c:v>387</c:v>
                </c:pt>
                <c:pt idx="7">
                  <c:v>265</c:v>
                </c:pt>
                <c:pt idx="8">
                  <c:v>192</c:v>
                </c:pt>
                <c:pt idx="9">
                  <c:v>177</c:v>
                </c:pt>
                <c:pt idx="10">
                  <c:v>181</c:v>
                </c:pt>
                <c:pt idx="11">
                  <c:v>229</c:v>
                </c:pt>
                <c:pt idx="12">
                  <c:v>209</c:v>
                </c:pt>
                <c:pt idx="13">
                  <c:v>153</c:v>
                </c:pt>
                <c:pt idx="14">
                  <c:v>101</c:v>
                </c:pt>
                <c:pt idx="15">
                  <c:v>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8B-4DD6-88DB-44E7F957CA5E}"/>
            </c:ext>
          </c:extLst>
        </c:ser>
        <c:ser>
          <c:idx val="1"/>
          <c:order val="1"/>
          <c:tx>
            <c:strRef>
              <c:f>ikä_18_22_kuviot!$B$37</c:f>
              <c:strCache>
                <c:ptCount val="1"/>
                <c:pt idx="0">
                  <c:v>Kuntien välinen lähtömuutto v. 2018–2022 (yht. 4 622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ikä_18_22_kuviot!$D$37:$S$37</c:f>
              <c:numCache>
                <c:formatCode>#,##0</c:formatCode>
                <c:ptCount val="16"/>
                <c:pt idx="0">
                  <c:v>205</c:v>
                </c:pt>
                <c:pt idx="1">
                  <c:v>140</c:v>
                </c:pt>
                <c:pt idx="2">
                  <c:v>133</c:v>
                </c:pt>
                <c:pt idx="3">
                  <c:v>588</c:v>
                </c:pt>
                <c:pt idx="4">
                  <c:v>1051</c:v>
                </c:pt>
                <c:pt idx="5">
                  <c:v>621</c:v>
                </c:pt>
                <c:pt idx="6">
                  <c:v>387</c:v>
                </c:pt>
                <c:pt idx="7">
                  <c:v>248</c:v>
                </c:pt>
                <c:pt idx="8">
                  <c:v>213</c:v>
                </c:pt>
                <c:pt idx="9">
                  <c:v>184</c:v>
                </c:pt>
                <c:pt idx="10">
                  <c:v>176</c:v>
                </c:pt>
                <c:pt idx="11">
                  <c:v>205</c:v>
                </c:pt>
                <c:pt idx="12">
                  <c:v>158</c:v>
                </c:pt>
                <c:pt idx="13">
                  <c:v>121</c:v>
                </c:pt>
                <c:pt idx="14">
                  <c:v>93</c:v>
                </c:pt>
                <c:pt idx="15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8B-4DD6-88DB-44E7F957C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Vesannolla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ikä_18_22_kuviot!$B$38</c:f>
              <c:strCache>
                <c:ptCount val="1"/>
                <c:pt idx="0">
                  <c:v>Kuntien välinen tulomuutto v. 2018–2022 (yht. 348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ikä_18_22_kuviot!$D$38:$S$38</c:f>
              <c:numCache>
                <c:formatCode>#,##0</c:formatCode>
                <c:ptCount val="16"/>
                <c:pt idx="0">
                  <c:v>9</c:v>
                </c:pt>
                <c:pt idx="1">
                  <c:v>2</c:v>
                </c:pt>
                <c:pt idx="2">
                  <c:v>5</c:v>
                </c:pt>
                <c:pt idx="3">
                  <c:v>33</c:v>
                </c:pt>
                <c:pt idx="4">
                  <c:v>53</c:v>
                </c:pt>
                <c:pt idx="5">
                  <c:v>37</c:v>
                </c:pt>
                <c:pt idx="6">
                  <c:v>28</c:v>
                </c:pt>
                <c:pt idx="7">
                  <c:v>15</c:v>
                </c:pt>
                <c:pt idx="8">
                  <c:v>15</c:v>
                </c:pt>
                <c:pt idx="9">
                  <c:v>17</c:v>
                </c:pt>
                <c:pt idx="10">
                  <c:v>20</c:v>
                </c:pt>
                <c:pt idx="11">
                  <c:v>30</c:v>
                </c:pt>
                <c:pt idx="12">
                  <c:v>28</c:v>
                </c:pt>
                <c:pt idx="13">
                  <c:v>27</c:v>
                </c:pt>
                <c:pt idx="14">
                  <c:v>15</c:v>
                </c:pt>
                <c:pt idx="1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DB-4B54-A409-6659DF18B8DF}"/>
            </c:ext>
          </c:extLst>
        </c:ser>
        <c:ser>
          <c:idx val="1"/>
          <c:order val="1"/>
          <c:tx>
            <c:strRef>
              <c:f>ikä_18_22_kuviot!$B$39</c:f>
              <c:strCache>
                <c:ptCount val="1"/>
                <c:pt idx="0">
                  <c:v>Kuntien välinen lähtömuutto v. 2018–2022 (yht. 358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ikä_18_22_kuviot!$D$39:$S$39</c:f>
              <c:numCache>
                <c:formatCode>#,##0</c:formatCode>
                <c:ptCount val="16"/>
                <c:pt idx="0">
                  <c:v>7</c:v>
                </c:pt>
                <c:pt idx="1">
                  <c:v>9</c:v>
                </c:pt>
                <c:pt idx="2">
                  <c:v>9</c:v>
                </c:pt>
                <c:pt idx="3">
                  <c:v>62</c:v>
                </c:pt>
                <c:pt idx="4">
                  <c:v>77</c:v>
                </c:pt>
                <c:pt idx="5">
                  <c:v>28</c:v>
                </c:pt>
                <c:pt idx="6">
                  <c:v>21</c:v>
                </c:pt>
                <c:pt idx="7">
                  <c:v>15</c:v>
                </c:pt>
                <c:pt idx="8">
                  <c:v>15</c:v>
                </c:pt>
                <c:pt idx="9">
                  <c:v>22</c:v>
                </c:pt>
                <c:pt idx="10">
                  <c:v>21</c:v>
                </c:pt>
                <c:pt idx="11">
                  <c:v>19</c:v>
                </c:pt>
                <c:pt idx="12">
                  <c:v>13</c:v>
                </c:pt>
                <c:pt idx="13">
                  <c:v>13</c:v>
                </c:pt>
                <c:pt idx="14">
                  <c:v>16</c:v>
                </c:pt>
                <c:pt idx="1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DB-4B54-A409-6659DF18B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Iisalmessa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ikä_18_22_kuviot!$B$4</c:f>
              <c:strCache>
                <c:ptCount val="1"/>
                <c:pt idx="0">
                  <c:v>Kuntien välinen tulomuutto v. 2018–2022 (yht. 4 828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ikä_18_22_kuviot!$D$4:$S$4</c:f>
              <c:numCache>
                <c:formatCode>#,##0</c:formatCode>
                <c:ptCount val="16"/>
                <c:pt idx="0">
                  <c:v>234</c:v>
                </c:pt>
                <c:pt idx="1">
                  <c:v>167</c:v>
                </c:pt>
                <c:pt idx="2">
                  <c:v>145</c:v>
                </c:pt>
                <c:pt idx="3">
                  <c:v>706</c:v>
                </c:pt>
                <c:pt idx="4">
                  <c:v>1059</c:v>
                </c:pt>
                <c:pt idx="5">
                  <c:v>698</c:v>
                </c:pt>
                <c:pt idx="6">
                  <c:v>424</c:v>
                </c:pt>
                <c:pt idx="7">
                  <c:v>293</c:v>
                </c:pt>
                <c:pt idx="8">
                  <c:v>187</c:v>
                </c:pt>
                <c:pt idx="9">
                  <c:v>171</c:v>
                </c:pt>
                <c:pt idx="10">
                  <c:v>156</c:v>
                </c:pt>
                <c:pt idx="11">
                  <c:v>124</c:v>
                </c:pt>
                <c:pt idx="12">
                  <c:v>140</c:v>
                </c:pt>
                <c:pt idx="13">
                  <c:v>136</c:v>
                </c:pt>
                <c:pt idx="14">
                  <c:v>87</c:v>
                </c:pt>
                <c:pt idx="15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F-42F0-8503-E244F1584080}"/>
            </c:ext>
          </c:extLst>
        </c:ser>
        <c:ser>
          <c:idx val="1"/>
          <c:order val="1"/>
          <c:tx>
            <c:strRef>
              <c:f>ikä_18_22_kuviot!$B$5</c:f>
              <c:strCache>
                <c:ptCount val="1"/>
                <c:pt idx="0">
                  <c:v>Kuntien välinen lähtömuutto v. 2018–2022 (yht. 5 265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ikä_18_22_kuviot!$D$5:$S$5</c:f>
              <c:numCache>
                <c:formatCode>#,##0</c:formatCode>
                <c:ptCount val="16"/>
                <c:pt idx="0">
                  <c:v>275</c:v>
                </c:pt>
                <c:pt idx="1">
                  <c:v>178</c:v>
                </c:pt>
                <c:pt idx="2">
                  <c:v>145</c:v>
                </c:pt>
                <c:pt idx="3">
                  <c:v>675</c:v>
                </c:pt>
                <c:pt idx="4">
                  <c:v>1409</c:v>
                </c:pt>
                <c:pt idx="5">
                  <c:v>739</c:v>
                </c:pt>
                <c:pt idx="6">
                  <c:v>465</c:v>
                </c:pt>
                <c:pt idx="7">
                  <c:v>284</c:v>
                </c:pt>
                <c:pt idx="8">
                  <c:v>241</c:v>
                </c:pt>
                <c:pt idx="9">
                  <c:v>150</c:v>
                </c:pt>
                <c:pt idx="10">
                  <c:v>172</c:v>
                </c:pt>
                <c:pt idx="11">
                  <c:v>124</c:v>
                </c:pt>
                <c:pt idx="12">
                  <c:v>141</c:v>
                </c:pt>
                <c:pt idx="13">
                  <c:v>97</c:v>
                </c:pt>
                <c:pt idx="14">
                  <c:v>69</c:v>
                </c:pt>
                <c:pt idx="15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7F-42F0-8503-E244F1584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Vieremällä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ikä_18_22_kuviot!$B$40</c:f>
              <c:strCache>
                <c:ptCount val="1"/>
                <c:pt idx="0">
                  <c:v>Kuntien välinen tulomuutto v. 2018–2022 (yht. 700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ikä_18_22_kuviot!$D$40:$S$40</c:f>
              <c:numCache>
                <c:formatCode>#,##0</c:formatCode>
                <c:ptCount val="16"/>
                <c:pt idx="0">
                  <c:v>43</c:v>
                </c:pt>
                <c:pt idx="1">
                  <c:v>27</c:v>
                </c:pt>
                <c:pt idx="2">
                  <c:v>31</c:v>
                </c:pt>
                <c:pt idx="3">
                  <c:v>59</c:v>
                </c:pt>
                <c:pt idx="4">
                  <c:v>135</c:v>
                </c:pt>
                <c:pt idx="5">
                  <c:v>87</c:v>
                </c:pt>
                <c:pt idx="6">
                  <c:v>71</c:v>
                </c:pt>
                <c:pt idx="7">
                  <c:v>56</c:v>
                </c:pt>
                <c:pt idx="8">
                  <c:v>43</c:v>
                </c:pt>
                <c:pt idx="9">
                  <c:v>29</c:v>
                </c:pt>
                <c:pt idx="10">
                  <c:v>23</c:v>
                </c:pt>
                <c:pt idx="11">
                  <c:v>22</c:v>
                </c:pt>
                <c:pt idx="12">
                  <c:v>18</c:v>
                </c:pt>
                <c:pt idx="13">
                  <c:v>26</c:v>
                </c:pt>
                <c:pt idx="14">
                  <c:v>11</c:v>
                </c:pt>
                <c:pt idx="15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46-4B85-97EA-CB9363C5E3C8}"/>
            </c:ext>
          </c:extLst>
        </c:ser>
        <c:ser>
          <c:idx val="1"/>
          <c:order val="1"/>
          <c:tx>
            <c:strRef>
              <c:f>ikä_18_22_kuviot!$B$41</c:f>
              <c:strCache>
                <c:ptCount val="1"/>
                <c:pt idx="0">
                  <c:v>Kuntien välinen lähtömuutto v. 2018–2022 (yht. 845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ikä_18_22_kuviot!$D$41:$S$41</c:f>
              <c:numCache>
                <c:formatCode>#,##0</c:formatCode>
                <c:ptCount val="16"/>
                <c:pt idx="0">
                  <c:v>34</c:v>
                </c:pt>
                <c:pt idx="1">
                  <c:v>29</c:v>
                </c:pt>
                <c:pt idx="2">
                  <c:v>25</c:v>
                </c:pt>
                <c:pt idx="3">
                  <c:v>134</c:v>
                </c:pt>
                <c:pt idx="4">
                  <c:v>185</c:v>
                </c:pt>
                <c:pt idx="5">
                  <c:v>99</c:v>
                </c:pt>
                <c:pt idx="6">
                  <c:v>69</c:v>
                </c:pt>
                <c:pt idx="7">
                  <c:v>56</c:v>
                </c:pt>
                <c:pt idx="8">
                  <c:v>37</c:v>
                </c:pt>
                <c:pt idx="9">
                  <c:v>38</c:v>
                </c:pt>
                <c:pt idx="10">
                  <c:v>20</c:v>
                </c:pt>
                <c:pt idx="11">
                  <c:v>23</c:v>
                </c:pt>
                <c:pt idx="12">
                  <c:v>29</c:v>
                </c:pt>
                <c:pt idx="13">
                  <c:v>33</c:v>
                </c:pt>
                <c:pt idx="14">
                  <c:v>14</c:v>
                </c:pt>
                <c:pt idx="1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46-4B85-97EA-CB9363C5E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Joroisissa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ikä_18_22_kuviot!$B$6</c:f>
              <c:strCache>
                <c:ptCount val="1"/>
                <c:pt idx="0">
                  <c:v>Kuntien välinen tulomuutto v. 2018–2022 (yht. 1 079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ikä_18_22_kuviot!$D$6:$S$6</c:f>
              <c:numCache>
                <c:formatCode>#,##0</c:formatCode>
                <c:ptCount val="16"/>
                <c:pt idx="0">
                  <c:v>62</c:v>
                </c:pt>
                <c:pt idx="1">
                  <c:v>35</c:v>
                </c:pt>
                <c:pt idx="2">
                  <c:v>53</c:v>
                </c:pt>
                <c:pt idx="3">
                  <c:v>77</c:v>
                </c:pt>
                <c:pt idx="4">
                  <c:v>185</c:v>
                </c:pt>
                <c:pt idx="5">
                  <c:v>137</c:v>
                </c:pt>
                <c:pt idx="6">
                  <c:v>90</c:v>
                </c:pt>
                <c:pt idx="7">
                  <c:v>65</c:v>
                </c:pt>
                <c:pt idx="8">
                  <c:v>66</c:v>
                </c:pt>
                <c:pt idx="9">
                  <c:v>65</c:v>
                </c:pt>
                <c:pt idx="10">
                  <c:v>55</c:v>
                </c:pt>
                <c:pt idx="11">
                  <c:v>59</c:v>
                </c:pt>
                <c:pt idx="12">
                  <c:v>52</c:v>
                </c:pt>
                <c:pt idx="13">
                  <c:v>29</c:v>
                </c:pt>
                <c:pt idx="14">
                  <c:v>24</c:v>
                </c:pt>
                <c:pt idx="1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55-4509-B173-562A6AB13F9A}"/>
            </c:ext>
          </c:extLst>
        </c:ser>
        <c:ser>
          <c:idx val="1"/>
          <c:order val="1"/>
          <c:tx>
            <c:strRef>
              <c:f>ikä_18_22_kuviot!$B$7</c:f>
              <c:strCache>
                <c:ptCount val="1"/>
                <c:pt idx="0">
                  <c:v>Kuntien välinen lähtömuutto v. 2018–2022 (yht. 1 347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ikä_18_22_kuviot!$D$7:$S$7</c:f>
              <c:numCache>
                <c:formatCode>#,##0</c:formatCode>
                <c:ptCount val="16"/>
                <c:pt idx="0">
                  <c:v>69</c:v>
                </c:pt>
                <c:pt idx="1">
                  <c:v>45</c:v>
                </c:pt>
                <c:pt idx="2">
                  <c:v>53</c:v>
                </c:pt>
                <c:pt idx="3">
                  <c:v>243</c:v>
                </c:pt>
                <c:pt idx="4">
                  <c:v>246</c:v>
                </c:pt>
                <c:pt idx="5">
                  <c:v>131</c:v>
                </c:pt>
                <c:pt idx="6">
                  <c:v>112</c:v>
                </c:pt>
                <c:pt idx="7">
                  <c:v>67</c:v>
                </c:pt>
                <c:pt idx="8">
                  <c:v>63</c:v>
                </c:pt>
                <c:pt idx="9">
                  <c:v>77</c:v>
                </c:pt>
                <c:pt idx="10">
                  <c:v>48</c:v>
                </c:pt>
                <c:pt idx="11">
                  <c:v>49</c:v>
                </c:pt>
                <c:pt idx="12">
                  <c:v>52</c:v>
                </c:pt>
                <c:pt idx="13">
                  <c:v>36</c:v>
                </c:pt>
                <c:pt idx="14">
                  <c:v>28</c:v>
                </c:pt>
                <c:pt idx="1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55-4509-B173-562A6AB13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Kaavilla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ikä_18_22_kuviot!$B$8</c:f>
              <c:strCache>
                <c:ptCount val="1"/>
                <c:pt idx="0">
                  <c:v>Kuntien välinen tulomuutto v. 2018–2022 (yht. 718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ikä_18_22_kuviot!$D$8:$S$8</c:f>
              <c:numCache>
                <c:formatCode>#,##0</c:formatCode>
                <c:ptCount val="16"/>
                <c:pt idx="0">
                  <c:v>34</c:v>
                </c:pt>
                <c:pt idx="1">
                  <c:v>35</c:v>
                </c:pt>
                <c:pt idx="2">
                  <c:v>19</c:v>
                </c:pt>
                <c:pt idx="3">
                  <c:v>63</c:v>
                </c:pt>
                <c:pt idx="4">
                  <c:v>80</c:v>
                </c:pt>
                <c:pt idx="5">
                  <c:v>89</c:v>
                </c:pt>
                <c:pt idx="6">
                  <c:v>59</c:v>
                </c:pt>
                <c:pt idx="7">
                  <c:v>55</c:v>
                </c:pt>
                <c:pt idx="8">
                  <c:v>42</c:v>
                </c:pt>
                <c:pt idx="9">
                  <c:v>41</c:v>
                </c:pt>
                <c:pt idx="10">
                  <c:v>48</c:v>
                </c:pt>
                <c:pt idx="11">
                  <c:v>58</c:v>
                </c:pt>
                <c:pt idx="12">
                  <c:v>30</c:v>
                </c:pt>
                <c:pt idx="13">
                  <c:v>31</c:v>
                </c:pt>
                <c:pt idx="14">
                  <c:v>19</c:v>
                </c:pt>
                <c:pt idx="1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C8-4C5F-A7E0-8E2811504C69}"/>
            </c:ext>
          </c:extLst>
        </c:ser>
        <c:ser>
          <c:idx val="1"/>
          <c:order val="1"/>
          <c:tx>
            <c:strRef>
              <c:f>ikä_18_22_kuviot!$B$9</c:f>
              <c:strCache>
                <c:ptCount val="1"/>
                <c:pt idx="0">
                  <c:v>Kuntien välinen lähtömuutto v. 2018–2022 (yht. 849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ikä_18_22_kuviot!$D$9:$S$9</c:f>
              <c:numCache>
                <c:formatCode>#,##0</c:formatCode>
                <c:ptCount val="16"/>
                <c:pt idx="0">
                  <c:v>41</c:v>
                </c:pt>
                <c:pt idx="1">
                  <c:v>30</c:v>
                </c:pt>
                <c:pt idx="2">
                  <c:v>27</c:v>
                </c:pt>
                <c:pt idx="3">
                  <c:v>168</c:v>
                </c:pt>
                <c:pt idx="4">
                  <c:v>119</c:v>
                </c:pt>
                <c:pt idx="5">
                  <c:v>94</c:v>
                </c:pt>
                <c:pt idx="6">
                  <c:v>52</c:v>
                </c:pt>
                <c:pt idx="7">
                  <c:v>46</c:v>
                </c:pt>
                <c:pt idx="8">
                  <c:v>37</c:v>
                </c:pt>
                <c:pt idx="9">
                  <c:v>39</c:v>
                </c:pt>
                <c:pt idx="10">
                  <c:v>44</c:v>
                </c:pt>
                <c:pt idx="11">
                  <c:v>34</c:v>
                </c:pt>
                <c:pt idx="12">
                  <c:v>34</c:v>
                </c:pt>
                <c:pt idx="13">
                  <c:v>33</c:v>
                </c:pt>
                <c:pt idx="14">
                  <c:v>26</c:v>
                </c:pt>
                <c:pt idx="1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C8-4C5F-A7E0-8E2811504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Keiteleellä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ikä_18_22_kuviot!$B$10</c:f>
              <c:strCache>
                <c:ptCount val="1"/>
                <c:pt idx="0">
                  <c:v>Kuntien välinen tulomuutto v. 2018–2022 (yht. 395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ikä_18_22_kuviot!$D$10:$S$10</c:f>
              <c:numCache>
                <c:formatCode>#,##0</c:formatCode>
                <c:ptCount val="16"/>
                <c:pt idx="0">
                  <c:v>20</c:v>
                </c:pt>
                <c:pt idx="1">
                  <c:v>14</c:v>
                </c:pt>
                <c:pt idx="2">
                  <c:v>12</c:v>
                </c:pt>
                <c:pt idx="3">
                  <c:v>30</c:v>
                </c:pt>
                <c:pt idx="4">
                  <c:v>56</c:v>
                </c:pt>
                <c:pt idx="5">
                  <c:v>43</c:v>
                </c:pt>
                <c:pt idx="6">
                  <c:v>23</c:v>
                </c:pt>
                <c:pt idx="7">
                  <c:v>34</c:v>
                </c:pt>
                <c:pt idx="8">
                  <c:v>29</c:v>
                </c:pt>
                <c:pt idx="9">
                  <c:v>12</c:v>
                </c:pt>
                <c:pt idx="10">
                  <c:v>13</c:v>
                </c:pt>
                <c:pt idx="11">
                  <c:v>25</c:v>
                </c:pt>
                <c:pt idx="12">
                  <c:v>25</c:v>
                </c:pt>
                <c:pt idx="13">
                  <c:v>20</c:v>
                </c:pt>
                <c:pt idx="14">
                  <c:v>19</c:v>
                </c:pt>
                <c:pt idx="1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97-4BF6-9B6C-096B1552E505}"/>
            </c:ext>
          </c:extLst>
        </c:ser>
        <c:ser>
          <c:idx val="1"/>
          <c:order val="1"/>
          <c:tx>
            <c:strRef>
              <c:f>ikä_18_22_kuviot!$B$11</c:f>
              <c:strCache>
                <c:ptCount val="1"/>
                <c:pt idx="0">
                  <c:v>Kuntien välinen lähtömuutto v. 2018–2022 (yht. 544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ikä_18_22_kuviot!$D$11:$S$11</c:f>
              <c:numCache>
                <c:formatCode>#,##0</c:formatCode>
                <c:ptCount val="16"/>
                <c:pt idx="0">
                  <c:v>30</c:v>
                </c:pt>
                <c:pt idx="1">
                  <c:v>30</c:v>
                </c:pt>
                <c:pt idx="2">
                  <c:v>10</c:v>
                </c:pt>
                <c:pt idx="3">
                  <c:v>82</c:v>
                </c:pt>
                <c:pt idx="4">
                  <c:v>106</c:v>
                </c:pt>
                <c:pt idx="5">
                  <c:v>58</c:v>
                </c:pt>
                <c:pt idx="6">
                  <c:v>34</c:v>
                </c:pt>
                <c:pt idx="7">
                  <c:v>32</c:v>
                </c:pt>
                <c:pt idx="8">
                  <c:v>28</c:v>
                </c:pt>
                <c:pt idx="9">
                  <c:v>19</c:v>
                </c:pt>
                <c:pt idx="10">
                  <c:v>14</c:v>
                </c:pt>
                <c:pt idx="11">
                  <c:v>21</c:v>
                </c:pt>
                <c:pt idx="12">
                  <c:v>18</c:v>
                </c:pt>
                <c:pt idx="13">
                  <c:v>19</c:v>
                </c:pt>
                <c:pt idx="14">
                  <c:v>21</c:v>
                </c:pt>
                <c:pt idx="1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97-4BF6-9B6C-096B1552E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Kiuruvedellä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ikä_18_22_kuviot!$B$12</c:f>
              <c:strCache>
                <c:ptCount val="1"/>
                <c:pt idx="0">
                  <c:v>Kuntien välinen tulomuutto v. 2018–2022 (yht. 1 223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ikä_18_22_kuviot!$D$12:$S$12</c:f>
              <c:numCache>
                <c:formatCode>#,##0</c:formatCode>
                <c:ptCount val="16"/>
                <c:pt idx="0">
                  <c:v>64</c:v>
                </c:pt>
                <c:pt idx="1">
                  <c:v>57</c:v>
                </c:pt>
                <c:pt idx="2">
                  <c:v>25</c:v>
                </c:pt>
                <c:pt idx="3">
                  <c:v>145</c:v>
                </c:pt>
                <c:pt idx="4">
                  <c:v>225</c:v>
                </c:pt>
                <c:pt idx="5">
                  <c:v>158</c:v>
                </c:pt>
                <c:pt idx="6">
                  <c:v>113</c:v>
                </c:pt>
                <c:pt idx="7">
                  <c:v>79</c:v>
                </c:pt>
                <c:pt idx="8">
                  <c:v>53</c:v>
                </c:pt>
                <c:pt idx="9">
                  <c:v>40</c:v>
                </c:pt>
                <c:pt idx="10">
                  <c:v>53</c:v>
                </c:pt>
                <c:pt idx="11">
                  <c:v>56</c:v>
                </c:pt>
                <c:pt idx="12">
                  <c:v>70</c:v>
                </c:pt>
                <c:pt idx="13">
                  <c:v>38</c:v>
                </c:pt>
                <c:pt idx="14">
                  <c:v>22</c:v>
                </c:pt>
                <c:pt idx="1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0B-4629-89EB-251FDD3851EC}"/>
            </c:ext>
          </c:extLst>
        </c:ser>
        <c:ser>
          <c:idx val="1"/>
          <c:order val="1"/>
          <c:tx>
            <c:strRef>
              <c:f>ikä_18_22_kuviot!$B$13</c:f>
              <c:strCache>
                <c:ptCount val="1"/>
                <c:pt idx="0">
                  <c:v>Kuntien välinen lähtömuutto v. 2018–2022 (yht. 1 597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ikä_18_22_kuviot!$D$13:$S$13</c:f>
              <c:numCache>
                <c:formatCode>#,##0</c:formatCode>
                <c:ptCount val="16"/>
                <c:pt idx="0">
                  <c:v>67</c:v>
                </c:pt>
                <c:pt idx="1">
                  <c:v>51</c:v>
                </c:pt>
                <c:pt idx="2">
                  <c:v>40</c:v>
                </c:pt>
                <c:pt idx="3">
                  <c:v>266</c:v>
                </c:pt>
                <c:pt idx="4">
                  <c:v>389</c:v>
                </c:pt>
                <c:pt idx="5">
                  <c:v>180</c:v>
                </c:pt>
                <c:pt idx="6">
                  <c:v>119</c:v>
                </c:pt>
                <c:pt idx="7">
                  <c:v>95</c:v>
                </c:pt>
                <c:pt idx="8">
                  <c:v>52</c:v>
                </c:pt>
                <c:pt idx="9">
                  <c:v>51</c:v>
                </c:pt>
                <c:pt idx="10">
                  <c:v>70</c:v>
                </c:pt>
                <c:pt idx="11">
                  <c:v>72</c:v>
                </c:pt>
                <c:pt idx="12">
                  <c:v>47</c:v>
                </c:pt>
                <c:pt idx="13">
                  <c:v>26</c:v>
                </c:pt>
                <c:pt idx="14">
                  <c:v>36</c:v>
                </c:pt>
                <c:pt idx="15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0B-4629-89EB-251FDD385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Kuopiossa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ikä_18_22_kuviot!$B$14</c:f>
              <c:strCache>
                <c:ptCount val="1"/>
                <c:pt idx="0">
                  <c:v>Kuntien välinen tulomuutto v. 2018–2022 (yht. 32 749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ikä_18_22_kuviot!$D$14:$S$14</c:f>
              <c:numCache>
                <c:formatCode>#,##0</c:formatCode>
                <c:ptCount val="16"/>
                <c:pt idx="0">
                  <c:v>1582</c:v>
                </c:pt>
                <c:pt idx="1">
                  <c:v>900</c:v>
                </c:pt>
                <c:pt idx="2">
                  <c:v>670</c:v>
                </c:pt>
                <c:pt idx="3">
                  <c:v>4513</c:v>
                </c:pt>
                <c:pt idx="4">
                  <c:v>9378</c:v>
                </c:pt>
                <c:pt idx="5">
                  <c:v>5186</c:v>
                </c:pt>
                <c:pt idx="6">
                  <c:v>2922</c:v>
                </c:pt>
                <c:pt idx="7">
                  <c:v>1788</c:v>
                </c:pt>
                <c:pt idx="8">
                  <c:v>1155</c:v>
                </c:pt>
                <c:pt idx="9">
                  <c:v>922</c:v>
                </c:pt>
                <c:pt idx="10">
                  <c:v>870</c:v>
                </c:pt>
                <c:pt idx="11">
                  <c:v>784</c:v>
                </c:pt>
                <c:pt idx="12">
                  <c:v>749</c:v>
                </c:pt>
                <c:pt idx="13">
                  <c:v>619</c:v>
                </c:pt>
                <c:pt idx="14">
                  <c:v>366</c:v>
                </c:pt>
                <c:pt idx="15">
                  <c:v>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A9-4A62-BF58-2FBCCA68AC45}"/>
            </c:ext>
          </c:extLst>
        </c:ser>
        <c:ser>
          <c:idx val="1"/>
          <c:order val="1"/>
          <c:tx>
            <c:strRef>
              <c:f>ikä_18_22_kuviot!$B$15</c:f>
              <c:strCache>
                <c:ptCount val="1"/>
                <c:pt idx="0">
                  <c:v>Kuntien välinen lähtömuutto v. 2018–2022 (yht. 29 284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ikä_18_22_kuviot!$D$15:$S$15</c:f>
              <c:numCache>
                <c:formatCode>#,##0</c:formatCode>
                <c:ptCount val="16"/>
                <c:pt idx="0">
                  <c:v>1558</c:v>
                </c:pt>
                <c:pt idx="1">
                  <c:v>869</c:v>
                </c:pt>
                <c:pt idx="2">
                  <c:v>555</c:v>
                </c:pt>
                <c:pt idx="3">
                  <c:v>2463</c:v>
                </c:pt>
                <c:pt idx="4">
                  <c:v>7858</c:v>
                </c:pt>
                <c:pt idx="5">
                  <c:v>6253</c:v>
                </c:pt>
                <c:pt idx="6">
                  <c:v>3021</c:v>
                </c:pt>
                <c:pt idx="7">
                  <c:v>1747</c:v>
                </c:pt>
                <c:pt idx="8">
                  <c:v>1023</c:v>
                </c:pt>
                <c:pt idx="9">
                  <c:v>775</c:v>
                </c:pt>
                <c:pt idx="10">
                  <c:v>731</c:v>
                </c:pt>
                <c:pt idx="11">
                  <c:v>693</c:v>
                </c:pt>
                <c:pt idx="12">
                  <c:v>606</c:v>
                </c:pt>
                <c:pt idx="13">
                  <c:v>523</c:v>
                </c:pt>
                <c:pt idx="14">
                  <c:v>293</c:v>
                </c:pt>
                <c:pt idx="15">
                  <c:v>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A9-4A62-BF58-2FBCCA68AC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Lapinlahdella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ikä_18_22_kuviot!$B$16</c:f>
              <c:strCache>
                <c:ptCount val="1"/>
                <c:pt idx="0">
                  <c:v>Kuntien välinen tulomuutto v. 2018–2022 (yht. 2 080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ikä_18_22_kuviot!$D$16:$S$16</c:f>
              <c:numCache>
                <c:formatCode>#,##0</c:formatCode>
                <c:ptCount val="16"/>
                <c:pt idx="0">
                  <c:v>122</c:v>
                </c:pt>
                <c:pt idx="1">
                  <c:v>81</c:v>
                </c:pt>
                <c:pt idx="2">
                  <c:v>69</c:v>
                </c:pt>
                <c:pt idx="3">
                  <c:v>255</c:v>
                </c:pt>
                <c:pt idx="4">
                  <c:v>340</c:v>
                </c:pt>
                <c:pt idx="5">
                  <c:v>275</c:v>
                </c:pt>
                <c:pt idx="6">
                  <c:v>186</c:v>
                </c:pt>
                <c:pt idx="7">
                  <c:v>153</c:v>
                </c:pt>
                <c:pt idx="8">
                  <c:v>117</c:v>
                </c:pt>
                <c:pt idx="9">
                  <c:v>96</c:v>
                </c:pt>
                <c:pt idx="10">
                  <c:v>107</c:v>
                </c:pt>
                <c:pt idx="11">
                  <c:v>95</c:v>
                </c:pt>
                <c:pt idx="12">
                  <c:v>70</c:v>
                </c:pt>
                <c:pt idx="13">
                  <c:v>50</c:v>
                </c:pt>
                <c:pt idx="14">
                  <c:v>32</c:v>
                </c:pt>
                <c:pt idx="15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A7-4535-8FAE-E010DA9E314A}"/>
            </c:ext>
          </c:extLst>
        </c:ser>
        <c:ser>
          <c:idx val="1"/>
          <c:order val="1"/>
          <c:tx>
            <c:strRef>
              <c:f>ikä_18_22_kuviot!$B$17</c:f>
              <c:strCache>
                <c:ptCount val="1"/>
                <c:pt idx="0">
                  <c:v>Kuntien välinen lähtömuutto v. 2018–2022 (yht. 2 293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ikä_18_22_kuviot!$D$17:$S$17</c:f>
              <c:numCache>
                <c:formatCode>#,##0</c:formatCode>
                <c:ptCount val="16"/>
                <c:pt idx="0">
                  <c:v>99</c:v>
                </c:pt>
                <c:pt idx="1">
                  <c:v>78</c:v>
                </c:pt>
                <c:pt idx="2">
                  <c:v>61</c:v>
                </c:pt>
                <c:pt idx="3">
                  <c:v>444</c:v>
                </c:pt>
                <c:pt idx="4">
                  <c:v>492</c:v>
                </c:pt>
                <c:pt idx="5">
                  <c:v>265</c:v>
                </c:pt>
                <c:pt idx="6">
                  <c:v>175</c:v>
                </c:pt>
                <c:pt idx="7">
                  <c:v>117</c:v>
                </c:pt>
                <c:pt idx="8">
                  <c:v>92</c:v>
                </c:pt>
                <c:pt idx="9">
                  <c:v>96</c:v>
                </c:pt>
                <c:pt idx="10">
                  <c:v>91</c:v>
                </c:pt>
                <c:pt idx="11">
                  <c:v>88</c:v>
                </c:pt>
                <c:pt idx="12">
                  <c:v>75</c:v>
                </c:pt>
                <c:pt idx="13">
                  <c:v>57</c:v>
                </c:pt>
                <c:pt idx="14">
                  <c:v>26</c:v>
                </c:pt>
                <c:pt idx="1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A7-4535-8FAE-E010DA9E3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i-FI" sz="1200" b="1"/>
              <a:t>Kuntien välinen tulo- ja lähtömuutto Leppävirralla yhteensä vuosina 2018–2022</a:t>
            </a:r>
          </a:p>
        </c:rich>
      </c:tx>
      <c:layout>
        <c:manualLayout>
          <c:xMode val="edge"/>
          <c:yMode val="edge"/>
          <c:x val="0.13896811274925153"/>
          <c:y val="2.868112014453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020782031191699E-2"/>
          <c:y val="0.10655152913499819"/>
          <c:w val="0.87991773002014773"/>
          <c:h val="0.72917277415852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ikä_18_22_kuviot!$B$18</c:f>
              <c:strCache>
                <c:ptCount val="1"/>
                <c:pt idx="0">
                  <c:v>Kuntien välinen tulomuutto v. 2018–2022 (yht. 1 948 henk.)</c:v>
                </c:pt>
              </c:strCache>
            </c:strRef>
          </c:tx>
          <c:spPr>
            <a:solidFill>
              <a:srgbClr val="FFD128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ikä_18_22_kuviot!$D$18:$S$18</c:f>
              <c:numCache>
                <c:formatCode>#,##0</c:formatCode>
                <c:ptCount val="16"/>
                <c:pt idx="0">
                  <c:v>133</c:v>
                </c:pt>
                <c:pt idx="1">
                  <c:v>72</c:v>
                </c:pt>
                <c:pt idx="2">
                  <c:v>70</c:v>
                </c:pt>
                <c:pt idx="3">
                  <c:v>140</c:v>
                </c:pt>
                <c:pt idx="4">
                  <c:v>284</c:v>
                </c:pt>
                <c:pt idx="5">
                  <c:v>252</c:v>
                </c:pt>
                <c:pt idx="6">
                  <c:v>194</c:v>
                </c:pt>
                <c:pt idx="7">
                  <c:v>142</c:v>
                </c:pt>
                <c:pt idx="8">
                  <c:v>111</c:v>
                </c:pt>
                <c:pt idx="9">
                  <c:v>93</c:v>
                </c:pt>
                <c:pt idx="10">
                  <c:v>121</c:v>
                </c:pt>
                <c:pt idx="11">
                  <c:v>101</c:v>
                </c:pt>
                <c:pt idx="12">
                  <c:v>97</c:v>
                </c:pt>
                <c:pt idx="13">
                  <c:v>62</c:v>
                </c:pt>
                <c:pt idx="14">
                  <c:v>39</c:v>
                </c:pt>
                <c:pt idx="1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43-4BC6-AB21-45130F454217}"/>
            </c:ext>
          </c:extLst>
        </c:ser>
        <c:ser>
          <c:idx val="1"/>
          <c:order val="1"/>
          <c:tx>
            <c:strRef>
              <c:f>ikä_18_22_kuviot!$B$19</c:f>
              <c:strCache>
                <c:ptCount val="1"/>
                <c:pt idx="0">
                  <c:v>Kuntien välinen lähtömuutto v. 2018–2022 (yht. 2 243 henk.)</c:v>
                </c:pt>
              </c:strCache>
            </c:strRef>
          </c:tx>
          <c:spPr>
            <a:solidFill>
              <a:srgbClr val="2ABBFE"/>
            </a:solidFill>
            <a:ln>
              <a:noFill/>
            </a:ln>
            <a:effectLst/>
          </c:spPr>
          <c:invertIfNegative val="0"/>
          <c:cat>
            <c:strRef>
              <c:f>ikä_18_22_kuviot!$D$1:$S$1</c:f>
              <c:strCache>
                <c:ptCount val="16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</c:v>
                </c:pt>
              </c:strCache>
            </c:strRef>
          </c:cat>
          <c:val>
            <c:numRef>
              <c:f>ikä_18_22_kuviot!$D$19:$S$19</c:f>
              <c:numCache>
                <c:formatCode>#,##0</c:formatCode>
                <c:ptCount val="16"/>
                <c:pt idx="0">
                  <c:v>102</c:v>
                </c:pt>
                <c:pt idx="1">
                  <c:v>80</c:v>
                </c:pt>
                <c:pt idx="2">
                  <c:v>86</c:v>
                </c:pt>
                <c:pt idx="3">
                  <c:v>387</c:v>
                </c:pt>
                <c:pt idx="4">
                  <c:v>408</c:v>
                </c:pt>
                <c:pt idx="5">
                  <c:v>209</c:v>
                </c:pt>
                <c:pt idx="6">
                  <c:v>148</c:v>
                </c:pt>
                <c:pt idx="7">
                  <c:v>151</c:v>
                </c:pt>
                <c:pt idx="8">
                  <c:v>107</c:v>
                </c:pt>
                <c:pt idx="9">
                  <c:v>79</c:v>
                </c:pt>
                <c:pt idx="10">
                  <c:v>112</c:v>
                </c:pt>
                <c:pt idx="11">
                  <c:v>95</c:v>
                </c:pt>
                <c:pt idx="12">
                  <c:v>85</c:v>
                </c:pt>
                <c:pt idx="13">
                  <c:v>70</c:v>
                </c:pt>
                <c:pt idx="14">
                  <c:v>56</c:v>
                </c:pt>
                <c:pt idx="15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43-4BC6-AB21-45130F454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66888320"/>
        <c:axId val="766889632"/>
      </c:barChart>
      <c:catAx>
        <c:axId val="76688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9632"/>
        <c:crosses val="autoZero"/>
        <c:auto val="1"/>
        <c:lblAlgn val="ctr"/>
        <c:lblOffset val="100"/>
        <c:noMultiLvlLbl val="0"/>
      </c:catAx>
      <c:valAx>
        <c:axId val="7668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fi-FI"/>
          </a:p>
        </c:txPr>
        <c:crossAx val="766888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9420621595403327"/>
          <c:y val="0.14319173000361926"/>
          <c:w val="0.57854657402700105"/>
          <c:h val="0.1238753387533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0.95044</cdr:y>
    </cdr:from>
    <cdr:to>
      <cdr:x>0.47266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C0D8456A-666B-32EC-6DE9-0161455FA832}"/>
            </a:ext>
          </a:extLst>
        </cdr:cNvPr>
        <cdr:cNvSpPr txBox="1"/>
      </cdr:nvSpPr>
      <cdr:spPr>
        <a:xfrm xmlns:a="http://schemas.openxmlformats.org/drawingml/2006/main">
          <a:off x="0" y="4201725"/>
          <a:ext cx="2533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900"/>
            <a:t>Lähde: Tilastokeskus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7846E30-FEC6-7D4E-9665-D3EB2A33D8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B7D29FD-BFB5-124A-9544-E253FC11B5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837C7-BDF0-4545-8690-B954DCF66A25}" type="datetimeFigureOut">
              <a:rPr lang="fi-FI" smtClean="0"/>
              <a:t>2.6.2023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311BCEC-9B06-564D-8BB9-CB99FECF9D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83C0BEB-10DB-6D46-B80F-1701003FAB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68012-6F2D-F446-BF76-6910ECBDF8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3472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E3A5B-5999-684D-8832-1BD9E7BB8BBA}" type="datetimeFigureOut">
              <a:rPr lang="fi-FI" smtClean="0"/>
              <a:t>2.6.2023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8A064-CE29-A142-8BC8-3A7027F61D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007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F25F49-E62E-684D-A145-70E6EF318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115A642-7622-B247-A79F-D747FA7AF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50CFBB-1C19-2242-89A0-E2CBE0535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21F2-2A4B-DC41-84D0-D0D38B490423}" type="datetime1">
              <a:rPr lang="fi-FI" smtClean="0"/>
              <a:t>2.6.2023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8B8B11-CEAC-FD48-B513-FB291D98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Pohjois-Savon 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76DC3CD-7000-344F-A84A-CFDE1473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7617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B22665-AAF0-EF4A-9353-1FB3F9E6A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80B1EEA-D2B7-B84D-AA47-FA160C385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28027F5-02C6-B445-A744-EA954037F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2987-D68F-AD45-9907-63AB57D66555}" type="datetime1">
              <a:rPr lang="fi-FI" smtClean="0"/>
              <a:t>2.6.2023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D6260F-CCF2-FC42-86BA-CCA4BD62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Pohjois-Savon 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C2E039C-158D-354C-8509-4E4AD15E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0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C53C224-0B83-EB4C-885B-638FBD2B2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1B8C775-A021-6C49-A61C-331A06FB1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1EFAD33-8F1F-BF4C-8381-9AA9CB113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B74E-43EB-AC4C-B694-AC630504C910}" type="datetime1">
              <a:rPr lang="fi-FI" smtClean="0"/>
              <a:t>2.6.2023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EF3895A-B10E-EE44-9C4F-E290B694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Pohjois-Savon 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659F380-9E00-FE43-BD4C-D4C317DD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764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BB51CA-B874-DB4D-A6F2-F652387A9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0186F1-E3D6-A24E-A9A6-72965AE23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96FC9D8-FE37-3245-A0FC-24B0011F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E74-DAF5-8E42-AF9D-AABEDAF6FF9B}" type="datetime1">
              <a:rPr lang="fi-FI" smtClean="0"/>
              <a:t>2.6.2023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BA3097B-CB4F-1E4D-A25E-D98CD1F6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Pohjois-Savon 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032DB2A-6B2F-7840-990C-88E636E96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18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67A16B-55F2-2E4D-9354-044EB197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E934E9-29FA-3840-AE0C-DF5B853BF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D521A8-DCE0-AF41-95D5-95E8273D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30D1-616D-BC49-8419-54B6544657E4}" type="datetime1">
              <a:rPr lang="fi-FI" smtClean="0"/>
              <a:t>2.6.2023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BAEB666-F419-FC43-BBB8-4A6D5B99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Pohjois-Savon 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213633-E52E-7241-ABDF-22D6D4AF8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41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C6DF89-E9FD-344A-8008-7E07A038B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B1C6EA-0947-F546-9894-2D088652D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A308E71-EFE2-7A4D-9C79-59EA91BE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E17D40D-7A4C-0942-B29C-8F0E9166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D1533-F09A-9747-8891-BAE59A1202D2}" type="datetime1">
              <a:rPr lang="fi-FI" smtClean="0"/>
              <a:t>2.6.2023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8A8CF60-B37B-9440-84BF-80A26C837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Pohjois-Savon liitto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51DA92F-BF20-6547-BF2A-194374AF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508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2D49E6-4A38-D84D-BC23-3364E72E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3BD7035-F2AB-A240-8FBC-43D606187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3BD8A94-C435-8540-9DA3-0E5466862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D1F8588-D529-4C4C-8ED8-54E9FDD5E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F74E7F5-A68B-9A47-919B-5BD4AD211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2D3438A-9016-1D4D-BBEA-8352C50C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3EEE-A3E8-6F43-B958-D24E3BD4CD4A}" type="datetime1">
              <a:rPr lang="fi-FI" smtClean="0"/>
              <a:t>2.6.2023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229C945-850A-B84E-ADD9-9809E56B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Pohjois-Savon liitto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6128676-7DE0-DE4E-A7B4-2E56C0C2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627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726C91-A6FE-3441-A764-79CF0848F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70BB0B0-2419-634F-95EA-878537E3C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03B1-E4F1-B840-B3EB-3403192BE77E}" type="datetime1">
              <a:rPr lang="fi-FI" smtClean="0"/>
              <a:t>2.6.2023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BF34AB5-D6E3-FD48-A46B-3291B805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Pohjois-Savon liitto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19C23E5-74E6-B941-A1C6-CC1F40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83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A2673C0-FB60-6946-A13C-DC27C57F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8A68-CB4B-C847-A3EC-F72CD206FC96}" type="datetime1">
              <a:rPr lang="fi-FI" smtClean="0"/>
              <a:t>2.6.2023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90C1796-3FDB-2241-A6C7-A070A2C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Pohjois-Savon liitto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7723E77-8499-7B45-9894-38F0A2C6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0736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35245C-88D3-B344-A5E4-78AAE8FE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A589A8-4763-3243-BCB9-85806450D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6E57D7F-FFEB-E04A-8828-537878683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0D9A31E-16F4-DA4D-B8CF-9419A9F1C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55FD-96D7-EC42-9D89-B9192CE566F8}" type="datetime1">
              <a:rPr lang="fi-FI" smtClean="0"/>
              <a:t>2.6.2023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4D0D621-B744-5B4A-B6CB-FB3D023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Pohjois-Savon liitto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EFEB604-2190-364D-9776-B7E18151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821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39DBE2-CAC4-3B48-807D-4BA93EAB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30EA694-1D42-BE4E-BBF5-0C564FBA3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E535506-7175-5142-A0D8-90110FAB7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5029221-B69D-6D42-AE19-3BD1C5EC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BEB06-C2C9-6141-AA91-250AA4D9D3F2}" type="datetime1">
              <a:rPr lang="fi-FI" smtClean="0"/>
              <a:t>2.6.2023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B593506-999B-BF43-9D50-5E538CBA7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Pohjois-Savon liitto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4E720A0-C01B-6C45-AE38-0C8CC4DB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3214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896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0706ABC-6C73-5846-A04F-62F05B4D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922E224-D430-B443-9D0C-E9F88E8D8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1756FB0-4F53-9848-97B2-91F65346B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9B1F0-F0BB-ED41-B70D-57B242437F06}" type="datetime1">
              <a:rPr lang="fi-FI" smtClean="0"/>
              <a:t>2.6.2023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A737347-ED9D-C743-A276-B8681A7FE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Pohjois-Savon 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2E40F17-99BC-094C-BE33-4FC366B2F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FB05F-C28E-B84D-8621-8D9B2726A5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961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E5F876-A843-1E4E-8585-49231887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352" y="1785871"/>
            <a:ext cx="10376648" cy="1325563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rgbClr val="FFCC11"/>
                </a:solidFill>
              </a:rPr>
              <a:t>Pohjois-Savon kuntien välinen muuttoliike iän ja muuton suunnan mukaan v. 2018–2022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8B38D25-4AAD-B44C-A689-EB33BA048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238" y="410258"/>
            <a:ext cx="4306795" cy="121473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970A147E-E1C2-5D42-B3DD-715E928B6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34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7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tulo- ja lähtömuutto Keiteleellä yhteensä vuosina 2018–2022</a:t>
            </a:r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3740B6EB-6B3B-A0C5-B57F-7C8432E29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775349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038830A4-0E02-40FD-B31A-6D6FE34C88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929012"/>
              </p:ext>
            </p:extLst>
          </p:nvPr>
        </p:nvGraphicFramePr>
        <p:xfrm>
          <a:off x="448456" y="1689309"/>
          <a:ext cx="7064531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1892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Keiteleellä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166853"/>
              </p:ext>
            </p:extLst>
          </p:nvPr>
        </p:nvGraphicFramePr>
        <p:xfrm>
          <a:off x="183524" y="1453959"/>
          <a:ext cx="3888000" cy="253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Keiteleelle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7955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78480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Viitasaarelta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2453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5524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21689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Vesannolta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3845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99433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672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Äänekoskelta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90774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0022047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200639"/>
              </p:ext>
            </p:extLst>
          </p:nvPr>
        </p:nvGraphicFramePr>
        <p:xfrm>
          <a:off x="4184877" y="1448328"/>
          <a:ext cx="3816000" cy="253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Keiteleeltä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984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4481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Viitasaarelle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8131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375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33948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9246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0648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4315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3611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39101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801866"/>
              </p:ext>
            </p:extLst>
          </p:nvPr>
        </p:nvGraphicFramePr>
        <p:xfrm>
          <a:off x="8114230" y="1453959"/>
          <a:ext cx="3780000" cy="36995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Keiteleen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Vesanto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720963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Kannonkoski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474941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540047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Kittilä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831439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Äänekoski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085631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00130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Suonenjoki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885909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43807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9168687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54799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795535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Viitasaari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000207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703770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914791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151369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261101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1528140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58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Kiuruvedellä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7025B4C8-194C-608B-A1C7-BD9D427E3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123514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33C72E26-F0D5-46AD-8EF5-9B23B22ABC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575094"/>
              </p:ext>
            </p:extLst>
          </p:nvPr>
        </p:nvGraphicFramePr>
        <p:xfrm>
          <a:off x="523919" y="1690687"/>
          <a:ext cx="7064531" cy="4540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921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Kiuruvedellä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618262"/>
              </p:ext>
            </p:extLst>
          </p:nvPr>
        </p:nvGraphicFramePr>
        <p:xfrm>
          <a:off x="183524" y="1453959"/>
          <a:ext cx="3815998" cy="451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02341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02279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02279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02279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02279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02279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602262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Kiuruvedelle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309279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483637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7633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Vieremältä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2158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939074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Pyhäjärveltä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7955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78480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2453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5524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21689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3845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99433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672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Sonkajärveltä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90774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00220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31865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Haapajärveltä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08222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Uudestakaupungista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31361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878028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Ylivieskasta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13385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Tuusulasta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5437152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379429"/>
              </p:ext>
            </p:extLst>
          </p:nvPr>
        </p:nvGraphicFramePr>
        <p:xfrm>
          <a:off x="4184877" y="1448328"/>
          <a:ext cx="3816000" cy="397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Kiuruvedeltä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90438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43606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6018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5445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984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Vieremälle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4481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8131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375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Pyhäjärvelle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33948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9246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0648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4315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3611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391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Espooseen 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475052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Sotkamoon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94608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19380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6685959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266481"/>
              </p:ext>
            </p:extLst>
          </p:nvPr>
        </p:nvGraphicFramePr>
        <p:xfrm>
          <a:off x="8114230" y="1453959"/>
          <a:ext cx="3780000" cy="335143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Kiuruveden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Sonkajärvi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Tuusula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3328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7655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Uusikaupunki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21348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Reisjärvi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4633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Ylöjärvi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596840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Haapajärvi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43807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Varkaus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68687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Sotkamo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54799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795535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000207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703770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914791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151369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261101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1528140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04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Kuopiossa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438495C0-05D7-BC52-D800-C602F6C50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638491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32 749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29 284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4 513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9 378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7 858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5 186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6 253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3 021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02993381-8971-47A0-B4DC-B2B148DDD3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8667246"/>
              </p:ext>
            </p:extLst>
          </p:nvPr>
        </p:nvGraphicFramePr>
        <p:xfrm>
          <a:off x="448456" y="1690687"/>
          <a:ext cx="7064531" cy="4540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8248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Kuopiossa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150228"/>
              </p:ext>
            </p:extLst>
          </p:nvPr>
        </p:nvGraphicFramePr>
        <p:xfrm>
          <a:off x="183524" y="1453959"/>
          <a:ext cx="3888000" cy="50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Kuopioon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6 337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6 399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6 445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6 890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6 678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32 749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3 957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35791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4756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26939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7521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05470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7633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2158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939074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7955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Varkaudesta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78480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2453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Leppävirralta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5524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21689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3845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99433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672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Lahdesta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90774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Lappeenrannasta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00220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31865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08222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Kaavilta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31361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755824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Kouvolasta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401358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Tuusniemeltä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5878857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588142"/>
              </p:ext>
            </p:extLst>
          </p:nvPr>
        </p:nvGraphicFramePr>
        <p:xfrm>
          <a:off x="4184877" y="1448328"/>
          <a:ext cx="3816000" cy="50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41038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26962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5 959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5 767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5 926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29 284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42471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3 090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40172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29723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90438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1 402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43606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6018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5445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984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4481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Leppävirralle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8131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375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33948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9246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Varkauteen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0648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Lahteen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4315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3611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Lappeenrantaan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391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475052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94608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9536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Kaaville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825361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Tuusniemelle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99823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352517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Kouvolaan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9515725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125877"/>
              </p:ext>
            </p:extLst>
          </p:nvPr>
        </p:nvGraphicFramePr>
        <p:xfrm>
          <a:off x="8114230" y="1453959"/>
          <a:ext cx="3780000" cy="42217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Kuopion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3 465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018553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2151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237803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88247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882890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817797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66054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Lapinlahti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120216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998719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82431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669303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0610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8923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Kiuruvesi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15786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206456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596840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43807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-118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-97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9168687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-205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-247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-179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-147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-775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4799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7955352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64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Lapinlahdella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797371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A8CE9B47-B2CA-4CEF-8236-A199D2B7D9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194155"/>
              </p:ext>
            </p:extLst>
          </p:nvPr>
        </p:nvGraphicFramePr>
        <p:xfrm>
          <a:off x="448456" y="1689309"/>
          <a:ext cx="7064531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0111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Lapinlahdella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892292"/>
              </p:ext>
            </p:extLst>
          </p:nvPr>
        </p:nvGraphicFramePr>
        <p:xfrm>
          <a:off x="183524" y="1453959"/>
          <a:ext cx="3888000" cy="451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Lapinlahdelle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3535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35791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4756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26939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7521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Sonkajärveltä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05470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7633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2158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939074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7955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Vieremältä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78480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2453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5524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21689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3845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99433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Hämeenlinnasta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128872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61609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Rautavaaralta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93754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085751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1072835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522431"/>
              </p:ext>
            </p:extLst>
          </p:nvPr>
        </p:nvGraphicFramePr>
        <p:xfrm>
          <a:off x="4184877" y="1448328"/>
          <a:ext cx="3859538" cy="50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43538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</a:t>
                      </a:r>
                    </a:p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Lapinlahdelta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42471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40172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29723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90438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43606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6018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5445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984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Sonkajärvelle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4481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8131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Vieremälle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375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33948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9246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0648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Hämeenlinnaan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4315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32492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222273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Inariin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48013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Haapajärvelle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42068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64249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Varkauteen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2631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Lappeenrantaan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350568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Rautavaaralle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316683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Keiteleelle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771407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931428"/>
              </p:ext>
            </p:extLst>
          </p:nvPr>
        </p:nvGraphicFramePr>
        <p:xfrm>
          <a:off x="8114230" y="1453959"/>
          <a:ext cx="3780000" cy="352548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Lapinlahden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247040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456028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Hankasalmi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179341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Järvenpää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893805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Laukaa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325456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Alajärvi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13783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Pielavesi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6054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Sonkajärvi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120216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Kauhava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98719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Haapajärvi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82431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Inari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669303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0610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8923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815786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206456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5968408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1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Leppävirralla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502775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75–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1293AF8C-3DBB-48A7-8F2B-E8946E6572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831467"/>
              </p:ext>
            </p:extLst>
          </p:nvPr>
        </p:nvGraphicFramePr>
        <p:xfrm>
          <a:off x="448456" y="1689309"/>
          <a:ext cx="7064531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92963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Leppävirralla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066398"/>
              </p:ext>
            </p:extLst>
          </p:nvPr>
        </p:nvGraphicFramePr>
        <p:xfrm>
          <a:off x="183524" y="1453959"/>
          <a:ext cx="3888000" cy="41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Leppävirralle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2011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Varkaudesta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35791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4756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26939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7521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Joroisista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05470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7633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2158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939074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7955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78480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Heinävedeltä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2453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5524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21689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3845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Lahdesta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99433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45813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614327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1754232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449484"/>
              </p:ext>
            </p:extLst>
          </p:nvPr>
        </p:nvGraphicFramePr>
        <p:xfrm>
          <a:off x="4184877" y="1448328"/>
          <a:ext cx="3852000" cy="41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Leppävirralta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68934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Varkauteen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30330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42471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40172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29723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90438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43606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Joroisiin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6018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5445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984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Heinävedelle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4481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8131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375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33948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9246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Lahteen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0648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Lappeenrantaan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4315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66684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5532561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791668"/>
              </p:ext>
            </p:extLst>
          </p:nvPr>
        </p:nvGraphicFramePr>
        <p:xfrm>
          <a:off x="8114230" y="1453959"/>
          <a:ext cx="3780000" cy="36995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Leppävirran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774072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Tervo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268377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Kerava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393370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Tuusniemi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764607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025576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Hyvinkää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185293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Mäntsälä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967854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6054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Lappeenranta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4120216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998719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82431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669303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0610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8923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815786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206456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5968408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1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tulo- ja lähtömuutto Pohjois-Savossa yhteensä vuosina 2018–2022</a:t>
            </a:r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38CC32DE-0836-BE05-8D0A-58401E3E3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002035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60 888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61 350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3 099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7 210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7 475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14 665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9 908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5 572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3 762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2 541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62F6F8A8-B5F2-0AC5-0310-527DEC320E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368932"/>
              </p:ext>
            </p:extLst>
          </p:nvPr>
        </p:nvGraphicFramePr>
        <p:xfrm>
          <a:off x="448456" y="1689309"/>
          <a:ext cx="7148098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697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Pielavedellä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749625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75–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5F65EEB9-7188-4CD9-9D51-F1AB16BE2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909275"/>
              </p:ext>
            </p:extLst>
          </p:nvPr>
        </p:nvGraphicFramePr>
        <p:xfrm>
          <a:off x="448456" y="1690687"/>
          <a:ext cx="7064531" cy="4540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4791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Pielavedellä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483104"/>
              </p:ext>
            </p:extLst>
          </p:nvPr>
        </p:nvGraphicFramePr>
        <p:xfrm>
          <a:off x="183524" y="1453959"/>
          <a:ext cx="3888000" cy="32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Pielavedelle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2011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35791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Keiteleeltä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4756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26939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7521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05470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7633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2158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939074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Lahdesta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46284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513421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Viitasaarelta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671550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4476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Tervosta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0734006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553062"/>
              </p:ext>
            </p:extLst>
          </p:nvPr>
        </p:nvGraphicFramePr>
        <p:xfrm>
          <a:off x="4184877" y="1448328"/>
          <a:ext cx="3852000" cy="433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Pielavedeltä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68934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30330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42471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40172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29723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Keiteleelle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90438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43606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6018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5445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984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4481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Tervoon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99594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620522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804140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59473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185588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73979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68682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Tuusniemelle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97928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Vesannolle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3432427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066722"/>
              </p:ext>
            </p:extLst>
          </p:nvPr>
        </p:nvGraphicFramePr>
        <p:xfrm>
          <a:off x="8114230" y="1453959"/>
          <a:ext cx="3780000" cy="300332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Pielaveden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Keitele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022411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0507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Viitasaari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967854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Lahti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166054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Kiuruvesi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20216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6998719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82431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669303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0610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8923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815786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206456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5968408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12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Rautalammilla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714920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4CF22367-8E3C-4886-AED2-C442197660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224935"/>
              </p:ext>
            </p:extLst>
          </p:nvPr>
        </p:nvGraphicFramePr>
        <p:xfrm>
          <a:off x="515127" y="1690687"/>
          <a:ext cx="7064531" cy="4540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7753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Rautalammilla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506664"/>
              </p:ext>
            </p:extLst>
          </p:nvPr>
        </p:nvGraphicFramePr>
        <p:xfrm>
          <a:off x="183524" y="1453959"/>
          <a:ext cx="3888000" cy="32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Rautalammille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2011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35791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4756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26939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7521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05470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7633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Konnevedeltä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740576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Vesannolta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802658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59182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189788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Laukaasta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248458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38076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Vaalasta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7943578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16365"/>
              </p:ext>
            </p:extLst>
          </p:nvPr>
        </p:nvGraphicFramePr>
        <p:xfrm>
          <a:off x="4184877" y="1448328"/>
          <a:ext cx="3852000" cy="361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Rautalammilta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68934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30330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42471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40172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29723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90438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43606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6018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Vesannolle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5445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Hankasalmelle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984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Hämeenlinnaan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71874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Vaalaan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103803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70013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913364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516248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Äänekoskelle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5200431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329184"/>
              </p:ext>
            </p:extLst>
          </p:nvPr>
        </p:nvGraphicFramePr>
        <p:xfrm>
          <a:off x="8114230" y="1453959"/>
          <a:ext cx="3780000" cy="317738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Rautalammin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Nurmijärvi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036663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Laukaa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928900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Toivakka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641729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Konnevesi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80507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Kiuruvesi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67854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Järvenpää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66054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4120216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998719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Hankasalmi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82431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669303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0610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8923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815786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2064568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87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Rautavaaralla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506051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1152831D-63FE-4025-B8CF-FF127DB427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266151"/>
              </p:ext>
            </p:extLst>
          </p:nvPr>
        </p:nvGraphicFramePr>
        <p:xfrm>
          <a:off x="448456" y="1689309"/>
          <a:ext cx="7207406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8455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Rautavaaralla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54559"/>
              </p:ext>
            </p:extLst>
          </p:nvPr>
        </p:nvGraphicFramePr>
        <p:xfrm>
          <a:off x="183524" y="1453959"/>
          <a:ext cx="3888000" cy="199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Rautavaaralle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2011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Nurmeksesta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35791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4756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26939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7521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99464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8695228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734687"/>
              </p:ext>
            </p:extLst>
          </p:nvPr>
        </p:nvGraphicFramePr>
        <p:xfrm>
          <a:off x="4184877" y="1448328"/>
          <a:ext cx="3852000" cy="199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Rautavaaralta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68934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Nurmekseen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30330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42471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40172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29723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Sonkajärvelle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90438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436061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678627"/>
              </p:ext>
            </p:extLst>
          </p:nvPr>
        </p:nvGraphicFramePr>
        <p:xfrm>
          <a:off x="8114230" y="1453959"/>
          <a:ext cx="3780000" cy="265289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Rautavaaran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Pori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024210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Hankasalmi</a:t>
                      </a:r>
                    </a:p>
                  </a:txBody>
                  <a:tcPr marL="36000" marR="36000" marT="3600" marB="360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0507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Salla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967854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Jyväskylä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166054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Siilinjärvi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120216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Lahti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998719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Sonkajärvi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82431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Nurmes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669303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Iisalmi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0610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8923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8157860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17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Siilinjärvellä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8156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6 470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20–24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CE2A4540-6ED7-413C-8CA3-3C134D0B69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172832"/>
              </p:ext>
            </p:extLst>
          </p:nvPr>
        </p:nvGraphicFramePr>
        <p:xfrm>
          <a:off x="448456" y="1689309"/>
          <a:ext cx="7064531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189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Siilinjärvellä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424498"/>
              </p:ext>
            </p:extLst>
          </p:nvPr>
        </p:nvGraphicFramePr>
        <p:xfrm>
          <a:off x="183524" y="1453959"/>
          <a:ext cx="3888000" cy="50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Siilinjärvelle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>
                          <a:effectLst/>
                        </a:rPr>
                      </a:br>
                      <a:r>
                        <a:rPr lang="fi-FI" sz="950" u="none" strike="noStrike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030726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9476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48128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718871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071333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563849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24703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4390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68578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799013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32060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51287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Varkaudesta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18792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Nurmeksesta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2011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Leppävirralta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35791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Kaavilta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4756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26939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7521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05470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Tuusniemeltä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7633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Outokummusta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80612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Lappeenrannasta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1863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Kouvolasta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116457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Rautavaaralta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2686142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755885"/>
              </p:ext>
            </p:extLst>
          </p:nvPr>
        </p:nvGraphicFramePr>
        <p:xfrm>
          <a:off x="4184877" y="1448328"/>
          <a:ext cx="3852000" cy="469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6 470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3 957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41139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9283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034002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06045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23067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0009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04586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Leppävirralle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79810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74080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735008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51290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62879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Varkauteen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68934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30330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Tuusniemelle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42471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40172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Kaaville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29723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90438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Lappeenrantaan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43606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6018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68627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2477455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434043"/>
              </p:ext>
            </p:extLst>
          </p:nvPr>
        </p:nvGraphicFramePr>
        <p:xfrm>
          <a:off x="8114230" y="1453959"/>
          <a:ext cx="3780000" cy="456981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Siilinjärven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617745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009599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Tervo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448924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Kaarina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873577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Iisalmi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99052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Tuusula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962135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2715271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Tornio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457828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121833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Kerava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427019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Hämeenlinna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647629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Vieremä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024210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Liperi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0507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Suonenjoki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967854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Seinäjoki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166054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120216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998719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82431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669303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0610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8923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8157860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26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Sonkajärvellä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378433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002B0F82-FA21-41AE-9C9E-FC94DAD321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741995"/>
              </p:ext>
            </p:extLst>
          </p:nvPr>
        </p:nvGraphicFramePr>
        <p:xfrm>
          <a:off x="448456" y="1689309"/>
          <a:ext cx="7064531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2420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Sonkajärvellä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562417"/>
              </p:ext>
            </p:extLst>
          </p:nvPr>
        </p:nvGraphicFramePr>
        <p:xfrm>
          <a:off x="183524" y="1453959"/>
          <a:ext cx="3888000" cy="307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Sonkajärvelle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030726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9476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48128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718871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071333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Vieremältä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563849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24703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4390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68578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3667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Rautavaaralta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414002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12840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Sotkamosta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2083653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178296"/>
              </p:ext>
            </p:extLst>
          </p:nvPr>
        </p:nvGraphicFramePr>
        <p:xfrm>
          <a:off x="4184877" y="1448328"/>
          <a:ext cx="3852000" cy="307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7673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26327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Sonkajärveltä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41139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9283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034002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06045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23067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Vieremälle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0009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04586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79810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74080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735008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6231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833040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8811051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888005"/>
              </p:ext>
            </p:extLst>
          </p:nvPr>
        </p:nvGraphicFramePr>
        <p:xfrm>
          <a:off x="8114230" y="1453959"/>
          <a:ext cx="3780000" cy="282927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Sonkajärven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Rautavaara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33176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Puolanka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06559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Kerava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354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Laukaa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617745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009599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Lapinlahti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2448924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873577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99052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962135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2715271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457828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1218334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7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Pohjois-Savossa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670163"/>
              </p:ext>
            </p:extLst>
          </p:nvPr>
        </p:nvGraphicFramePr>
        <p:xfrm>
          <a:off x="189771" y="1440642"/>
          <a:ext cx="3888000" cy="50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Pohjois-Savoon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TULOMUUTTO</a:t>
                      </a:r>
                    </a:p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60888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Helsingistä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70974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Jyväskylästä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25560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Joensuusta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933650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Tampereelta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59291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Oulusta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193771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Vantaalta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988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Espoosta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5524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Mikkelistä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21689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Kajaanista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3845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Pieksämäeltä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99433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Savonlinnasta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672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Lahdesta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90774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Lappeenrannasta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00220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Turusta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31865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Rovaniemeltä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08222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Kouvolasta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31361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Nurmeksesta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75604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Outokummusta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6302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Heinävedeltä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91184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Seinäjoelta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48952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Hämeenlinnasta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15779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Järvenpäästä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63472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Sotkamosta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38549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Porista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6678260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16315"/>
              </p:ext>
            </p:extLst>
          </p:nvPr>
        </p:nvGraphicFramePr>
        <p:xfrm>
          <a:off x="4166877" y="1440642"/>
          <a:ext cx="3852000" cy="50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Pohjois-Savosta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61350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Helsinkiin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8624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Jyväskylään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443657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Tampereelle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158718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Joensuuhun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90418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Ouluun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53489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Espooseen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71076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Vantaalle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4481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Mikkeliin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8131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Kajaaniin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375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Turkuun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33948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Pieksämäelle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9246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Lahteen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0648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Lappeenrantaan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4315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Savonlinnaan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3611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Rovaniemelle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391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Kouvolaan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475052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Outokumpuun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94608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Hämeenlinnaan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244579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Nurmekseen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537137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Vaasaan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26727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Seinäjoelle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32282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97983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Heinävedelle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03782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Sotkamoon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7644113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44971"/>
              </p:ext>
            </p:extLst>
          </p:nvPr>
        </p:nvGraphicFramePr>
        <p:xfrm>
          <a:off x="8114230" y="1453959"/>
          <a:ext cx="3780000" cy="404765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Pohjois-Savon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200130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885909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43807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168687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Kouvola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54799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Järvenpää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795535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Heinävesi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000207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703770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Pyhäjärvi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14791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Lahti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51369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261101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-115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-48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8152814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92219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433123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117788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927819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3253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005861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-1 218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5823355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45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Suonenjoella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172490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094DE30B-BEA1-4AC4-91FD-312DF25A0B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723199"/>
              </p:ext>
            </p:extLst>
          </p:nvPr>
        </p:nvGraphicFramePr>
        <p:xfrm>
          <a:off x="448456" y="1689309"/>
          <a:ext cx="7207406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86122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Suonenjoella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92110"/>
              </p:ext>
            </p:extLst>
          </p:nvPr>
        </p:nvGraphicFramePr>
        <p:xfrm>
          <a:off x="183524" y="1453959"/>
          <a:ext cx="3888000" cy="379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Suonenjoelle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46990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Rautalammilta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7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56017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368075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625655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Varkaudesta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01309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030726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Leppävirralta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9476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48128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718871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071333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563849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24703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Vesannolta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4390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68578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977470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Kemiönsaaresta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1933193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742918"/>
              </p:ext>
            </p:extLst>
          </p:nvPr>
        </p:nvGraphicFramePr>
        <p:xfrm>
          <a:off x="4184877" y="1448328"/>
          <a:ext cx="3852000" cy="41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7673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26327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Suonenjoelta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19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78977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96065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Rautalammille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51922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162682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Varkauteen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378896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207432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875604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Leppävirralle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41139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Vesannolle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9283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034002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06045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23067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0009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04586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79810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74080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735008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2430443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651241"/>
              </p:ext>
            </p:extLst>
          </p:nvPr>
        </p:nvGraphicFramePr>
        <p:xfrm>
          <a:off x="8114230" y="1453959"/>
          <a:ext cx="3780000" cy="456981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Suonenjoen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Rautalampi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30197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Kemiönsaari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489536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424404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198820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Tuusula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18033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Toivakka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520277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Lohja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79351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Äänekoski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48391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Merikarvia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507530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Saarijärvi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20234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Pielavesi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47384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Varkaus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9409722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Vesanto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926640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Jämsä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617745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009599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Iisalmi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2448924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873577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99052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962135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Pieksämäki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2715271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457828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1218334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53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tulo- ja lähtömuutto Tervossa yhteensä vuosina 2018–2022</a:t>
            </a:r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523056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9CF96339-5FEC-4E7A-9AC2-C1EA4AF9DD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2146509"/>
              </p:ext>
            </p:extLst>
          </p:nvPr>
        </p:nvGraphicFramePr>
        <p:xfrm>
          <a:off x="448456" y="1689309"/>
          <a:ext cx="7064531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1751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Tervossa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039714"/>
              </p:ext>
            </p:extLst>
          </p:nvPr>
        </p:nvGraphicFramePr>
        <p:xfrm>
          <a:off x="183524" y="1453959"/>
          <a:ext cx="3888000" cy="127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Tervoon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46990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Vesannolta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7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5601762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547045"/>
              </p:ext>
            </p:extLst>
          </p:nvPr>
        </p:nvGraphicFramePr>
        <p:xfrm>
          <a:off x="4184877" y="1448328"/>
          <a:ext cx="3852000" cy="181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7673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26327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Tervosta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19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78977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Leppävirralle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96065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51922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Vesannolle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162682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0437456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415159"/>
              </p:ext>
            </p:extLst>
          </p:nvPr>
        </p:nvGraphicFramePr>
        <p:xfrm>
          <a:off x="8114230" y="1453959"/>
          <a:ext cx="3780000" cy="230711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Tervon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Rautalampi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629422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252201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26640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Suonenjoki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617745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Lapinlahti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9009599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448924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873577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499052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9621355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21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Tuusniemellä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546911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75–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A58B09EC-509E-4331-8385-D93DD04BC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52950"/>
              </p:ext>
            </p:extLst>
          </p:nvPr>
        </p:nvGraphicFramePr>
        <p:xfrm>
          <a:off x="448456" y="1689309"/>
          <a:ext cx="7064531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5739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Tuusniemellä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535628"/>
              </p:ext>
            </p:extLst>
          </p:nvPr>
        </p:nvGraphicFramePr>
        <p:xfrm>
          <a:off x="183524" y="1453959"/>
          <a:ext cx="3888000" cy="271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Tuusniemelle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32630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4478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Kaavilta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708998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148302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Outokummusta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413984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53034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46168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9746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28824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46990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799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422066"/>
              </p:ext>
            </p:extLst>
          </p:nvPr>
        </p:nvGraphicFramePr>
        <p:xfrm>
          <a:off x="4184877" y="1448328"/>
          <a:ext cx="3852000" cy="23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7673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26327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Tuusniemeltä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33762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Outokumpuun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5882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Kaaville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794216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72004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19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78977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Leppävirralle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96065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51922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Liperiin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1626821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678199"/>
              </p:ext>
            </p:extLst>
          </p:nvPr>
        </p:nvGraphicFramePr>
        <p:xfrm>
          <a:off x="8114230" y="1453959"/>
          <a:ext cx="3780000" cy="249550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  <a:latin typeface="+mn-lt"/>
                        </a:rPr>
                        <a:t>Tuusniemen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  <a:latin typeface="+mn-lt"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49569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634020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561939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6816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Nurmes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926640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617745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Leppävirta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9009599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448924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8735779"/>
                  </a:ext>
                </a:extLst>
              </a:tr>
              <a:tr h="188391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Outokumpu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4990528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5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Varkaudessa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789667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4 622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75–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4271F284-B7E6-450F-9EB3-1614342ABF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1169900"/>
              </p:ext>
            </p:extLst>
          </p:nvPr>
        </p:nvGraphicFramePr>
        <p:xfrm>
          <a:off x="448456" y="1689309"/>
          <a:ext cx="7207406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7937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Varkaudessa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159867"/>
              </p:ext>
            </p:extLst>
          </p:nvPr>
        </p:nvGraphicFramePr>
        <p:xfrm>
          <a:off x="183524" y="1453959"/>
          <a:ext cx="3888000" cy="469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Varkauteen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Joroisista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63195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353437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Leppävirralta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781518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54118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653729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92041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62069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46177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Heinävedeltä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51467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787455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Lappeenrannasta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32630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4478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708998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148302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Rantasalmelta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413984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Lahdesta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53034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46168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9746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28824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46990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7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Järvenpäästä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5601762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00783"/>
              </p:ext>
            </p:extLst>
          </p:nvPr>
        </p:nvGraphicFramePr>
        <p:xfrm>
          <a:off x="4166877" y="1446243"/>
          <a:ext cx="3852000" cy="50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7673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26327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26043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Varkaudesta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2017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2017–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4 622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6818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Joroisiin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175882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Leppävirralle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70572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19151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Joensuuhun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43939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025607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02819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519581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51459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Lappeenrantaan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870007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60039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54860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34397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Heinävedelle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888661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Lahteen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33762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5882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794216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Rantasalmelle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72004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19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78977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96065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51922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Kontiolahdelle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162682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Juvalle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4710044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057541"/>
              </p:ext>
            </p:extLst>
          </p:nvPr>
        </p:nvGraphicFramePr>
        <p:xfrm>
          <a:off x="8114230" y="1453959"/>
          <a:ext cx="3780000" cy="491792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  <a:latin typeface="+mn-lt"/>
                        </a:rPr>
                        <a:t>Varkauden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  <a:latin typeface="+mn-lt"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  <a:latin typeface="+mn-lt"/>
                        </a:rPr>
                        <a:t>2017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  <a:latin typeface="+mn-lt"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  <a:latin typeface="+mn-lt"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  <a:latin typeface="+mn-lt"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  <a:latin typeface="+mn-lt"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  <a:latin typeface="+mn-lt"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  <a:latin typeface="+mn-lt"/>
                        </a:rPr>
                        <a:t>2017–2021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Joroinen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Leppävirta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51642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Heinävesi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042948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614980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Järvenpää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37487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Vihti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993257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Rantasalmi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609184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035837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Kitee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902816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711150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Suomussalmi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01956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82637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671818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Loviisa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3413215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Lahti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49569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Savonlinna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634020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561939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-29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6816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926640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617745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-58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9009599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448924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873577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499052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9621355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56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Vesannolla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812944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DEDF4745-4243-4D73-95ED-B458DCE2DE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6671993"/>
              </p:ext>
            </p:extLst>
          </p:nvPr>
        </p:nvGraphicFramePr>
        <p:xfrm>
          <a:off x="448456" y="1689309"/>
          <a:ext cx="7064531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0897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Vesannolla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667656"/>
              </p:ext>
            </p:extLst>
          </p:nvPr>
        </p:nvGraphicFramePr>
        <p:xfrm>
          <a:off x="183524" y="1453959"/>
          <a:ext cx="3888000" cy="23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Vesannolle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861111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745665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5767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51556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Konnevedeltä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46990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Rautalammilta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7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Äänekoskelta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56017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961637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Tervosta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1997950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815976"/>
              </p:ext>
            </p:extLst>
          </p:nvPr>
        </p:nvGraphicFramePr>
        <p:xfrm>
          <a:off x="4184877" y="1448328"/>
          <a:ext cx="3852000" cy="199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7673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26327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Vesannolta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19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78977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96065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Keiteleelle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51922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Rautalammille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162682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Tervoon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20995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9746437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012039"/>
              </p:ext>
            </p:extLst>
          </p:nvPr>
        </p:nvGraphicFramePr>
        <p:xfrm>
          <a:off x="8114230" y="1453959"/>
          <a:ext cx="3780000" cy="248116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Vesannon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Suonenjoki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Laukaa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632461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Äänekoski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88294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Konnevesi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761304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26640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Pieksämäki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617745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Varkaus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9009599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Keitele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448924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873577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499052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9621355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04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tulo- ja lähtömuutto Iisalmessa yhteensä vuosina 2018–2022</a:t>
            </a:r>
          </a:p>
        </p:txBody>
      </p:sp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14082C30-69EC-F739-C381-A99C4AACD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040360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4 828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5 265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1 409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45F8A89A-2E4F-4478-95F0-382A658965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024217"/>
              </p:ext>
            </p:extLst>
          </p:nvPr>
        </p:nvGraphicFramePr>
        <p:xfrm>
          <a:off x="448456" y="1689309"/>
          <a:ext cx="7052625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97412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/>
          <a:lstStyle/>
          <a:p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Kuntien välinen tulo- ja lähtömuutto Vieremällä yhteensä vuosina 2018–2022</a:t>
            </a: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89E3D6EA-13FE-7EA9-3AF8-19DD74D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640272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886AFA31-C59C-4CCA-BF64-26E3CD0447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5678634"/>
              </p:ext>
            </p:extLst>
          </p:nvPr>
        </p:nvGraphicFramePr>
        <p:xfrm>
          <a:off x="448456" y="1689309"/>
          <a:ext cx="7064531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1928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Vieremällä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467634"/>
              </p:ext>
            </p:extLst>
          </p:nvPr>
        </p:nvGraphicFramePr>
        <p:xfrm>
          <a:off x="183524" y="1453959"/>
          <a:ext cx="3888000" cy="271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25139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Vieremälle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12568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Kiuruvedeltä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15461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598169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241839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Sonkajärveltä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861111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745665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5767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51556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46990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7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5601762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673535"/>
              </p:ext>
            </p:extLst>
          </p:nvPr>
        </p:nvGraphicFramePr>
        <p:xfrm>
          <a:off x="4184877" y="1448328"/>
          <a:ext cx="3852000" cy="32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7673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26327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Vieremältä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LÄHTÖMUUTTO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Iisalmeen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037458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42982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189228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529510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24796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Sonkajärvelle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705682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Ouluun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099828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Hyvinkäälle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4058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574585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Jyväskylään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19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78977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Lappeenrantaan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96065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Helsinkiin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51922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Sotkamoon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1626821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619176"/>
              </p:ext>
            </p:extLst>
          </p:nvPr>
        </p:nvGraphicFramePr>
        <p:xfrm>
          <a:off x="8114230" y="1453959"/>
          <a:ext cx="3780000" cy="36995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Vieremän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Hamina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874559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566102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Kaustinen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379825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034912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268104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Kouvola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771368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Oulainen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2101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Nivala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962800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Sotkamo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2157691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801296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26640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Hyvinkää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617745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9009599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448924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873577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499052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9621355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3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Iisalmessa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078112"/>
              </p:ext>
            </p:extLst>
          </p:nvPr>
        </p:nvGraphicFramePr>
        <p:xfrm>
          <a:off x="183524" y="1453959"/>
          <a:ext cx="3888000" cy="488062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Iisalmeen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TULOMUUTTO</a:t>
                      </a:r>
                    </a:p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4 828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5524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Kiuruvedeltä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21689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Sonkajärveltä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3845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Lapinlahdelta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99433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Vieremältä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672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90774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Helsingistä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00220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Jyväskylästä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31865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08222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Siilinjärveltä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31361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Pielavedeltä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75604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Tampereelta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6302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Pyhäjärveltä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91184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48952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15779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Vantaalta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63472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Rovaniemeltä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28818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Sotkamosta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38549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Keiteleeltä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66782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Turusta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37422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Varkaudesta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523792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Lahdesta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583509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Mikkelistä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1490410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460036"/>
              </p:ext>
            </p:extLst>
          </p:nvPr>
        </p:nvGraphicFramePr>
        <p:xfrm>
          <a:off x="4184877" y="1448328"/>
          <a:ext cx="3816000" cy="488062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Iisalmesta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LÄHTÖMUUTTO </a:t>
                      </a:r>
                      <a:b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YHTEENSÄ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5 265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Kuopioon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984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Lapinlahdelle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4481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Sonkajärvelle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8131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Vieremälle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375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Kiuruvedelle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33948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Ouluun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9246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Helsinkiin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0648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Jyväskylään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4315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Tampereelle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3611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Kajaaniin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391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Siilinjärvelle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475052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Joensuuhun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94608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Espooseen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244579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Vantaalle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537137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Pielavedelle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26727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Mikkeliin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32282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Lahteen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97983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Turkuun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03782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Pyhäjärvelle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76441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Rovaniemelle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031776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Kokkolaan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67951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Sotkamoon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25195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Varkauteen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2268648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155919"/>
              </p:ext>
            </p:extLst>
          </p:nvPr>
        </p:nvGraphicFramePr>
        <p:xfrm>
          <a:off x="8114230" y="1453959"/>
          <a:ext cx="3780000" cy="471838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Iisalmen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Kiuruvesi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Sonkajärvi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200130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Vieremä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885909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Pielavesi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43807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Pyhäjärvi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168687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Keitele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4799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Lapinlahti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795535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Pyhäntä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8000207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Rautavaara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703770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Hyvinkää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914791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151369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Nokia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61101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8152814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92219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Lahti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433123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117788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927819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32538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0058613"/>
                  </a:ext>
                </a:extLst>
              </a:tr>
              <a:tr h="134406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5823355"/>
                  </a:ext>
                </a:extLst>
              </a:tr>
              <a:tr h="155947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6647837"/>
                  </a:ext>
                </a:extLst>
              </a:tr>
              <a:tr h="175846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2820158"/>
                  </a:ext>
                </a:extLst>
              </a:tr>
              <a:tr h="184639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069756"/>
                  </a:ext>
                </a:extLst>
              </a:tr>
              <a:tr h="243066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4054273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89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tulo- ja lähtömuutto Joroisissa yhteensä vuosina 2018–2022</a:t>
            </a:r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9D7647B1-8DAF-2FA0-9A63-2574A3D74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545699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BEAFE7C0-D296-4DE6-8A05-992AD84A92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995433"/>
              </p:ext>
            </p:extLst>
          </p:nvPr>
        </p:nvGraphicFramePr>
        <p:xfrm>
          <a:off x="448456" y="1690687"/>
          <a:ext cx="7064531" cy="4540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450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Joroisissa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177135"/>
              </p:ext>
            </p:extLst>
          </p:nvPr>
        </p:nvGraphicFramePr>
        <p:xfrm>
          <a:off x="183524" y="1453959"/>
          <a:ext cx="3888000" cy="379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Joroisiin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TULOMUUTTO </a:t>
                      </a:r>
                      <a:b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YHTEENSÄ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Varkaudesta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5524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Kuopiosta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21689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Helsingistä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3845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Leppävirralta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99433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Pieksämäeltä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672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Mikkelistä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90774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Jyväskylästä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00220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Savonlinnasta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31865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Juvalta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08222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Joensuusta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31361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Espoosta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75604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Vantaalta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6302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Rantasalmelta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91184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Lappeenrannasta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48952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Heinävedeltä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15779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Lahdesta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12888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Tampereelta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9830429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452321"/>
              </p:ext>
            </p:extLst>
          </p:nvPr>
        </p:nvGraphicFramePr>
        <p:xfrm>
          <a:off x="4184877" y="1448328"/>
          <a:ext cx="3852000" cy="379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Joroisista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LÄHTÖMUUTTO </a:t>
                      </a:r>
                      <a:b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YHTEENSÄ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Varkauteen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984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Kuopioon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4481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Mikkeliin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8131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Jyväskylään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375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Pieksämäelle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33948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Helsinkiin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9246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Joensuuhun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0648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Leppävirralle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4315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Tampereelle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3611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Savonlinnaan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391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Lappeenrantaan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475052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Rantasalmelle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94608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Vantaalle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244579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Juvalle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537137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Espooseen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26727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Lahteen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32282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Kotkaan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0513953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161729"/>
              </p:ext>
            </p:extLst>
          </p:nvPr>
        </p:nvGraphicFramePr>
        <p:xfrm>
          <a:off x="8114230" y="1453959"/>
          <a:ext cx="3780000" cy="362054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Joroisten 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Heinola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360299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Kangasniemi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200130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Juva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885909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Sulkava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3807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Kerava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68687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Kivijärvi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54799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Keuruu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795535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Kontiolahti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00207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Lappeenranta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5703770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Pieksämäki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914791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151369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2611010"/>
                  </a:ext>
                </a:extLst>
              </a:tr>
              <a:tr h="1482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Jyväskylä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1528140"/>
                  </a:ext>
                </a:extLst>
              </a:tr>
              <a:tr h="1482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Mikkeli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5693232"/>
                  </a:ext>
                </a:extLst>
              </a:tr>
              <a:tr h="1482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5238333"/>
                  </a:ext>
                </a:extLst>
              </a:tr>
              <a:tr h="1482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Varkaus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851085"/>
                  </a:ext>
                </a:extLst>
              </a:tr>
              <a:tr h="1482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4520921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6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tulo- ja lähtömuutto Kaavilla yhteensä vuosina 2018–2022</a:t>
            </a:r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56FF82EB-CDAB-7A78-F890-3D99B95EF7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402677"/>
              </p:ext>
            </p:extLst>
          </p:nvPr>
        </p:nvGraphicFramePr>
        <p:xfrm>
          <a:off x="7813298" y="1689309"/>
          <a:ext cx="3924000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369959431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218258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14233070"/>
                    </a:ext>
                  </a:extLst>
                </a:gridCol>
              </a:tblGrid>
              <a:tr h="3852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Ikä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tulomuutto v. 2018–2022  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Kuntien välinen lähtömuutto v. 2018–2022  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497847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effectLst/>
                        </a:rPr>
                        <a:t>Yhteensä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3369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0–4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30472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5–9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7027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10–14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52650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15–19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71619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20–24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7496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25–29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37455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30–34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61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35–39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1735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40–44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86663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45–49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16294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50–54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32588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55–59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33891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60–64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33443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65–69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2373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70–74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344653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effectLst/>
                        </a:rPr>
                        <a:t>75–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016512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49834A75-566D-40EF-A4F7-B28DACEAE8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653429"/>
              </p:ext>
            </p:extLst>
          </p:nvPr>
        </p:nvGraphicFramePr>
        <p:xfrm>
          <a:off x="448456" y="1689309"/>
          <a:ext cx="7064531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835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11">
            <a:alpha val="48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3E4F8491-AF3F-C14A-BED4-E48810A9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6" y="365125"/>
            <a:ext cx="11288842" cy="1325563"/>
          </a:xfrm>
        </p:spPr>
        <p:txBody>
          <a:bodyPr>
            <a:normAutofit/>
          </a:bodyPr>
          <a:lstStyle/>
          <a:p>
            <a:r>
              <a:rPr lang="fi-FI" sz="3400" dirty="0"/>
              <a:t>Kuntien välinen muuttoliike Kaavilla v. 2018–2022</a:t>
            </a: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5B217E7-8DF4-81E1-5B97-CD28508AE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233862"/>
              </p:ext>
            </p:extLst>
          </p:nvPr>
        </p:nvGraphicFramePr>
        <p:xfrm>
          <a:off x="183524" y="1453959"/>
          <a:ext cx="3888000" cy="253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69226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6029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1259586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0127742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332088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514818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61221926"/>
                    </a:ext>
                  </a:extLst>
                </a:gridCol>
              </a:tblGrid>
              <a:tr h="315638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Tulomuutto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Kaaville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 </a:t>
                      </a:r>
                      <a:br>
                        <a:rPr lang="fi-FI" sz="950" u="none" strike="noStrike" dirty="0">
                          <a:effectLst/>
                        </a:rPr>
                      </a:br>
                      <a:r>
                        <a:rPr lang="fi-FI" sz="950" u="none" strike="noStrike" dirty="0">
                          <a:effectLst/>
                        </a:rPr>
                        <a:t>2018–2022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247690116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TULOMUUTTO </a:t>
                      </a:r>
                      <a:b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YHTEENSÄ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0239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Kuopiosta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5524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Outokummusta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21689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Tuusniemeltä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3845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Siilinjärveltä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99433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Joensuusta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672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Vantaalta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90774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Liperistä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00220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Tampereelta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31865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Juuasta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08222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Helsingistä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3136122"/>
                  </a:ext>
                </a:extLst>
              </a:tr>
            </a:tbl>
          </a:graphicData>
        </a:graphic>
      </p:graphicFrame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A44F665-78A6-9E3F-2E11-941D6BD7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151186"/>
              </p:ext>
            </p:extLst>
          </p:nvPr>
        </p:nvGraphicFramePr>
        <p:xfrm>
          <a:off x="4184877" y="1457120"/>
          <a:ext cx="3816000" cy="2358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35572204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272946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5000583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929514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918865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550616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28738269"/>
                    </a:ext>
                  </a:extLst>
                </a:gridCol>
              </a:tblGrid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effectLst/>
                        </a:rPr>
                        <a:t>Lähtömuutto Kaavilta</a:t>
                      </a: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17587777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LÄHTÖMUUTTO </a:t>
                      </a:r>
                      <a:b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fi-FI" sz="9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YHTEENSÄ</a:t>
                      </a:r>
                      <a:endParaRPr lang="fi-FI" sz="9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231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Kuopioon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9848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Joensuuhun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4481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Outokumpuun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81317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Siilinjärvelle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3759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Tuusniemelle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33948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Helsinkiin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92465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Juukaan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06486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Polvijärvelle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4315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Liperiin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361138"/>
                  </a:ext>
                </a:extLst>
              </a:tr>
            </a:tbl>
          </a:graphicData>
        </a:graphic>
      </p:graphicFrame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564582D-6F3F-5DCE-9B5E-E73FE219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651731"/>
              </p:ext>
            </p:extLst>
          </p:nvPr>
        </p:nvGraphicFramePr>
        <p:xfrm>
          <a:off x="8114230" y="1453959"/>
          <a:ext cx="3780000" cy="317738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8841157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1098153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7469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26279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3352394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02257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71329169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Kaavin  </a:t>
                      </a:r>
                    </a:p>
                    <a:p>
                      <a:pPr algn="l" fontAlgn="b"/>
                      <a:r>
                        <a:rPr lang="fi-FI" sz="950" u="none" strike="noStrike" dirty="0">
                          <a:effectLst/>
                        </a:rPr>
                        <a:t>nettomuutto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2019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2020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2021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Yhteensä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2018–</a:t>
                      </a:r>
                    </a:p>
                    <a:p>
                      <a:pPr algn="r" fontAlgn="b"/>
                      <a:r>
                        <a:rPr lang="fi-FI" sz="950" u="none" strike="noStrike" dirty="0">
                          <a:effectLst/>
                        </a:rPr>
                        <a:t>2022</a:t>
                      </a:r>
                      <a:endParaRPr lang="fi-FI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" marB="3600" anchor="b"/>
                </a:tc>
                <a:extLst>
                  <a:ext uri="{0D108BD9-81ED-4DB2-BD59-A6C34878D82A}">
                    <a16:rowId xmlns:a16="http://schemas.microsoft.com/office/drawing/2014/main" val="326886728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Vantaa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03102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Tampere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200130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Liperi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85909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Pirkkala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43807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Heinävesi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9168687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Joutsa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4799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Polvijärvi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795535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Hyvinkää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000207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Iisalmi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703770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Oulu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914791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Helsinki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151369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Outokumpu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043294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Joensuu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261101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Kuopio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152814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algn="l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NETTOMUUTTO </a:t>
                      </a:r>
                      <a:b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YHTEENSÄ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922196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6FBD1472-C58B-42A3-CC35-147FEE174F25}"/>
              </a:ext>
            </a:extLst>
          </p:cNvPr>
          <p:cNvSpPr txBox="1"/>
          <p:nvPr/>
        </p:nvSpPr>
        <p:spPr>
          <a:xfrm>
            <a:off x="0" y="6504543"/>
            <a:ext cx="807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Tilastokeskus. Tulo- ja lähtömuuttotaulukoihin on valittu mukaan kunnat, joihin yhteenlasketut muuttovirrat vuosina 2018–2022 ovat olleet suurimmat. Nettomuuttotaulukkoon on valittu mukaan kunnat, joihin tulo- ja lähtömuuton välinen erotus on ollut suurin/pienin vuosina 2018–2022.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C10C92-2E94-7A44-BD24-737A3C00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43" y="6332259"/>
            <a:ext cx="2316136" cy="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6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Kelta-oranssi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L_esitys2022" id="{6510A77E-3D41-46F6-96C7-8B557DBD956C}" vid="{0B30294F-9649-459E-8877-39414406D34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BA730BBA5CA44FABC43D3B76C31DDA" ma:contentTypeVersion="16" ma:contentTypeDescription="Create a new document." ma:contentTypeScope="" ma:versionID="d8fe376e2214208fc0948c888dda86f0">
  <xsd:schema xmlns:xsd="http://www.w3.org/2001/XMLSchema" xmlns:xs="http://www.w3.org/2001/XMLSchema" xmlns:p="http://schemas.microsoft.com/office/2006/metadata/properties" xmlns:ns2="20687e04-2b66-4153-a4a5-df37f3cb410c" xmlns:ns3="27da45db-5c56-40f0-812e-9e795a9ded2e" targetNamespace="http://schemas.microsoft.com/office/2006/metadata/properties" ma:root="true" ma:fieldsID="6ae0711e081f8099c16016b05ff6f99a" ns2:_="" ns3:_="">
    <xsd:import namespace="20687e04-2b66-4153-a4a5-df37f3cb410c"/>
    <xsd:import namespace="27da45db-5c56-40f0-812e-9e795a9ded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687e04-2b66-4153-a4a5-df37f3cb41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4f3aec6-172b-4261-a579-1b9c936781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da45db-5c56-40f0-812e-9e795a9ded2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89bfb88-a4b8-407b-b9ae-716c5ce0db20}" ma:internalName="TaxCatchAll" ma:showField="CatchAllData" ma:web="27da45db-5c56-40f0-812e-9e795a9ded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687e04-2b66-4153-a4a5-df37f3cb410c">
      <Terms xmlns="http://schemas.microsoft.com/office/infopath/2007/PartnerControls"/>
    </lcf76f155ced4ddcb4097134ff3c332f>
    <TaxCatchAll xmlns="27da45db-5c56-40f0-812e-9e795a9ded2e" xsi:nil="true"/>
  </documentManagement>
</p:properties>
</file>

<file path=customXml/itemProps1.xml><?xml version="1.0" encoding="utf-8"?>
<ds:datastoreItem xmlns:ds="http://schemas.openxmlformats.org/officeDocument/2006/customXml" ds:itemID="{7DF207BA-AF75-4BEE-B882-0003B882CA1C}"/>
</file>

<file path=customXml/itemProps2.xml><?xml version="1.0" encoding="utf-8"?>
<ds:datastoreItem xmlns:ds="http://schemas.openxmlformats.org/officeDocument/2006/customXml" ds:itemID="{CA109990-3A55-4D7E-A99C-799122E1AA69}"/>
</file>

<file path=customXml/itemProps3.xml><?xml version="1.0" encoding="utf-8"?>
<ds:datastoreItem xmlns:ds="http://schemas.openxmlformats.org/officeDocument/2006/customXml" ds:itemID="{0C691C7E-11FE-4190-A2EE-4B5E379D9CA1}"/>
</file>

<file path=docProps/app.xml><?xml version="1.0" encoding="utf-8"?>
<Properties xmlns="http://schemas.openxmlformats.org/officeDocument/2006/extended-properties" xmlns:vt="http://schemas.openxmlformats.org/officeDocument/2006/docPropsVTypes">
  <Template>PSL_esitys2022</Template>
  <TotalTime>0</TotalTime>
  <Words>11755</Words>
  <Application>Microsoft Office PowerPoint</Application>
  <PresentationFormat>Laajakuva</PresentationFormat>
  <Paragraphs>8837</Paragraphs>
  <Slides>41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41</vt:i4>
      </vt:variant>
    </vt:vector>
  </HeadingPairs>
  <TitlesOfParts>
    <vt:vector size="46" baseType="lpstr">
      <vt:lpstr>Arial</vt:lpstr>
      <vt:lpstr>Calibri</vt:lpstr>
      <vt:lpstr>Franklin Gothic Book</vt:lpstr>
      <vt:lpstr>Franklin Gothic Medium</vt:lpstr>
      <vt:lpstr>Office-teema</vt:lpstr>
      <vt:lpstr>Pohjois-Savon kuntien välinen muuttoliike iän ja muuton suunnan mukaan v. 2018–2022</vt:lpstr>
      <vt:lpstr>Kuntien välinen tulo- ja lähtömuutto Pohjois-Savossa yhteensä vuosina 2018–2022</vt:lpstr>
      <vt:lpstr>Kuntien välinen muuttoliike Pohjois-Savossa v. 2018–2022</vt:lpstr>
      <vt:lpstr>Kuntien välinen tulo- ja lähtömuutto Iisalmessa yhteensä vuosina 2018–2022</vt:lpstr>
      <vt:lpstr>Kuntien välinen muuttoliike Iisalmessa v. 2018–2022</vt:lpstr>
      <vt:lpstr>Kuntien välinen tulo- ja lähtömuutto Joroisissa yhteensä vuosina 2018–2022</vt:lpstr>
      <vt:lpstr>Kuntien välinen muuttoliike Joroisissa v. 2018–2022</vt:lpstr>
      <vt:lpstr>Kuntien välinen tulo- ja lähtömuutto Kaavilla yhteensä vuosina 2018–2022</vt:lpstr>
      <vt:lpstr>Kuntien välinen muuttoliike Kaavilla v. 2018–2022</vt:lpstr>
      <vt:lpstr>Kuntien välinen tulo- ja lähtömuutto Keiteleellä yhteensä vuosina 2018–2022</vt:lpstr>
      <vt:lpstr>Kuntien välinen muuttoliike Keiteleellä v. 2018–2022</vt:lpstr>
      <vt:lpstr>Kuntien välinen tulo- ja lähtömuutto Kiuruvedellä yhteensä vuosina 2018–2022</vt:lpstr>
      <vt:lpstr>Kuntien välinen muuttoliike Kiuruvedellä v. 2018–2022</vt:lpstr>
      <vt:lpstr>Kuntien välinen tulo- ja lähtömuutto Kuopiossa yhteensä vuosina 2018–2022</vt:lpstr>
      <vt:lpstr>Kuntien välinen muuttoliike Kuopiossa v. 2018–2022</vt:lpstr>
      <vt:lpstr>Kuntien välinen tulo- ja lähtömuutto Lapinlahdella yhteensä vuosina 2018–2022</vt:lpstr>
      <vt:lpstr>Kuntien välinen muuttoliike Lapinlahdella v. 2018–2022</vt:lpstr>
      <vt:lpstr>Kuntien välinen tulo- ja lähtömuutto Leppävirralla yhteensä vuosina 2018–2022</vt:lpstr>
      <vt:lpstr>Kuntien välinen muuttoliike Leppävirralla v. 2018–2022</vt:lpstr>
      <vt:lpstr>Kuntien välinen tulo- ja lähtömuutto Pielavedellä yhteensä vuosina 2018–2022</vt:lpstr>
      <vt:lpstr>Kuntien välinen muuttoliike Pielavedellä v. 2018–2022</vt:lpstr>
      <vt:lpstr>Kuntien välinen tulo- ja lähtömuutto Rautalammilla yhteensä vuosina 2018–2022</vt:lpstr>
      <vt:lpstr>Kuntien välinen muuttoliike Rautalammilla v. 2018–2022</vt:lpstr>
      <vt:lpstr>Kuntien välinen tulo- ja lähtömuutto Rautavaaralla yhteensä vuosina 2018–2022</vt:lpstr>
      <vt:lpstr>Kuntien välinen muuttoliike Rautavaaralla v. 2018–2022</vt:lpstr>
      <vt:lpstr>Kuntien välinen tulo- ja lähtömuutto Siilinjärvellä yhteensä vuosina 2018–2022</vt:lpstr>
      <vt:lpstr>Kuntien välinen muuttoliike Siilinjärvellä v. 2018–2022</vt:lpstr>
      <vt:lpstr>Kuntien välinen tulo- ja lähtömuutto Sonkajärvellä yhteensä vuosina 2018–2022</vt:lpstr>
      <vt:lpstr>Kuntien välinen muuttoliike Sonkajärvellä v. 2018–2022</vt:lpstr>
      <vt:lpstr>Kuntien välinen tulo- ja lähtömuutto Suonenjoella yhteensä vuosina 2018–2022</vt:lpstr>
      <vt:lpstr>Kuntien välinen muuttoliike Suonenjoella v. 2018–2022</vt:lpstr>
      <vt:lpstr>Kuntien välinen tulo- ja lähtömuutto Tervossa yhteensä vuosina 2018–2022</vt:lpstr>
      <vt:lpstr>Kuntien välinen muuttoliike Tervossa v. 2018–2022</vt:lpstr>
      <vt:lpstr>Kuntien välinen tulo- ja lähtömuutto Tuusniemellä yhteensä vuosina 2018–2022</vt:lpstr>
      <vt:lpstr>Kuntien välinen muuttoliike Tuusniemellä v. 2018–2022</vt:lpstr>
      <vt:lpstr>Kuntien välinen tulo- ja lähtömuutto Varkaudessa yhteensä vuosina 2018–2022</vt:lpstr>
      <vt:lpstr>Kuntien välinen muuttoliike Varkaudessa v. 2018–2022</vt:lpstr>
      <vt:lpstr>Kuntien välinen tulo- ja lähtömuutto Vesannolla yhteensä vuosina 2018–2022</vt:lpstr>
      <vt:lpstr>Kuntien välinen muuttoliike Vesannolla v. 2018–2022</vt:lpstr>
      <vt:lpstr>Kuntien välinen tulo- ja lähtömuutto Vieremällä yhteensä vuosina 2018–2022</vt:lpstr>
      <vt:lpstr>Kuntien välinen muuttoliike Vieremällä v. 2018–2022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2023-06-02T09:42:39Z</dcterms:created>
  <dcterms:modified xsi:type="dcterms:W3CDTF">2023-06-02T09:42:44Z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0x01010042BA730BBA5CA44FABC43D3B76C31DDA</vt:lpwstr>
  </property>
</Properties>
</file>