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3" r:id="rId2"/>
    <p:sldId id="272" r:id="rId3"/>
    <p:sldId id="268" r:id="rId4"/>
    <p:sldId id="271" r:id="rId5"/>
    <p:sldId id="274" r:id="rId6"/>
    <p:sldId id="273" r:id="rId7"/>
    <p:sldId id="277" r:id="rId8"/>
    <p:sldId id="276" r:id="rId9"/>
    <p:sldId id="275" r:id="rId10"/>
    <p:sldId id="278" r:id="rId11"/>
    <p:sldId id="280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72E"/>
    <a:srgbClr val="2ABBFE"/>
    <a:srgbClr val="FF3D46"/>
    <a:srgbClr val="FFC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61562F-CC32-4942-9146-A4D6EA32D4C8}" v="18" dt="2024-06-27T07:00:32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eematyyli 2 - Korostu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Normaali tyyli 1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A107856-5554-42FB-B03E-39F5DBC370BA}" styleName="Normaali tyyli 4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eematyyli 1 - Korostu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ematyyli 1 - Korostu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eematyyli 1 - Korostu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eematyyli 1 - Korostu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0A1B5D5-9B99-4C35-A422-299274C87663}" styleName="Normaali tyyli 1 - Korostu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8" autoAdjust="0"/>
    <p:restoredTop sz="86375" autoAdjust="0"/>
  </p:normalViewPr>
  <p:slideViewPr>
    <p:cSldViewPr snapToGrid="0" snapToObjects="1">
      <p:cViewPr varScale="1">
        <p:scale>
          <a:sx n="96" d="100"/>
          <a:sy n="96" d="100"/>
        </p:scale>
        <p:origin x="35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7846E30-FEC6-7D4E-9665-D3EB2A33D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7D29FD-BFB5-124A-9544-E253FC11B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37C7-BDF0-4545-8690-B954DCF66A25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11BCEC-9B06-564D-8BB9-CB99FECF9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3C0BEB-10DB-6D46-B80F-1701003FAB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8012-6F2D-F446-BF76-6910ECBDF8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47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3A5B-5999-684D-8832-1BD9E7BB8BBA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A064-CE29-A142-8BC8-3A7027F61D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0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25F49-E62E-684D-A145-70E6EF31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15A642-7622-B247-A79F-D747FA7A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50CFBB-1C19-2242-89A0-E2CBE05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21F2-2A4B-DC41-84D0-D0D38B490423}" type="datetime1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B8B11-CEAC-FD48-B513-FB291D98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DC3CD-7000-344F-A84A-CFDE1473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6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B22665-AAF0-EF4A-9353-1FB3F9E6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0B1EEA-D2B7-B84D-AA47-FA160C385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027F5-02C6-B445-A744-EA954037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2987-D68F-AD45-9907-63AB57D66555}" type="datetime1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D6260F-CCF2-FC42-86BA-CCA4BD6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2E039C-158D-354C-8509-4E4AD15E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0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53C224-0B83-EB4C-885B-638FBD2B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B8C775-A021-6C49-A61C-331A06FB1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FAD33-8F1F-BF4C-8381-9AA9CB11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B74E-43EB-AC4C-B694-AC630504C910}" type="datetime1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3895A-B10E-EE44-9C4F-E290B694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9F380-9E00-FE43-BD4C-D4C317DD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6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B51CA-B874-DB4D-A6F2-F652387A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0186F1-E3D6-A24E-A9A6-72965AE2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FC9D8-FE37-3245-A0FC-24B0011F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8E74-DAF5-8E42-AF9D-AABEDAF6FF9B}" type="datetime1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3097B-CB4F-1E4D-A25E-D98CD1F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32DB2A-6B2F-7840-990C-88E636E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7A16B-55F2-2E4D-9354-044EB197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934E9-29FA-3840-AE0C-DF5B853B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D521A8-DCE0-AF41-95D5-95E8273D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30D1-616D-BC49-8419-54B6544657E4}" type="datetime1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EB666-F419-FC43-BBB8-4A6D5B9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13633-E52E-7241-ABDF-22D6D4A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1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C6DF89-E9FD-344A-8008-7E07A03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1C6EA-0947-F546-9894-2D088652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08E71-EFE2-7A4D-9C79-59EA91BE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17D40D-7A4C-0942-B29C-8F0E9166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533-F09A-9747-8891-BAE59A1202D2}" type="datetime1">
              <a:rPr lang="fi-FI" smtClean="0"/>
              <a:t>27.6.2024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8CF60-B37B-9440-84BF-80A26C83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1DA92F-BF20-6547-BF2A-194374AF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D49E6-4A38-D84D-BC23-3364E72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BD7035-F2AB-A240-8FBC-43D60618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BD8A94-C435-8540-9DA3-0E546686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1F8588-D529-4C4C-8ED8-54E9FDD5E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74E7F5-A68B-9A47-919B-5BD4AD211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2D3438A-9016-1D4D-BBEA-8352C50C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EEE-A3E8-6F43-B958-D24E3BD4CD4A}" type="datetime1">
              <a:rPr lang="fi-FI" smtClean="0"/>
              <a:t>27.6.2024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29C945-850A-B84E-ADD9-9809E56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128676-7DE0-DE4E-A7B4-2E56C0C2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27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6C91-A6FE-3441-A764-79CF084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0BB0B0-2419-634F-95EA-878537E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03B1-E4F1-B840-B3EB-3403192BE77E}" type="datetime1">
              <a:rPr lang="fi-FI" smtClean="0"/>
              <a:t>27.6.2024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F34AB5-D6E3-FD48-A46B-3291B80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C23E5-74E6-B941-A1C6-CC1F409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A2673C0-FB60-6946-A13C-DC27C57F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8A68-CB4B-C847-A3EC-F72CD206FC96}" type="datetime1">
              <a:rPr lang="fi-FI" smtClean="0"/>
              <a:t>27.6.2024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0C1796-3FDB-2241-A6C7-A070A2C2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723E77-8499-7B45-9894-38F0A2C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5245C-88D3-B344-A5E4-78AAE8F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589A8-4763-3243-BCB9-85806450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E57D7F-FFEB-E04A-8828-53787868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D9A31E-16F4-DA4D-B8CF-9419A9F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55FD-96D7-EC42-9D89-B9192CE566F8}" type="datetime1">
              <a:rPr lang="fi-FI" smtClean="0"/>
              <a:t>27.6.2024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D0D621-B744-5B4A-B6CB-FB3D0230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FEB604-2190-364D-9776-B7E18151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21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9DBE2-CAC4-3B48-807D-4BA93EAB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30EA694-1D42-BE4E-BBF5-0C564FBA3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535506-7175-5142-A0D8-90110FAB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029221-B69D-6D42-AE19-3BD1C5EC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EB06-C2C9-6141-AA91-250AA4D9D3F2}" type="datetime1">
              <a:rPr lang="fi-FI" smtClean="0"/>
              <a:t>27.6.2024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593506-999B-BF43-9D50-5E538CBA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720A0-C01B-6C45-AE38-0C8CC4DB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896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706ABC-6C73-5846-A04F-62F05B4D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22E224-D430-B443-9D0C-E9F88E8D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756FB0-4F53-9848-97B2-91F65346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B1F0-F0BB-ED41-B70D-57B242437F06}" type="datetime1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737347-ED9D-C743-A276-B8681A7FE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40F17-99BC-094C-BE33-4FC366B2F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970A147E-E1C2-5D42-B3DD-715E928B6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192000" cy="342265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1E5F876-A843-1E4E-8585-49231887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352" y="1785871"/>
            <a:ext cx="10376648" cy="13255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FFCC11"/>
                </a:solidFill>
              </a:rPr>
              <a:t>Työttömyystietoja maakunnittain v. 2010–2023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8B38D25-4AAD-B44C-A689-EB33BA048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238" y="410258"/>
            <a:ext cx="4306795" cy="1214737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A901E94D-3D54-7A4E-96F9-3DFDFFC60130}"/>
              </a:ext>
            </a:extLst>
          </p:cNvPr>
          <p:cNvSpPr txBox="1"/>
          <p:nvPr/>
        </p:nvSpPr>
        <p:spPr>
          <a:xfrm>
            <a:off x="339888" y="6380855"/>
            <a:ext cx="5534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Lähde: Tilastokeskus/Työssäkäyntitilasto, THL/Sotkanet, Kela</a:t>
            </a:r>
          </a:p>
        </p:txBody>
      </p:sp>
    </p:spTree>
    <p:extLst>
      <p:ext uri="{BB962C8B-B14F-4D97-AF65-F5344CB8AC3E}">
        <p14:creationId xmlns:p14="http://schemas.microsoft.com/office/powerpoint/2010/main" val="129930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18–24-v. työllinen työvoima v. 2010–2022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6AE5AFDF-DF28-49F3-A7D3-543AF3EF0144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Tilastokeskus, Työssäkäynti</a:t>
            </a:r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615CEEEB-3AC2-4B37-846C-61D314DA7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45769"/>
              </p:ext>
            </p:extLst>
          </p:nvPr>
        </p:nvGraphicFramePr>
        <p:xfrm>
          <a:off x="692877" y="1781273"/>
          <a:ext cx="11007790" cy="446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44032">
                  <a:extLst>
                    <a:ext uri="{9D8B030D-6E8A-4147-A177-3AD203B41FA5}">
                      <a16:colId xmlns:a16="http://schemas.microsoft.com/office/drawing/2014/main" val="3149966210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582295757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3483607235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1057784816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2513661225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3312164532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4034823442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2872086897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3636052394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3115215517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698416851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3347217949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2983494247"/>
                    </a:ext>
                  </a:extLst>
                </a:gridCol>
                <a:gridCol w="743366">
                  <a:extLst>
                    <a:ext uri="{9D8B030D-6E8A-4147-A177-3AD203B41FA5}">
                      <a16:colId xmlns:a16="http://schemas.microsoft.com/office/drawing/2014/main" val="1269011736"/>
                    </a:ext>
                  </a:extLst>
                </a:gridCol>
              </a:tblGrid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31419937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1 362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1 144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74906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4 381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4 673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4 726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4 121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4 083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4 198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4 284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4 120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511153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7 758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7 999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8 060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7 489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7 093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7 147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7 345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7 426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7 275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6 603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7 177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7 441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998426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4 861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4 157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4 358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3 808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3 867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849029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2 267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2 349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2 144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741283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6 759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6 980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6 959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6 720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6 437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5 853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6 142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5 956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5 952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530634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2 989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2 662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2 667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2 823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2 741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152808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10 746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11 090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11 156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10 709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10 242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10 102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10 503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10 803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10 891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10 490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9 208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9 870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10 497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51598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5 592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4 752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4 863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4 995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4 304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23616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6 569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6 747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6 487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6 333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6 203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6 406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6 617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6 759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6 633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5 673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6 305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6 629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629433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20 274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21 623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21 543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20 419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19 698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19 345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19 725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21 408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22 178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21 356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19 905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21 802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23 050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699487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8 416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8 997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9 022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9 051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8 739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8 350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8 300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8 520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8 551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7 235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8 403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055393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5 492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5 524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5 638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980615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15 805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16 671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16 435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16 203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15 671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15 379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15 748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16 807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17 120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16 899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15 764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17 177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17 994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30539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9 233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9 677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9 870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9 695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9 258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8 931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9 196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9 371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9 287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8 973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8 270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8 843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398436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7 614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8 150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8 104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7 652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7 151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6 999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7 056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7 248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7 192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6 829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5 968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6 481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6 506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519534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8 146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8 392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8 373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8 333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7 568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7 595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8 149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7 494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6 887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7 216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7 394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48995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76 034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79 073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79 715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77 192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73 714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72 424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73 924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75 557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76 480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73 942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62 314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67 285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70 968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9160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20 342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21 101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20 935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20 254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19 668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19 750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20 317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21 617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21 819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20 848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18 752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20 092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20 670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578718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225 046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234 997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235 208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228 597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218 822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212 895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216 937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225 427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227 841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219 247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194 300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209 824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218 812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3381141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821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Kunnan osarahoittama työmarkkinatuki maakunnittain v. 2018–2023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8D93504E-D0C4-4838-976A-71611252E854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Kela, tilastotietokanta </a:t>
            </a:r>
            <a:r>
              <a:rPr lang="fi-FI" sz="1000" dirty="0" err="1"/>
              <a:t>Kelasto</a:t>
            </a:r>
            <a:endParaRPr lang="fi-FI" sz="1000" dirty="0"/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4D95C86D-7B04-4D86-AF21-49F3D0734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127081"/>
              </p:ext>
            </p:extLst>
          </p:nvPr>
        </p:nvGraphicFramePr>
        <p:xfrm>
          <a:off x="314877" y="1664361"/>
          <a:ext cx="11556000" cy="46057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289377877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4600930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92338701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33193552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57990181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4604377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47531432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45319414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8294415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99125057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09810689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967395738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Maakunta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2019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2020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2021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2022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2023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Muutos (%) 18–19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Muutos (%) 19–20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Muutos (%) 20–21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Muutos (%) 21–22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Muutos (%) 22–23</a:t>
                      </a:r>
                    </a:p>
                  </a:txBody>
                  <a:tcPr marL="36000" marR="36000" marT="7200" marB="7200" anchor="b"/>
                </a:tc>
                <a:extLst>
                  <a:ext uri="{0D108BD9-81ED-4DB2-BD59-A6C34878D82A}">
                    <a16:rowId xmlns:a16="http://schemas.microsoft.com/office/drawing/2014/main" val="1003195847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Etelä-Karjala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9 058 846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8 133 039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10 036 721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10 384 991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8 774 975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9 032 154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-10,2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23,4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-15,5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074126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Etelä-Pohjanmaa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7 696 419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7 308 183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8 780 999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9 746 484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8 109 422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8 465 130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-5,0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20,2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-16,8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6116666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Etelä-Savo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7 745 819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7 396 577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8 892 431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9 755 294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8 543 020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8 523 296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-4,5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20,2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9,7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-12,4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5139314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Kainuu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5 088 388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4 954 655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5 035 019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4 993 437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3 929 392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3 699 492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-2,6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-0,8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-21,3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4237420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Kanta-Häme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9 709 186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9 674 141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11 540 235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12 907 778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11 450 030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11 740 723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-0,4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-11,3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524413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Keski-Pohjanmaa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2 745 532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2 877 102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3 650 236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4 252 280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3 852 708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4 097 188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-9,4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1957272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Keski-Suomi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24 590 225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23 680 315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27 252 698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29 627 639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26 457 469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27 593 136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-3,7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15,1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8,7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-10,7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4966734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Kymenlaakso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15 722 491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15 353 316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17 276 891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18 007 496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15 765 000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15 792 685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-2,3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-12,5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9691295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Lappi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11 338 156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10 742 194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12 586 422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13 708 263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11 385 012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10 913 487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-5,3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17,2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8,9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-16,9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0936674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Pirkanmaa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37 273 804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34 798 054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41 468 359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46 183 055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38 572 996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39 107 552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-6,6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-16,5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9607134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Pohjanmaa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6 706 289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6 580 461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7 853 161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8 010 942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6 831 927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7 098 110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-1,9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-14,7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806289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Pohjois-Karjala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16 473 692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16 043 430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18 604 161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19 526 723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17 361 719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18 424 299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-2,6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16,0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-11,1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2959108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Pohjois-Pohjanmaa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30 850 917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29 368 443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33 742 576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35 754 241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31 808 618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34 534 993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-4,8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-11,0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0725637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Pohjois-Savo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19 639 898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18 640 094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20 955 779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21 854 420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19 760 308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20 039 516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-5,1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12,4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-9,6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6573453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Päijät-Häme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21 130 958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20 222 157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23 913 752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27 087 836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25 741 929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25 978 764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-4,3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-5,0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0086569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Satakunta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10 344 602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10 228 156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13 346 020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14 615 467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12 645 856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13 442 225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-1,1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-13,5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9889537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Uusimaa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130 242 188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130 530 074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158 173 215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191 239 113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178 125 348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187 684 625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21,2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20,9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-6,9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7118420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Varsinais-Suomi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32 532 813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29 629 315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34 155 067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36 555 502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32 368 232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32 815 037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-8,9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7,0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-11,5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6346492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Koko maa</a:t>
                      </a:r>
                    </a:p>
                  </a:txBody>
                  <a:tcPr marL="36000" marR="36000" marT="7200" marB="72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398 890 222</a:t>
                      </a:r>
                    </a:p>
                  </a:txBody>
                  <a:tcPr marL="36000" marR="36000" marT="7200" marB="72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386 159 704</a:t>
                      </a:r>
                    </a:p>
                  </a:txBody>
                  <a:tcPr marL="36000" marR="36000" marT="7200" marB="72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457 263 740</a:t>
                      </a:r>
                    </a:p>
                  </a:txBody>
                  <a:tcPr marL="36000" marR="36000" marT="7200" marB="72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514 210 962</a:t>
                      </a:r>
                    </a:p>
                  </a:txBody>
                  <a:tcPr marL="36000" marR="36000" marT="7200" marB="72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461 483 962</a:t>
                      </a:r>
                    </a:p>
                  </a:txBody>
                  <a:tcPr marL="36000" marR="36000" marT="7200" marB="72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478 982 410</a:t>
                      </a:r>
                    </a:p>
                  </a:txBody>
                  <a:tcPr marL="36000" marR="36000" marT="7200" marB="72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-3,2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18,4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12,5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-10,3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3,8</a:t>
                      </a:r>
                    </a:p>
                  </a:txBody>
                  <a:tcPr marL="36000" marR="36000" marT="7200" marB="7200" anchor="b"/>
                </a:tc>
                <a:extLst>
                  <a:ext uri="{0D108BD9-81ED-4DB2-BD59-A6C34878D82A}">
                    <a16:rowId xmlns:a16="http://schemas.microsoft.com/office/drawing/2014/main" val="3064835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68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F39A0B-282B-4659-8B67-945551B87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i-FI" sz="3600" dirty="0"/>
              <a:t>Alueella työssäkäyvät (työpaikat) v. 2010–2022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ED94BB8-7761-4C1D-98AD-6D4A5A7A59EF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Tilastokeskus, Työssäkäynti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0942E653-685D-4284-A838-CD4558F6A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421936"/>
              </p:ext>
            </p:extLst>
          </p:nvPr>
        </p:nvGraphicFramePr>
        <p:xfrm>
          <a:off x="69574" y="1609914"/>
          <a:ext cx="12043844" cy="446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2741">
                  <a:extLst>
                    <a:ext uri="{9D8B030D-6E8A-4147-A177-3AD203B41FA5}">
                      <a16:colId xmlns:a16="http://schemas.microsoft.com/office/drawing/2014/main" val="3149966210"/>
                    </a:ext>
                  </a:extLst>
                </a:gridCol>
                <a:gridCol w="837008">
                  <a:extLst>
                    <a:ext uri="{9D8B030D-6E8A-4147-A177-3AD203B41FA5}">
                      <a16:colId xmlns:a16="http://schemas.microsoft.com/office/drawing/2014/main" val="582295757"/>
                    </a:ext>
                  </a:extLst>
                </a:gridCol>
                <a:gridCol w="837008">
                  <a:extLst>
                    <a:ext uri="{9D8B030D-6E8A-4147-A177-3AD203B41FA5}">
                      <a16:colId xmlns:a16="http://schemas.microsoft.com/office/drawing/2014/main" val="3483607235"/>
                    </a:ext>
                  </a:extLst>
                </a:gridCol>
                <a:gridCol w="837008">
                  <a:extLst>
                    <a:ext uri="{9D8B030D-6E8A-4147-A177-3AD203B41FA5}">
                      <a16:colId xmlns:a16="http://schemas.microsoft.com/office/drawing/2014/main" val="1057784816"/>
                    </a:ext>
                  </a:extLst>
                </a:gridCol>
                <a:gridCol w="821891">
                  <a:extLst>
                    <a:ext uri="{9D8B030D-6E8A-4147-A177-3AD203B41FA5}">
                      <a16:colId xmlns:a16="http://schemas.microsoft.com/office/drawing/2014/main" val="2513661225"/>
                    </a:ext>
                  </a:extLst>
                </a:gridCol>
                <a:gridCol w="793495">
                  <a:extLst>
                    <a:ext uri="{9D8B030D-6E8A-4147-A177-3AD203B41FA5}">
                      <a16:colId xmlns:a16="http://schemas.microsoft.com/office/drawing/2014/main" val="3312164532"/>
                    </a:ext>
                  </a:extLst>
                </a:gridCol>
                <a:gridCol w="837008">
                  <a:extLst>
                    <a:ext uri="{9D8B030D-6E8A-4147-A177-3AD203B41FA5}">
                      <a16:colId xmlns:a16="http://schemas.microsoft.com/office/drawing/2014/main" val="4034823442"/>
                    </a:ext>
                  </a:extLst>
                </a:gridCol>
                <a:gridCol w="829908">
                  <a:extLst>
                    <a:ext uri="{9D8B030D-6E8A-4147-A177-3AD203B41FA5}">
                      <a16:colId xmlns:a16="http://schemas.microsoft.com/office/drawing/2014/main" val="2872086897"/>
                    </a:ext>
                  </a:extLst>
                </a:gridCol>
                <a:gridCol w="829908">
                  <a:extLst>
                    <a:ext uri="{9D8B030D-6E8A-4147-A177-3AD203B41FA5}">
                      <a16:colId xmlns:a16="http://schemas.microsoft.com/office/drawing/2014/main" val="3636052394"/>
                    </a:ext>
                  </a:extLst>
                </a:gridCol>
                <a:gridCol w="829121">
                  <a:extLst>
                    <a:ext uri="{9D8B030D-6E8A-4147-A177-3AD203B41FA5}">
                      <a16:colId xmlns:a16="http://schemas.microsoft.com/office/drawing/2014/main" val="3115215517"/>
                    </a:ext>
                  </a:extLst>
                </a:gridCol>
                <a:gridCol w="829121">
                  <a:extLst>
                    <a:ext uri="{9D8B030D-6E8A-4147-A177-3AD203B41FA5}">
                      <a16:colId xmlns:a16="http://schemas.microsoft.com/office/drawing/2014/main" val="698416851"/>
                    </a:ext>
                  </a:extLst>
                </a:gridCol>
                <a:gridCol w="838257">
                  <a:extLst>
                    <a:ext uri="{9D8B030D-6E8A-4147-A177-3AD203B41FA5}">
                      <a16:colId xmlns:a16="http://schemas.microsoft.com/office/drawing/2014/main" val="114967116"/>
                    </a:ext>
                  </a:extLst>
                </a:gridCol>
                <a:gridCol w="801888">
                  <a:extLst>
                    <a:ext uri="{9D8B030D-6E8A-4147-A177-3AD203B41FA5}">
                      <a16:colId xmlns:a16="http://schemas.microsoft.com/office/drawing/2014/main" val="161251904"/>
                    </a:ext>
                  </a:extLst>
                </a:gridCol>
                <a:gridCol w="769482">
                  <a:extLst>
                    <a:ext uri="{9D8B030D-6E8A-4147-A177-3AD203B41FA5}">
                      <a16:colId xmlns:a16="http://schemas.microsoft.com/office/drawing/2014/main" val="1509106619"/>
                    </a:ext>
                  </a:extLst>
                </a:gridCol>
              </a:tblGrid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31419937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15 292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15 438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15 377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15 345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15 765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15 681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15 785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15 916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15 986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15 575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14 050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14 632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15 455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74906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51 337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52 380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51 861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51 229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50 029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48 876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48 417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48 925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49 253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47 995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46 401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47 294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47 236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511153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80 289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80 982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80 121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78 829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77 370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76 073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76 354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77 304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78 067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77 419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75 352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77 255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77 557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998426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55 838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55 878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54 951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53 792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53 045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51 428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51 750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51 525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51 511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50 145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48 321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49 317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49 487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849029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29 080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29 302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28 778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27 493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26 758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26 713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27 415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27 184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27 721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27 218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27 152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27 484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27 364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741283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68 256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68 863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68 336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66 616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65 676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64 163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63 793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63 895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64 426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64 199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62 551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63 905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64 541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530634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28 572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28 691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28 686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28 410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28 003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27 708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27 664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28 030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28 532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28 177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27 775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28 042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28 492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152808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108 169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108 877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107 324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104 249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102 881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102 302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103 388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106 060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107 101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106 637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103 233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106 337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108 116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51598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68 006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67 548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66 184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64 589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63 266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61 379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60 982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62 022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62 651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61 440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59 628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60 570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60 726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23616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70 990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71 128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70 362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68 819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68 608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68 103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68 934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70 196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71 385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71 925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68 372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71 138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72 505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629433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207 210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211 518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209 875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205 294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202 653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202 043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203 481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211 705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218 386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217 811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211 843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223 301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229 761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699487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78 462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79 584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79 479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78 820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78 327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77 291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76 418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77 876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78 654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78 711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74 907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79 097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80 046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055393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63 771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63 968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63 266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62 206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61 598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60 142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59 983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60 964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61 583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60 515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58 837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60 593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61 055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980615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157 313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160 191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158 646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156 691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155 246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154 882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156 681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160 581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165 128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164 619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162 329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168 190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170 662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30539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99 166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100 440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100 478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98 862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97 317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96 075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96 874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98 148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98 967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98 975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95 722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98 851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99 836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398436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80 977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81 864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81 066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79 094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76 864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75 910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77 055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77 136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77 514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77 081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73 091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76 740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519534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92 291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93 039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91 541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90 368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88 165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85 799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85 005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87 415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87 427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86 401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83 684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86 075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86 076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48995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772 953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784 564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786 409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777 588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771 293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771 891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783 697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804 255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826 688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836 622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797 639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835 898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861 432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9160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197 707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200 167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197 164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193 457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191 212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190 000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192 003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198 593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202 688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202 061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193 786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203 130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206 461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578718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2 325 679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2 354 422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2 339 904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2 301 751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2 274 076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2 256 459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2 275 679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2 327 730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2 373 668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2 373 526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2 284 673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2 377 126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2 423 548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3381141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57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79" y="363600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Työllisyysaste, 18–64-vuotiaiden työllisten osuus (%) vastaavan ikäisestä väestöstä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47553075-3367-4265-8A7C-13311505D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34485"/>
              </p:ext>
            </p:extLst>
          </p:nvPr>
        </p:nvGraphicFramePr>
        <p:xfrm>
          <a:off x="624000" y="1701906"/>
          <a:ext cx="11044385" cy="446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44032">
                  <a:extLst>
                    <a:ext uri="{9D8B030D-6E8A-4147-A177-3AD203B41FA5}">
                      <a16:colId xmlns:a16="http://schemas.microsoft.com/office/drawing/2014/main" val="1895257424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1612621570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2640939756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933607222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3984571129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1894523943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1651505028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3447282168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3825388350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3352351215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1378487900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1043514746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2460728923"/>
                    </a:ext>
                  </a:extLst>
                </a:gridCol>
                <a:gridCol w="746181">
                  <a:extLst>
                    <a:ext uri="{9D8B030D-6E8A-4147-A177-3AD203B41FA5}">
                      <a16:colId xmlns:a16="http://schemas.microsoft.com/office/drawing/2014/main" val="3470720703"/>
                    </a:ext>
                  </a:extLst>
                </a:gridCol>
              </a:tblGrid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367794531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336834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848242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14909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509917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203620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300719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22122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174753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7097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595741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672381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34270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788912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692500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909584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398949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584710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160180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993035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73,5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116270317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61BEDEEF-0446-4B3C-9BB9-93E252FDE58F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Tilastokeskus, Työssäkäynti</a:t>
            </a:r>
          </a:p>
        </p:txBody>
      </p:sp>
    </p:spTree>
    <p:extLst>
      <p:ext uri="{BB962C8B-B14F-4D97-AF65-F5344CB8AC3E}">
        <p14:creationId xmlns:p14="http://schemas.microsoft.com/office/powerpoint/2010/main" val="28069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Työttömät työnhakijat v. 2010–2023 (vuosikeskiarvot)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4753F379-E4D7-452D-B475-CDAD0F3F5801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THL/Sotkanet</a:t>
            </a: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43A9E513-CFC5-4260-B92F-74E4A3C2F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87701"/>
              </p:ext>
            </p:extLst>
          </p:nvPr>
        </p:nvGraphicFramePr>
        <p:xfrm>
          <a:off x="620877" y="1700499"/>
          <a:ext cx="11030100" cy="446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44032">
                  <a:extLst>
                    <a:ext uri="{9D8B030D-6E8A-4147-A177-3AD203B41FA5}">
                      <a16:colId xmlns:a16="http://schemas.microsoft.com/office/drawing/2014/main" val="351708079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61222681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1240562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594405479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96754741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2484886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47793594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63837466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596480863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37924754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71562625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402686857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72236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62267136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556428287"/>
                    </a:ext>
                  </a:extLst>
                </a:gridCol>
              </a:tblGrid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Maakunta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280752584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541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1 407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1 031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0157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7 606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7 151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7 282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7 789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8 552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9 096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9 156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8 235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6 848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6 182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8 223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6 688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5 888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6 216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67420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8 071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6 980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7 300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8 312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9 016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9 835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9 475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7 914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6 451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6 024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8 373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6 428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5 542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374227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7 587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7 012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7 354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7 962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8 484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9 221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8 921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7 740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6 432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5 907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7 318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6 221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5 522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5 646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22313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4 775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4 302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4 343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5 188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5 773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5 676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5 127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4 335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3 701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3 307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3 782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3 255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2 827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05745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8 439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7 511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7 412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8 581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9 266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9 897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9 519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8 371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7 209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6 559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8 740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8 108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6 917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7 094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200985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2 440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2 596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2 821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3 141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3 313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3 371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2 939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2 389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2 250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3 022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2 665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2 304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54649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15 999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15 315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16 306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18 573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20 788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21 899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20 995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17 418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14 921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14 247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18 236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16 407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14 343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15 168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02704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10 164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9 789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10 308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11 144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12 134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12 883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12 701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11 379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9 563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8 782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10 776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9 166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7 920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38351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11 502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10 680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11 112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12 720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13 639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13 912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13 326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11 628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9 752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8 938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11 884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10 156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8 407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3518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28 488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25 333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25 920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31 486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34 745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37 054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37 646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30 069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23 296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22 635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32 556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26 329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21 316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23 310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832461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5 747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4 897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4 949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5 829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6 427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7 094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7 640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6 638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5 340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4 902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7 882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5 556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4 442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1131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10 853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10 097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10 931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11 755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11 865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12 687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12 817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12 062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10 295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9 432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11 748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10 138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9 096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9 400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12427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21 299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19 946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21 353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25 022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26 972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28 597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27 371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24 532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20 080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18 807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24 931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21 554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18 709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21 008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916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13 724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12 446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12 612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13 946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14 707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16 135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15 471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13 759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11 903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11 116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14 655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12 241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10 716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11 379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70411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12 798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11 489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11 830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13 434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14 940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15 723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14 749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13 593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12 041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10 999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14 842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13 219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11 246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10 923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28443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11 555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10 905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10 949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12 105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13 151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14 276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14 309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11 936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9 656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9 360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12 230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10 046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8 705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8 929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5031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60 500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55 731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57 846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70 778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82 952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93 826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95 759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84 753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73 988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70 694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113 169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105 161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84 131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86 779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90421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22 599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21 430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22 254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26 118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28 429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30 055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29 735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25 436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21 394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19 613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28 282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23 955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20 767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20 912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98065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264 838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243 898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253 170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294 155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325 680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351 893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348 622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303 406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255 800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240 379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342 423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298 610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249 657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259 647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050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85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Autofit/>
          </a:bodyPr>
          <a:lstStyle/>
          <a:p>
            <a:r>
              <a:rPr lang="fi-FI" sz="3600" dirty="0"/>
              <a:t>Työttömät työnhakijat, % työvoimasta v. 2010–2023 (vuosikeskiarvot)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63D9E280-88BC-4336-91EC-5B49607A452B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THL/Sotkanet</a:t>
            </a:r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8D97276B-AD0C-4137-BFF9-1613DBC10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95652"/>
              </p:ext>
            </p:extLst>
          </p:nvPr>
        </p:nvGraphicFramePr>
        <p:xfrm>
          <a:off x="620877" y="1781273"/>
          <a:ext cx="11030170" cy="446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44032">
                  <a:extLst>
                    <a:ext uri="{9D8B030D-6E8A-4147-A177-3AD203B41FA5}">
                      <a16:colId xmlns:a16="http://schemas.microsoft.com/office/drawing/2014/main" val="3517080790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1612226811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4124056295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3594405479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3967547412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4248488695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2477935945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3638374661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2596480863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1379247542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3715626255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3402686857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4722360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3238496047"/>
                    </a:ext>
                  </a:extLst>
                </a:gridCol>
                <a:gridCol w="691867">
                  <a:extLst>
                    <a:ext uri="{9D8B030D-6E8A-4147-A177-3AD203B41FA5}">
                      <a16:colId xmlns:a16="http://schemas.microsoft.com/office/drawing/2014/main" val="2551811416"/>
                    </a:ext>
                  </a:extLst>
                </a:gridCol>
              </a:tblGrid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Maakunta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280752584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0157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3944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67420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374227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22313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05745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200985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54649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02704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38351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3518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6,9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6,4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832461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1131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12427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11,0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9,8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916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16,1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15,8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70411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28443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5031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8,6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90421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9806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4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Pitkäaikaistyöttömät v. 2010–2023 (vuosikeskiarvot)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0628AC1C-A0DF-4FB5-9B6A-C0A1797D5D82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THL/Sotkanet</a:t>
            </a: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ECCD01D2-B470-4D0B-B5B3-08DEB08A2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686233"/>
              </p:ext>
            </p:extLst>
          </p:nvPr>
        </p:nvGraphicFramePr>
        <p:xfrm>
          <a:off x="620877" y="1690688"/>
          <a:ext cx="11030100" cy="446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44032">
                  <a:extLst>
                    <a:ext uri="{9D8B030D-6E8A-4147-A177-3AD203B41FA5}">
                      <a16:colId xmlns:a16="http://schemas.microsoft.com/office/drawing/2014/main" val="351708079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61222681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1240562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594405479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96754741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2484886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47793594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63837466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596480863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37924754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71562625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402686857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72236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323157493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863540583"/>
                    </a:ext>
                  </a:extLst>
                </a:gridCol>
              </a:tblGrid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Maakunta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280752584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0157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1 410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1 579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1 845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1 956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2 218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2 609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2 866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1 824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1 160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1 401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1 747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1 515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1 584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67420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1 396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1 204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1 264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1 411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1 622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1 885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2 045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1 732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1 040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1 059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1 476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1 270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1 232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374227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1 516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1 618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1 785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2 023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2 226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2 921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2 347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1 743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1 370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1 597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2 009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1 750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1 720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22313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1 036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1 348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1 498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1 545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1 161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872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686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800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660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589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05745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1 888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1 908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1 825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2 061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2 464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2 805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3 084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2 667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2 136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1 711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1 776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2 822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2 854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2 403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200985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383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544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649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730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844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574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783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823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54649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3 713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4 063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4 512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5 137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6 447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7 539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8 236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5 732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3 662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3 604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4 358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6 131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5 352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5 090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02704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2 361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2 526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2 728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3 009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3 361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4 090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4 499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4 007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2 977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2 412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3 135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2 573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2 516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38351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1 764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1 933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2 234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2 785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3 623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3 790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4 028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3 373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2 349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1 829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2 304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3 070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2 523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2 218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3518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6 830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6 903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7 127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10 133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11 132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11 387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14 136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11 117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7 114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5 177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6 083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8 313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6 848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6 766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832461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1 059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1 100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1 298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1 487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1 766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2 105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1 984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1 421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1 172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1 393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1 656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1 217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1 162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1131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2 065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2 180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3 128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3 120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3 507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4 109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4 185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3 386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2 455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3 008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3 799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3 416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3 258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12427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4 047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4 068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4 534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5 548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6 570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7 900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8 456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7 611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5 816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4 582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5 436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7 361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6 518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6 832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916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2 838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2 954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3 231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3 547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3 931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4 401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4 961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4 704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3 696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3 357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3 942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4 747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4 341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3 898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70411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3 090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3 247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3 221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3 783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4 816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5 586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5 871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5 218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4 290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3 268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3 715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5 674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5 350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4 392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28443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2 369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2 647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2 920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3 229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3 639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4 272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4 397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3 748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2 559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2 120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2 685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3 238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2 810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2 654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5031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12 091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12 924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13 607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16 933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24 368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33 635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39 410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32 878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24 277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22 097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26 905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42 338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37 189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34 501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90421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4 578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5 166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5 270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6 079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7 407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9 154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10 118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8 775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6 535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4 965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5 345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7 466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7 408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6 728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98065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54 055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57 185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61 194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73 694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90 494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109 297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123 707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104 799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76 323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63 329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75 046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106 918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94 631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88 609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050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4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Pitkäaikaistyöttömät, % työttömistä v. 2010–2023 (vuosikeskiarvot)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83960F53-E517-4C00-A391-7D1AEBD7C5C9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THL/Sotkanet</a:t>
            </a: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5796D21-C84A-5561-D4BC-BF2F7735E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63702"/>
              </p:ext>
            </p:extLst>
          </p:nvPr>
        </p:nvGraphicFramePr>
        <p:xfrm>
          <a:off x="620877" y="1781273"/>
          <a:ext cx="11030100" cy="446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44032">
                  <a:extLst>
                    <a:ext uri="{9D8B030D-6E8A-4147-A177-3AD203B41FA5}">
                      <a16:colId xmlns:a16="http://schemas.microsoft.com/office/drawing/2014/main" val="351708079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61222681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1240562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594405479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96754741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2484886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47793594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63837466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596480863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37924754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71562625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402686857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72236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323157493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00444523"/>
                    </a:ext>
                  </a:extLst>
                </a:gridCol>
              </a:tblGrid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Maakunta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280752584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29,2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0157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28,7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67420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374227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22313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05745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28,3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33,9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200985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54649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37,4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33,6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02704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38351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3518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832461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1131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34,7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37,6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12427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916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38,8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70411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28,3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28,2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35,5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39,8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38,4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35,6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29,7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47,6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40,2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28443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5031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35,8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41,2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38,8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23,8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40,3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44,2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39,8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90421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30,5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35,7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32,2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98065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27,8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35,5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29,8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35,8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37,9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34,1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050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66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Nuorisotyöttömät</a:t>
            </a:r>
            <a:r>
              <a:rPr lang="fi-FI" sz="3600" baseline="30000" dirty="0"/>
              <a:t>*</a:t>
            </a:r>
            <a:r>
              <a:rPr lang="fi-FI" sz="3600" dirty="0"/>
              <a:t> v. 2010–2023 (vuosikeskiarvot)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2FD1A2B8-30DC-4443-899A-82C1C02EEAB4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THL/Sotkanet. * Alle 25-vuotiaat työttömät.</a:t>
            </a:r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008EF8A2-8FDA-4BD5-A0F1-EF0D8FAA9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007300"/>
              </p:ext>
            </p:extLst>
          </p:nvPr>
        </p:nvGraphicFramePr>
        <p:xfrm>
          <a:off x="620877" y="1782000"/>
          <a:ext cx="10943999" cy="446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57931">
                  <a:extLst>
                    <a:ext uri="{9D8B030D-6E8A-4147-A177-3AD203B41FA5}">
                      <a16:colId xmlns:a16="http://schemas.microsoft.com/office/drawing/2014/main" val="351708079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61222681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1240562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594405479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96754741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2484886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47793594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63837466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596480863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37924754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71562625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402686857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72236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97982939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79410897"/>
                    </a:ext>
                  </a:extLst>
                </a:gridCol>
              </a:tblGrid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Maakunta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0752584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Ahvenanmaa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0157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Etelä-Karjala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883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1 045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1 166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1 286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1 077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885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67420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Etelä-Pohjanmaa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988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1 546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1 531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1 038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951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902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374227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Etelä-Savo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851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1 138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1 284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1 046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857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729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609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22313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Kainuu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708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681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592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495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407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487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05745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Kanta-Häme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934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1 188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1 271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946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861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981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200985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Keski-Pohjanmaa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384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466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302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358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54649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Keski-Suomi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2 357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2 140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2 299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2 811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3 097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3 279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3 131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2 713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2 368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2 268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2 896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2 496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1 975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2 049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02704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Kymenlaakso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1 437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1 745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1 812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1 701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1 466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1 285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1 202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1 053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38351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Lappi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1 729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1 475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1 808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1 815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1 811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1 598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1 199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1 086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1 430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831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3518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Pirkanmaa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3 976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3 224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3 415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4 391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4 764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5 259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5 382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4 201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3 290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3 227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4 512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3 291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2 384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2 607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832461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Pohjanmaa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1 097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878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707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961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1131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Pohjois-Karjala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1 131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1 302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1 482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1 739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1 739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1 489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1 202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1 019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1 069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12427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Pohjois-Pohjanmaa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3 353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3 114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3 435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4 192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4 582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4 926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4 728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4 064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3 279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3 067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3 997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3 249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2 705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3 053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916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Pohjois-Savo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1 880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1 583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1 576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1 782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1 971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2 291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2 210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1 903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1 662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1 522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1 918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1 344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70411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Päijät-Häme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1 468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1 710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1 973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2 026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1 791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1 634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1 477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1 859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1 606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1 131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1 032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28443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Satakunta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1 536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1 388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1 633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1 915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1 877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1 479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1 229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1 567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1 212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985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1 049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5031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Uusimaa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6 273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5 510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5 868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7 675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9 163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10 230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10 090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8 291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7 194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6 587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12 474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10 628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7 356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7 403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90421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Varsinais-Suomi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2 772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2 542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2 778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3 296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3 693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3 823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3 811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3 111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2 622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2 443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3 556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2 877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2 240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2 231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98065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Koko maa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34 574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30 052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32 093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38 843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43 319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47 094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45 880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38 237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32 454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30 386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43 612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35 243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26 582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27 528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050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640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Nuorisotyöttömät*, % 18–24-vuotiaasta työvoimasta (vuosikeskiarvot)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52144674-330E-476A-A00B-E76F35EBF8EC}"/>
              </a:ext>
            </a:extLst>
          </p:cNvPr>
          <p:cNvSpPr txBox="1"/>
          <p:nvPr/>
        </p:nvSpPr>
        <p:spPr>
          <a:xfrm>
            <a:off x="0" y="6611779"/>
            <a:ext cx="545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THL/Sotkanet. * Alle 25-vuotiaat työttömät.</a:t>
            </a: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C9797A26-DD2A-4E16-A7D6-8726FB3FA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379191"/>
              </p:ext>
            </p:extLst>
          </p:nvPr>
        </p:nvGraphicFramePr>
        <p:xfrm>
          <a:off x="620877" y="1781273"/>
          <a:ext cx="11030100" cy="446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44032">
                  <a:extLst>
                    <a:ext uri="{9D8B030D-6E8A-4147-A177-3AD203B41FA5}">
                      <a16:colId xmlns:a16="http://schemas.microsoft.com/office/drawing/2014/main" val="351708079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61222681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1240562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594405479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96754741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24848869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47793594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638374661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2596480863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1379247542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715626255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402686857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472236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757637750"/>
                    </a:ext>
                  </a:extLst>
                </a:gridCol>
                <a:gridCol w="691862">
                  <a:extLst>
                    <a:ext uri="{9D8B030D-6E8A-4147-A177-3AD203B41FA5}">
                      <a16:colId xmlns:a16="http://schemas.microsoft.com/office/drawing/2014/main" val="3135438801"/>
                    </a:ext>
                  </a:extLst>
                </a:gridCol>
              </a:tblGrid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Maakunta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6000" marR="36000" marT="18000" marB="0" anchor="b"/>
                </a:tc>
                <a:extLst>
                  <a:ext uri="{0D108BD9-81ED-4DB2-BD59-A6C34878D82A}">
                    <a16:rowId xmlns:a16="http://schemas.microsoft.com/office/drawing/2014/main" val="280752584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7,1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7,5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0157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20,3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67420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16,4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374227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18,4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14,9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22313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13,6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05745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200985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54649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027043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38351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3518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832461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6,9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5,6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1131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19,0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12427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23,7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22,5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916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70411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20,4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21,1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19,1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284438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18,5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12,8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5031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6,9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8,6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7,9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90421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12,1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15,9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14,5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10,2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980652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13,0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11,9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14,6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16,0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17,0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14,4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12,2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effectLst/>
                          <a:latin typeface="+mn-lt"/>
                        </a:rPr>
                        <a:t>11,5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16,7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14,0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11,3</a:t>
                      </a:r>
                    </a:p>
                  </a:txBody>
                  <a:tcPr marL="36000" marR="36000" marT="18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+mn-lt"/>
                        </a:rPr>
                        <a:t>11,5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050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62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lta-oranss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L_esitys2022" id="{6510A77E-3D41-46F6-96C7-8B557DBD956C}" vid="{0B30294F-9649-459E-8877-39414406D3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PSL_esitys2022</Template>
  <TotalTime>0</TotalTime>
  <Words>4697</Words>
  <Application>Microsoft Office PowerPoint</Application>
  <PresentationFormat>Laajakuva</PresentationFormat>
  <Paragraphs>3034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Office-teema</vt:lpstr>
      <vt:lpstr>Työttömyystietoja maakunnittain v. 2010–2023</vt:lpstr>
      <vt:lpstr>Alueella työssäkäyvät (työpaikat) v. 2010–2022</vt:lpstr>
      <vt:lpstr>Työllisyysaste, 18–64-vuotiaiden työllisten osuus (%) vastaavan ikäisestä väestöstä</vt:lpstr>
      <vt:lpstr>Työttömät työnhakijat v. 2010–2023 (vuosikeskiarvot)</vt:lpstr>
      <vt:lpstr>Työttömät työnhakijat, % työvoimasta v. 2010–2023 (vuosikeskiarvot)</vt:lpstr>
      <vt:lpstr>Pitkäaikaistyöttömät v. 2010–2023 (vuosikeskiarvot)</vt:lpstr>
      <vt:lpstr>Pitkäaikaistyöttömät, % työttömistä v. 2010–2023 (vuosikeskiarvot)</vt:lpstr>
      <vt:lpstr>Nuorisotyöttömät* v. 2010–2023 (vuosikeskiarvot)</vt:lpstr>
      <vt:lpstr>Nuorisotyöttömät*, % 18–24-vuotiaasta työvoimasta (vuosikeskiarvot)</vt:lpstr>
      <vt:lpstr>18–24-v. työllinen työvoima v. 2010–2022</vt:lpstr>
      <vt:lpstr>Kunnan osarahoittama työmarkkinatuki maakunnittain v. 2018–2023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2024-06-27T07:00:32Z</dcterms:created>
  <dcterms:modified xsi:type="dcterms:W3CDTF">2024-06-27T07:03:49Z</dcterms:modified>
  <cp:category/>
</cp:coreProperties>
</file>