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theme/themeOverride4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6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7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8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9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0.xml" ContentType="application/vnd.openxmlformats-officedocument.themeOverrid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1.xml" ContentType="application/vnd.openxmlformats-officedocument.themeOverrid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2.xml" ContentType="application/vnd.openxmlformats-officedocument.themeOverrid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3.xml" ContentType="application/vnd.openxmlformats-officedocument.themeOverrid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4.xml" ContentType="application/vnd.openxmlformats-officedocument.themeOverrid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5.xml" ContentType="application/vnd.openxmlformats-officedocument.themeOverrid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6.xml" ContentType="application/vnd.openxmlformats-officedocument.themeOverrid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7.xml" ContentType="application/vnd.openxmlformats-officedocument.themeOverrid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8.xml" ContentType="application/vnd.openxmlformats-officedocument.themeOverrid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9.xml" ContentType="application/vnd.openxmlformats-officedocument.themeOverride+xml"/>
  <Override PartName="/ppt/drawings/drawing18.xml" ContentType="application/vnd.openxmlformats-officedocument.drawingml.chartshapes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20.xml" ContentType="application/vnd.openxmlformats-officedocument.themeOverride+xml"/>
  <Override PartName="/ppt/drawings/drawing19.xml" ContentType="application/vnd.openxmlformats-officedocument.drawingml.chartshapes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21.xml" ContentType="application/vnd.openxmlformats-officedocument.themeOverride+xml"/>
  <Override PartName="/ppt/drawings/drawing20.xml" ContentType="application/vnd.openxmlformats-officedocument.drawingml.chartshapes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theme/themeOverride22.xml" ContentType="application/vnd.openxmlformats-officedocument.themeOverride+xml"/>
  <Override PartName="/ppt/drawings/drawing21.xml" ContentType="application/vnd.openxmlformats-officedocument.drawingml.chartshapes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theme/themeOverride23.xml" ContentType="application/vnd.openxmlformats-officedocument.themeOverride+xml"/>
  <Override PartName="/ppt/drawings/drawing22.xml" ContentType="application/vnd.openxmlformats-officedocument.drawingml.chartshapes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theme/themeOverride24.xml" ContentType="application/vnd.openxmlformats-officedocument.themeOverride+xml"/>
  <Override PartName="/ppt/drawings/drawing23.xml" ContentType="application/vnd.openxmlformats-officedocument.drawingml.chartshapes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25.xml" ContentType="application/vnd.openxmlformats-officedocument.themeOverride+xml"/>
  <Override PartName="/ppt/drawings/drawing24.xml" ContentType="application/vnd.openxmlformats-officedocument.drawingml.chartshapes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6.xml" ContentType="application/vnd.openxmlformats-officedocument.themeOverride+xml"/>
  <Override PartName="/ppt/drawings/drawing25.xml" ContentType="application/vnd.openxmlformats-officedocument.drawingml.chartshapes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theme/themeOverride27.xml" ContentType="application/vnd.openxmlformats-officedocument.themeOverride+xml"/>
  <Override PartName="/ppt/drawings/drawing26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3" r:id="rId2"/>
    <p:sldId id="271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272" r:id="rId29"/>
    <p:sldId id="300" r:id="rId3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  <a:srgbClr val="1EB7FB"/>
    <a:srgbClr val="FFCC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8510B-4ACC-47D7-865F-11F91DCA586A}" v="94" dt="2024-12-20T11:16:03.1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163" autoAdjust="0"/>
  </p:normalViewPr>
  <p:slideViewPr>
    <p:cSldViewPr snapToGrid="0" snapToObjects="1">
      <p:cViewPr varScale="1">
        <p:scale>
          <a:sx n="107" d="100"/>
          <a:sy n="107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25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pohjoissavofi.sharepoint.com/Aluekehitys/TILASTOT/Paketti2018/Tyopaikat_tyovoima/tyopaikat_2023_kirjaintaso_kuviot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10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11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12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3.xml"/><Relationship Id="rId1" Type="http://schemas.microsoft.com/office/2011/relationships/chartStyle" Target="style13.xml"/><Relationship Id="rId5" Type="http://schemas.openxmlformats.org/officeDocument/2006/relationships/chartUserShapes" Target="../drawings/drawing13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4.xml"/><Relationship Id="rId1" Type="http://schemas.microsoft.com/office/2011/relationships/chartStyle" Target="style14.xml"/><Relationship Id="rId5" Type="http://schemas.openxmlformats.org/officeDocument/2006/relationships/chartUserShapes" Target="../drawings/drawing14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5.xml"/><Relationship Id="rId1" Type="http://schemas.microsoft.com/office/2011/relationships/chartStyle" Target="style15.xml"/><Relationship Id="rId5" Type="http://schemas.openxmlformats.org/officeDocument/2006/relationships/chartUserShapes" Target="../drawings/drawing15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6.xml"/><Relationship Id="rId1" Type="http://schemas.microsoft.com/office/2011/relationships/chartStyle" Target="style16.xml"/><Relationship Id="rId5" Type="http://schemas.openxmlformats.org/officeDocument/2006/relationships/chartUserShapes" Target="../drawings/drawing16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7.xml"/><Relationship Id="rId1" Type="http://schemas.microsoft.com/office/2011/relationships/chartStyle" Target="style17.xml"/><Relationship Id="rId5" Type="http://schemas.openxmlformats.org/officeDocument/2006/relationships/chartUserShapes" Target="../drawings/drawing17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18.xml"/><Relationship Id="rId1" Type="http://schemas.microsoft.com/office/2011/relationships/chartStyle" Target="style18.xml"/><Relationship Id="rId5" Type="http://schemas.openxmlformats.org/officeDocument/2006/relationships/chartUserShapes" Target="../drawings/drawing18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19.xml"/><Relationship Id="rId1" Type="http://schemas.microsoft.com/office/2011/relationships/chartStyle" Target="style19.xml"/><Relationship Id="rId5" Type="http://schemas.openxmlformats.org/officeDocument/2006/relationships/chartUserShapes" Target="../drawings/drawing19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20.xml"/><Relationship Id="rId1" Type="http://schemas.microsoft.com/office/2011/relationships/chartStyle" Target="style20.xml"/><Relationship Id="rId5" Type="http://schemas.openxmlformats.org/officeDocument/2006/relationships/chartUserShapes" Target="../drawings/drawing20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2.xml"/><Relationship Id="rId2" Type="http://schemas.microsoft.com/office/2011/relationships/chartColorStyle" Target="colors21.xml"/><Relationship Id="rId1" Type="http://schemas.microsoft.com/office/2011/relationships/chartStyle" Target="style21.xml"/><Relationship Id="rId5" Type="http://schemas.openxmlformats.org/officeDocument/2006/relationships/chartUserShapes" Target="../drawings/drawing21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3.xml"/><Relationship Id="rId2" Type="http://schemas.microsoft.com/office/2011/relationships/chartColorStyle" Target="colors22.xml"/><Relationship Id="rId1" Type="http://schemas.microsoft.com/office/2011/relationships/chartStyle" Target="style22.xml"/><Relationship Id="rId5" Type="http://schemas.openxmlformats.org/officeDocument/2006/relationships/chartUserShapes" Target="../drawings/drawing22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4.xml"/><Relationship Id="rId2" Type="http://schemas.microsoft.com/office/2011/relationships/chartColorStyle" Target="colors23.xml"/><Relationship Id="rId1" Type="http://schemas.microsoft.com/office/2011/relationships/chartStyle" Target="style23.xml"/><Relationship Id="rId5" Type="http://schemas.openxmlformats.org/officeDocument/2006/relationships/chartUserShapes" Target="../drawings/drawing23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5.xml"/><Relationship Id="rId2" Type="http://schemas.microsoft.com/office/2011/relationships/chartColorStyle" Target="colors24.xml"/><Relationship Id="rId1" Type="http://schemas.microsoft.com/office/2011/relationships/chartStyle" Target="style24.xml"/><Relationship Id="rId5" Type="http://schemas.openxmlformats.org/officeDocument/2006/relationships/chartUserShapes" Target="../drawings/drawing24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6.xml"/><Relationship Id="rId2" Type="http://schemas.microsoft.com/office/2011/relationships/chartColorStyle" Target="colors25.xml"/><Relationship Id="rId1" Type="http://schemas.microsoft.com/office/2011/relationships/chartStyle" Target="style25.xml"/><Relationship Id="rId5" Type="http://schemas.openxmlformats.org/officeDocument/2006/relationships/chartUserShapes" Target="../drawings/drawing25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7.xml"/><Relationship Id="rId2" Type="http://schemas.microsoft.com/office/2011/relationships/chartColorStyle" Target="colors26.xml"/><Relationship Id="rId1" Type="http://schemas.microsoft.com/office/2011/relationships/chartStyle" Target="style26.xml"/><Relationship Id="rId5" Type="http://schemas.openxmlformats.org/officeDocument/2006/relationships/chartUserShapes" Target="../drawings/drawing26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5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6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7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8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9.xml"/><Relationship Id="rId4" Type="http://schemas.openxmlformats.org/officeDocument/2006/relationships/oleObject" Target="https://pohjoissavofi.sharepoint.com/Aluekehitys/TILASTOT/Paketti2018/Tyopaikat_tyovoima/tyopaikat_2023_kirjaintaso_kuvio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 dirty="0" err="1">
                <a:solidFill>
                  <a:sysClr val="windowText" lastClr="000000"/>
                </a:solidFill>
              </a:rPr>
              <a:t>Pohjois</a:t>
            </a:r>
            <a:r>
              <a:rPr lang="en-US" sz="1400" b="1" i="0" u="none" strike="noStrike" kern="1200" spc="0" baseline="0" dirty="0">
                <a:solidFill>
                  <a:sysClr val="windowText" lastClr="000000"/>
                </a:solidFill>
              </a:rPr>
              <a:t>-Savon </a:t>
            </a:r>
            <a:r>
              <a:rPr lang="en-US" sz="1400" b="1" i="0" u="none" strike="noStrike" kern="1200" spc="0" baseline="0" dirty="0" err="1">
                <a:solidFill>
                  <a:sysClr val="windowText" lastClr="000000"/>
                </a:solidFill>
              </a:rPr>
              <a:t>työpaikat</a:t>
            </a:r>
            <a:r>
              <a:rPr lang="en-US" sz="1400" b="1" i="0" u="none" strike="noStrike" kern="1200" spc="0" baseline="0" dirty="0">
                <a:solidFill>
                  <a:sysClr val="windowText" lastClr="000000"/>
                </a:solidFill>
              </a:rPr>
              <a:t> </a:t>
            </a:r>
            <a:r>
              <a:rPr lang="en-US" sz="1400" b="1" i="0" u="none" strike="noStrike" kern="1200" spc="0" baseline="0" dirty="0" err="1">
                <a:solidFill>
                  <a:sysClr val="windowText" lastClr="000000"/>
                </a:solidFill>
              </a:rPr>
              <a:t>toimialoittain</a:t>
            </a:r>
            <a:r>
              <a:rPr lang="en-US" sz="1400" b="1" i="0" u="none" strike="noStrike" kern="1200" spc="0" baseline="0" dirty="0">
                <a:solidFill>
                  <a:sysClr val="windowText" lastClr="000000"/>
                </a:solidFill>
              </a:rPr>
              <a:t> 31.12.2023</a:t>
            </a:r>
          </a:p>
        </c:rich>
      </c:tx>
      <c:layout>
        <c:manualLayout>
          <c:xMode val="edge"/>
          <c:yMode val="edge"/>
          <c:x val="0.32956771474394836"/>
          <c:y val="1.46178637200736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Kuviot!$A$5:$A$26</c:f>
              <c:strCache>
                <c:ptCount val="22"/>
                <c:pt idx="0">
                  <c:v>Kansainvälisten organisaatioiden ja toimielinten toiminta (U)</c:v>
                </c:pt>
                <c:pt idx="1">
                  <c:v>Kaivostoiminta ja louhinta (B)</c:v>
                </c:pt>
                <c:pt idx="2">
                  <c:v>Kotital. toiminta työnantajina; kotital. eriyttämätön toiminta (T)</c:v>
                </c:pt>
                <c:pt idx="3">
                  <c:v>Sähkö-, kaasu- ja lämpöhuolto, jäähdytysliiketoiminta (D)</c:v>
                </c:pt>
                <c:pt idx="4">
                  <c:v>Vesi-, viemäri-, jätevesi- ja jätehuolto ja muu ymp. puht.pito (E)</c:v>
                </c:pt>
                <c:pt idx="5">
                  <c:v>Kiinteistöalan toiminta (L)</c:v>
                </c:pt>
                <c:pt idx="6">
                  <c:v>Toimiala tuntematon</c:v>
                </c:pt>
                <c:pt idx="7">
                  <c:v>Rahoitus- ja vakuutustoiminta (K)</c:v>
                </c:pt>
                <c:pt idx="8">
                  <c:v>Taiteet, viihde ja virkistys (R)</c:v>
                </c:pt>
                <c:pt idx="9">
                  <c:v>Informaatio ja viestintä (J)</c:v>
                </c:pt>
                <c:pt idx="10">
                  <c:v>Muu palvelutoiminta (S)</c:v>
                </c:pt>
                <c:pt idx="11">
                  <c:v>Majoitus- ja ravitsemistoiminta (I)</c:v>
                </c:pt>
                <c:pt idx="12">
                  <c:v>Julkinen hallinto ja maanpuolustus; pakol. sos.vakuutus (O)</c:v>
                </c:pt>
                <c:pt idx="13">
                  <c:v>Kuljetus ja varastointi (H)</c:v>
                </c:pt>
                <c:pt idx="14">
                  <c:v>Ammatillinen, tieteellinen ja tekninen toiminta (M)</c:v>
                </c:pt>
                <c:pt idx="15">
                  <c:v>Maatalous, metsätalous ja kalatalous (A)</c:v>
                </c:pt>
                <c:pt idx="16">
                  <c:v>Rakentaminen (F)</c:v>
                </c:pt>
                <c:pt idx="17">
                  <c:v>Hallinto- ja tukipalvelutoiminta (N)</c:v>
                </c:pt>
                <c:pt idx="18">
                  <c:v>Koulutus (P)</c:v>
                </c:pt>
                <c:pt idx="19">
                  <c:v>Tukku- ja vähittäiskauppa; moottoriajoneuvojen korjaus (G)</c:v>
                </c:pt>
                <c:pt idx="20">
                  <c:v>Teollisuus (C)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Kuviot!$B$5:$B$26</c:f>
              <c:numCache>
                <c:formatCode>#,##0</c:formatCode>
                <c:ptCount val="22"/>
                <c:pt idx="0">
                  <c:v>0</c:v>
                </c:pt>
                <c:pt idx="1">
                  <c:v>376</c:v>
                </c:pt>
                <c:pt idx="2">
                  <c:v>421</c:v>
                </c:pt>
                <c:pt idx="3">
                  <c:v>435</c:v>
                </c:pt>
                <c:pt idx="4">
                  <c:v>556</c:v>
                </c:pt>
                <c:pt idx="5">
                  <c:v>881</c:v>
                </c:pt>
                <c:pt idx="6">
                  <c:v>1072</c:v>
                </c:pt>
                <c:pt idx="7">
                  <c:v>1446</c:v>
                </c:pt>
                <c:pt idx="8">
                  <c:v>1517</c:v>
                </c:pt>
                <c:pt idx="9">
                  <c:v>2377</c:v>
                </c:pt>
                <c:pt idx="10">
                  <c:v>2492</c:v>
                </c:pt>
                <c:pt idx="11">
                  <c:v>3117</c:v>
                </c:pt>
                <c:pt idx="12">
                  <c:v>4462</c:v>
                </c:pt>
                <c:pt idx="13">
                  <c:v>4488</c:v>
                </c:pt>
                <c:pt idx="14">
                  <c:v>4837</c:v>
                </c:pt>
                <c:pt idx="15">
                  <c:v>5192</c:v>
                </c:pt>
                <c:pt idx="16">
                  <c:v>6637</c:v>
                </c:pt>
                <c:pt idx="17">
                  <c:v>7552</c:v>
                </c:pt>
                <c:pt idx="18">
                  <c:v>7570</c:v>
                </c:pt>
                <c:pt idx="19">
                  <c:v>9585</c:v>
                </c:pt>
                <c:pt idx="20">
                  <c:v>11853</c:v>
                </c:pt>
                <c:pt idx="21">
                  <c:v>21789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79-40D7-9BCE-678F5AB07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Sonkajärven työpaikat toimialoittain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Kuviot!$A$266:$A$287</c:f>
              <c:strCache>
                <c:ptCount val="22"/>
                <c:pt idx="0">
                  <c:v>Sähkö-, kaasu- ja lämpöhuolto, jäähdytysliiketoiminta (D)</c:v>
                </c:pt>
                <c:pt idx="1">
                  <c:v>Kansainvälisten organisaatioiden ja toimielinten toiminta (U)</c:v>
                </c:pt>
                <c:pt idx="2">
                  <c:v>Informaatio ja viestintä (J)</c:v>
                </c:pt>
                <c:pt idx="3">
                  <c:v>Rahoitus- ja vakuutustoiminta (K)</c:v>
                </c:pt>
                <c:pt idx="4">
                  <c:v>Kiinteistöalan toiminta (L)</c:v>
                </c:pt>
                <c:pt idx="5">
                  <c:v>Kotital. toiminta työnantajina; kotital. eriyttämätön toiminta (T)</c:v>
                </c:pt>
                <c:pt idx="6">
                  <c:v>Teollisuus (C)</c:v>
                </c:pt>
                <c:pt idx="7">
                  <c:v>Kaivostoiminta ja louhinta (B)</c:v>
                </c:pt>
                <c:pt idx="8">
                  <c:v>Taiteet, viihde ja virkistys (R)</c:v>
                </c:pt>
                <c:pt idx="9">
                  <c:v>Vesi-, viemäri-, jätevesi- ja jätehuolto ja muu ymp. puht.pito (E)</c:v>
                </c:pt>
                <c:pt idx="10">
                  <c:v>Toimiala tuntematon</c:v>
                </c:pt>
                <c:pt idx="11">
                  <c:v>Majoitus- ja ravitsemistoiminta (I)</c:v>
                </c:pt>
                <c:pt idx="12">
                  <c:v>Ammatillinen, tieteellinen ja tekninen toiminta (M)</c:v>
                </c:pt>
                <c:pt idx="13">
                  <c:v>Muu palvelutoiminta (S)</c:v>
                </c:pt>
                <c:pt idx="14">
                  <c:v>Hallinto- ja tukipalvelutoiminta (N)</c:v>
                </c:pt>
                <c:pt idx="15">
                  <c:v>Kuljetus ja varastointi (H)</c:v>
                </c:pt>
                <c:pt idx="16">
                  <c:v>Koulutus (P)</c:v>
                </c:pt>
                <c:pt idx="17">
                  <c:v>Tukku- ja vähittäiskauppa; moottoriajoneuvojen korjaus (G)</c:v>
                </c:pt>
                <c:pt idx="18">
                  <c:v>Rakentaminen (F)</c:v>
                </c:pt>
                <c:pt idx="19">
                  <c:v>Julkinen hallinto ja maanpuolustus; pakol. sos.vakuutus (O)</c:v>
                </c:pt>
                <c:pt idx="20">
                  <c:v>Maatalous, metsätalous ja kalatalous (A)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Kuviot!$B$266:$B$287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6</c:v>
                </c:pt>
                <c:pt idx="7">
                  <c:v>9</c:v>
                </c:pt>
                <c:pt idx="8">
                  <c:v>13</c:v>
                </c:pt>
                <c:pt idx="9">
                  <c:v>14</c:v>
                </c:pt>
                <c:pt idx="10">
                  <c:v>14</c:v>
                </c:pt>
                <c:pt idx="11">
                  <c:v>17</c:v>
                </c:pt>
                <c:pt idx="12">
                  <c:v>21</c:v>
                </c:pt>
                <c:pt idx="13">
                  <c:v>28</c:v>
                </c:pt>
                <c:pt idx="14">
                  <c:v>45</c:v>
                </c:pt>
                <c:pt idx="15">
                  <c:v>58</c:v>
                </c:pt>
                <c:pt idx="16">
                  <c:v>61</c:v>
                </c:pt>
                <c:pt idx="17">
                  <c:v>62</c:v>
                </c:pt>
                <c:pt idx="18">
                  <c:v>120</c:v>
                </c:pt>
                <c:pt idx="19">
                  <c:v>138</c:v>
                </c:pt>
                <c:pt idx="20">
                  <c:v>211</c:v>
                </c:pt>
                <c:pt idx="21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7D-4FFC-8284-B185A6970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Vieremän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Kuviot!$A$295:$A$316</c:f>
              <c:strCache>
                <c:ptCount val="22"/>
                <c:pt idx="0">
                  <c:v>Kansainvälisten organisaatioiden ja toimielinten toiminta (U)</c:v>
                </c:pt>
                <c:pt idx="1">
                  <c:v>Vesi-, viemäri-, jätevesi- ja jätehuolto ja muu ymp. puht.pito (E)</c:v>
                </c:pt>
                <c:pt idx="2">
                  <c:v>Informaatio ja viestintä (J)</c:v>
                </c:pt>
                <c:pt idx="3">
                  <c:v>Kotital. toiminta työnantajina; kotital. eriyttämätön toiminta (T)</c:v>
                </c:pt>
                <c:pt idx="4">
                  <c:v>Kiinteistöalan toiminta (L)</c:v>
                </c:pt>
                <c:pt idx="5">
                  <c:v>Sähkö-, kaasu- ja lämpöhuolto, jäähdytysliiketoiminta (D)</c:v>
                </c:pt>
                <c:pt idx="6">
                  <c:v>Rahoitus- ja vakuutustoiminta (K)</c:v>
                </c:pt>
                <c:pt idx="7">
                  <c:v>Taiteet, viihde ja virkistys (R)</c:v>
                </c:pt>
                <c:pt idx="8">
                  <c:v>Ammatillinen, tieteellinen ja tekninen toiminta (M)</c:v>
                </c:pt>
                <c:pt idx="9">
                  <c:v>Toimiala tuntematon</c:v>
                </c:pt>
                <c:pt idx="10">
                  <c:v>Majoitus- ja ravitsemistoiminta (I)</c:v>
                </c:pt>
                <c:pt idx="11">
                  <c:v>Muu palvelutoiminta (S)</c:v>
                </c:pt>
                <c:pt idx="12">
                  <c:v>Kuljetus ja varastointi (H)</c:v>
                </c:pt>
                <c:pt idx="13">
                  <c:v>Kaivostoiminta ja louhinta (B)</c:v>
                </c:pt>
                <c:pt idx="14">
                  <c:v>Julkinen hallinto ja maanpuolustus; pakol. sos.vakuutus (O)</c:v>
                </c:pt>
                <c:pt idx="15">
                  <c:v>Hallinto- ja tukipalvelutoiminta (N)</c:v>
                </c:pt>
                <c:pt idx="16">
                  <c:v>Rakentaminen (F)</c:v>
                </c:pt>
                <c:pt idx="17">
                  <c:v>Koulutus (P)</c:v>
                </c:pt>
                <c:pt idx="18">
                  <c:v>Tukku- ja vähittäiskauppa; moottoriajoneuvojen korjaus (G)</c:v>
                </c:pt>
                <c:pt idx="19">
                  <c:v>Terveys- ja sosiaalipalvelut (Q)</c:v>
                </c:pt>
                <c:pt idx="20">
                  <c:v>Maatalous, metsätalous ja kalatalous (A)</c:v>
                </c:pt>
                <c:pt idx="21">
                  <c:v>Teollisuus (C)</c:v>
                </c:pt>
              </c:strCache>
            </c:strRef>
          </c:cat>
          <c:val>
            <c:numRef>
              <c:f>Kuviot!$B$295:$B$316</c:f>
              <c:numCache>
                <c:formatCode>#,##0</c:formatCode>
                <c:ptCount val="22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6</c:v>
                </c:pt>
                <c:pt idx="7">
                  <c:v>7</c:v>
                </c:pt>
                <c:pt idx="8">
                  <c:v>9</c:v>
                </c:pt>
                <c:pt idx="9">
                  <c:v>16</c:v>
                </c:pt>
                <c:pt idx="10">
                  <c:v>22</c:v>
                </c:pt>
                <c:pt idx="11">
                  <c:v>22</c:v>
                </c:pt>
                <c:pt idx="12">
                  <c:v>40</c:v>
                </c:pt>
                <c:pt idx="13">
                  <c:v>42</c:v>
                </c:pt>
                <c:pt idx="14">
                  <c:v>43</c:v>
                </c:pt>
                <c:pt idx="15">
                  <c:v>48</c:v>
                </c:pt>
                <c:pt idx="16">
                  <c:v>56</c:v>
                </c:pt>
                <c:pt idx="17">
                  <c:v>61</c:v>
                </c:pt>
                <c:pt idx="18">
                  <c:v>113</c:v>
                </c:pt>
                <c:pt idx="19">
                  <c:v>160</c:v>
                </c:pt>
                <c:pt idx="20">
                  <c:v>327</c:v>
                </c:pt>
                <c:pt idx="21">
                  <c:v>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6E-43ED-A1E9-A2ADA62146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Ylä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-Savon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Kuviot!$A$324:$A$345</c:f>
              <c:strCache>
                <c:ptCount val="22"/>
                <c:pt idx="0">
                  <c:v>Kansainvälisten organisaatioiden ja toimielinten toiminta (U)</c:v>
                </c:pt>
                <c:pt idx="1">
                  <c:v>Sähkö-, kaasu- ja lämpöhuolto, jäähdytysliiketoiminta (D)</c:v>
                </c:pt>
                <c:pt idx="2">
                  <c:v>Kotital. toiminta työnantajina; kotital. eriyttämätön toiminta (T)</c:v>
                </c:pt>
                <c:pt idx="3">
                  <c:v>Vesi-, viemäri-, jätevesi- ja jätehuolto ja muu ymp. puht.pito (E)</c:v>
                </c:pt>
                <c:pt idx="4">
                  <c:v>Informaatio ja viestintä (J)</c:v>
                </c:pt>
                <c:pt idx="5">
                  <c:v>Kaivostoiminta ja louhinta (B)</c:v>
                </c:pt>
                <c:pt idx="6">
                  <c:v>Kiinteistöalan toiminta (L)</c:v>
                </c:pt>
                <c:pt idx="7">
                  <c:v>Taiteet, viihde ja virkistys (R)</c:v>
                </c:pt>
                <c:pt idx="8">
                  <c:v>Toimiala tuntematon</c:v>
                </c:pt>
                <c:pt idx="9">
                  <c:v>Rahoitus- ja vakuutustoiminta (K)</c:v>
                </c:pt>
                <c:pt idx="10">
                  <c:v>Ammatillinen, tieteellinen ja tekninen toiminta (M)</c:v>
                </c:pt>
                <c:pt idx="11">
                  <c:v>Muu palvelutoiminta (S)</c:v>
                </c:pt>
                <c:pt idx="12">
                  <c:v>Majoitus- ja ravitsemistoiminta (I)</c:v>
                </c:pt>
                <c:pt idx="13">
                  <c:v>Julkinen hallinto ja maanpuolustus; pakol. sos.vakuutus (O)</c:v>
                </c:pt>
                <c:pt idx="14">
                  <c:v>Hallinto- ja tukipalvelutoiminta (N)</c:v>
                </c:pt>
                <c:pt idx="15">
                  <c:v>Rakentaminen (F)</c:v>
                </c:pt>
                <c:pt idx="16">
                  <c:v>Kuljetus ja varastointi (H)</c:v>
                </c:pt>
                <c:pt idx="17">
                  <c:v>Koulutus (P)</c:v>
                </c:pt>
                <c:pt idx="18">
                  <c:v>Tukku- ja vähittäiskauppa; moottoriajoneuvojen korjaus (G)</c:v>
                </c:pt>
                <c:pt idx="19">
                  <c:v>Maatalous, metsätalous ja kalatalous (A)</c:v>
                </c:pt>
                <c:pt idx="20">
                  <c:v>Terveys- ja sosiaalipalvelut (Q)</c:v>
                </c:pt>
                <c:pt idx="21">
                  <c:v>Teollisuus (C)</c:v>
                </c:pt>
              </c:strCache>
            </c:strRef>
          </c:cat>
          <c:val>
            <c:numRef>
              <c:f>Kuviot!$B$324:$B$345</c:f>
              <c:numCache>
                <c:formatCode>#,##0</c:formatCode>
                <c:ptCount val="22"/>
                <c:pt idx="0">
                  <c:v>0</c:v>
                </c:pt>
                <c:pt idx="1">
                  <c:v>28</c:v>
                </c:pt>
                <c:pt idx="2">
                  <c:v>66</c:v>
                </c:pt>
                <c:pt idx="3">
                  <c:v>113</c:v>
                </c:pt>
                <c:pt idx="4">
                  <c:v>119</c:v>
                </c:pt>
                <c:pt idx="5">
                  <c:v>121</c:v>
                </c:pt>
                <c:pt idx="6">
                  <c:v>158</c:v>
                </c:pt>
                <c:pt idx="7">
                  <c:v>189</c:v>
                </c:pt>
                <c:pt idx="8">
                  <c:v>208</c:v>
                </c:pt>
                <c:pt idx="9">
                  <c:v>239</c:v>
                </c:pt>
                <c:pt idx="10">
                  <c:v>373</c:v>
                </c:pt>
                <c:pt idx="11">
                  <c:v>500</c:v>
                </c:pt>
                <c:pt idx="12">
                  <c:v>516</c:v>
                </c:pt>
                <c:pt idx="13">
                  <c:v>657</c:v>
                </c:pt>
                <c:pt idx="14">
                  <c:v>877</c:v>
                </c:pt>
                <c:pt idx="15">
                  <c:v>954</c:v>
                </c:pt>
                <c:pt idx="16">
                  <c:v>988</c:v>
                </c:pt>
                <c:pt idx="17">
                  <c:v>1246</c:v>
                </c:pt>
                <c:pt idx="18">
                  <c:v>1692</c:v>
                </c:pt>
                <c:pt idx="19">
                  <c:v>2222</c:v>
                </c:pt>
                <c:pt idx="20">
                  <c:v>3496</c:v>
                </c:pt>
                <c:pt idx="21">
                  <c:v>3771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E9-4968-B410-87ADC0ABB9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Suonenjoen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Kuviot!$A$353:$A$374</c:f>
              <c:strCache>
                <c:ptCount val="22"/>
                <c:pt idx="0">
                  <c:v>Kaivostoiminta ja louhinta (B)</c:v>
                </c:pt>
                <c:pt idx="1">
                  <c:v>Kansainvälisten organisaatioiden ja toimielinten toiminta (U)</c:v>
                </c:pt>
                <c:pt idx="2">
                  <c:v>Sähkö-, kaasu- ja lämpöhuolto, jäähdytysliiketoiminta (D)</c:v>
                </c:pt>
                <c:pt idx="3">
                  <c:v>Rahoitus- ja vakuutustoiminta (K)</c:v>
                </c:pt>
                <c:pt idx="4">
                  <c:v>Informaatio ja viestintä (J)</c:v>
                </c:pt>
                <c:pt idx="5">
                  <c:v>Kotital. toiminta työnantajina; kotital. eriyttämätön toiminta (T)</c:v>
                </c:pt>
                <c:pt idx="6">
                  <c:v>Vesi-, viemäri-, jätevesi- ja jätehuolto ja muu ymp. puht.pito (E)</c:v>
                </c:pt>
                <c:pt idx="7">
                  <c:v>Kiinteistöalan toiminta (L)</c:v>
                </c:pt>
                <c:pt idx="8">
                  <c:v>Taiteet, viihde ja virkistys (R)</c:v>
                </c:pt>
                <c:pt idx="9">
                  <c:v>Toimiala tuntematon</c:v>
                </c:pt>
                <c:pt idx="10">
                  <c:v>Muu palvelutoiminta (S)</c:v>
                </c:pt>
                <c:pt idx="11">
                  <c:v>Majoitus- ja ravitsemistoiminta (I)</c:v>
                </c:pt>
                <c:pt idx="12">
                  <c:v>Julkinen hallinto ja maanpuolustus; pakol. sos.vakuutus (O)</c:v>
                </c:pt>
                <c:pt idx="13">
                  <c:v>Kuljetus ja varastointi (H)</c:v>
                </c:pt>
                <c:pt idx="14">
                  <c:v>Ammatillinen, tieteellinen ja tekninen toiminta (M)</c:v>
                </c:pt>
                <c:pt idx="15">
                  <c:v>Hallinto- ja tukipalvelutoiminta (N)</c:v>
                </c:pt>
                <c:pt idx="16">
                  <c:v>Rakentaminen (F)</c:v>
                </c:pt>
                <c:pt idx="17">
                  <c:v>Koulutus (P)</c:v>
                </c:pt>
                <c:pt idx="18">
                  <c:v>Maatalous, metsätalous ja kalatalous (A)</c:v>
                </c:pt>
                <c:pt idx="19">
                  <c:v>Tukku- ja vähittäiskauppa; moottoriajoneuvojen korjaus (G)</c:v>
                </c:pt>
                <c:pt idx="20">
                  <c:v>Teollisuus (C)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Kuviot!$B$353:$B$374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14</c:v>
                </c:pt>
                <c:pt idx="5">
                  <c:v>15</c:v>
                </c:pt>
                <c:pt idx="6">
                  <c:v>17</c:v>
                </c:pt>
                <c:pt idx="7">
                  <c:v>26</c:v>
                </c:pt>
                <c:pt idx="8">
                  <c:v>26</c:v>
                </c:pt>
                <c:pt idx="9">
                  <c:v>29</c:v>
                </c:pt>
                <c:pt idx="10">
                  <c:v>38</c:v>
                </c:pt>
                <c:pt idx="11">
                  <c:v>66</c:v>
                </c:pt>
                <c:pt idx="12">
                  <c:v>72</c:v>
                </c:pt>
                <c:pt idx="13">
                  <c:v>73</c:v>
                </c:pt>
                <c:pt idx="14">
                  <c:v>76</c:v>
                </c:pt>
                <c:pt idx="15">
                  <c:v>118</c:v>
                </c:pt>
                <c:pt idx="16">
                  <c:v>154</c:v>
                </c:pt>
                <c:pt idx="17">
                  <c:v>163</c:v>
                </c:pt>
                <c:pt idx="18">
                  <c:v>170</c:v>
                </c:pt>
                <c:pt idx="19">
                  <c:v>229</c:v>
                </c:pt>
                <c:pt idx="20">
                  <c:v>460</c:v>
                </c:pt>
                <c:pt idx="21">
                  <c:v>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85-4E6E-ACA2-F865AA8F5D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Rautalammin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Kuviot!$A$382:$A$403</c:f>
              <c:strCache>
                <c:ptCount val="22"/>
                <c:pt idx="0">
                  <c:v>Kaivostoiminta ja louhinta (B)</c:v>
                </c:pt>
                <c:pt idx="1">
                  <c:v>Sähkö-, kaasu- ja lämpöhuolto, jäähdytysliiketoiminta (D)</c:v>
                </c:pt>
                <c:pt idx="2">
                  <c:v>Kansainvälisten organisaatioiden ja toimielinten toiminta (U)</c:v>
                </c:pt>
                <c:pt idx="3">
                  <c:v>Informaatio ja viestintä (J)</c:v>
                </c:pt>
                <c:pt idx="4">
                  <c:v>Kiinteistöalan toiminta (L)</c:v>
                </c:pt>
                <c:pt idx="5">
                  <c:v>Rahoitus- ja vakuutustoiminta (K)</c:v>
                </c:pt>
                <c:pt idx="6">
                  <c:v>Kotital. toiminta työnantajina; kotital. eriyttämätön toiminta (T)</c:v>
                </c:pt>
                <c:pt idx="7">
                  <c:v>Vesi-, viemäri-, jätevesi- ja jätehuolto ja muu ymp. puht.pito (E)</c:v>
                </c:pt>
                <c:pt idx="8">
                  <c:v>Ammatillinen, tieteellinen ja tekninen toiminta (M)</c:v>
                </c:pt>
                <c:pt idx="9">
                  <c:v>Taiteet, viihde ja virkistys (R)</c:v>
                </c:pt>
                <c:pt idx="10">
                  <c:v>Toimiala tuntematon</c:v>
                </c:pt>
                <c:pt idx="11">
                  <c:v>Julkinen hallinto ja maanpuolustus; pakol. sos.vakuutus (O)</c:v>
                </c:pt>
                <c:pt idx="12">
                  <c:v>Majoitus- ja ravitsemistoiminta (I)</c:v>
                </c:pt>
                <c:pt idx="13">
                  <c:v>Muu palvelutoiminta (S)</c:v>
                </c:pt>
                <c:pt idx="14">
                  <c:v>Kuljetus ja varastointi (H)</c:v>
                </c:pt>
                <c:pt idx="15">
                  <c:v>Rakentaminen (F)</c:v>
                </c:pt>
                <c:pt idx="16">
                  <c:v>Hallinto- ja tukipalvelutoiminta (N)</c:v>
                </c:pt>
                <c:pt idx="17">
                  <c:v>Koulutus (P)</c:v>
                </c:pt>
                <c:pt idx="18">
                  <c:v>Tukku- ja vähittäiskauppa; moottoriajoneuvojen korjaus (G)</c:v>
                </c:pt>
                <c:pt idx="19">
                  <c:v>Teollisuus (C)</c:v>
                </c:pt>
                <c:pt idx="20">
                  <c:v>Maatalous, metsätalous ja kalatalous (A)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Kuviot!$B$382:$B$403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3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8</c:v>
                </c:pt>
                <c:pt idx="9">
                  <c:v>13</c:v>
                </c:pt>
                <c:pt idx="10">
                  <c:v>16</c:v>
                </c:pt>
                <c:pt idx="11">
                  <c:v>25</c:v>
                </c:pt>
                <c:pt idx="12">
                  <c:v>26</c:v>
                </c:pt>
                <c:pt idx="13">
                  <c:v>28</c:v>
                </c:pt>
                <c:pt idx="14">
                  <c:v>33</c:v>
                </c:pt>
                <c:pt idx="15">
                  <c:v>34</c:v>
                </c:pt>
                <c:pt idx="16">
                  <c:v>38</c:v>
                </c:pt>
                <c:pt idx="17">
                  <c:v>51</c:v>
                </c:pt>
                <c:pt idx="18">
                  <c:v>70</c:v>
                </c:pt>
                <c:pt idx="19">
                  <c:v>88</c:v>
                </c:pt>
                <c:pt idx="20">
                  <c:v>149</c:v>
                </c:pt>
                <c:pt idx="21">
                  <c:v>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C7-49EA-8B7A-2FCDA358BD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Tervon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Kuviot!$A$411:$A$432</c:f>
              <c:strCache>
                <c:ptCount val="22"/>
                <c:pt idx="0">
                  <c:v>Vesi-, viemäri-, jätevesi- ja jätehuolto ja muu ymp. puht.pito (E)</c:v>
                </c:pt>
                <c:pt idx="1">
                  <c:v>Kansainvälisten organisaatioiden ja toimielinten toiminta (U)</c:v>
                </c:pt>
                <c:pt idx="2">
                  <c:v>Sähkö-, kaasu- ja lämpöhuolto, jäähdytysliiketoiminta (D)</c:v>
                </c:pt>
                <c:pt idx="3">
                  <c:v>Teollisuus (C)</c:v>
                </c:pt>
                <c:pt idx="4">
                  <c:v>Informaatio ja viestintä (J)</c:v>
                </c:pt>
                <c:pt idx="5">
                  <c:v>Kiinteistöalan toiminta (L)</c:v>
                </c:pt>
                <c:pt idx="6">
                  <c:v>Ammatillinen, tieteellinen ja tekninen toiminta (M)</c:v>
                </c:pt>
                <c:pt idx="7">
                  <c:v>Taiteet, viihde ja virkistys (R)</c:v>
                </c:pt>
                <c:pt idx="8">
                  <c:v>Muu palvelutoiminta (S)</c:v>
                </c:pt>
                <c:pt idx="9">
                  <c:v>Kaivostoiminta ja louhinta (B)</c:v>
                </c:pt>
                <c:pt idx="10">
                  <c:v>Kotital. toiminta työnantajina; kotital. eriyttämätön toiminta (T)</c:v>
                </c:pt>
                <c:pt idx="11">
                  <c:v>Toimiala tuntematon</c:v>
                </c:pt>
                <c:pt idx="12">
                  <c:v>Rahoitus- ja vakuutustoiminta (K)</c:v>
                </c:pt>
                <c:pt idx="13">
                  <c:v>Rakentaminen (F)</c:v>
                </c:pt>
                <c:pt idx="14">
                  <c:v>Tukku- ja vähittäiskauppa; moottoriajoneuvojen korjaus (G)</c:v>
                </c:pt>
                <c:pt idx="15">
                  <c:v>Majoitus- ja ravitsemistoiminta (I)</c:v>
                </c:pt>
                <c:pt idx="16">
                  <c:v>Hallinto- ja tukipalvelutoiminta (N)</c:v>
                </c:pt>
                <c:pt idx="17">
                  <c:v>Koulutus (P)</c:v>
                </c:pt>
                <c:pt idx="18">
                  <c:v>Julkinen hallinto ja maanpuolustus; pakol. sos.vakuutus (O)</c:v>
                </c:pt>
                <c:pt idx="19">
                  <c:v>Kuljetus ja varastointi (H)</c:v>
                </c:pt>
                <c:pt idx="20">
                  <c:v>Maatalous, metsätalous ja kalatalous (A)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Kuviot!$B$411:$B$432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6</c:v>
                </c:pt>
                <c:pt idx="11">
                  <c:v>6</c:v>
                </c:pt>
                <c:pt idx="12">
                  <c:v>9</c:v>
                </c:pt>
                <c:pt idx="13">
                  <c:v>10</c:v>
                </c:pt>
                <c:pt idx="14">
                  <c:v>15</c:v>
                </c:pt>
                <c:pt idx="15">
                  <c:v>15</c:v>
                </c:pt>
                <c:pt idx="16">
                  <c:v>16</c:v>
                </c:pt>
                <c:pt idx="17">
                  <c:v>19</c:v>
                </c:pt>
                <c:pt idx="18">
                  <c:v>23</c:v>
                </c:pt>
                <c:pt idx="19">
                  <c:v>26</c:v>
                </c:pt>
                <c:pt idx="20">
                  <c:v>60</c:v>
                </c:pt>
                <c:pt idx="21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5C-40CA-841B-829BC7B76E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Vesannon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Kuviot!$A$440:$A$461</c:f>
              <c:strCache>
                <c:ptCount val="22"/>
                <c:pt idx="0">
                  <c:v>Sähkö-, kaasu- ja lämpöhuolto, jäähdytysliiketoiminta (D)</c:v>
                </c:pt>
                <c:pt idx="1">
                  <c:v>Informaatio ja viestintä (J)</c:v>
                </c:pt>
                <c:pt idx="2">
                  <c:v>Kansainvälisten organisaatioiden ja toimielinten toiminta (U)</c:v>
                </c:pt>
                <c:pt idx="3">
                  <c:v>Kaivostoiminta ja louhinta (B)</c:v>
                </c:pt>
                <c:pt idx="4">
                  <c:v>Kiinteistöalan toiminta (L)</c:v>
                </c:pt>
                <c:pt idx="5">
                  <c:v>Vesi-, viemäri-, jätevesi- ja jätehuolto ja muu ymp. puht.pito (E)</c:v>
                </c:pt>
                <c:pt idx="6">
                  <c:v>Taiteet, viihde ja virkistys (R)</c:v>
                </c:pt>
                <c:pt idx="7">
                  <c:v>Kotital. toiminta työnantajina; kotital. eriyttämätön toiminta (T)</c:v>
                </c:pt>
                <c:pt idx="8">
                  <c:v>Teollisuus (C)</c:v>
                </c:pt>
                <c:pt idx="9">
                  <c:v>Toimiala tuntematon</c:v>
                </c:pt>
                <c:pt idx="10">
                  <c:v>Rahoitus- ja vakuutustoiminta (K)</c:v>
                </c:pt>
                <c:pt idx="11">
                  <c:v>Ammatillinen, tieteellinen ja tekninen toiminta (M)</c:v>
                </c:pt>
                <c:pt idx="12">
                  <c:v>Majoitus- ja ravitsemistoiminta (I)</c:v>
                </c:pt>
                <c:pt idx="13">
                  <c:v>Muu palvelutoiminta (S)</c:v>
                </c:pt>
                <c:pt idx="14">
                  <c:v>Kuljetus ja varastointi (H)</c:v>
                </c:pt>
                <c:pt idx="15">
                  <c:v>Julkinen hallinto ja maanpuolustus; pakol. sos.vakuutus (O)</c:v>
                </c:pt>
                <c:pt idx="16">
                  <c:v>Rakentaminen (F)</c:v>
                </c:pt>
                <c:pt idx="17">
                  <c:v>Koulutus (P)</c:v>
                </c:pt>
                <c:pt idx="18">
                  <c:v>Hallinto- ja tukipalvelutoiminta (N)</c:v>
                </c:pt>
                <c:pt idx="19">
                  <c:v>Tukku- ja vähittäiskauppa; moottoriajoneuvojen korjaus (G)</c:v>
                </c:pt>
                <c:pt idx="20">
                  <c:v>Maatalous, metsätalous ja kalatalous (A)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Kuviot!$B$440:$B$461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7</c:v>
                </c:pt>
                <c:pt idx="10">
                  <c:v>9</c:v>
                </c:pt>
                <c:pt idx="11">
                  <c:v>9</c:v>
                </c:pt>
                <c:pt idx="12">
                  <c:v>11</c:v>
                </c:pt>
                <c:pt idx="13">
                  <c:v>15</c:v>
                </c:pt>
                <c:pt idx="14">
                  <c:v>18</c:v>
                </c:pt>
                <c:pt idx="15">
                  <c:v>21</c:v>
                </c:pt>
                <c:pt idx="16">
                  <c:v>26</c:v>
                </c:pt>
                <c:pt idx="17">
                  <c:v>31</c:v>
                </c:pt>
                <c:pt idx="18">
                  <c:v>34</c:v>
                </c:pt>
                <c:pt idx="19">
                  <c:v>64</c:v>
                </c:pt>
                <c:pt idx="20">
                  <c:v>89</c:v>
                </c:pt>
                <c:pt idx="21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C5-4123-BFC5-B8E225E9F5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Sisä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-Savon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Kuviot!$A$469:$A$490</c:f>
              <c:strCache>
                <c:ptCount val="22"/>
                <c:pt idx="0">
                  <c:v>Kansainvälisten organisaatioiden ja toimielinten toiminta (U)</c:v>
                </c:pt>
                <c:pt idx="1">
                  <c:v>Sähkö-, kaasu- ja lämpöhuolto, jäähdytysliiketoiminta (D)</c:v>
                </c:pt>
                <c:pt idx="2">
                  <c:v>Kaivostoiminta ja louhinta (B)</c:v>
                </c:pt>
                <c:pt idx="3">
                  <c:v>Informaatio ja viestintä (J)</c:v>
                </c:pt>
                <c:pt idx="4">
                  <c:v>Vesi-, viemäri-, jätevesi- ja jätehuolto ja muu ymp. puht.pito (E)</c:v>
                </c:pt>
                <c:pt idx="5">
                  <c:v>Rahoitus- ja vakuutustoiminta (K)</c:v>
                </c:pt>
                <c:pt idx="6">
                  <c:v>Kotital. toiminta työnantajina; kotital. eriyttämätön toiminta (T)</c:v>
                </c:pt>
                <c:pt idx="7">
                  <c:v>Kiinteistöalan toiminta (L)</c:v>
                </c:pt>
                <c:pt idx="8">
                  <c:v>Taiteet, viihde ja virkistys (R)</c:v>
                </c:pt>
                <c:pt idx="9">
                  <c:v>Toimiala tuntematon</c:v>
                </c:pt>
                <c:pt idx="10">
                  <c:v>Muu palvelutoiminta (S)</c:v>
                </c:pt>
                <c:pt idx="11">
                  <c:v>Ammatillinen, tieteellinen ja tekninen toiminta (M)</c:v>
                </c:pt>
                <c:pt idx="12">
                  <c:v>Majoitus- ja ravitsemistoiminta (I)</c:v>
                </c:pt>
                <c:pt idx="13">
                  <c:v>Julkinen hallinto ja maanpuolustus; pakol. sos.vakuutus (O)</c:v>
                </c:pt>
                <c:pt idx="14">
                  <c:v>Kuljetus ja varastointi (H)</c:v>
                </c:pt>
                <c:pt idx="15">
                  <c:v>Hallinto- ja tukipalvelutoiminta (N)</c:v>
                </c:pt>
                <c:pt idx="16">
                  <c:v>Rakentaminen (F)</c:v>
                </c:pt>
                <c:pt idx="17">
                  <c:v>Koulutus (P)</c:v>
                </c:pt>
                <c:pt idx="18">
                  <c:v>Tukku- ja vähittäiskauppa; moottoriajoneuvojen korjaus (G)</c:v>
                </c:pt>
                <c:pt idx="19">
                  <c:v>Maatalous, metsätalous ja kalatalous (A)</c:v>
                </c:pt>
                <c:pt idx="20">
                  <c:v>Teollisuus (C)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Kuviot!$B$469:$B$490</c:f>
              <c:numCache>
                <c:formatCode>#,##0</c:formatCode>
                <c:ptCount val="22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18</c:v>
                </c:pt>
                <c:pt idx="4">
                  <c:v>27</c:v>
                </c:pt>
                <c:pt idx="5">
                  <c:v>30</c:v>
                </c:pt>
                <c:pt idx="6">
                  <c:v>31</c:v>
                </c:pt>
                <c:pt idx="7">
                  <c:v>33</c:v>
                </c:pt>
                <c:pt idx="8">
                  <c:v>45</c:v>
                </c:pt>
                <c:pt idx="9">
                  <c:v>58</c:v>
                </c:pt>
                <c:pt idx="10">
                  <c:v>85</c:v>
                </c:pt>
                <c:pt idx="11">
                  <c:v>96</c:v>
                </c:pt>
                <c:pt idx="12">
                  <c:v>118</c:v>
                </c:pt>
                <c:pt idx="13">
                  <c:v>141</c:v>
                </c:pt>
                <c:pt idx="14">
                  <c:v>150</c:v>
                </c:pt>
                <c:pt idx="15">
                  <c:v>206</c:v>
                </c:pt>
                <c:pt idx="16">
                  <c:v>224</c:v>
                </c:pt>
                <c:pt idx="17">
                  <c:v>264</c:v>
                </c:pt>
                <c:pt idx="18">
                  <c:v>378</c:v>
                </c:pt>
                <c:pt idx="19">
                  <c:v>468</c:v>
                </c:pt>
                <c:pt idx="20">
                  <c:v>554</c:v>
                </c:pt>
                <c:pt idx="21">
                  <c:v>1004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9E-4314-8B88-CBD47FAAF6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Kaavin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Kuviot!$A$498:$A$519</c:f>
              <c:strCache>
                <c:ptCount val="22"/>
                <c:pt idx="0">
                  <c:v>Rahoitus- ja vakuutustoiminta (K)</c:v>
                </c:pt>
                <c:pt idx="1">
                  <c:v>Kansainvälisten organisaatioiden ja toimielinten toiminta (U)</c:v>
                </c:pt>
                <c:pt idx="2">
                  <c:v>Sähkö-, kaasu- ja lämpöhuolto, jäähdytysliiketoiminta (D)</c:v>
                </c:pt>
                <c:pt idx="3">
                  <c:v>Kaivostoiminta ja louhinta (B)</c:v>
                </c:pt>
                <c:pt idx="4">
                  <c:v>Taiteet, viihde ja virkistys (R)</c:v>
                </c:pt>
                <c:pt idx="5">
                  <c:v>Kotital. toiminta työnantajina; kotital. eriyttämätön toiminta (T)</c:v>
                </c:pt>
                <c:pt idx="6">
                  <c:v>Majoitus- ja ravitsemistoiminta (I)</c:v>
                </c:pt>
                <c:pt idx="7">
                  <c:v>Kiinteistöalan toiminta (L)</c:v>
                </c:pt>
                <c:pt idx="8">
                  <c:v>Vesi-, viemäri-, jätevesi- ja jätehuolto ja muu ymp. puht.pito (E)</c:v>
                </c:pt>
                <c:pt idx="9">
                  <c:v>Informaatio ja viestintä (J)</c:v>
                </c:pt>
                <c:pt idx="10">
                  <c:v>Ammatillinen, tieteellinen ja tekninen toiminta (M)</c:v>
                </c:pt>
                <c:pt idx="11">
                  <c:v>Julkinen hallinto ja maanpuolustus; pakol. sos.vakuutus (O)</c:v>
                </c:pt>
                <c:pt idx="12">
                  <c:v>Toimiala tuntematon</c:v>
                </c:pt>
                <c:pt idx="13">
                  <c:v>Koulutus (P)</c:v>
                </c:pt>
                <c:pt idx="14">
                  <c:v>Muu palvelutoiminta (S)</c:v>
                </c:pt>
                <c:pt idx="15">
                  <c:v>Hallinto- ja tukipalvelutoiminta (N)</c:v>
                </c:pt>
                <c:pt idx="16">
                  <c:v>Rakentaminen (F)</c:v>
                </c:pt>
                <c:pt idx="17">
                  <c:v>Kuljetus ja varastointi (H)</c:v>
                </c:pt>
                <c:pt idx="18">
                  <c:v>Tukku- ja vähittäiskauppa; moottoriajoneuvojen korjaus (G)</c:v>
                </c:pt>
                <c:pt idx="19">
                  <c:v>Maatalous, metsätalous ja kalatalous (A)</c:v>
                </c:pt>
                <c:pt idx="20">
                  <c:v>Teollisuus (C)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Kuviot!$B$498:$B$519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5</c:v>
                </c:pt>
                <c:pt idx="10">
                  <c:v>10</c:v>
                </c:pt>
                <c:pt idx="11">
                  <c:v>14</c:v>
                </c:pt>
                <c:pt idx="12">
                  <c:v>16</c:v>
                </c:pt>
                <c:pt idx="13">
                  <c:v>23</c:v>
                </c:pt>
                <c:pt idx="14">
                  <c:v>24</c:v>
                </c:pt>
                <c:pt idx="15">
                  <c:v>37</c:v>
                </c:pt>
                <c:pt idx="16">
                  <c:v>43</c:v>
                </c:pt>
                <c:pt idx="17">
                  <c:v>54</c:v>
                </c:pt>
                <c:pt idx="18">
                  <c:v>66</c:v>
                </c:pt>
                <c:pt idx="19">
                  <c:v>100</c:v>
                </c:pt>
                <c:pt idx="20">
                  <c:v>100</c:v>
                </c:pt>
                <c:pt idx="21">
                  <c:v>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74-422F-BAFE-0FCACF4783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Rautavaaran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Kuviot!$A$527:$A$548</c:f>
              <c:strCache>
                <c:ptCount val="22"/>
                <c:pt idx="0">
                  <c:v>Kaivostoiminta ja louhinta (B)</c:v>
                </c:pt>
                <c:pt idx="1">
                  <c:v>Informaatio ja viestintä (J)</c:v>
                </c:pt>
                <c:pt idx="2">
                  <c:v>Rahoitus- ja vakuutustoiminta (K)</c:v>
                </c:pt>
                <c:pt idx="3">
                  <c:v>Kansainvälisten organisaatioiden ja toimielinten toiminta (U)</c:v>
                </c:pt>
                <c:pt idx="4">
                  <c:v>Sähkö-, kaasu- ja lämpöhuolto, jäähdytysliiketoiminta (D)</c:v>
                </c:pt>
                <c:pt idx="5">
                  <c:v>Vesi-, viemäri-, jätevesi- ja jätehuolto ja muu ymp. puht.pito (E)</c:v>
                </c:pt>
                <c:pt idx="6">
                  <c:v>Kiinteistöalan toiminta (L)</c:v>
                </c:pt>
                <c:pt idx="7">
                  <c:v>Kotital. toiminta työnantajina; kotital. eriyttämätön toiminta (T)</c:v>
                </c:pt>
                <c:pt idx="8">
                  <c:v>Toimiala tuntematon</c:v>
                </c:pt>
                <c:pt idx="9">
                  <c:v>Taiteet, viihde ja virkistys (R)</c:v>
                </c:pt>
                <c:pt idx="10">
                  <c:v>Ammatillinen, tieteellinen ja tekninen toiminta (M)</c:v>
                </c:pt>
                <c:pt idx="11">
                  <c:v>Muu palvelutoiminta (S)</c:v>
                </c:pt>
                <c:pt idx="12">
                  <c:v>Tukku- ja vähittäiskauppa; moottoriajoneuvojen korjaus (G)</c:v>
                </c:pt>
                <c:pt idx="13">
                  <c:v>Teollisuus (C)</c:v>
                </c:pt>
                <c:pt idx="14">
                  <c:v>Kuljetus ja varastointi (H)</c:v>
                </c:pt>
                <c:pt idx="15">
                  <c:v>Hallinto- ja tukipalvelutoiminta (N)</c:v>
                </c:pt>
                <c:pt idx="16">
                  <c:v>Julkinen hallinto ja maanpuolustus; pakol. sos.vakuutus (O)</c:v>
                </c:pt>
                <c:pt idx="17">
                  <c:v>Majoitus- ja ravitsemistoiminta (I)</c:v>
                </c:pt>
                <c:pt idx="18">
                  <c:v>Koulutus (P)</c:v>
                </c:pt>
                <c:pt idx="19">
                  <c:v>Rakentaminen (F)</c:v>
                </c:pt>
                <c:pt idx="20">
                  <c:v>Maatalous, metsätalous ja kalatalous (A)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Kuviot!$B$527:$B$548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16</c:v>
                </c:pt>
                <c:pt idx="12">
                  <c:v>19</c:v>
                </c:pt>
                <c:pt idx="13">
                  <c:v>21</c:v>
                </c:pt>
                <c:pt idx="14">
                  <c:v>22</c:v>
                </c:pt>
                <c:pt idx="15">
                  <c:v>22</c:v>
                </c:pt>
                <c:pt idx="16">
                  <c:v>22</c:v>
                </c:pt>
                <c:pt idx="17">
                  <c:v>26</c:v>
                </c:pt>
                <c:pt idx="18">
                  <c:v>29</c:v>
                </c:pt>
                <c:pt idx="19">
                  <c:v>32</c:v>
                </c:pt>
                <c:pt idx="20">
                  <c:v>51</c:v>
                </c:pt>
                <c:pt idx="21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D1-415A-9A70-2B95AD747C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Kuopion</a:t>
            </a:r>
            <a:r>
              <a:rPr lang="en-US" b="1" baseline="0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baseline="0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baseline="0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baseline="0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baseline="0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Kuviot!$A$34:$A$55</c:f>
              <c:strCache>
                <c:ptCount val="22"/>
                <c:pt idx="0">
                  <c:v>Kansainvälisten organisaatioiden ja toimielinten toiminta (U)</c:v>
                </c:pt>
                <c:pt idx="1">
                  <c:v>Kaivostoiminta ja louhinta (B)</c:v>
                </c:pt>
                <c:pt idx="2">
                  <c:v>Sähkö-, kaasu- ja lämpöhuolto, jäähdytysliiketoiminta (D)</c:v>
                </c:pt>
                <c:pt idx="3">
                  <c:v>Kotital. toiminta työnantajina; kotital. eriyttämätön toiminta (T)</c:v>
                </c:pt>
                <c:pt idx="4">
                  <c:v>Vesi-, viemäri-, jätevesi- ja jätehuolto ja muu ymp. puht.pito (E)</c:v>
                </c:pt>
                <c:pt idx="5">
                  <c:v>Kiinteistöalan toiminta (L)</c:v>
                </c:pt>
                <c:pt idx="6">
                  <c:v>Toimiala tuntematon</c:v>
                </c:pt>
                <c:pt idx="7">
                  <c:v>Taiteet, viihde ja virkistys (R)</c:v>
                </c:pt>
                <c:pt idx="8">
                  <c:v>Rahoitus- ja vakuutustoiminta (K)</c:v>
                </c:pt>
                <c:pt idx="9">
                  <c:v>Muu palvelutoiminta (S)</c:v>
                </c:pt>
                <c:pt idx="10">
                  <c:v>Maatalous, metsätalous ja kalatalous (A)</c:v>
                </c:pt>
                <c:pt idx="11">
                  <c:v>Majoitus- ja ravitsemistoiminta (I)</c:v>
                </c:pt>
                <c:pt idx="12">
                  <c:v>Informaatio ja viestintä (J)</c:v>
                </c:pt>
                <c:pt idx="13">
                  <c:v>Kuljetus ja varastointi (H)</c:v>
                </c:pt>
                <c:pt idx="14">
                  <c:v>Julkinen hallinto ja maanpuolustus; pakol. sos.vakuutus (O)</c:v>
                </c:pt>
                <c:pt idx="15">
                  <c:v>Teollisuus (C)</c:v>
                </c:pt>
                <c:pt idx="16">
                  <c:v>Ammatillinen, tieteellinen ja tekninen toiminta (M)</c:v>
                </c:pt>
                <c:pt idx="17">
                  <c:v>Rakentaminen (F)</c:v>
                </c:pt>
                <c:pt idx="18">
                  <c:v>Koulutus (P)</c:v>
                </c:pt>
                <c:pt idx="19">
                  <c:v>Hallinto- ja tukipalvelutoiminta (N)</c:v>
                </c:pt>
                <c:pt idx="20">
                  <c:v>Tukku- ja vähittäiskauppa; moottoriajoneuvojen korjaus (G)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Kuviot!$B$34:$B$55</c:f>
              <c:numCache>
                <c:formatCode>#,##0</c:formatCode>
                <c:ptCount val="22"/>
                <c:pt idx="0">
                  <c:v>0</c:v>
                </c:pt>
                <c:pt idx="1">
                  <c:v>56</c:v>
                </c:pt>
                <c:pt idx="2">
                  <c:v>191</c:v>
                </c:pt>
                <c:pt idx="3">
                  <c:v>199</c:v>
                </c:pt>
                <c:pt idx="4">
                  <c:v>320</c:v>
                </c:pt>
                <c:pt idx="5">
                  <c:v>509</c:v>
                </c:pt>
                <c:pt idx="6">
                  <c:v>585</c:v>
                </c:pt>
                <c:pt idx="7">
                  <c:v>993</c:v>
                </c:pt>
                <c:pt idx="8">
                  <c:v>1075</c:v>
                </c:pt>
                <c:pt idx="9">
                  <c:v>1308</c:v>
                </c:pt>
                <c:pt idx="10">
                  <c:v>1309</c:v>
                </c:pt>
                <c:pt idx="11">
                  <c:v>1794</c:v>
                </c:pt>
                <c:pt idx="12">
                  <c:v>2118</c:v>
                </c:pt>
                <c:pt idx="13">
                  <c:v>2459</c:v>
                </c:pt>
                <c:pt idx="14">
                  <c:v>2612</c:v>
                </c:pt>
                <c:pt idx="15">
                  <c:v>3198</c:v>
                </c:pt>
                <c:pt idx="16">
                  <c:v>3761</c:v>
                </c:pt>
                <c:pt idx="17">
                  <c:v>3794</c:v>
                </c:pt>
                <c:pt idx="18">
                  <c:v>4812</c:v>
                </c:pt>
                <c:pt idx="19">
                  <c:v>5213</c:v>
                </c:pt>
                <c:pt idx="20">
                  <c:v>5732</c:v>
                </c:pt>
                <c:pt idx="21">
                  <c:v>13353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AD-4528-BB57-0FC0CF4A95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Tuusniemen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Kuviot!$A$556:$A$577</c:f>
              <c:strCache>
                <c:ptCount val="22"/>
                <c:pt idx="0">
                  <c:v>Sähkö-, kaasu- ja lämpöhuolto, jäähdytysliiketoiminta (D)</c:v>
                </c:pt>
                <c:pt idx="1">
                  <c:v>Kansainvälisten organisaatioiden ja toimielinten toiminta (U)</c:v>
                </c:pt>
                <c:pt idx="2">
                  <c:v>Taiteet, viihde ja virkistys (R)</c:v>
                </c:pt>
                <c:pt idx="3">
                  <c:v>Kaivostoiminta ja louhinta (B)</c:v>
                </c:pt>
                <c:pt idx="4">
                  <c:v>Informaatio ja viestintä (J)</c:v>
                </c:pt>
                <c:pt idx="5">
                  <c:v>Vesi-, viemäri-, jätevesi- ja jätehuolto ja muu ymp. puht.pito (E)</c:v>
                </c:pt>
                <c:pt idx="6">
                  <c:v>Kotital. toiminta työnantajina; kotital. eriyttämätön toiminta (T)</c:v>
                </c:pt>
                <c:pt idx="7">
                  <c:v>Rahoitus- ja vakuutustoiminta (K)</c:v>
                </c:pt>
                <c:pt idx="8">
                  <c:v>Kiinteistöalan toiminta (L)</c:v>
                </c:pt>
                <c:pt idx="9">
                  <c:v>Ammatillinen, tieteellinen ja tekninen toiminta (M)</c:v>
                </c:pt>
                <c:pt idx="10">
                  <c:v>Muu palvelutoiminta (S)</c:v>
                </c:pt>
                <c:pt idx="11">
                  <c:v>Kuljetus ja varastointi (H)</c:v>
                </c:pt>
                <c:pt idx="12">
                  <c:v>Toimiala tuntematon</c:v>
                </c:pt>
                <c:pt idx="13">
                  <c:v>Majoitus- ja ravitsemistoiminta (I)</c:v>
                </c:pt>
                <c:pt idx="14">
                  <c:v>Julkinen hallinto ja maanpuolustus; pakol. sos.vakuutus (O)</c:v>
                </c:pt>
                <c:pt idx="15">
                  <c:v>Hallinto- ja tukipalvelutoiminta (N)</c:v>
                </c:pt>
                <c:pt idx="16">
                  <c:v>Tukku- ja vähittäiskauppa; moottoriajoneuvojen korjaus (G)</c:v>
                </c:pt>
                <c:pt idx="17">
                  <c:v>Teollisuus (C)</c:v>
                </c:pt>
                <c:pt idx="18">
                  <c:v>Koulutus (P)</c:v>
                </c:pt>
                <c:pt idx="19">
                  <c:v>Rakentaminen (F)</c:v>
                </c:pt>
                <c:pt idx="20">
                  <c:v>Terveys- ja sosiaalipalvelut (Q)</c:v>
                </c:pt>
                <c:pt idx="21">
                  <c:v>Maatalous, metsätalous ja kalatalous (A)</c:v>
                </c:pt>
              </c:strCache>
            </c:strRef>
          </c:cat>
          <c:val>
            <c:numRef>
              <c:f>Kuviot!$B$556:$B$577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6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13</c:v>
                </c:pt>
                <c:pt idx="14">
                  <c:v>20</c:v>
                </c:pt>
                <c:pt idx="15">
                  <c:v>34</c:v>
                </c:pt>
                <c:pt idx="16">
                  <c:v>36</c:v>
                </c:pt>
                <c:pt idx="17">
                  <c:v>43</c:v>
                </c:pt>
                <c:pt idx="18">
                  <c:v>51</c:v>
                </c:pt>
                <c:pt idx="19">
                  <c:v>72</c:v>
                </c:pt>
                <c:pt idx="20">
                  <c:v>123</c:v>
                </c:pt>
                <c:pt idx="21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7-44FC-9B5D-8480E3ED8F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Koillis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-Savon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Kuviot!$A$585:$A$606</c:f>
              <c:strCache>
                <c:ptCount val="22"/>
                <c:pt idx="0">
                  <c:v>Kansainvälisten organisaatioiden ja toimielinten toiminta (U)</c:v>
                </c:pt>
                <c:pt idx="1">
                  <c:v>Sähkö-, kaasu- ja lämpöhuolto, jäähdytysliiketoiminta (D)</c:v>
                </c:pt>
                <c:pt idx="2">
                  <c:v>Kaivostoiminta ja louhinta (B)</c:v>
                </c:pt>
                <c:pt idx="3">
                  <c:v>Rahoitus- ja vakuutustoiminta (K)</c:v>
                </c:pt>
                <c:pt idx="4">
                  <c:v>Informaatio ja viestintä (J)</c:v>
                </c:pt>
                <c:pt idx="5">
                  <c:v>Taiteet, viihde ja virkistys (R)</c:v>
                </c:pt>
                <c:pt idx="6">
                  <c:v>Kotital. toiminta työnantajina; kotital. eriyttämätön toiminta (T)</c:v>
                </c:pt>
                <c:pt idx="7">
                  <c:v>Vesi-, viemäri-, jätevesi- ja jätehuolto ja muu ymp. puht.pito (E)</c:v>
                </c:pt>
                <c:pt idx="8">
                  <c:v>Kiinteistöalan toiminta (L)</c:v>
                </c:pt>
                <c:pt idx="9">
                  <c:v>Ammatillinen, tieteellinen ja tekninen toiminta (M)</c:v>
                </c:pt>
                <c:pt idx="10">
                  <c:v>Toimiala tuntematon</c:v>
                </c:pt>
                <c:pt idx="11">
                  <c:v>Majoitus- ja ravitsemistoiminta (I)</c:v>
                </c:pt>
                <c:pt idx="12">
                  <c:v>Muu palvelutoiminta (S)</c:v>
                </c:pt>
                <c:pt idx="13">
                  <c:v>Julkinen hallinto ja maanpuolustus; pakol. sos.vakuutus (O)</c:v>
                </c:pt>
                <c:pt idx="14">
                  <c:v>Kuljetus ja varastointi (H)</c:v>
                </c:pt>
                <c:pt idx="15">
                  <c:v>Hallinto- ja tukipalvelutoiminta (N)</c:v>
                </c:pt>
                <c:pt idx="16">
                  <c:v>Koulutus (P)</c:v>
                </c:pt>
                <c:pt idx="17">
                  <c:v>Tukku- ja vähittäiskauppa; moottoriajoneuvojen korjaus (G)</c:v>
                </c:pt>
                <c:pt idx="18">
                  <c:v>Rakentaminen (F)</c:v>
                </c:pt>
                <c:pt idx="19">
                  <c:v>Teollisuus (C)</c:v>
                </c:pt>
                <c:pt idx="20">
                  <c:v>Maatalous, metsätalous ja kalatalous (A)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Kuviot!$B$585:$B$606</c:f>
              <c:numCache>
                <c:formatCode>#,##0</c:formatCode>
                <c:ptCount val="22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10</c:v>
                </c:pt>
                <c:pt idx="8">
                  <c:v>10</c:v>
                </c:pt>
                <c:pt idx="9">
                  <c:v>21</c:v>
                </c:pt>
                <c:pt idx="10">
                  <c:v>30</c:v>
                </c:pt>
                <c:pt idx="11">
                  <c:v>43</c:v>
                </c:pt>
                <c:pt idx="12">
                  <c:v>49</c:v>
                </c:pt>
                <c:pt idx="13">
                  <c:v>56</c:v>
                </c:pt>
                <c:pt idx="14">
                  <c:v>86</c:v>
                </c:pt>
                <c:pt idx="15">
                  <c:v>93</c:v>
                </c:pt>
                <c:pt idx="16">
                  <c:v>103</c:v>
                </c:pt>
                <c:pt idx="17">
                  <c:v>121</c:v>
                </c:pt>
                <c:pt idx="18">
                  <c:v>147</c:v>
                </c:pt>
                <c:pt idx="19">
                  <c:v>164</c:v>
                </c:pt>
                <c:pt idx="20">
                  <c:v>276</c:v>
                </c:pt>
                <c:pt idx="21">
                  <c:v>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0A-4824-8BF9-E147BEA50F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Varkauden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seudun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Kuviot!$A$701:$A$722</c:f>
              <c:strCache>
                <c:ptCount val="22"/>
                <c:pt idx="0">
                  <c:v>Kansainvälisten organisaatioiden ja toimielinten toiminta (U)</c:v>
                </c:pt>
                <c:pt idx="1">
                  <c:v>Kaivostoiminta ja louhinta (B)</c:v>
                </c:pt>
                <c:pt idx="2">
                  <c:v>Rahoitus- ja vakuutustoiminta (K)</c:v>
                </c:pt>
                <c:pt idx="3">
                  <c:v>Kotital. toiminta työnantajina; kotital. eriyttämätön toiminta (T)</c:v>
                </c:pt>
                <c:pt idx="4">
                  <c:v>Informaatio ja viestintä (J)</c:v>
                </c:pt>
                <c:pt idx="5">
                  <c:v>Sähkö-, kaasu- ja lämpöhuolto, jäähdytysliiketoiminta (D)</c:v>
                </c:pt>
                <c:pt idx="6">
                  <c:v>Vesi-, viemäri-, jätevesi- ja jätehuolto ja muu ymp. puht.pito (E)</c:v>
                </c:pt>
                <c:pt idx="7">
                  <c:v>Kiinteistöalan toiminta (L)</c:v>
                </c:pt>
                <c:pt idx="8">
                  <c:v>Toimiala tuntematon</c:v>
                </c:pt>
                <c:pt idx="9">
                  <c:v>Taiteet, viihde ja virkistys (R)</c:v>
                </c:pt>
                <c:pt idx="10">
                  <c:v>Muu palvelutoiminta (S)</c:v>
                </c:pt>
                <c:pt idx="11">
                  <c:v>Julkinen hallinto ja maanpuolustus; pakol. sos.vakuutus (O)</c:v>
                </c:pt>
                <c:pt idx="12">
                  <c:v>Majoitus- ja ravitsemistoiminta (I)</c:v>
                </c:pt>
                <c:pt idx="13">
                  <c:v>Ammatillinen, tieteellinen ja tekninen toiminta (M)</c:v>
                </c:pt>
                <c:pt idx="14">
                  <c:v>Kuljetus ja varastointi (H)</c:v>
                </c:pt>
                <c:pt idx="15">
                  <c:v>Koulutus (P)</c:v>
                </c:pt>
                <c:pt idx="16">
                  <c:v>Maatalous, metsätalous ja kalatalous (A)</c:v>
                </c:pt>
                <c:pt idx="17">
                  <c:v>Rakentaminen (F)</c:v>
                </c:pt>
                <c:pt idx="18">
                  <c:v>Hallinto- ja tukipalvelutoiminta (N)</c:v>
                </c:pt>
                <c:pt idx="19">
                  <c:v>Tukku- ja vähittäiskauppa; moottoriajoneuvojen korjaus (G)</c:v>
                </c:pt>
                <c:pt idx="20">
                  <c:v>Terveys- ja sosiaalipalvelut (Q)</c:v>
                </c:pt>
                <c:pt idx="21">
                  <c:v>Teollisuus (C)</c:v>
                </c:pt>
              </c:strCache>
            </c:strRef>
          </c:cat>
          <c:val>
            <c:numRef>
              <c:f>Kuviot!$B$701:$B$722</c:f>
              <c:numCache>
                <c:formatCode>#,##0</c:formatCode>
                <c:ptCount val="22"/>
                <c:pt idx="0">
                  <c:v>0</c:v>
                </c:pt>
                <c:pt idx="1">
                  <c:v>4</c:v>
                </c:pt>
                <c:pt idx="2">
                  <c:v>59</c:v>
                </c:pt>
                <c:pt idx="3">
                  <c:v>70</c:v>
                </c:pt>
                <c:pt idx="4">
                  <c:v>79</c:v>
                </c:pt>
                <c:pt idx="5">
                  <c:v>83</c:v>
                </c:pt>
                <c:pt idx="6">
                  <c:v>85</c:v>
                </c:pt>
                <c:pt idx="7">
                  <c:v>99</c:v>
                </c:pt>
                <c:pt idx="8">
                  <c:v>107</c:v>
                </c:pt>
                <c:pt idx="9">
                  <c:v>155</c:v>
                </c:pt>
                <c:pt idx="10">
                  <c:v>274</c:v>
                </c:pt>
                <c:pt idx="11">
                  <c:v>319</c:v>
                </c:pt>
                <c:pt idx="12">
                  <c:v>392</c:v>
                </c:pt>
                <c:pt idx="13">
                  <c:v>428</c:v>
                </c:pt>
                <c:pt idx="14">
                  <c:v>508</c:v>
                </c:pt>
                <c:pt idx="15">
                  <c:v>629</c:v>
                </c:pt>
                <c:pt idx="16">
                  <c:v>665</c:v>
                </c:pt>
                <c:pt idx="17">
                  <c:v>756</c:v>
                </c:pt>
                <c:pt idx="18">
                  <c:v>796</c:v>
                </c:pt>
                <c:pt idx="19">
                  <c:v>1055</c:v>
                </c:pt>
                <c:pt idx="20">
                  <c:v>2256</c:v>
                </c:pt>
                <c:pt idx="21">
                  <c:v>3138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04-4F8D-9188-4CC89DDBF7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Joroisten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Kuviot!$A$643:$A$664</c:f>
              <c:strCache>
                <c:ptCount val="22"/>
                <c:pt idx="0">
                  <c:v>Kaivostoiminta ja louhinta (B)</c:v>
                </c:pt>
                <c:pt idx="1">
                  <c:v>Sähkö-, kaasu- ja lämpöhuolto, jäähdytysliiketoiminta (D)</c:v>
                </c:pt>
                <c:pt idx="2">
                  <c:v>Informaatio ja viestintä (J)</c:v>
                </c:pt>
                <c:pt idx="3">
                  <c:v>Kansainvälisten organisaatioiden ja toimielinten toiminta (U)</c:v>
                </c:pt>
                <c:pt idx="4">
                  <c:v>Vesi-, viemäri-, jätevesi- ja jätehuolto ja muu ymp. puht.pito (E)</c:v>
                </c:pt>
                <c:pt idx="5">
                  <c:v>Kiinteistöalan toiminta (L)</c:v>
                </c:pt>
                <c:pt idx="6">
                  <c:v>Kotital. toiminta työnantajina; kotital. eriyttämätön toiminta (T)</c:v>
                </c:pt>
                <c:pt idx="7">
                  <c:v>Rahoitus- ja vakuutustoiminta (K)</c:v>
                </c:pt>
                <c:pt idx="8">
                  <c:v>Taiteet, viihde ja virkistys (R)</c:v>
                </c:pt>
                <c:pt idx="9">
                  <c:v>Toimiala tuntematon</c:v>
                </c:pt>
                <c:pt idx="10">
                  <c:v>Julkinen hallinto ja maanpuolustus; pakol. sos.vakuutus (O)</c:v>
                </c:pt>
                <c:pt idx="11">
                  <c:v>Ammatillinen, tieteellinen ja tekninen toiminta (M)</c:v>
                </c:pt>
                <c:pt idx="12">
                  <c:v>Muu palvelutoiminta (S)</c:v>
                </c:pt>
                <c:pt idx="13">
                  <c:v>Tukku- ja vähittäiskauppa; moottoriajoneuvojen korjaus (G)</c:v>
                </c:pt>
                <c:pt idx="14">
                  <c:v>Majoitus- ja ravitsemistoiminta (I)</c:v>
                </c:pt>
                <c:pt idx="15">
                  <c:v>Rakentaminen (F)</c:v>
                </c:pt>
                <c:pt idx="16">
                  <c:v>Hallinto- ja tukipalvelutoiminta (N)</c:v>
                </c:pt>
                <c:pt idx="17">
                  <c:v>Kuljetus ja varastointi (H)</c:v>
                </c:pt>
                <c:pt idx="18">
                  <c:v>Koulutus (P)</c:v>
                </c:pt>
                <c:pt idx="19">
                  <c:v>Teollisuus (C)</c:v>
                </c:pt>
                <c:pt idx="20">
                  <c:v>Terveys- ja sosiaalipalvelut (Q)</c:v>
                </c:pt>
                <c:pt idx="21">
                  <c:v>Maatalous, metsätalous ja kalatalous (A)</c:v>
                </c:pt>
              </c:strCache>
            </c:strRef>
          </c:cat>
          <c:val>
            <c:numRef>
              <c:f>Kuviot!$B$643:$B$664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4</c:v>
                </c:pt>
                <c:pt idx="6">
                  <c:v>6</c:v>
                </c:pt>
                <c:pt idx="7">
                  <c:v>9</c:v>
                </c:pt>
                <c:pt idx="8">
                  <c:v>14</c:v>
                </c:pt>
                <c:pt idx="9">
                  <c:v>21</c:v>
                </c:pt>
                <c:pt idx="10">
                  <c:v>22</c:v>
                </c:pt>
                <c:pt idx="11">
                  <c:v>31</c:v>
                </c:pt>
                <c:pt idx="12">
                  <c:v>32</c:v>
                </c:pt>
                <c:pt idx="13">
                  <c:v>49</c:v>
                </c:pt>
                <c:pt idx="14">
                  <c:v>61</c:v>
                </c:pt>
                <c:pt idx="15">
                  <c:v>62</c:v>
                </c:pt>
                <c:pt idx="16">
                  <c:v>65</c:v>
                </c:pt>
                <c:pt idx="17">
                  <c:v>67</c:v>
                </c:pt>
                <c:pt idx="18">
                  <c:v>75</c:v>
                </c:pt>
                <c:pt idx="19">
                  <c:v>197</c:v>
                </c:pt>
                <c:pt idx="20">
                  <c:v>243</c:v>
                </c:pt>
                <c:pt idx="21">
                  <c:v>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F4-4A93-9619-B8173DDD06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Leppävirran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Kuviot!$A$672:$A$693</c:f>
              <c:strCache>
                <c:ptCount val="22"/>
                <c:pt idx="0">
                  <c:v>Kaivostoiminta ja louhinta (B)</c:v>
                </c:pt>
                <c:pt idx="1">
                  <c:v>Kansainvälisten organisaatioiden ja toimielinten toiminta (U)</c:v>
                </c:pt>
                <c:pt idx="2">
                  <c:v>Rahoitus- ja vakuutustoiminta (K)</c:v>
                </c:pt>
                <c:pt idx="3">
                  <c:v>Informaatio ja viestintä (J)</c:v>
                </c:pt>
                <c:pt idx="4">
                  <c:v>Kiinteistöalan toiminta (L)</c:v>
                </c:pt>
                <c:pt idx="5">
                  <c:v>Vesi-, viemäri-, jätevesi- ja jätehuolto ja muu ymp. puht.pito (E)</c:v>
                </c:pt>
                <c:pt idx="6">
                  <c:v>Sähkö-, kaasu- ja lämpöhuolto, jäähdytysliiketoiminta (D)</c:v>
                </c:pt>
                <c:pt idx="7">
                  <c:v>Toimiala tuntematon</c:v>
                </c:pt>
                <c:pt idx="8">
                  <c:v>Taiteet, viihde ja virkistys (R)</c:v>
                </c:pt>
                <c:pt idx="9">
                  <c:v>Kotital. toiminta työnantajina; kotital. eriyttämätön toiminta (T)</c:v>
                </c:pt>
                <c:pt idx="10">
                  <c:v>Ammatillinen, tieteellinen ja tekninen toiminta (M)</c:v>
                </c:pt>
                <c:pt idx="11">
                  <c:v>Julkinen hallinto ja maanpuolustus; pakol. sos.vakuutus (O)</c:v>
                </c:pt>
                <c:pt idx="12">
                  <c:v>Majoitus- ja ravitsemistoiminta (I)</c:v>
                </c:pt>
                <c:pt idx="13">
                  <c:v>Muu palvelutoiminta (S)</c:v>
                </c:pt>
                <c:pt idx="14">
                  <c:v>Kuljetus ja varastointi (H)</c:v>
                </c:pt>
                <c:pt idx="15">
                  <c:v>Hallinto- ja tukipalvelutoiminta (N)</c:v>
                </c:pt>
                <c:pt idx="16">
                  <c:v>Koulutus (P)</c:v>
                </c:pt>
                <c:pt idx="17">
                  <c:v>Tukku- ja vähittäiskauppa; moottoriajoneuvojen korjaus (G)</c:v>
                </c:pt>
                <c:pt idx="18">
                  <c:v>Maatalous, metsätalous ja kalatalous (A)</c:v>
                </c:pt>
                <c:pt idx="19">
                  <c:v>Rakentaminen (F)</c:v>
                </c:pt>
                <c:pt idx="20">
                  <c:v>Terveys- ja sosiaalipalvelut (Q)</c:v>
                </c:pt>
                <c:pt idx="21">
                  <c:v>Teollisuus (C)</c:v>
                </c:pt>
              </c:strCache>
            </c:strRef>
          </c:cat>
          <c:val>
            <c:numRef>
              <c:f>Kuviot!$B$672:$B$693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7</c:v>
                </c:pt>
                <c:pt idx="4">
                  <c:v>16</c:v>
                </c:pt>
                <c:pt idx="5">
                  <c:v>20</c:v>
                </c:pt>
                <c:pt idx="6">
                  <c:v>27</c:v>
                </c:pt>
                <c:pt idx="7">
                  <c:v>29</c:v>
                </c:pt>
                <c:pt idx="8">
                  <c:v>34</c:v>
                </c:pt>
                <c:pt idx="9">
                  <c:v>34</c:v>
                </c:pt>
                <c:pt idx="10">
                  <c:v>49</c:v>
                </c:pt>
                <c:pt idx="11">
                  <c:v>58</c:v>
                </c:pt>
                <c:pt idx="12">
                  <c:v>78</c:v>
                </c:pt>
                <c:pt idx="13">
                  <c:v>82</c:v>
                </c:pt>
                <c:pt idx="14">
                  <c:v>97</c:v>
                </c:pt>
                <c:pt idx="15">
                  <c:v>128</c:v>
                </c:pt>
                <c:pt idx="16">
                  <c:v>130</c:v>
                </c:pt>
                <c:pt idx="17">
                  <c:v>181</c:v>
                </c:pt>
                <c:pt idx="18">
                  <c:v>196</c:v>
                </c:pt>
                <c:pt idx="19">
                  <c:v>228</c:v>
                </c:pt>
                <c:pt idx="20">
                  <c:v>524</c:v>
                </c:pt>
                <c:pt idx="21">
                  <c:v>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95-4427-B936-F08EFEB0C5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Varkauden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seudun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Kuviot!$A$701:$A$722</c:f>
              <c:strCache>
                <c:ptCount val="22"/>
                <c:pt idx="0">
                  <c:v>Kansainvälisten organisaatioiden ja toimielinten toiminta (U)</c:v>
                </c:pt>
                <c:pt idx="1">
                  <c:v>Kaivostoiminta ja louhinta (B)</c:v>
                </c:pt>
                <c:pt idx="2">
                  <c:v>Rahoitus- ja vakuutustoiminta (K)</c:v>
                </c:pt>
                <c:pt idx="3">
                  <c:v>Kotital. toiminta työnantajina; kotital. eriyttämätön toiminta (T)</c:v>
                </c:pt>
                <c:pt idx="4">
                  <c:v>Informaatio ja viestintä (J)</c:v>
                </c:pt>
                <c:pt idx="5">
                  <c:v>Sähkö-, kaasu- ja lämpöhuolto, jäähdytysliiketoiminta (D)</c:v>
                </c:pt>
                <c:pt idx="6">
                  <c:v>Vesi-, viemäri-, jätevesi- ja jätehuolto ja muu ymp. puht.pito (E)</c:v>
                </c:pt>
                <c:pt idx="7">
                  <c:v>Kiinteistöalan toiminta (L)</c:v>
                </c:pt>
                <c:pt idx="8">
                  <c:v>Toimiala tuntematon</c:v>
                </c:pt>
                <c:pt idx="9">
                  <c:v>Taiteet, viihde ja virkistys (R)</c:v>
                </c:pt>
                <c:pt idx="10">
                  <c:v>Muu palvelutoiminta (S)</c:v>
                </c:pt>
                <c:pt idx="11">
                  <c:v>Julkinen hallinto ja maanpuolustus; pakol. sos.vakuutus (O)</c:v>
                </c:pt>
                <c:pt idx="12">
                  <c:v>Majoitus- ja ravitsemistoiminta (I)</c:v>
                </c:pt>
                <c:pt idx="13">
                  <c:v>Ammatillinen, tieteellinen ja tekninen toiminta (M)</c:v>
                </c:pt>
                <c:pt idx="14">
                  <c:v>Kuljetus ja varastointi (H)</c:v>
                </c:pt>
                <c:pt idx="15">
                  <c:v>Koulutus (P)</c:v>
                </c:pt>
                <c:pt idx="16">
                  <c:v>Maatalous, metsätalous ja kalatalous (A)</c:v>
                </c:pt>
                <c:pt idx="17">
                  <c:v>Rakentaminen (F)</c:v>
                </c:pt>
                <c:pt idx="18">
                  <c:v>Hallinto- ja tukipalvelutoiminta (N)</c:v>
                </c:pt>
                <c:pt idx="19">
                  <c:v>Tukku- ja vähittäiskauppa; moottoriajoneuvojen korjaus (G)</c:v>
                </c:pt>
                <c:pt idx="20">
                  <c:v>Terveys- ja sosiaalipalvelut (Q)</c:v>
                </c:pt>
                <c:pt idx="21">
                  <c:v>Teollisuus (C)</c:v>
                </c:pt>
              </c:strCache>
            </c:strRef>
          </c:cat>
          <c:val>
            <c:numRef>
              <c:f>Kuviot!$B$701:$B$722</c:f>
              <c:numCache>
                <c:formatCode>#,##0</c:formatCode>
                <c:ptCount val="22"/>
                <c:pt idx="0">
                  <c:v>0</c:v>
                </c:pt>
                <c:pt idx="1">
                  <c:v>4</c:v>
                </c:pt>
                <c:pt idx="2">
                  <c:v>59</c:v>
                </c:pt>
                <c:pt idx="3">
                  <c:v>70</c:v>
                </c:pt>
                <c:pt idx="4">
                  <c:v>79</c:v>
                </c:pt>
                <c:pt idx="5">
                  <c:v>83</c:v>
                </c:pt>
                <c:pt idx="6">
                  <c:v>85</c:v>
                </c:pt>
                <c:pt idx="7">
                  <c:v>99</c:v>
                </c:pt>
                <c:pt idx="8">
                  <c:v>107</c:v>
                </c:pt>
                <c:pt idx="9">
                  <c:v>155</c:v>
                </c:pt>
                <c:pt idx="10">
                  <c:v>274</c:v>
                </c:pt>
                <c:pt idx="11">
                  <c:v>319</c:v>
                </c:pt>
                <c:pt idx="12">
                  <c:v>392</c:v>
                </c:pt>
                <c:pt idx="13">
                  <c:v>428</c:v>
                </c:pt>
                <c:pt idx="14">
                  <c:v>508</c:v>
                </c:pt>
                <c:pt idx="15">
                  <c:v>629</c:v>
                </c:pt>
                <c:pt idx="16">
                  <c:v>665</c:v>
                </c:pt>
                <c:pt idx="17">
                  <c:v>756</c:v>
                </c:pt>
                <c:pt idx="18">
                  <c:v>796</c:v>
                </c:pt>
                <c:pt idx="19">
                  <c:v>1055</c:v>
                </c:pt>
                <c:pt idx="20">
                  <c:v>2256</c:v>
                </c:pt>
                <c:pt idx="21">
                  <c:v>3138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43-476E-AD8A-63C25B505C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Koko</a:t>
            </a:r>
            <a:r>
              <a:rPr lang="en-US" b="1" baseline="0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baseline="0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maan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Kuviot!$A$730:$A$751</c:f>
              <c:strCache>
                <c:ptCount val="22"/>
                <c:pt idx="0">
                  <c:v>Kansainvälisten organisaatioiden ja toimielinten toiminta (U)</c:v>
                </c:pt>
                <c:pt idx="1">
                  <c:v>Kotital. toiminta työnantajina; kotital. eriyttämätön toiminta (T)</c:v>
                </c:pt>
                <c:pt idx="2">
                  <c:v>Kaivostoiminta ja louhinta (B)</c:v>
                </c:pt>
                <c:pt idx="3">
                  <c:v>Vesi-, viemäri-, jätevesi- ja jätehuolto ja muu ymp. puht.pito (E)</c:v>
                </c:pt>
                <c:pt idx="4">
                  <c:v>Sähkö-, kaasu- ja lämpöhuolto, jäähdytysliiketoiminta (D)</c:v>
                </c:pt>
                <c:pt idx="5">
                  <c:v>Kiinteistöalan toiminta (L)</c:v>
                </c:pt>
                <c:pt idx="6">
                  <c:v>Toimiala tuntematon</c:v>
                </c:pt>
                <c:pt idx="7">
                  <c:v>Taiteet, viihde ja virkistys (R)</c:v>
                </c:pt>
                <c:pt idx="8">
                  <c:v>Rahoitus- ja vakuutustoiminta (K)</c:v>
                </c:pt>
                <c:pt idx="9">
                  <c:v>Maatalous, metsätalous ja kalatalous (A)</c:v>
                </c:pt>
                <c:pt idx="10">
                  <c:v>Muu palvelutoiminta (S)</c:v>
                </c:pt>
                <c:pt idx="11">
                  <c:v>Majoitus- ja ravitsemistoiminta (I)</c:v>
                </c:pt>
                <c:pt idx="12">
                  <c:v>Informaatio ja viestintä (J)</c:v>
                </c:pt>
                <c:pt idx="13">
                  <c:v>Julkinen hallinto ja maanpuolustus; pakol. sos.vakuutus (O)</c:v>
                </c:pt>
                <c:pt idx="14">
                  <c:v>Kuljetus ja varastointi (H)</c:v>
                </c:pt>
                <c:pt idx="15">
                  <c:v>Ammatillinen, tieteellinen ja tekninen toiminta (M)</c:v>
                </c:pt>
                <c:pt idx="16">
                  <c:v>Rakentaminen (F)</c:v>
                </c:pt>
                <c:pt idx="17">
                  <c:v>Koulutus (P)</c:v>
                </c:pt>
                <c:pt idx="18">
                  <c:v>Hallinto- ja tukipalvelutoiminta (N)</c:v>
                </c:pt>
                <c:pt idx="19">
                  <c:v>Tukku- ja vähittäiskauppa; moottoriajoneuvojen korjaus (G)</c:v>
                </c:pt>
                <c:pt idx="20">
                  <c:v>Teollisuus (C)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Kuviot!$B$730:$B$751</c:f>
              <c:numCache>
                <c:formatCode>#,##0</c:formatCode>
                <c:ptCount val="22"/>
                <c:pt idx="0">
                  <c:v>481</c:v>
                </c:pt>
                <c:pt idx="1">
                  <c:v>6040</c:v>
                </c:pt>
                <c:pt idx="2">
                  <c:v>6289</c:v>
                </c:pt>
                <c:pt idx="3">
                  <c:v>12786</c:v>
                </c:pt>
                <c:pt idx="4">
                  <c:v>13097</c:v>
                </c:pt>
                <c:pt idx="5">
                  <c:v>25273</c:v>
                </c:pt>
                <c:pt idx="6">
                  <c:v>30581</c:v>
                </c:pt>
                <c:pt idx="7">
                  <c:v>46572</c:v>
                </c:pt>
                <c:pt idx="8">
                  <c:v>48157</c:v>
                </c:pt>
                <c:pt idx="9">
                  <c:v>58884</c:v>
                </c:pt>
                <c:pt idx="10">
                  <c:v>63707</c:v>
                </c:pt>
                <c:pt idx="11">
                  <c:v>88155</c:v>
                </c:pt>
                <c:pt idx="12">
                  <c:v>116293</c:v>
                </c:pt>
                <c:pt idx="13">
                  <c:v>116676</c:v>
                </c:pt>
                <c:pt idx="14">
                  <c:v>121672</c:v>
                </c:pt>
                <c:pt idx="15">
                  <c:v>151933</c:v>
                </c:pt>
                <c:pt idx="16">
                  <c:v>159251</c:v>
                </c:pt>
                <c:pt idx="17">
                  <c:v>176491</c:v>
                </c:pt>
                <c:pt idx="18">
                  <c:v>182410</c:v>
                </c:pt>
                <c:pt idx="19">
                  <c:v>255655</c:v>
                </c:pt>
                <c:pt idx="20">
                  <c:v>298847</c:v>
                </c:pt>
                <c:pt idx="21">
                  <c:v>438115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8D-4813-8270-9D8C1A861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Siilinjärven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Kuviot!$A$63:$A$84</c:f>
              <c:strCache>
                <c:ptCount val="22"/>
                <c:pt idx="0">
                  <c:v>Kansainvälisten organisaatioiden ja toimielinten toiminta (U)</c:v>
                </c:pt>
                <c:pt idx="1">
                  <c:v>Vesi-, viemäri-, jätevesi- ja jätehuolto ja muu ymp. puht.pito (E)</c:v>
                </c:pt>
                <c:pt idx="2">
                  <c:v>Informaatio ja viestintä (J)</c:v>
                </c:pt>
                <c:pt idx="3">
                  <c:v>Rahoitus- ja vakuutustoiminta (K)</c:v>
                </c:pt>
                <c:pt idx="4">
                  <c:v>Kotital. toiminta työnantajina; kotital. eriyttämätön toiminta (T)</c:v>
                </c:pt>
                <c:pt idx="5">
                  <c:v>Kiinteistöalan toiminta (L)</c:v>
                </c:pt>
                <c:pt idx="6">
                  <c:v>Toimiala tuntematon</c:v>
                </c:pt>
                <c:pt idx="7">
                  <c:v>Sähkö-, kaasu- ja lämpöhuolto, jäähdytysliiketoiminta (D)</c:v>
                </c:pt>
                <c:pt idx="8">
                  <c:v>Taiteet, viihde ja virkistys (R)</c:v>
                </c:pt>
                <c:pt idx="9">
                  <c:v>Ammatillinen, tieteellinen ja tekninen toiminta (M)</c:v>
                </c:pt>
                <c:pt idx="10">
                  <c:v>Kaivostoiminta ja louhinta (B)</c:v>
                </c:pt>
                <c:pt idx="11">
                  <c:v>Maatalous, metsätalous ja kalatalous (A)</c:v>
                </c:pt>
                <c:pt idx="12">
                  <c:v>Majoitus- ja ravitsemistoiminta (I)</c:v>
                </c:pt>
                <c:pt idx="13">
                  <c:v>Muu palvelutoiminta (S)</c:v>
                </c:pt>
                <c:pt idx="14">
                  <c:v>Kuljetus ja varastointi (H)</c:v>
                </c:pt>
                <c:pt idx="15">
                  <c:v>Hallinto- ja tukipalvelutoiminta (N)</c:v>
                </c:pt>
                <c:pt idx="16">
                  <c:v>Koulutus (P)</c:v>
                </c:pt>
                <c:pt idx="17">
                  <c:v>Tukku- ja vähittäiskauppa; moottoriajoneuvojen korjaus (G)</c:v>
                </c:pt>
                <c:pt idx="18">
                  <c:v>Julkinen hallinto ja maanpuolustus; pakol. sos.vakuutus (O)</c:v>
                </c:pt>
                <c:pt idx="19">
                  <c:v>Rakentaminen (F)</c:v>
                </c:pt>
                <c:pt idx="20">
                  <c:v>Teollisuus (C)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Kuviot!$B$63:$B$84</c:f>
              <c:numCache>
                <c:formatCode>#,##0</c:formatCode>
                <c:ptCount val="22"/>
                <c:pt idx="0">
                  <c:v>0</c:v>
                </c:pt>
                <c:pt idx="1">
                  <c:v>1</c:v>
                </c:pt>
                <c:pt idx="2">
                  <c:v>35</c:v>
                </c:pt>
                <c:pt idx="3">
                  <c:v>38</c:v>
                </c:pt>
                <c:pt idx="4">
                  <c:v>47</c:v>
                </c:pt>
                <c:pt idx="5">
                  <c:v>72</c:v>
                </c:pt>
                <c:pt idx="6">
                  <c:v>84</c:v>
                </c:pt>
                <c:pt idx="7">
                  <c:v>127</c:v>
                </c:pt>
                <c:pt idx="8">
                  <c:v>127</c:v>
                </c:pt>
                <c:pt idx="9">
                  <c:v>158</c:v>
                </c:pt>
                <c:pt idx="10">
                  <c:v>184</c:v>
                </c:pt>
                <c:pt idx="11">
                  <c:v>252</c:v>
                </c:pt>
                <c:pt idx="12">
                  <c:v>254</c:v>
                </c:pt>
                <c:pt idx="13">
                  <c:v>276</c:v>
                </c:pt>
                <c:pt idx="14">
                  <c:v>297</c:v>
                </c:pt>
                <c:pt idx="15">
                  <c:v>367</c:v>
                </c:pt>
                <c:pt idx="16">
                  <c:v>516</c:v>
                </c:pt>
                <c:pt idx="17">
                  <c:v>607</c:v>
                </c:pt>
                <c:pt idx="18">
                  <c:v>677</c:v>
                </c:pt>
                <c:pt idx="19">
                  <c:v>762</c:v>
                </c:pt>
                <c:pt idx="20">
                  <c:v>1028</c:v>
                </c:pt>
                <c:pt idx="21">
                  <c:v>1236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AE-4CF9-8580-345EB31CA6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Kuopion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seudun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Kuviot!$A$92:$A$113</c:f>
              <c:strCache>
                <c:ptCount val="22"/>
                <c:pt idx="0">
                  <c:v>Kansainvälisten organisaatioiden ja toimielinten toiminta (U)</c:v>
                </c:pt>
                <c:pt idx="1">
                  <c:v>Kaivostoiminta ja louhinta (B)</c:v>
                </c:pt>
                <c:pt idx="2">
                  <c:v>Kotital. toiminta työnantajina; kotital. eriyttämätön toiminta (T)</c:v>
                </c:pt>
                <c:pt idx="3">
                  <c:v>Sähkö-, kaasu- ja lämpöhuolto, jäähdytysliiketoiminta (D)</c:v>
                </c:pt>
                <c:pt idx="4">
                  <c:v>Vesi-, viemäri-, jätevesi- ja jätehuolto ja muu ymp. puht.pito (E)</c:v>
                </c:pt>
                <c:pt idx="5">
                  <c:v>Kiinteistöalan toiminta (L)</c:v>
                </c:pt>
                <c:pt idx="6">
                  <c:v>Toimiala tuntematon</c:v>
                </c:pt>
                <c:pt idx="7">
                  <c:v>Rahoitus- ja vakuutustoiminta (K)</c:v>
                </c:pt>
                <c:pt idx="8">
                  <c:v>Taiteet, viihde ja virkistys (R)</c:v>
                </c:pt>
                <c:pt idx="9">
                  <c:v>Maatalous, metsätalous ja kalatalous (A)</c:v>
                </c:pt>
                <c:pt idx="10">
                  <c:v>Muu palvelutoiminta (S)</c:v>
                </c:pt>
                <c:pt idx="11">
                  <c:v>Majoitus- ja ravitsemistoiminta (I)</c:v>
                </c:pt>
                <c:pt idx="12">
                  <c:v>Informaatio ja viestintä (J)</c:v>
                </c:pt>
                <c:pt idx="13">
                  <c:v>Kuljetus ja varastointi (H)</c:v>
                </c:pt>
                <c:pt idx="14">
                  <c:v>Julkinen hallinto ja maanpuolustus; pakol. sos.vakuutus (O)</c:v>
                </c:pt>
                <c:pt idx="15">
                  <c:v>Ammatillinen, tieteellinen ja tekninen toiminta (M)</c:v>
                </c:pt>
                <c:pt idx="16">
                  <c:v>Teollisuus (C)</c:v>
                </c:pt>
                <c:pt idx="17">
                  <c:v>Rakentaminen (F)</c:v>
                </c:pt>
                <c:pt idx="18">
                  <c:v>Koulutus (P)</c:v>
                </c:pt>
                <c:pt idx="19">
                  <c:v>Hallinto- ja tukipalvelutoiminta (N)</c:v>
                </c:pt>
                <c:pt idx="20">
                  <c:v>Tukku- ja vähittäiskauppa; moottoriajoneuvojen korjaus (G)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Kuviot!$B$92:$B$113</c:f>
              <c:numCache>
                <c:formatCode>#,##0</c:formatCode>
                <c:ptCount val="22"/>
                <c:pt idx="0">
                  <c:v>0</c:v>
                </c:pt>
                <c:pt idx="1">
                  <c:v>240</c:v>
                </c:pt>
                <c:pt idx="2">
                  <c:v>246</c:v>
                </c:pt>
                <c:pt idx="3">
                  <c:v>318</c:v>
                </c:pt>
                <c:pt idx="4">
                  <c:v>321</c:v>
                </c:pt>
                <c:pt idx="5">
                  <c:v>581</c:v>
                </c:pt>
                <c:pt idx="6">
                  <c:v>669</c:v>
                </c:pt>
                <c:pt idx="7">
                  <c:v>1113</c:v>
                </c:pt>
                <c:pt idx="8">
                  <c:v>1120</c:v>
                </c:pt>
                <c:pt idx="9">
                  <c:v>1561</c:v>
                </c:pt>
                <c:pt idx="10">
                  <c:v>1584</c:v>
                </c:pt>
                <c:pt idx="11">
                  <c:v>2048</c:v>
                </c:pt>
                <c:pt idx="12">
                  <c:v>2153</c:v>
                </c:pt>
                <c:pt idx="13">
                  <c:v>2756</c:v>
                </c:pt>
                <c:pt idx="14">
                  <c:v>3289</c:v>
                </c:pt>
                <c:pt idx="15">
                  <c:v>3919</c:v>
                </c:pt>
                <c:pt idx="16">
                  <c:v>4226</c:v>
                </c:pt>
                <c:pt idx="17">
                  <c:v>4556</c:v>
                </c:pt>
                <c:pt idx="18">
                  <c:v>5328</c:v>
                </c:pt>
                <c:pt idx="19">
                  <c:v>5580</c:v>
                </c:pt>
                <c:pt idx="20">
                  <c:v>6339</c:v>
                </c:pt>
                <c:pt idx="21">
                  <c:v>14589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91-479E-8763-AFD2B263E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Iisalmen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Kuviot!$A$121:$A$142</c:f>
              <c:strCache>
                <c:ptCount val="22"/>
                <c:pt idx="0">
                  <c:v>Kansainvälisten organisaatioiden ja toimielinten toiminta (U)</c:v>
                </c:pt>
                <c:pt idx="1">
                  <c:v>Kaivostoiminta ja louhinta (B)</c:v>
                </c:pt>
                <c:pt idx="2">
                  <c:v>Sähkö-, kaasu- ja lämpöhuolto, jäähdytysliiketoiminta (D)</c:v>
                </c:pt>
                <c:pt idx="3">
                  <c:v>Kotital. toiminta työnantajina; kotital. eriyttämätön toiminta (T)</c:v>
                </c:pt>
                <c:pt idx="4">
                  <c:v>Vesi-, viemäri-, jätevesi- ja jätehuolto ja muu ymp. puht.pito (E)</c:v>
                </c:pt>
                <c:pt idx="5">
                  <c:v>Kiinteistöalan toiminta (L)</c:v>
                </c:pt>
                <c:pt idx="6">
                  <c:v>Toimiala tuntematon</c:v>
                </c:pt>
                <c:pt idx="7">
                  <c:v>Informaatio ja viestintä (J)</c:v>
                </c:pt>
                <c:pt idx="8">
                  <c:v>Taiteet, viihde ja virkistys (R)</c:v>
                </c:pt>
                <c:pt idx="9">
                  <c:v>Rahoitus- ja vakuutustoiminta (K)</c:v>
                </c:pt>
                <c:pt idx="10">
                  <c:v>Ammatillinen, tieteellinen ja tekninen toiminta (M)</c:v>
                </c:pt>
                <c:pt idx="11">
                  <c:v>Muu palvelutoiminta (S)</c:v>
                </c:pt>
                <c:pt idx="12">
                  <c:v>Julkinen hallinto ja maanpuolustus; pakol. sos.vakuutus (O)</c:v>
                </c:pt>
                <c:pt idx="13">
                  <c:v>Majoitus- ja ravitsemistoiminta (I)</c:v>
                </c:pt>
                <c:pt idx="14">
                  <c:v>Maatalous, metsätalous ja kalatalous (A)</c:v>
                </c:pt>
                <c:pt idx="15">
                  <c:v>Rakentaminen (F)</c:v>
                </c:pt>
                <c:pt idx="16">
                  <c:v>Hallinto- ja tukipalvelutoiminta (N)</c:v>
                </c:pt>
                <c:pt idx="17">
                  <c:v>Kuljetus ja varastointi (H)</c:v>
                </c:pt>
                <c:pt idx="18">
                  <c:v>Koulutus (P)</c:v>
                </c:pt>
                <c:pt idx="19">
                  <c:v>Tukku- ja vähittäiskauppa; moottoriajoneuvojen korjaus (G)</c:v>
                </c:pt>
                <c:pt idx="20">
                  <c:v>Terveys- ja sosiaalipalvelut (Q)</c:v>
                </c:pt>
                <c:pt idx="21">
                  <c:v>Teollisuus (C)</c:v>
                </c:pt>
              </c:strCache>
            </c:strRef>
          </c:cat>
          <c:val>
            <c:numRef>
              <c:f>Kuviot!$B$121:$B$142</c:f>
              <c:numCache>
                <c:formatCode>#,##0</c:formatCode>
                <c:ptCount val="22"/>
                <c:pt idx="0">
                  <c:v>0</c:v>
                </c:pt>
                <c:pt idx="1">
                  <c:v>11</c:v>
                </c:pt>
                <c:pt idx="2">
                  <c:v>15</c:v>
                </c:pt>
                <c:pt idx="3">
                  <c:v>19</c:v>
                </c:pt>
                <c:pt idx="4">
                  <c:v>66</c:v>
                </c:pt>
                <c:pt idx="5">
                  <c:v>79</c:v>
                </c:pt>
                <c:pt idx="6">
                  <c:v>83</c:v>
                </c:pt>
                <c:pt idx="7">
                  <c:v>91</c:v>
                </c:pt>
                <c:pt idx="8">
                  <c:v>98</c:v>
                </c:pt>
                <c:pt idx="9">
                  <c:v>186</c:v>
                </c:pt>
                <c:pt idx="10">
                  <c:v>223</c:v>
                </c:pt>
                <c:pt idx="11">
                  <c:v>244</c:v>
                </c:pt>
                <c:pt idx="12">
                  <c:v>275</c:v>
                </c:pt>
                <c:pt idx="13">
                  <c:v>293</c:v>
                </c:pt>
                <c:pt idx="14">
                  <c:v>313</c:v>
                </c:pt>
                <c:pt idx="15">
                  <c:v>473</c:v>
                </c:pt>
                <c:pt idx="16">
                  <c:v>488</c:v>
                </c:pt>
                <c:pt idx="17">
                  <c:v>573</c:v>
                </c:pt>
                <c:pt idx="18">
                  <c:v>672</c:v>
                </c:pt>
                <c:pt idx="19">
                  <c:v>1055</c:v>
                </c:pt>
                <c:pt idx="20">
                  <c:v>1643</c:v>
                </c:pt>
                <c:pt idx="21">
                  <c:v>1767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FF-49AF-BD84-36AC91D84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Kiuruveden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Kuviot!$A$150:$A$171</c:f>
              <c:strCache>
                <c:ptCount val="22"/>
                <c:pt idx="0">
                  <c:v>Kansainvälisten organisaatioiden ja toimielinten toiminta (U)</c:v>
                </c:pt>
                <c:pt idx="1">
                  <c:v>Sähkö-, kaasu- ja lämpöhuolto, jäähdytysliiketoiminta (D)</c:v>
                </c:pt>
                <c:pt idx="2">
                  <c:v>Informaatio ja viestintä (J)</c:v>
                </c:pt>
                <c:pt idx="3">
                  <c:v>Vesi-, viemäri-, jätevesi- ja jätehuolto ja muu ymp. puht.pito (E)</c:v>
                </c:pt>
                <c:pt idx="4">
                  <c:v>Kiinteistöalan toiminta (L)</c:v>
                </c:pt>
                <c:pt idx="5">
                  <c:v>Rahoitus- ja vakuutustoiminta (K)</c:v>
                </c:pt>
                <c:pt idx="6">
                  <c:v>Kotital. toiminta työnantajina; kotital. eriyttämätön toiminta (T)</c:v>
                </c:pt>
                <c:pt idx="7">
                  <c:v>Kaivostoiminta ja louhinta (B)</c:v>
                </c:pt>
                <c:pt idx="8">
                  <c:v>Taiteet, viihde ja virkistys (R)</c:v>
                </c:pt>
                <c:pt idx="9">
                  <c:v>Toimiala tuntematon</c:v>
                </c:pt>
                <c:pt idx="10">
                  <c:v>Ammatillinen, tieteellinen ja tekninen toiminta (M)</c:v>
                </c:pt>
                <c:pt idx="11">
                  <c:v>Julkinen hallinto ja maanpuolustus; pakol. sos.vakuutus (O)</c:v>
                </c:pt>
                <c:pt idx="12">
                  <c:v>Muu palvelutoiminta (S)</c:v>
                </c:pt>
                <c:pt idx="13">
                  <c:v>Majoitus- ja ravitsemistoiminta (I)</c:v>
                </c:pt>
                <c:pt idx="14">
                  <c:v>Hallinto- ja tukipalvelutoiminta (N)</c:v>
                </c:pt>
                <c:pt idx="15">
                  <c:v>Kuljetus ja varastointi (H)</c:v>
                </c:pt>
                <c:pt idx="16">
                  <c:v>Rakentaminen (F)</c:v>
                </c:pt>
                <c:pt idx="17">
                  <c:v>Koulutus (P)</c:v>
                </c:pt>
                <c:pt idx="18">
                  <c:v>Teollisuus (C)</c:v>
                </c:pt>
                <c:pt idx="19">
                  <c:v>Tukku- ja vähittäiskauppa; moottoriajoneuvojen korjaus (G)</c:v>
                </c:pt>
                <c:pt idx="20">
                  <c:v>Terveys- ja sosiaalipalvelut (Q)</c:v>
                </c:pt>
                <c:pt idx="21">
                  <c:v>Maatalous, metsätalous ja kalatalous (A)</c:v>
                </c:pt>
              </c:strCache>
            </c:strRef>
          </c:cat>
          <c:val>
            <c:numRef>
              <c:f>Kuviot!$B$150:$B$171</c:f>
              <c:numCache>
                <c:formatCode>#,##0</c:formatCode>
                <c:ptCount val="22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13</c:v>
                </c:pt>
                <c:pt idx="7">
                  <c:v>17</c:v>
                </c:pt>
                <c:pt idx="8">
                  <c:v>35</c:v>
                </c:pt>
                <c:pt idx="9">
                  <c:v>36</c:v>
                </c:pt>
                <c:pt idx="10">
                  <c:v>50</c:v>
                </c:pt>
                <c:pt idx="11">
                  <c:v>60</c:v>
                </c:pt>
                <c:pt idx="12">
                  <c:v>69</c:v>
                </c:pt>
                <c:pt idx="13">
                  <c:v>82</c:v>
                </c:pt>
                <c:pt idx="14">
                  <c:v>95</c:v>
                </c:pt>
                <c:pt idx="15">
                  <c:v>98</c:v>
                </c:pt>
                <c:pt idx="16">
                  <c:v>129</c:v>
                </c:pt>
                <c:pt idx="17">
                  <c:v>141</c:v>
                </c:pt>
                <c:pt idx="18">
                  <c:v>169</c:v>
                </c:pt>
                <c:pt idx="19">
                  <c:v>174</c:v>
                </c:pt>
                <c:pt idx="20">
                  <c:v>477</c:v>
                </c:pt>
                <c:pt idx="21">
                  <c:v>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4-4B24-A2C5-41A560830E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Keiteleen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työpaikat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toimialoittain</a:t>
            </a:r>
            <a:r>
              <a:rPr lang="en-US" b="1" dirty="0">
                <a:solidFill>
                  <a:sysClr val="windowText" lastClr="000000"/>
                </a:solidFill>
                <a:latin typeface="Franklin Gothic Book" panose="020B0503020102020204" pitchFamily="34" charset="0"/>
              </a:rPr>
              <a:t>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Kuviot!$A$179:$A$200</c:f>
              <c:strCache>
                <c:ptCount val="22"/>
                <c:pt idx="0">
                  <c:v>Kaivostoiminta ja louhinta (B)</c:v>
                </c:pt>
                <c:pt idx="1">
                  <c:v>Sähkö-, kaasu- ja lämpöhuolto, jäähdytysliiketoiminta (D)</c:v>
                </c:pt>
                <c:pt idx="2">
                  <c:v>Vesi-, viemäri-, jätevesi- ja jätehuolto ja muu ymp. puht.pito (E)</c:v>
                </c:pt>
                <c:pt idx="3">
                  <c:v>Informaatio ja viestintä (J)</c:v>
                </c:pt>
                <c:pt idx="4">
                  <c:v>Kansainvälisten organisaatioiden ja toimielinten toiminta (U)</c:v>
                </c:pt>
                <c:pt idx="5">
                  <c:v>Kotital. toiminta työnantajina; kotital. eriyttämätön toiminta (T)</c:v>
                </c:pt>
                <c:pt idx="6">
                  <c:v>Taiteet, viihde ja virkistys (R)</c:v>
                </c:pt>
                <c:pt idx="7">
                  <c:v>Toimiala tuntematon</c:v>
                </c:pt>
                <c:pt idx="8">
                  <c:v>Rahoitus- ja vakuutustoiminta (K)</c:v>
                </c:pt>
                <c:pt idx="9">
                  <c:v>Ammatillinen, tieteellinen ja tekninen toiminta (M)</c:v>
                </c:pt>
                <c:pt idx="10">
                  <c:v>Rakentaminen (F)</c:v>
                </c:pt>
                <c:pt idx="11">
                  <c:v>Majoitus- ja ravitsemistoiminta (I)</c:v>
                </c:pt>
                <c:pt idx="12">
                  <c:v>Kiinteistöalan toiminta (L)</c:v>
                </c:pt>
                <c:pt idx="13">
                  <c:v>Muu palvelutoiminta (S)</c:v>
                </c:pt>
                <c:pt idx="14">
                  <c:v>Julkinen hallinto ja maanpuolustus; pakol. sos.vakuutus (O)</c:v>
                </c:pt>
                <c:pt idx="15">
                  <c:v>Koulutus (P)</c:v>
                </c:pt>
                <c:pt idx="16">
                  <c:v>Tukku- ja vähittäiskauppa; moottoriajoneuvojen korjaus (G)</c:v>
                </c:pt>
                <c:pt idx="17">
                  <c:v>Hallinto- ja tukipalvelutoiminta (N)</c:v>
                </c:pt>
                <c:pt idx="18">
                  <c:v>Kuljetus ja varastointi (H)</c:v>
                </c:pt>
                <c:pt idx="19">
                  <c:v>Maatalous, metsätalous ja kalatalous (A)</c:v>
                </c:pt>
                <c:pt idx="20">
                  <c:v>Terveys- ja sosiaalipalvelut (Q)</c:v>
                </c:pt>
                <c:pt idx="21">
                  <c:v>Teollisuus (C)</c:v>
                </c:pt>
              </c:strCache>
            </c:strRef>
          </c:cat>
          <c:val>
            <c:numRef>
              <c:f>Kuviot!$B$179:$B$200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6</c:v>
                </c:pt>
                <c:pt idx="8">
                  <c:v>7</c:v>
                </c:pt>
                <c:pt idx="9">
                  <c:v>7</c:v>
                </c:pt>
                <c:pt idx="10">
                  <c:v>14</c:v>
                </c:pt>
                <c:pt idx="11">
                  <c:v>15</c:v>
                </c:pt>
                <c:pt idx="12">
                  <c:v>22</c:v>
                </c:pt>
                <c:pt idx="13">
                  <c:v>26</c:v>
                </c:pt>
                <c:pt idx="14">
                  <c:v>30</c:v>
                </c:pt>
                <c:pt idx="15">
                  <c:v>34</c:v>
                </c:pt>
                <c:pt idx="16">
                  <c:v>36</c:v>
                </c:pt>
                <c:pt idx="17">
                  <c:v>41</c:v>
                </c:pt>
                <c:pt idx="18">
                  <c:v>66</c:v>
                </c:pt>
                <c:pt idx="19">
                  <c:v>115</c:v>
                </c:pt>
                <c:pt idx="20">
                  <c:v>154</c:v>
                </c:pt>
                <c:pt idx="21">
                  <c:v>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65-4F2D-9EEA-3E1775BEB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Lapinlahden työpaikat toimialoittain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Kuviot!$A$208:$A$229</c:f>
              <c:strCache>
                <c:ptCount val="22"/>
                <c:pt idx="0">
                  <c:v>Kansainvälisten organisaatioiden ja toimielinten toiminta (U)</c:v>
                </c:pt>
                <c:pt idx="1">
                  <c:v>Sähkö-, kaasu- ja lämpöhuolto, jäähdytysliiketoiminta (D)</c:v>
                </c:pt>
                <c:pt idx="2">
                  <c:v>Vesi-, viemäri-, jätevesi- ja jätehuolto ja muu ymp. puht.pito (E)</c:v>
                </c:pt>
                <c:pt idx="3">
                  <c:v>Informaatio ja viestintä (J)</c:v>
                </c:pt>
                <c:pt idx="4">
                  <c:v>Rahoitus- ja vakuutustoiminta (K)</c:v>
                </c:pt>
                <c:pt idx="5">
                  <c:v>Kiinteistöalan toiminta (L)</c:v>
                </c:pt>
                <c:pt idx="6">
                  <c:v>Taiteet, viihde ja virkistys (R)</c:v>
                </c:pt>
                <c:pt idx="7">
                  <c:v>Kotital. toiminta työnantajina; kotital. eriyttämätön toiminta (T)</c:v>
                </c:pt>
                <c:pt idx="8">
                  <c:v>Ammatillinen, tieteellinen ja tekninen toiminta (M)</c:v>
                </c:pt>
                <c:pt idx="9">
                  <c:v>Toimiala tuntematon</c:v>
                </c:pt>
                <c:pt idx="10">
                  <c:v>Kaivostoiminta ja louhinta (B)</c:v>
                </c:pt>
                <c:pt idx="11">
                  <c:v>Julkinen hallinto ja maanpuolustus; pakol. sos.vakuutus (O)</c:v>
                </c:pt>
                <c:pt idx="12">
                  <c:v>Majoitus- ja ravitsemistoiminta (I)</c:v>
                </c:pt>
                <c:pt idx="13">
                  <c:v>Muu palvelutoiminta (S)</c:v>
                </c:pt>
                <c:pt idx="14">
                  <c:v>Kuljetus ja varastointi (H)</c:v>
                </c:pt>
                <c:pt idx="15">
                  <c:v>Rakentaminen (F)</c:v>
                </c:pt>
                <c:pt idx="16">
                  <c:v>Hallinto- ja tukipalvelutoiminta (N)</c:v>
                </c:pt>
                <c:pt idx="17">
                  <c:v>Tukku- ja vähittäiskauppa; moottoriajoneuvojen korjaus (G)</c:v>
                </c:pt>
                <c:pt idx="18">
                  <c:v>Koulutus (P)</c:v>
                </c:pt>
                <c:pt idx="19">
                  <c:v>Maatalous, metsätalous ja kalatalous (A)</c:v>
                </c:pt>
                <c:pt idx="20">
                  <c:v>Teollisuus (C)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Kuviot!$B$208:$B$229</c:f>
              <c:numCache>
                <c:formatCode>#,##0</c:formatCode>
                <c:ptCount val="22"/>
                <c:pt idx="0">
                  <c:v>0</c:v>
                </c:pt>
                <c:pt idx="1">
                  <c:v>7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19</c:v>
                </c:pt>
                <c:pt idx="7">
                  <c:v>22</c:v>
                </c:pt>
                <c:pt idx="8">
                  <c:v>38</c:v>
                </c:pt>
                <c:pt idx="9">
                  <c:v>39</c:v>
                </c:pt>
                <c:pt idx="10">
                  <c:v>42</c:v>
                </c:pt>
                <c:pt idx="11">
                  <c:v>51</c:v>
                </c:pt>
                <c:pt idx="12">
                  <c:v>62</c:v>
                </c:pt>
                <c:pt idx="13">
                  <c:v>83</c:v>
                </c:pt>
                <c:pt idx="14">
                  <c:v>105</c:v>
                </c:pt>
                <c:pt idx="15">
                  <c:v>115</c:v>
                </c:pt>
                <c:pt idx="16">
                  <c:v>118</c:v>
                </c:pt>
                <c:pt idx="17">
                  <c:v>169</c:v>
                </c:pt>
                <c:pt idx="18">
                  <c:v>205</c:v>
                </c:pt>
                <c:pt idx="19">
                  <c:v>463</c:v>
                </c:pt>
                <c:pt idx="20">
                  <c:v>476</c:v>
                </c:pt>
                <c:pt idx="21">
                  <c:v>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E5-4819-9E21-052DA6DDA7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Pielaveden työpaikat toimialoittain 31.12.2023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9084414978926559"/>
          <c:y val="6.8435965316144889E-2"/>
          <c:w val="0.68142450859721759"/>
          <c:h val="0.853119053100061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Kuviot!$B$4</c:f>
              <c:strCache>
                <c:ptCount val="1"/>
                <c:pt idx="0">
                  <c:v>Pohjois-Savo</c:v>
                </c:pt>
              </c:strCache>
            </c:strRef>
          </c:tx>
          <c:spPr>
            <a:solidFill>
              <a:srgbClr val="2ABBF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Kuviot!$A$237:$A$258</c:f>
              <c:strCache>
                <c:ptCount val="22"/>
                <c:pt idx="0">
                  <c:v>Kaivostoiminta ja louhinta (B)</c:v>
                </c:pt>
                <c:pt idx="1">
                  <c:v>Sähkö-, kaasu- ja lämpöhuolto, jäähdytysliiketoiminta (D)</c:v>
                </c:pt>
                <c:pt idx="2">
                  <c:v>Kansainvälisten organisaatioiden ja toimielinten toiminta (U)</c:v>
                </c:pt>
                <c:pt idx="3">
                  <c:v>Informaatio ja viestintä (J)</c:v>
                </c:pt>
                <c:pt idx="4">
                  <c:v>Kotital. toiminta työnantajina; kotital. eriyttämätön toiminta (T)</c:v>
                </c:pt>
                <c:pt idx="5">
                  <c:v>Vesi-, viemäri-, jätevesi- ja jätehuolto ja muu ymp. puht.pito (E)</c:v>
                </c:pt>
                <c:pt idx="6">
                  <c:v>Rahoitus- ja vakuutustoiminta (K)</c:v>
                </c:pt>
                <c:pt idx="7">
                  <c:v>Taiteet, viihde ja virkistys (R)</c:v>
                </c:pt>
                <c:pt idx="8">
                  <c:v>Toimiala tuntematon</c:v>
                </c:pt>
                <c:pt idx="9">
                  <c:v>Kiinteistöalan toiminta (L)</c:v>
                </c:pt>
                <c:pt idx="10">
                  <c:v>Majoitus- ja ravitsemistoiminta (I)</c:v>
                </c:pt>
                <c:pt idx="11">
                  <c:v>Ammatillinen, tieteellinen ja tekninen toiminta (M)</c:v>
                </c:pt>
                <c:pt idx="12">
                  <c:v>Muu palvelutoiminta (S)</c:v>
                </c:pt>
                <c:pt idx="13">
                  <c:v>Hallinto- ja tukipalvelutoiminta (N)</c:v>
                </c:pt>
                <c:pt idx="14">
                  <c:v>Rakentaminen (F)</c:v>
                </c:pt>
                <c:pt idx="15">
                  <c:v>Kuljetus ja varastointi (H)</c:v>
                </c:pt>
                <c:pt idx="16">
                  <c:v>Julkinen hallinto ja maanpuolustus; pakol. sos.vakuutus (O)</c:v>
                </c:pt>
                <c:pt idx="17">
                  <c:v>Teollisuus (C)</c:v>
                </c:pt>
                <c:pt idx="18">
                  <c:v>Koulutus (P)</c:v>
                </c:pt>
                <c:pt idx="19">
                  <c:v>Tukku- ja vähittäiskauppa; moottoriajoneuvojen korjaus (G)</c:v>
                </c:pt>
                <c:pt idx="20">
                  <c:v>Maatalous, metsätalous ja kalatalous (A)</c:v>
                </c:pt>
                <c:pt idx="21">
                  <c:v>Terveys- ja sosiaalipalvelut (Q)</c:v>
                </c:pt>
              </c:strCache>
            </c:strRef>
          </c:cat>
          <c:val>
            <c:numRef>
              <c:f>Kuviot!$B$237:$B$258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10</c:v>
                </c:pt>
                <c:pt idx="7">
                  <c:v>14</c:v>
                </c:pt>
                <c:pt idx="8">
                  <c:v>14</c:v>
                </c:pt>
                <c:pt idx="9">
                  <c:v>24</c:v>
                </c:pt>
                <c:pt idx="10">
                  <c:v>25</c:v>
                </c:pt>
                <c:pt idx="11">
                  <c:v>25</c:v>
                </c:pt>
                <c:pt idx="12">
                  <c:v>28</c:v>
                </c:pt>
                <c:pt idx="13">
                  <c:v>42</c:v>
                </c:pt>
                <c:pt idx="14">
                  <c:v>47</c:v>
                </c:pt>
                <c:pt idx="15">
                  <c:v>48</c:v>
                </c:pt>
                <c:pt idx="16">
                  <c:v>60</c:v>
                </c:pt>
                <c:pt idx="17">
                  <c:v>64</c:v>
                </c:pt>
                <c:pt idx="18">
                  <c:v>72</c:v>
                </c:pt>
                <c:pt idx="19">
                  <c:v>83</c:v>
                </c:pt>
                <c:pt idx="20">
                  <c:v>253</c:v>
                </c:pt>
                <c:pt idx="21">
                  <c:v>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B8-4963-82BC-4BE88130F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0991112"/>
        <c:axId val="752188632"/>
      </c:barChart>
      <c:catAx>
        <c:axId val="620991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2188632"/>
        <c:crosses val="autoZero"/>
        <c:auto val="1"/>
        <c:lblAlgn val="ctr"/>
        <c:lblOffset val="100"/>
        <c:noMultiLvlLbl val="0"/>
      </c:catAx>
      <c:valAx>
        <c:axId val="752188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0991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98 655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5,3 %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20,3 %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74,3 %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1 054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20,3 %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14,3 %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65,4 %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1 936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17,0 %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55,1 %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27,9 %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18 533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12,1 %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27,2 %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60,7 %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2 280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7,6 %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28,2 %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64,3 %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833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18,2 %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15,9 %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65,9 %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341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17,9 %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5,4 %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76,7 %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486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18,6 %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6,9 %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74,5 %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3 940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12,1 %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21,0 %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67,0 %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718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14,2 %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21,5 %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64,2 %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392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13,1 %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14,1 %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72,8 %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55 391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2,4 %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13,8 %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83,8 %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579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22,0 %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21,5 %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56,5 %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1 689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16,6 %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19,8 %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63,6 %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11 957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5,6 %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34,3 %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60,1 %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1 287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25,9 %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20,5 %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53,6 %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2 746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7,2 %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40,4 %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52,4 %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11 957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5,6 %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34,3 %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60,1 %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0.84375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05"/>
          <a:ext cx="2571749" cy="94299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2 417 365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2,5 %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20,5 %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77,0 %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7 145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3,6 %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29,8 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66,7 %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62 536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2,5 %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15,6 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81,9 %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8 667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3,6 %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27,2 %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69,2 %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2 231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24,6 %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14,9 %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60,5 %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912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12,7 %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38,4 %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48,9 %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2 648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17,7 %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25,1 %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57,1 %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0.96528</cdr:y>
    </cdr:from>
    <cdr:to>
      <cdr:x>0.11102</cdr:x>
      <cdr:y>1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85359DDD-AF25-EB24-B406-6E78E686FCC1}"/>
            </a:ext>
          </a:extLst>
        </cdr:cNvPr>
        <cdr:cNvSpPr txBox="1"/>
      </cdr:nvSpPr>
      <cdr:spPr>
        <a:xfrm xmlns:a="http://schemas.openxmlformats.org/drawingml/2006/main">
          <a:off x="0" y="5031825"/>
          <a:ext cx="11906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>
              <a:latin typeface="Franklin Gothic Book" panose="020B0503020102020204" pitchFamily="34" charset="0"/>
            </a:rPr>
            <a:t>Lähde: Tilastokeskus</a:t>
          </a:r>
        </a:p>
      </cdr:txBody>
    </cdr:sp>
  </cdr:relSizeAnchor>
  <cdr:relSizeAnchor xmlns:cdr="http://schemas.openxmlformats.org/drawingml/2006/chartDrawing">
    <cdr:from>
      <cdr:x>0.57546</cdr:x>
      <cdr:y>0.62126</cdr:y>
    </cdr:from>
    <cdr:to>
      <cdr:x>0.9174</cdr:x>
      <cdr:y>0.89534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3B159868-D08E-D70C-A837-3967D3E3A173}"/>
            </a:ext>
          </a:extLst>
        </cdr:cNvPr>
        <cdr:cNvSpPr txBox="1"/>
      </cdr:nvSpPr>
      <cdr:spPr>
        <a:xfrm xmlns:a="http://schemas.openxmlformats.org/drawingml/2006/main">
          <a:off x="6171450" y="3238502"/>
          <a:ext cx="3667125" cy="1428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0.60395</cdr:x>
      <cdr:y>0.57192</cdr:y>
    </cdr:from>
    <cdr:to>
      <cdr:x>0.83043</cdr:x>
      <cdr:y>0.75282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BFDA10DA-62FD-8F9F-78DA-1CB8B632BA76}"/>
            </a:ext>
          </a:extLst>
        </cdr:cNvPr>
        <cdr:cNvSpPr txBox="1"/>
      </cdr:nvSpPr>
      <cdr:spPr>
        <a:xfrm xmlns:a="http://schemas.openxmlformats.org/drawingml/2006/main">
          <a:off x="6477000" y="2981326"/>
          <a:ext cx="2428875" cy="9429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20000"/>
            </a:lnSpc>
          </a:pPr>
          <a:r>
            <a:rPr lang="fi-FI" sz="1100" b="1">
              <a:latin typeface="Franklin Gothic Book" panose="020B0503020102020204" pitchFamily="34" charset="0"/>
            </a:rPr>
            <a:t>Työpaikkoja</a:t>
          </a:r>
          <a:r>
            <a:rPr lang="fi-FI" sz="1100" b="1" baseline="0">
              <a:latin typeface="Franklin Gothic Book" panose="020B0503020102020204" pitchFamily="34" charset="0"/>
            </a:rPr>
            <a:t> yhteensä 1 085</a:t>
          </a:r>
          <a:r>
            <a:rPr lang="fi-FI" sz="1100" baseline="0">
              <a:latin typeface="Franklin Gothic Book" panose="020B0503020102020204" pitchFamily="34" charset="0"/>
            </a:rPr>
            <a:t>, joista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alkutuotanto 23,6 %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jalostus 10,9 %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fi-FI" sz="1100" baseline="0">
              <a:latin typeface="Franklin Gothic Book" panose="020B0503020102020204" pitchFamily="34" charset="0"/>
            </a:rPr>
            <a:t>- palvelut 65,5 %</a:t>
          </a:r>
        </a:p>
        <a:p xmlns:a="http://schemas.openxmlformats.org/drawingml/2006/main">
          <a:endParaRPr lang="fi-FI" sz="1100">
            <a:latin typeface="Franklin Gothic Book" panose="020B05030201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D7846E30-FEC6-7D4E-9665-D3EB2A33D8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B7D29FD-BFB5-124A-9544-E253FC11B5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837C7-BDF0-4545-8690-B954DCF66A2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11BCEC-9B06-564D-8BB9-CB99FECF9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3C0BEB-10DB-6D46-B80F-1701003FAB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8012-6F2D-F446-BF76-6910ECBDF8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472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E3A5B-5999-684D-8832-1BD9E7BB8BBA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8A064-CE29-A142-8BC8-3A7027F61D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007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F25F49-E62E-684D-A145-70E6EF318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15A642-7622-B247-A79F-D747FA7A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50CFBB-1C19-2242-89A0-E2CBE053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21F2-2A4B-DC41-84D0-D0D38B490423}" type="datetime1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8B8B11-CEAC-FD48-B513-FB291D98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6DC3CD-7000-344F-A84A-CFDE1473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61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B22665-AAF0-EF4A-9353-1FB3F9E6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0B1EEA-D2B7-B84D-AA47-FA160C385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8027F5-02C6-B445-A744-EA954037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2987-D68F-AD45-9907-63AB57D66555}" type="datetime1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D6260F-CCF2-FC42-86BA-CCA4BD6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2E039C-158D-354C-8509-4E4AD15E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80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C53C224-0B83-EB4C-885B-638FBD2B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1B8C775-A021-6C49-A61C-331A06FB1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EFAD33-8F1F-BF4C-8381-9AA9CB11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B74E-43EB-AC4C-B694-AC630504C910}" type="datetime1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F3895A-B10E-EE44-9C4F-E290B694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59F380-9E00-FE43-BD4C-D4C317DD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6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BB51CA-B874-DB4D-A6F2-F652387A9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0186F1-E3D6-A24E-A9A6-72965AE23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FC9D8-FE37-3245-A0FC-24B0011F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8E74-DAF5-8E42-AF9D-AABEDAF6FF9B}" type="datetime1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3097B-CB4F-1E4D-A25E-D98CD1F6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032DB2A-6B2F-7840-990C-88E636E9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67A16B-55F2-2E4D-9354-044EB1971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E934E9-29FA-3840-AE0C-DF5B853BF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D521A8-DCE0-AF41-95D5-95E8273D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30D1-616D-BC49-8419-54B6544657E4}" type="datetime1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AEB666-F419-FC43-BBB8-4A6D5B99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213633-E52E-7241-ABDF-22D6D4AF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1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C6DF89-E9FD-344A-8008-7E07A038B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B1C6EA-0947-F546-9894-2D088652D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A308E71-EFE2-7A4D-9C79-59EA91BE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17D40D-7A4C-0942-B29C-8F0E9166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D1533-F09A-9747-8891-BAE59A1202D2}" type="datetime1">
              <a:rPr lang="fi-FI" smtClean="0"/>
              <a:t>20.12.2024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A8CF60-B37B-9440-84BF-80A26C83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1DA92F-BF20-6547-BF2A-194374AFB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08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2D49E6-4A38-D84D-BC23-3364E72E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3BD7035-F2AB-A240-8FBC-43D60618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3BD8A94-C435-8540-9DA3-0E546686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D1F8588-D529-4C4C-8ED8-54E9FDD5E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F74E7F5-A68B-9A47-919B-5BD4AD211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2D3438A-9016-1D4D-BBEA-8352C50C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EEE-A3E8-6F43-B958-D24E3BD4CD4A}" type="datetime1">
              <a:rPr lang="fi-FI" smtClean="0"/>
              <a:t>20.12.2024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229C945-850A-B84E-ADD9-9809E56B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128676-7DE0-DE4E-A7B4-2E56C0C2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27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26C91-A6FE-3441-A764-79CF0848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70BB0B0-2419-634F-95EA-878537E3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03B1-E4F1-B840-B3EB-3403192BE77E}" type="datetime1">
              <a:rPr lang="fi-FI" smtClean="0"/>
              <a:t>20.12.2024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BF34AB5-D6E3-FD48-A46B-3291B805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19C23E5-74E6-B941-A1C6-CC1F409E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83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A2673C0-FB60-6946-A13C-DC27C57F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B8A68-CB4B-C847-A3EC-F72CD206FC96}" type="datetime1">
              <a:rPr lang="fi-FI" smtClean="0"/>
              <a:t>20.12.2024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90C1796-3FDB-2241-A6C7-A070A2C26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723E77-8499-7B45-9894-38F0A2C6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73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35245C-88D3-B344-A5E4-78AAE8FE6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A589A8-4763-3243-BCB9-85806450D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6E57D7F-FFEB-E04A-8828-537878683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D9A31E-16F4-DA4D-B8CF-9419A9F1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55FD-96D7-EC42-9D89-B9192CE566F8}" type="datetime1">
              <a:rPr lang="fi-FI" smtClean="0"/>
              <a:t>20.12.2024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D0D621-B744-5B4A-B6CB-FB3D0230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FEB604-2190-364D-9776-B7E18151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21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39DBE2-CAC4-3B48-807D-4BA93EAB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30EA694-1D42-BE4E-BBF5-0C564FBA3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E535506-7175-5142-A0D8-90110FAB7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5029221-B69D-6D42-AE19-3BD1C5EC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EB06-C2C9-6141-AA91-250AA4D9D3F2}" type="datetime1">
              <a:rPr lang="fi-FI" smtClean="0"/>
              <a:t>20.12.2024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B593506-999B-BF43-9D50-5E538CBA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Pohjois-Savon liitto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E720A0-C01B-6C45-AE38-0C8CC4DB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21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896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0706ABC-6C73-5846-A04F-62F05B4D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922E224-D430-B443-9D0C-E9F88E8D8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756FB0-4F53-9848-97B2-91F65346B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B1F0-F0BB-ED41-B70D-57B242437F06}" type="datetime1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A737347-ED9D-C743-A276-B8681A7FE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Pohjois-Savon liitto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E40F17-99BC-094C-BE33-4FC366B2F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FB05F-C28E-B84D-8621-8D9B2726A5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1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970A147E-E1C2-5D42-B3DD-715E928B6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2192000" cy="342265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81E5F876-A843-1E4E-8585-49231887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352" y="1785871"/>
            <a:ext cx="10376648" cy="1325563"/>
          </a:xfrm>
          <a:noFill/>
        </p:spPr>
        <p:txBody>
          <a:bodyPr/>
          <a:lstStyle/>
          <a:p>
            <a:r>
              <a:rPr lang="fi-FI" dirty="0">
                <a:solidFill>
                  <a:srgbClr val="FFCC11"/>
                </a:solidFill>
              </a:rPr>
              <a:t>Työpaikat toimialoittain 31.12.2023, kunnittaiset kuviot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B8B38D25-4AAD-B44C-A689-EB33BA048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238" y="410258"/>
            <a:ext cx="4306795" cy="1214737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A901E94D-3D54-7A4E-96F9-3DFDFFC60130}"/>
              </a:ext>
            </a:extLst>
          </p:cNvPr>
          <p:cNvSpPr txBox="1"/>
          <p:nvPr/>
        </p:nvSpPr>
        <p:spPr>
          <a:xfrm>
            <a:off x="339888" y="6380855"/>
            <a:ext cx="5534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Lähde: Tilastokeskus</a:t>
            </a:r>
          </a:p>
        </p:txBody>
      </p:sp>
    </p:spTree>
    <p:extLst>
      <p:ext uri="{BB962C8B-B14F-4D97-AF65-F5344CB8AC3E}">
        <p14:creationId xmlns:p14="http://schemas.microsoft.com/office/powerpoint/2010/main" val="129930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Pielavedellä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89122B01-B4B4-414E-BCDD-5B92B0181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2750243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5627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Sonkajärvellä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1B3E0CD0-9515-4831-89BE-8AB42CA1BD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740530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4827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Vieremällä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7120044F-7CEC-4996-A5F0-BBE9BAD38B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8272008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3289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Ylä-Savossa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0D4E14F9-C40E-4093-82C5-68C1C9B760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875122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5605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Suonenjoella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423FC5C2-3C12-4675-A0B4-36641775ED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928057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7615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Rautalammilla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4A80A619-C063-41A1-8775-9E1F7B4ADA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7392007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3375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Tervossa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18A0B47C-CA00-455C-A5E5-DF6A168CCF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079787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5812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Vesannolla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DD70A9A9-66DC-4D6F-99E5-D73EA4B4E5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037044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6467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Sisä-Savossa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4FD1BD16-6123-4CCF-92E0-A5BBDCA2A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979605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2997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Kaavilla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AC269E09-A601-476B-9158-F24E5FBA7F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654618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1332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Pohjois-Savossa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49D4A64A-98C2-42C3-F4B7-BAC45ECED7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958170"/>
              </p:ext>
            </p:extLst>
          </p:nvPr>
        </p:nvGraphicFramePr>
        <p:xfrm>
          <a:off x="730677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5041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Rautavaaralla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E94D5F40-A995-4961-B349-B91989497F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6644443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0571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Tuusniemellä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93DA4CF7-2B25-47AA-BC7C-4F4333DBD7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826292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2914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Koillis-Savossa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99434A8D-29CB-48EA-B27B-BDF59F86D4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666215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04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Varkaudessa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6D32E23E-18CC-451D-B6EF-42EEFF7E44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410897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6942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Joroisissa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6DD7B9B5-D6AD-4399-992D-A854BECFA6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171106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00051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Leppävirralla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7916ADE3-787E-4F1E-B5D3-B392299750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1946614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9172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500" dirty="0"/>
              <a:t>Alueella työssäkäyvät (työpaikat) Varkauden seudulla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6D32E23E-18CC-451D-B6EF-42EEFF7E44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6818605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4969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koko maassa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62DACF91-AD26-4FFF-9195-431F216884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1886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6260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0AD848F6-3388-57EB-6B6C-A6663088B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800"/>
            <a:ext cx="12192000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fi-FI" sz="2500" dirty="0"/>
              <a:t>Alueella työssäkäyvät (työpaikat) Pohjois-Savossa toimialoittain 31.12.2023 </a:t>
            </a:r>
            <a:r>
              <a:rPr lang="fi-FI" sz="1600" dirty="0"/>
              <a:t>(1/2)</a:t>
            </a: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4E3050B5-F41A-23ED-2F4A-783940555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39635"/>
              </p:ext>
            </p:extLst>
          </p:nvPr>
        </p:nvGraphicFramePr>
        <p:xfrm>
          <a:off x="296877" y="958659"/>
          <a:ext cx="11592000" cy="5373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816000">
                  <a:extLst>
                    <a:ext uri="{9D8B030D-6E8A-4147-A177-3AD203B41FA5}">
                      <a16:colId xmlns:a16="http://schemas.microsoft.com/office/drawing/2014/main" val="386401949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34943744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9931584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6562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741081180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83402171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175583680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077483341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07435229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58271982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17485646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45593320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123860483"/>
                    </a:ext>
                  </a:extLst>
                </a:gridCol>
              </a:tblGrid>
              <a:tr h="293818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Toimiala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Pohjois-Savo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Kuopio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Siilinjärvi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Kuopion seutu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Iisalmi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Kiuruvesi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Keitele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Lapinlahti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Pielavesi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Sonkajärvi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Vieremä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Ylä-Savo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extLst>
                  <a:ext uri="{0D108BD9-81ED-4DB2-BD59-A6C34878D82A}">
                    <a16:rowId xmlns:a16="http://schemas.microsoft.com/office/drawing/2014/main" val="373756475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Toimialat yhteensä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98 655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55 391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62 536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18 533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3683798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Maatalous, metsätalous ja kalatalous (A)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0101049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Kaivostoiminta ja louhinta (B)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582180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Teollisuus (C)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8890569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Sähkö-, kaasu- ja lämpöhuolto, jäähdytysliiketoiminta (D)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3280527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Vesi-, viemäri-, jätevesi- ja jätehuolto ja muu ymp. puht.pito (E)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131911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Rakentaminen (F)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9185728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Tukku- ja vähittäiskauppa; moottoriajoneuvojen korjaus (G)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227457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Kuljetus ja varastointi (H)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799486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Majoitus- ja ravitsemistoiminta (I)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1493190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Informaatio ja viestintä (J)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479830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Rahoitus- ja vakuutustoiminta (K)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3348478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Kiinteistöalan toiminta (L)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924286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Ammatillinen, tieteellinen ja tekninen toiminta (M)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145599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Hallinto- ja tukipalvelutoiminta (N)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5 580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965261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Julkinen hallinto ja maanpuolustus; pakol. sos.vakuutus (O)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178807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Koulutus (P)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5923192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Terveys- ja sosiaalipalvelut (Q)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21 789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13 353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334554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Taiteet, viihde ja virkistys (R)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124467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Muu palvelutoiminta (S)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178851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Kotital. toiminta työnantajina; kotital. eriyttämätön toiminta (T)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3668956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Kansainvälisten organisaatioiden ja toimielinten toiminta (U)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9686590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Toimiala tuntematon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1 072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4432502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Alkutuotanto (A), % työpaikoista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33841559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Jalostus (B–F), % työpaikoista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8756129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Palvelut (G–U), % työpaikoista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030295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Yhteensä, %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9673397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790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0AD848F6-3388-57EB-6B6C-A6663088B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800"/>
            <a:ext cx="12192000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fi-FI" sz="2500" dirty="0"/>
              <a:t>Alueella työssäkäyvät (työpaikat) Pohjois-Savossa toimialoittain 31.12.2023 </a:t>
            </a:r>
            <a:r>
              <a:rPr lang="fi-FI" sz="1600" dirty="0"/>
              <a:t>(2/2)</a:t>
            </a: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4E3050B5-F41A-23ED-2F4A-783940555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739312"/>
              </p:ext>
            </p:extLst>
          </p:nvPr>
        </p:nvGraphicFramePr>
        <p:xfrm>
          <a:off x="259972" y="958659"/>
          <a:ext cx="11665810" cy="5373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432268">
                  <a:extLst>
                    <a:ext uri="{9D8B030D-6E8A-4147-A177-3AD203B41FA5}">
                      <a16:colId xmlns:a16="http://schemas.microsoft.com/office/drawing/2014/main" val="3864019498"/>
                    </a:ext>
                  </a:extLst>
                </a:gridCol>
                <a:gridCol w="582838">
                  <a:extLst>
                    <a:ext uri="{9D8B030D-6E8A-4147-A177-3AD203B41FA5}">
                      <a16:colId xmlns:a16="http://schemas.microsoft.com/office/drawing/2014/main" val="3349437445"/>
                    </a:ext>
                  </a:extLst>
                </a:gridCol>
                <a:gridCol w="582838">
                  <a:extLst>
                    <a:ext uri="{9D8B030D-6E8A-4147-A177-3AD203B41FA5}">
                      <a16:colId xmlns:a16="http://schemas.microsoft.com/office/drawing/2014/main" val="249954758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43045827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99315848"/>
                    </a:ext>
                  </a:extLst>
                </a:gridCol>
                <a:gridCol w="582838">
                  <a:extLst>
                    <a:ext uri="{9D8B030D-6E8A-4147-A177-3AD203B41FA5}">
                      <a16:colId xmlns:a16="http://schemas.microsoft.com/office/drawing/2014/main" val="2065620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741081180"/>
                    </a:ext>
                  </a:extLst>
                </a:gridCol>
                <a:gridCol w="582838">
                  <a:extLst>
                    <a:ext uri="{9D8B030D-6E8A-4147-A177-3AD203B41FA5}">
                      <a16:colId xmlns:a16="http://schemas.microsoft.com/office/drawing/2014/main" val="834021719"/>
                    </a:ext>
                  </a:extLst>
                </a:gridCol>
                <a:gridCol w="582838">
                  <a:extLst>
                    <a:ext uri="{9D8B030D-6E8A-4147-A177-3AD203B41FA5}">
                      <a16:colId xmlns:a16="http://schemas.microsoft.com/office/drawing/2014/main" val="2175583680"/>
                    </a:ext>
                  </a:extLst>
                </a:gridCol>
                <a:gridCol w="582838">
                  <a:extLst>
                    <a:ext uri="{9D8B030D-6E8A-4147-A177-3AD203B41FA5}">
                      <a16:colId xmlns:a16="http://schemas.microsoft.com/office/drawing/2014/main" val="1077483341"/>
                    </a:ext>
                  </a:extLst>
                </a:gridCol>
                <a:gridCol w="582838">
                  <a:extLst>
                    <a:ext uri="{9D8B030D-6E8A-4147-A177-3AD203B41FA5}">
                      <a16:colId xmlns:a16="http://schemas.microsoft.com/office/drawing/2014/main" val="3074352295"/>
                    </a:ext>
                  </a:extLst>
                </a:gridCol>
                <a:gridCol w="582838">
                  <a:extLst>
                    <a:ext uri="{9D8B030D-6E8A-4147-A177-3AD203B41FA5}">
                      <a16:colId xmlns:a16="http://schemas.microsoft.com/office/drawing/2014/main" val="358271982"/>
                    </a:ext>
                  </a:extLst>
                </a:gridCol>
                <a:gridCol w="582838">
                  <a:extLst>
                    <a:ext uri="{9D8B030D-6E8A-4147-A177-3AD203B41FA5}">
                      <a16:colId xmlns:a16="http://schemas.microsoft.com/office/drawing/2014/main" val="1174856466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455933206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12386048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u="none" strike="noStrike" dirty="0">
                          <a:effectLst/>
                          <a:latin typeface="Franklin Gothic Book (Leipäteksti)"/>
                        </a:rPr>
                        <a:t>Toimiala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Suonen-joki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Rauta-lampi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Tervo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Vesanto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Sisä-</a:t>
                      </a:r>
                    </a:p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Savo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Kaavi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Rauta-vaara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Tuus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-niemi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Koillis-Savo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Varkaus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Joroinen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Leppä-virta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Varkauden seutu</a:t>
                      </a: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 (Leipäteksti)"/>
                        </a:rPr>
                        <a:t>KOKO MAA</a:t>
                      </a:r>
                    </a:p>
                  </a:txBody>
                  <a:tcPr marL="36000" marR="36000" marT="7200" marB="7200" anchor="b"/>
                </a:tc>
                <a:extLst>
                  <a:ext uri="{0D108BD9-81ED-4DB2-BD59-A6C34878D82A}">
                    <a16:rowId xmlns:a16="http://schemas.microsoft.com/office/drawing/2014/main" val="373756475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Toimialat yhteensä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2 417 365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3683798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Maatalous, metsätalous ja kalatalous (A)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58 884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0101049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Kaivostoiminta ja louhinta (B)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582180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Teollisuus (C)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298 847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8890569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Sähkö-, kaasu- ja lämpöhuolto, jäähdytysliiketoiminta (D)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13 097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3280527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Vesi-, viemäri-, jätevesi- ja jätehuolto ja muu ymp. puht.pito (E)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131911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Rakentaminen (F)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159 251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9185728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Tukku- ja vähittäiskauppa; moottoriajoneuvojen korjaus (G)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255 655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227457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Kuljetus ja varastointi (H)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121 672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799486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Majoitus- ja ravitsemistoiminta (I)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88 155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1493190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Informaatio ja viestintä (J)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116 293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479830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Rahoitus- ja vakuutustoiminta (K)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48 157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3348478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Kiinteistöalan toiminta (L)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25 273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924286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Ammatillinen, tieteellinen ja tekninen toiminta (M)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151 933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145599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Hallinto- ja tukipalvelutoiminta (N)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182 410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965261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Julkinen hallinto ja maanpuolustus; pakol. sos.vakuutus (O)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116 676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178807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Koulutus (P)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176 491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5923192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Terveys- ja sosiaalipalvelut (Q)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438 115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334554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Taiteet, viihde ja virkistys (R)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46 572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124467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Muu palvelutoiminta (S)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63 707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178851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Kotital. toiminta työnantajina; kotital. eriyttämätön toiminta (T)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3668956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Kansainvälisten organisaatioiden ja toimielinten toiminta (U)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9686590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Toimiala tuntematon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30 581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4432502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Alkutuotanto (A), % työpaikoista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rgbClr val="F0A2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33841559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Jalostus (B–F), % työpaikoista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8756129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Franklin Gothic Book (Leipäteksti)"/>
                        </a:rPr>
                        <a:t>Palvelut (G–U), % työpaikoista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0302951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Franklin Gothic Book (Leipäteksti)"/>
                        </a:rPr>
                        <a:t>Yhteensä, %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 (Leipäteksti)"/>
                      </a:endParaRPr>
                    </a:p>
                  </a:txBody>
                  <a:tcPr marL="36000" marR="36000" marT="7200" marB="72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9673397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0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Kuopiossa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95FFF523-C562-4C8E-9390-6D7BACD432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518800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30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Siilinjärvellä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9F67CBB0-7AE0-4284-B97C-E48286793D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7688333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11278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Kuopion seudulla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3C230789-3E2A-4299-9BC2-E96C7F1B91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943863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83410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Iisalmessa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5AD2FDCC-A322-40CF-8F9E-5B0945A9ED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530786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8056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Kiuruvedellä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091A9EEA-51D5-4C90-A108-416EBAA3FE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504769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2364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Keiteleellä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00ACF2CF-65E0-4E7E-B30E-E6E9C65A86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3891854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0457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11">
            <a:alpha val="480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>
            <a:extLst>
              <a:ext uri="{FF2B5EF4-FFF2-40B4-BE49-F238E27FC236}">
                <a16:creationId xmlns:a16="http://schemas.microsoft.com/office/drawing/2014/main" id="{3E4F8491-AF3F-C14A-BED4-E48810A92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0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i-FI" sz="2600" dirty="0"/>
              <a:t>Alueella työssäkäyvät (työpaikat) Lapinlahdella toimialoittain 31.12.2023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C10C92-2E94-7A44-BD24-737A3C00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43" y="6332259"/>
            <a:ext cx="2316136" cy="409184"/>
          </a:xfrm>
          <a:prstGeom prst="rect">
            <a:avLst/>
          </a:prstGeom>
        </p:spPr>
      </p:pic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7624BA3C-9E10-418D-8264-CD1C40F3E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798428"/>
              </p:ext>
            </p:extLst>
          </p:nvPr>
        </p:nvGraphicFramePr>
        <p:xfrm>
          <a:off x="733800" y="1080000"/>
          <a:ext cx="10724400" cy="52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151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elta-oranss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L_esitys2022" id="{6510A77E-3D41-46F6-96C7-8B557DBD956C}" vid="{0B30294F-9649-459E-8877-39414406D3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elta-oranssi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0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elta-oranssi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5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Pohjois-Savonliitto">
    <a:dk1>
      <a:srgbClr val="000000"/>
    </a:dk1>
    <a:lt1>
      <a:srgbClr val="FFFFFF"/>
    </a:lt1>
    <a:dk2>
      <a:srgbClr val="1F497D"/>
    </a:dk2>
    <a:lt2>
      <a:srgbClr val="EEECE1"/>
    </a:lt2>
    <a:accent1>
      <a:srgbClr val="538FCC"/>
    </a:accent1>
    <a:accent2>
      <a:srgbClr val="DCD6D4"/>
    </a:accent2>
    <a:accent3>
      <a:srgbClr val="F9DC06"/>
    </a:accent3>
    <a:accent4>
      <a:srgbClr val="C4BDBC"/>
    </a:accent4>
    <a:accent5>
      <a:srgbClr val="000000"/>
    </a:accent5>
    <a:accent6>
      <a:srgbClr val="003399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BA730BBA5CA44FABC43D3B76C31DDA" ma:contentTypeVersion="18" ma:contentTypeDescription="Create a new document." ma:contentTypeScope="" ma:versionID="ab14091e0824df1c0ea45c5b23f14818">
  <xsd:schema xmlns:xsd="http://www.w3.org/2001/XMLSchema" xmlns:xs="http://www.w3.org/2001/XMLSchema" xmlns:p="http://schemas.microsoft.com/office/2006/metadata/properties" xmlns:ns2="20687e04-2b66-4153-a4a5-df37f3cb410c" xmlns:ns3="27da45db-5c56-40f0-812e-9e795a9ded2e" targetNamespace="http://schemas.microsoft.com/office/2006/metadata/properties" ma:root="true" ma:fieldsID="a9ef018753874e357385c209003b3c09" ns2:_="" ns3:_="">
    <xsd:import namespace="20687e04-2b66-4153-a4a5-df37f3cb410c"/>
    <xsd:import namespace="27da45db-5c56-40f0-812e-9e795a9ded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87e04-2b66-4153-a4a5-df37f3cb41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4f3aec6-172b-4261-a579-1b9c936781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a45db-5c56-40f0-812e-9e795a9ded2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89bfb88-a4b8-407b-b9ae-716c5ce0db20}" ma:internalName="TaxCatchAll" ma:showField="CatchAllData" ma:web="27da45db-5c56-40f0-812e-9e795a9ded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687e04-2b66-4153-a4a5-df37f3cb410c">
      <Terms xmlns="http://schemas.microsoft.com/office/infopath/2007/PartnerControls"/>
    </lcf76f155ced4ddcb4097134ff3c332f>
    <TaxCatchAll xmlns="27da45db-5c56-40f0-812e-9e795a9ded2e" xsi:nil="true"/>
  </documentManagement>
</p:properties>
</file>

<file path=customXml/itemProps1.xml><?xml version="1.0" encoding="utf-8"?>
<ds:datastoreItem xmlns:ds="http://schemas.openxmlformats.org/officeDocument/2006/customXml" ds:itemID="{A5DEB50F-35DB-44C7-80C5-249419995446}"/>
</file>

<file path=customXml/itemProps2.xml><?xml version="1.0" encoding="utf-8"?>
<ds:datastoreItem xmlns:ds="http://schemas.openxmlformats.org/officeDocument/2006/customXml" ds:itemID="{4590B3A2-63F6-4331-9229-6478656B41C0}"/>
</file>

<file path=customXml/itemProps3.xml><?xml version="1.0" encoding="utf-8"?>
<ds:datastoreItem xmlns:ds="http://schemas.openxmlformats.org/officeDocument/2006/customXml" ds:itemID="{7D8465AC-F481-48BE-99A4-53F12866188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2100</Words>
  <Application>Microsoft Office PowerPoint</Application>
  <PresentationFormat>Laajakuva</PresentationFormat>
  <Paragraphs>971</Paragraphs>
  <Slides>29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29</vt:i4>
      </vt:variant>
    </vt:vector>
  </HeadingPairs>
  <TitlesOfParts>
    <vt:vector size="35" baseType="lpstr">
      <vt:lpstr>Arial</vt:lpstr>
      <vt:lpstr>Calibri</vt:lpstr>
      <vt:lpstr>Franklin Gothic Book</vt:lpstr>
      <vt:lpstr>Franklin Gothic Book (Leipäteksti)</vt:lpstr>
      <vt:lpstr>Franklin Gothic Medium</vt:lpstr>
      <vt:lpstr>Office-teema</vt:lpstr>
      <vt:lpstr>Työpaikat toimialoittain 31.12.2023, kunnittaiset kuviot</vt:lpstr>
      <vt:lpstr>Alueella työssäkäyvät (työpaikat) Pohjois-Savossa toimialoittain 31.12.2023</vt:lpstr>
      <vt:lpstr>Alueella työssäkäyvät (työpaikat) Kuopiossa toimialoittain 31.12.2023</vt:lpstr>
      <vt:lpstr>Alueella työssäkäyvät (työpaikat) Siilinjärvellä toimialoittain 31.12.2023</vt:lpstr>
      <vt:lpstr>Alueella työssäkäyvät (työpaikat) Kuopion seudulla toimialoittain 31.12.2023</vt:lpstr>
      <vt:lpstr>Alueella työssäkäyvät (työpaikat) Iisalmessa toimialoittain 31.12.2023</vt:lpstr>
      <vt:lpstr>Alueella työssäkäyvät (työpaikat) Kiuruvedellä toimialoittain 31.12.2023</vt:lpstr>
      <vt:lpstr>Alueella työssäkäyvät (työpaikat) Keiteleellä toimialoittain 31.12.2023</vt:lpstr>
      <vt:lpstr>Alueella työssäkäyvät (työpaikat) Lapinlahdella toimialoittain 31.12.2023</vt:lpstr>
      <vt:lpstr>Alueella työssäkäyvät (työpaikat) Pielavedellä toimialoittain 31.12.2023</vt:lpstr>
      <vt:lpstr>Alueella työssäkäyvät (työpaikat) Sonkajärvellä toimialoittain 31.12.2023</vt:lpstr>
      <vt:lpstr>Alueella työssäkäyvät (työpaikat) Vieremällä toimialoittain 31.12.2023</vt:lpstr>
      <vt:lpstr>Alueella työssäkäyvät (työpaikat) Ylä-Savossa toimialoittain 31.12.2023</vt:lpstr>
      <vt:lpstr>Alueella työssäkäyvät (työpaikat) Suonenjoella toimialoittain 31.12.2023</vt:lpstr>
      <vt:lpstr>Alueella työssäkäyvät (työpaikat) Rautalammilla toimialoittain 31.12.2023</vt:lpstr>
      <vt:lpstr>Alueella työssäkäyvät (työpaikat) Tervossa toimialoittain 31.12.2023</vt:lpstr>
      <vt:lpstr>Alueella työssäkäyvät (työpaikat) Vesannolla toimialoittain 31.12.2023</vt:lpstr>
      <vt:lpstr>Alueella työssäkäyvät (työpaikat) Sisä-Savossa toimialoittain 31.12.2023</vt:lpstr>
      <vt:lpstr>Alueella työssäkäyvät (työpaikat) Kaavilla toimialoittain 31.12.2023</vt:lpstr>
      <vt:lpstr>Alueella työssäkäyvät (työpaikat) Rautavaaralla toimialoittain 31.12.2023</vt:lpstr>
      <vt:lpstr>Alueella työssäkäyvät (työpaikat) Tuusniemellä toimialoittain 31.12.2023</vt:lpstr>
      <vt:lpstr>Alueella työssäkäyvät (työpaikat) Koillis-Savossa toimialoittain 31.12.2023</vt:lpstr>
      <vt:lpstr>Alueella työssäkäyvät (työpaikat) Varkaudessa toimialoittain 31.12.2023</vt:lpstr>
      <vt:lpstr>Alueella työssäkäyvät (työpaikat) Joroisissa toimialoittain 31.12.2023</vt:lpstr>
      <vt:lpstr>Alueella työssäkäyvät (työpaikat) Leppävirralla toimialoittain 31.12.2023</vt:lpstr>
      <vt:lpstr>Alueella työssäkäyvät (työpaikat) Varkauden seudulla toimialoittain 31.12.2023</vt:lpstr>
      <vt:lpstr>Alueella työssäkäyvät (työpaikat) koko maassa toimialoittain 31.12.2023</vt:lpstr>
      <vt:lpstr>Alueella työssäkäyvät (työpaikat) Pohjois-Savossa toimialoittain 31.12.2023 (1/2)</vt:lpstr>
      <vt:lpstr>Alueella työssäkäyvät (työpaikat) Pohjois-Savossa toimialoittain 31.12.2023 (2/2)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2024-12-20T11:16:03Z</dcterms:created>
  <dcterms:modified xsi:type="dcterms:W3CDTF">2024-12-20T11:16:08Z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0x01010042BA730BBA5CA44FABC43D3B76C31DDA</vt:lpwstr>
  </property>
</Properties>
</file>