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8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9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0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1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2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3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4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5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6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7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8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9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20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1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2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3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4.xml" ContentType="application/vnd.openxmlformats-officedocument.themeOverrid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5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6.xml" ContentType="application/vnd.openxmlformats-officedocument.themeOverrid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7.xml" ContentType="application/vnd.openxmlformats-officedocument.themeOverride+xml"/>
  <Override PartName="/ppt/drawings/drawing26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3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272" r:id="rId29"/>
    <p:sldId id="300" r:id="rId3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  <a:srgbClr val="1EB7FB"/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8510B-4ACC-47D7-865F-11F91DCA586A}" v="94" dt="2024-12-20T11:16:03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163" autoAdjust="0"/>
  </p:normalViewPr>
  <p:slideViewPr>
    <p:cSldViewPr snapToGrid="0" snapToObjects="1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Tyopaikat_tyovoima/tyopaikat_2023_kirjaintaso_kuvio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4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5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6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7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8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9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20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1.xml"/><Relationship Id="rId1" Type="http://schemas.microsoft.com/office/2011/relationships/chartStyle" Target="style21.xml"/><Relationship Id="rId5" Type="http://schemas.openxmlformats.org/officeDocument/2006/relationships/chartUserShapes" Target="../drawings/drawing21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2.xml"/><Relationship Id="rId1" Type="http://schemas.microsoft.com/office/2011/relationships/chartStyle" Target="style22.xml"/><Relationship Id="rId5" Type="http://schemas.openxmlformats.org/officeDocument/2006/relationships/chartUserShapes" Target="../drawings/drawing22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3.xml"/><Relationship Id="rId1" Type="http://schemas.microsoft.com/office/2011/relationships/chartStyle" Target="style23.xml"/><Relationship Id="rId5" Type="http://schemas.openxmlformats.org/officeDocument/2006/relationships/chartUserShapes" Target="../drawings/drawing23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4.xml"/><Relationship Id="rId1" Type="http://schemas.microsoft.com/office/2011/relationships/chartStyle" Target="style24.xml"/><Relationship Id="rId5" Type="http://schemas.openxmlformats.org/officeDocument/2006/relationships/chartUserShapes" Target="../drawings/drawing24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5.xml"/><Relationship Id="rId1" Type="http://schemas.microsoft.com/office/2011/relationships/chartStyle" Target="style25.xml"/><Relationship Id="rId5" Type="http://schemas.openxmlformats.org/officeDocument/2006/relationships/chartUserShapes" Target="../drawings/drawing25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6.xml"/><Relationship Id="rId1" Type="http://schemas.microsoft.com/office/2011/relationships/chartStyle" Target="style26.xml"/><Relationship Id="rId5" Type="http://schemas.openxmlformats.org/officeDocument/2006/relationships/chartUserShapes" Target="../drawings/drawing26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oleObject" Target="https://pohjoissavofi.sharepoint.com/Aluekehitys/TILASTOT/Paketti2018/Tyopaikat_tyovoima/tyopaikat_2023_kirjaintaso_kuvi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 dirty="0" err="1">
                <a:solidFill>
                  <a:sysClr val="windowText" lastClr="000000"/>
                </a:solidFill>
              </a:rPr>
              <a:t>Pohjois</a:t>
            </a:r>
            <a:r>
              <a:rPr lang="en-US" sz="1400" b="1" i="0" u="none" strike="noStrike" kern="1200" spc="0" baseline="0" dirty="0">
                <a:solidFill>
                  <a:sysClr val="windowText" lastClr="000000"/>
                </a:solidFill>
              </a:rPr>
              <a:t>-Savon </a:t>
            </a:r>
            <a:r>
              <a:rPr lang="en-US" sz="1400" b="1" i="0" u="none" strike="noStrike" kern="1200" spc="0" baseline="0" dirty="0" err="1">
                <a:solidFill>
                  <a:sysClr val="windowText" lastClr="000000"/>
                </a:solidFill>
              </a:rPr>
              <a:t>työpaikat</a:t>
            </a:r>
            <a:r>
              <a:rPr lang="en-US" sz="1400" b="1" i="0" u="none" strike="noStrike" kern="1200" spc="0" baseline="0" dirty="0">
                <a:solidFill>
                  <a:sysClr val="windowText" lastClr="000000"/>
                </a:solidFill>
              </a:rPr>
              <a:t> </a:t>
            </a:r>
            <a:r>
              <a:rPr lang="en-US" sz="1400" b="1" i="0" u="none" strike="noStrike" kern="1200" spc="0" baseline="0" dirty="0" err="1">
                <a:solidFill>
                  <a:sysClr val="windowText" lastClr="000000"/>
                </a:solidFill>
              </a:rPr>
              <a:t>toimialoittain</a:t>
            </a:r>
            <a:r>
              <a:rPr lang="en-US" sz="1400" b="1" i="0" u="none" strike="noStrike" kern="1200" spc="0" baseline="0" dirty="0">
                <a:solidFill>
                  <a:sysClr val="windowText" lastClr="000000"/>
                </a:solidFill>
              </a:rPr>
              <a:t> 31.12.2023</a:t>
            </a:r>
          </a:p>
        </c:rich>
      </c:tx>
      <c:layout>
        <c:manualLayout>
          <c:xMode val="edge"/>
          <c:yMode val="edge"/>
          <c:x val="0.32956771474394836"/>
          <c:y val="1.4617863720073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Kuviot!$A$5:$A$26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Kotital. toiminta työnantajina; kotital. eriyttämätön toiminta (T)</c:v>
                </c:pt>
                <c:pt idx="3">
                  <c:v>Sähkö-, kaasu- ja lämpöhuolto, jäähdytysliiketoiminta (D)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Rahoitus- ja vakuutustoiminta (K)</c:v>
                </c:pt>
                <c:pt idx="8">
                  <c:v>Taiteet, viihde ja virkistys (R)</c:v>
                </c:pt>
                <c:pt idx="9">
                  <c:v>Informaatio ja viestintä (J)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Julkinen hallinto ja maanpuolustus; pakol. sos.vakuutus (O)</c:v>
                </c:pt>
                <c:pt idx="13">
                  <c:v>Kuljetus ja varastointi (H)</c:v>
                </c:pt>
                <c:pt idx="14">
                  <c:v>Ammatillinen, tieteellinen ja tekninen toiminta (M)</c:v>
                </c:pt>
                <c:pt idx="15">
                  <c:v>Maatalous, metsätalous ja kalatalous (A)</c:v>
                </c:pt>
                <c:pt idx="16">
                  <c:v>Rakentaminen (F)</c:v>
                </c:pt>
                <c:pt idx="17">
                  <c:v>Hallinto- ja tukipalvelutoiminta (N)</c:v>
                </c:pt>
                <c:pt idx="18">
                  <c:v>Koulutus (P)</c:v>
                </c:pt>
                <c:pt idx="19">
                  <c:v>Tukku- ja vähittäiskauppa; moottoriajoneuvojen korjaus (G)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Kuviot!$B$5:$B$26</c:f>
              <c:numCache>
                <c:formatCode>#,##0</c:formatCode>
                <c:ptCount val="22"/>
                <c:pt idx="0">
                  <c:v>0</c:v>
                </c:pt>
                <c:pt idx="1">
                  <c:v>376</c:v>
                </c:pt>
                <c:pt idx="2">
                  <c:v>421</c:v>
                </c:pt>
                <c:pt idx="3">
                  <c:v>435</c:v>
                </c:pt>
                <c:pt idx="4">
                  <c:v>556</c:v>
                </c:pt>
                <c:pt idx="5">
                  <c:v>881</c:v>
                </c:pt>
                <c:pt idx="6">
                  <c:v>1072</c:v>
                </c:pt>
                <c:pt idx="7">
                  <c:v>1446</c:v>
                </c:pt>
                <c:pt idx="8">
                  <c:v>1517</c:v>
                </c:pt>
                <c:pt idx="9">
                  <c:v>2377</c:v>
                </c:pt>
                <c:pt idx="10">
                  <c:v>2492</c:v>
                </c:pt>
                <c:pt idx="11">
                  <c:v>3117</c:v>
                </c:pt>
                <c:pt idx="12">
                  <c:v>4462</c:v>
                </c:pt>
                <c:pt idx="13">
                  <c:v>4488</c:v>
                </c:pt>
                <c:pt idx="14">
                  <c:v>4837</c:v>
                </c:pt>
                <c:pt idx="15">
                  <c:v>5192</c:v>
                </c:pt>
                <c:pt idx="16">
                  <c:v>6637</c:v>
                </c:pt>
                <c:pt idx="17">
                  <c:v>7552</c:v>
                </c:pt>
                <c:pt idx="18">
                  <c:v>7570</c:v>
                </c:pt>
                <c:pt idx="19">
                  <c:v>9585</c:v>
                </c:pt>
                <c:pt idx="20">
                  <c:v>11853</c:v>
                </c:pt>
                <c:pt idx="21">
                  <c:v>21789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9-40D7-9BCE-678F5AB07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Sonkajärven työpaikat toimialoittain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Kuviot!$A$266:$A$287</c:f>
              <c:strCache>
                <c:ptCount val="22"/>
                <c:pt idx="0">
                  <c:v>Sähkö-, kaasu- ja lämpöhuolto, jäähdytysliiketoiminta (D)</c:v>
                </c:pt>
                <c:pt idx="1">
                  <c:v>Kansainvälisten organisaatioiden ja toimielinten toiminta (U)</c:v>
                </c:pt>
                <c:pt idx="2">
                  <c:v>Informaatio ja viestintä (J)</c:v>
                </c:pt>
                <c:pt idx="3">
                  <c:v>Rahoitus- ja vakuutustoiminta (K)</c:v>
                </c:pt>
                <c:pt idx="4">
                  <c:v>Kiinteistöalan toiminta (L)</c:v>
                </c:pt>
                <c:pt idx="5">
                  <c:v>Kotital. toiminta työnantajina; kotital. eriyttämätön toiminta (T)</c:v>
                </c:pt>
                <c:pt idx="6">
                  <c:v>Teollisuus (C)</c:v>
                </c:pt>
                <c:pt idx="7">
                  <c:v>Kaivostoiminta ja louhinta (B)</c:v>
                </c:pt>
                <c:pt idx="8">
                  <c:v>Taiteet, viihde ja virkistys (R)</c:v>
                </c:pt>
                <c:pt idx="9">
                  <c:v>Vesi-, viemäri-, jätevesi- ja jätehuolto ja muu ymp. puht.pito (E)</c:v>
                </c:pt>
                <c:pt idx="10">
                  <c:v>Toimiala tuntematon</c:v>
                </c:pt>
                <c:pt idx="11">
                  <c:v>Majoitus- ja ravitsemistoiminta (I)</c:v>
                </c:pt>
                <c:pt idx="12">
                  <c:v>Ammatillinen, tieteellinen ja tekninen toiminta (M)</c:v>
                </c:pt>
                <c:pt idx="13">
                  <c:v>Muu palvelutoiminta (S)</c:v>
                </c:pt>
                <c:pt idx="14">
                  <c:v>Hallinto- ja tukipalvelutoiminta (N)</c:v>
                </c:pt>
                <c:pt idx="15">
                  <c:v>Kuljetus ja varastointi (H)</c:v>
                </c:pt>
                <c:pt idx="16">
                  <c:v>Koulutus (P)</c:v>
                </c:pt>
                <c:pt idx="17">
                  <c:v>Tukku- ja vähittäiskauppa; moottoriajoneuvojen korjaus (G)</c:v>
                </c:pt>
                <c:pt idx="18">
                  <c:v>Rakentaminen (F)</c:v>
                </c:pt>
                <c:pt idx="19">
                  <c:v>Julkinen hallinto ja maanpuolustus; pakol. sos.vakuutus (O)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Kuviot!$B$266:$B$287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6</c:v>
                </c:pt>
                <c:pt idx="7">
                  <c:v>9</c:v>
                </c:pt>
                <c:pt idx="8">
                  <c:v>13</c:v>
                </c:pt>
                <c:pt idx="9">
                  <c:v>14</c:v>
                </c:pt>
                <c:pt idx="10">
                  <c:v>14</c:v>
                </c:pt>
                <c:pt idx="11">
                  <c:v>17</c:v>
                </c:pt>
                <c:pt idx="12">
                  <c:v>21</c:v>
                </c:pt>
                <c:pt idx="13">
                  <c:v>28</c:v>
                </c:pt>
                <c:pt idx="14">
                  <c:v>45</c:v>
                </c:pt>
                <c:pt idx="15">
                  <c:v>58</c:v>
                </c:pt>
                <c:pt idx="16">
                  <c:v>61</c:v>
                </c:pt>
                <c:pt idx="17">
                  <c:v>62</c:v>
                </c:pt>
                <c:pt idx="18">
                  <c:v>120</c:v>
                </c:pt>
                <c:pt idx="19">
                  <c:v>138</c:v>
                </c:pt>
                <c:pt idx="20">
                  <c:v>211</c:v>
                </c:pt>
                <c:pt idx="21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7D-4FFC-8284-B185A6970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Vieremän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Kuviot!$A$295:$A$316</c:f>
              <c:strCache>
                <c:ptCount val="22"/>
                <c:pt idx="0">
                  <c:v>Kansainvälisten organisaatioiden ja toimielinten toiminta (U)</c:v>
                </c:pt>
                <c:pt idx="1">
                  <c:v>Vesi-, viemäri-, jätevesi- ja jätehuolto ja muu ymp. puht.pito (E)</c:v>
                </c:pt>
                <c:pt idx="2">
                  <c:v>Informaatio ja viestintä (J)</c:v>
                </c:pt>
                <c:pt idx="3">
                  <c:v>Kotital. toiminta työnantajina; kotital. eriyttämätön toiminta (T)</c:v>
                </c:pt>
                <c:pt idx="4">
                  <c:v>Kiinteistöalan toiminta (L)</c:v>
                </c:pt>
                <c:pt idx="5">
                  <c:v>Sähkö-, kaasu- ja lämpöhuolto, jäähdytysliiketoiminta (D)</c:v>
                </c:pt>
                <c:pt idx="6">
                  <c:v>Rahoitus- ja vakuutustoiminta (K)</c:v>
                </c:pt>
                <c:pt idx="7">
                  <c:v>Taiteet, viihde ja virkistys (R)</c:v>
                </c:pt>
                <c:pt idx="8">
                  <c:v>Ammatillinen, tieteellinen ja tekninen toiminta (M)</c:v>
                </c:pt>
                <c:pt idx="9">
                  <c:v>Toimiala tuntematon</c:v>
                </c:pt>
                <c:pt idx="10">
                  <c:v>Majoitus- ja ravitsemistoiminta (I)</c:v>
                </c:pt>
                <c:pt idx="11">
                  <c:v>Muu palvelutoiminta (S)</c:v>
                </c:pt>
                <c:pt idx="12">
                  <c:v>Kuljetus ja varastointi (H)</c:v>
                </c:pt>
                <c:pt idx="13">
                  <c:v>Kaivostoiminta ja louhinta (B)</c:v>
                </c:pt>
                <c:pt idx="14">
                  <c:v>Julkinen hallinto ja maanpuolustus; pakol. sos.vakuutus (O)</c:v>
                </c:pt>
                <c:pt idx="15">
                  <c:v>Hallinto- ja tukipalvelutoiminta (N)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Tukku- ja vähittäiskauppa; moottoriajoneuvojen korjaus (G)</c:v>
                </c:pt>
                <c:pt idx="19">
                  <c:v>Terveys- ja sosiaalipalvelut (Q)</c:v>
                </c:pt>
                <c:pt idx="20">
                  <c:v>Maatalous, metsätalous ja kalatalous (A)</c:v>
                </c:pt>
                <c:pt idx="21">
                  <c:v>Teollisuus (C)</c:v>
                </c:pt>
              </c:strCache>
            </c:strRef>
          </c:cat>
          <c:val>
            <c:numRef>
              <c:f>Kuviot!$B$295:$B$316</c:f>
              <c:numCache>
                <c:formatCode>#,##0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7</c:v>
                </c:pt>
                <c:pt idx="8">
                  <c:v>9</c:v>
                </c:pt>
                <c:pt idx="9">
                  <c:v>16</c:v>
                </c:pt>
                <c:pt idx="10">
                  <c:v>22</c:v>
                </c:pt>
                <c:pt idx="11">
                  <c:v>22</c:v>
                </c:pt>
                <c:pt idx="12">
                  <c:v>40</c:v>
                </c:pt>
                <c:pt idx="13">
                  <c:v>42</c:v>
                </c:pt>
                <c:pt idx="14">
                  <c:v>43</c:v>
                </c:pt>
                <c:pt idx="15">
                  <c:v>48</c:v>
                </c:pt>
                <c:pt idx="16">
                  <c:v>56</c:v>
                </c:pt>
                <c:pt idx="17">
                  <c:v>61</c:v>
                </c:pt>
                <c:pt idx="18">
                  <c:v>113</c:v>
                </c:pt>
                <c:pt idx="19">
                  <c:v>160</c:v>
                </c:pt>
                <c:pt idx="20">
                  <c:v>327</c:v>
                </c:pt>
                <c:pt idx="21">
                  <c:v>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E-43ED-A1E9-A2ADA6214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Ylä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-Savon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Kuviot!$A$324:$A$345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Kotital. toiminta työnantajina; kotital. eriyttämätön toiminta (T)</c:v>
                </c:pt>
                <c:pt idx="3">
                  <c:v>Vesi-, viemäri-, jätevesi- ja jätehuolto ja muu ymp. puht.pito (E)</c:v>
                </c:pt>
                <c:pt idx="4">
                  <c:v>Informaatio ja viestintä (J)</c:v>
                </c:pt>
                <c:pt idx="5">
                  <c:v>Kaivostoiminta ja louhinta (B)</c:v>
                </c:pt>
                <c:pt idx="6">
                  <c:v>Kiinteistöalan toiminta (L)</c:v>
                </c:pt>
                <c:pt idx="7">
                  <c:v>Taiteet, viihde ja virkistys (R)</c:v>
                </c:pt>
                <c:pt idx="8">
                  <c:v>Toimiala tuntematon</c:v>
                </c:pt>
                <c:pt idx="9">
                  <c:v>Rahoitus- ja vakuutustoiminta (K)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Majoitus- ja ravitsemistoiminta (I)</c:v>
                </c:pt>
                <c:pt idx="13">
                  <c:v>Julkinen hallinto ja maanpuolustus; pakol. sos.vakuutus (O)</c:v>
                </c:pt>
                <c:pt idx="14">
                  <c:v>Hallinto- ja tukipalvelutoiminta (N)</c:v>
                </c:pt>
                <c:pt idx="15">
                  <c:v>Rakentaminen (F)</c:v>
                </c:pt>
                <c:pt idx="16">
                  <c:v>Kuljetus ja varastointi (H)</c:v>
                </c:pt>
                <c:pt idx="17">
                  <c:v>Koulutus (P)</c:v>
                </c:pt>
                <c:pt idx="18">
                  <c:v>Tukku- ja vähittäiskauppa; moottoriajoneuvojen korjaus (G)</c:v>
                </c:pt>
                <c:pt idx="19">
                  <c:v>Maatalous, metsätalous ja kalatalous (A)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Kuviot!$B$324:$B$345</c:f>
              <c:numCache>
                <c:formatCode>#,##0</c:formatCode>
                <c:ptCount val="22"/>
                <c:pt idx="0">
                  <c:v>0</c:v>
                </c:pt>
                <c:pt idx="1">
                  <c:v>28</c:v>
                </c:pt>
                <c:pt idx="2">
                  <c:v>66</c:v>
                </c:pt>
                <c:pt idx="3">
                  <c:v>113</c:v>
                </c:pt>
                <c:pt idx="4">
                  <c:v>119</c:v>
                </c:pt>
                <c:pt idx="5">
                  <c:v>121</c:v>
                </c:pt>
                <c:pt idx="6">
                  <c:v>158</c:v>
                </c:pt>
                <c:pt idx="7">
                  <c:v>189</c:v>
                </c:pt>
                <c:pt idx="8">
                  <c:v>208</c:v>
                </c:pt>
                <c:pt idx="9">
                  <c:v>239</c:v>
                </c:pt>
                <c:pt idx="10">
                  <c:v>373</c:v>
                </c:pt>
                <c:pt idx="11">
                  <c:v>500</c:v>
                </c:pt>
                <c:pt idx="12">
                  <c:v>516</c:v>
                </c:pt>
                <c:pt idx="13">
                  <c:v>657</c:v>
                </c:pt>
                <c:pt idx="14">
                  <c:v>877</c:v>
                </c:pt>
                <c:pt idx="15">
                  <c:v>954</c:v>
                </c:pt>
                <c:pt idx="16">
                  <c:v>988</c:v>
                </c:pt>
                <c:pt idx="17">
                  <c:v>1246</c:v>
                </c:pt>
                <c:pt idx="18">
                  <c:v>1692</c:v>
                </c:pt>
                <c:pt idx="19">
                  <c:v>2222</c:v>
                </c:pt>
                <c:pt idx="20">
                  <c:v>3496</c:v>
                </c:pt>
                <c:pt idx="21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9-4968-B410-87ADC0ABB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Suonenjoen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Kuviot!$A$353:$A$374</c:f>
              <c:strCache>
                <c:ptCount val="22"/>
                <c:pt idx="0">
                  <c:v>Kaivostoiminta ja louhinta (B)</c:v>
                </c:pt>
                <c:pt idx="1">
                  <c:v>Kansainvälisten organisaatioiden ja toimielinten toiminta (U)</c:v>
                </c:pt>
                <c:pt idx="2">
                  <c:v>Sähkö-, kaasu- ja lämpöhuolto, jäähdytysliiketoiminta (D)</c:v>
                </c:pt>
                <c:pt idx="3">
                  <c:v>Rahoitus- ja vakuutustoiminta (K)</c:v>
                </c:pt>
                <c:pt idx="4">
                  <c:v>Informaatio ja viestintä (J)</c:v>
                </c:pt>
                <c:pt idx="5">
                  <c:v>Kotital. toiminta työnantajina; kotital. eriyttämätön toiminta (T)</c:v>
                </c:pt>
                <c:pt idx="6">
                  <c:v>Vesi-, viemäri-, jätevesi- ja jätehuolto ja muu ymp. puht.pito (E)</c:v>
                </c:pt>
                <c:pt idx="7">
                  <c:v>Kiinteistöalan toiminta (L)</c:v>
                </c:pt>
                <c:pt idx="8">
                  <c:v>Taiteet, viihde ja virkistys (R)</c:v>
                </c:pt>
                <c:pt idx="9">
                  <c:v>Toimiala tuntematon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Julkinen hallinto ja maanpuolustus; pakol. sos.vakuutus (O)</c:v>
                </c:pt>
                <c:pt idx="13">
                  <c:v>Kuljetus ja varastointi (H)</c:v>
                </c:pt>
                <c:pt idx="14">
                  <c:v>Ammatillinen, tieteellinen ja tekninen toiminta (M)</c:v>
                </c:pt>
                <c:pt idx="15">
                  <c:v>Hallinto- ja tukipalvelutoiminta (N)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Maatalous, metsätalous ja kalatalous (A)</c:v>
                </c:pt>
                <c:pt idx="19">
                  <c:v>Tukku- ja vähittäiskauppa; moottoriajoneuvojen korjaus (G)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Kuviot!$B$353:$B$374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14</c:v>
                </c:pt>
                <c:pt idx="5">
                  <c:v>15</c:v>
                </c:pt>
                <c:pt idx="6">
                  <c:v>17</c:v>
                </c:pt>
                <c:pt idx="7">
                  <c:v>26</c:v>
                </c:pt>
                <c:pt idx="8">
                  <c:v>26</c:v>
                </c:pt>
                <c:pt idx="9">
                  <c:v>29</c:v>
                </c:pt>
                <c:pt idx="10">
                  <c:v>38</c:v>
                </c:pt>
                <c:pt idx="11">
                  <c:v>66</c:v>
                </c:pt>
                <c:pt idx="12">
                  <c:v>72</c:v>
                </c:pt>
                <c:pt idx="13">
                  <c:v>73</c:v>
                </c:pt>
                <c:pt idx="14">
                  <c:v>76</c:v>
                </c:pt>
                <c:pt idx="15">
                  <c:v>118</c:v>
                </c:pt>
                <c:pt idx="16">
                  <c:v>154</c:v>
                </c:pt>
                <c:pt idx="17">
                  <c:v>163</c:v>
                </c:pt>
                <c:pt idx="18">
                  <c:v>170</c:v>
                </c:pt>
                <c:pt idx="19">
                  <c:v>229</c:v>
                </c:pt>
                <c:pt idx="20">
                  <c:v>460</c:v>
                </c:pt>
                <c:pt idx="21">
                  <c:v>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5-4E6E-ACA2-F865AA8F5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Rautalammin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Kuviot!$A$382:$A$403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Kansainvälisten organisaatioiden ja toimielinten toiminta (U)</c:v>
                </c:pt>
                <c:pt idx="3">
                  <c:v>Informaatio ja viestintä (J)</c:v>
                </c:pt>
                <c:pt idx="4">
                  <c:v>Kiinteistöalan toiminta (L)</c:v>
                </c:pt>
                <c:pt idx="5">
                  <c:v>Rahoitus- ja vakuutustoiminta (K)</c:v>
                </c:pt>
                <c:pt idx="6">
                  <c:v>Kotital. toiminta työnantajina; kotital. eriyttämätön toiminta (T)</c:v>
                </c:pt>
                <c:pt idx="7">
                  <c:v>Vesi-, viemäri-, jätevesi- ja jätehuolto ja muu ymp. puht.pito (E)</c:v>
                </c:pt>
                <c:pt idx="8">
                  <c:v>Ammatillinen, tieteellinen ja tekninen toiminta (M)</c:v>
                </c:pt>
                <c:pt idx="9">
                  <c:v>Taiteet, viihde ja virkistys (R)</c:v>
                </c:pt>
                <c:pt idx="10">
                  <c:v>Toimiala tuntematon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Rakentaminen (F)</c:v>
                </c:pt>
                <c:pt idx="16">
                  <c:v>Hallinto- ja tukipalvelutoiminta (N)</c:v>
                </c:pt>
                <c:pt idx="17">
                  <c:v>Koulutus (P)</c:v>
                </c:pt>
                <c:pt idx="18">
                  <c:v>Tukku- ja vähittäiskauppa; moottoriajoneuvojen korjaus (G)</c:v>
                </c:pt>
                <c:pt idx="19">
                  <c:v>Teollisuus (C)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Kuviot!$B$382:$B$403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13</c:v>
                </c:pt>
                <c:pt idx="10">
                  <c:v>16</c:v>
                </c:pt>
                <c:pt idx="11">
                  <c:v>25</c:v>
                </c:pt>
                <c:pt idx="12">
                  <c:v>26</c:v>
                </c:pt>
                <c:pt idx="13">
                  <c:v>28</c:v>
                </c:pt>
                <c:pt idx="14">
                  <c:v>33</c:v>
                </c:pt>
                <c:pt idx="15">
                  <c:v>34</c:v>
                </c:pt>
                <c:pt idx="16">
                  <c:v>38</c:v>
                </c:pt>
                <c:pt idx="17">
                  <c:v>51</c:v>
                </c:pt>
                <c:pt idx="18">
                  <c:v>70</c:v>
                </c:pt>
                <c:pt idx="19">
                  <c:v>88</c:v>
                </c:pt>
                <c:pt idx="20">
                  <c:v>149</c:v>
                </c:pt>
                <c:pt idx="21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C7-49EA-8B7A-2FCDA358B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Tervon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Kuviot!$A$411:$A$432</c:f>
              <c:strCache>
                <c:ptCount val="22"/>
                <c:pt idx="0">
                  <c:v>Vesi-, viemäri-, jätevesi- ja jätehuolto ja muu ymp. puht.pito (E)</c:v>
                </c:pt>
                <c:pt idx="1">
                  <c:v>Kansainvälisten organisaatioiden ja toimielinten toiminta (U)</c:v>
                </c:pt>
                <c:pt idx="2">
                  <c:v>Sähkö-, kaasu- ja lämpöhuolto, jäähdytysliiketoiminta (D)</c:v>
                </c:pt>
                <c:pt idx="3">
                  <c:v>Teollisuus (C)</c:v>
                </c:pt>
                <c:pt idx="4">
                  <c:v>Informaatio ja viestintä (J)</c:v>
                </c:pt>
                <c:pt idx="5">
                  <c:v>Kiinteistöalan toiminta (L)</c:v>
                </c:pt>
                <c:pt idx="6">
                  <c:v>Ammatillinen, tieteellinen ja tekninen toiminta (M)</c:v>
                </c:pt>
                <c:pt idx="7">
                  <c:v>Taiteet, viihde ja virkistys (R)</c:v>
                </c:pt>
                <c:pt idx="8">
                  <c:v>Muu palvelutoiminta (S)</c:v>
                </c:pt>
                <c:pt idx="9">
                  <c:v>Kaivostoiminta ja louhinta (B)</c:v>
                </c:pt>
                <c:pt idx="10">
                  <c:v>Kotital. toiminta työnantajina; kotital. eriyttämätön toiminta (T)</c:v>
                </c:pt>
                <c:pt idx="11">
                  <c:v>Toimiala tuntematon</c:v>
                </c:pt>
                <c:pt idx="12">
                  <c:v>Rahoitus- ja vakuutustoiminta (K)</c:v>
                </c:pt>
                <c:pt idx="13">
                  <c:v>Rakentaminen (F)</c:v>
                </c:pt>
                <c:pt idx="14">
                  <c:v>Tukku- ja vähittäiskauppa; moottoriajoneuvojen korjaus (G)</c:v>
                </c:pt>
                <c:pt idx="15">
                  <c:v>Majoitus- ja ravitsemistoiminta (I)</c:v>
                </c:pt>
                <c:pt idx="16">
                  <c:v>Hallinto- ja tukipalvelutoiminta (N)</c:v>
                </c:pt>
                <c:pt idx="17">
                  <c:v>Koulutus (P)</c:v>
                </c:pt>
                <c:pt idx="18">
                  <c:v>Julkinen hallinto ja maanpuolustus; pakol. sos.vakuutus (O)</c:v>
                </c:pt>
                <c:pt idx="19">
                  <c:v>Kuljetus ja varastointi (H)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Kuviot!$B$411:$B$432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9</c:v>
                </c:pt>
                <c:pt idx="13">
                  <c:v>10</c:v>
                </c:pt>
                <c:pt idx="14">
                  <c:v>15</c:v>
                </c:pt>
                <c:pt idx="15">
                  <c:v>15</c:v>
                </c:pt>
                <c:pt idx="16">
                  <c:v>16</c:v>
                </c:pt>
                <c:pt idx="17">
                  <c:v>19</c:v>
                </c:pt>
                <c:pt idx="18">
                  <c:v>23</c:v>
                </c:pt>
                <c:pt idx="19">
                  <c:v>26</c:v>
                </c:pt>
                <c:pt idx="20">
                  <c:v>60</c:v>
                </c:pt>
                <c:pt idx="21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C-40CA-841B-829BC7B76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Vesannon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Kuviot!$A$440:$A$461</c:f>
              <c:strCache>
                <c:ptCount val="22"/>
                <c:pt idx="0">
                  <c:v>Sähkö-, kaasu- ja lämpöhuolto, jäähdytysliiketoiminta (D)</c:v>
                </c:pt>
                <c:pt idx="1">
                  <c:v>Informaatio ja viestintä (J)</c:v>
                </c:pt>
                <c:pt idx="2">
                  <c:v>Kansainvälisten organisaatioiden ja toimielinten toiminta (U)</c:v>
                </c:pt>
                <c:pt idx="3">
                  <c:v>Kaivostoiminta ja louhinta (B)</c:v>
                </c:pt>
                <c:pt idx="4">
                  <c:v>Kiinteistöalan toiminta (L)</c:v>
                </c:pt>
                <c:pt idx="5">
                  <c:v>Vesi-, viemäri-, jätevesi- ja jätehuolto ja muu ymp. puht.pito (E)</c:v>
                </c:pt>
                <c:pt idx="6">
                  <c:v>Taiteet, viihde ja virkistys (R)</c:v>
                </c:pt>
                <c:pt idx="7">
                  <c:v>Kotital. toiminta työnantajina; kotital. eriyttämätön toiminta (T)</c:v>
                </c:pt>
                <c:pt idx="8">
                  <c:v>Teollisuus (C)</c:v>
                </c:pt>
                <c:pt idx="9">
                  <c:v>Toimiala tuntematon</c:v>
                </c:pt>
                <c:pt idx="10">
                  <c:v>Rahoitus- ja vakuutustoiminta (K)</c:v>
                </c:pt>
                <c:pt idx="11">
                  <c:v>Ammatillinen, tieteellinen ja tekninen toiminta (M)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Julkinen hallinto ja maanpuolustus; pakol. sos.vakuutus (O)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Kuviot!$B$440:$B$461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7</c:v>
                </c:pt>
                <c:pt idx="10">
                  <c:v>9</c:v>
                </c:pt>
                <c:pt idx="11">
                  <c:v>9</c:v>
                </c:pt>
                <c:pt idx="12">
                  <c:v>11</c:v>
                </c:pt>
                <c:pt idx="13">
                  <c:v>15</c:v>
                </c:pt>
                <c:pt idx="14">
                  <c:v>18</c:v>
                </c:pt>
                <c:pt idx="15">
                  <c:v>21</c:v>
                </c:pt>
                <c:pt idx="16">
                  <c:v>26</c:v>
                </c:pt>
                <c:pt idx="17">
                  <c:v>31</c:v>
                </c:pt>
                <c:pt idx="18">
                  <c:v>34</c:v>
                </c:pt>
                <c:pt idx="19">
                  <c:v>64</c:v>
                </c:pt>
                <c:pt idx="20">
                  <c:v>89</c:v>
                </c:pt>
                <c:pt idx="21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C5-4123-BFC5-B8E225E9F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Sisä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-Savon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Kuviot!$A$469:$A$490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Kaivostoiminta ja louhinta (B)</c:v>
                </c:pt>
                <c:pt idx="3">
                  <c:v>Informaatio ja viestintä (J)</c:v>
                </c:pt>
                <c:pt idx="4">
                  <c:v>Vesi-, viemäri-, jätevesi- ja jätehuolto ja muu ymp. puht.pito (E)</c:v>
                </c:pt>
                <c:pt idx="5">
                  <c:v>Rahoitus- ja vakuutustoiminta (K)</c:v>
                </c:pt>
                <c:pt idx="6">
                  <c:v>Kotital. toiminta työnantajina; kotital. eriyttämätön toiminta (T)</c:v>
                </c:pt>
                <c:pt idx="7">
                  <c:v>Kiinteistöalan toiminta (L)</c:v>
                </c:pt>
                <c:pt idx="8">
                  <c:v>Taiteet, viihde ja virkistys (R)</c:v>
                </c:pt>
                <c:pt idx="9">
                  <c:v>Toimiala tuntematon</c:v>
                </c:pt>
                <c:pt idx="10">
                  <c:v>Muu palvelutoiminta (S)</c:v>
                </c:pt>
                <c:pt idx="11">
                  <c:v>Ammatillinen, tieteellinen ja tekninen toiminta (M)</c:v>
                </c:pt>
                <c:pt idx="12">
                  <c:v>Majoitus- ja ravitsemistoiminta (I)</c:v>
                </c:pt>
                <c:pt idx="13">
                  <c:v>Julkinen hallinto ja maanpuolustus; pakol. sos.vakuutus (O)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Tukku- ja vähittäiskauppa; moottoriajoneuvojen korjaus (G)</c:v>
                </c:pt>
                <c:pt idx="19">
                  <c:v>Maatalous, metsätalous ja kalatalous (A)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Kuviot!$B$469:$B$490</c:f>
              <c:numCache>
                <c:formatCode>#,##0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18</c:v>
                </c:pt>
                <c:pt idx="4">
                  <c:v>27</c:v>
                </c:pt>
                <c:pt idx="5">
                  <c:v>30</c:v>
                </c:pt>
                <c:pt idx="6">
                  <c:v>31</c:v>
                </c:pt>
                <c:pt idx="7">
                  <c:v>33</c:v>
                </c:pt>
                <c:pt idx="8">
                  <c:v>45</c:v>
                </c:pt>
                <c:pt idx="9">
                  <c:v>58</c:v>
                </c:pt>
                <c:pt idx="10">
                  <c:v>85</c:v>
                </c:pt>
                <c:pt idx="11">
                  <c:v>96</c:v>
                </c:pt>
                <c:pt idx="12">
                  <c:v>118</c:v>
                </c:pt>
                <c:pt idx="13">
                  <c:v>141</c:v>
                </c:pt>
                <c:pt idx="14">
                  <c:v>150</c:v>
                </c:pt>
                <c:pt idx="15">
                  <c:v>206</c:v>
                </c:pt>
                <c:pt idx="16">
                  <c:v>224</c:v>
                </c:pt>
                <c:pt idx="17">
                  <c:v>264</c:v>
                </c:pt>
                <c:pt idx="18">
                  <c:v>378</c:v>
                </c:pt>
                <c:pt idx="19">
                  <c:v>468</c:v>
                </c:pt>
                <c:pt idx="20">
                  <c:v>554</c:v>
                </c:pt>
                <c:pt idx="21">
                  <c:v>1004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E-4314-8B88-CBD47FAAF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Kaavin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Kuviot!$A$498:$A$519</c:f>
              <c:strCache>
                <c:ptCount val="22"/>
                <c:pt idx="0">
                  <c:v>Rahoitus- ja vakuutustoiminta (K)</c:v>
                </c:pt>
                <c:pt idx="1">
                  <c:v>Kansainvälisten organisaatioiden ja toimielinten toiminta (U)</c:v>
                </c:pt>
                <c:pt idx="2">
                  <c:v>Sähkö-, kaasu- ja lämpöhuolto, jäähdytysliiketoiminta (D)</c:v>
                </c:pt>
                <c:pt idx="3">
                  <c:v>Kaivostoiminta ja louhinta (B)</c:v>
                </c:pt>
                <c:pt idx="4">
                  <c:v>Taiteet, viihde ja virkistys (R)</c:v>
                </c:pt>
                <c:pt idx="5">
                  <c:v>Kotital. toiminta työnantajina; kotital. eriyttämätön toiminta (T)</c:v>
                </c:pt>
                <c:pt idx="6">
                  <c:v>Majoitus- ja ravitsemistoiminta (I)</c:v>
                </c:pt>
                <c:pt idx="7">
                  <c:v>Kiinteistöalan toiminta (L)</c:v>
                </c:pt>
                <c:pt idx="8">
                  <c:v>Vesi-, viemäri-, jätevesi- ja jätehuolto ja muu ymp. puht.pito (E)</c:v>
                </c:pt>
                <c:pt idx="9">
                  <c:v>Informaatio ja viestintä (J)</c:v>
                </c:pt>
                <c:pt idx="10">
                  <c:v>Ammatillinen, tieteellinen ja tekninen toiminta (M)</c:v>
                </c:pt>
                <c:pt idx="11">
                  <c:v>Julkinen hallinto ja maanpuolustus; pakol. sos.vakuutus (O)</c:v>
                </c:pt>
                <c:pt idx="12">
                  <c:v>Toimiala tuntematon</c:v>
                </c:pt>
                <c:pt idx="13">
                  <c:v>Koulutus (P)</c:v>
                </c:pt>
                <c:pt idx="14">
                  <c:v>Muu palvelutoiminta (S)</c:v>
                </c:pt>
                <c:pt idx="15">
                  <c:v>Hallinto- ja tukipalvelutoiminta (N)</c:v>
                </c:pt>
                <c:pt idx="16">
                  <c:v>Rakentaminen (F)</c:v>
                </c:pt>
                <c:pt idx="17">
                  <c:v>Kuljetus ja varastointi (H)</c:v>
                </c:pt>
                <c:pt idx="18">
                  <c:v>Tukku- ja vähittäiskauppa; moottoriajoneuvojen korjaus (G)</c:v>
                </c:pt>
                <c:pt idx="19">
                  <c:v>Maatalous, metsätalous ja kalatalous (A)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Kuviot!$B$498:$B$519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10</c:v>
                </c:pt>
                <c:pt idx="11">
                  <c:v>14</c:v>
                </c:pt>
                <c:pt idx="12">
                  <c:v>16</c:v>
                </c:pt>
                <c:pt idx="13">
                  <c:v>23</c:v>
                </c:pt>
                <c:pt idx="14">
                  <c:v>24</c:v>
                </c:pt>
                <c:pt idx="15">
                  <c:v>37</c:v>
                </c:pt>
                <c:pt idx="16">
                  <c:v>43</c:v>
                </c:pt>
                <c:pt idx="17">
                  <c:v>54</c:v>
                </c:pt>
                <c:pt idx="18">
                  <c:v>66</c:v>
                </c:pt>
                <c:pt idx="19">
                  <c:v>100</c:v>
                </c:pt>
                <c:pt idx="20">
                  <c:v>100</c:v>
                </c:pt>
                <c:pt idx="21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74-422F-BAFE-0FCACF4783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Rautavaaran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Kuviot!$A$527:$A$548</c:f>
              <c:strCache>
                <c:ptCount val="22"/>
                <c:pt idx="0">
                  <c:v>Kaivostoiminta ja louhinta (B)</c:v>
                </c:pt>
                <c:pt idx="1">
                  <c:v>Informaatio ja viestintä (J)</c:v>
                </c:pt>
                <c:pt idx="2">
                  <c:v>Rahoitus- ja vakuutustoiminta (K)</c:v>
                </c:pt>
                <c:pt idx="3">
                  <c:v>Kansainvälisten organisaatioiden ja toimielinten toiminta (U)</c:v>
                </c:pt>
                <c:pt idx="4">
                  <c:v>Sähkö-, kaasu- ja lämpöhuolto, jäähdytysliiketoiminta (D)</c:v>
                </c:pt>
                <c:pt idx="5">
                  <c:v>Vesi-, viemäri-, jätevesi- ja jätehuolto ja muu ymp. puht.pito (E)</c:v>
                </c:pt>
                <c:pt idx="6">
                  <c:v>Kiinteistöalan toiminta (L)</c:v>
                </c:pt>
                <c:pt idx="7">
                  <c:v>Kotital. toiminta työnantajina; kotital. eriyttämätön toiminta (T)</c:v>
                </c:pt>
                <c:pt idx="8">
                  <c:v>Toimiala tuntematon</c:v>
                </c:pt>
                <c:pt idx="9">
                  <c:v>Taiteet, viihde ja virkistys (R)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Tukku- ja vähittäiskauppa; moottoriajoneuvojen korjaus (G)</c:v>
                </c:pt>
                <c:pt idx="13">
                  <c:v>Teollisuus (C)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Julkinen hallinto ja maanpuolustus; pakol. sos.vakuutus (O)</c:v>
                </c:pt>
                <c:pt idx="17">
                  <c:v>Majoitus- ja ravitsemistoiminta (I)</c:v>
                </c:pt>
                <c:pt idx="18">
                  <c:v>Koulutus (P)</c:v>
                </c:pt>
                <c:pt idx="19">
                  <c:v>Rakentaminen (F)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Kuviot!$B$527:$B$548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16</c:v>
                </c:pt>
                <c:pt idx="12">
                  <c:v>19</c:v>
                </c:pt>
                <c:pt idx="13">
                  <c:v>21</c:v>
                </c:pt>
                <c:pt idx="14">
                  <c:v>22</c:v>
                </c:pt>
                <c:pt idx="15">
                  <c:v>22</c:v>
                </c:pt>
                <c:pt idx="16">
                  <c:v>22</c:v>
                </c:pt>
                <c:pt idx="17">
                  <c:v>26</c:v>
                </c:pt>
                <c:pt idx="18">
                  <c:v>29</c:v>
                </c:pt>
                <c:pt idx="19">
                  <c:v>32</c:v>
                </c:pt>
                <c:pt idx="20">
                  <c:v>51</c:v>
                </c:pt>
                <c:pt idx="21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1-415A-9A70-2B95AD74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Kuopion</a:t>
            </a:r>
            <a:r>
              <a:rPr lang="en-US" b="1" baseline="0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baseline="0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baseline="0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baseline="0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baseline="0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Kuviot!$A$34:$A$55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Sähkö-, kaasu- ja lämpöhuolto, jäähdytysliiketoiminta (D)</c:v>
                </c:pt>
                <c:pt idx="3">
                  <c:v>Kotital. toiminta työnantajina; kotital. eriyttämätön toiminta (T)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Taiteet, viihde ja virkistys (R)</c:v>
                </c:pt>
                <c:pt idx="8">
                  <c:v>Rahoitus- ja vakuutustoiminta (K)</c:v>
                </c:pt>
                <c:pt idx="9">
                  <c:v>Muu palvelutoiminta (S)</c:v>
                </c:pt>
                <c:pt idx="10">
                  <c:v>Maatalous, metsätalous ja kalatalous (A)</c:v>
                </c:pt>
                <c:pt idx="11">
                  <c:v>Majoitus- ja ravitsemistoiminta (I)</c:v>
                </c:pt>
                <c:pt idx="12">
                  <c:v>Informaatio ja viestintä (J)</c:v>
                </c:pt>
                <c:pt idx="13">
                  <c:v>Kuljetus ja varastointi (H)</c:v>
                </c:pt>
                <c:pt idx="14">
                  <c:v>Julkinen hallinto ja maanpuolustus; pakol. sos.vakuutus (O)</c:v>
                </c:pt>
                <c:pt idx="15">
                  <c:v>Teollisuus (C)</c:v>
                </c:pt>
                <c:pt idx="16">
                  <c:v>Ammatillinen, tieteellinen ja tekninen toiminta (M)</c:v>
                </c:pt>
                <c:pt idx="17">
                  <c:v>Rakentaminen (F)</c:v>
                </c:pt>
                <c:pt idx="18">
                  <c:v>Koulutus (P)</c:v>
                </c:pt>
                <c:pt idx="19">
                  <c:v>Hallinto- ja tukipalvelutoiminta (N)</c:v>
                </c:pt>
                <c:pt idx="20">
                  <c:v>Tukku- ja vähittäiskauppa; moottoriajoneuvojen korjaus (G)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Kuviot!$B$34:$B$55</c:f>
              <c:numCache>
                <c:formatCode>#,##0</c:formatCode>
                <c:ptCount val="22"/>
                <c:pt idx="0">
                  <c:v>0</c:v>
                </c:pt>
                <c:pt idx="1">
                  <c:v>56</c:v>
                </c:pt>
                <c:pt idx="2">
                  <c:v>191</c:v>
                </c:pt>
                <c:pt idx="3">
                  <c:v>199</c:v>
                </c:pt>
                <c:pt idx="4">
                  <c:v>320</c:v>
                </c:pt>
                <c:pt idx="5">
                  <c:v>509</c:v>
                </c:pt>
                <c:pt idx="6">
                  <c:v>585</c:v>
                </c:pt>
                <c:pt idx="7">
                  <c:v>993</c:v>
                </c:pt>
                <c:pt idx="8">
                  <c:v>1075</c:v>
                </c:pt>
                <c:pt idx="9">
                  <c:v>1308</c:v>
                </c:pt>
                <c:pt idx="10">
                  <c:v>1309</c:v>
                </c:pt>
                <c:pt idx="11">
                  <c:v>1794</c:v>
                </c:pt>
                <c:pt idx="12">
                  <c:v>2118</c:v>
                </c:pt>
                <c:pt idx="13">
                  <c:v>2459</c:v>
                </c:pt>
                <c:pt idx="14">
                  <c:v>2612</c:v>
                </c:pt>
                <c:pt idx="15">
                  <c:v>3198</c:v>
                </c:pt>
                <c:pt idx="16">
                  <c:v>3761</c:v>
                </c:pt>
                <c:pt idx="17">
                  <c:v>3794</c:v>
                </c:pt>
                <c:pt idx="18">
                  <c:v>4812</c:v>
                </c:pt>
                <c:pt idx="19">
                  <c:v>5213</c:v>
                </c:pt>
                <c:pt idx="20">
                  <c:v>5732</c:v>
                </c:pt>
                <c:pt idx="21">
                  <c:v>13353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D-4528-BB57-0FC0CF4A9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Tuusniemen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Kuviot!$A$556:$A$577</c:f>
              <c:strCache>
                <c:ptCount val="22"/>
                <c:pt idx="0">
                  <c:v>Sähkö-, kaasu- ja lämpöhuolto, jäähdytysliiketoiminta (D)</c:v>
                </c:pt>
                <c:pt idx="1">
                  <c:v>Kansainvälisten organisaatioiden ja toimielinten toiminta (U)</c:v>
                </c:pt>
                <c:pt idx="2">
                  <c:v>Taiteet, viihde ja virkistys (R)</c:v>
                </c:pt>
                <c:pt idx="3">
                  <c:v>Kaivostoiminta ja louhinta (B)</c:v>
                </c:pt>
                <c:pt idx="4">
                  <c:v>Informaatio ja viestintä (J)</c:v>
                </c:pt>
                <c:pt idx="5">
                  <c:v>Vesi-, viemäri-, jätevesi- ja jätehuolto ja muu ymp. puht.pito (E)</c:v>
                </c:pt>
                <c:pt idx="6">
                  <c:v>Kotital. toiminta työnantajina; kotital. eriyttämätön toiminta (T)</c:v>
                </c:pt>
                <c:pt idx="7">
                  <c:v>Rahoitus- ja vakuutustoiminta (K)</c:v>
                </c:pt>
                <c:pt idx="8">
                  <c:v>Kiinteistöalan toiminta (L)</c:v>
                </c:pt>
                <c:pt idx="9">
                  <c:v>Ammatillinen, tieteellinen ja tekninen toiminta (M)</c:v>
                </c:pt>
                <c:pt idx="10">
                  <c:v>Muu palvelutoiminta (S)</c:v>
                </c:pt>
                <c:pt idx="11">
                  <c:v>Kuljetus ja varastointi (H)</c:v>
                </c:pt>
                <c:pt idx="12">
                  <c:v>Toimiala tuntematon</c:v>
                </c:pt>
                <c:pt idx="13">
                  <c:v>Majoitus- ja ravitsemistoiminta (I)</c:v>
                </c:pt>
                <c:pt idx="14">
                  <c:v>Julkinen hallinto ja maanpuolustus; pakol. sos.vakuutus (O)</c:v>
                </c:pt>
                <c:pt idx="15">
                  <c:v>Hallinto- ja tukipalvelutoiminta (N)</c:v>
                </c:pt>
                <c:pt idx="16">
                  <c:v>Tukku- ja vähittäiskauppa; moottoriajoneuvojen korjaus (G)</c:v>
                </c:pt>
                <c:pt idx="17">
                  <c:v>Teollisuus (C)</c:v>
                </c:pt>
                <c:pt idx="18">
                  <c:v>Koulutus (P)</c:v>
                </c:pt>
                <c:pt idx="19">
                  <c:v>Rakentaminen (F)</c:v>
                </c:pt>
                <c:pt idx="20">
                  <c:v>Terveys- ja sosiaalipalvelut (Q)</c:v>
                </c:pt>
                <c:pt idx="21">
                  <c:v>Maatalous, metsätalous ja kalatalous (A)</c:v>
                </c:pt>
              </c:strCache>
            </c:strRef>
          </c:cat>
          <c:val>
            <c:numRef>
              <c:f>Kuviot!$B$556:$B$577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13</c:v>
                </c:pt>
                <c:pt idx="14">
                  <c:v>20</c:v>
                </c:pt>
                <c:pt idx="15">
                  <c:v>34</c:v>
                </c:pt>
                <c:pt idx="16">
                  <c:v>36</c:v>
                </c:pt>
                <c:pt idx="17">
                  <c:v>43</c:v>
                </c:pt>
                <c:pt idx="18">
                  <c:v>51</c:v>
                </c:pt>
                <c:pt idx="19">
                  <c:v>72</c:v>
                </c:pt>
                <c:pt idx="20">
                  <c:v>123</c:v>
                </c:pt>
                <c:pt idx="21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7-44FC-9B5D-8480E3ED8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Koillis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-Savon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Kuviot!$A$585:$A$606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Kaivostoiminta ja louhinta (B)</c:v>
                </c:pt>
                <c:pt idx="3">
                  <c:v>Rahoitus- ja vakuutustoiminta (K)</c:v>
                </c:pt>
                <c:pt idx="4">
                  <c:v>Informaatio ja viestintä (J)</c:v>
                </c:pt>
                <c:pt idx="5">
                  <c:v>Taiteet, viihde ja virkistys (R)</c:v>
                </c:pt>
                <c:pt idx="6">
                  <c:v>Kotital. toiminta työnantajina; kotital. eriyttämätön toiminta (T)</c:v>
                </c:pt>
                <c:pt idx="7">
                  <c:v>Vesi-, viemäri-, jätevesi- ja jätehuolto ja muu ymp. puht.pito (E)</c:v>
                </c:pt>
                <c:pt idx="8">
                  <c:v>Kiinteistöalan toiminta (L)</c:v>
                </c:pt>
                <c:pt idx="9">
                  <c:v>Ammatillinen, tieteellinen ja tekninen toiminta (M)</c:v>
                </c:pt>
                <c:pt idx="10">
                  <c:v>Toimiala tuntematon</c:v>
                </c:pt>
                <c:pt idx="11">
                  <c:v>Majoitus- ja ravitsemistoiminta (I)</c:v>
                </c:pt>
                <c:pt idx="12">
                  <c:v>Muu palvelutoiminta (S)</c:v>
                </c:pt>
                <c:pt idx="13">
                  <c:v>Julkinen hallinto ja maanpuolustus; pakol. sos.vakuutus (O)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Tukku- ja vähittäiskauppa; moottoriajoneuvojen korjaus (G)</c:v>
                </c:pt>
                <c:pt idx="18">
                  <c:v>Rakentaminen (F)</c:v>
                </c:pt>
                <c:pt idx="19">
                  <c:v>Teollisuus (C)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Kuviot!$B$585:$B$606</c:f>
              <c:numCache>
                <c:formatCode>#,##0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21</c:v>
                </c:pt>
                <c:pt idx="10">
                  <c:v>30</c:v>
                </c:pt>
                <c:pt idx="11">
                  <c:v>43</c:v>
                </c:pt>
                <c:pt idx="12">
                  <c:v>49</c:v>
                </c:pt>
                <c:pt idx="13">
                  <c:v>56</c:v>
                </c:pt>
                <c:pt idx="14">
                  <c:v>86</c:v>
                </c:pt>
                <c:pt idx="15">
                  <c:v>93</c:v>
                </c:pt>
                <c:pt idx="16">
                  <c:v>103</c:v>
                </c:pt>
                <c:pt idx="17">
                  <c:v>121</c:v>
                </c:pt>
                <c:pt idx="18">
                  <c:v>147</c:v>
                </c:pt>
                <c:pt idx="19">
                  <c:v>164</c:v>
                </c:pt>
                <c:pt idx="20">
                  <c:v>276</c:v>
                </c:pt>
                <c:pt idx="21">
                  <c:v>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A-4824-8BF9-E147BEA50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Varkauden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seudun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Kuviot!$A$701:$A$722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Rahoitus- ja vakuutustoiminta (K)</c:v>
                </c:pt>
                <c:pt idx="3">
                  <c:v>Kotital. toiminta työnantajina; kotital. eriyttämätön toiminta (T)</c:v>
                </c:pt>
                <c:pt idx="4">
                  <c:v>Informaatio ja viestintä (J)</c:v>
                </c:pt>
                <c:pt idx="5">
                  <c:v>Sähkö-, kaasu- ja lämpöhuolto, jäähdytysliiketoiminta (D)</c:v>
                </c:pt>
                <c:pt idx="6">
                  <c:v>Vesi-, viemäri-, jätevesi- ja jätehuolto ja muu ymp. puht.pito (E)</c:v>
                </c:pt>
                <c:pt idx="7">
                  <c:v>Kiinteistöalan toiminta (L)</c:v>
                </c:pt>
                <c:pt idx="8">
                  <c:v>Toimiala tuntematon</c:v>
                </c:pt>
                <c:pt idx="9">
                  <c:v>Taiteet, viihde ja virkistys (R)</c:v>
                </c:pt>
                <c:pt idx="10">
                  <c:v>Muu palvelutoiminta (S)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Ammatillinen, tieteellinen ja tekninen toiminta (M)</c:v>
                </c:pt>
                <c:pt idx="14">
                  <c:v>Kuljetus ja varastointi (H)</c:v>
                </c:pt>
                <c:pt idx="15">
                  <c:v>Koulutus (P)</c:v>
                </c:pt>
                <c:pt idx="16">
                  <c:v>Maatalous, metsätalous ja kalatalous (A)</c:v>
                </c:pt>
                <c:pt idx="17">
                  <c:v>Rakentaminen (F)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Kuviot!$B$701:$B$722</c:f>
              <c:numCache>
                <c:formatCode>#,##0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59</c:v>
                </c:pt>
                <c:pt idx="3">
                  <c:v>70</c:v>
                </c:pt>
                <c:pt idx="4">
                  <c:v>79</c:v>
                </c:pt>
                <c:pt idx="5">
                  <c:v>83</c:v>
                </c:pt>
                <c:pt idx="6">
                  <c:v>85</c:v>
                </c:pt>
                <c:pt idx="7">
                  <c:v>99</c:v>
                </c:pt>
                <c:pt idx="8">
                  <c:v>107</c:v>
                </c:pt>
                <c:pt idx="9">
                  <c:v>155</c:v>
                </c:pt>
                <c:pt idx="10">
                  <c:v>274</c:v>
                </c:pt>
                <c:pt idx="11">
                  <c:v>319</c:v>
                </c:pt>
                <c:pt idx="12">
                  <c:v>392</c:v>
                </c:pt>
                <c:pt idx="13">
                  <c:v>428</c:v>
                </c:pt>
                <c:pt idx="14">
                  <c:v>508</c:v>
                </c:pt>
                <c:pt idx="15">
                  <c:v>629</c:v>
                </c:pt>
                <c:pt idx="16">
                  <c:v>665</c:v>
                </c:pt>
                <c:pt idx="17">
                  <c:v>756</c:v>
                </c:pt>
                <c:pt idx="18">
                  <c:v>796</c:v>
                </c:pt>
                <c:pt idx="19">
                  <c:v>1055</c:v>
                </c:pt>
                <c:pt idx="20">
                  <c:v>2256</c:v>
                </c:pt>
                <c:pt idx="21">
                  <c:v>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4-4F8D-9188-4CC89DDBF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Joroisten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Kuviot!$A$643:$A$664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Informaatio ja viestintä (J)</c:v>
                </c:pt>
                <c:pt idx="3">
                  <c:v>Kansainvälisten organisaatioiden ja toimielinten toiminta (U)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Kotital. toiminta työnantajina; kotital. eriyttämätön toiminta (T)</c:v>
                </c:pt>
                <c:pt idx="7">
                  <c:v>Rahoitus- ja vakuutustoiminta (K)</c:v>
                </c:pt>
                <c:pt idx="8">
                  <c:v>Taiteet, viihde ja virkistys (R)</c:v>
                </c:pt>
                <c:pt idx="9">
                  <c:v>Toimiala tuntematon</c:v>
                </c:pt>
                <c:pt idx="10">
                  <c:v>Julkinen hallinto ja maanpuolustus; pakol. sos.vakuutus (O)</c:v>
                </c:pt>
                <c:pt idx="11">
                  <c:v>Ammatillinen, tieteellinen ja tekninen toiminta (M)</c:v>
                </c:pt>
                <c:pt idx="12">
                  <c:v>Muu palvelutoiminta (S)</c:v>
                </c:pt>
                <c:pt idx="13">
                  <c:v>Tukku- ja vähittäiskauppa; moottoriajoneuvojen korjaus (G)</c:v>
                </c:pt>
                <c:pt idx="14">
                  <c:v>Majoitus- ja ravitsemistoiminta (I)</c:v>
                </c:pt>
                <c:pt idx="15">
                  <c:v>Rakentaminen (F)</c:v>
                </c:pt>
                <c:pt idx="16">
                  <c:v>Hallinto- ja tukipalvelutoiminta (N)</c:v>
                </c:pt>
                <c:pt idx="17">
                  <c:v>Kuljetus ja varastointi (H)</c:v>
                </c:pt>
                <c:pt idx="18">
                  <c:v>Koulutus (P)</c:v>
                </c:pt>
                <c:pt idx="19">
                  <c:v>Teollisuus (C)</c:v>
                </c:pt>
                <c:pt idx="20">
                  <c:v>Terveys- ja sosiaalipalvelut (Q)</c:v>
                </c:pt>
                <c:pt idx="21">
                  <c:v>Maatalous, metsätalous ja kalatalous (A)</c:v>
                </c:pt>
              </c:strCache>
            </c:strRef>
          </c:cat>
          <c:val>
            <c:numRef>
              <c:f>Kuviot!$B$643:$B$664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6</c:v>
                </c:pt>
                <c:pt idx="7">
                  <c:v>9</c:v>
                </c:pt>
                <c:pt idx="8">
                  <c:v>14</c:v>
                </c:pt>
                <c:pt idx="9">
                  <c:v>21</c:v>
                </c:pt>
                <c:pt idx="10">
                  <c:v>22</c:v>
                </c:pt>
                <c:pt idx="11">
                  <c:v>31</c:v>
                </c:pt>
                <c:pt idx="12">
                  <c:v>32</c:v>
                </c:pt>
                <c:pt idx="13">
                  <c:v>49</c:v>
                </c:pt>
                <c:pt idx="14">
                  <c:v>61</c:v>
                </c:pt>
                <c:pt idx="15">
                  <c:v>62</c:v>
                </c:pt>
                <c:pt idx="16">
                  <c:v>65</c:v>
                </c:pt>
                <c:pt idx="17">
                  <c:v>67</c:v>
                </c:pt>
                <c:pt idx="18">
                  <c:v>75</c:v>
                </c:pt>
                <c:pt idx="19">
                  <c:v>197</c:v>
                </c:pt>
                <c:pt idx="20">
                  <c:v>243</c:v>
                </c:pt>
                <c:pt idx="21">
                  <c:v>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4-4A93-9619-B8173DDD0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Leppävirran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Kuviot!$A$672:$A$693</c:f>
              <c:strCache>
                <c:ptCount val="22"/>
                <c:pt idx="0">
                  <c:v>Kaivostoiminta ja louhinta (B)</c:v>
                </c:pt>
                <c:pt idx="1">
                  <c:v>Kansainvälisten organisaatioiden ja toimielinten toiminta (U)</c:v>
                </c:pt>
                <c:pt idx="2">
                  <c:v>Rahoitus- ja vakuutustoiminta (K)</c:v>
                </c:pt>
                <c:pt idx="3">
                  <c:v>Informaatio ja viestintä (J)</c:v>
                </c:pt>
                <c:pt idx="4">
                  <c:v>Kiinteistöalan toiminta (L)</c:v>
                </c:pt>
                <c:pt idx="5">
                  <c:v>Vesi-, viemäri-, jätevesi- ja jätehuolto ja muu ymp. puht.pito (E)</c:v>
                </c:pt>
                <c:pt idx="6">
                  <c:v>Sähkö-, kaasu- ja lämpöhuolto, jäähdytysliiketoiminta (D)</c:v>
                </c:pt>
                <c:pt idx="7">
                  <c:v>Toimiala tuntematon</c:v>
                </c:pt>
                <c:pt idx="8">
                  <c:v>Taiteet, viihde ja virkistys (R)</c:v>
                </c:pt>
                <c:pt idx="9">
                  <c:v>Kotital. toiminta työnantajina; kotital. eriyttämätön toiminta (T)</c:v>
                </c:pt>
                <c:pt idx="10">
                  <c:v>Ammatillinen, tieteellinen ja tekninen toiminta (M)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Tukku- ja vähittäiskauppa; moottoriajoneuvojen korjaus (G)</c:v>
                </c:pt>
                <c:pt idx="18">
                  <c:v>Maatalous, metsätalous ja kalatalous (A)</c:v>
                </c:pt>
                <c:pt idx="19">
                  <c:v>Rakentaminen (F)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Kuviot!$B$672:$B$693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7</c:v>
                </c:pt>
                <c:pt idx="4">
                  <c:v>16</c:v>
                </c:pt>
                <c:pt idx="5">
                  <c:v>20</c:v>
                </c:pt>
                <c:pt idx="6">
                  <c:v>27</c:v>
                </c:pt>
                <c:pt idx="7">
                  <c:v>29</c:v>
                </c:pt>
                <c:pt idx="8">
                  <c:v>34</c:v>
                </c:pt>
                <c:pt idx="9">
                  <c:v>34</c:v>
                </c:pt>
                <c:pt idx="10">
                  <c:v>49</c:v>
                </c:pt>
                <c:pt idx="11">
                  <c:v>58</c:v>
                </c:pt>
                <c:pt idx="12">
                  <c:v>78</c:v>
                </c:pt>
                <c:pt idx="13">
                  <c:v>82</c:v>
                </c:pt>
                <c:pt idx="14">
                  <c:v>97</c:v>
                </c:pt>
                <c:pt idx="15">
                  <c:v>128</c:v>
                </c:pt>
                <c:pt idx="16">
                  <c:v>130</c:v>
                </c:pt>
                <c:pt idx="17">
                  <c:v>181</c:v>
                </c:pt>
                <c:pt idx="18">
                  <c:v>196</c:v>
                </c:pt>
                <c:pt idx="19">
                  <c:v>228</c:v>
                </c:pt>
                <c:pt idx="20">
                  <c:v>524</c:v>
                </c:pt>
                <c:pt idx="21">
                  <c:v>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95-4427-B936-F08EFEB0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Varkauden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seudun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Kuviot!$A$701:$A$722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Rahoitus- ja vakuutustoiminta (K)</c:v>
                </c:pt>
                <c:pt idx="3">
                  <c:v>Kotital. toiminta työnantajina; kotital. eriyttämätön toiminta (T)</c:v>
                </c:pt>
                <c:pt idx="4">
                  <c:v>Informaatio ja viestintä (J)</c:v>
                </c:pt>
                <c:pt idx="5">
                  <c:v>Sähkö-, kaasu- ja lämpöhuolto, jäähdytysliiketoiminta (D)</c:v>
                </c:pt>
                <c:pt idx="6">
                  <c:v>Vesi-, viemäri-, jätevesi- ja jätehuolto ja muu ymp. puht.pito (E)</c:v>
                </c:pt>
                <c:pt idx="7">
                  <c:v>Kiinteistöalan toiminta (L)</c:v>
                </c:pt>
                <c:pt idx="8">
                  <c:v>Toimiala tuntematon</c:v>
                </c:pt>
                <c:pt idx="9">
                  <c:v>Taiteet, viihde ja virkistys (R)</c:v>
                </c:pt>
                <c:pt idx="10">
                  <c:v>Muu palvelutoiminta (S)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Ammatillinen, tieteellinen ja tekninen toiminta (M)</c:v>
                </c:pt>
                <c:pt idx="14">
                  <c:v>Kuljetus ja varastointi (H)</c:v>
                </c:pt>
                <c:pt idx="15">
                  <c:v>Koulutus (P)</c:v>
                </c:pt>
                <c:pt idx="16">
                  <c:v>Maatalous, metsätalous ja kalatalous (A)</c:v>
                </c:pt>
                <c:pt idx="17">
                  <c:v>Rakentaminen (F)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Kuviot!$B$701:$B$722</c:f>
              <c:numCache>
                <c:formatCode>#,##0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59</c:v>
                </c:pt>
                <c:pt idx="3">
                  <c:v>70</c:v>
                </c:pt>
                <c:pt idx="4">
                  <c:v>79</c:v>
                </c:pt>
                <c:pt idx="5">
                  <c:v>83</c:v>
                </c:pt>
                <c:pt idx="6">
                  <c:v>85</c:v>
                </c:pt>
                <c:pt idx="7">
                  <c:v>99</c:v>
                </c:pt>
                <c:pt idx="8">
                  <c:v>107</c:v>
                </c:pt>
                <c:pt idx="9">
                  <c:v>155</c:v>
                </c:pt>
                <c:pt idx="10">
                  <c:v>274</c:v>
                </c:pt>
                <c:pt idx="11">
                  <c:v>319</c:v>
                </c:pt>
                <c:pt idx="12">
                  <c:v>392</c:v>
                </c:pt>
                <c:pt idx="13">
                  <c:v>428</c:v>
                </c:pt>
                <c:pt idx="14">
                  <c:v>508</c:v>
                </c:pt>
                <c:pt idx="15">
                  <c:v>629</c:v>
                </c:pt>
                <c:pt idx="16">
                  <c:v>665</c:v>
                </c:pt>
                <c:pt idx="17">
                  <c:v>756</c:v>
                </c:pt>
                <c:pt idx="18">
                  <c:v>796</c:v>
                </c:pt>
                <c:pt idx="19">
                  <c:v>1055</c:v>
                </c:pt>
                <c:pt idx="20">
                  <c:v>2256</c:v>
                </c:pt>
                <c:pt idx="21">
                  <c:v>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3-476E-AD8A-63C25B505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Koko</a:t>
            </a:r>
            <a:r>
              <a:rPr lang="en-US" b="1" baseline="0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baseline="0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maan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Kuviot!$A$730:$A$751</c:f>
              <c:strCache>
                <c:ptCount val="22"/>
                <c:pt idx="0">
                  <c:v>Kansainvälisten organisaatioiden ja toimielinten toiminta (U)</c:v>
                </c:pt>
                <c:pt idx="1">
                  <c:v>Kotital. toiminta työnantajina; kotital. eriyttämätön toiminta (T)</c:v>
                </c:pt>
                <c:pt idx="2">
                  <c:v>Kaivostoiminta ja louhinta (B)</c:v>
                </c:pt>
                <c:pt idx="3">
                  <c:v>Vesi-, viemäri-, jätevesi- ja jätehuolto ja muu ymp. puht.pito (E)</c:v>
                </c:pt>
                <c:pt idx="4">
                  <c:v>Sähkö-, kaasu- ja lämpöhuolto, jäähdytysliiketoiminta (D)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Taiteet, viihde ja virkistys (R)</c:v>
                </c:pt>
                <c:pt idx="8">
                  <c:v>Rahoitus- ja vakuutustoiminta (K)</c:v>
                </c:pt>
                <c:pt idx="9">
                  <c:v>Maatalous, metsätalous ja kalatalous (A)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Informaatio ja viestintä (J)</c:v>
                </c:pt>
                <c:pt idx="13">
                  <c:v>Julkinen hallinto ja maanpuolustus; pakol. sos.vakuutus (O)</c:v>
                </c:pt>
                <c:pt idx="14">
                  <c:v>Kuljetus ja varastointi (H)</c:v>
                </c:pt>
                <c:pt idx="15">
                  <c:v>Ammatillinen, tieteellinen ja tekninen toiminta (M)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Kuviot!$B$730:$B$751</c:f>
              <c:numCache>
                <c:formatCode>#,##0</c:formatCode>
                <c:ptCount val="22"/>
                <c:pt idx="0">
                  <c:v>481</c:v>
                </c:pt>
                <c:pt idx="1">
                  <c:v>6040</c:v>
                </c:pt>
                <c:pt idx="2">
                  <c:v>6289</c:v>
                </c:pt>
                <c:pt idx="3">
                  <c:v>12786</c:v>
                </c:pt>
                <c:pt idx="4">
                  <c:v>13097</c:v>
                </c:pt>
                <c:pt idx="5">
                  <c:v>25273</c:v>
                </c:pt>
                <c:pt idx="6">
                  <c:v>30581</c:v>
                </c:pt>
                <c:pt idx="7">
                  <c:v>46572</c:v>
                </c:pt>
                <c:pt idx="8">
                  <c:v>48157</c:v>
                </c:pt>
                <c:pt idx="9">
                  <c:v>58884</c:v>
                </c:pt>
                <c:pt idx="10">
                  <c:v>63707</c:v>
                </c:pt>
                <c:pt idx="11">
                  <c:v>88155</c:v>
                </c:pt>
                <c:pt idx="12">
                  <c:v>116293</c:v>
                </c:pt>
                <c:pt idx="13">
                  <c:v>116676</c:v>
                </c:pt>
                <c:pt idx="14">
                  <c:v>121672</c:v>
                </c:pt>
                <c:pt idx="15">
                  <c:v>151933</c:v>
                </c:pt>
                <c:pt idx="16">
                  <c:v>159251</c:v>
                </c:pt>
                <c:pt idx="17">
                  <c:v>176491</c:v>
                </c:pt>
                <c:pt idx="18">
                  <c:v>182410</c:v>
                </c:pt>
                <c:pt idx="19">
                  <c:v>255655</c:v>
                </c:pt>
                <c:pt idx="20">
                  <c:v>298847</c:v>
                </c:pt>
                <c:pt idx="21">
                  <c:v>438115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D-4813-8270-9D8C1A861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Siilinjärven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Kuviot!$A$63:$A$84</c:f>
              <c:strCache>
                <c:ptCount val="22"/>
                <c:pt idx="0">
                  <c:v>Kansainvälisten organisaatioiden ja toimielinten toiminta (U)</c:v>
                </c:pt>
                <c:pt idx="1">
                  <c:v>Vesi-, viemäri-, jätevesi- ja jätehuolto ja muu ymp. puht.pito (E)</c:v>
                </c:pt>
                <c:pt idx="2">
                  <c:v>Informaatio ja viestintä (J)</c:v>
                </c:pt>
                <c:pt idx="3">
                  <c:v>Rahoitus- ja vakuutustoiminta (K)</c:v>
                </c:pt>
                <c:pt idx="4">
                  <c:v>Kotital. toiminta työnantajina; kotital. eriyttämätön toiminta (T)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Sähkö-, kaasu- ja lämpöhuolto, jäähdytysliiketoiminta (D)</c:v>
                </c:pt>
                <c:pt idx="8">
                  <c:v>Taiteet, viihde ja virkistys (R)</c:v>
                </c:pt>
                <c:pt idx="9">
                  <c:v>Ammatillinen, tieteellinen ja tekninen toiminta (M)</c:v>
                </c:pt>
                <c:pt idx="10">
                  <c:v>Kaivostoiminta ja louhinta (B)</c:v>
                </c:pt>
                <c:pt idx="11">
                  <c:v>Maatalous, metsätalous ja kalatalous (A)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Tukku- ja vähittäiskauppa; moottoriajoneuvojen korjaus (G)</c:v>
                </c:pt>
                <c:pt idx="18">
                  <c:v>Julkinen hallinto ja maanpuolustus; pakol. sos.vakuutus (O)</c:v>
                </c:pt>
                <c:pt idx="19">
                  <c:v>Rakentaminen (F)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Kuviot!$B$63:$B$84</c:f>
              <c:numCache>
                <c:formatCode>#,##0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35</c:v>
                </c:pt>
                <c:pt idx="3">
                  <c:v>38</c:v>
                </c:pt>
                <c:pt idx="4">
                  <c:v>47</c:v>
                </c:pt>
                <c:pt idx="5">
                  <c:v>72</c:v>
                </c:pt>
                <c:pt idx="6">
                  <c:v>84</c:v>
                </c:pt>
                <c:pt idx="7">
                  <c:v>127</c:v>
                </c:pt>
                <c:pt idx="8">
                  <c:v>127</c:v>
                </c:pt>
                <c:pt idx="9">
                  <c:v>158</c:v>
                </c:pt>
                <c:pt idx="10">
                  <c:v>184</c:v>
                </c:pt>
                <c:pt idx="11">
                  <c:v>252</c:v>
                </c:pt>
                <c:pt idx="12">
                  <c:v>254</c:v>
                </c:pt>
                <c:pt idx="13">
                  <c:v>276</c:v>
                </c:pt>
                <c:pt idx="14">
                  <c:v>297</c:v>
                </c:pt>
                <c:pt idx="15">
                  <c:v>367</c:v>
                </c:pt>
                <c:pt idx="16">
                  <c:v>516</c:v>
                </c:pt>
                <c:pt idx="17">
                  <c:v>607</c:v>
                </c:pt>
                <c:pt idx="18">
                  <c:v>677</c:v>
                </c:pt>
                <c:pt idx="19">
                  <c:v>762</c:v>
                </c:pt>
                <c:pt idx="20">
                  <c:v>1028</c:v>
                </c:pt>
                <c:pt idx="21">
                  <c:v>1236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E-4CF9-8580-345EB31CA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Kuopion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seudun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Kuviot!$A$92:$A$113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Kotital. toiminta työnantajina; kotital. eriyttämätön toiminta (T)</c:v>
                </c:pt>
                <c:pt idx="3">
                  <c:v>Sähkö-, kaasu- ja lämpöhuolto, jäähdytysliiketoiminta (D)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Rahoitus- ja vakuutustoiminta (K)</c:v>
                </c:pt>
                <c:pt idx="8">
                  <c:v>Taiteet, viihde ja virkistys (R)</c:v>
                </c:pt>
                <c:pt idx="9">
                  <c:v>Maatalous, metsätalous ja kalatalous (A)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Informaatio ja viestintä (J)</c:v>
                </c:pt>
                <c:pt idx="13">
                  <c:v>Kuljetus ja varastointi (H)</c:v>
                </c:pt>
                <c:pt idx="14">
                  <c:v>Julkinen hallinto ja maanpuolustus; pakol. sos.vakuutus (O)</c:v>
                </c:pt>
                <c:pt idx="15">
                  <c:v>Ammatillinen, tieteellinen ja tekninen toiminta (M)</c:v>
                </c:pt>
                <c:pt idx="16">
                  <c:v>Teollisuus (C)</c:v>
                </c:pt>
                <c:pt idx="17">
                  <c:v>Rakentaminen (F)</c:v>
                </c:pt>
                <c:pt idx="18">
                  <c:v>Koulutus (P)</c:v>
                </c:pt>
                <c:pt idx="19">
                  <c:v>Hallinto- ja tukipalvelutoiminta (N)</c:v>
                </c:pt>
                <c:pt idx="20">
                  <c:v>Tukku- ja vähittäiskauppa; moottoriajoneuvojen korjaus (G)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Kuviot!$B$92:$B$113</c:f>
              <c:numCache>
                <c:formatCode>#,##0</c:formatCode>
                <c:ptCount val="22"/>
                <c:pt idx="0">
                  <c:v>0</c:v>
                </c:pt>
                <c:pt idx="1">
                  <c:v>240</c:v>
                </c:pt>
                <c:pt idx="2">
                  <c:v>246</c:v>
                </c:pt>
                <c:pt idx="3">
                  <c:v>318</c:v>
                </c:pt>
                <c:pt idx="4">
                  <c:v>321</c:v>
                </c:pt>
                <c:pt idx="5">
                  <c:v>581</c:v>
                </c:pt>
                <c:pt idx="6">
                  <c:v>669</c:v>
                </c:pt>
                <c:pt idx="7">
                  <c:v>1113</c:v>
                </c:pt>
                <c:pt idx="8">
                  <c:v>1120</c:v>
                </c:pt>
                <c:pt idx="9">
                  <c:v>1561</c:v>
                </c:pt>
                <c:pt idx="10">
                  <c:v>1584</c:v>
                </c:pt>
                <c:pt idx="11">
                  <c:v>2048</c:v>
                </c:pt>
                <c:pt idx="12">
                  <c:v>2153</c:v>
                </c:pt>
                <c:pt idx="13">
                  <c:v>2756</c:v>
                </c:pt>
                <c:pt idx="14">
                  <c:v>3289</c:v>
                </c:pt>
                <c:pt idx="15">
                  <c:v>3919</c:v>
                </c:pt>
                <c:pt idx="16">
                  <c:v>4226</c:v>
                </c:pt>
                <c:pt idx="17">
                  <c:v>4556</c:v>
                </c:pt>
                <c:pt idx="18">
                  <c:v>5328</c:v>
                </c:pt>
                <c:pt idx="19">
                  <c:v>5580</c:v>
                </c:pt>
                <c:pt idx="20">
                  <c:v>6339</c:v>
                </c:pt>
                <c:pt idx="21">
                  <c:v>14589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1-479E-8763-AFD2B263E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Iisalmen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Kuviot!$A$121:$A$142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Sähkö-, kaasu- ja lämpöhuolto, jäähdytysliiketoiminta (D)</c:v>
                </c:pt>
                <c:pt idx="3">
                  <c:v>Kotital. toiminta työnantajina; kotital. eriyttämätön toiminta (T)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Informaatio ja viestintä (J)</c:v>
                </c:pt>
                <c:pt idx="8">
                  <c:v>Taiteet, viihde ja virkistys (R)</c:v>
                </c:pt>
                <c:pt idx="9">
                  <c:v>Rahoitus- ja vakuutustoiminta (K)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Julkinen hallinto ja maanpuolustus; pakol. sos.vakuutus (O)</c:v>
                </c:pt>
                <c:pt idx="13">
                  <c:v>Majoitus- ja ravitsemistoiminta (I)</c:v>
                </c:pt>
                <c:pt idx="14">
                  <c:v>Maatalous, metsätalous ja kalatalous (A)</c:v>
                </c:pt>
                <c:pt idx="15">
                  <c:v>Rakentaminen (F)</c:v>
                </c:pt>
                <c:pt idx="16">
                  <c:v>Hallinto- ja tukipalvelutoiminta (N)</c:v>
                </c:pt>
                <c:pt idx="17">
                  <c:v>Kuljetus ja varastointi (H)</c:v>
                </c:pt>
                <c:pt idx="18">
                  <c:v>Koulutus (P)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Kuviot!$B$121:$B$142</c:f>
              <c:numCache>
                <c:formatCode>#,##0</c:formatCode>
                <c:ptCount val="22"/>
                <c:pt idx="0">
                  <c:v>0</c:v>
                </c:pt>
                <c:pt idx="1">
                  <c:v>11</c:v>
                </c:pt>
                <c:pt idx="2">
                  <c:v>15</c:v>
                </c:pt>
                <c:pt idx="3">
                  <c:v>19</c:v>
                </c:pt>
                <c:pt idx="4">
                  <c:v>66</c:v>
                </c:pt>
                <c:pt idx="5">
                  <c:v>79</c:v>
                </c:pt>
                <c:pt idx="6">
                  <c:v>83</c:v>
                </c:pt>
                <c:pt idx="7">
                  <c:v>91</c:v>
                </c:pt>
                <c:pt idx="8">
                  <c:v>98</c:v>
                </c:pt>
                <c:pt idx="9">
                  <c:v>186</c:v>
                </c:pt>
                <c:pt idx="10">
                  <c:v>223</c:v>
                </c:pt>
                <c:pt idx="11">
                  <c:v>244</c:v>
                </c:pt>
                <c:pt idx="12">
                  <c:v>275</c:v>
                </c:pt>
                <c:pt idx="13">
                  <c:v>293</c:v>
                </c:pt>
                <c:pt idx="14">
                  <c:v>313</c:v>
                </c:pt>
                <c:pt idx="15">
                  <c:v>473</c:v>
                </c:pt>
                <c:pt idx="16">
                  <c:v>488</c:v>
                </c:pt>
                <c:pt idx="17">
                  <c:v>573</c:v>
                </c:pt>
                <c:pt idx="18">
                  <c:v>672</c:v>
                </c:pt>
                <c:pt idx="19">
                  <c:v>1055</c:v>
                </c:pt>
                <c:pt idx="20">
                  <c:v>1643</c:v>
                </c:pt>
                <c:pt idx="21">
                  <c:v>1767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FF-49AF-BD84-36AC91D84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Kiuruveden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Kuviot!$A$150:$A$171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Informaatio ja viestintä (J)</c:v>
                </c:pt>
                <c:pt idx="3">
                  <c:v>Vesi-, viemäri-, jätevesi- ja jätehuolto ja muu ymp. puht.pito (E)</c:v>
                </c:pt>
                <c:pt idx="4">
                  <c:v>Kiinteistöalan toiminta (L)</c:v>
                </c:pt>
                <c:pt idx="5">
                  <c:v>Rahoitus- ja vakuutustoiminta (K)</c:v>
                </c:pt>
                <c:pt idx="6">
                  <c:v>Kotital. toiminta työnantajina; kotital. eriyttämätön toiminta (T)</c:v>
                </c:pt>
                <c:pt idx="7">
                  <c:v>Kaivostoiminta ja louhinta (B)</c:v>
                </c:pt>
                <c:pt idx="8">
                  <c:v>Taiteet, viihde ja virkistys (R)</c:v>
                </c:pt>
                <c:pt idx="9">
                  <c:v>Toimiala tuntematon</c:v>
                </c:pt>
                <c:pt idx="10">
                  <c:v>Ammatillinen, tieteellinen ja tekninen toiminta (M)</c:v>
                </c:pt>
                <c:pt idx="11">
                  <c:v>Julkinen hallinto ja maanpuolustus; pakol. sos.vakuutus (O)</c:v>
                </c:pt>
                <c:pt idx="12">
                  <c:v>Muu palvelutoiminta (S)</c:v>
                </c:pt>
                <c:pt idx="13">
                  <c:v>Majoitus- ja ravitsemistoiminta (I)</c:v>
                </c:pt>
                <c:pt idx="14">
                  <c:v>Hallinto- ja tukipalvelutoiminta (N)</c:v>
                </c:pt>
                <c:pt idx="15">
                  <c:v>Kuljetus ja varastointi (H)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Teollisuus (C)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Maatalous, metsätalous ja kalatalous (A)</c:v>
                </c:pt>
              </c:strCache>
            </c:strRef>
          </c:cat>
          <c:val>
            <c:numRef>
              <c:f>Kuviot!$B$150:$B$171</c:f>
              <c:numCache>
                <c:formatCode>#,##0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13</c:v>
                </c:pt>
                <c:pt idx="7">
                  <c:v>17</c:v>
                </c:pt>
                <c:pt idx="8">
                  <c:v>35</c:v>
                </c:pt>
                <c:pt idx="9">
                  <c:v>36</c:v>
                </c:pt>
                <c:pt idx="10">
                  <c:v>50</c:v>
                </c:pt>
                <c:pt idx="11">
                  <c:v>60</c:v>
                </c:pt>
                <c:pt idx="12">
                  <c:v>69</c:v>
                </c:pt>
                <c:pt idx="13">
                  <c:v>82</c:v>
                </c:pt>
                <c:pt idx="14">
                  <c:v>95</c:v>
                </c:pt>
                <c:pt idx="15">
                  <c:v>98</c:v>
                </c:pt>
                <c:pt idx="16">
                  <c:v>129</c:v>
                </c:pt>
                <c:pt idx="17">
                  <c:v>141</c:v>
                </c:pt>
                <c:pt idx="18">
                  <c:v>169</c:v>
                </c:pt>
                <c:pt idx="19">
                  <c:v>174</c:v>
                </c:pt>
                <c:pt idx="20">
                  <c:v>477</c:v>
                </c:pt>
                <c:pt idx="21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4-4B24-A2C5-41A560830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Keiteleen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työpaikat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toimialoittain</a:t>
            </a:r>
            <a:r>
              <a:rPr lang="en-US" b="1" dirty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Kuviot!$A$179:$A$200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Vesi-, viemäri-, jätevesi- ja jätehuolto ja muu ymp. puht.pito (E)</c:v>
                </c:pt>
                <c:pt idx="3">
                  <c:v>Informaatio ja viestintä (J)</c:v>
                </c:pt>
                <c:pt idx="4">
                  <c:v>Kansainvälisten organisaatioiden ja toimielinten toiminta (U)</c:v>
                </c:pt>
                <c:pt idx="5">
                  <c:v>Kotital. toiminta työnantajina; kotital. eriyttämätön toiminta (T)</c:v>
                </c:pt>
                <c:pt idx="6">
                  <c:v>Taiteet, viihde ja virkistys (R)</c:v>
                </c:pt>
                <c:pt idx="7">
                  <c:v>Toimiala tuntematon</c:v>
                </c:pt>
                <c:pt idx="8">
                  <c:v>Rahoitus- ja vakuutustoiminta (K)</c:v>
                </c:pt>
                <c:pt idx="9">
                  <c:v>Ammatillinen, tieteellinen ja tekninen toiminta (M)</c:v>
                </c:pt>
                <c:pt idx="10">
                  <c:v>Rakentaminen (F)</c:v>
                </c:pt>
                <c:pt idx="11">
                  <c:v>Majoitus- ja ravitsemistoiminta (I)</c:v>
                </c:pt>
                <c:pt idx="12">
                  <c:v>Kiinteistöalan toiminta (L)</c:v>
                </c:pt>
                <c:pt idx="13">
                  <c:v>Muu palvelutoiminta (S)</c:v>
                </c:pt>
                <c:pt idx="14">
                  <c:v>Julkinen hallinto ja maanpuolustus; pakol. sos.vakuutus (O)</c:v>
                </c:pt>
                <c:pt idx="15">
                  <c:v>Koulutus (P)</c:v>
                </c:pt>
                <c:pt idx="16">
                  <c:v>Tukku- ja vähittäiskauppa; moottoriajoneuvojen korjaus (G)</c:v>
                </c:pt>
                <c:pt idx="17">
                  <c:v>Hallinto- ja tukipalvelutoiminta (N)</c:v>
                </c:pt>
                <c:pt idx="18">
                  <c:v>Kuljetus ja varastointi (H)</c:v>
                </c:pt>
                <c:pt idx="19">
                  <c:v>Maatalous, metsätalous ja kalatalous (A)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Kuviot!$B$179:$B$200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14</c:v>
                </c:pt>
                <c:pt idx="11">
                  <c:v>15</c:v>
                </c:pt>
                <c:pt idx="12">
                  <c:v>22</c:v>
                </c:pt>
                <c:pt idx="13">
                  <c:v>26</c:v>
                </c:pt>
                <c:pt idx="14">
                  <c:v>30</c:v>
                </c:pt>
                <c:pt idx="15">
                  <c:v>34</c:v>
                </c:pt>
                <c:pt idx="16">
                  <c:v>36</c:v>
                </c:pt>
                <c:pt idx="17">
                  <c:v>41</c:v>
                </c:pt>
                <c:pt idx="18">
                  <c:v>66</c:v>
                </c:pt>
                <c:pt idx="19">
                  <c:v>115</c:v>
                </c:pt>
                <c:pt idx="20">
                  <c:v>154</c:v>
                </c:pt>
                <c:pt idx="21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65-4F2D-9EEA-3E1775BEB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Lapinlahden työpaikat toimialoittain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Kuviot!$A$208:$A$229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Vesi-, viemäri-, jätevesi- ja jätehuolto ja muu ymp. puht.pito (E)</c:v>
                </c:pt>
                <c:pt idx="3">
                  <c:v>Informaatio ja viestintä (J)</c:v>
                </c:pt>
                <c:pt idx="4">
                  <c:v>Rahoitus- ja vakuutustoiminta (K)</c:v>
                </c:pt>
                <c:pt idx="5">
                  <c:v>Kiinteistöalan toiminta (L)</c:v>
                </c:pt>
                <c:pt idx="6">
                  <c:v>Taiteet, viihde ja virkistys (R)</c:v>
                </c:pt>
                <c:pt idx="7">
                  <c:v>Kotital. toiminta työnantajina; kotital. eriyttämätön toiminta (T)</c:v>
                </c:pt>
                <c:pt idx="8">
                  <c:v>Ammatillinen, tieteellinen ja tekninen toiminta (M)</c:v>
                </c:pt>
                <c:pt idx="9">
                  <c:v>Toimiala tuntematon</c:v>
                </c:pt>
                <c:pt idx="10">
                  <c:v>Kaivostoiminta ja louhinta (B)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Rakentaminen (F)</c:v>
                </c:pt>
                <c:pt idx="16">
                  <c:v>Hallinto- ja tukipalvelutoiminta (N)</c:v>
                </c:pt>
                <c:pt idx="17">
                  <c:v>Tukku- ja vähittäiskauppa; moottoriajoneuvojen korjaus (G)</c:v>
                </c:pt>
                <c:pt idx="18">
                  <c:v>Koulutus (P)</c:v>
                </c:pt>
                <c:pt idx="19">
                  <c:v>Maatalous, metsätalous ja kalatalous (A)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Kuviot!$B$208:$B$229</c:f>
              <c:numCache>
                <c:formatCode>#,##0</c:formatCode>
                <c:ptCount val="22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19</c:v>
                </c:pt>
                <c:pt idx="7">
                  <c:v>22</c:v>
                </c:pt>
                <c:pt idx="8">
                  <c:v>38</c:v>
                </c:pt>
                <c:pt idx="9">
                  <c:v>39</c:v>
                </c:pt>
                <c:pt idx="10">
                  <c:v>42</c:v>
                </c:pt>
                <c:pt idx="11">
                  <c:v>51</c:v>
                </c:pt>
                <c:pt idx="12">
                  <c:v>62</c:v>
                </c:pt>
                <c:pt idx="13">
                  <c:v>83</c:v>
                </c:pt>
                <c:pt idx="14">
                  <c:v>105</c:v>
                </c:pt>
                <c:pt idx="15">
                  <c:v>115</c:v>
                </c:pt>
                <c:pt idx="16">
                  <c:v>118</c:v>
                </c:pt>
                <c:pt idx="17">
                  <c:v>169</c:v>
                </c:pt>
                <c:pt idx="18">
                  <c:v>205</c:v>
                </c:pt>
                <c:pt idx="19">
                  <c:v>463</c:v>
                </c:pt>
                <c:pt idx="20">
                  <c:v>476</c:v>
                </c:pt>
                <c:pt idx="21">
                  <c:v>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5-4819-9E21-052DA6DDA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Pielaveden työpaikat toimialoittain 31.12.2023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Kuviot!$A$237:$A$258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Kansainvälisten organisaatioiden ja toimielinten toiminta (U)</c:v>
                </c:pt>
                <c:pt idx="3">
                  <c:v>Informaatio ja viestintä (J)</c:v>
                </c:pt>
                <c:pt idx="4">
                  <c:v>Kotital. toiminta työnantajina; kotital. eriyttämätön toiminta (T)</c:v>
                </c:pt>
                <c:pt idx="5">
                  <c:v>Vesi-, viemäri-, jätevesi- ja jätehuolto ja muu ymp. puht.pito (E)</c:v>
                </c:pt>
                <c:pt idx="6">
                  <c:v>Rahoitus- ja vakuutustoiminta (K)</c:v>
                </c:pt>
                <c:pt idx="7">
                  <c:v>Taiteet, viihde ja virkistys (R)</c:v>
                </c:pt>
                <c:pt idx="8">
                  <c:v>Toimiala tuntematon</c:v>
                </c:pt>
                <c:pt idx="9">
                  <c:v>Kiinteistöalan toiminta (L)</c:v>
                </c:pt>
                <c:pt idx="10">
                  <c:v>Majoitus- ja ravitsemistoiminta (I)</c:v>
                </c:pt>
                <c:pt idx="11">
                  <c:v>Ammatillinen, tieteellinen ja tekninen toiminta (M)</c:v>
                </c:pt>
                <c:pt idx="12">
                  <c:v>Muu palvelutoiminta (S)</c:v>
                </c:pt>
                <c:pt idx="13">
                  <c:v>Hallinto- ja tukipalvelutoiminta (N)</c:v>
                </c:pt>
                <c:pt idx="14">
                  <c:v>Rakentaminen (F)</c:v>
                </c:pt>
                <c:pt idx="15">
                  <c:v>Kuljetus ja varastointi (H)</c:v>
                </c:pt>
                <c:pt idx="16">
                  <c:v>Julkinen hallinto ja maanpuolustus; pakol. sos.vakuutus (O)</c:v>
                </c:pt>
                <c:pt idx="17">
                  <c:v>Teollisuus (C)</c:v>
                </c:pt>
                <c:pt idx="18">
                  <c:v>Koulutus (P)</c:v>
                </c:pt>
                <c:pt idx="19">
                  <c:v>Tukku- ja vähittäiskauppa; moottoriajoneuvojen korjaus (G)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Kuviot!$B$237:$B$258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10</c:v>
                </c:pt>
                <c:pt idx="7">
                  <c:v>14</c:v>
                </c:pt>
                <c:pt idx="8">
                  <c:v>14</c:v>
                </c:pt>
                <c:pt idx="9">
                  <c:v>24</c:v>
                </c:pt>
                <c:pt idx="10">
                  <c:v>25</c:v>
                </c:pt>
                <c:pt idx="11">
                  <c:v>25</c:v>
                </c:pt>
                <c:pt idx="12">
                  <c:v>28</c:v>
                </c:pt>
                <c:pt idx="13">
                  <c:v>42</c:v>
                </c:pt>
                <c:pt idx="14">
                  <c:v>47</c:v>
                </c:pt>
                <c:pt idx="15">
                  <c:v>48</c:v>
                </c:pt>
                <c:pt idx="16">
                  <c:v>60</c:v>
                </c:pt>
                <c:pt idx="17">
                  <c:v>64</c:v>
                </c:pt>
                <c:pt idx="18">
                  <c:v>72</c:v>
                </c:pt>
                <c:pt idx="19">
                  <c:v>83</c:v>
                </c:pt>
                <c:pt idx="20">
                  <c:v>253</c:v>
                </c:pt>
                <c:pt idx="21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8-4963-82BC-4BE88130F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98 655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5,3 %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20,3 %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74,3 %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1 054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20,3 %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14,3 %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65,4 %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1 936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17,0 %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55,1 %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27,9 %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18 533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12,1 %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27,2 %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60,7 %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2 280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7,6 %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28,2 %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64,3 %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833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18,2 %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15,9 %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65,9 %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341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17,9 %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5,4 %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76,7 %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486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18,6 %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6,9 %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74,5 %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3 940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12,1 %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21,0 %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67,0 %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718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14,2 %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21,5 %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64,2 %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392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13,1 %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14,1 %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72,8 %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55 391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13,8 %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83,8 %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579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22,0 %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21,5 %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56,5 %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1 689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16,6 %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19,8 %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63,6 %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11 957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5,6 %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34,3 %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60,1 %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1 287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25,9 %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20,5 %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53,6 %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2 746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7,2 %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40,4 %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52,4 %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11 957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5,6 %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34,3 %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60,1 %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0.84375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05"/>
          <a:ext cx="2571749" cy="94299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2 417 365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20,5 %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77,0 %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7 145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3,6 %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29,8 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66,7 %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62 536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15,6 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81,9 %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8 667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3,6 %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27,2 %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69,2 %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2 231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24,6 %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14,9 %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60,5 %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912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12,7 %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38,4 %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48,9 %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2 648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17,7 %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25,1 %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57,1 %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1 085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23,6 %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10,9 %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65,5 %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20.12.2024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20.12.2024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20.12.2024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20.12.2024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20.12.2024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20.12.2024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20.12.2024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  <a:noFill/>
        </p:spPr>
        <p:txBody>
          <a:bodyPr/>
          <a:lstStyle/>
          <a:p>
            <a:r>
              <a:rPr lang="fi-FI" dirty="0">
                <a:solidFill>
                  <a:srgbClr val="FFCC11"/>
                </a:solidFill>
              </a:rPr>
              <a:t>Työpaikat toimialoittain 31.12.2023, kunnittaiset kuviot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901E94D-3D54-7A4E-96F9-3DFDFFC60130}"/>
              </a:ext>
            </a:extLst>
          </p:cNvPr>
          <p:cNvSpPr txBox="1"/>
          <p:nvPr/>
        </p:nvSpPr>
        <p:spPr>
          <a:xfrm>
            <a:off x="339888" y="6380855"/>
            <a:ext cx="5534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Tilastokeskus</a:t>
            </a:r>
          </a:p>
        </p:txBody>
      </p:sp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Pielavedellä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89122B01-B4B4-414E-BCDD-5B92B0181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750243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62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Sonkajärvellä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1B3E0CD0-9515-4831-89BE-8AB42CA1BD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740530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482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Vieremällä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7120044F-7CEC-4996-A5F0-BBE9BAD38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272008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328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Ylä-Savossa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D4E14F9-C40E-4093-82C5-68C1C9B76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875122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605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Suonenjoella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23FC5C2-3C12-4675-A0B4-36641775E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928057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761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Rautalammilla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A80A619-C063-41A1-8775-9E1F7B4ADA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392007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37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Tervossa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18A0B47C-CA00-455C-A5E5-DF6A168CCF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079787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5812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Vesannolla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DD70A9A9-66DC-4D6F-99E5-D73EA4B4E5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037044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6467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Sisä-Savossa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FD1BD16-6123-4CCF-92E0-A5BBDCA2A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979605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299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Kaavilla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AC269E09-A601-476B-9158-F24E5FBA7F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654618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133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Pohjois-Savossa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9D4A64A-98C2-42C3-F4B7-BAC45ECED7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958170"/>
              </p:ext>
            </p:extLst>
          </p:nvPr>
        </p:nvGraphicFramePr>
        <p:xfrm>
          <a:off x="730677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5041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Rautavaaralla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E94D5F40-A995-4961-B349-B91989497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644443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0571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Tuusniemellä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93DA4CF7-2B25-47AA-BC7C-4F4333DBD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826292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2914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Koillis-Savossa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99434A8D-29CB-48EA-B27B-BDF59F86D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666215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4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Varkaudessa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6D32E23E-18CC-451D-B6EF-42EEFF7E4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410897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6942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Joroisissa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6DD7B9B5-D6AD-4399-992D-A854BECFA6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171106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0051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Leppävirralla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7916ADE3-787E-4F1E-B5D3-B39229975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946614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9172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500" dirty="0"/>
              <a:t>Alueella työssäkäyvät (työpaikat) Varkauden seudulla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6D32E23E-18CC-451D-B6EF-42EEFF7E4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818605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4969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koko maassa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62DACF91-AD26-4FFF-9195-431F21688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1886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6260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0AD848F6-3388-57EB-6B6C-A6663088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00"/>
            <a:ext cx="121920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fi-FI" sz="2500" dirty="0"/>
              <a:t>Alueella työssäkäyvät (työpaikat) Pohjois-Savossa toimialoittain 31.12.2023 </a:t>
            </a:r>
            <a:r>
              <a:rPr lang="fi-FI" sz="1600" dirty="0"/>
              <a:t>(1/2)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4E3050B5-F41A-23ED-2F4A-783940555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39635"/>
              </p:ext>
            </p:extLst>
          </p:nvPr>
        </p:nvGraphicFramePr>
        <p:xfrm>
          <a:off x="296877" y="958659"/>
          <a:ext cx="11592000" cy="537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16000">
                  <a:extLst>
                    <a:ext uri="{9D8B030D-6E8A-4147-A177-3AD203B41FA5}">
                      <a16:colId xmlns:a16="http://schemas.microsoft.com/office/drawing/2014/main" val="386401949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4943744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9931584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6562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74108118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3402171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17558368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7748334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435229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5827198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1748564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4559332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123860483"/>
                    </a:ext>
                  </a:extLst>
                </a:gridCol>
              </a:tblGrid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Pohjois-Savo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Kuopio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Siilinjärvi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Kuopion seutu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Iisalmi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Kiuruvesi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Keitele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Lapinlahti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Pielavesi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Sonkajärvi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Vieremä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Ylä-Savo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7375647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Toimialat yhteensä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368379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Maatalous, metsätalous ja kalatalous (A)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10104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Kaivostoiminta ja louhinta (B)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582180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Teollisuus (C)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889056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Sähkö-, kaasu- ja lämpöhuolto, jäähdytysliiketoiminta (D)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3280527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Vesi-, viemäri-, jätevesi- ja jätehuolto ja muu ymp. puht.pito (E)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3191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Rakentaminen (F)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18572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Tukku- ja vähittäiskauppa; moottoriajoneuvojen korjaus (G)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27457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Kuljetus ja varastointi (H)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994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Majoitus- ja ravitsemistoiminta (I)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4931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Informaatio ja viestintä (J)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47983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Rahoitus- ja vakuutustoiminta (K)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34847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Kiinteistöalan toiminta (L)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9242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Ammatillinen, tieteellinen ja tekninen toiminta (M)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45599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Hallinto- ja tukipalvelutoiminta (N)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96526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Julkinen hallinto ja maanpuolustus; pakol. sos.vakuutus (O)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17880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Koulutus (P)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92319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Terveys- ja sosiaalipalvelut (Q)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34554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Taiteet, viihde ja virkistys (R)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12446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Muu palvelutoiminta (S)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178851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Kotital. toiminta työnantajina; kotital. eriyttämätön toiminta (T)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66895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Kansainvälisten organisaatioiden ja toimielinten toiminta (U)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6865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Toimiala tuntematon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43250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Alkutuotanto (A), % työpaikoista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384155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Jalostus (B–F),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75612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Palvelut (G–U),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03029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Yhteensä,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9673397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79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0AD848F6-3388-57EB-6B6C-A6663088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00"/>
            <a:ext cx="121920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fi-FI" sz="2500" dirty="0"/>
              <a:t>Alueella työssäkäyvät (työpaikat) Pohjois-Savossa toimialoittain 31.12.2023 </a:t>
            </a:r>
            <a:r>
              <a:rPr lang="fi-FI" sz="1600" dirty="0"/>
              <a:t>(2/2)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4E3050B5-F41A-23ED-2F4A-783940555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39312"/>
              </p:ext>
            </p:extLst>
          </p:nvPr>
        </p:nvGraphicFramePr>
        <p:xfrm>
          <a:off x="259972" y="958659"/>
          <a:ext cx="11665810" cy="537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32268">
                  <a:extLst>
                    <a:ext uri="{9D8B030D-6E8A-4147-A177-3AD203B41FA5}">
                      <a16:colId xmlns:a16="http://schemas.microsoft.com/office/drawing/2014/main" val="3864019498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3349437445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249954758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304582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99315848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2065620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41081180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834021719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2175583680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1077483341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3074352295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358271982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117485646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45593320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12386048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Suonen-joki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Rauta-lampi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Tervo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Vesanto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Sisä-</a:t>
                      </a:r>
                    </a:p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Kaavi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Rauta-vaara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Tuus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-niemi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Koillis-Savo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Varkaus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Joroinen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Leppä-virta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Varkauden seutu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KOKO MAA</a:t>
                      </a: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7375647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Toimialat yhteensä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2 417 365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368379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Maatalous, metsätalous ja kalatalous (A)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58 884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10104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Kaivostoiminta ja louhinta (B)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582180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Teollisuus (C)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298 847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889056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Sähkö-, kaasu- ja lämpöhuolto, jäähdytysliiketoiminta (D)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3280527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Vesi-, viemäri-, jätevesi- ja jätehuolto ja muu ymp. puht.pito (E)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3191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Rakentaminen (F)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159 251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18572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Tukku- ja vähittäiskauppa; moottoriajoneuvojen korjaus (G)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255 655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27457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Kuljetus ja varastointi (H)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121 672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994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Majoitus- ja ravitsemistoiminta (I)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88 155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4931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Informaatio ja viestintä (J)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116 293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47983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Rahoitus- ja vakuutustoiminta (K)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34847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Kiinteistöalan toiminta (L)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9242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Ammatillinen, tieteellinen ja tekninen toiminta (M)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151 933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45599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Hallinto- ja tukipalvelutoiminta (N)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182 410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96526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Julkinen hallinto ja maanpuolustus; pakol. sos.vakuutus (O)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116 676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17880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Koulutus (P)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176 491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92319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Terveys- ja sosiaalipalvelut (Q)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438 115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34554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Taiteet, viihde ja virkistys (R)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12446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Muu palvelutoiminta (S)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63 707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178851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Kotital. toiminta työnantajina; kotital. eriyttämätön toiminta (T)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66895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Kansainvälisten organisaatioiden ja toimielinten toiminta (U)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6865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Toimiala tuntematon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30 581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43250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Alkutuotanto (A), % työpaikoista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384155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Jalostus (B–F),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75612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Palvelut (G–U),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03029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Yhteensä, %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9673397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Kuopiossa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95FFF523-C562-4C8E-9390-6D7BACD432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518800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30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Siilinjärvellä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9F67CBB0-7AE0-4284-B97C-E48286793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688333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1278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Kuopion seudulla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3C230789-3E2A-4299-9BC2-E96C7F1B9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943863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341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Iisalmessa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5AD2FDCC-A322-40CF-8F9E-5B0945A9ED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530786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805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Kiuruvedellä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91A9EEA-51D5-4C90-A108-416EBAA3FE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504769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236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Keiteleellä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0ACF2CF-65E0-4E7E-B30E-E6E9C65A8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891854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045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0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i-FI" sz="2600" dirty="0"/>
              <a:t>Alueella työssäkäyvät (työpaikat) Lapinlahdella toimialoittain 31.12.2023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7624BA3C-9E10-418D-8264-CD1C40F3E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798428"/>
              </p:ext>
            </p:extLst>
          </p:nvPr>
        </p:nvGraphicFramePr>
        <p:xfrm>
          <a:off x="733800" y="1080000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151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elta-oranssi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0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elta-oranssi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5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A730BBA5CA44FABC43D3B76C31DDA" ma:contentTypeVersion="18" ma:contentTypeDescription="Create a new document." ma:contentTypeScope="" ma:versionID="ab14091e0824df1c0ea45c5b23f14818">
  <xsd:schema xmlns:xsd="http://www.w3.org/2001/XMLSchema" xmlns:xs="http://www.w3.org/2001/XMLSchema" xmlns:p="http://schemas.microsoft.com/office/2006/metadata/properties" xmlns:ns2="20687e04-2b66-4153-a4a5-df37f3cb410c" xmlns:ns3="27da45db-5c56-40f0-812e-9e795a9ded2e" targetNamespace="http://schemas.microsoft.com/office/2006/metadata/properties" ma:root="true" ma:fieldsID="a9ef018753874e357385c209003b3c09" ns2:_="" ns3:_="">
    <xsd:import namespace="20687e04-2b66-4153-a4a5-df37f3cb410c"/>
    <xsd:import namespace="27da45db-5c56-40f0-812e-9e795a9de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87e04-2b66-4153-a4a5-df37f3cb4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4f3aec6-172b-4261-a579-1b9c93678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45db-5c56-40f0-812e-9e795a9de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9bfb88-a4b8-407b-b9ae-716c5ce0db20}" ma:internalName="TaxCatchAll" ma:showField="CatchAllData" ma:web="27da45db-5c56-40f0-812e-9e795a9de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687e04-2b66-4153-a4a5-df37f3cb410c">
      <Terms xmlns="http://schemas.microsoft.com/office/infopath/2007/PartnerControls"/>
    </lcf76f155ced4ddcb4097134ff3c332f>
    <TaxCatchAll xmlns="27da45db-5c56-40f0-812e-9e795a9ded2e" xsi:nil="true"/>
  </documentManagement>
</p:properties>
</file>

<file path=customXml/itemProps1.xml><?xml version="1.0" encoding="utf-8"?>
<ds:datastoreItem xmlns:ds="http://schemas.openxmlformats.org/officeDocument/2006/customXml" ds:itemID="{A5DEB50F-35DB-44C7-80C5-249419995446}"/>
</file>

<file path=customXml/itemProps2.xml><?xml version="1.0" encoding="utf-8"?>
<ds:datastoreItem xmlns:ds="http://schemas.openxmlformats.org/officeDocument/2006/customXml" ds:itemID="{4590B3A2-63F6-4331-9229-6478656B41C0}"/>
</file>

<file path=customXml/itemProps3.xml><?xml version="1.0" encoding="utf-8"?>
<ds:datastoreItem xmlns:ds="http://schemas.openxmlformats.org/officeDocument/2006/customXml" ds:itemID="{7D8465AC-F481-48BE-99A4-53F1286618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2100</Words>
  <Application>Microsoft Office PowerPoint</Application>
  <PresentationFormat>Laajakuva</PresentationFormat>
  <Paragraphs>971</Paragraphs>
  <Slides>29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5" baseType="lpstr">
      <vt:lpstr>Arial</vt:lpstr>
      <vt:lpstr>Calibri</vt:lpstr>
      <vt:lpstr>Franklin Gothic Book</vt:lpstr>
      <vt:lpstr>Franklin Gothic Book (Leipäteksti)</vt:lpstr>
      <vt:lpstr>Franklin Gothic Medium</vt:lpstr>
      <vt:lpstr>Office-teema</vt:lpstr>
      <vt:lpstr>Työpaikat toimialoittain 31.12.2023, kunnittaiset kuviot</vt:lpstr>
      <vt:lpstr>Alueella työssäkäyvät (työpaikat) Pohjois-Savossa toimialoittain 31.12.2023</vt:lpstr>
      <vt:lpstr>Alueella työssäkäyvät (työpaikat) Kuopiossa toimialoittain 31.12.2023</vt:lpstr>
      <vt:lpstr>Alueella työssäkäyvät (työpaikat) Siilinjärvellä toimialoittain 31.12.2023</vt:lpstr>
      <vt:lpstr>Alueella työssäkäyvät (työpaikat) Kuopion seudulla toimialoittain 31.12.2023</vt:lpstr>
      <vt:lpstr>Alueella työssäkäyvät (työpaikat) Iisalmessa toimialoittain 31.12.2023</vt:lpstr>
      <vt:lpstr>Alueella työssäkäyvät (työpaikat) Kiuruvedellä toimialoittain 31.12.2023</vt:lpstr>
      <vt:lpstr>Alueella työssäkäyvät (työpaikat) Keiteleellä toimialoittain 31.12.2023</vt:lpstr>
      <vt:lpstr>Alueella työssäkäyvät (työpaikat) Lapinlahdella toimialoittain 31.12.2023</vt:lpstr>
      <vt:lpstr>Alueella työssäkäyvät (työpaikat) Pielavedellä toimialoittain 31.12.2023</vt:lpstr>
      <vt:lpstr>Alueella työssäkäyvät (työpaikat) Sonkajärvellä toimialoittain 31.12.2023</vt:lpstr>
      <vt:lpstr>Alueella työssäkäyvät (työpaikat) Vieremällä toimialoittain 31.12.2023</vt:lpstr>
      <vt:lpstr>Alueella työssäkäyvät (työpaikat) Ylä-Savossa toimialoittain 31.12.2023</vt:lpstr>
      <vt:lpstr>Alueella työssäkäyvät (työpaikat) Suonenjoella toimialoittain 31.12.2023</vt:lpstr>
      <vt:lpstr>Alueella työssäkäyvät (työpaikat) Rautalammilla toimialoittain 31.12.2023</vt:lpstr>
      <vt:lpstr>Alueella työssäkäyvät (työpaikat) Tervossa toimialoittain 31.12.2023</vt:lpstr>
      <vt:lpstr>Alueella työssäkäyvät (työpaikat) Vesannolla toimialoittain 31.12.2023</vt:lpstr>
      <vt:lpstr>Alueella työssäkäyvät (työpaikat) Sisä-Savossa toimialoittain 31.12.2023</vt:lpstr>
      <vt:lpstr>Alueella työssäkäyvät (työpaikat) Kaavilla toimialoittain 31.12.2023</vt:lpstr>
      <vt:lpstr>Alueella työssäkäyvät (työpaikat) Rautavaaralla toimialoittain 31.12.2023</vt:lpstr>
      <vt:lpstr>Alueella työssäkäyvät (työpaikat) Tuusniemellä toimialoittain 31.12.2023</vt:lpstr>
      <vt:lpstr>Alueella työssäkäyvät (työpaikat) Koillis-Savossa toimialoittain 31.12.2023</vt:lpstr>
      <vt:lpstr>Alueella työssäkäyvät (työpaikat) Varkaudessa toimialoittain 31.12.2023</vt:lpstr>
      <vt:lpstr>Alueella työssäkäyvät (työpaikat) Joroisissa toimialoittain 31.12.2023</vt:lpstr>
      <vt:lpstr>Alueella työssäkäyvät (työpaikat) Leppävirralla toimialoittain 31.12.2023</vt:lpstr>
      <vt:lpstr>Alueella työssäkäyvät (työpaikat) Varkauden seudulla toimialoittain 31.12.2023</vt:lpstr>
      <vt:lpstr>Alueella työssäkäyvät (työpaikat) koko maassa toimialoittain 31.12.2023</vt:lpstr>
      <vt:lpstr>Alueella työssäkäyvät (työpaikat) Pohjois-Savossa toimialoittain 31.12.2023 (1/2)</vt:lpstr>
      <vt:lpstr>Alueella työssäkäyvät (työpaikat) Pohjois-Savossa toimialoittain 31.12.2023 (2/2)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2024-12-20T11:16:03Z</dcterms:created>
  <dcterms:modified xsi:type="dcterms:W3CDTF">2024-12-20T11:16:08Z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0x01010042BA730BBA5CA44FABC43D3B76C31DDA</vt:lpwstr>
  </property>
</Properties>
</file>