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8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9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0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1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2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3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4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5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6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7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8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9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20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21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2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3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4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5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6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7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8.xml" ContentType="application/vnd.openxmlformats-officedocument.themeOverride+xml"/>
  <Override PartName="/ppt/drawings/drawing26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272" r:id="rId29"/>
    <p:sldId id="300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  <a:srgbClr val="1EB7FB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65A20-06F9-4516-82F1-0A8BF74BF0D2}" v="7" dt="2024-04-22T08:06:36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63" autoAdjust="0"/>
  </p:normalViewPr>
  <p:slideViewPr>
    <p:cSldViewPr snapToGrid="0" snapToObjects="1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0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1.xml"/><Relationship Id="rId1" Type="http://schemas.microsoft.com/office/2011/relationships/chartStyle" Target="style21.xml"/><Relationship Id="rId5" Type="http://schemas.openxmlformats.org/officeDocument/2006/relationships/chartUserShapes" Target="../drawings/drawing21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2.xml"/><Relationship Id="rId1" Type="http://schemas.microsoft.com/office/2011/relationships/chartStyle" Target="style22.xml"/><Relationship Id="rId5" Type="http://schemas.openxmlformats.org/officeDocument/2006/relationships/chartUserShapes" Target="../drawings/drawing22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3.xml"/><Relationship Id="rId1" Type="http://schemas.microsoft.com/office/2011/relationships/chartStyle" Target="style23.xml"/><Relationship Id="rId5" Type="http://schemas.openxmlformats.org/officeDocument/2006/relationships/chartUserShapes" Target="../drawings/drawing23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4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5.xml"/><Relationship Id="rId1" Type="http://schemas.microsoft.com/office/2011/relationships/chartStyle" Target="style25.xml"/><Relationship Id="rId5" Type="http://schemas.openxmlformats.org/officeDocument/2006/relationships/chartUserShapes" Target="../drawings/drawing25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6.xml"/><Relationship Id="rId1" Type="http://schemas.microsoft.com/office/2011/relationships/chartStyle" Target="style26.xml"/><Relationship Id="rId5" Type="http://schemas.openxmlformats.org/officeDocument/2006/relationships/chartUserShapes" Target="../drawings/drawing26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https://pohjoissavofi.sharepoint.com/Aluekehitys/TILASTOT/Paketti2018/Tyopaikat_tyovoima/tyopaikat_2021_kirjaintaso_kuvi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 b="0" i="0" u="none" strike="noStrike" kern="1200" spc="0" baseline="0" dirty="0" err="1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Pohjois</a:t>
            </a:r>
            <a:r>
              <a:rPr lang="en-US" sz="1600" b="0" i="0" u="none" strike="noStrike" kern="1200" spc="0" baseline="0" dirty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-Savon </a:t>
            </a:r>
            <a:r>
              <a:rPr lang="en-US" sz="1600" b="0" i="0" u="none" strike="noStrike" kern="1200" spc="0" baseline="0" dirty="0" err="1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työpaikat</a:t>
            </a:r>
            <a:r>
              <a:rPr lang="en-US" sz="1600" b="0" i="0" u="none" strike="noStrike" kern="1200" spc="0" baseline="0" dirty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lang="en-US" sz="1600" b="0" i="0" u="none" strike="noStrike" kern="1200" spc="0" baseline="0" dirty="0" err="1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toimialoittain</a:t>
            </a:r>
            <a:r>
              <a:rPr lang="en-US" sz="1600" b="0" i="0" u="none" strike="noStrike" kern="1200" spc="0" baseline="0" dirty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Franklin Gothic Book (Leipäteksti)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Kuviot!$A$5:$A$26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Rahoitus- ja vakuutustoiminta (K)</c:v>
                </c:pt>
                <c:pt idx="8">
                  <c:v>Taiteet, viihde ja virkistys (R)</c:v>
                </c:pt>
                <c:pt idx="9">
                  <c:v>Informaatio ja viestintä (J)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Julkinen hallinto ja maanpuolustus; pakol. sos.vakuutus (O)</c:v>
                </c:pt>
                <c:pt idx="13">
                  <c:v>Kuljetus ja varastointi (H)</c:v>
                </c:pt>
                <c:pt idx="14">
                  <c:v>Ammatillinen, tieteellinen ja tekninen toiminta (M)</c:v>
                </c:pt>
                <c:pt idx="15">
                  <c:v>Maatalous, metsätalous ja kalatalous (A)</c:v>
                </c:pt>
                <c:pt idx="16">
                  <c:v>Koulutus (P)</c:v>
                </c:pt>
                <c:pt idx="17">
                  <c:v>Rakentaminen (F)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Kuviot!$B$5:$B$26</c:f>
              <c:numCache>
                <c:formatCode>#,##0</c:formatCode>
                <c:ptCount val="22"/>
                <c:pt idx="0">
                  <c:v>0</c:v>
                </c:pt>
                <c:pt idx="1">
                  <c:v>347</c:v>
                </c:pt>
                <c:pt idx="2">
                  <c:v>431</c:v>
                </c:pt>
                <c:pt idx="3">
                  <c:v>464</c:v>
                </c:pt>
                <c:pt idx="4">
                  <c:v>561</c:v>
                </c:pt>
                <c:pt idx="5">
                  <c:v>980</c:v>
                </c:pt>
                <c:pt idx="6">
                  <c:v>1066</c:v>
                </c:pt>
                <c:pt idx="7">
                  <c:v>1410</c:v>
                </c:pt>
                <c:pt idx="8">
                  <c:v>1531</c:v>
                </c:pt>
                <c:pt idx="9">
                  <c:v>2257</c:v>
                </c:pt>
                <c:pt idx="10">
                  <c:v>2386</c:v>
                </c:pt>
                <c:pt idx="11">
                  <c:v>3084</c:v>
                </c:pt>
                <c:pt idx="12">
                  <c:v>4391</c:v>
                </c:pt>
                <c:pt idx="13">
                  <c:v>4512</c:v>
                </c:pt>
                <c:pt idx="14">
                  <c:v>4963</c:v>
                </c:pt>
                <c:pt idx="15">
                  <c:v>5254</c:v>
                </c:pt>
                <c:pt idx="16">
                  <c:v>7392</c:v>
                </c:pt>
                <c:pt idx="17">
                  <c:v>7473</c:v>
                </c:pt>
                <c:pt idx="18">
                  <c:v>7491</c:v>
                </c:pt>
                <c:pt idx="19">
                  <c:v>9699</c:v>
                </c:pt>
                <c:pt idx="20">
                  <c:v>12471</c:v>
                </c:pt>
                <c:pt idx="21">
                  <c:v>21673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3-41D4-85D2-3E72B7247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Franklin Gothic Book (Leipäteksti)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Franklin Gothic Book (Leipäteksti)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100" b="0" i="0" u="none" strike="noStrike" kern="1200" baseline="0">
          <a:solidFill>
            <a:schemeClr val="tx1"/>
          </a:solidFill>
          <a:latin typeface="Franklin Gothic Book (Leipäteksti)"/>
          <a:ea typeface="+mn-ea"/>
          <a:cs typeface="+mn-cs"/>
        </a:defRPr>
      </a:pPr>
      <a:endParaRPr lang="fi-FI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Sonkajärven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[tyopaikat_2021_kirjaintaso_kuviot.xlsx]Kuviot!$A$266:$A$287</c:f>
              <c:strCache>
                <c:ptCount val="22"/>
                <c:pt idx="0">
                  <c:v>Sähkö-, kaasu- ja lämpöhuolto, jäähdytysliiketoiminta (D)</c:v>
                </c:pt>
                <c:pt idx="1">
                  <c:v>Kansainvälisten organisaatioiden ja toimielinten toiminta (U)</c:v>
                </c:pt>
                <c:pt idx="2">
                  <c:v>Informaatio ja viestintä (J)</c:v>
                </c:pt>
                <c:pt idx="3">
                  <c:v>Rahoitus- ja vakuutustoiminta (K)</c:v>
                </c:pt>
                <c:pt idx="4">
                  <c:v>Kotital. toiminta työnantajina; kotital. eriyttämätön toiminta (T)</c:v>
                </c:pt>
                <c:pt idx="5">
                  <c:v>Kiinteistöalan toiminta (L)</c:v>
                </c:pt>
                <c:pt idx="6">
                  <c:v>Kaivostoiminta ja louhinta (B)</c:v>
                </c:pt>
                <c:pt idx="7">
                  <c:v>Taiteet, viihde ja virkistys (R)</c:v>
                </c:pt>
                <c:pt idx="8">
                  <c:v>Toimiala tuntematon</c:v>
                </c:pt>
                <c:pt idx="9">
                  <c:v>Vesi-, viemäri-, jätevesi- ja jätehuolto ja muu ymp. puht.pito (E)</c:v>
                </c:pt>
                <c:pt idx="10">
                  <c:v>Teollisuus (C)</c:v>
                </c:pt>
                <c:pt idx="11">
                  <c:v>Ammatillinen, tieteellinen ja tekninen toiminta (M)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Hallinto- ja tukipalvelutoiminta (N)</c:v>
                </c:pt>
                <c:pt idx="15">
                  <c:v>Tukku- ja vähittäiskauppa; moottoriajoneuvojen korjaus (G)</c:v>
                </c:pt>
                <c:pt idx="16">
                  <c:v>Kuljetus ja varastointi (H)</c:v>
                </c:pt>
                <c:pt idx="17">
                  <c:v>Koulutus (P)</c:v>
                </c:pt>
                <c:pt idx="18">
                  <c:v>Rakentaminen (F)</c:v>
                </c:pt>
                <c:pt idx="19">
                  <c:v>Julkinen hallinto ja maanpuolustus; pakol. sos.vakuutus (O)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[tyopaikat_2021_kirjaintaso_kuviot.xlsx]Kuviot!$B$266:$B$287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31</c:v>
                </c:pt>
                <c:pt idx="14">
                  <c:v>42</c:v>
                </c:pt>
                <c:pt idx="15">
                  <c:v>55</c:v>
                </c:pt>
                <c:pt idx="16">
                  <c:v>56</c:v>
                </c:pt>
                <c:pt idx="17">
                  <c:v>65</c:v>
                </c:pt>
                <c:pt idx="18">
                  <c:v>121</c:v>
                </c:pt>
                <c:pt idx="19">
                  <c:v>148</c:v>
                </c:pt>
                <c:pt idx="20">
                  <c:v>214</c:v>
                </c:pt>
                <c:pt idx="21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50-49BB-A44E-181D956BF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Vieremän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[tyopaikat_2021_kirjaintaso_kuviot.xlsx]Kuviot!$A$295:$A$316</c:f>
              <c:strCache>
                <c:ptCount val="22"/>
                <c:pt idx="0">
                  <c:v>Kansainvälisten organisaatioiden ja toimielinten toiminta (U)</c:v>
                </c:pt>
                <c:pt idx="1">
                  <c:v>Vesi-, viemäri-, jätevesi- ja jätehuolto ja muu ymp. puht.pito (E)</c:v>
                </c:pt>
                <c:pt idx="2">
                  <c:v>Informaatio ja viestintä (J)</c:v>
                </c:pt>
                <c:pt idx="3">
                  <c:v>Kiinteistöalan toiminta (L)</c:v>
                </c:pt>
                <c:pt idx="4">
                  <c:v>Sähkö-, kaasu- ja lämpöhuolto, jäähdytysliiketoiminta (D)</c:v>
                </c:pt>
                <c:pt idx="5">
                  <c:v>Taiteet, viihde ja virkistys (R)</c:v>
                </c:pt>
                <c:pt idx="6">
                  <c:v>Kotital. toiminta työnantajina; kotital. eriyttämätön toiminta (T)</c:v>
                </c:pt>
                <c:pt idx="7">
                  <c:v>Rahoitus- ja vakuutustoiminta (K)</c:v>
                </c:pt>
                <c:pt idx="8">
                  <c:v>Ammatillinen, tieteellinen ja tekninen toiminta (M)</c:v>
                </c:pt>
                <c:pt idx="9">
                  <c:v>Toimiala tuntematon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Kaivostoiminta ja louhinta (B)</c:v>
                </c:pt>
                <c:pt idx="13">
                  <c:v>Julkinen hallinto ja maanpuolustus; pakol. sos.vakuutus (O)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Rakentaminen (F)</c:v>
                </c:pt>
                <c:pt idx="18">
                  <c:v>Tukku- ja vähittäiskauppa; moottoriajoneuvojen korjaus (G)</c:v>
                </c:pt>
                <c:pt idx="19">
                  <c:v>Terveys- ja sosiaalipalvelut (Q)</c:v>
                </c:pt>
                <c:pt idx="20">
                  <c:v>Maatalous, metsätalous ja kalatalous (A)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[tyopaikat_2021_kirjaintaso_kuviot.xlsx]Kuviot!$B$295:$B$316</c:f>
              <c:numCache>
                <c:formatCode>#,##0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14</c:v>
                </c:pt>
                <c:pt idx="9">
                  <c:v>17</c:v>
                </c:pt>
                <c:pt idx="10">
                  <c:v>18</c:v>
                </c:pt>
                <c:pt idx="11">
                  <c:v>24</c:v>
                </c:pt>
                <c:pt idx="12">
                  <c:v>39</c:v>
                </c:pt>
                <c:pt idx="13">
                  <c:v>39</c:v>
                </c:pt>
                <c:pt idx="14">
                  <c:v>41</c:v>
                </c:pt>
                <c:pt idx="15">
                  <c:v>50</c:v>
                </c:pt>
                <c:pt idx="16">
                  <c:v>57</c:v>
                </c:pt>
                <c:pt idx="17">
                  <c:v>64</c:v>
                </c:pt>
                <c:pt idx="18">
                  <c:v>112</c:v>
                </c:pt>
                <c:pt idx="19">
                  <c:v>162</c:v>
                </c:pt>
                <c:pt idx="20">
                  <c:v>337</c:v>
                </c:pt>
                <c:pt idx="21">
                  <c:v>1020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A-4C6A-9805-B22B1FF26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Ylä-Savon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[tyopaikat_2021_kirjaintaso_kuviot.xlsx]Kuviot!$A$324:$A$345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Kotital. toiminta työnantajina; kotital. eriyttämätön toiminta (T)</c:v>
                </c:pt>
                <c:pt idx="3">
                  <c:v>Kaivostoiminta ja louhinta (B)</c:v>
                </c:pt>
                <c:pt idx="4">
                  <c:v>Vesi-, viemäri-, jätevesi- ja jätehuolto ja muu ymp. puht.pito (E)</c:v>
                </c:pt>
                <c:pt idx="5">
                  <c:v>Informaatio ja viestintä (J)</c:v>
                </c:pt>
                <c:pt idx="6">
                  <c:v>Kiinteistöalan toiminta (L)</c:v>
                </c:pt>
                <c:pt idx="7">
                  <c:v>Taiteet, viihde ja virkistys (R)</c:v>
                </c:pt>
                <c:pt idx="8">
                  <c:v>Toimiala tuntematon</c:v>
                </c:pt>
                <c:pt idx="9">
                  <c:v>Rahoitus- ja vakuutustoiminta (K)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Majoitus- ja ravitsemistoiminta (I)</c:v>
                </c:pt>
                <c:pt idx="13">
                  <c:v>Julkinen hallinto ja maanpuolustus; pakol. sos.vakuutus (O)</c:v>
                </c:pt>
                <c:pt idx="14">
                  <c:v>Hallinto- ja tukipalvelutoiminta (N)</c:v>
                </c:pt>
                <c:pt idx="15">
                  <c:v>Kuljetus ja varastointi (H)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[tyopaikat_2021_kirjaintaso_kuviot.xlsx]Kuviot!$B$324:$B$345</c:f>
              <c:numCache>
                <c:formatCode>#,##0</c:formatCode>
                <c:ptCount val="22"/>
                <c:pt idx="0">
                  <c:v>0</c:v>
                </c:pt>
                <c:pt idx="1">
                  <c:v>29</c:v>
                </c:pt>
                <c:pt idx="2">
                  <c:v>77</c:v>
                </c:pt>
                <c:pt idx="3">
                  <c:v>109</c:v>
                </c:pt>
                <c:pt idx="4">
                  <c:v>112</c:v>
                </c:pt>
                <c:pt idx="5">
                  <c:v>135</c:v>
                </c:pt>
                <c:pt idx="6">
                  <c:v>154</c:v>
                </c:pt>
                <c:pt idx="7">
                  <c:v>188</c:v>
                </c:pt>
                <c:pt idx="8">
                  <c:v>220</c:v>
                </c:pt>
                <c:pt idx="9">
                  <c:v>233</c:v>
                </c:pt>
                <c:pt idx="10">
                  <c:v>375</c:v>
                </c:pt>
                <c:pt idx="11">
                  <c:v>498</c:v>
                </c:pt>
                <c:pt idx="12">
                  <c:v>505</c:v>
                </c:pt>
                <c:pt idx="13">
                  <c:v>707</c:v>
                </c:pt>
                <c:pt idx="14">
                  <c:v>926</c:v>
                </c:pt>
                <c:pt idx="15">
                  <c:v>998</c:v>
                </c:pt>
                <c:pt idx="16">
                  <c:v>1059</c:v>
                </c:pt>
                <c:pt idx="17">
                  <c:v>1226</c:v>
                </c:pt>
                <c:pt idx="18">
                  <c:v>1708</c:v>
                </c:pt>
                <c:pt idx="19">
                  <c:v>2241</c:v>
                </c:pt>
                <c:pt idx="20">
                  <c:v>3644</c:v>
                </c:pt>
                <c:pt idx="21">
                  <c:v>4016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9-4507-A7C7-3ED0B1996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Suonenjoen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[tyopaikat_2021_kirjaintaso_kuviot.xlsx]Kuviot!$A$353:$A$374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Rahoitus- ja vakuutustoiminta (K)</c:v>
                </c:pt>
                <c:pt idx="4">
                  <c:v>Vesi-, viemäri-, jätevesi- ja jätehuolto ja muu ymp. puht.pito (E)</c:v>
                </c:pt>
                <c:pt idx="5">
                  <c:v>Kotital. toiminta työnantajina; kotital. eriyttämätön toiminta (T)</c:v>
                </c:pt>
                <c:pt idx="6">
                  <c:v>Informaatio ja viestintä (J)</c:v>
                </c:pt>
                <c:pt idx="7">
                  <c:v>Taiteet, viihde ja virkistys (R)</c:v>
                </c:pt>
                <c:pt idx="8">
                  <c:v>Kiinteistöalan toiminta (L)</c:v>
                </c:pt>
                <c:pt idx="9">
                  <c:v>Toimiala tuntematon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Julkinen hallinto ja maanpuolustus; pakol. sos.vakuutus (O)</c:v>
                </c:pt>
                <c:pt idx="13">
                  <c:v>Ammatillinen, tieteellinen ja tekninen toiminta (M)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Maatalous, metsätalous ja kalatalous (A)</c:v>
                </c:pt>
                <c:pt idx="18">
                  <c:v>Rakentaminen (F)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[tyopaikat_2021_kirjaintaso_kuviot.xlsx]Kuviot!$B$353:$B$374</c:f>
              <c:numCache>
                <c:formatCode>#,##0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9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23</c:v>
                </c:pt>
                <c:pt idx="8">
                  <c:v>25</c:v>
                </c:pt>
                <c:pt idx="9">
                  <c:v>31</c:v>
                </c:pt>
                <c:pt idx="10">
                  <c:v>37</c:v>
                </c:pt>
                <c:pt idx="11">
                  <c:v>60</c:v>
                </c:pt>
                <c:pt idx="12">
                  <c:v>74</c:v>
                </c:pt>
                <c:pt idx="13">
                  <c:v>78</c:v>
                </c:pt>
                <c:pt idx="14">
                  <c:v>88</c:v>
                </c:pt>
                <c:pt idx="15">
                  <c:v>89</c:v>
                </c:pt>
                <c:pt idx="16">
                  <c:v>168</c:v>
                </c:pt>
                <c:pt idx="17">
                  <c:v>170</c:v>
                </c:pt>
                <c:pt idx="18">
                  <c:v>173</c:v>
                </c:pt>
                <c:pt idx="19">
                  <c:v>209</c:v>
                </c:pt>
                <c:pt idx="20">
                  <c:v>484</c:v>
                </c:pt>
                <c:pt idx="21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2-4C12-835A-27DC4498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Rautalammin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[tyopaikat_2021_kirjaintaso_kuviot.xlsx]Kuviot!$A$382:$A$403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Kansainvälisten organisaatioiden ja toimielinten toiminta (U)</c:v>
                </c:pt>
                <c:pt idx="4">
                  <c:v>Kiinteistöalan toiminta (L)</c:v>
                </c:pt>
                <c:pt idx="5">
                  <c:v>Vesi-, viemäri-, jätevesi- ja jätehuolto ja muu ymp. puht.pito (E)</c:v>
                </c:pt>
                <c:pt idx="6">
                  <c:v>Rahoitus- ja vakuutustoiminta (K)</c:v>
                </c:pt>
                <c:pt idx="7">
                  <c:v>Ammatillinen, tieteellinen ja tekninen toiminta (M)</c:v>
                </c:pt>
                <c:pt idx="8">
                  <c:v>Kotital. toiminta työnantajina; kotital. eriyttämätön toiminta (T)</c:v>
                </c:pt>
                <c:pt idx="9">
                  <c:v>Taiteet, viihde ja virkistys (R)</c:v>
                </c:pt>
                <c:pt idx="10">
                  <c:v>Toimiala tuntematon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Rakentaminen (F)</c:v>
                </c:pt>
                <c:pt idx="15">
                  <c:v>Kuljetus ja varastointi (H)</c:v>
                </c:pt>
                <c:pt idx="16">
                  <c:v>Hallinto- ja tukipalvelutoiminta (N)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Teollisuus (C)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[tyopaikat_2021_kirjaintaso_kuviot.xlsx]Kuviot!$B$382:$B$403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13</c:v>
                </c:pt>
                <c:pt idx="10">
                  <c:v>18</c:v>
                </c:pt>
                <c:pt idx="11">
                  <c:v>23</c:v>
                </c:pt>
                <c:pt idx="12">
                  <c:v>25</c:v>
                </c:pt>
                <c:pt idx="13">
                  <c:v>28</c:v>
                </c:pt>
                <c:pt idx="14">
                  <c:v>37</c:v>
                </c:pt>
                <c:pt idx="15">
                  <c:v>37</c:v>
                </c:pt>
                <c:pt idx="16">
                  <c:v>41</c:v>
                </c:pt>
                <c:pt idx="17">
                  <c:v>51</c:v>
                </c:pt>
                <c:pt idx="18">
                  <c:v>73</c:v>
                </c:pt>
                <c:pt idx="19">
                  <c:v>90</c:v>
                </c:pt>
                <c:pt idx="20">
                  <c:v>148</c:v>
                </c:pt>
                <c:pt idx="2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D-499D-A37C-622ED2AD5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Tervon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[tyopaikat_2021_kirjaintaso_kuviot.xlsx]Kuviot!$A$411:$A$432</c:f>
              <c:strCache>
                <c:ptCount val="22"/>
                <c:pt idx="0">
                  <c:v>Vesi-, viemäri-, jätevesi- ja jätehuolto ja muu ymp. puht.pito (E)</c:v>
                </c:pt>
                <c:pt idx="1">
                  <c:v>Kansainvälisten organisaatioiden ja toimielinten toiminta (U)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Kaivostoiminta ja louhinta (B)</c:v>
                </c:pt>
                <c:pt idx="5">
                  <c:v>Taiteet, viihde ja virkistys (R)</c:v>
                </c:pt>
                <c:pt idx="6">
                  <c:v>Informaatio ja viestintä (J)</c:v>
                </c:pt>
                <c:pt idx="7">
                  <c:v>Kiinteistöalan toiminta (L)</c:v>
                </c:pt>
                <c:pt idx="8">
                  <c:v>Muu palvelutoiminta (S)</c:v>
                </c:pt>
                <c:pt idx="9">
                  <c:v>Toimiala tuntematon</c:v>
                </c:pt>
                <c:pt idx="10">
                  <c:v>Ammatillinen, tieteellinen ja tekninen toiminta (M)</c:v>
                </c:pt>
                <c:pt idx="11">
                  <c:v>Rahoitus- ja vakuutustoiminta (K)</c:v>
                </c:pt>
                <c:pt idx="12">
                  <c:v>Majoitus- ja ravitsemistoiminta (I)</c:v>
                </c:pt>
                <c:pt idx="13">
                  <c:v>Teollisuus (C)</c:v>
                </c:pt>
                <c:pt idx="14">
                  <c:v>Rakentaminen (F)</c:v>
                </c:pt>
                <c:pt idx="15">
                  <c:v>Tukku- ja vähittäiskauppa; moottoriajoneuvojen korjaus (G)</c:v>
                </c:pt>
                <c:pt idx="16">
                  <c:v>Koulutus (P)</c:v>
                </c:pt>
                <c:pt idx="17">
                  <c:v>Hallinto- ja tukipalvelutoiminta (N)</c:v>
                </c:pt>
                <c:pt idx="18">
                  <c:v>Julkinen hallinto ja maanpuolustus; pakol. sos.vakuutus (O)</c:v>
                </c:pt>
                <c:pt idx="19">
                  <c:v>Kuljetus ja varastointi (H)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[tyopaikat_2021_kirjaintaso_kuviot.xlsx]Kuviot!$B$411:$B$432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  <c:pt idx="15">
                  <c:v>18</c:v>
                </c:pt>
                <c:pt idx="16">
                  <c:v>18</c:v>
                </c:pt>
                <c:pt idx="17">
                  <c:v>19</c:v>
                </c:pt>
                <c:pt idx="18">
                  <c:v>21</c:v>
                </c:pt>
                <c:pt idx="19">
                  <c:v>28</c:v>
                </c:pt>
                <c:pt idx="20">
                  <c:v>64</c:v>
                </c:pt>
                <c:pt idx="21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F-48A8-B5E2-7177D4DAD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Vesannon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Kuviot!$A$440:$A$461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Kansainvälisten organisaatioiden ja toimielinten toiminta (U)</c:v>
                </c:pt>
                <c:pt idx="3">
                  <c:v>Informaatio ja viestintä (J)</c:v>
                </c:pt>
                <c:pt idx="4">
                  <c:v>Kiinteistöalan toiminta (L)</c:v>
                </c:pt>
                <c:pt idx="5">
                  <c:v>Kotital. toiminta työnantajina; kotital. eriyttämätön toiminta (T)</c:v>
                </c:pt>
                <c:pt idx="6">
                  <c:v>Teollisuus (C)</c:v>
                </c:pt>
                <c:pt idx="7">
                  <c:v>Vesi-, viemäri-, jätevesi- ja jätehuolto ja muu ymp. puht.pito (E)</c:v>
                </c:pt>
                <c:pt idx="8">
                  <c:v>Taiteet, viihde ja virkistys (R)</c:v>
                </c:pt>
                <c:pt idx="9">
                  <c:v>Ammatillinen, tieteellinen ja tekninen toiminta (M)</c:v>
                </c:pt>
                <c:pt idx="10">
                  <c:v>Rahoitus- ja vakuutustoiminta (K)</c:v>
                </c:pt>
                <c:pt idx="11">
                  <c:v>Toimiala tuntematon</c:v>
                </c:pt>
                <c:pt idx="12">
                  <c:v>Kuljetus ja varastointi (H)</c:v>
                </c:pt>
                <c:pt idx="13">
                  <c:v>Muu palvelutoiminta (S)</c:v>
                </c:pt>
                <c:pt idx="14">
                  <c:v>Majoitus- ja ravitsemistoiminta (I)</c:v>
                </c:pt>
                <c:pt idx="15">
                  <c:v>Julkinen hallinto ja maanpuolustus; pakol. sos.vakuutus (O)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Kuviot!$B$440:$B$461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8</c:v>
                </c:pt>
                <c:pt idx="10">
                  <c:v>9</c:v>
                </c:pt>
                <c:pt idx="11">
                  <c:v>11</c:v>
                </c:pt>
                <c:pt idx="12">
                  <c:v>14</c:v>
                </c:pt>
                <c:pt idx="13">
                  <c:v>14</c:v>
                </c:pt>
                <c:pt idx="14">
                  <c:v>16</c:v>
                </c:pt>
                <c:pt idx="15">
                  <c:v>18</c:v>
                </c:pt>
                <c:pt idx="16">
                  <c:v>23</c:v>
                </c:pt>
                <c:pt idx="17">
                  <c:v>27</c:v>
                </c:pt>
                <c:pt idx="18">
                  <c:v>36</c:v>
                </c:pt>
                <c:pt idx="19">
                  <c:v>62</c:v>
                </c:pt>
                <c:pt idx="20">
                  <c:v>102</c:v>
                </c:pt>
                <c:pt idx="21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B-41E9-882B-5937BB102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Sisä-Savon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[tyopaikat_2021_kirjaintaso_kuviot.xlsx]Kuviot!$A$469:$A$490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Informaatio ja viestintä (J)</c:v>
                </c:pt>
                <c:pt idx="4">
                  <c:v>Vesi-, viemäri-, jätevesi- ja jätehuolto ja muu ymp. puht.pito (E)</c:v>
                </c:pt>
                <c:pt idx="5">
                  <c:v>Kotital. toiminta työnantajina; kotital. eriyttämätön toiminta (T)</c:v>
                </c:pt>
                <c:pt idx="6">
                  <c:v>Rahoitus- ja vakuutustoiminta (K)</c:v>
                </c:pt>
                <c:pt idx="7">
                  <c:v>Kiinteistöalan toiminta (L)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Muu palvelutoiminta (S)</c:v>
                </c:pt>
                <c:pt idx="11">
                  <c:v>Ammatillinen, tieteellinen ja tekninen toiminta (M)</c:v>
                </c:pt>
                <c:pt idx="12">
                  <c:v>Majoitus- ja ravitsemistoiminta (I)</c:v>
                </c:pt>
                <c:pt idx="13">
                  <c:v>Julkinen hallinto ja maanpuolustus; pakol. sos.vakuutus (O)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[tyopaikat_2021_kirjaintaso_kuviot.xlsx]Kuviot!$B$469:$B$490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23</c:v>
                </c:pt>
                <c:pt idx="4">
                  <c:v>24</c:v>
                </c:pt>
                <c:pt idx="5">
                  <c:v>27</c:v>
                </c:pt>
                <c:pt idx="6">
                  <c:v>30</c:v>
                </c:pt>
                <c:pt idx="7">
                  <c:v>34</c:v>
                </c:pt>
                <c:pt idx="8">
                  <c:v>42</c:v>
                </c:pt>
                <c:pt idx="9">
                  <c:v>64</c:v>
                </c:pt>
                <c:pt idx="10">
                  <c:v>83</c:v>
                </c:pt>
                <c:pt idx="11">
                  <c:v>99</c:v>
                </c:pt>
                <c:pt idx="12">
                  <c:v>109</c:v>
                </c:pt>
                <c:pt idx="13">
                  <c:v>136</c:v>
                </c:pt>
                <c:pt idx="14">
                  <c:v>167</c:v>
                </c:pt>
                <c:pt idx="15">
                  <c:v>185</c:v>
                </c:pt>
                <c:pt idx="16">
                  <c:v>242</c:v>
                </c:pt>
                <c:pt idx="17">
                  <c:v>264</c:v>
                </c:pt>
                <c:pt idx="18">
                  <c:v>362</c:v>
                </c:pt>
                <c:pt idx="19">
                  <c:v>484</c:v>
                </c:pt>
                <c:pt idx="20">
                  <c:v>586</c:v>
                </c:pt>
                <c:pt idx="21">
                  <c:v>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0F-4BC6-9B12-2A1A9CB54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Kaavin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[tyopaikat_2021_kirjaintaso_kuviot.xlsx]Kuviot!$A$498:$A$519</c:f>
              <c:strCache>
                <c:ptCount val="22"/>
                <c:pt idx="0">
                  <c:v>Rahoitus- ja vakuutustoiminta (K)</c:v>
                </c:pt>
                <c:pt idx="1">
                  <c:v>Kansainvälisten organisaatioiden ja toimielinten toiminta (U)</c:v>
                </c:pt>
                <c:pt idx="2">
                  <c:v>Sähkö-, kaasu- ja lämpöhuolto, jäähdytysliiketoiminta (D)</c:v>
                </c:pt>
                <c:pt idx="3">
                  <c:v>Kaivostoiminta ja louhinta (B)</c:v>
                </c:pt>
                <c:pt idx="4">
                  <c:v>Taiteet, viihde ja virkistys (R)</c:v>
                </c:pt>
                <c:pt idx="5">
                  <c:v>Kotital. toiminta työnantajina; kotital. eriyttämätön toiminta (T)</c:v>
                </c:pt>
                <c:pt idx="6">
                  <c:v>Vesi-, viemäri-, jätevesi- ja jätehuolto ja muu ymp. puht.pito (E)</c:v>
                </c:pt>
                <c:pt idx="7">
                  <c:v>Kiinteistöalan toiminta (L)</c:v>
                </c:pt>
                <c:pt idx="8">
                  <c:v>Informaatio ja viestintä (J)</c:v>
                </c:pt>
                <c:pt idx="9">
                  <c:v>Majoitus- ja ravitsemistoiminta (I)</c:v>
                </c:pt>
                <c:pt idx="10">
                  <c:v>Ammatillinen, tieteellinen ja tekninen toiminta (M)</c:v>
                </c:pt>
                <c:pt idx="11">
                  <c:v>Toimiala tuntematon</c:v>
                </c:pt>
                <c:pt idx="12">
                  <c:v>Julkinen hallinto ja maanpuolustus; pakol. sos.vakuutus (O)</c:v>
                </c:pt>
                <c:pt idx="13">
                  <c:v>Koulutus (P)</c:v>
                </c:pt>
                <c:pt idx="14">
                  <c:v>Muu palvelutoiminta (S)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Kuljetus ja varastointi (H)</c:v>
                </c:pt>
                <c:pt idx="18">
                  <c:v>Tukku- ja vähittäiskauppa; moottoriajoneuvojen korjaus (G)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[tyopaikat_2021_kirjaintaso_kuviot.xlsx]Kuviot!$B$498:$B$519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17</c:v>
                </c:pt>
                <c:pt idx="13">
                  <c:v>21</c:v>
                </c:pt>
                <c:pt idx="14">
                  <c:v>22</c:v>
                </c:pt>
                <c:pt idx="15">
                  <c:v>26</c:v>
                </c:pt>
                <c:pt idx="16">
                  <c:v>46</c:v>
                </c:pt>
                <c:pt idx="17">
                  <c:v>51</c:v>
                </c:pt>
                <c:pt idx="18">
                  <c:v>60</c:v>
                </c:pt>
                <c:pt idx="19">
                  <c:v>98</c:v>
                </c:pt>
                <c:pt idx="20">
                  <c:v>131</c:v>
                </c:pt>
                <c:pt idx="21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A-4104-A613-55F670092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Rautavaaran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[tyopaikat_2021_kirjaintaso_kuviot.xlsx]Kuviot!$A$527:$A$548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Rahoitus- ja vakuutustoiminta (K)</c:v>
                </c:pt>
                <c:pt idx="4">
                  <c:v>Kansainvälisten organisaatioiden ja toimielinten toiminta (U)</c:v>
                </c:pt>
                <c:pt idx="5">
                  <c:v>Vesi-, viemäri-, jätevesi- ja jätehuolto ja muu ymp. puht.pito (E)</c:v>
                </c:pt>
                <c:pt idx="6">
                  <c:v>Kiinteistöalan toiminta (L)</c:v>
                </c:pt>
                <c:pt idx="7">
                  <c:v>Kotital. toiminta työnantajina; kotital. eriyttämätön toiminta (T)</c:v>
                </c:pt>
                <c:pt idx="8">
                  <c:v>Toimiala tuntematon</c:v>
                </c:pt>
                <c:pt idx="9">
                  <c:v>Taiteet, viihde ja virkistys (R)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Tukku- ja vähittäiskauppa; moottoriajoneuvojen korjaus (G)</c:v>
                </c:pt>
                <c:pt idx="13">
                  <c:v>Kuljetus ja varastointi (H)</c:v>
                </c:pt>
                <c:pt idx="14">
                  <c:v>Hallinto- ja tukipalvelutoiminta (N)</c:v>
                </c:pt>
                <c:pt idx="15">
                  <c:v>Teollisuus (C)</c:v>
                </c:pt>
                <c:pt idx="16">
                  <c:v>Julkinen hallinto ja maanpuolustus; pakol. sos.vakuutus (O)</c:v>
                </c:pt>
                <c:pt idx="17">
                  <c:v>Rakentaminen (F)</c:v>
                </c:pt>
                <c:pt idx="18">
                  <c:v>Koulutus (P)</c:v>
                </c:pt>
                <c:pt idx="19">
                  <c:v>Majoitus- ja ravitsemistoiminta (I)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[tyopaikat_2021_kirjaintaso_kuviot.xlsx]Kuviot!$B$527:$B$548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  <c:pt idx="11">
                  <c:v>13</c:v>
                </c:pt>
                <c:pt idx="12">
                  <c:v>19</c:v>
                </c:pt>
                <c:pt idx="13">
                  <c:v>20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30</c:v>
                </c:pt>
                <c:pt idx="18">
                  <c:v>31</c:v>
                </c:pt>
                <c:pt idx="19">
                  <c:v>43</c:v>
                </c:pt>
                <c:pt idx="20">
                  <c:v>50</c:v>
                </c:pt>
                <c:pt idx="2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2-4A40-9688-F71011BAD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en-US" sz="1600" b="0" baseline="0" dirty="0" err="1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Kuopion</a:t>
            </a:r>
            <a:r>
              <a:rPr lang="en-US" sz="1600" b="0" baseline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600" b="0" baseline="0" dirty="0" err="1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työpaikat</a:t>
            </a:r>
            <a:r>
              <a:rPr lang="en-US" sz="1600" b="0" baseline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600" b="0" baseline="0" dirty="0" err="1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toimialoittain</a:t>
            </a:r>
            <a:r>
              <a:rPr lang="en-US" sz="1600" b="0" baseline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[tyopaikat_2021_kirjaintaso_kuviot.xlsx]Kuviot!$A$34:$A$55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Vesi-, viemäri-, jätevesi- ja jätehuolto ja muu ymp. puht.pito (E)</c:v>
                </c:pt>
                <c:pt idx="5">
                  <c:v>Toimiala tuntematon</c:v>
                </c:pt>
                <c:pt idx="6">
                  <c:v>Kiinteistöalan toiminta (L)</c:v>
                </c:pt>
                <c:pt idx="7">
                  <c:v>Taiteet, viihde ja virkistys (R)</c:v>
                </c:pt>
                <c:pt idx="8">
                  <c:v>Rahoitus- ja vakuutustoiminta (K)</c:v>
                </c:pt>
                <c:pt idx="9">
                  <c:v>Muu palvelutoiminta (S)</c:v>
                </c:pt>
                <c:pt idx="10">
                  <c:v>Maatalous, metsätalous ja kalatalous (A)</c:v>
                </c:pt>
                <c:pt idx="11">
                  <c:v>Majoitus- ja ravitsemistoiminta (I)</c:v>
                </c:pt>
                <c:pt idx="12">
                  <c:v>Informaatio ja viestintä (J)</c:v>
                </c:pt>
                <c:pt idx="13">
                  <c:v>Kuljetus ja varastointi (H)</c:v>
                </c:pt>
                <c:pt idx="14">
                  <c:v>Julkinen hallinto ja maanpuolustus; pakol. sos.vakuutus (O)</c:v>
                </c:pt>
                <c:pt idx="15">
                  <c:v>Teollisuus (C)</c:v>
                </c:pt>
                <c:pt idx="16">
                  <c:v>Ammatillinen, tieteellinen ja tekninen toiminta (M)</c:v>
                </c:pt>
                <c:pt idx="17">
                  <c:v>Rakentaminen (F)</c:v>
                </c:pt>
                <c:pt idx="18">
                  <c:v>Koulutus (P)</c:v>
                </c:pt>
                <c:pt idx="19">
                  <c:v>Hallinto- ja tukipalvelutoiminta (N)</c:v>
                </c:pt>
                <c:pt idx="20">
                  <c:v>Tukku- ja vähittäiskauppa; moottoriajoneuvojen korjaus (G)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[tyopaikat_2021_kirjaintaso_kuviot.xlsx]Kuviot!$B$34:$B$55</c:f>
              <c:numCache>
                <c:formatCode>#,##0</c:formatCode>
                <c:ptCount val="22"/>
                <c:pt idx="0">
                  <c:v>0</c:v>
                </c:pt>
                <c:pt idx="1">
                  <c:v>50</c:v>
                </c:pt>
                <c:pt idx="2">
                  <c:v>179</c:v>
                </c:pt>
                <c:pt idx="3">
                  <c:v>200</c:v>
                </c:pt>
                <c:pt idx="4">
                  <c:v>314</c:v>
                </c:pt>
                <c:pt idx="5">
                  <c:v>570</c:v>
                </c:pt>
                <c:pt idx="6">
                  <c:v>602</c:v>
                </c:pt>
                <c:pt idx="7">
                  <c:v>1019</c:v>
                </c:pt>
                <c:pt idx="8">
                  <c:v>1048</c:v>
                </c:pt>
                <c:pt idx="9">
                  <c:v>1243</c:v>
                </c:pt>
                <c:pt idx="10">
                  <c:v>1333</c:v>
                </c:pt>
                <c:pt idx="11">
                  <c:v>1783</c:v>
                </c:pt>
                <c:pt idx="12">
                  <c:v>1979</c:v>
                </c:pt>
                <c:pt idx="13">
                  <c:v>2425</c:v>
                </c:pt>
                <c:pt idx="14">
                  <c:v>2479</c:v>
                </c:pt>
                <c:pt idx="15">
                  <c:v>3361</c:v>
                </c:pt>
                <c:pt idx="16">
                  <c:v>3891</c:v>
                </c:pt>
                <c:pt idx="17">
                  <c:v>4436</c:v>
                </c:pt>
                <c:pt idx="18">
                  <c:v>4637</c:v>
                </c:pt>
                <c:pt idx="19">
                  <c:v>5120</c:v>
                </c:pt>
                <c:pt idx="20">
                  <c:v>5779</c:v>
                </c:pt>
                <c:pt idx="21">
                  <c:v>12953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8-4492-A657-C19E4BB44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Tuusniemen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[tyopaikat_2021_kirjaintaso_kuviot.xlsx]Kuviot!$A$556:$A$577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Rahoitus- ja vakuutustoiminta (K)</c:v>
                </c:pt>
                <c:pt idx="3">
                  <c:v>Kaivostoiminta ja louhinta (B)</c:v>
                </c:pt>
                <c:pt idx="4">
                  <c:v>Taiteet, viihde ja virkistys (R)</c:v>
                </c:pt>
                <c:pt idx="5">
                  <c:v>Vesi-, viemäri-, jätevesi- ja jätehuolto ja muu ymp. puht.pito (E)</c:v>
                </c:pt>
                <c:pt idx="6">
                  <c:v>Informaatio ja viestintä (J)</c:v>
                </c:pt>
                <c:pt idx="7">
                  <c:v>Kiinteistöalan toiminta (L)</c:v>
                </c:pt>
                <c:pt idx="8">
                  <c:v>Kotital. toiminta työnantajina; kotital. eriyttämätön toiminta (T)</c:v>
                </c:pt>
                <c:pt idx="9">
                  <c:v>Toimiala tuntematon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Julkinen hallinto ja maanpuolustus; pakol. sos.vakuutus (O)</c:v>
                </c:pt>
                <c:pt idx="13">
                  <c:v>Majoitus- ja ravitsemistoiminta (I)</c:v>
                </c:pt>
                <c:pt idx="14">
                  <c:v>Hallinto- ja tukipalvelutoiminta (N)</c:v>
                </c:pt>
                <c:pt idx="15">
                  <c:v>Kuljetus ja varastointi (H)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Rakentaminen (F)</c:v>
                </c:pt>
                <c:pt idx="19">
                  <c:v>Teollisuus (C)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[tyopaikat_2021_kirjaintaso_kuviot.xlsx]Kuviot!$B$556:$B$577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8</c:v>
                </c:pt>
                <c:pt idx="9">
                  <c:v>9</c:v>
                </c:pt>
                <c:pt idx="10">
                  <c:v>13</c:v>
                </c:pt>
                <c:pt idx="11">
                  <c:v>14</c:v>
                </c:pt>
                <c:pt idx="12">
                  <c:v>16</c:v>
                </c:pt>
                <c:pt idx="13">
                  <c:v>20</c:v>
                </c:pt>
                <c:pt idx="14">
                  <c:v>21</c:v>
                </c:pt>
                <c:pt idx="15">
                  <c:v>28</c:v>
                </c:pt>
                <c:pt idx="16">
                  <c:v>38</c:v>
                </c:pt>
                <c:pt idx="17">
                  <c:v>43</c:v>
                </c:pt>
                <c:pt idx="18">
                  <c:v>46</c:v>
                </c:pt>
                <c:pt idx="19">
                  <c:v>68</c:v>
                </c:pt>
                <c:pt idx="20">
                  <c:v>134</c:v>
                </c:pt>
                <c:pt idx="2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3-4550-9C6C-772081DC3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Koillis-Savon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[tyopaikat_2021_kirjaintaso_kuviot.xlsx]Kuviot!$A$585:$A$606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Rahoitus- ja vakuutustoiminta (K)</c:v>
                </c:pt>
                <c:pt idx="3">
                  <c:v>Kaivostoiminta ja louhinta (B)</c:v>
                </c:pt>
                <c:pt idx="4">
                  <c:v>Taiteet, viihde ja virkistys (R)</c:v>
                </c:pt>
                <c:pt idx="5">
                  <c:v>Vesi-, viemäri-, jätevesi- ja jätehuolto ja muu ymp. puht.pito (E)</c:v>
                </c:pt>
                <c:pt idx="6">
                  <c:v>Informaatio ja viestintä (J)</c:v>
                </c:pt>
                <c:pt idx="7">
                  <c:v>Kiinteistöalan toiminta (L)</c:v>
                </c:pt>
                <c:pt idx="8">
                  <c:v>Kotital. toiminta työnantajina; kotital. eriyttämätön toiminta (T)</c:v>
                </c:pt>
                <c:pt idx="9">
                  <c:v>Toimiala tuntematon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Julkinen hallinto ja maanpuolustus; pakol. sos.vakuutus (O)</c:v>
                </c:pt>
                <c:pt idx="13">
                  <c:v>Majoitus- ja ravitsemistoiminta (I)</c:v>
                </c:pt>
                <c:pt idx="14">
                  <c:v>Hallinto- ja tukipalvelutoiminta (N)</c:v>
                </c:pt>
                <c:pt idx="15">
                  <c:v>Kuljetus ja varastointi (H)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Rakentaminen (F)</c:v>
                </c:pt>
                <c:pt idx="19">
                  <c:v>Teollisuus (C)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[tyopaikat_2021_kirjaintaso_kuviot.xlsx]Kuviot!$B$585:$B$606</c:f>
              <c:numCache>
                <c:formatCode>#,##0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12</c:v>
                </c:pt>
                <c:pt idx="9">
                  <c:v>25</c:v>
                </c:pt>
                <c:pt idx="10">
                  <c:v>26</c:v>
                </c:pt>
                <c:pt idx="11">
                  <c:v>49</c:v>
                </c:pt>
                <c:pt idx="12">
                  <c:v>60</c:v>
                </c:pt>
                <c:pt idx="13">
                  <c:v>73</c:v>
                </c:pt>
                <c:pt idx="14">
                  <c:v>74</c:v>
                </c:pt>
                <c:pt idx="15">
                  <c:v>87</c:v>
                </c:pt>
                <c:pt idx="16">
                  <c:v>98</c:v>
                </c:pt>
                <c:pt idx="17">
                  <c:v>117</c:v>
                </c:pt>
                <c:pt idx="18">
                  <c:v>144</c:v>
                </c:pt>
                <c:pt idx="19">
                  <c:v>195</c:v>
                </c:pt>
                <c:pt idx="20">
                  <c:v>282</c:v>
                </c:pt>
                <c:pt idx="21">
                  <c:v>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B-41B4-B82D-28AF96874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Varkauden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[tyopaikat_2021_kirjaintaso_kuviot.xlsx]Kuviot!$A$614:$A$635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Rahoitus- ja vakuutustoiminta (K)</c:v>
                </c:pt>
                <c:pt idx="3">
                  <c:v>Kotital. toiminta työnantajina; kotital. eriyttämätön toiminta (T)</c:v>
                </c:pt>
                <c:pt idx="4">
                  <c:v>Toimiala tuntematon</c:v>
                </c:pt>
                <c:pt idx="5">
                  <c:v>Vesi-, viemäri-, jätevesi- ja jätehuolto ja muu ymp. puht.pito (E)</c:v>
                </c:pt>
                <c:pt idx="6">
                  <c:v>Informaatio ja viestintä (J)</c:v>
                </c:pt>
                <c:pt idx="7">
                  <c:v>Sähkö-, kaasu- ja lämpöhuolto, jäähdytysliiketoiminta (D)</c:v>
                </c:pt>
                <c:pt idx="8">
                  <c:v>Kiinteistöalan toiminta (L)</c:v>
                </c:pt>
                <c:pt idx="9">
                  <c:v>Taiteet, viihde ja virkistys (R)</c:v>
                </c:pt>
                <c:pt idx="10">
                  <c:v>Maatalous, metsätalous ja kalatalous (A)</c:v>
                </c:pt>
                <c:pt idx="11">
                  <c:v>Muu palvelutoiminta (S)</c:v>
                </c:pt>
                <c:pt idx="12">
                  <c:v>Julkinen hallinto ja maanpuolustus; pakol. sos.vakuutus (O)</c:v>
                </c:pt>
                <c:pt idx="13">
                  <c:v>Majoitus- ja ravitsemistoiminta (I)</c:v>
                </c:pt>
                <c:pt idx="14">
                  <c:v>Ammatillinen, tieteellinen ja tekninen toiminta (M)</c:v>
                </c:pt>
                <c:pt idx="15">
                  <c:v>Kuljetus ja varastointi (H)</c:v>
                </c:pt>
                <c:pt idx="16">
                  <c:v>Koulutus (P)</c:v>
                </c:pt>
                <c:pt idx="17">
                  <c:v>Rakentaminen (F)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[tyopaikat_2021_kirjaintaso_kuviot.xlsx]Kuviot!$B$614:$B$635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43</c:v>
                </c:pt>
                <c:pt idx="3">
                  <c:v>44</c:v>
                </c:pt>
                <c:pt idx="4">
                  <c:v>46</c:v>
                </c:pt>
                <c:pt idx="5">
                  <c:v>67</c:v>
                </c:pt>
                <c:pt idx="6">
                  <c:v>67</c:v>
                </c:pt>
                <c:pt idx="7">
                  <c:v>73</c:v>
                </c:pt>
                <c:pt idx="8">
                  <c:v>81</c:v>
                </c:pt>
                <c:pt idx="9">
                  <c:v>110</c:v>
                </c:pt>
                <c:pt idx="10">
                  <c:v>138</c:v>
                </c:pt>
                <c:pt idx="11">
                  <c:v>156</c:v>
                </c:pt>
                <c:pt idx="12">
                  <c:v>233</c:v>
                </c:pt>
                <c:pt idx="13">
                  <c:v>249</c:v>
                </c:pt>
                <c:pt idx="14">
                  <c:v>327</c:v>
                </c:pt>
                <c:pt idx="15">
                  <c:v>361</c:v>
                </c:pt>
                <c:pt idx="16">
                  <c:v>452</c:v>
                </c:pt>
                <c:pt idx="17">
                  <c:v>497</c:v>
                </c:pt>
                <c:pt idx="18">
                  <c:v>651</c:v>
                </c:pt>
                <c:pt idx="19">
                  <c:v>818</c:v>
                </c:pt>
                <c:pt idx="20">
                  <c:v>1499</c:v>
                </c:pt>
                <c:pt idx="21">
                  <c:v>2119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1-4D93-B174-5AF51625C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Joroisten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[tyopaikat_2021_kirjaintaso_kuviot.xlsx]Kuviot!$A$643:$A$664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Kansainvälisten organisaatioiden ja toimielinten toiminta (U)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Rahoitus- ja vakuutustoiminta (K)</c:v>
                </c:pt>
                <c:pt idx="7">
                  <c:v>Kotital. toiminta työnantajina; kotital. eriyttämätön toiminta (T)</c:v>
                </c:pt>
                <c:pt idx="8">
                  <c:v>Taiteet, viihde ja virkistys (R)</c:v>
                </c:pt>
                <c:pt idx="9">
                  <c:v>Julkinen hallinto ja maanpuolustus; pakol. sos.vakuutus (O)</c:v>
                </c:pt>
                <c:pt idx="10">
                  <c:v>Ammatillinen, tieteellinen ja tekninen toiminta (M)</c:v>
                </c:pt>
                <c:pt idx="11">
                  <c:v>Toimiala tuntematon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Koulutus (P)</c:v>
                </c:pt>
                <c:pt idx="16">
                  <c:v>Tukku- ja vähittäiskauppa; moottoriajoneuvojen korjaus (G)</c:v>
                </c:pt>
                <c:pt idx="17">
                  <c:v>Hallinto- ja tukipalvelutoiminta (N)</c:v>
                </c:pt>
                <c:pt idx="18">
                  <c:v>Rakentaminen (F)</c:v>
                </c:pt>
                <c:pt idx="19">
                  <c:v>Teollisuus (C)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[tyopaikat_2021_kirjaintaso_kuviot.xlsx]Kuviot!$B$643:$B$664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17</c:v>
                </c:pt>
                <c:pt idx="10">
                  <c:v>24</c:v>
                </c:pt>
                <c:pt idx="11">
                  <c:v>27</c:v>
                </c:pt>
                <c:pt idx="12">
                  <c:v>31</c:v>
                </c:pt>
                <c:pt idx="13">
                  <c:v>31</c:v>
                </c:pt>
                <c:pt idx="14">
                  <c:v>62</c:v>
                </c:pt>
                <c:pt idx="15">
                  <c:v>71</c:v>
                </c:pt>
                <c:pt idx="16">
                  <c:v>72</c:v>
                </c:pt>
                <c:pt idx="17">
                  <c:v>77</c:v>
                </c:pt>
                <c:pt idx="18">
                  <c:v>78</c:v>
                </c:pt>
                <c:pt idx="19">
                  <c:v>201</c:v>
                </c:pt>
                <c:pt idx="20">
                  <c:v>244</c:v>
                </c:pt>
                <c:pt idx="21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F-4F4E-B6E8-9C7D75636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Leppävirran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[tyopaikat_2021_kirjaintaso_kuviot.xlsx]Kuviot!$A$672:$A$693</c:f>
              <c:strCache>
                <c:ptCount val="22"/>
                <c:pt idx="0">
                  <c:v>Kaivostoiminta ja louhinta (B)</c:v>
                </c:pt>
                <c:pt idx="1">
                  <c:v>Kansainvälisten organisaatioiden ja toimielinten toiminta (U)</c:v>
                </c:pt>
                <c:pt idx="2">
                  <c:v>Rahoitus- ja vakuutustoiminta (K)</c:v>
                </c:pt>
                <c:pt idx="3">
                  <c:v>Informaatio ja viestintä (J)</c:v>
                </c:pt>
                <c:pt idx="4">
                  <c:v>Kiinteistöalan toiminta (L)</c:v>
                </c:pt>
                <c:pt idx="5">
                  <c:v>Vesi-, viemäri-, jätevesi- ja jätehuolto ja muu ymp. puht.pito (E)</c:v>
                </c:pt>
                <c:pt idx="6">
                  <c:v>Sähkö-, kaasu- ja lämpöhuolto, jäähdytysliiketoiminta (D)</c:v>
                </c:pt>
                <c:pt idx="7">
                  <c:v>Toimiala tuntematon</c:v>
                </c:pt>
                <c:pt idx="8">
                  <c:v>Taiteet, viihde ja virkistys (R)</c:v>
                </c:pt>
                <c:pt idx="9">
                  <c:v>Kotital. toiminta työnantajina; kotital. eriyttämätön toiminta (T)</c:v>
                </c:pt>
                <c:pt idx="10">
                  <c:v>Ammatillinen, tieteellinen ja tekninen toiminta (M)</c:v>
                </c:pt>
                <c:pt idx="11">
                  <c:v>Julkinen hallinto ja maanpuolustus; pakol. sos.vakuutus (O)</c:v>
                </c:pt>
                <c:pt idx="12">
                  <c:v>Muu palvelutoiminta (S)</c:v>
                </c:pt>
                <c:pt idx="13">
                  <c:v>Majoitus- ja ravitsemistoiminta (I)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Maatalous, metsätalous ja kalatalous (A)</c:v>
                </c:pt>
                <c:pt idx="18">
                  <c:v>Tukku- ja vähittäiskauppa; moottoriajoneuvojen korjaus (G)</c:v>
                </c:pt>
                <c:pt idx="19">
                  <c:v>Rakentaminen (F)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[tyopaikat_2021_kirjaintaso_kuviot.xlsx]Kuviot!$B$672:$B$693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11</c:v>
                </c:pt>
                <c:pt idx="4">
                  <c:v>15</c:v>
                </c:pt>
                <c:pt idx="5">
                  <c:v>19</c:v>
                </c:pt>
                <c:pt idx="6">
                  <c:v>25</c:v>
                </c:pt>
                <c:pt idx="7">
                  <c:v>30</c:v>
                </c:pt>
                <c:pt idx="8">
                  <c:v>36</c:v>
                </c:pt>
                <c:pt idx="9">
                  <c:v>44</c:v>
                </c:pt>
                <c:pt idx="10">
                  <c:v>50</c:v>
                </c:pt>
                <c:pt idx="11">
                  <c:v>55</c:v>
                </c:pt>
                <c:pt idx="12">
                  <c:v>80</c:v>
                </c:pt>
                <c:pt idx="13">
                  <c:v>81</c:v>
                </c:pt>
                <c:pt idx="14">
                  <c:v>118</c:v>
                </c:pt>
                <c:pt idx="15">
                  <c:v>119</c:v>
                </c:pt>
                <c:pt idx="16">
                  <c:v>132</c:v>
                </c:pt>
                <c:pt idx="17">
                  <c:v>191</c:v>
                </c:pt>
                <c:pt idx="18">
                  <c:v>191</c:v>
                </c:pt>
                <c:pt idx="19">
                  <c:v>257</c:v>
                </c:pt>
                <c:pt idx="20">
                  <c:v>540</c:v>
                </c:pt>
                <c:pt idx="21">
                  <c:v>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8-4E74-870E-C4F451648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Varkauden seudun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[tyopaikat_2021_kirjaintaso_kuviot.xlsx]Kuviot!$A$701:$A$722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Rahoitus- ja vakuutustoiminta (K)</c:v>
                </c:pt>
                <c:pt idx="3">
                  <c:v>Informaatio ja viestintä (J)</c:v>
                </c:pt>
                <c:pt idx="4">
                  <c:v>Vesi-, viemäri-, jätevesi- ja jätehuolto ja muu ymp. puht.pito (E)</c:v>
                </c:pt>
                <c:pt idx="5">
                  <c:v>Sähkö-, kaasu- ja lämpöhuolto, jäähdytysliiketoiminta (D)</c:v>
                </c:pt>
                <c:pt idx="6">
                  <c:v>Kotital. toiminta työnantajina; kotital. eriyttämätön toiminta (T)</c:v>
                </c:pt>
                <c:pt idx="7">
                  <c:v>Kiinteistöalan toiminta (L)</c:v>
                </c:pt>
                <c:pt idx="8">
                  <c:v>Toimiala tuntematon</c:v>
                </c:pt>
                <c:pt idx="9">
                  <c:v>Taiteet, viihde ja virkistys (R)</c:v>
                </c:pt>
                <c:pt idx="10">
                  <c:v>Muu palvelutoiminta (S)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Ammatillinen, tieteellinen ja tekninen toiminta (M)</c:v>
                </c:pt>
                <c:pt idx="14">
                  <c:v>Kuljetus ja varastointi (H)</c:v>
                </c:pt>
                <c:pt idx="15">
                  <c:v>Koulutus (P)</c:v>
                </c:pt>
                <c:pt idx="16">
                  <c:v>Maatalous, metsätalous ja kalatalous (A)</c:v>
                </c:pt>
                <c:pt idx="17">
                  <c:v>Rakentaminen (F)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[tyopaikat_2021_kirjaintaso_kuviot.xlsx]Kuviot!$B$701:$B$722</c:f>
              <c:numCache>
                <c:formatCode>#,##0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56</c:v>
                </c:pt>
                <c:pt idx="3">
                  <c:v>78</c:v>
                </c:pt>
                <c:pt idx="4">
                  <c:v>87</c:v>
                </c:pt>
                <c:pt idx="5">
                  <c:v>98</c:v>
                </c:pt>
                <c:pt idx="6">
                  <c:v>98</c:v>
                </c:pt>
                <c:pt idx="7">
                  <c:v>100</c:v>
                </c:pt>
                <c:pt idx="8">
                  <c:v>103</c:v>
                </c:pt>
                <c:pt idx="9">
                  <c:v>158</c:v>
                </c:pt>
                <c:pt idx="10">
                  <c:v>267</c:v>
                </c:pt>
                <c:pt idx="11">
                  <c:v>305</c:v>
                </c:pt>
                <c:pt idx="12">
                  <c:v>361</c:v>
                </c:pt>
                <c:pt idx="13">
                  <c:v>401</c:v>
                </c:pt>
                <c:pt idx="14">
                  <c:v>541</c:v>
                </c:pt>
                <c:pt idx="15">
                  <c:v>655</c:v>
                </c:pt>
                <c:pt idx="16">
                  <c:v>657</c:v>
                </c:pt>
                <c:pt idx="17">
                  <c:v>832</c:v>
                </c:pt>
                <c:pt idx="18">
                  <c:v>847</c:v>
                </c:pt>
                <c:pt idx="19">
                  <c:v>1081</c:v>
                </c:pt>
                <c:pt idx="20">
                  <c:v>2283</c:v>
                </c:pt>
                <c:pt idx="21">
                  <c:v>3184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31-4E63-AE25-4C7443197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Koko</a:t>
            </a:r>
            <a:r>
              <a:rPr lang="en-US" sz="1600" baseline="0">
                <a:solidFill>
                  <a:schemeClr val="tx1"/>
                </a:solidFill>
                <a:latin typeface="Franklin Gothic Medium" panose="020B0603020102020204" pitchFamily="34" charset="0"/>
              </a:rPr>
              <a:t> maan</a:t>
            </a: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Kuviot!$A$730:$A$751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Kotital. toiminta työnantajina; kotital. eriyttämätön toiminta (T)</c:v>
                </c:pt>
                <c:pt idx="3">
                  <c:v>Sähkö-, kaasu- ja lämpöhuolto, jäähdytysliiketoiminta (D)</c:v>
                </c:pt>
                <c:pt idx="4">
                  <c:v>Vesi-, viemäri-, jätevesi- ja jätehuolto ja muu ymp. puht.pito (E)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Taiteet, viihde ja virkistys (R)</c:v>
                </c:pt>
                <c:pt idx="8">
                  <c:v>Rahoitus- ja vakuutustoiminta (K)</c:v>
                </c:pt>
                <c:pt idx="9">
                  <c:v>Maatalous, metsätalous ja kalatalous (A)</c:v>
                </c:pt>
                <c:pt idx="10">
                  <c:v>Muu palvelutoiminta (S)</c:v>
                </c:pt>
                <c:pt idx="11">
                  <c:v>Majoitus- ja ravitsemistoiminta (I)</c:v>
                </c:pt>
                <c:pt idx="12">
                  <c:v>Julkinen hallinto ja maanpuolustus; pakol. sos.vakuutus (O)</c:v>
                </c:pt>
                <c:pt idx="13">
                  <c:v>Informaatio ja viestintä (J)</c:v>
                </c:pt>
                <c:pt idx="14">
                  <c:v>Kuljetus ja varastointi (H)</c:v>
                </c:pt>
                <c:pt idx="15">
                  <c:v>Ammatillinen, tieteellinen ja tekninen toiminta (M)</c:v>
                </c:pt>
                <c:pt idx="16">
                  <c:v>Rakentaminen (F)</c:v>
                </c:pt>
                <c:pt idx="17">
                  <c:v>Koulutus (P)</c:v>
                </c:pt>
                <c:pt idx="18">
                  <c:v>Hallinto- ja tukipalvelutoiminta (N)</c:v>
                </c:pt>
                <c:pt idx="19">
                  <c:v>Tukku- ja vähittäiskauppa; moottoriajoneuvojen korjaus (G)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Kuviot!$B$730:$B$751</c:f>
              <c:numCache>
                <c:formatCode>#,##0</c:formatCode>
                <c:ptCount val="22"/>
                <c:pt idx="0">
                  <c:v>442</c:v>
                </c:pt>
                <c:pt idx="1">
                  <c:v>6210</c:v>
                </c:pt>
                <c:pt idx="2">
                  <c:v>6608</c:v>
                </c:pt>
                <c:pt idx="3">
                  <c:v>12179</c:v>
                </c:pt>
                <c:pt idx="4">
                  <c:v>12462</c:v>
                </c:pt>
                <c:pt idx="5">
                  <c:v>24944</c:v>
                </c:pt>
                <c:pt idx="6">
                  <c:v>30523</c:v>
                </c:pt>
                <c:pt idx="7">
                  <c:v>46255</c:v>
                </c:pt>
                <c:pt idx="8">
                  <c:v>46308</c:v>
                </c:pt>
                <c:pt idx="9">
                  <c:v>59445</c:v>
                </c:pt>
                <c:pt idx="10">
                  <c:v>62718</c:v>
                </c:pt>
                <c:pt idx="11">
                  <c:v>85862</c:v>
                </c:pt>
                <c:pt idx="12">
                  <c:v>112586</c:v>
                </c:pt>
                <c:pt idx="13">
                  <c:v>115776</c:v>
                </c:pt>
                <c:pt idx="14">
                  <c:v>121517</c:v>
                </c:pt>
                <c:pt idx="15">
                  <c:v>152752</c:v>
                </c:pt>
                <c:pt idx="16">
                  <c:v>171354</c:v>
                </c:pt>
                <c:pt idx="17">
                  <c:v>173141</c:v>
                </c:pt>
                <c:pt idx="18">
                  <c:v>186922</c:v>
                </c:pt>
                <c:pt idx="19">
                  <c:v>258725</c:v>
                </c:pt>
                <c:pt idx="20">
                  <c:v>306963</c:v>
                </c:pt>
                <c:pt idx="21">
                  <c:v>429856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4-4FCA-A54E-A24F40AE5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Siilinjärven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[tyopaikat_2021_kirjaintaso_kuviot.xlsx]Kuviot!$A$63:$A$84</c:f>
              <c:strCache>
                <c:ptCount val="22"/>
                <c:pt idx="0">
                  <c:v>Kansainvälisten organisaatioiden ja toimielinten toiminta (U)</c:v>
                </c:pt>
                <c:pt idx="1">
                  <c:v>Vesi-, viemäri-, jätevesi- ja jätehuolto ja muu ymp. puht.pito (E)</c:v>
                </c:pt>
                <c:pt idx="2">
                  <c:v>Informaatio ja viestintä (J)</c:v>
                </c:pt>
                <c:pt idx="3">
                  <c:v>Rahoitus- ja vakuutustoiminta (K)</c:v>
                </c:pt>
                <c:pt idx="4">
                  <c:v>Kotital. toiminta työnantajina; kotital. eriyttämätön toiminta (T)</c:v>
                </c:pt>
                <c:pt idx="5">
                  <c:v>Kiinteistöalan toiminta (L)</c:v>
                </c:pt>
                <c:pt idx="6">
                  <c:v>Toimiala tuntematon</c:v>
                </c:pt>
                <c:pt idx="7">
                  <c:v>Taiteet, viihde ja virkistys (R)</c:v>
                </c:pt>
                <c:pt idx="8">
                  <c:v>Sähkö-, kaasu- ja lämpöhuolto, jäähdytysliiketoiminta (D)</c:v>
                </c:pt>
                <c:pt idx="9">
                  <c:v>Ammatillinen, tieteellinen ja tekninen toiminta (M)</c:v>
                </c:pt>
                <c:pt idx="10">
                  <c:v>Kaivostoiminta ja louhinta (B)</c:v>
                </c:pt>
                <c:pt idx="11">
                  <c:v>Muu palvelutoiminta (S)</c:v>
                </c:pt>
                <c:pt idx="12">
                  <c:v>Majoitus- ja ravitsemistoiminta (I)</c:v>
                </c:pt>
                <c:pt idx="13">
                  <c:v>Maatalous, metsätalous ja kalatalous (A)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Tukku- ja vähittäiskauppa; moottoriajoneuvojen korjaus (G)</c:v>
                </c:pt>
                <c:pt idx="18">
                  <c:v>Julkinen hallinto ja maanpuolustus; pakol. sos.vakuutus (O)</c:v>
                </c:pt>
                <c:pt idx="19">
                  <c:v>Rakentaminen (F)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[tyopaikat_2021_kirjaintaso_kuviot.xlsx]Kuviot!$B$63:$B$84</c:f>
              <c:numCache>
                <c:formatCode>#,##0</c:formatCode>
                <c:ptCount val="22"/>
                <c:pt idx="0">
                  <c:v>0</c:v>
                </c:pt>
                <c:pt idx="1">
                  <c:v>16</c:v>
                </c:pt>
                <c:pt idx="2">
                  <c:v>33</c:v>
                </c:pt>
                <c:pt idx="3">
                  <c:v>38</c:v>
                </c:pt>
                <c:pt idx="4">
                  <c:v>50</c:v>
                </c:pt>
                <c:pt idx="5">
                  <c:v>81</c:v>
                </c:pt>
                <c:pt idx="6">
                  <c:v>84</c:v>
                </c:pt>
                <c:pt idx="7">
                  <c:v>117</c:v>
                </c:pt>
                <c:pt idx="8">
                  <c:v>120</c:v>
                </c:pt>
                <c:pt idx="9">
                  <c:v>171</c:v>
                </c:pt>
                <c:pt idx="10">
                  <c:v>174</c:v>
                </c:pt>
                <c:pt idx="11">
                  <c:v>246</c:v>
                </c:pt>
                <c:pt idx="12">
                  <c:v>253</c:v>
                </c:pt>
                <c:pt idx="13">
                  <c:v>257</c:v>
                </c:pt>
                <c:pt idx="14">
                  <c:v>294</c:v>
                </c:pt>
                <c:pt idx="15">
                  <c:v>339</c:v>
                </c:pt>
                <c:pt idx="16">
                  <c:v>512</c:v>
                </c:pt>
                <c:pt idx="17">
                  <c:v>652</c:v>
                </c:pt>
                <c:pt idx="18">
                  <c:v>704</c:v>
                </c:pt>
                <c:pt idx="19">
                  <c:v>760</c:v>
                </c:pt>
                <c:pt idx="20">
                  <c:v>1129</c:v>
                </c:pt>
                <c:pt idx="21">
                  <c:v>1197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7-41D9-88FD-4EB7F158B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  <a:latin typeface="Franklin Gothic Medium" panose="020B0603020102020204" pitchFamily="34" charset="0"/>
              </a:rPr>
              <a:t>Kuopion seudun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[tyopaikat_2021_kirjaintaso_kuviot.xlsx]Kuviot!$A$92:$A$113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Kotital. toiminta työnantajina; kotital. eriyttämätön toiminta (T)</c:v>
                </c:pt>
                <c:pt idx="3">
                  <c:v>Sähkö-, kaasu- ja lämpöhuolto, jäähdytysliiketoiminta (D)</c:v>
                </c:pt>
                <c:pt idx="4">
                  <c:v>Vesi-, viemäri-, jätevesi- ja jätehuolto ja muu ymp. puht.pito (E)</c:v>
                </c:pt>
                <c:pt idx="5">
                  <c:v>Toimiala tuntematon</c:v>
                </c:pt>
                <c:pt idx="6">
                  <c:v>Kiinteistöalan toiminta (L)</c:v>
                </c:pt>
                <c:pt idx="7">
                  <c:v>Rahoitus- ja vakuutustoiminta (K)</c:v>
                </c:pt>
                <c:pt idx="8">
                  <c:v>Taiteet, viihde ja virkistys (R)</c:v>
                </c:pt>
                <c:pt idx="9">
                  <c:v>Muu palvelutoiminta (S)</c:v>
                </c:pt>
                <c:pt idx="10">
                  <c:v>Maatalous, metsätalous ja kalatalous (A)</c:v>
                </c:pt>
                <c:pt idx="11">
                  <c:v>Informaatio ja viestintä (J)</c:v>
                </c:pt>
                <c:pt idx="12">
                  <c:v>Majoitus- ja ravitsemistoiminta (I)</c:v>
                </c:pt>
                <c:pt idx="13">
                  <c:v>Kuljetus ja varastointi (H)</c:v>
                </c:pt>
                <c:pt idx="14">
                  <c:v>Julkinen hallinto ja maanpuolustus; pakol. sos.vakuutus (O)</c:v>
                </c:pt>
                <c:pt idx="15">
                  <c:v>Ammatillinen, tieteellinen ja tekninen toiminta (M)</c:v>
                </c:pt>
                <c:pt idx="16">
                  <c:v>Teollisuus (C)</c:v>
                </c:pt>
                <c:pt idx="17">
                  <c:v>Koulutus (P)</c:v>
                </c:pt>
                <c:pt idx="18">
                  <c:v>Rakentaminen (F)</c:v>
                </c:pt>
                <c:pt idx="19">
                  <c:v>Hallinto- ja tukipalvelutoiminta (N)</c:v>
                </c:pt>
                <c:pt idx="20">
                  <c:v>Tukku- ja vähittäiskauppa; moottoriajoneuvojen korjaus (G)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[tyopaikat_2021_kirjaintaso_kuviot.xlsx]Kuviot!$B$92:$B$113</c:f>
              <c:numCache>
                <c:formatCode>#,##0</c:formatCode>
                <c:ptCount val="22"/>
                <c:pt idx="0">
                  <c:v>0</c:v>
                </c:pt>
                <c:pt idx="1">
                  <c:v>224</c:v>
                </c:pt>
                <c:pt idx="2">
                  <c:v>250</c:v>
                </c:pt>
                <c:pt idx="3">
                  <c:v>299</c:v>
                </c:pt>
                <c:pt idx="4">
                  <c:v>330</c:v>
                </c:pt>
                <c:pt idx="5">
                  <c:v>654</c:v>
                </c:pt>
                <c:pt idx="6">
                  <c:v>683</c:v>
                </c:pt>
                <c:pt idx="7">
                  <c:v>1086</c:v>
                </c:pt>
                <c:pt idx="8">
                  <c:v>1136</c:v>
                </c:pt>
                <c:pt idx="9">
                  <c:v>1489</c:v>
                </c:pt>
                <c:pt idx="10">
                  <c:v>1590</c:v>
                </c:pt>
                <c:pt idx="11">
                  <c:v>2012</c:v>
                </c:pt>
                <c:pt idx="12">
                  <c:v>2036</c:v>
                </c:pt>
                <c:pt idx="13">
                  <c:v>2719</c:v>
                </c:pt>
                <c:pt idx="14">
                  <c:v>3183</c:v>
                </c:pt>
                <c:pt idx="15">
                  <c:v>4062</c:v>
                </c:pt>
                <c:pt idx="16">
                  <c:v>4490</c:v>
                </c:pt>
                <c:pt idx="17">
                  <c:v>5149</c:v>
                </c:pt>
                <c:pt idx="18">
                  <c:v>5196</c:v>
                </c:pt>
                <c:pt idx="19">
                  <c:v>5459</c:v>
                </c:pt>
                <c:pt idx="20">
                  <c:v>6431</c:v>
                </c:pt>
                <c:pt idx="21">
                  <c:v>14150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2-4662-819E-BB4180375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Iisalmen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[tyopaikat_2021_kirjaintaso_kuviot.xlsx]Kuviot!$A$121:$A$142</c:f>
              <c:strCache>
                <c:ptCount val="22"/>
                <c:pt idx="0">
                  <c:v>Kansainvälisten organisaatioiden ja toimielinten toiminta (U)</c:v>
                </c:pt>
                <c:pt idx="1">
                  <c:v>Kaivostoiminta ja louhinta (B)</c:v>
                </c:pt>
                <c:pt idx="2">
                  <c:v>Sähkö-, kaasu- ja lämpöhuolto, jäähdytysliiketoiminta (D)</c:v>
                </c:pt>
                <c:pt idx="3">
                  <c:v>Kotital. toiminta työnantajina; kotital. eriyttämätön toiminta (T)</c:v>
                </c:pt>
                <c:pt idx="4">
                  <c:v>Vesi-, viemäri-, jätevesi- ja jätehuolto ja muu ymp. puht.pito (E)</c:v>
                </c:pt>
                <c:pt idx="5">
                  <c:v>Toimiala tuntematon</c:v>
                </c:pt>
                <c:pt idx="6">
                  <c:v>Kiinteistöalan toiminta (L)</c:v>
                </c:pt>
                <c:pt idx="7">
                  <c:v>Informaatio ja viestintä (J)</c:v>
                </c:pt>
                <c:pt idx="8">
                  <c:v>Taiteet, viihde ja virkistys (R)</c:v>
                </c:pt>
                <c:pt idx="9">
                  <c:v>Rahoitus- ja vakuutustoiminta (K)</c:v>
                </c:pt>
                <c:pt idx="10">
                  <c:v>Ammatillinen, tieteellinen ja tekninen toiminta (M)</c:v>
                </c:pt>
                <c:pt idx="11">
                  <c:v>Muu palvelutoiminta (S)</c:v>
                </c:pt>
                <c:pt idx="12">
                  <c:v>Majoitus- ja ravitsemistoiminta (I)</c:v>
                </c:pt>
                <c:pt idx="13">
                  <c:v>Maatalous, metsätalous ja kalatalous (A)</c:v>
                </c:pt>
                <c:pt idx="14">
                  <c:v>Julkinen hallinto ja maanpuolustus; pakol. sos.vakuutus (O)</c:v>
                </c:pt>
                <c:pt idx="15">
                  <c:v>Hallinto- ja tukipalvelutoiminta (N)</c:v>
                </c:pt>
                <c:pt idx="16">
                  <c:v>Rakentaminen (F)</c:v>
                </c:pt>
                <c:pt idx="17">
                  <c:v>Kuljetus ja varastointi (H)</c:v>
                </c:pt>
                <c:pt idx="18">
                  <c:v>Koulutus (P)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[tyopaikat_2021_kirjaintaso_kuviot.xlsx]Kuviot!$B$121:$B$142</c:f>
              <c:numCache>
                <c:formatCode>#,##0</c:formatCode>
                <c:ptCount val="22"/>
                <c:pt idx="0">
                  <c:v>0</c:v>
                </c:pt>
                <c:pt idx="1">
                  <c:v>12</c:v>
                </c:pt>
                <c:pt idx="2">
                  <c:v>17</c:v>
                </c:pt>
                <c:pt idx="3">
                  <c:v>27</c:v>
                </c:pt>
                <c:pt idx="4">
                  <c:v>65</c:v>
                </c:pt>
                <c:pt idx="5">
                  <c:v>75</c:v>
                </c:pt>
                <c:pt idx="6">
                  <c:v>79</c:v>
                </c:pt>
                <c:pt idx="7">
                  <c:v>103</c:v>
                </c:pt>
                <c:pt idx="8">
                  <c:v>103</c:v>
                </c:pt>
                <c:pt idx="9">
                  <c:v>181</c:v>
                </c:pt>
                <c:pt idx="10">
                  <c:v>212</c:v>
                </c:pt>
                <c:pt idx="11">
                  <c:v>245</c:v>
                </c:pt>
                <c:pt idx="12">
                  <c:v>283</c:v>
                </c:pt>
                <c:pt idx="13">
                  <c:v>316</c:v>
                </c:pt>
                <c:pt idx="14">
                  <c:v>321</c:v>
                </c:pt>
                <c:pt idx="15">
                  <c:v>517</c:v>
                </c:pt>
                <c:pt idx="16">
                  <c:v>538</c:v>
                </c:pt>
                <c:pt idx="17">
                  <c:v>590</c:v>
                </c:pt>
                <c:pt idx="18">
                  <c:v>647</c:v>
                </c:pt>
                <c:pt idx="19">
                  <c:v>1060</c:v>
                </c:pt>
                <c:pt idx="20">
                  <c:v>1669</c:v>
                </c:pt>
                <c:pt idx="21">
                  <c:v>1871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6-4D00-A930-C2EFDBADA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Kiuruveden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[tyopaikat_2021_kirjaintaso_kuviot.xlsx]Kuviot!$A$150:$A$171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Informaatio ja viestintä (J)</c:v>
                </c:pt>
                <c:pt idx="3">
                  <c:v>Vesi-, viemäri-, jätevesi- ja jätehuolto ja muu ymp. puht.pito (E)</c:v>
                </c:pt>
                <c:pt idx="4">
                  <c:v>Rahoitus- ja vakuutustoiminta (K)</c:v>
                </c:pt>
                <c:pt idx="5">
                  <c:v>Kiinteistöalan toiminta (L)</c:v>
                </c:pt>
                <c:pt idx="6">
                  <c:v>Kotital. toiminta työnantajina; kotital. eriyttämätön toiminta (T)</c:v>
                </c:pt>
                <c:pt idx="7">
                  <c:v>Kaivostoiminta ja louhinta (B)</c:v>
                </c:pt>
                <c:pt idx="8">
                  <c:v>Taiteet, viihde ja virkistys (R)</c:v>
                </c:pt>
                <c:pt idx="9">
                  <c:v>Toimiala tuntematon</c:v>
                </c:pt>
                <c:pt idx="10">
                  <c:v>Julkinen hallinto ja maanpuolustus; pakol. sos.vakuutus (O)</c:v>
                </c:pt>
                <c:pt idx="11">
                  <c:v>Majoitus- ja ravitsemistoiminta (I)</c:v>
                </c:pt>
                <c:pt idx="12">
                  <c:v>Ammatillinen, tieteellinen ja tekninen toiminta (M)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Hallinto- ja tukipalvelutoiminta (N)</c:v>
                </c:pt>
                <c:pt idx="16">
                  <c:v>Koulutus (P)</c:v>
                </c:pt>
                <c:pt idx="17">
                  <c:v>Teollisuus (C)</c:v>
                </c:pt>
                <c:pt idx="18">
                  <c:v>Rakentaminen (F)</c:v>
                </c:pt>
                <c:pt idx="19">
                  <c:v>Tukku- ja vähittäiskauppa; moottoriajoneuvojen korjaus (G)</c:v>
                </c:pt>
                <c:pt idx="20">
                  <c:v>Terveys- ja sosiaalipalvelut (Q)</c:v>
                </c:pt>
                <c:pt idx="21">
                  <c:v>Maatalous, metsätalous ja kalatalous (A)</c:v>
                </c:pt>
              </c:strCache>
            </c:strRef>
          </c:cat>
          <c:val>
            <c:numRef>
              <c:f>[tyopaikat_2021_kirjaintaso_kuviot.xlsx]Kuviot!$B$150:$B$171</c:f>
              <c:numCache>
                <c:formatCode>#,##0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  <c:pt idx="6">
                  <c:v>14</c:v>
                </c:pt>
                <c:pt idx="7">
                  <c:v>17</c:v>
                </c:pt>
                <c:pt idx="8">
                  <c:v>38</c:v>
                </c:pt>
                <c:pt idx="9">
                  <c:v>42</c:v>
                </c:pt>
                <c:pt idx="10">
                  <c:v>55</c:v>
                </c:pt>
                <c:pt idx="11">
                  <c:v>62</c:v>
                </c:pt>
                <c:pt idx="12">
                  <c:v>63</c:v>
                </c:pt>
                <c:pt idx="13">
                  <c:v>72</c:v>
                </c:pt>
                <c:pt idx="14">
                  <c:v>88</c:v>
                </c:pt>
                <c:pt idx="15">
                  <c:v>101</c:v>
                </c:pt>
                <c:pt idx="16">
                  <c:v>151</c:v>
                </c:pt>
                <c:pt idx="17">
                  <c:v>152</c:v>
                </c:pt>
                <c:pt idx="18">
                  <c:v>162</c:v>
                </c:pt>
                <c:pt idx="19">
                  <c:v>182</c:v>
                </c:pt>
                <c:pt idx="20">
                  <c:v>498</c:v>
                </c:pt>
                <c:pt idx="21">
                  <c:v>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B-4F2D-8DD8-DBCFF9FC3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Keiteleen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[tyopaikat_2021_kirjaintaso_kuviot.xlsx]Kuviot!$A$179:$A$200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Vesi-, viemäri-, jätevesi- ja jätehuolto ja muu ymp. puht.pito (E)</c:v>
                </c:pt>
                <c:pt idx="3">
                  <c:v>Informaatio ja viestintä (J)</c:v>
                </c:pt>
                <c:pt idx="4">
                  <c:v>Kansainvälisten organisaatioiden ja toimielinten toiminta (U)</c:v>
                </c:pt>
                <c:pt idx="5">
                  <c:v>Taiteet, viihde ja virkistys (R)</c:v>
                </c:pt>
                <c:pt idx="6">
                  <c:v>Kotital. toiminta työnantajina; kotital. eriyttämätön toiminta (T)</c:v>
                </c:pt>
                <c:pt idx="7">
                  <c:v>Ammatillinen, tieteellinen ja tekninen toiminta (M)</c:v>
                </c:pt>
                <c:pt idx="8">
                  <c:v>Rahoitus- ja vakuutustoiminta (K)</c:v>
                </c:pt>
                <c:pt idx="9">
                  <c:v>Toimiala tuntematon</c:v>
                </c:pt>
                <c:pt idx="10">
                  <c:v>Rakentaminen (F)</c:v>
                </c:pt>
                <c:pt idx="11">
                  <c:v>Kiinteistöalan toiminta (L)</c:v>
                </c:pt>
                <c:pt idx="12">
                  <c:v>Majoitus- ja ravitsemistoiminta (I)</c:v>
                </c:pt>
                <c:pt idx="13">
                  <c:v>Julkinen hallinto ja maanpuolustus; pakol. sos.vakuutus (O)</c:v>
                </c:pt>
                <c:pt idx="14">
                  <c:v>Muu palvelutoiminta (S)</c:v>
                </c:pt>
                <c:pt idx="15">
                  <c:v>Koulutus (P)</c:v>
                </c:pt>
                <c:pt idx="16">
                  <c:v>Hallinto- ja tukipalvelutoiminta (N)</c:v>
                </c:pt>
                <c:pt idx="17">
                  <c:v>Tukku- ja vähittäiskauppa; moottoriajoneuvojen korjaus (G)</c:v>
                </c:pt>
                <c:pt idx="18">
                  <c:v>Kuljetus ja varastointi (H)</c:v>
                </c:pt>
                <c:pt idx="19">
                  <c:v>Maatalous, metsätalous ja kalatalous (A)</c:v>
                </c:pt>
                <c:pt idx="20">
                  <c:v>Terveys- ja sosiaalipalvelut (Q)</c:v>
                </c:pt>
                <c:pt idx="21">
                  <c:v>Teollisuus (C)</c:v>
                </c:pt>
              </c:strCache>
            </c:strRef>
          </c:cat>
          <c:val>
            <c:numRef>
              <c:f>[tyopaikat_2021_kirjaintaso_kuviot.xlsx]Kuviot!$B$179:$B$200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13</c:v>
                </c:pt>
                <c:pt idx="11">
                  <c:v>16</c:v>
                </c:pt>
                <c:pt idx="12">
                  <c:v>19</c:v>
                </c:pt>
                <c:pt idx="13">
                  <c:v>19</c:v>
                </c:pt>
                <c:pt idx="14">
                  <c:v>20</c:v>
                </c:pt>
                <c:pt idx="15">
                  <c:v>33</c:v>
                </c:pt>
                <c:pt idx="16">
                  <c:v>37</c:v>
                </c:pt>
                <c:pt idx="17">
                  <c:v>38</c:v>
                </c:pt>
                <c:pt idx="18">
                  <c:v>78</c:v>
                </c:pt>
                <c:pt idx="19">
                  <c:v>116</c:v>
                </c:pt>
                <c:pt idx="20">
                  <c:v>174</c:v>
                </c:pt>
                <c:pt idx="21">
                  <c:v>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4-4C1D-AD7F-8EBE2C1E0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Lapinlahden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[tyopaikat_2021_kirjaintaso_kuviot.xlsx]Kuviot!$A$208:$A$229</c:f>
              <c:strCache>
                <c:ptCount val="22"/>
                <c:pt idx="0">
                  <c:v>Kansainvälisten organisaatioiden ja toimielinten toiminta (U)</c:v>
                </c:pt>
                <c:pt idx="1">
                  <c:v>Sähkö-, kaasu- ja lämpöhuolto, jäähdytysliiketoiminta (D)</c:v>
                </c:pt>
                <c:pt idx="2">
                  <c:v>Vesi-, viemäri-, jätevesi- ja jätehuolto ja muu ymp. puht.pito (E)</c:v>
                </c:pt>
                <c:pt idx="3">
                  <c:v>Kiinteistöalan toiminta (L)</c:v>
                </c:pt>
                <c:pt idx="4">
                  <c:v>Rahoitus- ja vakuutustoiminta (K)</c:v>
                </c:pt>
                <c:pt idx="5">
                  <c:v>Taiteet, viihde ja virkistys (R)</c:v>
                </c:pt>
                <c:pt idx="6">
                  <c:v>Kotital. toiminta työnantajina; kotital. eriyttämätön toiminta (T)</c:v>
                </c:pt>
                <c:pt idx="7">
                  <c:v>Informaatio ja viestintä (J)</c:v>
                </c:pt>
                <c:pt idx="8">
                  <c:v>Kaivostoiminta ja louhinta (B)</c:v>
                </c:pt>
                <c:pt idx="9">
                  <c:v>Ammatillinen, tieteellinen ja tekninen toiminta (M)</c:v>
                </c:pt>
                <c:pt idx="10">
                  <c:v>Toimiala tuntematon</c:v>
                </c:pt>
                <c:pt idx="11">
                  <c:v>Julkinen hallinto ja maanpuolustus; pakol. sos.vakuutus (O)</c:v>
                </c:pt>
                <c:pt idx="12">
                  <c:v>Majoitus- ja ravitsemistoiminta (I)</c:v>
                </c:pt>
                <c:pt idx="13">
                  <c:v>Muu palvelutoiminta (S)</c:v>
                </c:pt>
                <c:pt idx="14">
                  <c:v>Kuljetus ja varastointi (H)</c:v>
                </c:pt>
                <c:pt idx="15">
                  <c:v>Rakentaminen (F)</c:v>
                </c:pt>
                <c:pt idx="16">
                  <c:v>Hallinto- ja tukipalvelutoiminta (N)</c:v>
                </c:pt>
                <c:pt idx="17">
                  <c:v>Tukku- ja vähittäiskauppa; moottoriajoneuvojen korjaus (G)</c:v>
                </c:pt>
                <c:pt idx="18">
                  <c:v>Koulutus (P)</c:v>
                </c:pt>
                <c:pt idx="19">
                  <c:v>Maatalous, metsätalous ja kalatalous (A)</c:v>
                </c:pt>
                <c:pt idx="20">
                  <c:v>Teollisuus (C)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[tyopaikat_2021_kirjaintaso_kuviot.xlsx]Kuviot!$B$208:$B$229</c:f>
              <c:numCache>
                <c:formatCode>#,##0</c:formatCode>
                <c:ptCount val="22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17</c:v>
                </c:pt>
                <c:pt idx="8">
                  <c:v>33</c:v>
                </c:pt>
                <c:pt idx="9">
                  <c:v>38</c:v>
                </c:pt>
                <c:pt idx="10">
                  <c:v>38</c:v>
                </c:pt>
                <c:pt idx="11">
                  <c:v>53</c:v>
                </c:pt>
                <c:pt idx="12">
                  <c:v>67</c:v>
                </c:pt>
                <c:pt idx="13">
                  <c:v>86</c:v>
                </c:pt>
                <c:pt idx="14">
                  <c:v>101</c:v>
                </c:pt>
                <c:pt idx="15">
                  <c:v>115</c:v>
                </c:pt>
                <c:pt idx="16">
                  <c:v>138</c:v>
                </c:pt>
                <c:pt idx="17">
                  <c:v>176</c:v>
                </c:pt>
                <c:pt idx="18">
                  <c:v>203</c:v>
                </c:pt>
                <c:pt idx="19">
                  <c:v>457</c:v>
                </c:pt>
                <c:pt idx="20">
                  <c:v>540</c:v>
                </c:pt>
                <c:pt idx="21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4-478D-9833-0CF462C53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  <a:latin typeface="Franklin Gothic Medium" panose="020B0603020102020204" pitchFamily="34" charset="0"/>
              </a:rPr>
              <a:t>Pielaveden työpaikat toimialoittain 31.12.2022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084414978926559"/>
          <c:y val="6.8435965316144889E-2"/>
          <c:w val="0.68142450859721759"/>
          <c:h val="0.85311905310006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[tyopaikat_2021_kirjaintaso_kuviot.xlsx]Kuviot!$B$4</c:f>
              <c:strCache>
                <c:ptCount val="1"/>
                <c:pt idx="0">
                  <c:v>Pohjois-Savo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[tyopaikat_2021_kirjaintaso_kuviot.xlsx]Kuviot!$A$237:$A$258</c:f>
              <c:strCache>
                <c:ptCount val="22"/>
                <c:pt idx="0">
                  <c:v>Kaivostoiminta ja louhinta (B)</c:v>
                </c:pt>
                <c:pt idx="1">
                  <c:v>Sähkö-, kaasu- ja lämpöhuolto, jäähdytysliiketoiminta (D)</c:v>
                </c:pt>
                <c:pt idx="2">
                  <c:v>Kansainvälisten organisaatioiden ja toimielinten toiminta (U)</c:v>
                </c:pt>
                <c:pt idx="3">
                  <c:v>Informaatio ja viestintä (J)</c:v>
                </c:pt>
                <c:pt idx="4">
                  <c:v>Vesi-, viemäri-, jätevesi- ja jätehuolto ja muu ymp. puht.pito (E)</c:v>
                </c:pt>
                <c:pt idx="5">
                  <c:v>Kotital. toiminta työnantajina; kotital. eriyttämätön toiminta (T)</c:v>
                </c:pt>
                <c:pt idx="6">
                  <c:v>Rahoitus- ja vakuutustoiminta (K)</c:v>
                </c:pt>
                <c:pt idx="7">
                  <c:v>Taiteet, viihde ja virkistys (R)</c:v>
                </c:pt>
                <c:pt idx="8">
                  <c:v>Ammatillinen, tieteellinen ja tekninen toiminta (M)</c:v>
                </c:pt>
                <c:pt idx="9">
                  <c:v>Toimiala tuntematon</c:v>
                </c:pt>
                <c:pt idx="10">
                  <c:v>Kiinteistöalan toiminta (L)</c:v>
                </c:pt>
                <c:pt idx="11">
                  <c:v>Majoitus- ja ravitsemistoiminta (I)</c:v>
                </c:pt>
                <c:pt idx="12">
                  <c:v>Muu palvelutoiminta (S)</c:v>
                </c:pt>
                <c:pt idx="13">
                  <c:v>Hallinto- ja tukipalvelutoiminta (N)</c:v>
                </c:pt>
                <c:pt idx="14">
                  <c:v>Kuljetus ja varastointi (H)</c:v>
                </c:pt>
                <c:pt idx="15">
                  <c:v>Rakentaminen (F)</c:v>
                </c:pt>
                <c:pt idx="16">
                  <c:v>Teollisuus (C)</c:v>
                </c:pt>
                <c:pt idx="17">
                  <c:v>Koulutus (P)</c:v>
                </c:pt>
                <c:pt idx="18">
                  <c:v>Julkinen hallinto ja maanpuolustus; pakol. sos.vakuutus (O)</c:v>
                </c:pt>
                <c:pt idx="19">
                  <c:v>Tukku- ja vähittäiskauppa; moottoriajoneuvojen korjaus (G)</c:v>
                </c:pt>
                <c:pt idx="20">
                  <c:v>Maatalous, metsätalous ja kalatalous (A)</c:v>
                </c:pt>
                <c:pt idx="21">
                  <c:v>Terveys- ja sosiaalipalvelut (Q)</c:v>
                </c:pt>
              </c:strCache>
            </c:strRef>
          </c:cat>
          <c:val>
            <c:numRef>
              <c:f>[tyopaikat_2021_kirjaintaso_kuviot.xlsx]Kuviot!$B$237:$B$258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  <c:pt idx="8">
                  <c:v>21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26</c:v>
                </c:pt>
                <c:pt idx="13">
                  <c:v>41</c:v>
                </c:pt>
                <c:pt idx="14">
                  <c:v>44</c:v>
                </c:pt>
                <c:pt idx="15">
                  <c:v>46</c:v>
                </c:pt>
                <c:pt idx="16">
                  <c:v>66</c:v>
                </c:pt>
                <c:pt idx="17">
                  <c:v>70</c:v>
                </c:pt>
                <c:pt idx="18">
                  <c:v>72</c:v>
                </c:pt>
                <c:pt idx="19">
                  <c:v>85</c:v>
                </c:pt>
                <c:pt idx="20">
                  <c:v>261</c:v>
                </c:pt>
                <c:pt idx="21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8-4B95-A3FF-00A3EB988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0991112"/>
        <c:axId val="752188632"/>
      </c:barChart>
      <c:catAx>
        <c:axId val="620991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188632"/>
        <c:crosses val="autoZero"/>
        <c:auto val="1"/>
        <c:lblAlgn val="ctr"/>
        <c:lblOffset val="100"/>
        <c:noMultiLvlLbl val="0"/>
      </c:catAx>
      <c:valAx>
        <c:axId val="75218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0991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b="1" dirty="0">
              <a:latin typeface="Franklin Gothic Book" panose="020B0503020102020204" pitchFamily="34" charset="0"/>
            </a:rPr>
            <a:t>Työpaikkoja yhteensä 99 836</a:t>
          </a:r>
          <a:r>
            <a:rPr lang="fi-FI" dirty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dirty="0">
              <a:latin typeface="Franklin Gothic Book" panose="020B0503020102020204" pitchFamily="34" charset="0"/>
            </a:rPr>
            <a:t>- alkutuotanto 5,3 %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dirty="0">
              <a:latin typeface="Franklin Gothic Book" panose="020B0503020102020204" pitchFamily="34" charset="0"/>
            </a:rPr>
            <a:t>- jalostus 21,5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dirty="0">
              <a:latin typeface="Franklin Gothic Book" panose="020B0503020102020204" pitchFamily="34" charset="0"/>
            </a:rPr>
            <a:t>- palvelut 73,1 %</a:t>
          </a:r>
        </a:p>
        <a:p xmlns:a="http://schemas.openxmlformats.org/drawingml/2006/main">
          <a:endParaRPr lang="fi-FI" sz="1100" dirty="0">
            <a:latin typeface="Franklin Gothic Book" panose="020B05030201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1 084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20,4 %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15,6 %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64,0 %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2 018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16,8 %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56,4 %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26,8 %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19 160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11,8 %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28,1 %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60,1 %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2 360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7,3 %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29,1 %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63,6 %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829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18,2 %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16,3 %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65,5 %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347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18,7 %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6,4 %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74,9 %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504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20,7 %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5,9 %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73,4 %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4 040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12,2 %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21,6 %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66,2 %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765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13,0 %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24,4 %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62,6 %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426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11,8 %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12,3 %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75,9 %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55 401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15,2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82,0 %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621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15,8 %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19,8 %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64,4 %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1 812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15,8 %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19,8 %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64,4 %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8 035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34,5 %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63,7 %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1 298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25,8 %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22,0 %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52,2 %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2 863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6,7 %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41,1 %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52,1 %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12 196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5,4 %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34,8 %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59,8 %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0.84375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05"/>
          <a:ext cx="2571749" cy="94299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2 423 548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21,3 %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76,2 %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7 227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3,6 %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30,8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65,6 %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62 628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17,0 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80,4 %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8 931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3,6 %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28,3 %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68,2 %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2 280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23,9 %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15,3 %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60,7 %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938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12,5 %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38,7 %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48,8 %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2 763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16,8 %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25,9 %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57,3 %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0.96528</cdr:y>
    </cdr:from>
    <cdr:to>
      <cdr:x>0.11102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5359DDD-AF25-EB24-B406-6E78E686FCC1}"/>
            </a:ext>
          </a:extLst>
        </cdr:cNvPr>
        <cdr:cNvSpPr txBox="1"/>
      </cdr:nvSpPr>
      <cdr:spPr>
        <a:xfrm xmlns:a="http://schemas.openxmlformats.org/drawingml/2006/main">
          <a:off x="0" y="5031825"/>
          <a:ext cx="11906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  <cdr:relSizeAnchor xmlns:cdr="http://schemas.openxmlformats.org/drawingml/2006/chartDrawing">
    <cdr:from>
      <cdr:x>0.57546</cdr:x>
      <cdr:y>0.62126</cdr:y>
    </cdr:from>
    <cdr:to>
      <cdr:x>0.9174</cdr:x>
      <cdr:y>0.89534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3B159868-D08E-D70C-A837-3967D3E3A173}"/>
            </a:ext>
          </a:extLst>
        </cdr:cNvPr>
        <cdr:cNvSpPr txBox="1"/>
      </cdr:nvSpPr>
      <cdr:spPr>
        <a:xfrm xmlns:a="http://schemas.openxmlformats.org/drawingml/2006/main">
          <a:off x="6171450" y="3238502"/>
          <a:ext cx="3667125" cy="142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0.60395</cdr:x>
      <cdr:y>0.57192</cdr:y>
    </cdr:from>
    <cdr:to>
      <cdr:x>0.83043</cdr:x>
      <cdr:y>0.75282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BFDA10DA-62FD-8F9F-78DA-1CB8B632BA76}"/>
            </a:ext>
          </a:extLst>
        </cdr:cNvPr>
        <cdr:cNvSpPr txBox="1"/>
      </cdr:nvSpPr>
      <cdr:spPr>
        <a:xfrm xmlns:a="http://schemas.openxmlformats.org/drawingml/2006/main">
          <a:off x="6477000" y="2981326"/>
          <a:ext cx="2428875" cy="9429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20000"/>
            </a:lnSpc>
          </a:pPr>
          <a:r>
            <a:rPr lang="fi-FI" sz="1100" b="1">
              <a:latin typeface="Franklin Gothic Book" panose="020B0503020102020204" pitchFamily="34" charset="0"/>
            </a:rPr>
            <a:t>Työpaikkoja</a:t>
          </a:r>
          <a:r>
            <a:rPr lang="fi-FI" sz="1100" b="1" baseline="0">
              <a:latin typeface="Franklin Gothic Book" panose="020B0503020102020204" pitchFamily="34" charset="0"/>
            </a:rPr>
            <a:t> yhteensä 1 146</a:t>
          </a:r>
          <a:r>
            <a:rPr lang="fi-FI" sz="1100" baseline="0">
              <a:latin typeface="Franklin Gothic Book" panose="020B0503020102020204" pitchFamily="34" charset="0"/>
            </a:rPr>
            <a:t>, joista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alkutuotanto 23,3 %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jalostus 10,5 %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fi-FI" sz="1100" baseline="0">
              <a:latin typeface="Franklin Gothic Book" panose="020B0503020102020204" pitchFamily="34" charset="0"/>
            </a:rPr>
            <a:t>- palvelut 66,2 %</a:t>
          </a:r>
        </a:p>
        <a:p xmlns:a="http://schemas.openxmlformats.org/drawingml/2006/main">
          <a:endParaRPr lang="fi-FI" sz="1100">
            <a:latin typeface="Franklin Gothic Book" panose="020B05030201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22.4.2024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22.4.2024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22.4.2024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  <a:noFill/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Työpaikat toimialoittain 31.12.2022, kunnittaiset kuviot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380855"/>
            <a:ext cx="5534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Pielavedellä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89122B01-B4B4-414E-BCDD-5B92B0181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666374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62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Sonkajärvellä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1B3E0CD0-9515-4831-89BE-8AB42CA1BD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108405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482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Vieremällä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120044F-7CEC-4996-A5F0-BBE9BAD38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57449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28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Ylä-Savossa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D4E14F9-C40E-4093-82C5-68C1C9B76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19661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60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Suonenjoella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23FC5C2-3C12-4675-A0B4-36641775E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457811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61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Rautalammilla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A80A619-C063-41A1-8775-9E1F7B4ADA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315904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37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Tervossa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18A0B47C-CA00-455C-A5E5-DF6A168CC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336841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812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Vesannolla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DD70A9A9-66DC-4D6F-99E5-D73EA4B4E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6687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646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Sisä-Savossa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FD1BD16-6123-4CCF-92E0-A5BBDCA2A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96427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299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Kaavilla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C269E09-A601-476B-9158-F24E5FBA7F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927832"/>
              </p:ext>
            </p:extLst>
          </p:nvPr>
        </p:nvGraphicFramePr>
        <p:xfrm>
          <a:off x="812931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13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Pohjois-Savossa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9D4A64A-98C2-42C3-F4B7-BAC45ECED7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78662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5041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Rautavaaralla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E94D5F40-A995-4961-B349-B91989497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768643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057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Tuusniemellä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3DA4CF7-2B25-47AA-BC7C-4F4333DBD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914298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2914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Koillis-Savossa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9434A8D-29CB-48EA-B27B-BDF59F86D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37538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Varkaudessa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5945632-B53C-4155-87F4-3D50A9F84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2185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6942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Joroisissa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DD7B9B5-D6AD-4399-992D-A854BECFA6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65336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0051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Leppävirralla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916ADE3-787E-4F1E-B5D3-B39229975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74330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9172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500" dirty="0"/>
              <a:t>Alueella työssäkäyvät (työpaikat) Varkauden seudulla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D32E23E-18CC-451D-B6EF-42EEFF7E4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304358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4969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koko maassa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2DACF91-AD26-4FFF-9195-431F21688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367115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6260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AD848F6-3388-57EB-6B6C-A6663088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0800"/>
            <a:ext cx="11288842" cy="1325563"/>
          </a:xfrm>
          <a:noFill/>
        </p:spPr>
        <p:txBody>
          <a:bodyPr>
            <a:normAutofit/>
          </a:bodyPr>
          <a:lstStyle/>
          <a:p>
            <a:r>
              <a:rPr lang="fi-FI" sz="2500" dirty="0"/>
              <a:t>Alueella työssäkäyvät (työpaikat) Pohjois-Savossa toimialoittain 31.12.2022 </a:t>
            </a:r>
            <a:r>
              <a:rPr lang="fi-FI" sz="1600" dirty="0"/>
              <a:t>(1/2)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4E3050B5-F41A-23ED-2F4A-783940555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78701"/>
              </p:ext>
            </p:extLst>
          </p:nvPr>
        </p:nvGraphicFramePr>
        <p:xfrm>
          <a:off x="296877" y="958659"/>
          <a:ext cx="11592000" cy="537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16000">
                  <a:extLst>
                    <a:ext uri="{9D8B030D-6E8A-4147-A177-3AD203B41FA5}">
                      <a16:colId xmlns:a16="http://schemas.microsoft.com/office/drawing/2014/main" val="386401949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4943744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931584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6562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74108118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3402171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17558368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7748334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435229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5827198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1748564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4559332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123860483"/>
                    </a:ext>
                  </a:extLst>
                </a:gridCol>
              </a:tblGrid>
              <a:tr h="2938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Pohjois-Savo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Kuopio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Siilinjärvi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Kuopion seutu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Iisalmi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Kiuruvesi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Keitele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Lapinlahti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Pielavesi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Sonkajärvi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Vieremä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Ylä-Savo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7375647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Toimialat yhteensä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68379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Maatalous, metsätalous ja kalatalous (A)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10104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Kaivostoiminta ja louhinta (B)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82180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Teollisuus (C)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889056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Sähkö-, kaasu- ja lämpöhuolto, jäähdytysliiketoiminta (D)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28052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Vesi-, viemäri-, jätevesi- ja jätehuolto ja muu ymp. puht.pito (E)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3191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Rakentaminen (F)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18572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Tukku- ja vähittäiskauppa; moottoriajoneuvojen korjaus (G)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27457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Kuljetus ja varastointi (H)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994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Majoitus- ja ravitsemistoiminta (I)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931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Informaatio ja viestintä (J)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7983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Rahoitus- ja vakuutustoiminta (K)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34847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Kiinteistöalan toiminta (L)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242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Ammatillinen, tieteellinen ja tekninen toiminta (M)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5599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Hallinto- ja tukipalvelutoiminta (N)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6526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Julkinen hallinto ja maanpuolustus; pakol. sos.vakuutus (O)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7880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Koulutus (P)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92319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Terveys- ja sosiaalipalvelut (Q)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34554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Taiteet, viihde ja virkistys (R)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2446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Muu palvelutoiminta (S)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78851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Kotital. toiminta työnantajina; kotital. eriyttämätön toiminta (T)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66895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Kansainvälisten organisaatioiden ja toimielinten toiminta (U)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6865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 tuntematon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43250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Alkutuotanto (A), % työpaikoista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384155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Jalostus (B–F),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75612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Palvelut (G–U),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3029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Yhteensä,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673397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79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AD848F6-3388-57EB-6B6C-A6663088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0800"/>
            <a:ext cx="11288842" cy="1325563"/>
          </a:xfrm>
          <a:noFill/>
        </p:spPr>
        <p:txBody>
          <a:bodyPr>
            <a:normAutofit/>
          </a:bodyPr>
          <a:lstStyle/>
          <a:p>
            <a:r>
              <a:rPr lang="fi-FI" sz="2500" dirty="0"/>
              <a:t>Alueella työssäkäyvät (työpaikat) Pohjois-Savossa toimialoittain 31.12.2022 </a:t>
            </a:r>
            <a:r>
              <a:rPr lang="fi-FI" sz="1600" dirty="0"/>
              <a:t>(2/2)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4E3050B5-F41A-23ED-2F4A-783940555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26942"/>
              </p:ext>
            </p:extLst>
          </p:nvPr>
        </p:nvGraphicFramePr>
        <p:xfrm>
          <a:off x="259972" y="958659"/>
          <a:ext cx="11665810" cy="537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32268">
                  <a:extLst>
                    <a:ext uri="{9D8B030D-6E8A-4147-A177-3AD203B41FA5}">
                      <a16:colId xmlns:a16="http://schemas.microsoft.com/office/drawing/2014/main" val="3864019498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349437445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49954758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304582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9315848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06562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41081180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834021719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2175583680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1077483341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074352295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358271982"/>
                    </a:ext>
                  </a:extLst>
                </a:gridCol>
                <a:gridCol w="582838">
                  <a:extLst>
                    <a:ext uri="{9D8B030D-6E8A-4147-A177-3AD203B41FA5}">
                      <a16:colId xmlns:a16="http://schemas.microsoft.com/office/drawing/2014/main" val="117485646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4559332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12386048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u="none" strike="noStrike" dirty="0">
                          <a:effectLst/>
                          <a:latin typeface="Franklin Gothic Book (Leipäteksti)"/>
                        </a:rPr>
                        <a:t>Toimiala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Suonen-joki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Rauta-lampi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Tervo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Vesanto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Sisä-</a:t>
                      </a:r>
                    </a:p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Kaavi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Rauta-vaara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Tuus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-niemi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Koillis-Savo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Varkaus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Joroinen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Leppä-virta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Varkauden seutu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KOKO MAA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7375647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Toimialat yhteensä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2 423 548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368379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Maatalous, metsätalous ja kalatalous (A)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10104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Kaivostoiminta ja louhinta (B)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82180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Teollisuus (C)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306 963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889056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Sähkö-, kaasu- ja lämpöhuolto, jäähdytysliiketoiminta (D)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28052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Vesi-, viemäri-, jätevesi- ja jätehuolto ja muu ymp. puht.pito (E)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3191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Rakentaminen (F)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171 354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18572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Tukku- ja vähittäiskauppa; moottoriajoneuvojen korjaus (G)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258 725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27457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Kuljetus ja varastointi (H)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121 517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7994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Majoitus- ja ravitsemistoiminta (I)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85 862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4931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Informaatio ja viestintä (J)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115 776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7983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Rahoitus- ja vakuutustoiminta (K)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348478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Kiinteistöalan toiminta (L)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2428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Ammatillinen, tieteellinen ja tekninen toiminta (M)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152 752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5599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Hallinto- ja tukipalvelutoiminta (N)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186 922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65261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Julkinen hallinto ja maanpuolustus; pakol. sos.vakuutus (O)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112 586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7880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Koulutus (P)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92319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Terveys- ja sosiaalipalvelut (Q)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429 856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34554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Taiteet, viihde ja virkistys (R)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24467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Muu palvelutoiminta (S)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78851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Kotital. toiminta työnantajina; kotital. eriyttämätön toiminta (T)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668956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Kansainvälisten organisaatioiden ja toimielinten toiminta (U)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68659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Toimiala tuntematon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30 523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432502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Alkutuotanto (A), % työpaikoista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0A2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384155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Jalostus (B–F),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75612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Palvelut (G–U), % työpaikoista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30295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Yhteensä, %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673397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Kuopiossa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95FFF523-C562-4C8E-9390-6D7BACD43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44484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3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Siilinjärvellä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F67CBB0-7AE0-4284-B97C-E48286793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590059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1278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Kuopion seudulla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C230789-3E2A-4299-9BC2-E96C7F1B9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945774"/>
              </p:ext>
            </p:extLst>
          </p:nvPr>
        </p:nvGraphicFramePr>
        <p:xfrm>
          <a:off x="730677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341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Iisalmessa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AD2FDCC-A322-40CF-8F9E-5B0945A9E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91154"/>
              </p:ext>
            </p:extLst>
          </p:nvPr>
        </p:nvGraphicFramePr>
        <p:xfrm>
          <a:off x="730677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05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Kiuruvedellä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91A9EEA-51D5-4C90-A108-416EBAA3F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44784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236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Keiteleellä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0ACF2CF-65E0-4E7E-B30E-E6E9C65A8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28276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045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11408"/>
            <a:ext cx="11288842" cy="1325563"/>
          </a:xfrm>
        </p:spPr>
        <p:txBody>
          <a:bodyPr>
            <a:normAutofit/>
          </a:bodyPr>
          <a:lstStyle/>
          <a:p>
            <a:r>
              <a:rPr lang="fi-FI" sz="2600" dirty="0"/>
              <a:t>Alueella työssäkäyvät (työpaikat) Lapinlahdella toimialoittain 31.12.2022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624BA3C-9E10-418D-8264-CD1C40F3E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710804"/>
              </p:ext>
            </p:extLst>
          </p:nvPr>
        </p:nvGraphicFramePr>
        <p:xfrm>
          <a:off x="733800" y="1119459"/>
          <a:ext cx="10724400" cy="52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151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elta-oranss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elta-oranssi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ohjois-Savonliitto">
    <a:dk1>
      <a:srgbClr val="000000"/>
    </a:dk1>
    <a:lt1>
      <a:srgbClr val="FFFFFF"/>
    </a:lt1>
    <a:dk2>
      <a:srgbClr val="1F497D"/>
    </a:dk2>
    <a:lt2>
      <a:srgbClr val="EEECE1"/>
    </a:lt2>
    <a:accent1>
      <a:srgbClr val="538FCC"/>
    </a:accent1>
    <a:accent2>
      <a:srgbClr val="DCD6D4"/>
    </a:accent2>
    <a:accent3>
      <a:srgbClr val="F9DC06"/>
    </a:accent3>
    <a:accent4>
      <a:srgbClr val="C4BDBC"/>
    </a:accent4>
    <a:accent5>
      <a:srgbClr val="000000"/>
    </a:accent5>
    <a:accent6>
      <a:srgbClr val="003399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2102</Words>
  <Application>Microsoft Office PowerPoint</Application>
  <PresentationFormat>Laajakuva</PresentationFormat>
  <Paragraphs>971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5" baseType="lpstr">
      <vt:lpstr>Arial</vt:lpstr>
      <vt:lpstr>Calibri</vt:lpstr>
      <vt:lpstr>Franklin Gothic Book</vt:lpstr>
      <vt:lpstr>Franklin Gothic Book (Leipäteksti)</vt:lpstr>
      <vt:lpstr>Franklin Gothic Medium</vt:lpstr>
      <vt:lpstr>Office-teema</vt:lpstr>
      <vt:lpstr>Työpaikat toimialoittain 31.12.2022, kunnittaiset kuviot</vt:lpstr>
      <vt:lpstr>Alueella työssäkäyvät (työpaikat) Pohjois-Savossa toimialoittain 31.12.2022</vt:lpstr>
      <vt:lpstr>Alueella työssäkäyvät (työpaikat) Kuopiossa toimialoittain 31.12.2022</vt:lpstr>
      <vt:lpstr>Alueella työssäkäyvät (työpaikat) Siilinjärvellä toimialoittain 31.12.2022</vt:lpstr>
      <vt:lpstr>Alueella työssäkäyvät (työpaikat) Kuopion seudulla toimialoittain 31.12.2022</vt:lpstr>
      <vt:lpstr>Alueella työssäkäyvät (työpaikat) Iisalmessa toimialoittain 31.12.2022</vt:lpstr>
      <vt:lpstr>Alueella työssäkäyvät (työpaikat) Kiuruvedellä toimialoittain 31.12.2022</vt:lpstr>
      <vt:lpstr>Alueella työssäkäyvät (työpaikat) Keiteleellä toimialoittain 31.12.2022</vt:lpstr>
      <vt:lpstr>Alueella työssäkäyvät (työpaikat) Lapinlahdella toimialoittain 31.12.2022</vt:lpstr>
      <vt:lpstr>Alueella työssäkäyvät (työpaikat) Pielavedellä toimialoittain 31.12.2022</vt:lpstr>
      <vt:lpstr>Alueella työssäkäyvät (työpaikat) Sonkajärvellä toimialoittain 31.12.2022</vt:lpstr>
      <vt:lpstr>Alueella työssäkäyvät (työpaikat) Vieremällä toimialoittain 31.12.2022</vt:lpstr>
      <vt:lpstr>Alueella työssäkäyvät (työpaikat) Ylä-Savossa toimialoittain 31.12.2022</vt:lpstr>
      <vt:lpstr>Alueella työssäkäyvät (työpaikat) Suonenjoella toimialoittain 31.12.2022</vt:lpstr>
      <vt:lpstr>Alueella työssäkäyvät (työpaikat) Rautalammilla toimialoittain 31.12.2022</vt:lpstr>
      <vt:lpstr>Alueella työssäkäyvät (työpaikat) Tervossa toimialoittain 31.12.2022</vt:lpstr>
      <vt:lpstr>Alueella työssäkäyvät (työpaikat) Vesannolla toimialoittain 31.12.2022</vt:lpstr>
      <vt:lpstr>Alueella työssäkäyvät (työpaikat) Sisä-Savossa toimialoittain 31.12.2022</vt:lpstr>
      <vt:lpstr>Alueella työssäkäyvät (työpaikat) Kaavilla toimialoittain 31.12.2022</vt:lpstr>
      <vt:lpstr>Alueella työssäkäyvät (työpaikat) Rautavaaralla toimialoittain 31.12.2022</vt:lpstr>
      <vt:lpstr>Alueella työssäkäyvät (työpaikat) Tuusniemellä toimialoittain 31.12.2022</vt:lpstr>
      <vt:lpstr>Alueella työssäkäyvät (työpaikat) Koillis-Savossa toimialoittain 31.12.2022</vt:lpstr>
      <vt:lpstr>Alueella työssäkäyvät (työpaikat) Varkaudessa toimialoittain 31.12.2022</vt:lpstr>
      <vt:lpstr>Alueella työssäkäyvät (työpaikat) Joroisissa toimialoittain 31.12.2022</vt:lpstr>
      <vt:lpstr>Alueella työssäkäyvät (työpaikat) Leppävirralla toimialoittain 31.12.2022</vt:lpstr>
      <vt:lpstr>Alueella työssäkäyvät (työpaikat) Varkauden seudulla toimialoittain 31.12.2022</vt:lpstr>
      <vt:lpstr>Alueella työssäkäyvät (työpaikat) koko maassa toimialoittain 31.12.2022</vt:lpstr>
      <vt:lpstr>Alueella työssäkäyvät (työpaikat) Pohjois-Savossa toimialoittain 31.12.2022 (1/2)</vt:lpstr>
      <vt:lpstr>Alueella työssäkäyvät (työpaikat) Pohjois-Savossa toimialoittain 31.12.2022 (2/2)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2024-04-22T08:05:27Z</dcterms:created>
  <dcterms:modified xsi:type="dcterms:W3CDTF">2024-04-22T08:07:19Z</dcterms:modified>
  <cp:category/>
</cp:coreProperties>
</file>