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9" r:id="rId2"/>
    <p:sldId id="270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640B7F-93D0-4366-8543-318F32516133}" v="20" dt="2024-09-04T07:15:41.2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Normaali tyyl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Vaalea tyyli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Vaalea tyyli 1 - Korostus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Vaalea tyyli 1 - Korost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Vaalea tyyli 1 - Korostus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0" autoAdjust="0"/>
    <p:restoredTop sz="96208"/>
  </p:normalViewPr>
  <p:slideViewPr>
    <p:cSldViewPr snapToGrid="0" snapToObjects="1">
      <p:cViewPr varScale="1">
        <p:scale>
          <a:sx n="109" d="100"/>
          <a:sy n="109" d="100"/>
        </p:scale>
        <p:origin x="48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94" d="100"/>
          <a:sy n="94" d="100"/>
        </p:scale>
        <p:origin x="254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pohjoissavofi.sharepoint.com/Aluekehitys/TILASTOT/Paketti2018/Tilastotpaasivu/vaestokuviot_2023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pohjoissavofi.sharepoint.com/Aluekehitys/TILASTOT/Paketti2018/Tilastotpaasivu/vaestokuviot_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7972972972972971E-2"/>
          <c:y val="6.569343065693431E-2"/>
          <c:w val="0.84009009009009006"/>
          <c:h val="0.9075425790754257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1D4-4D7A-9330-5CF00440991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1D4-4D7A-9330-5CF00440991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1D4-4D7A-9330-5CF00440991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1D4-4D7A-9330-5CF00440991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1D4-4D7A-9330-5CF00440991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1D4-4D7A-9330-5CF00440991C}"/>
              </c:ext>
            </c:extLst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1D4-4D7A-9330-5CF00440991C}"/>
              </c:ext>
            </c:extLst>
          </c:dPt>
          <c:dPt>
            <c:idx val="7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1D4-4D7A-9330-5CF00440991C}"/>
              </c:ext>
            </c:extLst>
          </c:dPt>
          <c:dPt>
            <c:idx val="8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1D4-4D7A-9330-5CF00440991C}"/>
              </c:ext>
            </c:extLst>
          </c:dPt>
          <c:dPt>
            <c:idx val="9"/>
            <c:bubble3D val="0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E1D4-4D7A-9330-5CF00440991C}"/>
              </c:ext>
            </c:extLst>
          </c:dPt>
          <c:dPt>
            <c:idx val="1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E1D4-4D7A-9330-5CF00440991C}"/>
              </c:ext>
            </c:extLst>
          </c:dPt>
          <c:dPt>
            <c:idx val="11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E1D4-4D7A-9330-5CF00440991C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E1D4-4D7A-9330-5CF00440991C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E1D4-4D7A-9330-5CF00440991C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E1D4-4D7A-9330-5CF00440991C}"/>
              </c:ext>
            </c:extLst>
          </c:dPt>
          <c:dPt>
            <c:idx val="15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E1D4-4D7A-9330-5CF00440991C}"/>
              </c:ext>
            </c:extLst>
          </c:dPt>
          <c:dPt>
            <c:idx val="16"/>
            <c:bubble3D val="0"/>
            <c:spPr>
              <a:solidFill>
                <a:srgbClr val="FFD12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E1D4-4D7A-9330-5CF00440991C}"/>
              </c:ext>
            </c:extLst>
          </c:dPt>
          <c:dPt>
            <c:idx val="17"/>
            <c:bubble3D val="0"/>
            <c:spPr>
              <a:solidFill>
                <a:srgbClr val="FF3D4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E1D4-4D7A-9330-5CF00440991C}"/>
              </c:ext>
            </c:extLst>
          </c:dPt>
          <c:dPt>
            <c:idx val="18"/>
            <c:bubble3D val="0"/>
            <c:spPr>
              <a:solidFill>
                <a:srgbClr val="2ABBF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E1D4-4D7A-9330-5CF00440991C}"/>
              </c:ext>
            </c:extLst>
          </c:dPt>
          <c:dLbls>
            <c:dLbl>
              <c:idx val="0"/>
              <c:layout>
                <c:manualLayout>
                  <c:x val="-0.12418844084812325"/>
                  <c:y val="2.45301380805660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ysClr val="windowText" lastClr="000000"/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999002935898626"/>
                      <c:h val="3.34179618851991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1D4-4D7A-9330-5CF00440991C}"/>
                </c:ext>
              </c:extLst>
            </c:dLbl>
            <c:dLbl>
              <c:idx val="1"/>
              <c:layout>
                <c:manualLayout>
                  <c:x val="-0.16200087011977751"/>
                  <c:y val="-8.3733881090951117E-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1D4-4D7A-9330-5CF00440991C}"/>
                </c:ext>
              </c:extLst>
            </c:dLbl>
            <c:dLbl>
              <c:idx val="2"/>
              <c:layout>
                <c:manualLayout>
                  <c:x val="-0.17767564942955955"/>
                  <c:y val="-3.419048271140020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D4-4D7A-9330-5CF00440991C}"/>
                </c:ext>
              </c:extLst>
            </c:dLbl>
            <c:dLbl>
              <c:idx val="3"/>
              <c:layout>
                <c:manualLayout>
                  <c:x val="-2.6322456717586037E-2"/>
                  <c:y val="-3.982581307771311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D4-4D7A-9330-5CF00440991C}"/>
                </c:ext>
              </c:extLst>
            </c:dLbl>
            <c:dLbl>
              <c:idx val="4"/>
              <c:layout>
                <c:manualLayout>
                  <c:x val="0.10568434991616155"/>
                  <c:y val="-4.364843090265890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D4-4D7A-9330-5CF00440991C}"/>
                </c:ext>
              </c:extLst>
            </c:dLbl>
            <c:dLbl>
              <c:idx val="5"/>
              <c:layout>
                <c:manualLayout>
                  <c:x val="0.21290234372291433"/>
                  <c:y val="-2.490653885655597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D4-4D7A-9330-5CF00440991C}"/>
                </c:ext>
              </c:extLst>
            </c:dLbl>
            <c:dLbl>
              <c:idx val="6"/>
              <c:layout>
                <c:manualLayout>
                  <c:x val="0.13668916757770849"/>
                  <c:y val="-4.395207120849034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1D4-4D7A-9330-5CF00440991C}"/>
                </c:ext>
              </c:extLst>
            </c:dLbl>
            <c:dLbl>
              <c:idx val="7"/>
              <c:layout>
                <c:manualLayout>
                  <c:x val="0.13416005972428174"/>
                  <c:y val="1.05050781695766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D4-4D7A-9330-5CF00440991C}"/>
                </c:ext>
              </c:extLst>
            </c:dLbl>
            <c:dLbl>
              <c:idx val="8"/>
              <c:layout>
                <c:manualLayout>
                  <c:x val="7.824055167087339E-2"/>
                  <c:y val="2.481944539541253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D4-4D7A-9330-5CF00440991C}"/>
                </c:ext>
              </c:extLst>
            </c:dLbl>
            <c:dLbl>
              <c:idx val="9"/>
              <c:layout>
                <c:manualLayout>
                  <c:x val="4.8546336367255263E-2"/>
                  <c:y val="2.492224124158393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ysClr val="windowText" lastClr="000000"/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248604456954761"/>
                      <c:h val="2.07987218988930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E1D4-4D7A-9330-5CF00440991C}"/>
                </c:ext>
              </c:extLst>
            </c:dLbl>
            <c:dLbl>
              <c:idx val="10"/>
              <c:layout>
                <c:manualLayout>
                  <c:x val="2.3395625541269085E-2"/>
                  <c:y val="3.738354444824829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1D4-4D7A-9330-5CF00440991C}"/>
                </c:ext>
              </c:extLst>
            </c:dLbl>
            <c:dLbl>
              <c:idx val="11"/>
              <c:layout>
                <c:manualLayout>
                  <c:x val="-4.8941126102828815E-3"/>
                  <c:y val="4.02981627296587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1D4-4D7A-9330-5CF00440991C}"/>
                </c:ext>
              </c:extLst>
            </c:dLbl>
            <c:dLbl>
              <c:idx val="12"/>
              <c:layout>
                <c:manualLayout>
                  <c:x val="-3.2925517284785365E-3"/>
                  <c:y val="3.628136482939632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41826376790311"/>
                      <c:h val="6.0219011753965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9-E1D4-4D7A-9330-5CF00440991C}"/>
                </c:ext>
              </c:extLst>
            </c:dLbl>
            <c:dLbl>
              <c:idx val="13"/>
              <c:layout>
                <c:manualLayout>
                  <c:x val="-3.2825419729672761E-2"/>
                  <c:y val="3.640853588953554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1D4-4D7A-9330-5CF00440991C}"/>
                </c:ext>
              </c:extLst>
            </c:dLbl>
            <c:dLbl>
              <c:idx val="14"/>
              <c:layout>
                <c:manualLayout>
                  <c:x val="-6.3652266427333182E-2"/>
                  <c:y val="9.8935980828483393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1D4-4D7A-9330-5CF0044099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'001_11ra_2021'!$A$5:$A$23</c:f>
              <c:strCache>
                <c:ptCount val="19"/>
                <c:pt idx="0">
                  <c:v>Tervo</c:v>
                </c:pt>
                <c:pt idx="1">
                  <c:v>Rautavaara</c:v>
                </c:pt>
                <c:pt idx="2">
                  <c:v>Vesanto</c:v>
                </c:pt>
                <c:pt idx="3">
                  <c:v>Keitele</c:v>
                </c:pt>
                <c:pt idx="4">
                  <c:v>Tuusniemi</c:v>
                </c:pt>
                <c:pt idx="5">
                  <c:v>Kaavi</c:v>
                </c:pt>
                <c:pt idx="6">
                  <c:v>Rautalampi</c:v>
                </c:pt>
                <c:pt idx="7">
                  <c:v>Vieremä</c:v>
                </c:pt>
                <c:pt idx="8">
                  <c:v>Sonkajärvi</c:v>
                </c:pt>
                <c:pt idx="9">
                  <c:v>Pielavesi</c:v>
                </c:pt>
                <c:pt idx="10">
                  <c:v>Joroinen</c:v>
                </c:pt>
                <c:pt idx="11">
                  <c:v>Suonenjoki</c:v>
                </c:pt>
                <c:pt idx="12">
                  <c:v>Kiuruvesi</c:v>
                </c:pt>
                <c:pt idx="13">
                  <c:v>Lapinlahti</c:v>
                </c:pt>
                <c:pt idx="14">
                  <c:v>Leppävirta</c:v>
                </c:pt>
                <c:pt idx="15">
                  <c:v>Varkaus</c:v>
                </c:pt>
                <c:pt idx="16">
                  <c:v>Iisalmi</c:v>
                </c:pt>
                <c:pt idx="17">
                  <c:v>Siilinjärvi</c:v>
                </c:pt>
                <c:pt idx="18">
                  <c:v>Kuopio</c:v>
                </c:pt>
              </c:strCache>
            </c:strRef>
          </c:cat>
          <c:val>
            <c:numRef>
              <c:f>'001_11ra_2021'!$B$5:$B$23</c:f>
              <c:numCache>
                <c:formatCode>#,##0</c:formatCode>
                <c:ptCount val="19"/>
                <c:pt idx="0">
                  <c:v>1412</c:v>
                </c:pt>
                <c:pt idx="1">
                  <c:v>1424</c:v>
                </c:pt>
                <c:pt idx="2">
                  <c:v>1895</c:v>
                </c:pt>
                <c:pt idx="3">
                  <c:v>2035</c:v>
                </c:pt>
                <c:pt idx="4">
                  <c:v>2313</c:v>
                </c:pt>
                <c:pt idx="5">
                  <c:v>2628</c:v>
                </c:pt>
                <c:pt idx="6">
                  <c:v>2933</c:v>
                </c:pt>
                <c:pt idx="7">
                  <c:v>3387</c:v>
                </c:pt>
                <c:pt idx="8">
                  <c:v>3637</c:v>
                </c:pt>
                <c:pt idx="9">
                  <c:v>4073</c:v>
                </c:pt>
                <c:pt idx="10">
                  <c:v>4590</c:v>
                </c:pt>
                <c:pt idx="11">
                  <c:v>6708</c:v>
                </c:pt>
                <c:pt idx="12">
                  <c:v>7475</c:v>
                </c:pt>
                <c:pt idx="13">
                  <c:v>8975</c:v>
                </c:pt>
                <c:pt idx="14">
                  <c:v>9049</c:v>
                </c:pt>
                <c:pt idx="15">
                  <c:v>19727</c:v>
                </c:pt>
                <c:pt idx="16">
                  <c:v>20618</c:v>
                </c:pt>
                <c:pt idx="17">
                  <c:v>21290</c:v>
                </c:pt>
                <c:pt idx="18">
                  <c:v>124021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E1D4-4D7A-9330-5CF0044099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644156229848017"/>
          <c:y val="0.11116095426528615"/>
          <c:w val="0.77609956006771474"/>
          <c:h val="0.8598018084234015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2ABBF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7E2-43B5-8EA1-7073DD478DB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7E2-43B5-8EA1-7073DD478DB4}"/>
              </c:ext>
            </c:extLst>
          </c:dPt>
          <c:dPt>
            <c:idx val="2"/>
            <c:bubble3D val="0"/>
            <c:spPr>
              <a:solidFill>
                <a:srgbClr val="FFD12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7E2-43B5-8EA1-7073DD478DB4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7E2-43B5-8EA1-7073DD478DB4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7E2-43B5-8EA1-7073DD478DB4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7E2-43B5-8EA1-7073DD478DB4}"/>
              </c:ext>
            </c:extLst>
          </c:dPt>
          <c:dPt>
            <c:idx val="6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7E2-43B5-8EA1-7073DD478DB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7E2-43B5-8EA1-7073DD478DB4}"/>
              </c:ext>
            </c:extLst>
          </c:dPt>
          <c:dPt>
            <c:idx val="8"/>
            <c:bubble3D val="0"/>
            <c:spPr>
              <a:solidFill>
                <a:srgbClr val="FF3D4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7E2-43B5-8EA1-7073DD478DB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7E2-43B5-8EA1-7073DD478DB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C7E2-43B5-8EA1-7073DD478DB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C7E2-43B5-8EA1-7073DD478DB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C7E2-43B5-8EA1-7073DD478DB4}"/>
              </c:ext>
            </c:extLst>
          </c:dPt>
          <c:dPt>
            <c:idx val="13"/>
            <c:bubble3D val="0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C7E2-43B5-8EA1-7073DD478DB4}"/>
              </c:ext>
            </c:extLst>
          </c:dPt>
          <c:dPt>
            <c:idx val="14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C7E2-43B5-8EA1-7073DD478DB4}"/>
              </c:ext>
            </c:extLst>
          </c:dPt>
          <c:dPt>
            <c:idx val="15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C7E2-43B5-8EA1-7073DD478DB4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C7E2-43B5-8EA1-7073DD478DB4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C7E2-43B5-8EA1-7073DD478DB4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C7E2-43B5-8EA1-7073DD478DB4}"/>
              </c:ext>
            </c:extLst>
          </c:dPt>
          <c:dLbls>
            <c:dLbl>
              <c:idx val="0"/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E2-43B5-8EA1-7073DD478DB4}"/>
                </c:ext>
              </c:extLst>
            </c:dLbl>
            <c:dLbl>
              <c:idx val="1"/>
              <c:layout>
                <c:manualLayout>
                  <c:x val="-6.5466479358745827E-3"/>
                  <c:y val="-5.027447845334743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E2-43B5-8EA1-7073DD478DB4}"/>
                </c:ext>
              </c:extLst>
            </c:dLbl>
            <c:dLbl>
              <c:idx val="3"/>
              <c:layout>
                <c:manualLayout>
                  <c:x val="-1.1994002998500676E-2"/>
                  <c:y val="2.500719155565475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29593077477009"/>
                      <c:h val="5.442454755851383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C7E2-43B5-8EA1-7073DD478DB4}"/>
                </c:ext>
              </c:extLst>
            </c:dLbl>
            <c:dLbl>
              <c:idx val="4"/>
              <c:layout>
                <c:manualLayout>
                  <c:x val="-5.9970014992504483E-3"/>
                  <c:y val="2.273372913889467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7E2-43B5-8EA1-7073DD478DB4}"/>
                </c:ext>
              </c:extLst>
            </c:dLbl>
            <c:dLbl>
              <c:idx val="5"/>
              <c:layout>
                <c:manualLayout>
                  <c:x val="-2.4092205865571297E-2"/>
                  <c:y val="4.20574884098257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243283869876088"/>
                      <c:h val="4.287581315595534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C7E2-43B5-8EA1-7073DD478DB4}"/>
                </c:ext>
              </c:extLst>
            </c:dLbl>
            <c:dLbl>
              <c:idx val="6"/>
              <c:layout>
                <c:manualLayout>
                  <c:x val="-1.3993082199058099E-2"/>
                  <c:y val="3.99095985205533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331165126098366"/>
                      <c:h val="4.60358015062617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C7E2-43B5-8EA1-7073DD478DB4}"/>
                </c:ext>
              </c:extLst>
            </c:dLbl>
            <c:dLbl>
              <c:idx val="7"/>
              <c:layout>
                <c:manualLayout>
                  <c:x val="3.7225166944087083E-2"/>
                  <c:y val="1.10326608505314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629185407296357"/>
                      <c:h val="4.51491860698448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C7E2-43B5-8EA1-7073DD478DB4}"/>
                </c:ext>
              </c:extLst>
            </c:dLbl>
            <c:dLbl>
              <c:idx val="9"/>
              <c:layout>
                <c:manualLayout>
                  <c:x val="-7.8700807076776574E-8"/>
                  <c:y val="1.73313358679352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69163843275209"/>
                      <c:h val="3.92156827645933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C7E2-43B5-8EA1-7073DD478DB4}"/>
                </c:ext>
              </c:extLst>
            </c:dLbl>
            <c:dLbl>
              <c:idx val="10"/>
              <c:layout>
                <c:manualLayout>
                  <c:x val="-2.5987006496751622E-2"/>
                  <c:y val="9.137348062164398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195107170824036"/>
                      <c:h val="7.38592008861500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5-C7E2-43B5-8EA1-7073DD478DB4}"/>
                </c:ext>
              </c:extLst>
            </c:dLbl>
            <c:dLbl>
              <c:idx val="11"/>
              <c:layout>
                <c:manualLayout>
                  <c:x val="-1.177364073868724E-3"/>
                  <c:y val="-1.70502073513003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567216391804098"/>
                      <c:h val="4.287581315595534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C7E2-43B5-8EA1-7073DD478DB4}"/>
                </c:ext>
              </c:extLst>
            </c:dLbl>
            <c:dLbl>
              <c:idx val="12"/>
              <c:layout>
                <c:manualLayout>
                  <c:x val="0.10550535755744175"/>
                  <c:y val="-3.637396662223147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7E2-43B5-8EA1-7073DD478DB4}"/>
                </c:ext>
              </c:extLst>
            </c:dLbl>
            <c:dLbl>
              <c:idx val="13"/>
              <c:layout>
                <c:manualLayout>
                  <c:x val="-3.3983008495752122E-2"/>
                  <c:y val="-4.09207124500104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534260428840697"/>
                      <c:h val="5.3398844661144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B-C7E2-43B5-8EA1-7073DD478DB4}"/>
                </c:ext>
              </c:extLst>
            </c:dLbl>
            <c:dLbl>
              <c:idx val="14"/>
              <c:layout>
                <c:manualLayout>
                  <c:x val="-3.0982146721914633E-3"/>
                  <c:y val="-2.120018695359624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087405116339464"/>
                      <c:h val="4.09207124500104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D-C7E2-43B5-8EA1-7073DD478DB4}"/>
                </c:ext>
              </c:extLst>
            </c:dLbl>
            <c:dLbl>
              <c:idx val="16"/>
              <c:layout>
                <c:manualLayout>
                  <c:x val="-7.0521353496480102E-2"/>
                  <c:y val="-3.1827220794452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117433409279607"/>
                      <c:h val="4.96959318976237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1-C7E2-43B5-8EA1-7073DD478DB4}"/>
                </c:ext>
              </c:extLst>
            </c:dLbl>
            <c:dLbl>
              <c:idx val="17"/>
              <c:layout>
                <c:manualLayout>
                  <c:x val="2.3438831765219752E-2"/>
                  <c:y val="1.93236697680604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926477706028876"/>
                      <c:h val="2.59846524057566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3-C7E2-43B5-8EA1-7073DD478DB4}"/>
                </c:ext>
              </c:extLst>
            </c:dLbl>
            <c:dLbl>
              <c:idx val="18"/>
              <c:layout>
                <c:manualLayout>
                  <c:x val="-0.16136122207529133"/>
                  <c:y val="2.27339081446359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675386716090773"/>
                      <c:h val="4.501224667778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5-C7E2-43B5-8EA1-7073DD478D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'001_11ra_2021'!$A$27:$A$45</c:f>
              <c:strCache>
                <c:ptCount val="19"/>
                <c:pt idx="0">
                  <c:v>Ahvenanmaa</c:v>
                </c:pt>
                <c:pt idx="1">
                  <c:v>Keski-Pohjanmaa</c:v>
                </c:pt>
                <c:pt idx="2">
                  <c:v>Kainuu</c:v>
                </c:pt>
                <c:pt idx="3">
                  <c:v>Etelä-Karjala</c:v>
                </c:pt>
                <c:pt idx="4">
                  <c:v>Etelä-Savo</c:v>
                </c:pt>
                <c:pt idx="5">
                  <c:v>Kymenlaakso</c:v>
                </c:pt>
                <c:pt idx="6">
                  <c:v>Pohjois-Karjala</c:v>
                </c:pt>
                <c:pt idx="7">
                  <c:v>Kanta-Häme</c:v>
                </c:pt>
                <c:pt idx="8">
                  <c:v>Lappi</c:v>
                </c:pt>
                <c:pt idx="9">
                  <c:v>Pohjanmaa</c:v>
                </c:pt>
                <c:pt idx="10">
                  <c:v>Etelä-Pohjanmaa</c:v>
                </c:pt>
                <c:pt idx="11">
                  <c:v>Päijät-Häme</c:v>
                </c:pt>
                <c:pt idx="12">
                  <c:v>Satakunta</c:v>
                </c:pt>
                <c:pt idx="13">
                  <c:v>Pohjois-Savo</c:v>
                </c:pt>
                <c:pt idx="14">
                  <c:v>Keski-Suomi</c:v>
                </c:pt>
                <c:pt idx="15">
                  <c:v>Pohjois-Pohjanmaa</c:v>
                </c:pt>
                <c:pt idx="16">
                  <c:v>Varsinais-Suomi</c:v>
                </c:pt>
                <c:pt idx="17">
                  <c:v>Pirkanmaa</c:v>
                </c:pt>
                <c:pt idx="18">
                  <c:v>Uusimaa</c:v>
                </c:pt>
              </c:strCache>
            </c:strRef>
          </c:cat>
          <c:val>
            <c:numRef>
              <c:f>'001_11ra_2021'!$B$27:$B$45</c:f>
              <c:numCache>
                <c:formatCode>#,##0</c:formatCode>
                <c:ptCount val="19"/>
                <c:pt idx="0">
                  <c:v>30541</c:v>
                </c:pt>
                <c:pt idx="1">
                  <c:v>67736</c:v>
                </c:pt>
                <c:pt idx="2">
                  <c:v>70164</c:v>
                </c:pt>
                <c:pt idx="3">
                  <c:v>125162</c:v>
                </c:pt>
                <c:pt idx="4">
                  <c:v>129914</c:v>
                </c:pt>
                <c:pt idx="5">
                  <c:v>158658</c:v>
                </c:pt>
                <c:pt idx="6">
                  <c:v>162321</c:v>
                </c:pt>
                <c:pt idx="7">
                  <c:v>169547</c:v>
                </c:pt>
                <c:pt idx="8">
                  <c:v>176150</c:v>
                </c:pt>
                <c:pt idx="9">
                  <c:v>177602</c:v>
                </c:pt>
                <c:pt idx="10">
                  <c:v>190539</c:v>
                </c:pt>
                <c:pt idx="11">
                  <c:v>204479</c:v>
                </c:pt>
                <c:pt idx="12">
                  <c:v>211740</c:v>
                </c:pt>
                <c:pt idx="13">
                  <c:v>248190</c:v>
                </c:pt>
                <c:pt idx="14">
                  <c:v>273271</c:v>
                </c:pt>
                <c:pt idx="15">
                  <c:v>418205</c:v>
                </c:pt>
                <c:pt idx="16">
                  <c:v>490786</c:v>
                </c:pt>
                <c:pt idx="17">
                  <c:v>539309</c:v>
                </c:pt>
                <c:pt idx="18">
                  <c:v>1759537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C7E2-43B5-8EA1-7073DD478D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D7846E30-FEC6-7D4E-9665-D3EB2A33D8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B7D29FD-BFB5-124A-9544-E253FC11B59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5837C7-BDF0-4545-8690-B954DCF66A25}" type="datetimeFigureOut">
              <a:rPr lang="fi-FI" smtClean="0"/>
              <a:t>4.9.2024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311BCEC-9B06-564D-8BB9-CB99FECF9D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83C0BEB-10DB-6D46-B80F-1701003FAB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68012-6F2D-F446-BF76-6910ECBDF8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3472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E3A5B-5999-684D-8832-1BD9E7BB8BBA}" type="datetimeFigureOut">
              <a:rPr lang="fi-FI" smtClean="0"/>
              <a:t>4.9.2024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8A064-CE29-A142-8BC8-3A7027F61D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0073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F25F49-E62E-684D-A145-70E6EF318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115A642-7622-B247-A79F-D747FA7AF8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150CFBB-1C19-2242-89A0-E2CBE0535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21F2-2A4B-DC41-84D0-D0D38B490423}" type="datetime1">
              <a:rPr lang="fi-FI" smtClean="0"/>
              <a:t>4.9.2024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F8B8B11-CEAC-FD48-B513-FB291D98D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76DC3CD-7000-344F-A84A-CFDE1473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7617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B22665-AAF0-EF4A-9353-1FB3F9E6A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80B1EEA-D2B7-B84D-AA47-FA160C385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28027F5-02C6-B445-A744-EA954037F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82987-D68F-AD45-9907-63AB57D66555}" type="datetime1">
              <a:rPr lang="fi-FI" smtClean="0"/>
              <a:t>4.9.2024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CD6260F-CCF2-FC42-86BA-CCA4BD62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2E039C-158D-354C-8509-4E4AD15E4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580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C53C224-0B83-EB4C-885B-638FBD2B2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1B8C775-A021-6C49-A61C-331A06FB1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1EFAD33-8F1F-BF4C-8381-9AA9CB11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B74E-43EB-AC4C-B694-AC630504C910}" type="datetime1">
              <a:rPr lang="fi-FI" smtClean="0"/>
              <a:t>4.9.2024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EF3895A-B10E-EE44-9C4F-E290B694D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659F380-9E00-FE43-BD4C-D4C317DDB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764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7BB51CA-B874-DB4D-A6F2-F652387A9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0186F1-E3D6-A24E-A9A6-72965AE23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96FC9D8-FE37-3245-A0FC-24B0011F1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8E74-DAF5-8E42-AF9D-AABEDAF6FF9B}" type="datetime1">
              <a:rPr lang="fi-FI" smtClean="0"/>
              <a:t>4.9.2024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A3097B-CB4F-1E4D-A25E-D98CD1F67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032DB2A-6B2F-7840-990C-88E636E96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18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67A16B-55F2-2E4D-9354-044EB1971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8E934E9-29FA-3840-AE0C-DF5B853BF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4D521A8-DCE0-AF41-95D5-95E8273DC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30D1-616D-BC49-8419-54B6544657E4}" type="datetime1">
              <a:rPr lang="fi-FI" smtClean="0"/>
              <a:t>4.9.2024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AEB666-F419-FC43-BBB8-4A6D5B99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213633-E52E-7241-ABDF-22D6D4AF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415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C6DF89-E9FD-344A-8008-7E07A038B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B1C6EA-0947-F546-9894-2D088652D2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A308E71-EFE2-7A4D-9C79-59EA91BE3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E17D40D-7A4C-0942-B29C-8F0E9166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1533-F09A-9747-8891-BAE59A1202D2}" type="datetime1">
              <a:rPr lang="fi-FI" smtClean="0"/>
              <a:t>4.9.2024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8A8CF60-B37B-9440-84BF-80A26C837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51DA92F-BF20-6547-BF2A-194374AFB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508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2D49E6-4A38-D84D-BC23-3364E72E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3BD7035-F2AB-A240-8FBC-43D606187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3BD8A94-C435-8540-9DA3-0E546686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D1F8588-D529-4C4C-8ED8-54E9FDD5E5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F74E7F5-A68B-9A47-919B-5BD4AD211D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2D3438A-9016-1D4D-BBEA-8352C50C5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EEE-A3E8-6F43-B958-D24E3BD4CD4A}" type="datetime1">
              <a:rPr lang="fi-FI" smtClean="0"/>
              <a:t>4.9.2024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229C945-850A-B84E-ADD9-9809E56B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6128676-7DE0-DE4E-A7B4-2E56C0C2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627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726C91-A6FE-3441-A764-79CF0848F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70BB0B0-2419-634F-95EA-878537E3C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203B1-E4F1-B840-B3EB-3403192BE77E}" type="datetime1">
              <a:rPr lang="fi-FI" smtClean="0"/>
              <a:t>4.9.2024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BF34AB5-D6E3-FD48-A46B-3291B805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19C23E5-74E6-B941-A1C6-CC1F409E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983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A2673C0-FB60-6946-A13C-DC27C57FE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B8A68-CB4B-C847-A3EC-F72CD206FC96}" type="datetime1">
              <a:rPr lang="fi-FI" smtClean="0"/>
              <a:t>4.9.2024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90C1796-3FDB-2241-A6C7-A070A2C26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7723E77-8499-7B45-9894-38F0A2C69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073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35245C-88D3-B344-A5E4-78AAE8FE6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A589A8-4763-3243-BCB9-85806450D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6E57D7F-FFEB-E04A-8828-537878683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D9A31E-16F4-DA4D-B8CF-9419A9F1C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555FD-96D7-EC42-9D89-B9192CE566F8}" type="datetime1">
              <a:rPr lang="fi-FI" smtClean="0"/>
              <a:t>4.9.2024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4D0D621-B744-5B4A-B6CB-FB3D02307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EFEB604-2190-364D-9776-B7E181510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821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39DBE2-CAC4-3B48-807D-4BA93EABE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30EA694-1D42-BE4E-BBF5-0C564FBA34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E535506-7175-5142-A0D8-90110FAB7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5029221-B69D-6D42-AE19-3BD1C5EC6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BEB06-C2C9-6141-AA91-250AA4D9D3F2}" type="datetime1">
              <a:rPr lang="fi-FI" smtClean="0"/>
              <a:t>4.9.2024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B593506-999B-BF43-9D50-5E538CBA7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4E720A0-C01B-6C45-AE38-0C8CC4DB7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321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896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0706ABC-6C73-5846-A04F-62F05B4DF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922E224-D430-B443-9D0C-E9F88E8D8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1756FB0-4F53-9848-97B2-91F65346B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9B1F0-F0BB-ED41-B70D-57B242437F06}" type="datetime1">
              <a:rPr lang="fi-FI" smtClean="0"/>
              <a:t>4.9.2024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A737347-ED9D-C743-A276-B8681A7FE9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2E40F17-99BC-094C-BE33-4FC366B2F6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61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58418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Väestö Pohjois-Savossa kunnittain 31.12.2023</a:t>
            </a:r>
          </a:p>
        </p:txBody>
      </p:sp>
      <p:pic>
        <p:nvPicPr>
          <p:cNvPr id="7" name="Kuva 6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34C10C92-2E94-7A44-BD24-737A3C0041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8C958460-E1CF-413E-A693-0AF6164CF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910858"/>
              </p:ext>
            </p:extLst>
          </p:nvPr>
        </p:nvGraphicFramePr>
        <p:xfrm>
          <a:off x="1007290" y="1503038"/>
          <a:ext cx="2864600" cy="50855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620000">
                  <a:extLst>
                    <a:ext uri="{9D8B030D-6E8A-4147-A177-3AD203B41FA5}">
                      <a16:colId xmlns:a16="http://schemas.microsoft.com/office/drawing/2014/main" val="2999398339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01855505"/>
                    </a:ext>
                  </a:extLst>
                </a:gridCol>
              </a:tblGrid>
              <a:tr h="405543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Kunta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Väkiluku 31.12.2023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472295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Pohjois-Savo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248 190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0168966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124 021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41281145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Siilinjärvi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21 290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701434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Iisalmi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20 618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8542083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Varkaus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19 727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7325569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Leppävirta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9 049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613675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Lapinlahti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8 975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61028615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Kiuruvesi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7 475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311970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Suonenjoki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6 708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1273196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Joroinen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4 590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3358703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Pielavesi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4 073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317739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Sonkajärvi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1122137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Vieremä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3 387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7956766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Rautalampi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2 933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915457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Kaavi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2 628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162597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Tuusniemi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2 313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7153574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Keitele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2 035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860759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Vesanto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591632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Rautavaara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2291306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Tervo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020700"/>
                  </a:ext>
                </a:extLst>
              </a:tr>
            </a:tbl>
          </a:graphicData>
        </a:graphic>
      </p:graphicFrame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644173"/>
              </p:ext>
            </p:extLst>
          </p:nvPr>
        </p:nvGraphicFramePr>
        <p:xfrm>
          <a:off x="5226843" y="1222707"/>
          <a:ext cx="5624513" cy="5476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45566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158400"/>
            <a:ext cx="11288842" cy="1325563"/>
          </a:xfrm>
        </p:spPr>
        <p:txBody>
          <a:bodyPr>
            <a:normAutofit/>
          </a:bodyPr>
          <a:lstStyle/>
          <a:p>
            <a:r>
              <a:rPr lang="fi-FI" sz="3600" dirty="0"/>
              <a:t>Väestö maakunnittain 31.12.2023</a:t>
            </a:r>
          </a:p>
        </p:txBody>
      </p:sp>
      <p:pic>
        <p:nvPicPr>
          <p:cNvPr id="7" name="Kuva 6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34C10C92-2E94-7A44-BD24-737A3C0041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B868AE17-42AE-456C-A91A-8DA05E0EBA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374108"/>
              </p:ext>
            </p:extLst>
          </p:nvPr>
        </p:nvGraphicFramePr>
        <p:xfrm>
          <a:off x="1008000" y="1504800"/>
          <a:ext cx="2864600" cy="508543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620000">
                  <a:extLst>
                    <a:ext uri="{9D8B030D-6E8A-4147-A177-3AD203B41FA5}">
                      <a16:colId xmlns:a16="http://schemas.microsoft.com/office/drawing/2014/main" val="3730658829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3155133315"/>
                    </a:ext>
                  </a:extLst>
                </a:gridCol>
              </a:tblGrid>
              <a:tr h="405434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Maakunta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Väkiluku 31.12.2023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9142274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 MAA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5 603 851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61967599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Uusimaa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1 759 537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8420709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Pirkanmaa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539 309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165393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Varsinais-Suomi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490 786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9962385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Pohjois-Pohjanmaa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418 205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311014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Keski-Suomi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273 271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9696483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Pohjois-Savo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248 190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287141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Satakunta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211 740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1576364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Päijät-Häme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204 479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7420827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Etelä-Pohjanmaa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190 539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0421338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Pohjanmaa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177 602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219518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Lappi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176 150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1881257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Kanta-Häme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169 547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7799209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Pohjois-Karjala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162 321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59679985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Kymenlaakso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158 658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9505597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Etelä-Savo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129 914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9945686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Etelä-Karjala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125 162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3430323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Kainuu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70 164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698838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Keski-Pohjanmaa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67 736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971968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Ahvenanmaa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30 541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9677274"/>
                  </a:ext>
                </a:extLst>
              </a:tr>
            </a:tbl>
          </a:graphicData>
        </a:graphic>
      </p:graphicFrame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0579904"/>
              </p:ext>
            </p:extLst>
          </p:nvPr>
        </p:nvGraphicFramePr>
        <p:xfrm>
          <a:off x="4326182" y="950438"/>
          <a:ext cx="6353175" cy="5586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70214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Kelta-oranss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L_esitys2022" id="{6510A77E-3D41-46F6-96C7-8B557DBD956C}" vid="{0B30294F-9649-459E-8877-39414406D34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BA730BBA5CA44FABC43D3B76C31DDA" ma:contentTypeVersion="18" ma:contentTypeDescription="Create a new document." ma:contentTypeScope="" ma:versionID="ab14091e0824df1c0ea45c5b23f14818">
  <xsd:schema xmlns:xsd="http://www.w3.org/2001/XMLSchema" xmlns:xs="http://www.w3.org/2001/XMLSchema" xmlns:p="http://schemas.microsoft.com/office/2006/metadata/properties" xmlns:ns2="20687e04-2b66-4153-a4a5-df37f3cb410c" xmlns:ns3="27da45db-5c56-40f0-812e-9e795a9ded2e" targetNamespace="http://schemas.microsoft.com/office/2006/metadata/properties" ma:root="true" ma:fieldsID="a9ef018753874e357385c209003b3c09" ns2:_="" ns3:_="">
    <xsd:import namespace="20687e04-2b66-4153-a4a5-df37f3cb410c"/>
    <xsd:import namespace="27da45db-5c56-40f0-812e-9e795a9ded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87e04-2b66-4153-a4a5-df37f3cb41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4f3aec6-172b-4261-a579-1b9c936781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da45db-5c56-40f0-812e-9e795a9ded2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89bfb88-a4b8-407b-b9ae-716c5ce0db20}" ma:internalName="TaxCatchAll" ma:showField="CatchAllData" ma:web="27da45db-5c56-40f0-812e-9e795a9ded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0687e04-2b66-4153-a4a5-df37f3cb410c">
      <Terms xmlns="http://schemas.microsoft.com/office/infopath/2007/PartnerControls"/>
    </lcf76f155ced4ddcb4097134ff3c332f>
    <TaxCatchAll xmlns="27da45db-5c56-40f0-812e-9e795a9ded2e" xsi:nil="true"/>
  </documentManagement>
</p:properties>
</file>

<file path=customXml/itemProps1.xml><?xml version="1.0" encoding="utf-8"?>
<ds:datastoreItem xmlns:ds="http://schemas.openxmlformats.org/officeDocument/2006/customXml" ds:itemID="{84AB050F-C6F8-4755-9554-737D458718F0}"/>
</file>

<file path=customXml/itemProps2.xml><?xml version="1.0" encoding="utf-8"?>
<ds:datastoreItem xmlns:ds="http://schemas.openxmlformats.org/officeDocument/2006/customXml" ds:itemID="{DEB388DA-38E0-47C4-8F93-DA139E952B21}"/>
</file>

<file path=customXml/itemProps3.xml><?xml version="1.0" encoding="utf-8"?>
<ds:datastoreItem xmlns:ds="http://schemas.openxmlformats.org/officeDocument/2006/customXml" ds:itemID="{B02EBF68-71A0-44B4-B685-F42BE9CDDE90}"/>
</file>

<file path=docProps/app.xml><?xml version="1.0" encoding="utf-8"?>
<Properties xmlns="http://schemas.openxmlformats.org/officeDocument/2006/extended-properties" xmlns:vt="http://schemas.openxmlformats.org/officeDocument/2006/docPropsVTypes">
  <Template>PSL_esitys2022</Template>
  <TotalTime>0</TotalTime>
  <Words>198</Words>
  <Application>Microsoft Office PowerPoint</Application>
  <PresentationFormat>Laajakuva</PresentationFormat>
  <Paragraphs>117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Franklin Gothic Book</vt:lpstr>
      <vt:lpstr>Franklin Gothic Medium</vt:lpstr>
      <vt:lpstr>Office-teema</vt:lpstr>
      <vt:lpstr>Väestö Pohjois-Savossa kunnittain 31.12.2023</vt:lpstr>
      <vt:lpstr>Väestö maakunnittain 31.12.2023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2024-09-04T07:15:41Z</dcterms:created>
  <dcterms:modified xsi:type="dcterms:W3CDTF">2024-09-04T07:15:48Z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0x01010042BA730BBA5CA44FABC43D3B76C31DDA</vt:lpwstr>
  </property>
</Properties>
</file>