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301" r:id="rId6"/>
    <p:sldId id="276" r:id="rId7"/>
    <p:sldId id="279" r:id="rId8"/>
    <p:sldId id="280" r:id="rId9"/>
    <p:sldId id="281" r:id="rId10"/>
    <p:sldId id="282" r:id="rId11"/>
    <p:sldId id="287" r:id="rId12"/>
    <p:sldId id="288" r:id="rId13"/>
    <p:sldId id="289" r:id="rId14"/>
    <p:sldId id="292" r:id="rId15"/>
    <p:sldId id="294" r:id="rId16"/>
    <p:sldId id="298" r:id="rId17"/>
    <p:sldId id="299" r:id="rId18"/>
    <p:sldId id="26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46"/>
    <a:srgbClr val="799ABB"/>
    <a:srgbClr val="2ABBFE"/>
    <a:srgbClr val="969696"/>
    <a:srgbClr val="FFD128"/>
    <a:srgbClr val="000000"/>
    <a:srgbClr val="FFFFFF"/>
    <a:srgbClr val="B59C23"/>
    <a:srgbClr val="43432F"/>
    <a:srgbClr val="8A5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6BB38-B861-438E-BB70-6FF07365A425}" v="26" dt="2024-09-09T11:11:52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63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pohjoissavofi.sharepoint.com/Aluekehitys/TILASTOT/Esitteet/Pohjatietoja/PS_esite_pohjatietoja_202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pohjoissavofi.sharepoint.com/Aluekehitys/TILASTOT/Esitteet/Pohjatietoja/PS_esite_pohjatietoja_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pohjoissavofi.sharepoint.com/Aluekehitys/TILASTOT/Esitteet/Pohjatietoja/PS_esite_pohjatietoja_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pohjoissavofi.sharepoint.com/Aluekehitys/TILASTOT/Esitteet/Pohjatietoja/PS_esite_pohjatietoja_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pohjoissavofi.sharepoint.com/Aluekehitys/TILASTOT/Esitteet/Pohjatietoja/PS_esite_pohjatietoja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96765372815793"/>
          <c:y val="6.4991808137259646E-2"/>
          <c:w val="0.47149843270641589"/>
          <c:h val="0.85576704500792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Profiili!$B$4</c:f>
              <c:strCache>
                <c:ptCount val="1"/>
                <c:pt idx="0">
                  <c:v>% koko 
maasta</c:v>
                </c:pt>
              </c:strCache>
            </c:strRef>
          </c:tx>
          <c:spPr>
            <a:solidFill>
              <a:srgbClr val="799ABB"/>
            </a:solidFill>
            <a:ln w="12700">
              <a:solidFill>
                <a:srgbClr val="799ABB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FB-4CCE-A8AD-AA682FD6454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FB-4CCE-A8AD-AA682FD6454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FB-4CCE-A8AD-AA682FD6454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FB-4CCE-A8AD-AA682FD6454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5FB-4CCE-A8AD-AA682FD6454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Profiili!$A$5:$A$30</c:f>
              <c:strCache>
                <c:ptCount val="26"/>
                <c:pt idx="0">
                  <c:v>Marjantuotanto</c:v>
                </c:pt>
                <c:pt idx="1">
                  <c:v>Maidontuotanto</c:v>
                </c:pt>
                <c:pt idx="2">
                  <c:v>Naudanlihantuotanto</c:v>
                </c:pt>
                <c:pt idx="3">
                  <c:v>Vesistöala</c:v>
                </c:pt>
                <c:pt idx="4">
                  <c:v>Puuston vuotuinen kasvu</c:v>
                </c:pt>
                <c:pt idx="5">
                  <c:v>Alkutuotannon työpaikat</c:v>
                </c:pt>
                <c:pt idx="6">
                  <c:v>Maatalous- ja puutarhayritykset</c:v>
                </c:pt>
                <c:pt idx="7">
                  <c:v>Käytössä oleva maatalousmaa </c:v>
                </c:pt>
                <c:pt idx="8">
                  <c:v>Kesämökit</c:v>
                </c:pt>
                <c:pt idx="9">
                  <c:v>Maa-ala</c:v>
                </c:pt>
                <c:pt idx="10">
                  <c:v>Eläkkeensaajat</c:v>
                </c:pt>
                <c:pt idx="11">
                  <c:v>65 vuotta täyttäneet</c:v>
                </c:pt>
                <c:pt idx="12">
                  <c:v>Tutkinnon suorittaneet </c:v>
                </c:pt>
                <c:pt idx="13">
                  <c:v>VÄESTÖ</c:v>
                </c:pt>
                <c:pt idx="14">
                  <c:v>Jalostuksen työpaikat</c:v>
                </c:pt>
                <c:pt idx="15">
                  <c:v>Työpaikat</c:v>
                </c:pt>
                <c:pt idx="16">
                  <c:v>0-14-vuotiaat</c:v>
                </c:pt>
                <c:pt idx="17">
                  <c:v>Palvelujen työpaikat</c:v>
                </c:pt>
                <c:pt idx="18">
                  <c:v>Teollisuuden jalostusarvo </c:v>
                </c:pt>
                <c:pt idx="19">
                  <c:v>BKT</c:v>
                </c:pt>
                <c:pt idx="20">
                  <c:v>Yöpymisten lukumäärä</c:v>
                </c:pt>
                <c:pt idx="21">
                  <c:v>Yritysten lkm</c:v>
                </c:pt>
                <c:pt idx="22">
                  <c:v>Yritysten perustaminen</c:v>
                </c:pt>
                <c:pt idx="23">
                  <c:v>Jalostuksen invest. yhteensä</c:v>
                </c:pt>
                <c:pt idx="24">
                  <c:v>Tutkimus- ja kehitt.toim. menot</c:v>
                </c:pt>
                <c:pt idx="25">
                  <c:v>Teollisuuden vienti </c:v>
                </c:pt>
              </c:strCache>
            </c:strRef>
          </c:cat>
          <c:val>
            <c:numRef>
              <c:f>Profiili!$B$5:$B$30</c:f>
              <c:numCache>
                <c:formatCode>0.0</c:formatCode>
                <c:ptCount val="26"/>
                <c:pt idx="0">
                  <c:v>26.906097124448159</c:v>
                </c:pt>
                <c:pt idx="1">
                  <c:v>14.231733841028261</c:v>
                </c:pt>
                <c:pt idx="2">
                  <c:v>13.900925166881366</c:v>
                </c:pt>
                <c:pt idx="3">
                  <c:v>10.817255852241765</c:v>
                </c:pt>
                <c:pt idx="4">
                  <c:v>9.52013131215603</c:v>
                </c:pt>
                <c:pt idx="5">
                  <c:v>8.8384220708217676</c:v>
                </c:pt>
                <c:pt idx="6">
                  <c:v>7.1301838139622902</c:v>
                </c:pt>
                <c:pt idx="7">
                  <c:v>6.7814619179225293</c:v>
                </c:pt>
                <c:pt idx="8">
                  <c:v>6.1536476426799007</c:v>
                </c:pt>
                <c:pt idx="9">
                  <c:v>5.7061945370210667</c:v>
                </c:pt>
                <c:pt idx="10">
                  <c:v>5.2727750591356797</c:v>
                </c:pt>
                <c:pt idx="11">
                  <c:v>5.1332084901510342</c:v>
                </c:pt>
                <c:pt idx="12">
                  <c:v>4.6003908464099377</c:v>
                </c:pt>
                <c:pt idx="13">
                  <c:v>4.4289186132893255</c:v>
                </c:pt>
                <c:pt idx="14">
                  <c:v>4.1799563208999784</c:v>
                </c:pt>
                <c:pt idx="15">
                  <c:v>4.1194150064285919</c:v>
                </c:pt>
                <c:pt idx="16">
                  <c:v>4.1131559468994228</c:v>
                </c:pt>
                <c:pt idx="17">
                  <c:v>3.9592482399808815</c:v>
                </c:pt>
                <c:pt idx="18">
                  <c:v>3.9407078654307854</c:v>
                </c:pt>
                <c:pt idx="19">
                  <c:v>3.7998110974282948</c:v>
                </c:pt>
                <c:pt idx="20">
                  <c:v>3.633614153360925</c:v>
                </c:pt>
                <c:pt idx="21">
                  <c:v>3.5988726474913393</c:v>
                </c:pt>
                <c:pt idx="22">
                  <c:v>3.2690130326901303</c:v>
                </c:pt>
                <c:pt idx="23">
                  <c:v>3.0366644799183615</c:v>
                </c:pt>
                <c:pt idx="24">
                  <c:v>2.8553067627676061</c:v>
                </c:pt>
                <c:pt idx="25">
                  <c:v>2.1499302009263026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B-4CCE-A8AD-AA682FD64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85894080"/>
        <c:axId val="1"/>
      </c:barChart>
      <c:catAx>
        <c:axId val="28589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>
                <a:latin typeface="Franklin Gothic Book" panose="020B0503020102020204" pitchFamily="34" charset="0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>
                <a:latin typeface="Franklin Gothic Book" panose="020B0503020102020204" pitchFamily="34" charset="0"/>
              </a:defRPr>
            </a:pPr>
            <a:endParaRPr lang="fi-FI"/>
          </a:p>
        </c:txPr>
        <c:crossAx val="285894080"/>
        <c:crosses val="autoZero"/>
        <c:crossBetween val="between"/>
        <c:majorUnit val="5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59478279500774E-2"/>
          <c:y val="6.1274509803921566E-2"/>
          <c:w val="0.92033303872730199"/>
          <c:h val="0.82903543307086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Taul1!$A$2:$A$35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Taul1!$B$2:$B$35</c:f>
              <c:numCache>
                <c:formatCode>0</c:formatCode>
                <c:ptCount val="34"/>
                <c:pt idx="0">
                  <c:v>448</c:v>
                </c:pt>
                <c:pt idx="1">
                  <c:v>638</c:v>
                </c:pt>
                <c:pt idx="2">
                  <c:v>565</c:v>
                </c:pt>
                <c:pt idx="3">
                  <c:v>116</c:v>
                </c:pt>
                <c:pt idx="4">
                  <c:v>445</c:v>
                </c:pt>
                <c:pt idx="5">
                  <c:v>192</c:v>
                </c:pt>
                <c:pt idx="6">
                  <c:v>114</c:v>
                </c:pt>
                <c:pt idx="7">
                  <c:v>40</c:v>
                </c:pt>
                <c:pt idx="8">
                  <c:v>-105</c:v>
                </c:pt>
                <c:pt idx="9">
                  <c:v>-79</c:v>
                </c:pt>
                <c:pt idx="10">
                  <c:v>-186</c:v>
                </c:pt>
                <c:pt idx="11">
                  <c:v>-32</c:v>
                </c:pt>
                <c:pt idx="12">
                  <c:v>-383</c:v>
                </c:pt>
                <c:pt idx="13">
                  <c:v>-293</c:v>
                </c:pt>
                <c:pt idx="14">
                  <c:v>-64</c:v>
                </c:pt>
                <c:pt idx="15">
                  <c:v>-136</c:v>
                </c:pt>
                <c:pt idx="16">
                  <c:v>-193</c:v>
                </c:pt>
                <c:pt idx="17">
                  <c:v>-444</c:v>
                </c:pt>
                <c:pt idx="18">
                  <c:v>-262</c:v>
                </c:pt>
                <c:pt idx="19">
                  <c:v>-207</c:v>
                </c:pt>
                <c:pt idx="20">
                  <c:v>-255</c:v>
                </c:pt>
                <c:pt idx="21">
                  <c:v>-279</c:v>
                </c:pt>
                <c:pt idx="22">
                  <c:v>-492</c:v>
                </c:pt>
                <c:pt idx="23">
                  <c:v>-436</c:v>
                </c:pt>
                <c:pt idx="24">
                  <c:v>-617</c:v>
                </c:pt>
                <c:pt idx="25">
                  <c:v>-652</c:v>
                </c:pt>
                <c:pt idx="26">
                  <c:v>-757</c:v>
                </c:pt>
                <c:pt idx="27">
                  <c:v>-905</c:v>
                </c:pt>
                <c:pt idx="28">
                  <c:v>-945</c:v>
                </c:pt>
                <c:pt idx="29">
                  <c:v>-1115</c:v>
                </c:pt>
                <c:pt idx="30">
                  <c:v>-1108</c:v>
                </c:pt>
                <c:pt idx="31">
                  <c:v>-1179</c:v>
                </c:pt>
                <c:pt idx="32">
                  <c:v>-1583</c:v>
                </c:pt>
                <c:pt idx="33">
                  <c:v>-1501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0-42C6-A6FB-6B9FC68DA46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Kokonaisnettomuutto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Taul1!$A$2:$A$35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Taul1!$C$2:$C$35</c:f>
              <c:numCache>
                <c:formatCode>0</c:formatCode>
                <c:ptCount val="34"/>
                <c:pt idx="0">
                  <c:v>-50</c:v>
                </c:pt>
                <c:pt idx="1">
                  <c:v>254</c:v>
                </c:pt>
                <c:pt idx="2">
                  <c:v>209</c:v>
                </c:pt>
                <c:pt idx="3">
                  <c:v>-75</c:v>
                </c:pt>
                <c:pt idx="4">
                  <c:v>-610</c:v>
                </c:pt>
                <c:pt idx="5">
                  <c:v>-744</c:v>
                </c:pt>
                <c:pt idx="6">
                  <c:v>-806</c:v>
                </c:pt>
                <c:pt idx="7">
                  <c:v>-1160</c:v>
                </c:pt>
                <c:pt idx="8">
                  <c:v>-1585</c:v>
                </c:pt>
                <c:pt idx="9">
                  <c:v>-1475</c:v>
                </c:pt>
                <c:pt idx="10">
                  <c:v>-1581</c:v>
                </c:pt>
                <c:pt idx="11">
                  <c:v>-957</c:v>
                </c:pt>
                <c:pt idx="12">
                  <c:v>-568</c:v>
                </c:pt>
                <c:pt idx="13">
                  <c:v>-351</c:v>
                </c:pt>
                <c:pt idx="14">
                  <c:v>-285</c:v>
                </c:pt>
                <c:pt idx="15">
                  <c:v>-942</c:v>
                </c:pt>
                <c:pt idx="16">
                  <c:v>-406</c:v>
                </c:pt>
                <c:pt idx="17">
                  <c:v>-284</c:v>
                </c:pt>
                <c:pt idx="18">
                  <c:v>-246</c:v>
                </c:pt>
                <c:pt idx="19">
                  <c:v>-98</c:v>
                </c:pt>
                <c:pt idx="20">
                  <c:v>-25</c:v>
                </c:pt>
                <c:pt idx="21">
                  <c:v>406</c:v>
                </c:pt>
                <c:pt idx="22">
                  <c:v>534</c:v>
                </c:pt>
                <c:pt idx="23">
                  <c:v>563</c:v>
                </c:pt>
                <c:pt idx="24">
                  <c:v>565</c:v>
                </c:pt>
                <c:pt idx="25">
                  <c:v>284</c:v>
                </c:pt>
                <c:pt idx="26">
                  <c:v>336</c:v>
                </c:pt>
                <c:pt idx="27">
                  <c:v>-304</c:v>
                </c:pt>
                <c:pt idx="28">
                  <c:v>-196</c:v>
                </c:pt>
                <c:pt idx="29">
                  <c:v>-262</c:v>
                </c:pt>
                <c:pt idx="30">
                  <c:v>386</c:v>
                </c:pt>
                <c:pt idx="31">
                  <c:v>1288</c:v>
                </c:pt>
                <c:pt idx="32">
                  <c:v>913</c:v>
                </c:pt>
                <c:pt idx="33">
                  <c:v>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0-42C6-A6FB-6B9FC68DA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23998288"/>
        <c:axId val="102400224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Kokonaismuutos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Taul1!$A$2:$A$35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Taul1!$D$2:$D$35</c:f>
              <c:numCache>
                <c:formatCode>0</c:formatCode>
                <c:ptCount val="34"/>
                <c:pt idx="0">
                  <c:v>390</c:v>
                </c:pt>
                <c:pt idx="1">
                  <c:v>999</c:v>
                </c:pt>
                <c:pt idx="2">
                  <c:v>814</c:v>
                </c:pt>
                <c:pt idx="3">
                  <c:v>103</c:v>
                </c:pt>
                <c:pt idx="4">
                  <c:v>-86</c:v>
                </c:pt>
                <c:pt idx="5">
                  <c:v>-562</c:v>
                </c:pt>
                <c:pt idx="6">
                  <c:v>-664</c:v>
                </c:pt>
                <c:pt idx="7">
                  <c:v>-1066</c:v>
                </c:pt>
                <c:pt idx="8">
                  <c:v>-1632</c:v>
                </c:pt>
                <c:pt idx="9">
                  <c:v>-1553</c:v>
                </c:pt>
                <c:pt idx="10">
                  <c:v>-1754</c:v>
                </c:pt>
                <c:pt idx="11">
                  <c:v>-975</c:v>
                </c:pt>
                <c:pt idx="12">
                  <c:v>-936</c:v>
                </c:pt>
                <c:pt idx="13">
                  <c:v>-649</c:v>
                </c:pt>
                <c:pt idx="14">
                  <c:v>-339</c:v>
                </c:pt>
                <c:pt idx="15">
                  <c:v>-1057</c:v>
                </c:pt>
                <c:pt idx="16">
                  <c:v>-589</c:v>
                </c:pt>
                <c:pt idx="17">
                  <c:v>-727</c:v>
                </c:pt>
                <c:pt idx="18">
                  <c:v>-468</c:v>
                </c:pt>
                <c:pt idx="19">
                  <c:v>-294</c:v>
                </c:pt>
                <c:pt idx="20">
                  <c:v>-268</c:v>
                </c:pt>
                <c:pt idx="21">
                  <c:v>135</c:v>
                </c:pt>
                <c:pt idx="22">
                  <c:v>52</c:v>
                </c:pt>
                <c:pt idx="23">
                  <c:v>119</c:v>
                </c:pt>
                <c:pt idx="24">
                  <c:v>-58</c:v>
                </c:pt>
                <c:pt idx="25">
                  <c:v>-346</c:v>
                </c:pt>
                <c:pt idx="26">
                  <c:v>-424</c:v>
                </c:pt>
                <c:pt idx="27">
                  <c:v>-1245</c:v>
                </c:pt>
                <c:pt idx="28">
                  <c:v>-1156</c:v>
                </c:pt>
                <c:pt idx="29">
                  <c:v>-1411</c:v>
                </c:pt>
                <c:pt idx="30">
                  <c:v>-738</c:v>
                </c:pt>
                <c:pt idx="31">
                  <c:v>98</c:v>
                </c:pt>
                <c:pt idx="32">
                  <c:v>-674</c:v>
                </c:pt>
                <c:pt idx="33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60-42C6-A6FB-6B9FC68DA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998288"/>
        <c:axId val="1024002248"/>
      </c:lineChart>
      <c:catAx>
        <c:axId val="102399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4002248"/>
        <c:crosses val="autoZero"/>
        <c:auto val="1"/>
        <c:lblAlgn val="ctr"/>
        <c:lblOffset val="100"/>
        <c:noMultiLvlLbl val="0"/>
      </c:catAx>
      <c:valAx>
        <c:axId val="1024002248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2399828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240527908827765"/>
          <c:y val="0.10814922031804848"/>
          <c:w val="0.48428960402283527"/>
          <c:h val="4.3689626175368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Työpaikat!$A$5:$A$26</c:f>
              <c:strCache>
                <c:ptCount val="22"/>
                <c:pt idx="0">
                  <c:v>Kansainvälisten organisaatioiden ja toimielinten toiminta (U)</c:v>
                </c:pt>
                <c:pt idx="1">
                  <c:v>Kaivostoiminta ja louhinta (B)</c:v>
                </c:pt>
                <c:pt idx="2">
                  <c:v>Sähkö-, kaasu- ja lämpöhuolto, jäähdytysliiketoiminta (D)</c:v>
                </c:pt>
                <c:pt idx="3">
                  <c:v>Kotitalouksien toiminta työnantajina; kotital. eriyttämätön toim. (T)</c:v>
                </c:pt>
                <c:pt idx="4">
                  <c:v>Vesi-, viemäri-, jätevesi- ja jätehuolto ja muu ymp. puht.pito (E)</c:v>
                </c:pt>
                <c:pt idx="5">
                  <c:v>Kiinteistöalan toiminta (L)</c:v>
                </c:pt>
                <c:pt idx="6">
                  <c:v>Tuntematon (X)</c:v>
                </c:pt>
                <c:pt idx="7">
                  <c:v>Rahoitus- ja vakuutustoiminta (K)</c:v>
                </c:pt>
                <c:pt idx="8">
                  <c:v>Taiteet, viihde ja virkistys (R)</c:v>
                </c:pt>
                <c:pt idx="9">
                  <c:v>Informaatio ja viestintä (J)</c:v>
                </c:pt>
                <c:pt idx="10">
                  <c:v>Muu palvelutoiminta (S)</c:v>
                </c:pt>
                <c:pt idx="11">
                  <c:v>Majoitus- ja ravitsemistoiminta (I)</c:v>
                </c:pt>
                <c:pt idx="12">
                  <c:v>Julkinen hallinto ja maanpuolustus; pakollinen sosiaalivakuutus (O)</c:v>
                </c:pt>
                <c:pt idx="13">
                  <c:v>Kuljetus ja varastointi (H)</c:v>
                </c:pt>
                <c:pt idx="14">
                  <c:v>Ammatillinen, tieteellinen ja tekninen toiminta (M)</c:v>
                </c:pt>
                <c:pt idx="15">
                  <c:v>Maatalous, metsätalous ja kalatalous (A)</c:v>
                </c:pt>
                <c:pt idx="16">
                  <c:v>Koulutus (P)</c:v>
                </c:pt>
                <c:pt idx="17">
                  <c:v>Rakentaminen (F)</c:v>
                </c:pt>
                <c:pt idx="18">
                  <c:v>Hallinto- ja tukipalvelutoiminta (N)</c:v>
                </c:pt>
                <c:pt idx="19">
                  <c:v>Tukku- ja vähittäiskauppa; moottoriajoneuvojen korjaus (G)</c:v>
                </c:pt>
                <c:pt idx="20">
                  <c:v>Teollisuus (C)</c:v>
                </c:pt>
                <c:pt idx="21">
                  <c:v>Terveys- ja sosiaalipalvelut (Q)</c:v>
                </c:pt>
              </c:strCache>
            </c:strRef>
          </c:cat>
          <c:val>
            <c:numRef>
              <c:f>Työpaikat!$B$5:$B$26</c:f>
              <c:numCache>
                <c:formatCode>#,##0</c:formatCode>
                <c:ptCount val="22"/>
                <c:pt idx="0">
                  <c:v>0</c:v>
                </c:pt>
                <c:pt idx="1">
                  <c:v>347</c:v>
                </c:pt>
                <c:pt idx="2">
                  <c:v>431</c:v>
                </c:pt>
                <c:pt idx="3">
                  <c:v>464</c:v>
                </c:pt>
                <c:pt idx="4">
                  <c:v>561</c:v>
                </c:pt>
                <c:pt idx="5">
                  <c:v>980</c:v>
                </c:pt>
                <c:pt idx="6">
                  <c:v>1066</c:v>
                </c:pt>
                <c:pt idx="7">
                  <c:v>1410</c:v>
                </c:pt>
                <c:pt idx="8">
                  <c:v>1531</c:v>
                </c:pt>
                <c:pt idx="9">
                  <c:v>2257</c:v>
                </c:pt>
                <c:pt idx="10">
                  <c:v>2386</c:v>
                </c:pt>
                <c:pt idx="11">
                  <c:v>3084</c:v>
                </c:pt>
                <c:pt idx="12">
                  <c:v>4391</c:v>
                </c:pt>
                <c:pt idx="13">
                  <c:v>4512</c:v>
                </c:pt>
                <c:pt idx="14">
                  <c:v>4963</c:v>
                </c:pt>
                <c:pt idx="15">
                  <c:v>5254</c:v>
                </c:pt>
                <c:pt idx="16">
                  <c:v>7392</c:v>
                </c:pt>
                <c:pt idx="17">
                  <c:v>7473</c:v>
                </c:pt>
                <c:pt idx="18">
                  <c:v>7491</c:v>
                </c:pt>
                <c:pt idx="19">
                  <c:v>9699</c:v>
                </c:pt>
                <c:pt idx="20">
                  <c:v>12471</c:v>
                </c:pt>
                <c:pt idx="21">
                  <c:v>21673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9-42D9-998C-5C3A4CC78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56420912"/>
        <c:axId val="256422552"/>
      </c:barChart>
      <c:catAx>
        <c:axId val="25642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256422552"/>
        <c:crosses val="autoZero"/>
        <c:auto val="1"/>
        <c:lblAlgn val="ctr"/>
        <c:lblOffset val="100"/>
        <c:noMultiLvlLbl val="0"/>
      </c:catAx>
      <c:valAx>
        <c:axId val="256422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25642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Maatalous!$B$14:$B$20</c:f>
              <c:strCache>
                <c:ptCount val="7"/>
                <c:pt idx="0">
                  <c:v>Muu laidunkarja, sika- ja siipikarjatalous</c:v>
                </c:pt>
                <c:pt idx="1">
                  <c:v>Sekamuotoinen tuotanto</c:v>
                </c:pt>
                <c:pt idx="2">
                  <c:v>Avomaantuotanto</c:v>
                </c:pt>
                <c:pt idx="3">
                  <c:v>Viljanviljely</c:v>
                </c:pt>
                <c:pt idx="4">
                  <c:v>Naudanlihan tuotanto</c:v>
                </c:pt>
                <c:pt idx="5">
                  <c:v>Lypsykarjatalous</c:v>
                </c:pt>
                <c:pt idx="6">
                  <c:v>Muu kasvinviljely, kasvihuonetuotanto</c:v>
                </c:pt>
              </c:strCache>
            </c:strRef>
          </c:cat>
          <c:val>
            <c:numRef>
              <c:f>Maatalous!$C$14:$C$20</c:f>
              <c:numCache>
                <c:formatCode>0</c:formatCode>
                <c:ptCount val="7"/>
                <c:pt idx="0">
                  <c:v>66</c:v>
                </c:pt>
                <c:pt idx="1">
                  <c:v>73</c:v>
                </c:pt>
                <c:pt idx="2">
                  <c:v>159</c:v>
                </c:pt>
                <c:pt idx="3">
                  <c:v>290</c:v>
                </c:pt>
                <c:pt idx="4">
                  <c:v>304</c:v>
                </c:pt>
                <c:pt idx="5">
                  <c:v>593</c:v>
                </c:pt>
                <c:pt idx="6">
                  <c:v>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2-4F0A-BC14-8D12CE697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60608352"/>
        <c:axId val="560608712"/>
      </c:barChart>
      <c:catAx>
        <c:axId val="56060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0608712"/>
        <c:crosses val="autoZero"/>
        <c:auto val="1"/>
        <c:lblAlgn val="ctr"/>
        <c:lblOffset val="100"/>
        <c:noMultiLvlLbl val="0"/>
      </c:catAx>
      <c:valAx>
        <c:axId val="560608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06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ysClr val="windowText" lastClr="000000"/>
      </a:solidFill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Asunnot!$B$3</c:f>
              <c:strCache>
                <c:ptCount val="1"/>
                <c:pt idx="0">
                  <c:v>Omakoti- ja paritalot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Asunnot!$A$4:$A$27</c:f>
              <c:numCache>
                <c:formatCode>0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Asunnot!$B$4:$B$27</c:f>
              <c:numCache>
                <c:formatCode>#,##0</c:formatCode>
                <c:ptCount val="24"/>
                <c:pt idx="0">
                  <c:v>500</c:v>
                </c:pt>
                <c:pt idx="1">
                  <c:v>434</c:v>
                </c:pt>
                <c:pt idx="2">
                  <c:v>392</c:v>
                </c:pt>
                <c:pt idx="3">
                  <c:v>460</c:v>
                </c:pt>
                <c:pt idx="4">
                  <c:v>509</c:v>
                </c:pt>
                <c:pt idx="5">
                  <c:v>631</c:v>
                </c:pt>
                <c:pt idx="6">
                  <c:v>712</c:v>
                </c:pt>
                <c:pt idx="7">
                  <c:v>666</c:v>
                </c:pt>
                <c:pt idx="8">
                  <c:v>626</c:v>
                </c:pt>
                <c:pt idx="9">
                  <c:v>481</c:v>
                </c:pt>
                <c:pt idx="10">
                  <c:v>476</c:v>
                </c:pt>
                <c:pt idx="11">
                  <c:v>517</c:v>
                </c:pt>
                <c:pt idx="12">
                  <c:v>525</c:v>
                </c:pt>
                <c:pt idx="13">
                  <c:v>467</c:v>
                </c:pt>
                <c:pt idx="14">
                  <c:v>369</c:v>
                </c:pt>
                <c:pt idx="15">
                  <c:v>321</c:v>
                </c:pt>
                <c:pt idx="16">
                  <c:v>279</c:v>
                </c:pt>
                <c:pt idx="17">
                  <c:v>317</c:v>
                </c:pt>
                <c:pt idx="18">
                  <c:v>292</c:v>
                </c:pt>
                <c:pt idx="19">
                  <c:v>266</c:v>
                </c:pt>
                <c:pt idx="20">
                  <c:v>253</c:v>
                </c:pt>
                <c:pt idx="21">
                  <c:v>286</c:v>
                </c:pt>
                <c:pt idx="22">
                  <c:v>268</c:v>
                </c:pt>
                <c:pt idx="2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3-41A5-982F-C7C1F7DC7DC8}"/>
            </c:ext>
          </c:extLst>
        </c:ser>
        <c:ser>
          <c:idx val="1"/>
          <c:order val="1"/>
          <c:tx>
            <c:strRef>
              <c:f>Asunnot!$C$3</c:f>
              <c:strCache>
                <c:ptCount val="1"/>
                <c:pt idx="0">
                  <c:v>Rivitalot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Asunnot!$A$4:$A$27</c:f>
              <c:numCache>
                <c:formatCode>0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Asunnot!$C$4:$C$27</c:f>
              <c:numCache>
                <c:formatCode>#,##0</c:formatCode>
                <c:ptCount val="24"/>
                <c:pt idx="0">
                  <c:v>244</c:v>
                </c:pt>
                <c:pt idx="1">
                  <c:v>120</c:v>
                </c:pt>
                <c:pt idx="2">
                  <c:v>133</c:v>
                </c:pt>
                <c:pt idx="3">
                  <c:v>130</c:v>
                </c:pt>
                <c:pt idx="4">
                  <c:v>105</c:v>
                </c:pt>
                <c:pt idx="5">
                  <c:v>148</c:v>
                </c:pt>
                <c:pt idx="6">
                  <c:v>175</c:v>
                </c:pt>
                <c:pt idx="7">
                  <c:v>168</c:v>
                </c:pt>
                <c:pt idx="8">
                  <c:v>178</c:v>
                </c:pt>
                <c:pt idx="9">
                  <c:v>111</c:v>
                </c:pt>
                <c:pt idx="10">
                  <c:v>143</c:v>
                </c:pt>
                <c:pt idx="11">
                  <c:v>165</c:v>
                </c:pt>
                <c:pt idx="12">
                  <c:v>208</c:v>
                </c:pt>
                <c:pt idx="13">
                  <c:v>192</c:v>
                </c:pt>
                <c:pt idx="14">
                  <c:v>139</c:v>
                </c:pt>
                <c:pt idx="15">
                  <c:v>234</c:v>
                </c:pt>
                <c:pt idx="16">
                  <c:v>170</c:v>
                </c:pt>
                <c:pt idx="17">
                  <c:v>129</c:v>
                </c:pt>
                <c:pt idx="18">
                  <c:v>213</c:v>
                </c:pt>
                <c:pt idx="19">
                  <c:v>114</c:v>
                </c:pt>
                <c:pt idx="20">
                  <c:v>193</c:v>
                </c:pt>
                <c:pt idx="21">
                  <c:v>174</c:v>
                </c:pt>
                <c:pt idx="22">
                  <c:v>214</c:v>
                </c:pt>
                <c:pt idx="2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3-41A5-982F-C7C1F7DC7DC8}"/>
            </c:ext>
          </c:extLst>
        </c:ser>
        <c:ser>
          <c:idx val="2"/>
          <c:order val="2"/>
          <c:tx>
            <c:strRef>
              <c:f>Asunnot!$D$3</c:f>
              <c:strCache>
                <c:ptCount val="1"/>
                <c:pt idx="0">
                  <c:v>Kerrostalot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Asunnot!$A$4:$A$27</c:f>
              <c:numCache>
                <c:formatCode>0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Asunnot!$D$4:$D$27</c:f>
              <c:numCache>
                <c:formatCode>#,##0</c:formatCode>
                <c:ptCount val="24"/>
                <c:pt idx="0">
                  <c:v>461</c:v>
                </c:pt>
                <c:pt idx="1">
                  <c:v>462</c:v>
                </c:pt>
                <c:pt idx="2">
                  <c:v>296</c:v>
                </c:pt>
                <c:pt idx="3">
                  <c:v>367</c:v>
                </c:pt>
                <c:pt idx="4">
                  <c:v>200</c:v>
                </c:pt>
                <c:pt idx="5">
                  <c:v>514</c:v>
                </c:pt>
                <c:pt idx="6">
                  <c:v>248</c:v>
                </c:pt>
                <c:pt idx="7">
                  <c:v>427</c:v>
                </c:pt>
                <c:pt idx="8">
                  <c:v>368</c:v>
                </c:pt>
                <c:pt idx="9">
                  <c:v>390</c:v>
                </c:pt>
                <c:pt idx="10">
                  <c:v>223</c:v>
                </c:pt>
                <c:pt idx="11">
                  <c:v>635</c:v>
                </c:pt>
                <c:pt idx="12">
                  <c:v>578</c:v>
                </c:pt>
                <c:pt idx="13">
                  <c:v>599</c:v>
                </c:pt>
                <c:pt idx="14">
                  <c:v>640</c:v>
                </c:pt>
                <c:pt idx="15">
                  <c:v>512</c:v>
                </c:pt>
                <c:pt idx="16">
                  <c:v>646</c:v>
                </c:pt>
                <c:pt idx="17">
                  <c:v>821</c:v>
                </c:pt>
                <c:pt idx="18">
                  <c:v>1590</c:v>
                </c:pt>
                <c:pt idx="19">
                  <c:v>651</c:v>
                </c:pt>
                <c:pt idx="20">
                  <c:v>985</c:v>
                </c:pt>
                <c:pt idx="21">
                  <c:v>887</c:v>
                </c:pt>
                <c:pt idx="22">
                  <c:v>1200</c:v>
                </c:pt>
                <c:pt idx="23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3-41A5-982F-C7C1F7DC7DC8}"/>
            </c:ext>
          </c:extLst>
        </c:ser>
        <c:ser>
          <c:idx val="3"/>
          <c:order val="3"/>
          <c:tx>
            <c:strRef>
              <c:f>Asunnot!$E$3</c:f>
              <c:strCache>
                <c:ptCount val="1"/>
                <c:pt idx="0">
                  <c:v>Erityisryhmien asuinrakennukset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Asunnot!$A$4:$A$27</c:f>
              <c:numCache>
                <c:formatCode>0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Asunnot!$E$4:$E$27</c:f>
              <c:numCache>
                <c:formatCode>#,##0</c:formatCode>
                <c:ptCount val="24"/>
                <c:pt idx="0">
                  <c:v>4</c:v>
                </c:pt>
                <c:pt idx="1">
                  <c:v>6</c:v>
                </c:pt>
                <c:pt idx="2">
                  <c:v>22</c:v>
                </c:pt>
                <c:pt idx="3">
                  <c:v>15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24</c:v>
                </c:pt>
                <c:pt idx="10">
                  <c:v>0</c:v>
                </c:pt>
                <c:pt idx="11">
                  <c:v>6</c:v>
                </c:pt>
                <c:pt idx="12">
                  <c:v>21</c:v>
                </c:pt>
                <c:pt idx="13">
                  <c:v>60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38</c:v>
                </c:pt>
                <c:pt idx="18">
                  <c:v>48</c:v>
                </c:pt>
                <c:pt idx="19">
                  <c:v>0</c:v>
                </c:pt>
                <c:pt idx="20">
                  <c:v>17</c:v>
                </c:pt>
                <c:pt idx="21">
                  <c:v>0</c:v>
                </c:pt>
                <c:pt idx="22">
                  <c:v>21</c:v>
                </c:pt>
                <c:pt idx="23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D3-41A5-982F-C7C1F7DC7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63040280"/>
        <c:axId val="1163037760"/>
      </c:barChart>
      <c:lineChart>
        <c:grouping val="standard"/>
        <c:varyColors val="0"/>
        <c:ser>
          <c:idx val="4"/>
          <c:order val="4"/>
          <c:tx>
            <c:strRef>
              <c:f>Asunnot!$F$3</c:f>
              <c:strCache>
                <c:ptCount val="1"/>
                <c:pt idx="0">
                  <c:v>Kesämökit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Asunnot!$A$4:$A$27</c:f>
              <c:numCache>
                <c:formatCode>0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Asunnot!$F$4:$F$27</c:f>
              <c:numCache>
                <c:formatCode>#,##0</c:formatCode>
                <c:ptCount val="24"/>
                <c:pt idx="0">
                  <c:v>292</c:v>
                </c:pt>
                <c:pt idx="1">
                  <c:v>322</c:v>
                </c:pt>
                <c:pt idx="2">
                  <c:v>281</c:v>
                </c:pt>
                <c:pt idx="3">
                  <c:v>313</c:v>
                </c:pt>
                <c:pt idx="4">
                  <c:v>294</c:v>
                </c:pt>
                <c:pt idx="5">
                  <c:v>243</c:v>
                </c:pt>
                <c:pt idx="6">
                  <c:v>248</c:v>
                </c:pt>
                <c:pt idx="7">
                  <c:v>218</c:v>
                </c:pt>
                <c:pt idx="8">
                  <c:v>237</c:v>
                </c:pt>
                <c:pt idx="9">
                  <c:v>212</c:v>
                </c:pt>
                <c:pt idx="10">
                  <c:v>334</c:v>
                </c:pt>
                <c:pt idx="11">
                  <c:v>316</c:v>
                </c:pt>
                <c:pt idx="12">
                  <c:v>329</c:v>
                </c:pt>
                <c:pt idx="13">
                  <c:v>278</c:v>
                </c:pt>
                <c:pt idx="14">
                  <c:v>303</c:v>
                </c:pt>
                <c:pt idx="15">
                  <c:v>194</c:v>
                </c:pt>
                <c:pt idx="16">
                  <c:v>214</c:v>
                </c:pt>
                <c:pt idx="17">
                  <c:v>218</c:v>
                </c:pt>
                <c:pt idx="18">
                  <c:v>181</c:v>
                </c:pt>
                <c:pt idx="19">
                  <c:v>167</c:v>
                </c:pt>
                <c:pt idx="20">
                  <c:v>151</c:v>
                </c:pt>
                <c:pt idx="21">
                  <c:v>174</c:v>
                </c:pt>
                <c:pt idx="22">
                  <c:v>133</c:v>
                </c:pt>
                <c:pt idx="23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D3-41A5-982F-C7C1F7DC7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040280"/>
        <c:axId val="1163037760"/>
      </c:lineChart>
      <c:catAx>
        <c:axId val="11630402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3037760"/>
        <c:crosses val="autoZero"/>
        <c:auto val="1"/>
        <c:lblAlgn val="ctr"/>
        <c:lblOffset val="100"/>
        <c:noMultiLvlLbl val="0"/>
      </c:catAx>
      <c:valAx>
        <c:axId val="11630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304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81799057635231"/>
          <c:y val="7.512811223450637E-2"/>
          <c:w val="0.7051317059478468"/>
          <c:h val="3.4615621301736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0.00489</cdr:x>
      <cdr:y>0.9564</cdr:y>
    </cdr:from>
    <cdr:to>
      <cdr:x>0.16459</cdr:x>
      <cdr:y>0.99863</cdr:y>
    </cdr:to>
    <cdr:sp macro="" textlink="">
      <cdr:nvSpPr>
        <cdr:cNvPr id="4" name="Tekstiruutu 3"/>
        <cdr:cNvSpPr txBox="1"/>
      </cdr:nvSpPr>
      <cdr:spPr>
        <a:xfrm xmlns:a="http://schemas.openxmlformats.org/drawingml/2006/main">
          <a:off x="57873" y="6761544"/>
          <a:ext cx="1851950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0.01531</cdr:x>
      <cdr:y>0.00184</cdr:y>
    </cdr:from>
    <cdr:to>
      <cdr:x>0.11735</cdr:x>
      <cdr:y>0.04779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0CC5C1C-6ACC-F5B5-560C-28E0C6FE1105}"/>
            </a:ext>
          </a:extLst>
        </cdr:cNvPr>
        <cdr:cNvSpPr txBox="1"/>
      </cdr:nvSpPr>
      <cdr:spPr>
        <a:xfrm xmlns:a="http://schemas.openxmlformats.org/drawingml/2006/main">
          <a:off x="114301" y="9524"/>
          <a:ext cx="7620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/>
            <a:t>Henkilöä</a:t>
          </a:r>
        </a:p>
      </cdr:txBody>
    </cdr:sp>
  </cdr:relSizeAnchor>
  <cdr:relSizeAnchor xmlns:cdr="http://schemas.openxmlformats.org/drawingml/2006/chartDrawing">
    <cdr:from>
      <cdr:x>0</cdr:x>
      <cdr:y>0.95037</cdr:y>
    </cdr:from>
    <cdr:to>
      <cdr:x>0.19898</cdr:x>
      <cdr:y>1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CC06DE96-6EF5-FBF3-F1B5-5E764F29ADF3}"/>
            </a:ext>
          </a:extLst>
        </cdr:cNvPr>
        <cdr:cNvSpPr txBox="1"/>
      </cdr:nvSpPr>
      <cdr:spPr>
        <a:xfrm xmlns:a="http://schemas.openxmlformats.org/drawingml/2006/main">
          <a:off x="0" y="4924425"/>
          <a:ext cx="1485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/>
            <a:t>Lähde: Tilastokeskus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0.66489</cdr:x>
      <cdr:y>0.19178</cdr:y>
    </cdr:from>
    <cdr:to>
      <cdr:x>0.89335</cdr:x>
      <cdr:y>0.34654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A433ABC4-2568-4264-B1FA-E36A91574F9C}"/>
            </a:ext>
          </a:extLst>
        </cdr:cNvPr>
        <cdr:cNvSpPr txBox="1"/>
      </cdr:nvSpPr>
      <cdr:spPr>
        <a:xfrm xmlns:a="http://schemas.openxmlformats.org/drawingml/2006/main">
          <a:off x="7511088" y="965178"/>
          <a:ext cx="2580867" cy="778877"/>
        </a:xfrm>
        <a:prstGeom xmlns:a="http://schemas.openxmlformats.org/drawingml/2006/main" prst="rect">
          <a:avLst/>
        </a:prstGeom>
        <a:solidFill xmlns:a="http://schemas.openxmlformats.org/drawingml/2006/main">
          <a:srgbClr val="FFD128">
            <a:alpha val="80000"/>
          </a:srgbClr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000" b="1">
              <a:latin typeface="Franklin Gothic Book" panose="020B0503020102020204" pitchFamily="34" charset="0"/>
            </a:rPr>
            <a:t>Työpaikkoja yhteensä 99 836, joista</a:t>
          </a:r>
        </a:p>
        <a:p xmlns:a="http://schemas.openxmlformats.org/drawingml/2006/main">
          <a:r>
            <a:rPr lang="fi-FI" sz="1000">
              <a:latin typeface="Franklin Gothic Book" panose="020B0503020102020204" pitchFamily="34" charset="0"/>
            </a:rPr>
            <a:t>- alkutuotanto 5,3 %</a:t>
          </a:r>
        </a:p>
        <a:p xmlns:a="http://schemas.openxmlformats.org/drawingml/2006/main">
          <a:r>
            <a:rPr lang="fi-FI" sz="1000">
              <a:latin typeface="Franklin Gothic Book" panose="020B0503020102020204" pitchFamily="34" charset="0"/>
            </a:rPr>
            <a:t>- jalostus 21,3 %</a:t>
          </a:r>
        </a:p>
        <a:p xmlns:a="http://schemas.openxmlformats.org/drawingml/2006/main">
          <a:r>
            <a:rPr lang="fi-FI" sz="1000">
              <a:latin typeface="Franklin Gothic Book" panose="020B0503020102020204" pitchFamily="34" charset="0"/>
            </a:rPr>
            <a:t>- palvelut 72,4 %</a:t>
          </a:r>
        </a:p>
      </cdr:txBody>
    </cdr:sp>
  </cdr:relSizeAnchor>
  <cdr:relSizeAnchor xmlns:cdr="http://schemas.openxmlformats.org/drawingml/2006/chartDrawing">
    <cdr:from>
      <cdr:x>0.5711</cdr:x>
      <cdr:y>0.38104</cdr:y>
    </cdr:from>
    <cdr:to>
      <cdr:x>0.94968</cdr:x>
      <cdr:y>0.92674</cdr:y>
    </cdr:to>
    <cdr:sp macro="" textlink="">
      <cdr:nvSpPr>
        <cdr:cNvPr id="5" name="Tekstiruutu 2">
          <a:extLst xmlns:a="http://schemas.openxmlformats.org/drawingml/2006/main">
            <a:ext uri="{FF2B5EF4-FFF2-40B4-BE49-F238E27FC236}">
              <a16:creationId xmlns:a16="http://schemas.microsoft.com/office/drawing/2014/main" id="{6B1D7E58-8761-45CB-822C-BAEA5683BA6F}"/>
            </a:ext>
          </a:extLst>
        </cdr:cNvPr>
        <cdr:cNvSpPr txBox="1"/>
      </cdr:nvSpPr>
      <cdr:spPr>
        <a:xfrm xmlns:a="http://schemas.openxmlformats.org/drawingml/2006/main">
          <a:off x="6451600" y="1917700"/>
          <a:ext cx="4276725" cy="2746376"/>
        </a:xfrm>
        <a:prstGeom xmlns:a="http://schemas.openxmlformats.org/drawingml/2006/main" prst="rect">
          <a:avLst/>
        </a:prstGeom>
        <a:solidFill xmlns:a="http://schemas.openxmlformats.org/drawingml/2006/main">
          <a:srgbClr val="FFD128">
            <a:alpha val="80000"/>
          </a:srgbClr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100" b="1" u="none" dirty="0"/>
            <a:t>Teollisuuden työpaikat (yht. 12</a:t>
          </a:r>
          <a:r>
            <a:rPr lang="fi-FI" sz="1100" b="1" u="none" baseline="0" dirty="0"/>
            <a:t> 471</a:t>
          </a:r>
          <a:r>
            <a:rPr lang="fi-FI" sz="1100" b="1" u="none" dirty="0"/>
            <a:t>)</a:t>
          </a:r>
        </a:p>
        <a:p xmlns:a="http://schemas.openxmlformats.org/drawingml/2006/main">
          <a:r>
            <a:rPr lang="fi-FI" sz="11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Muiden koneiden, laitteiden ja kulkuneuvojen valmistus	2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744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Metallin jalostus ja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metallituott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valm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(pl. koneet ja laitteet)	2 389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Elintarvikkeiden ja juomien valmistus		1 498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Sahatavaran sekä puu- ja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korkkituott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valm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(pl. huonekalut)	1 329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Tietokoneiden,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elektron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., optisten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tuott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sekä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sähkölaitt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valm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	987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Koneiden ja laitteiden korjaus, huolto ja asennus	771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Paperin, paperi- ja kartonkituotteiden valmistus 		526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Kemikaalien ja kemiallisten tuotteiden valmistus	 	497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Tekstiilien ja vaatteiden valmistus 		446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Muiden ei-metallisten mineraalituotteiden valmistus	361</a:t>
          </a:r>
          <a:endParaRPr lang="fi-FI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Muu valmistus (+lääkkeet, öljy-, kumi- ja muovituotteet)	358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Huonekalujen valmistus 			256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Moottoriajon., perävaunujen ja puoliperävaunujen </a:t>
          </a:r>
          <a:r>
            <a:rPr lang="fi-FI" sz="1100" baseline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valm</a:t>
          </a:r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. 	164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Painaminen ja tallenteiden jäljentäminen 		145</a:t>
          </a:r>
          <a:endParaRPr lang="fi-FI" dirty="0">
            <a:effectLst/>
          </a:endParaRPr>
        </a:p>
        <a:p xmlns:a="http://schemas.openxmlformats.org/drawingml/2006/main">
          <a:r>
            <a:rPr lang="fi-FI" sz="1100" baseline="0" dirty="0"/>
            <a:t>	</a:t>
          </a:r>
          <a:endParaRPr lang="fi-FI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7846E30-FEC6-7D4E-9665-D3EB2A33D8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7D29FD-BFB5-124A-9544-E253FC11B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37C7-BDF0-4545-8690-B954DCF66A25}" type="datetimeFigureOut">
              <a:rPr lang="fi-FI" smtClean="0"/>
              <a:t>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1BCEC-9B06-564D-8BB9-CB99FECF9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3C0BEB-10DB-6D46-B80F-1701003FA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8012-6F2D-F446-BF76-6910ECBDF8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3A5B-5999-684D-8832-1BD9E7BB8BBA}" type="datetimeFigureOut">
              <a:rPr lang="fi-FI" smtClean="0"/>
              <a:t>9.9.2024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A064-CE29-A142-8BC8-3A7027F61D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25F49-E62E-684D-A145-70E6EF31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15A642-7622-B247-A79F-D747FA7A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0CFBB-1C19-2242-89A0-E2CBE053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21F2-2A4B-DC41-84D0-D0D38B490423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8B8B11-CEAC-FD48-B513-FB291D9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DC3CD-7000-344F-A84A-CFDE1473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6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22665-AAF0-EF4A-9353-1FB3F9E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0B1EEA-D2B7-B84D-AA47-FA160C385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027F5-02C6-B445-A744-EA95403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987-D68F-AD45-9907-63AB57D66555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D6260F-CCF2-FC42-86BA-CCA4BD6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2E039C-158D-354C-8509-4E4AD15E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53C224-0B83-EB4C-885B-638FBD2B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B8C775-A021-6C49-A61C-331A06FB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FAD33-8F1F-BF4C-8381-9AA9CB1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B74E-43EB-AC4C-B694-AC630504C910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F3895A-B10E-EE44-9C4F-E290B694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59F380-9E00-FE43-BD4C-D4C317DD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51CA-B874-DB4D-A6F2-F652387A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186F1-E3D6-A24E-A9A6-72965AE2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FC9D8-FE37-3245-A0FC-24B0011F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8E74-DAF5-8E42-AF9D-AABEDAF6FF9B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3097B-CB4F-1E4D-A25E-D98CD1F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32DB2A-6B2F-7840-990C-88E636E9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7A16B-55F2-2E4D-9354-044EB197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934E9-29FA-3840-AE0C-DF5B853B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521A8-DCE0-AF41-95D5-95E8273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0D1-616D-BC49-8419-54B6544657E4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EB666-F419-FC43-BBB8-4A6D5B9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213633-E52E-7241-ABDF-22D6D4A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6DF89-E9FD-344A-8008-7E07A038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1C6EA-0947-F546-9894-2D088652D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308E71-EFE2-7A4D-9C79-59EA91BE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17D40D-7A4C-0942-B29C-8F0E916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1533-F09A-9747-8891-BAE59A1202D2}" type="datetime1">
              <a:rPr lang="fi-FI" smtClean="0"/>
              <a:t>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A8CF60-B37B-9440-84BF-80A26C83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1DA92F-BF20-6547-BF2A-194374A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0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D49E6-4A38-D84D-BC23-3364E72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BD7035-F2AB-A240-8FBC-43D6061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BD8A94-C435-8540-9DA3-0E546686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1F8588-D529-4C4C-8ED8-54E9FDD5E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F74E7F5-A68B-9A47-919B-5BD4AD211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D3438A-9016-1D4D-BBEA-8352C50C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EEE-A3E8-6F43-B958-D24E3BD4CD4A}" type="datetime1">
              <a:rPr lang="fi-FI" smtClean="0"/>
              <a:t>9.9.2024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29C945-850A-B84E-ADD9-9809E56B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128676-7DE0-DE4E-A7B4-2E56C0C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2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26C91-A6FE-3441-A764-79CF084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0BB0B0-2419-634F-95EA-878537E3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3B1-E4F1-B840-B3EB-3403192BE77E}" type="datetime1">
              <a:rPr lang="fi-FI" smtClean="0"/>
              <a:t>9.9.2024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34AB5-D6E3-FD48-A46B-3291B80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9C23E5-74E6-B941-A1C6-CC1F40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8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2673C0-FB60-6946-A13C-DC27C57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8A68-CB4B-C847-A3EC-F72CD206FC96}" type="datetime1">
              <a:rPr lang="fi-FI" smtClean="0"/>
              <a:t>9.9.2024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0C1796-3FDB-2241-A6C7-A070A2C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723E77-8499-7B45-9894-38F0A2C6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7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5245C-88D3-B344-A5E4-78AAE8F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589A8-4763-3243-BCB9-8580645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E57D7F-FFEB-E04A-8828-537878683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D9A31E-16F4-DA4D-B8CF-9419A9F1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5FD-96D7-EC42-9D89-B9192CE566F8}" type="datetime1">
              <a:rPr lang="fi-FI" smtClean="0"/>
              <a:t>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D621-B744-5B4A-B6CB-FB3D0230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FEB604-2190-364D-9776-B7E18151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9DBE2-CAC4-3B48-807D-4BA93EA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0EA694-1D42-BE4E-BBF5-0C564FBA3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535506-7175-5142-A0D8-90110FAB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029221-B69D-6D42-AE19-3BD1C5EC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EB06-C2C9-6141-AA91-250AA4D9D3F2}" type="datetime1">
              <a:rPr lang="fi-FI" smtClean="0"/>
              <a:t>9.9.2024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593506-999B-BF43-9D50-5E538CBA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E720A0-C01B-6C45-AE38-0C8CC4DB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706ABC-6C73-5846-A04F-62F05B4D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2E224-D430-B443-9D0C-E9F88E8D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56FB0-4F53-9848-97B2-91F65346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1F0-F0BB-ED41-B70D-57B242437F06}" type="datetime1">
              <a:rPr lang="fi-FI" smtClean="0"/>
              <a:t>9.9.2024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37347-ED9D-C743-A276-B8681A7F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E40F17-99BC-094C-BE33-4FC366B2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io.fi/" TargetMode="External"/><Relationship Id="rId13" Type="http://schemas.openxmlformats.org/officeDocument/2006/relationships/hyperlink" Target="http://www.finvector.com/" TargetMode="External"/><Relationship Id="rId18" Type="http://schemas.openxmlformats.org/officeDocument/2006/relationships/hyperlink" Target="https://www.andritz.com/group-en" TargetMode="External"/><Relationship Id="rId3" Type="http://schemas.openxmlformats.org/officeDocument/2006/relationships/image" Target="../media/image6.png"/><Relationship Id="rId21" Type="http://schemas.openxmlformats.org/officeDocument/2006/relationships/hyperlink" Target="https://www.keitelegroup.fi/" TargetMode="External"/><Relationship Id="rId7" Type="http://schemas.openxmlformats.org/officeDocument/2006/relationships/hyperlink" Target="https://www.profilevehicles.com/fi/" TargetMode="External"/><Relationship Id="rId12" Type="http://schemas.openxmlformats.org/officeDocument/2006/relationships/hyperlink" Target="http://www.junttan.com/" TargetMode="External"/><Relationship Id="rId17" Type="http://schemas.openxmlformats.org/officeDocument/2006/relationships/hyperlink" Target="https://www.shi-fw.com/" TargetMode="External"/><Relationship Id="rId2" Type="http://schemas.openxmlformats.org/officeDocument/2006/relationships/image" Target="../media/image7.jpg"/><Relationship Id="rId16" Type="http://schemas.openxmlformats.org/officeDocument/2006/relationships/hyperlink" Target="https://hydroline.fi/" TargetMode="External"/><Relationship Id="rId20" Type="http://schemas.openxmlformats.org/officeDocument/2006/relationships/hyperlink" Target="http://www.sep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lvi.fi/" TargetMode="External"/><Relationship Id="rId11" Type="http://schemas.openxmlformats.org/officeDocument/2006/relationships/hyperlink" Target="https://www.bellaboats.com/" TargetMode="External"/><Relationship Id="rId24" Type="http://schemas.openxmlformats.org/officeDocument/2006/relationships/hyperlink" Target="http://www.paakkilankonepaja.fi/" TargetMode="External"/><Relationship Id="rId5" Type="http://schemas.openxmlformats.org/officeDocument/2006/relationships/hyperlink" Target="https://www.normet.com/" TargetMode="External"/><Relationship Id="rId15" Type="http://schemas.openxmlformats.org/officeDocument/2006/relationships/hyperlink" Target="https://www.yara.com/" TargetMode="External"/><Relationship Id="rId23" Type="http://schemas.openxmlformats.org/officeDocument/2006/relationships/hyperlink" Target="http://www.medfiles.eu/" TargetMode="External"/><Relationship Id="rId10" Type="http://schemas.openxmlformats.org/officeDocument/2006/relationships/hyperlink" Target="http://www.honeywell.com/" TargetMode="External"/><Relationship Id="rId19" Type="http://schemas.openxmlformats.org/officeDocument/2006/relationships/hyperlink" Target="http://www.storaenso.com/" TargetMode="External"/><Relationship Id="rId4" Type="http://schemas.openxmlformats.org/officeDocument/2006/relationships/hyperlink" Target="https://www.ponsse.com/" TargetMode="External"/><Relationship Id="rId9" Type="http://schemas.openxmlformats.org/officeDocument/2006/relationships/hyperlink" Target="http://www.mondigroup.com/en/home/" TargetMode="External"/><Relationship Id="rId14" Type="http://schemas.openxmlformats.org/officeDocument/2006/relationships/hyperlink" Target="http://www.criver.com/" TargetMode="External"/><Relationship Id="rId22" Type="http://schemas.openxmlformats.org/officeDocument/2006/relationships/hyperlink" Target="https://lunawood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70A147E-E1C2-5D42-B3DD-715E928B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350"/>
            <a:ext cx="12192000" cy="34226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E5F876-A843-1E4E-8585-49231887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187" y="1779632"/>
            <a:ext cx="6687625" cy="1325563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rgbClr val="FFCC11"/>
                </a:solidFill>
              </a:rPr>
              <a:t>POHJOIS-SAVO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8B38D25-4AAD-B44C-A689-EB33BA048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38" y="410258"/>
            <a:ext cx="4306795" cy="121473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901E94D-3D54-7A4E-96F9-3DFDFFC60130}"/>
              </a:ext>
            </a:extLst>
          </p:cNvPr>
          <p:cNvSpPr txBox="1"/>
          <p:nvPr/>
        </p:nvSpPr>
        <p:spPr>
          <a:xfrm>
            <a:off x="339888" y="6380855"/>
            <a:ext cx="5534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9.9.2024</a:t>
            </a:r>
          </a:p>
        </p:txBody>
      </p:sp>
    </p:spTree>
    <p:extLst>
      <p:ext uri="{BB962C8B-B14F-4D97-AF65-F5344CB8AC3E}">
        <p14:creationId xmlns:p14="http://schemas.microsoft.com/office/powerpoint/2010/main" val="12993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8E1BF388-D4F2-9847-AEE5-BC1111C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fi-FI" dirty="0"/>
              <a:t>Pohjois-Savon maatalous- ja puutarhayritykset tuotantosuunnan mukaan v. 2023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6017FB8E-2980-A740-B287-CCBCF973FC35}"/>
              </a:ext>
            </a:extLst>
          </p:cNvPr>
          <p:cNvSpPr txBox="1">
            <a:spLocks/>
          </p:cNvSpPr>
          <p:nvPr/>
        </p:nvSpPr>
        <p:spPr>
          <a:xfrm>
            <a:off x="6562165" y="1892991"/>
            <a:ext cx="5400449" cy="423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Maatalous- ja puutarhayrityksiä 3 014 kpl                 </a:t>
            </a:r>
            <a:r>
              <a:rPr lang="fi-FI" sz="1400" dirty="0"/>
              <a:t>(7,1 % koko maasta)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Maatalous- ja puutarhayritysten käytössä oleva maatalousmaa 153 000 ha </a:t>
            </a:r>
            <a:r>
              <a:rPr lang="fi-FI" sz="1400" dirty="0"/>
              <a:t>                                             (6,8 % koko maasta)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Keskimääräinen tilakoko 51 ha/tila                          </a:t>
            </a:r>
            <a:r>
              <a:rPr lang="fi-FI" sz="1400" dirty="0"/>
              <a:t>(koko maa 54 ha/tila)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Marjantuotanto: Pohjois-Savon osuus 26,9 %         koko maan tuotannosta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Maidontuotanto: Pohjois-Savon osuus 14,2 %        koko maan tuotannosta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i-FI" sz="1800" dirty="0"/>
              <a:t>Naudanlihantuotanto: Pohjois-Savon osuus 13,9 % koko maan tuotannosta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33DC356-48B9-8E47-86C0-F7011CFF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D1E30B7-55B6-5F03-CFCF-47655D35C2C7}"/>
              </a:ext>
            </a:extLst>
          </p:cNvPr>
          <p:cNvSpPr txBox="1"/>
          <p:nvPr/>
        </p:nvSpPr>
        <p:spPr>
          <a:xfrm>
            <a:off x="0" y="6638808"/>
            <a:ext cx="9849341" cy="270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</a:t>
            </a:r>
            <a:r>
              <a:rPr lang="fi-FI" sz="800" baseline="0" dirty="0">
                <a:latin typeface="Franklin Gothic Book" panose="020B0503020102020204" pitchFamily="34" charset="0"/>
              </a:rPr>
              <a:t> </a:t>
            </a:r>
            <a:r>
              <a:rPr lang="fi-FI" sz="800" dirty="0">
                <a:latin typeface="Franklin Gothic Book" panose="020B0503020102020204" pitchFamily="34" charset="0"/>
              </a:rPr>
              <a:t>Luonnonvarakeskus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DFB81122-2BD9-20F2-08C2-3C4D33A933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162678"/>
              </p:ext>
            </p:extLst>
          </p:nvPr>
        </p:nvGraphicFramePr>
        <p:xfrm>
          <a:off x="330013" y="1889350"/>
          <a:ext cx="615315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54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9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BD59C17A-0631-104E-9597-3D36F8B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-3749"/>
            <a:ext cx="6096000" cy="6870701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635851-0C7C-0649-9D64-736A4690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/>
          <a:lstStyle/>
          <a:p>
            <a:r>
              <a:rPr lang="fi-FI" dirty="0"/>
              <a:t>Pohjois-Savon metsävarat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B50C6B4-51C5-A645-9D0D-4F8F55307DEF}"/>
              </a:ext>
            </a:extLst>
          </p:cNvPr>
          <p:cNvSpPr txBox="1">
            <a:spLocks/>
          </p:cNvSpPr>
          <p:nvPr/>
        </p:nvSpPr>
        <p:spPr>
          <a:xfrm>
            <a:off x="448456" y="2059561"/>
            <a:ext cx="4613738" cy="411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-FI" sz="2400" dirty="0"/>
              <a:t>Bruttokantorahatulot (v. 2023)</a:t>
            </a:r>
          </a:p>
          <a:p>
            <a:pPr marL="0" indent="0" defTabSz="252000">
              <a:lnSpc>
                <a:spcPct val="70000"/>
              </a:lnSpc>
              <a:spcBef>
                <a:spcPts val="0"/>
              </a:spcBef>
              <a:buNone/>
              <a:tabLst>
                <a:tab pos="252000" algn="l"/>
              </a:tabLst>
            </a:pPr>
            <a:r>
              <a:rPr lang="fi-FI" dirty="0"/>
              <a:t>	</a:t>
            </a:r>
            <a:r>
              <a:rPr lang="fi-FI" sz="1800" dirty="0"/>
              <a:t>Koko maa 		3 097 milj. €</a:t>
            </a:r>
          </a:p>
          <a:p>
            <a:pPr marL="0" indent="0" defTabSz="252000">
              <a:spcBef>
                <a:spcPts val="0"/>
              </a:spcBef>
              <a:spcAft>
                <a:spcPts val="2000"/>
              </a:spcAft>
              <a:buNone/>
              <a:tabLst>
                <a:tab pos="252000" algn="l"/>
              </a:tabLst>
            </a:pPr>
            <a:r>
              <a:rPr lang="fi-FI" sz="1800" dirty="0"/>
              <a:t>	Pohjois-Savo 	331 milj. € </a:t>
            </a:r>
            <a:r>
              <a:rPr lang="fi-FI" sz="1300" i="1" dirty="0"/>
              <a:t>(10,7 % koko maasta)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fi-FI" sz="2400" dirty="0"/>
              <a:t>Kokonaismaa-ala 1,7 milj. ha, josta metsätalousmaata 1,4 milj. ha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</a:pPr>
            <a:r>
              <a:rPr lang="fi-FI" sz="2400" dirty="0"/>
              <a:t>Puuston tilavuus 206 milj. m</a:t>
            </a:r>
            <a:r>
              <a:rPr lang="fi-FI" sz="2400" baseline="30000" dirty="0"/>
              <a:t>3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000"/>
              </a:spcAft>
            </a:pPr>
            <a:r>
              <a:rPr lang="fi-FI" sz="2400" dirty="0"/>
              <a:t>Puuston vuotuinen kasvu 9,86 milj. m</a:t>
            </a:r>
            <a:r>
              <a:rPr lang="fi-FI" sz="2400" baseline="30000" dirty="0"/>
              <a:t>3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357C878-200D-114F-93C3-5317FD49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B8DEEE6-8757-F646-3AED-C9E7D65A204C}"/>
              </a:ext>
            </a:extLst>
          </p:cNvPr>
          <p:cNvSpPr txBox="1"/>
          <p:nvPr/>
        </p:nvSpPr>
        <p:spPr>
          <a:xfrm>
            <a:off x="0" y="6638808"/>
            <a:ext cx="9849341" cy="270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</a:t>
            </a:r>
            <a:r>
              <a:rPr lang="fi-FI" sz="800" baseline="0" dirty="0">
                <a:latin typeface="Franklin Gothic Book" panose="020B0503020102020204" pitchFamily="34" charset="0"/>
              </a:rPr>
              <a:t> </a:t>
            </a:r>
            <a:r>
              <a:rPr lang="fi-FI" sz="800" dirty="0">
                <a:latin typeface="Franklin Gothic Book" panose="020B0503020102020204" pitchFamily="34" charset="0"/>
              </a:rPr>
              <a:t>Luonnonvarakeskus</a:t>
            </a:r>
          </a:p>
        </p:txBody>
      </p:sp>
    </p:spTree>
    <p:extLst>
      <p:ext uri="{BB962C8B-B14F-4D97-AF65-F5344CB8AC3E}">
        <p14:creationId xmlns:p14="http://schemas.microsoft.com/office/powerpoint/2010/main" val="339889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dirty="0"/>
              <a:t>Pohjois-Savossa valmistuneet asunnot ja kesämökit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D12C262-6A40-7D3F-16EA-5F79CD6BFDF8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ysClr val="windowText" lastClr="000000"/>
                </a:solidFill>
                <a:latin typeface="Franklin Gothic Book (Leipäteksti)"/>
              </a:rPr>
              <a:t>Lähde: Tilastokeskus, erillistilaus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77343B12-B75F-1532-4837-626DC6140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231367"/>
              </p:ext>
            </p:extLst>
          </p:nvPr>
        </p:nvGraphicFramePr>
        <p:xfrm>
          <a:off x="578605" y="1690688"/>
          <a:ext cx="10376266" cy="464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50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191DB194-E8BA-4949-89AE-315E815D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99269"/>
            <a:ext cx="5647544" cy="1325563"/>
          </a:xfrm>
        </p:spPr>
        <p:txBody>
          <a:bodyPr>
            <a:normAutofit/>
          </a:bodyPr>
          <a:lstStyle/>
          <a:p>
            <a:r>
              <a:rPr lang="fi-FI" sz="4000" dirty="0"/>
              <a:t>Pohjois-Savon matkailu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A728FE84-B014-3E4B-BBB1-98C15929B531}"/>
              </a:ext>
            </a:extLst>
          </p:cNvPr>
          <p:cNvSpPr txBox="1">
            <a:spLocks/>
          </p:cNvSpPr>
          <p:nvPr/>
        </p:nvSpPr>
        <p:spPr>
          <a:xfrm>
            <a:off x="448457" y="1258231"/>
            <a:ext cx="5647543" cy="5462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000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00" dirty="0"/>
              <a:t>Majoitus- ja ravitsemisalan toimipaikkoja (8/2024)	    	601</a:t>
            </a:r>
          </a:p>
          <a:p>
            <a:pPr marL="0" indent="0" defTabSz="18000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1300" dirty="0"/>
              <a:t>Yöpymisten lukumäärä majoitusliikkeissä (v. 2023)		829 629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400" b="1" dirty="0"/>
              <a:t>Matkailukeskuksia ja -keskittymiä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Tahko,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1350" dirty="0"/>
              <a:t>Koskisydän, Tervo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400" b="1" dirty="0"/>
              <a:t>Urheilu- ja vapaa-ajan kohteita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Puijon alue,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Sport &amp; Spa Hotel Vesileppis, Leppävirta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Matkailukeskus Rauhalahti,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Kasurilan hiihtokeskus, Siilinjärvi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1350" dirty="0"/>
              <a:t>Metsäkartano, Rautavaara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400" b="1" dirty="0"/>
              <a:t>Kylpylöitä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Kylpylähotelli Rauhalahti,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Virkistysuimala Fontanella, Siilinjärvi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Kylpylähotelli Kunnonpaikka, Siilinjärvi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Spa Hotel Runni, Iisalmi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Tahko Spa Hotel,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fi-FI" sz="1400" b="1" dirty="0"/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400" b="1" dirty="0"/>
              <a:t>Tapahtumia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Kuopio Tanssi ja Soi,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Kuopio Wine Festival,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Finland Ice Marathon,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Eukonkannon MM-kisat, Sonkajärvi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Suonenjoen Mansikkakarnevaalit, Suonenjoki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Oluset, Iisalmi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Kuopiorock, Kuopio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fi-FI" sz="1350" dirty="0"/>
              <a:t>Sampea ja Samppanjaa, Varkaus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sz="1350" dirty="0"/>
              <a:t>Joroisten Musiikkipäivät, Joroinen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FC5140D-76EF-B30E-24DC-522758FBF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84732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26F88E4-E8FA-5F4A-8CC4-D1C1BDD3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4" y="6319600"/>
            <a:ext cx="2316136" cy="4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3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fi-FI" dirty="0"/>
              <a:t>Pohjois-Savon kuntien väestö, työpaikat ja tuloveroprosentit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1F7C4050-8D9E-4C94-9D80-408C989FD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96941"/>
              </p:ext>
            </p:extLst>
          </p:nvPr>
        </p:nvGraphicFramePr>
        <p:xfrm>
          <a:off x="1772877" y="1719413"/>
          <a:ext cx="8640002" cy="45985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34286">
                  <a:extLst>
                    <a:ext uri="{9D8B030D-6E8A-4147-A177-3AD203B41FA5}">
                      <a16:colId xmlns:a16="http://schemas.microsoft.com/office/drawing/2014/main" val="2265159322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1357388376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3413442025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1931784366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2473074784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610358245"/>
                    </a:ext>
                  </a:extLst>
                </a:gridCol>
                <a:gridCol w="1234286">
                  <a:extLst>
                    <a:ext uri="{9D8B030D-6E8A-4147-A177-3AD203B41FA5}">
                      <a16:colId xmlns:a16="http://schemas.microsoft.com/office/drawing/2014/main" val="2539297739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Kunta</a:t>
                      </a: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Väkiluku 31.12.2023</a:t>
                      </a: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Työpaikkoja</a:t>
                      </a:r>
                      <a:b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yhteensä v. 2022</a:t>
                      </a: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Alkutuotanto</a:t>
                      </a:r>
                      <a:b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%:a työpaikoista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Jalostus</a:t>
                      </a:r>
                      <a:b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%:a työpaikoista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Palvelut</a:t>
                      </a:r>
                      <a:b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%:a työpaikoista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Tuloveroprosentti</a:t>
                      </a:r>
                      <a:b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v. 2024</a:t>
                      </a:r>
                    </a:p>
                  </a:txBody>
                  <a:tcPr marL="54000" marR="54000" marT="7200" marB="7200" anchor="b"/>
                </a:tc>
                <a:extLst>
                  <a:ext uri="{0D108BD9-81ED-4DB2-BD59-A6C34878D82A}">
                    <a16:rowId xmlns:a16="http://schemas.microsoft.com/office/drawing/2014/main" val="171511181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Iisalmi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+mn-lt"/>
                        </a:rPr>
                        <a:t>20 618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8 931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28,0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67,6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394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Joroinen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4 590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1 298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51,1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942147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Kaavi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2 628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765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61,8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011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Keitele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2 035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38,4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48,4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430214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Kiuruvesi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7 475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2 280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23,5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59,6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9,50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13709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124 021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55 401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336723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Lapinlahti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8 975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2 763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16,5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8967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Leppävirta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9 049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2 863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40,7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2339358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Pielavesi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4 073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1 146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22,8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9,10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7077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Rautalampi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2 933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151491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Rautavaara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1 424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426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12,2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75,6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34040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Siilinjärvi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21 290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7 227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567115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Sonkajärvi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3 637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1 084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8,60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7898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Suonenjoki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6 708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28,7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9,10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8924576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Tervo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1 412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347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74,1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50849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Tuusniemi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19,0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814268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Varkaus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19 727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8 035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34,3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63,4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8,80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87131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Vesanto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1 895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71,8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9,20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310153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Vieremä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3 387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2 018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16,7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55,9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6794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Pohjois-Savo</a:t>
                      </a:r>
                    </a:p>
                  </a:txBody>
                  <a:tcPr marL="72000" marR="72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248 190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99 836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8,46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1427405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Koko maa</a:t>
                      </a:r>
                    </a:p>
                  </a:txBody>
                  <a:tcPr marL="72000" marR="72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5 603 851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2 423 548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effectLst/>
                          <a:latin typeface="+mn-lt"/>
                        </a:rPr>
                        <a:t>75,3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effectLst/>
                          <a:latin typeface="+mn-lt"/>
                        </a:rPr>
                        <a:t>*7,46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01732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4CD7471-45B8-3672-8F0D-D64D16B15E66}"/>
              </a:ext>
            </a:extLst>
          </p:cNvPr>
          <p:cNvSpPr txBox="1"/>
          <p:nvPr/>
        </p:nvSpPr>
        <p:spPr>
          <a:xfrm>
            <a:off x="0" y="6648817"/>
            <a:ext cx="11296800" cy="2070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solidFill>
                  <a:sysClr val="windowText" lastClr="000000"/>
                </a:solidFill>
                <a:latin typeface="Franklin Gothic Book (Leipäteksti)"/>
              </a:rPr>
              <a:t>Lähde: Tilastokeskus, Kuntaliitto. *Manner-Suomen kuntien keskimääräinen tuloveroprosentti</a:t>
            </a:r>
          </a:p>
        </p:txBody>
      </p:sp>
    </p:spTree>
    <p:extLst>
      <p:ext uri="{BB962C8B-B14F-4D97-AF65-F5344CB8AC3E}">
        <p14:creationId xmlns:p14="http://schemas.microsoft.com/office/powerpoint/2010/main" val="367099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12374-4309-44A1-A60A-F0DD6359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765" y="966214"/>
            <a:ext cx="3252470" cy="758571"/>
          </a:xfrm>
        </p:spPr>
        <p:txBody>
          <a:bodyPr>
            <a:normAutofit/>
          </a:bodyPr>
          <a:lstStyle/>
          <a:p>
            <a:r>
              <a:rPr lang="fi-FI" sz="2800" dirty="0"/>
              <a:t>Pohjois-Savon liitto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FD1FC1D-10FB-0449-9691-DE6AFD43C8AC}"/>
              </a:ext>
            </a:extLst>
          </p:cNvPr>
          <p:cNvSpPr txBox="1"/>
          <p:nvPr/>
        </p:nvSpPr>
        <p:spPr>
          <a:xfrm>
            <a:off x="3046771" y="1724785"/>
            <a:ext cx="6098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/>
              <a:t>Sepänkatu 1</a:t>
            </a:r>
          </a:p>
          <a:p>
            <a:pPr algn="ctr"/>
            <a:r>
              <a:rPr lang="fi-FI" dirty="0"/>
              <a:t>70100 Kuopio</a:t>
            </a:r>
          </a:p>
          <a:p>
            <a:pPr algn="ctr"/>
            <a:r>
              <a:rPr lang="fi-FI" dirty="0"/>
              <a:t>Puh. 017 550 1400</a:t>
            </a:r>
          </a:p>
          <a:p>
            <a:pPr algn="ctr"/>
            <a:r>
              <a:rPr lang="fi-FI" dirty="0"/>
              <a:t>www.pohjois-savo.fi</a:t>
            </a:r>
          </a:p>
          <a:p>
            <a:pPr algn="ctr"/>
            <a:r>
              <a:rPr lang="fi-FI" dirty="0"/>
              <a:t>etunimi.sukunimi@pohjois-savo.fi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7DE633D-D499-BB40-B29F-372C0D852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3465445"/>
            <a:ext cx="12192000" cy="34226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DD58723-976F-DF49-92A6-0B9C3896E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fi-FI" dirty="0"/>
              <a:t>Pohjois-Savo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58C914-7743-44CE-ACC7-C79B5E3B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75" y="503234"/>
            <a:ext cx="1187454" cy="1187454"/>
          </a:xfrm>
          <a:prstGeom prst="rect">
            <a:avLst/>
          </a:prstGeom>
          <a:noFill/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66685F3-B08E-2D40-871E-BF1236552B96}"/>
              </a:ext>
            </a:extLst>
          </p:cNvPr>
          <p:cNvSpPr txBox="1">
            <a:spLocks/>
          </p:cNvSpPr>
          <p:nvPr/>
        </p:nvSpPr>
        <p:spPr>
          <a:xfrm>
            <a:off x="478095" y="1825625"/>
            <a:ext cx="564754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i-FI" sz="2000" dirty="0"/>
              <a:t>Pohjois-Savo on kauneinta Järvi-Suomea. Maakunnan 19 kunnasta viisi on kaupunkeja.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i-FI" sz="2000" dirty="0"/>
              <a:t>Pohjois-Savo on väestömäärältään Suomen kuudenneksi suurin maakunta. Asukasluku oli vuoden 2023 lopussa 248 190.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000" dirty="0"/>
              <a:t>Pohjois-Savossa on väljä ja luonnonläheinen asuinympäristö. Maakunnan pinta-alasta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dirty="0"/>
              <a:t>(21 078km</a:t>
            </a:r>
            <a:r>
              <a:rPr lang="fi-FI" sz="2000" baseline="30000" dirty="0"/>
              <a:t>2</a:t>
            </a:r>
            <a:r>
              <a:rPr lang="fi-FI" sz="2000" dirty="0"/>
              <a:t>) on 18 % vettä.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i-FI" sz="2000" dirty="0"/>
              <a:t>Maakunnan työpaikoista alkutuotannon osuus on 5 %, jalostuksen 21 % ja palvelujen 72 %.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FA218A-2987-47FB-9A5E-F6C4BED42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35" y="2762054"/>
            <a:ext cx="4202964" cy="409594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E347ABD-2378-457B-BF5E-90867D9CB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00" y="0"/>
            <a:ext cx="3472109" cy="507162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757A725-AF8F-8C44-AB81-A3A7FB6E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" y="0"/>
            <a:ext cx="6084732" cy="6858000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16C22F50-3A16-C44B-A7BA-7801F84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365125"/>
            <a:ext cx="5107261" cy="1633357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solidFill>
                  <a:schemeClr val="bg1"/>
                </a:solidFill>
              </a:rPr>
              <a:t>Pohjois-Savon maakuntaprofiili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2200" dirty="0">
                <a:solidFill>
                  <a:schemeClr val="bg1"/>
                </a:solidFill>
              </a:rPr>
              <a:t>(%-osuus koko maasta)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B8E59F-7468-4B4D-8EC5-66F2BA6D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68027EF-C621-D099-C8D3-EB9FD5E8CF01}"/>
              </a:ext>
            </a:extLst>
          </p:cNvPr>
          <p:cNvSpPr txBox="1"/>
          <p:nvPr/>
        </p:nvSpPr>
        <p:spPr>
          <a:xfrm>
            <a:off x="11268" y="6611914"/>
            <a:ext cx="9849341" cy="2322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</a:t>
            </a:r>
            <a:r>
              <a:rPr lang="fi-FI" sz="800" baseline="0" dirty="0">
                <a:latin typeface="Franklin Gothic Book" panose="020B0503020102020204" pitchFamily="34" charset="0"/>
              </a:rPr>
              <a:t> Tilastokeskus, Luonnonvarakeskus, Maanmittauslaitos, Kela</a:t>
            </a:r>
            <a:endParaRPr lang="fi-FI" sz="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9132AF96-2496-4F70-83C9-445E09567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7561"/>
              </p:ext>
            </p:extLst>
          </p:nvPr>
        </p:nvGraphicFramePr>
        <p:xfrm>
          <a:off x="6074479" y="-97341"/>
          <a:ext cx="5997600" cy="64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795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C1FEE8AC-8200-754B-BFE9-75D7A2F5C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70701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5B95F5D-66BB-4969-88DE-2D2F9CEE2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DF4CF102-933E-C643-843D-4E0048CE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5647544" cy="1325563"/>
          </a:xfrm>
        </p:spPr>
        <p:txBody>
          <a:bodyPr/>
          <a:lstStyle/>
          <a:p>
            <a:r>
              <a:rPr lang="fi-FI" dirty="0"/>
              <a:t>Pohjoissavolaisia oppilaitoksia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0D90FBEA-2DD2-184B-A9F7-86CE4802F620}"/>
              </a:ext>
            </a:extLst>
          </p:cNvPr>
          <p:cNvSpPr txBox="1">
            <a:spLocks/>
          </p:cNvSpPr>
          <p:nvPr/>
        </p:nvSpPr>
        <p:spPr>
          <a:xfrm>
            <a:off x="448455" y="1690687"/>
            <a:ext cx="5527625" cy="505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600" b="1" dirty="0"/>
              <a:t>Yliopistot</a:t>
            </a:r>
          </a:p>
          <a:p>
            <a:pPr marL="0" indent="0" defTabSz="252000">
              <a:lnSpc>
                <a:spcPct val="100000"/>
              </a:lnSpc>
              <a:spcBef>
                <a:spcPts val="800"/>
              </a:spcBef>
              <a:buNone/>
              <a:tabLst>
                <a:tab pos="252000" algn="l"/>
              </a:tabLst>
            </a:pPr>
            <a:r>
              <a:rPr lang="fi-FI" sz="3400" dirty="0"/>
              <a:t>Itä-Suomen yliopisto, Kuopion kampus</a:t>
            </a:r>
          </a:p>
          <a:p>
            <a:pPr marL="0" indent="0" defTabSz="25200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  <a:tabLst>
                <a:tab pos="252000" algn="l"/>
              </a:tabLst>
            </a:pPr>
            <a:r>
              <a:rPr lang="fi-FI" sz="3400" dirty="0"/>
              <a:t>Taideyliopisto, Sibelius-Akatemian Kuopion yksikkö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600" b="1" dirty="0"/>
              <a:t>Ammattikorkeakoulut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Savonia-ammattikorkeakoulu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Humanistinen ammattikorkeakoulu, Kuopion kampus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fi-FI" sz="3400" dirty="0"/>
              <a:t>Pelastusopisto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600" b="1" dirty="0"/>
              <a:t>Ammatilliset oppilaitokset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Savon ammattiopisto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Ylä-Savon ammattiopisto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Ingmanedu kulttuurialan ammattiopisto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Kuopion konservatorio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Palvelualan opisto Kuopio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Pohjois-Savon 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Portaanpään kristillinen opisto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fi-FI" sz="3400" dirty="0"/>
              <a:t>Ammattiopisto Luovi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54A0247E-9DFD-498C-A210-4543462A9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87221"/>
              </p:ext>
            </p:extLst>
          </p:nvPr>
        </p:nvGraphicFramePr>
        <p:xfrm>
          <a:off x="6096000" y="4639980"/>
          <a:ext cx="6096000" cy="22180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60652">
                  <a:extLst>
                    <a:ext uri="{9D8B030D-6E8A-4147-A177-3AD203B41FA5}">
                      <a16:colId xmlns:a16="http://schemas.microsoft.com/office/drawing/2014/main" val="139871551"/>
                    </a:ext>
                  </a:extLst>
                </a:gridCol>
                <a:gridCol w="1417674">
                  <a:extLst>
                    <a:ext uri="{9D8B030D-6E8A-4147-A177-3AD203B41FA5}">
                      <a16:colId xmlns:a16="http://schemas.microsoft.com/office/drawing/2014/main" val="2733913855"/>
                    </a:ext>
                  </a:extLst>
                </a:gridCol>
                <a:gridCol w="1417674">
                  <a:extLst>
                    <a:ext uri="{9D8B030D-6E8A-4147-A177-3AD203B41FA5}">
                      <a16:colId xmlns:a16="http://schemas.microsoft.com/office/drawing/2014/main" val="331897969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Koulutusaste, %</a:t>
                      </a:r>
                    </a:p>
                    <a:p>
                      <a:pPr algn="l" fontAlgn="b"/>
                      <a:r>
                        <a:rPr lang="fi-FI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(osuus 15 vuotta täyttäneistä)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Pohjois-Savo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Koko maa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78153"/>
                  </a:ext>
                </a:extLst>
              </a:tr>
              <a:tr h="433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+mn-lt"/>
                        </a:rPr>
                        <a:t>Tutkinnon suorittaneet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31698"/>
                  </a:ext>
                </a:extLst>
              </a:tr>
              <a:tr h="433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+mn-lt"/>
                        </a:rPr>
                        <a:t>Korkea-asteen tutkinnon suorittaneet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335927"/>
                  </a:ext>
                </a:extLst>
              </a:tr>
              <a:tr h="433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+mn-lt"/>
                        </a:rPr>
                        <a:t>Toisen asteen tutkinnon suorittaneet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4219"/>
                  </a:ext>
                </a:extLst>
              </a:tr>
              <a:tr h="43363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+mn-lt"/>
                        </a:rPr>
                        <a:t>Ei perusasteen jälkeistä tutkintoa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36000" marB="36000" anchor="b">
                    <a:lnL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ABBF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ABB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56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6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1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isällön paikkamerkki 17">
            <a:extLst>
              <a:ext uri="{FF2B5EF4-FFF2-40B4-BE49-F238E27FC236}">
                <a16:creationId xmlns:a16="http://schemas.microsoft.com/office/drawing/2014/main" id="{C1FEE8AC-8200-754B-BFE9-75D7A2F5C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6096000" cy="6870701"/>
          </a:xfr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F88D770-EB85-6B4F-A1DF-983234427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031" y="6317180"/>
            <a:ext cx="2780050" cy="481875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E3A846DD-9162-294C-9463-CE181D64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107261" cy="1325563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fi-FI" dirty="0"/>
              <a:t>Tutkimuslaitoksia Pohjois-Savossa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7EC3581D-20A6-EB4A-A179-B59234BFD812}"/>
              </a:ext>
            </a:extLst>
          </p:cNvPr>
          <p:cNvSpPr txBox="1">
            <a:spLocks/>
          </p:cNvSpPr>
          <p:nvPr/>
        </p:nvSpPr>
        <p:spPr>
          <a:xfrm>
            <a:off x="6140823" y="346548"/>
            <a:ext cx="6024281" cy="61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Geologian tutkimuskeskus </a:t>
            </a:r>
            <a:r>
              <a:rPr lang="fi-FI" sz="1800" dirty="0"/>
              <a:t>(GTK)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800" dirty="0"/>
              <a:t>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Itä-Suomen ilmatieteellinen tutkimuskeskus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800" dirty="0"/>
              <a:t>    </a:t>
            </a:r>
            <a:r>
              <a:rPr lang="fi-FI" sz="1500" dirty="0"/>
              <a:t>Kuopion alueyksikkö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Kuopio Brain &amp; </a:t>
            </a:r>
            <a:r>
              <a:rPr lang="en-GB" sz="2000" b="1" dirty="0"/>
              <a:t>Mind</a:t>
            </a:r>
            <a:r>
              <a:rPr lang="fi-FI" sz="2000" b="1" dirty="0"/>
              <a:t> – Kansallisen neurokeskuksen alueverkosto Itä-Suomessa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800" dirty="0"/>
              <a:t>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Luonnonvarakeskus</a:t>
            </a:r>
            <a:r>
              <a:rPr lang="fi-FI" sz="2000" dirty="0"/>
              <a:t> </a:t>
            </a:r>
            <a:r>
              <a:rPr lang="fi-FI" sz="1800" dirty="0"/>
              <a:t>(Luke)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Clr>
                <a:srgbClr val="2ABBFE"/>
              </a:buClr>
              <a:buNone/>
            </a:pPr>
            <a:r>
              <a:rPr lang="fi-FI" sz="1800" dirty="0"/>
              <a:t>    </a:t>
            </a:r>
            <a:r>
              <a:rPr lang="fi-FI" sz="1500" dirty="0"/>
              <a:t>Maaninka, Suonenjoki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Lääkealan turvallisuus- ja kehittämiskeskus </a:t>
            </a:r>
            <a:r>
              <a:rPr lang="fi-FI" sz="1800" dirty="0"/>
              <a:t>(Fimea)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600" dirty="0"/>
              <a:t> 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Ruokavirasto</a:t>
            </a:r>
            <a:r>
              <a:rPr lang="fi-FI" sz="2000" dirty="0"/>
              <a:t>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600" dirty="0"/>
              <a:t> 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Teknologian tutkimuskeskus </a:t>
            </a:r>
            <a:r>
              <a:rPr lang="fi-FI" sz="1800" dirty="0"/>
              <a:t>(VTT)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600" dirty="0"/>
              <a:t> 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Terveyden ja hyvinvoinnin laitos </a:t>
            </a:r>
            <a:r>
              <a:rPr lang="fi-FI" sz="1800" dirty="0"/>
              <a:t>(THL)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600" dirty="0"/>
              <a:t>     </a:t>
            </a:r>
            <a:r>
              <a:rPr lang="fi-FI" sz="1500" dirty="0"/>
              <a:t>Kuopio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fi-FI" sz="2000" b="1" dirty="0"/>
              <a:t>Työterveyslaitos</a:t>
            </a:r>
            <a:r>
              <a:rPr lang="fi-FI" sz="2000" dirty="0"/>
              <a:t> </a:t>
            </a:r>
            <a:r>
              <a:rPr lang="fi-FI" sz="1800" dirty="0"/>
              <a:t>(TTL)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2ABBFE"/>
              </a:buClr>
              <a:buNone/>
            </a:pPr>
            <a:r>
              <a:rPr lang="fi-FI" sz="1600" dirty="0"/>
              <a:t>     </a:t>
            </a:r>
            <a:r>
              <a:rPr lang="fi-FI" sz="1500" dirty="0"/>
              <a:t>Kuopio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D4876A-1ED1-AD4B-A322-85E085C35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4" y="365125"/>
            <a:ext cx="11743545" cy="1325563"/>
          </a:xfrm>
        </p:spPr>
        <p:txBody>
          <a:bodyPr>
            <a:normAutofit/>
          </a:bodyPr>
          <a:lstStyle/>
          <a:p>
            <a:r>
              <a:rPr lang="fi-FI" dirty="0"/>
              <a:t>Pohjois-Savon väestönmuutokset v. 1990–2023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68027EF-C621-D099-C8D3-EB9FD5E8CF01}"/>
              </a:ext>
            </a:extLst>
          </p:cNvPr>
          <p:cNvSpPr txBox="1"/>
          <p:nvPr/>
        </p:nvSpPr>
        <p:spPr>
          <a:xfrm>
            <a:off x="0" y="6625315"/>
            <a:ext cx="9849341" cy="2322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latin typeface="Franklin Gothic Book" panose="020B0503020102020204" pitchFamily="34" charset="0"/>
              </a:rPr>
              <a:t>Lähde:</a:t>
            </a:r>
            <a:r>
              <a:rPr lang="fi-FI" sz="900" baseline="0" dirty="0">
                <a:latin typeface="Franklin Gothic Book" panose="020B0503020102020204" pitchFamily="34" charset="0"/>
              </a:rPr>
              <a:t> Tilastokeskus</a:t>
            </a:r>
            <a:endParaRPr lang="fi-FI" sz="9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25B78F07-994E-72AF-5680-79222B061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71091"/>
              </p:ext>
            </p:extLst>
          </p:nvPr>
        </p:nvGraphicFramePr>
        <p:xfrm>
          <a:off x="1304455" y="1426884"/>
          <a:ext cx="9791701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31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8E1BF388-D4F2-9847-AEE5-BC1111CF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fi-FI" dirty="0"/>
              <a:t>Pohjois-Savon työpaikat toimialoittain v. 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33DC356-48B9-8E47-86C0-F7011CFF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1C6A6A5-6D69-2EE9-25DF-9634AC62F692}"/>
              </a:ext>
            </a:extLst>
          </p:cNvPr>
          <p:cNvSpPr txBox="1"/>
          <p:nvPr/>
        </p:nvSpPr>
        <p:spPr>
          <a:xfrm>
            <a:off x="0" y="6634491"/>
            <a:ext cx="9849341" cy="213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</a:t>
            </a:r>
            <a:r>
              <a:rPr lang="fi-FI" sz="800" baseline="0" dirty="0">
                <a:latin typeface="Franklin Gothic Book" panose="020B0503020102020204" pitchFamily="34" charset="0"/>
              </a:rPr>
              <a:t> Tilastokeskus</a:t>
            </a:r>
            <a:endParaRPr lang="fi-FI" sz="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9331C21D-203A-4A8C-9228-764A8A1B8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70733"/>
              </p:ext>
            </p:extLst>
          </p:nvPr>
        </p:nvGraphicFramePr>
        <p:xfrm>
          <a:off x="1" y="1306624"/>
          <a:ext cx="12192000" cy="50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36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0757A725-AF8F-8C44-AB81-A3A7FB6E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84732" cy="6858000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16C22F50-3A16-C44B-A7BA-7801F845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365125"/>
            <a:ext cx="5107261" cy="1325563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Pohjois-Savon teollisuusyrityksiä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B8E59F-7468-4B4D-8EC5-66F2BA6D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E8542963-4081-46B8-A0AD-F9548587A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54040"/>
              </p:ext>
            </p:extLst>
          </p:nvPr>
        </p:nvGraphicFramePr>
        <p:xfrm>
          <a:off x="6347740" y="16"/>
          <a:ext cx="5659392" cy="6337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3567183357"/>
                    </a:ext>
                  </a:extLst>
                </a:gridCol>
                <a:gridCol w="2419392">
                  <a:extLst>
                    <a:ext uri="{9D8B030D-6E8A-4147-A177-3AD203B41FA5}">
                      <a16:colId xmlns:a16="http://schemas.microsoft.com/office/drawing/2014/main" val="4124277029"/>
                    </a:ext>
                  </a:extLst>
                </a:gridCol>
              </a:tblGrid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Ponsse Oyj, Vieremä, Iisalmi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www.ponsse.com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11134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Normet Oy, Iisalmi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www.normet.com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6421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Olvi Oyj, Iisalmi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www.olvi.fi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1263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Profile Vehicles Oy, Iisalmi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www.profilevehicles.com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3566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Valio Oy, Lapinlahti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www.valio.fi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49070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Mondi Powerflute Oy, Kuopio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www.mondigroup.com/en/home/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5064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Honeywell Oy,  Varkaus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www.honeywell.com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18997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effectLst/>
                        </a:rPr>
                        <a:t>Bella-Veneet Oy, Kuopio 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www.bellaboats.com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3371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Junttan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www.junttan.com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94752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FinVector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www.finvector.com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517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Charles River DRS Finland Oy,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www.criver.com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74625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Yara Suomi Oy, Siilinjärvi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www.yara.com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8619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Hydroline Oy, Siilinjärvi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www.hydroline.fi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28086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Sumitomo SHI FW Energia Oy, Varkaus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www.shi-fw.com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56182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Andritz Oy, Varkaus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www.andritz.com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664459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Stora Enso Oyj, Varkaus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www.storaenso.com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55188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Finland Laminated Timber Oy Ltd, Suonenjoki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7872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Sepa Oy, Keitele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www.sepa.fi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609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Keitele Forest Oy, Keitele 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www.keitelegroup.fi 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2382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Oy Lunawood Ltd, Iisalmi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www.lunawood.com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21552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Oy Medfiles Ltd, Kuopio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www.medfiles.eu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8239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Paakkilan Konepaja Oy, Tuusniemi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www.paakkilankonepaja.fi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7200" marB="720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9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82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/>
          <a:lstStyle/>
          <a:p>
            <a:r>
              <a:rPr lang="fi-FI" dirty="0"/>
              <a:t>Toimipaikkojen brutto- ja jalostusarvo toimialoittain Pohjois-Savossa v. 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7B0462DC-3844-4F35-8ADB-6E3DB8204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93723"/>
              </p:ext>
            </p:extLst>
          </p:nvPr>
        </p:nvGraphicFramePr>
        <p:xfrm>
          <a:off x="448455" y="1719298"/>
          <a:ext cx="11288842" cy="44460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653139">
                  <a:extLst>
                    <a:ext uri="{9D8B030D-6E8A-4147-A177-3AD203B41FA5}">
                      <a16:colId xmlns:a16="http://schemas.microsoft.com/office/drawing/2014/main" val="4073966140"/>
                    </a:ext>
                  </a:extLst>
                </a:gridCol>
                <a:gridCol w="1889268">
                  <a:extLst>
                    <a:ext uri="{9D8B030D-6E8A-4147-A177-3AD203B41FA5}">
                      <a16:colId xmlns:a16="http://schemas.microsoft.com/office/drawing/2014/main" val="1768542498"/>
                    </a:ext>
                  </a:extLst>
                </a:gridCol>
                <a:gridCol w="2278266">
                  <a:extLst>
                    <a:ext uri="{9D8B030D-6E8A-4147-A177-3AD203B41FA5}">
                      <a16:colId xmlns:a16="http://schemas.microsoft.com/office/drawing/2014/main" val="3601653794"/>
                    </a:ext>
                  </a:extLst>
                </a:gridCol>
                <a:gridCol w="2468169">
                  <a:extLst>
                    <a:ext uri="{9D8B030D-6E8A-4147-A177-3AD203B41FA5}">
                      <a16:colId xmlns:a16="http://schemas.microsoft.com/office/drawing/2014/main" val="2485930456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Toimiala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Toimipaikkojen lukumäärä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Tuotannon bruttoarvo (1 000 €)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Tuotannon jalostusarvo (1 000 €)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extLst>
                  <a:ext uri="{0D108BD9-81ED-4DB2-BD59-A6C34878D82A}">
                    <a16:rowId xmlns:a16="http://schemas.microsoft.com/office/drawing/2014/main" val="53430402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 Maatalous, metsätalous ja kalatalous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9 974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267 197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104 303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4769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 Kaivostoiminta ja louhinta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107 421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27 466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976088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 Teollisuus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1 329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5 480 078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1 495 921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7901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 Sähkö-, kaasu- ja lämpöhuolto, jäähdytysliiketoiminta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452 822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208 771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166354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 Vesi-, viemäri-, jätevesi- ja jätehuolto ja muu ympäristön puhtaanapito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157 062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64 621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7785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 Rakentaminen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1 903 215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542 020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282621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 Tukku- ja vähittäiskauppa; moottoriajoneuvojen korjaus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2 590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1 283 328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562 503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5802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 Kuljetus ja varastointi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776 265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318 727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90616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 Majoitus- ja ravitsemistoiminta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266 449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101 127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736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 Informaatio ja viestintä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268 549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132 823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25926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 Rahoitus- ja vakuutustoiminta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8711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 Kiinteistöalan 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391 650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200 506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9665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 Ammatillinen, tieteellinen ja tekninen 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505 216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275 801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669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 Hallinto- ja tukipalvelutoiminta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441 463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270 358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9932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 Koulutus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20 969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9 052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8067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 Terveys- ja sosiaalipalvelut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436 489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249 300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172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Taiteet, viihde ja virkistys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67 113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31 259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4460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 Muu palvelutoiminta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77 422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38 658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939280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Tuntematon</a:t>
                      </a:r>
                      <a:endParaRPr lang="fi-FI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FD128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073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Yhteensä</a:t>
                      </a:r>
                      <a:endParaRPr lang="fi-FI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00" marR="90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26 549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12 902 713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4 633 218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7861312"/>
                  </a:ext>
                </a:extLst>
              </a:tr>
            </a:tbl>
          </a:graphicData>
        </a:graphic>
      </p:graphicFrame>
      <p:sp>
        <p:nvSpPr>
          <p:cNvPr id="3" name="Tekstiruutu 1">
            <a:extLst>
              <a:ext uri="{FF2B5EF4-FFF2-40B4-BE49-F238E27FC236}">
                <a16:creationId xmlns:a16="http://schemas.microsoft.com/office/drawing/2014/main" id="{E8B99E5E-DF8B-C7D4-EBE8-7A0561CE4F29}"/>
              </a:ext>
            </a:extLst>
          </p:cNvPr>
          <p:cNvSpPr txBox="1"/>
          <p:nvPr/>
        </p:nvSpPr>
        <p:spPr>
          <a:xfrm>
            <a:off x="0" y="6638808"/>
            <a:ext cx="9849341" cy="270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</a:t>
            </a:r>
            <a:r>
              <a:rPr lang="fi-FI" sz="800" baseline="0" dirty="0">
                <a:latin typeface="Franklin Gothic Book" panose="020B0503020102020204" pitchFamily="34" charset="0"/>
              </a:rPr>
              <a:t> Tilastokeskus</a:t>
            </a:r>
            <a:endParaRPr lang="fi-FI" sz="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5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lta-orans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L_esitys2022" id="{6510A77E-3D41-46F6-96C7-8B557DBD956C}" vid="{0B30294F-9649-459E-8877-39414406D3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ohjois-Savonliitto">
    <a:dk1>
      <a:srgbClr val="000000"/>
    </a:dk1>
    <a:lt1>
      <a:srgbClr val="FFFFFF"/>
    </a:lt1>
    <a:dk2>
      <a:srgbClr val="1F497D"/>
    </a:dk2>
    <a:lt2>
      <a:srgbClr val="EEECE1"/>
    </a:lt2>
    <a:accent1>
      <a:srgbClr val="538FCC"/>
    </a:accent1>
    <a:accent2>
      <a:srgbClr val="DCD6D4"/>
    </a:accent2>
    <a:accent3>
      <a:srgbClr val="F9DC06"/>
    </a:accent3>
    <a:accent4>
      <a:srgbClr val="C4BDBC"/>
    </a:accent4>
    <a:accent5>
      <a:srgbClr val="000000"/>
    </a:accent5>
    <a:accent6>
      <a:srgbClr val="003399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A730BBA5CA44FABC43D3B76C31DDA" ma:contentTypeVersion="18" ma:contentTypeDescription="Create a new document." ma:contentTypeScope="" ma:versionID="ab14091e0824df1c0ea45c5b23f14818">
  <xsd:schema xmlns:xsd="http://www.w3.org/2001/XMLSchema" xmlns:xs="http://www.w3.org/2001/XMLSchema" xmlns:p="http://schemas.microsoft.com/office/2006/metadata/properties" xmlns:ns2="20687e04-2b66-4153-a4a5-df37f3cb410c" xmlns:ns3="27da45db-5c56-40f0-812e-9e795a9ded2e" targetNamespace="http://schemas.microsoft.com/office/2006/metadata/properties" ma:root="true" ma:fieldsID="a9ef018753874e357385c209003b3c09" ns2:_="" ns3:_="">
    <xsd:import namespace="20687e04-2b66-4153-a4a5-df37f3cb410c"/>
    <xsd:import namespace="27da45db-5c56-40f0-812e-9e795a9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87e04-2b66-4153-a4a5-df37f3cb4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f3aec6-172b-4261-a579-1b9c93678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45db-5c56-40f0-812e-9e795a9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9bfb88-a4b8-407b-b9ae-716c5ce0db20}" ma:internalName="TaxCatchAll" ma:showField="CatchAllData" ma:web="27da45db-5c56-40f0-812e-9e795a9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687e04-2b66-4153-a4a5-df37f3cb410c">
      <Terms xmlns="http://schemas.microsoft.com/office/infopath/2007/PartnerControls"/>
    </lcf76f155ced4ddcb4097134ff3c332f>
    <TaxCatchAll xmlns="27da45db-5c56-40f0-812e-9e795a9ded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6A4CF-764D-4A4B-BE57-20BEFF0CFB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87e04-2b66-4153-a4a5-df37f3cb410c"/>
    <ds:schemaRef ds:uri="27da45db-5c56-40f0-812e-9e795a9de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06857-3972-44D2-B893-85C92544E850}">
  <ds:schemaRefs>
    <ds:schemaRef ds:uri="http://schemas.microsoft.com/office/2006/metadata/properties"/>
    <ds:schemaRef ds:uri="http://schemas.microsoft.com/office/infopath/2007/PartnerControls"/>
    <ds:schemaRef ds:uri="20687e04-2b66-4153-a4a5-df37f3cb410c"/>
    <ds:schemaRef ds:uri="27da45db-5c56-40f0-812e-9e795a9ded2e"/>
  </ds:schemaRefs>
</ds:datastoreItem>
</file>

<file path=customXml/itemProps3.xml><?xml version="1.0" encoding="utf-8"?>
<ds:datastoreItem xmlns:ds="http://schemas.openxmlformats.org/officeDocument/2006/customXml" ds:itemID="{1BEA9F35-9767-41DB-AC19-E48DCA496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PSL_esitys2022</Template>
  <TotalTime>0</TotalTime>
  <Words>1389</Words>
  <Application>Microsoft Office PowerPoint</Application>
  <PresentationFormat>Laajakuva</PresentationFormat>
  <Paragraphs>427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Book (Leipäteksti)</vt:lpstr>
      <vt:lpstr>Franklin Gothic Medium</vt:lpstr>
      <vt:lpstr>Office-teema</vt:lpstr>
      <vt:lpstr>POHJOIS-SAVO</vt:lpstr>
      <vt:lpstr>Pohjois-Savo</vt:lpstr>
      <vt:lpstr>Pohjois-Savon maakuntaprofiili (%-osuus koko maasta)</vt:lpstr>
      <vt:lpstr>Pohjoissavolaisia oppilaitoksia</vt:lpstr>
      <vt:lpstr>Tutkimuslaitoksia Pohjois-Savossa</vt:lpstr>
      <vt:lpstr>Pohjois-Savon väestönmuutokset v. 1990–2023</vt:lpstr>
      <vt:lpstr>Pohjois-Savon työpaikat toimialoittain v. 2022</vt:lpstr>
      <vt:lpstr>Pohjois-Savon teollisuusyrityksiä</vt:lpstr>
      <vt:lpstr>Toimipaikkojen brutto- ja jalostusarvo toimialoittain Pohjois-Savossa v. 2022</vt:lpstr>
      <vt:lpstr>Pohjois-Savon maatalous- ja puutarhayritykset tuotantosuunnan mukaan v. 2023</vt:lpstr>
      <vt:lpstr>Pohjois-Savon metsävarat</vt:lpstr>
      <vt:lpstr>Pohjois-Savossa valmistuneet asunnot ja kesämökit</vt:lpstr>
      <vt:lpstr>Pohjois-Savon matkailu</vt:lpstr>
      <vt:lpstr>Pohjois-Savon kuntien väestö, työpaikat ja tuloveroprosentit</vt:lpstr>
      <vt:lpstr>Pohjois-Savon liitto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2024-09-09T11:10:46Z</dcterms:created>
  <dcterms:modified xsi:type="dcterms:W3CDTF">2024-09-09T11:54:25Z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0x01010042BA730BBA5CA44FABC43D3B76C31DDA</vt:lpwstr>
  </property>
</Properties>
</file>