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3.xml" ContentType="application/vnd.openxmlformats-officedocument.themeOverride+xml"/>
  <Override PartName="/ppt/drawings/drawing2.xml" ContentType="application/vnd.openxmlformats-officedocument.drawingml.chartshape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63" r:id="rId2"/>
    <p:sldId id="300" r:id="rId3"/>
    <p:sldId id="268" r:id="rId4"/>
    <p:sldId id="466" r:id="rId5"/>
    <p:sldId id="279" r:id="rId6"/>
    <p:sldId id="280" r:id="rId7"/>
    <p:sldId id="282" r:id="rId8"/>
    <p:sldId id="287" r:id="rId9"/>
    <p:sldId id="289" r:id="rId10"/>
    <p:sldId id="467" r:id="rId11"/>
    <p:sldId id="298" r:id="rId12"/>
    <p:sldId id="299" r:id="rId13"/>
    <p:sldId id="262" r:id="rId14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D128"/>
    <a:srgbClr val="828282"/>
    <a:srgbClr val="E5DA9C"/>
    <a:srgbClr val="D3D4D6"/>
    <a:srgbClr val="2ABBFE"/>
    <a:srgbClr val="FF3D46"/>
    <a:srgbClr val="799ABB"/>
    <a:srgbClr val="43432F"/>
    <a:srgbClr val="B59C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F8DF798-8C5F-45FD-807A-94B48613698A}" v="48" dt="2024-09-10T07:09:54.01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Normaali tyyli 2 - Korostu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Normaali tyyli 2 - Korostu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Normaali tyyli 2 - Korostu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6D9F66E-5EB9-4882-86FB-DCBF35E3C3E4}" styleName="Normaali tyyli 4 - Korostu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3B4B98B0-60AC-42C2-AFA5-B58CD77FA1E5}" styleName="Vaalea tyyli 1 - Korostus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6" autoAdjust="0"/>
    <p:restoredTop sz="96120" autoAdjust="0"/>
  </p:normalViewPr>
  <p:slideViewPr>
    <p:cSldViewPr snapToGrid="0" snapToObjects="1">
      <p:cViewPr varScale="1">
        <p:scale>
          <a:sx n="107" d="100"/>
          <a:sy n="107" d="100"/>
        </p:scale>
        <p:origin x="636" y="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 snapToObjects="1">
      <p:cViewPr varScale="1">
        <p:scale>
          <a:sx n="94" d="100"/>
          <a:sy n="94" d="100"/>
        </p:scale>
        <p:origin x="2544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https://pohjoissavofi.sharepoint.com/Aluekehitys/TILASTOT/Esitteet/Pohjatietoja/engl_profiili_PS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https://pohjoissavofi.sharepoint.com/Aluekehitys/TILASTOT/Esitteet/Pohjatietoja/esite_pohjatietoja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2.xml"/><Relationship Id="rId1" Type="http://schemas.microsoft.com/office/2011/relationships/chartStyle" Target="style2.xml"/><Relationship Id="rId5" Type="http://schemas.openxmlformats.org/officeDocument/2006/relationships/chartUserShapes" Target="../drawings/drawing2.xml"/><Relationship Id="rId4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2044570968484013"/>
          <c:y val="1.9599808328902797E-2"/>
          <c:w val="0.54720899470899476"/>
          <c:h val="0.9027799253159691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pohjatiedot!$E$4</c:f>
              <c:strCache>
                <c:ptCount val="1"/>
                <c:pt idx="0">
                  <c:v>uusin tieto</c:v>
                </c:pt>
              </c:strCache>
            </c:strRef>
          </c:tx>
          <c:spPr>
            <a:solidFill>
              <a:srgbClr val="2ABBFE"/>
            </a:solidFill>
            <a:ln w="9525" cap="flat" cmpd="sng" algn="ctr">
              <a:solidFill>
                <a:schemeClr val="accent5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94BB-48BE-A009-2F37E075B9B8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94BB-48BE-A009-2F37E075B9B8}"/>
              </c:ext>
            </c:extLst>
          </c:dPt>
          <c:dPt>
            <c:idx val="1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94BB-48BE-A009-2F37E075B9B8}"/>
              </c:ext>
            </c:extLst>
          </c:dPt>
          <c:dPt>
            <c:idx val="1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94BB-48BE-A009-2F37E075B9B8}"/>
              </c:ext>
            </c:extLst>
          </c:dPt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0" i="0" u="none" strike="noStrike" baseline="0">
                    <a:solidFill>
                      <a:srgbClr val="000000"/>
                    </a:solidFill>
                    <a:latin typeface="Franklin Gothic Book" panose="020B0503020102020204" pitchFamily="34" charset="0"/>
                    <a:ea typeface="Arial"/>
                    <a:cs typeface="Arial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pohjatiedot!$B$5:$B$15</c:f>
              <c:strCache>
                <c:ptCount val="11"/>
                <c:pt idx="0">
                  <c:v>Overnight stays (2023)</c:v>
                </c:pt>
                <c:pt idx="1">
                  <c:v>GDP (2022)</c:v>
                </c:pt>
                <c:pt idx="2">
                  <c:v>Population (2023)</c:v>
                </c:pt>
                <c:pt idx="3">
                  <c:v>University graduates (2023)</c:v>
                </c:pt>
                <c:pt idx="4">
                  <c:v>Land (2024)</c:v>
                </c:pt>
                <c:pt idx="5">
                  <c:v>Summer cottages (2023)</c:v>
                </c:pt>
                <c:pt idx="6">
                  <c:v>Number of farms (2023)</c:v>
                </c:pt>
                <c:pt idx="7">
                  <c:v>Waters (2024)</c:v>
                </c:pt>
                <c:pt idx="8">
                  <c:v>Beef production (2023)</c:v>
                </c:pt>
                <c:pt idx="9">
                  <c:v>Milk production (2023)</c:v>
                </c:pt>
                <c:pt idx="10">
                  <c:v>Berry production (2023)</c:v>
                </c:pt>
              </c:strCache>
            </c:strRef>
          </c:cat>
          <c:val>
            <c:numRef>
              <c:f>pohjatiedot!$E$5:$E$15</c:f>
              <c:numCache>
                <c:formatCode>0.0</c:formatCode>
                <c:ptCount val="11"/>
                <c:pt idx="0">
                  <c:v>3.633614153360925</c:v>
                </c:pt>
                <c:pt idx="1">
                  <c:v>3.7998110974282948</c:v>
                </c:pt>
                <c:pt idx="2">
                  <c:v>4.4289186132893255</c:v>
                </c:pt>
                <c:pt idx="3">
                  <c:v>4.0413929988944153</c:v>
                </c:pt>
                <c:pt idx="4">
                  <c:v>5.7061945370210667</c:v>
                </c:pt>
                <c:pt idx="5">
                  <c:v>6.1536476426799007</c:v>
                </c:pt>
                <c:pt idx="6">
                  <c:v>7.1301838139622902</c:v>
                </c:pt>
                <c:pt idx="7">
                  <c:v>10.817255852241765</c:v>
                </c:pt>
                <c:pt idx="8">
                  <c:v>13.900925166881366</c:v>
                </c:pt>
                <c:pt idx="9">
                  <c:v>14.231733841028261</c:v>
                </c:pt>
                <c:pt idx="10">
                  <c:v>26.906097124448159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4BB-48BE-A009-2F37E075B9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498698448"/>
        <c:axId val="1"/>
      </c:barChart>
      <c:catAx>
        <c:axId val="4986984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350" b="0" i="0" u="none" strike="noStrike" baseline="0">
                <a:solidFill>
                  <a:srgbClr val="000000"/>
                </a:solidFill>
                <a:latin typeface="Franklin Gothic Book" panose="020B0503020102020204" pitchFamily="34" charset="0"/>
                <a:ea typeface="Calibri"/>
                <a:cs typeface="Calibri"/>
              </a:defRPr>
            </a:pPr>
            <a:endParaRPr lang="fi-FI"/>
          </a:p>
        </c:txPr>
        <c:crossAx val="1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"/>
        <c:scaling>
          <c:orientation val="minMax"/>
        </c:scaling>
        <c:delete val="0"/>
        <c:axPos val="b"/>
        <c:majorGridlines>
          <c:spPr>
            <a:ln w="635">
              <a:solidFill>
                <a:schemeClr val="bg1">
                  <a:lumMod val="75000"/>
                </a:schemeClr>
              </a:solidFill>
              <a:prstDash val="sysDot"/>
            </a:ln>
          </c:spPr>
        </c:majorGridlines>
        <c:numFmt formatCode="0" sourceLinked="0"/>
        <c:majorTickMark val="out"/>
        <c:minorTickMark val="none"/>
        <c:tickLblPos val="nextTo"/>
        <c:spPr>
          <a:ln w="3175">
            <a:noFill/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Franklin Gothic Book" panose="020B0503020102020204" pitchFamily="34" charset="0"/>
                <a:ea typeface="Calibri"/>
                <a:cs typeface="Calibri"/>
              </a:defRPr>
            </a:pPr>
            <a:endParaRPr lang="fi-FI"/>
          </a:p>
        </c:txPr>
        <c:crossAx val="498698448"/>
        <c:crosses val="autoZero"/>
        <c:crossBetween val="between"/>
        <c:majorUnit val="5"/>
      </c:valAx>
      <c:spPr>
        <a:noFill/>
        <a:ln>
          <a:noFill/>
        </a:ln>
      </c:spPr>
    </c:plotArea>
    <c:plotVisOnly val="1"/>
    <c:dispBlanksAs val="gap"/>
    <c:showDLblsOverMax val="0"/>
  </c:chart>
  <c:spPr>
    <a:noFill/>
    <a:ln w="3175">
      <a:noFill/>
      <a:prstDash val="solid"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fi-FI"/>
    </a:p>
  </c:txPr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2ABBFE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'Työpaikat ENG'!$A$45:$A$56</c:f>
              <c:strCache>
                <c:ptCount val="12"/>
                <c:pt idx="0">
                  <c:v>Mining, quarrying and other industry</c:v>
                </c:pt>
                <c:pt idx="1">
                  <c:v>Accommodation and food service activities</c:v>
                </c:pt>
                <c:pt idx="2">
                  <c:v>Other service activities</c:v>
                </c:pt>
                <c:pt idx="3">
                  <c:v>Public administration</c:v>
                </c:pt>
                <c:pt idx="4">
                  <c:v>Transportation and storage</c:v>
                </c:pt>
                <c:pt idx="5">
                  <c:v>Primary production</c:v>
                </c:pt>
                <c:pt idx="6">
                  <c:v>Education</c:v>
                </c:pt>
                <c:pt idx="7">
                  <c:v>Construction</c:v>
                </c:pt>
                <c:pt idx="8">
                  <c:v>Trade</c:v>
                </c:pt>
                <c:pt idx="9">
                  <c:v>Manufacturing</c:v>
                </c:pt>
                <c:pt idx="10">
                  <c:v>Business services</c:v>
                </c:pt>
                <c:pt idx="11">
                  <c:v>Human health and social work activities</c:v>
                </c:pt>
              </c:strCache>
            </c:strRef>
          </c:cat>
          <c:val>
            <c:numRef>
              <c:f>'Työpaikat ENG'!$B$45:$B$56</c:f>
              <c:numCache>
                <c:formatCode>0.0</c:formatCode>
                <c:ptCount val="12"/>
                <c:pt idx="0">
                  <c:v>1.3556748000404981</c:v>
                </c:pt>
                <c:pt idx="1">
                  <c:v>3.122405588741521</c:v>
                </c:pt>
                <c:pt idx="2">
                  <c:v>4.4355573554723096</c:v>
                </c:pt>
                <c:pt idx="3">
                  <c:v>4.4456818872127162</c:v>
                </c:pt>
                <c:pt idx="4">
                  <c:v>4.5681887212716408</c:v>
                </c:pt>
                <c:pt idx="5">
                  <c:v>5.3194289764098412</c:v>
                </c:pt>
                <c:pt idx="6">
                  <c:v>7.4840538625088593</c:v>
                </c:pt>
                <c:pt idx="7">
                  <c:v>7.5660625696061548</c:v>
                </c:pt>
                <c:pt idx="8">
                  <c:v>9.8197833350207553</c:v>
                </c:pt>
                <c:pt idx="9">
                  <c:v>12.626303533461577</c:v>
                </c:pt>
                <c:pt idx="10">
                  <c:v>17.313961729270023</c:v>
                </c:pt>
                <c:pt idx="11">
                  <c:v>21.942897640984103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FAF-4A39-A4F0-7ABE48CDE5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602617720"/>
        <c:axId val="602610504"/>
      </c:barChart>
      <c:catAx>
        <c:axId val="6026177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Franklin Gothic Book" panose="020B0503020102020204" pitchFamily="34" charset="0"/>
                <a:ea typeface="+mn-ea"/>
                <a:cs typeface="+mn-cs"/>
              </a:defRPr>
            </a:pPr>
            <a:endParaRPr lang="fi-FI"/>
          </a:p>
        </c:txPr>
        <c:crossAx val="602610504"/>
        <c:crosses val="autoZero"/>
        <c:auto val="1"/>
        <c:lblAlgn val="ctr"/>
        <c:lblOffset val="100"/>
        <c:noMultiLvlLbl val="0"/>
      </c:catAx>
      <c:valAx>
        <c:axId val="60261050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Franklin Gothic Book" panose="020B0503020102020204" pitchFamily="34" charset="0"/>
                <a:ea typeface="+mn-ea"/>
                <a:cs typeface="+mn-cs"/>
              </a:defRPr>
            </a:pPr>
            <a:endParaRPr lang="fi-FI"/>
          </a:p>
        </c:txPr>
        <c:crossAx val="6026177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fi-FI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32513406563023806"/>
          <c:y val="4.9217002237136466E-2"/>
          <c:w val="0.61301522386512219"/>
          <c:h val="0.8523466546731775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Luke_Maa_Yitys_07!$A$17:$A$23</c:f>
              <c:strCache>
                <c:ptCount val="7"/>
                <c:pt idx="0">
                  <c:v>Sheep, goat, horse, pig 
and poultry husbandry</c:v>
                </c:pt>
                <c:pt idx="1">
                  <c:v>Mixed production</c:v>
                </c:pt>
                <c:pt idx="2">
                  <c:v>Outdoor production</c:v>
                </c:pt>
                <c:pt idx="3">
                  <c:v>Cereals production</c:v>
                </c:pt>
                <c:pt idx="4">
                  <c:v>Beef production and 
other cattle husbandry</c:v>
                </c:pt>
                <c:pt idx="5">
                  <c:v>Milk production</c:v>
                </c:pt>
                <c:pt idx="6">
                  <c:v>Greenhouse and other 
plant production</c:v>
                </c:pt>
              </c:strCache>
            </c:strRef>
          </c:cat>
          <c:val>
            <c:numRef>
              <c:f>Luke_Maa_Yitys_07!$E$17:$E$23</c:f>
              <c:numCache>
                <c:formatCode>#,##0</c:formatCode>
                <c:ptCount val="7"/>
                <c:pt idx="0">
                  <c:v>66</c:v>
                </c:pt>
                <c:pt idx="1">
                  <c:v>73</c:v>
                </c:pt>
                <c:pt idx="2">
                  <c:v>159</c:v>
                </c:pt>
                <c:pt idx="3">
                  <c:v>290</c:v>
                </c:pt>
                <c:pt idx="4">
                  <c:v>304</c:v>
                </c:pt>
                <c:pt idx="5">
                  <c:v>593</c:v>
                </c:pt>
                <c:pt idx="6">
                  <c:v>1490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130-4C7E-AB29-585CE1F354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461205016"/>
        <c:axId val="461207968"/>
      </c:barChart>
      <c:catAx>
        <c:axId val="46120501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Franklin Gothic Book" panose="020B0503020102020204" pitchFamily="34" charset="0"/>
                <a:ea typeface="+mn-ea"/>
                <a:cs typeface="+mn-cs"/>
              </a:defRPr>
            </a:pPr>
            <a:endParaRPr lang="fi-FI"/>
          </a:p>
        </c:txPr>
        <c:crossAx val="461207968"/>
        <c:crosses val="autoZero"/>
        <c:auto val="1"/>
        <c:lblAlgn val="ctr"/>
        <c:lblOffset val="100"/>
        <c:noMultiLvlLbl val="0"/>
      </c:catAx>
      <c:valAx>
        <c:axId val="46120796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Franklin Gothic Book" panose="020B0503020102020204" pitchFamily="34" charset="0"/>
                <a:ea typeface="+mn-ea"/>
                <a:cs typeface="+mn-cs"/>
              </a:defRPr>
            </a:pPr>
            <a:endParaRPr lang="fi-FI"/>
          </a:p>
        </c:txPr>
        <c:crossAx val="4612050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fi-FI"/>
    </a:p>
  </c:txPr>
  <c:externalData r:id="rId4">
    <c:autoUpdate val="0"/>
  </c:externalData>
  <c:userShapes r:id="rId5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0.96713</cdr:x>
      <cdr:y>0.97118</cdr:y>
    </cdr:from>
    <cdr:to>
      <cdr:x>0.99963</cdr:x>
      <cdr:y>0.99218</cdr:y>
    </cdr:to>
    <cdr:sp macro="" textlink="">
      <cdr:nvSpPr>
        <cdr:cNvPr id="18437" name="Text Box 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833229" y="8475965"/>
          <a:ext cx="214785" cy="19682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vertOverflow="clip" wrap="square" lIns="36576" tIns="27432" rIns="36576" bIns="27432" anchor="ctr" upright="1"/>
        <a:lstStyle xmlns:a="http://schemas.openxmlformats.org/drawingml/2006/main"/>
        <a:p xmlns:a="http://schemas.openxmlformats.org/drawingml/2006/main">
          <a:endParaRPr lang="fi-FI"/>
        </a:p>
      </cdr:txBody>
    </cdr:sp>
  </cdr:relSizeAnchor>
  <cdr:relSizeAnchor xmlns:cdr="http://schemas.openxmlformats.org/drawingml/2006/chartDrawing">
    <cdr:from>
      <cdr:x>0.73415</cdr:x>
      <cdr:y>0.50422</cdr:y>
    </cdr:from>
    <cdr:to>
      <cdr:x>0.8615</cdr:x>
      <cdr:y>0.66904</cdr:y>
    </cdr:to>
    <cdr:sp macro="" textlink="">
      <cdr:nvSpPr>
        <cdr:cNvPr id="3" name="Tekstikehys 2"/>
        <cdr:cNvSpPr txBox="1"/>
      </cdr:nvSpPr>
      <cdr:spPr>
        <a:xfrm xmlns:a="http://schemas.openxmlformats.org/drawingml/2006/main">
          <a:off x="5302946" y="2802194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fi-FI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0.57219</cdr:x>
      <cdr:y>0.94981</cdr:y>
    </cdr:from>
    <cdr:to>
      <cdr:x>0.87253</cdr:x>
      <cdr:y>1</cdr:y>
    </cdr:to>
    <cdr:sp macro="" textlink="">
      <cdr:nvSpPr>
        <cdr:cNvPr id="2" name="Tekstiruutu 1">
          <a:extLst xmlns:a="http://schemas.openxmlformats.org/drawingml/2006/main">
            <a:ext uri="{FF2B5EF4-FFF2-40B4-BE49-F238E27FC236}">
              <a16:creationId xmlns:a16="http://schemas.microsoft.com/office/drawing/2014/main" id="{313CB205-E208-71E9-C6A8-ADA4880F77DB}"/>
            </a:ext>
          </a:extLst>
        </cdr:cNvPr>
        <cdr:cNvSpPr txBox="1"/>
      </cdr:nvSpPr>
      <cdr:spPr>
        <a:xfrm xmlns:a="http://schemas.openxmlformats.org/drawingml/2006/main">
          <a:off x="3211060" y="4716091"/>
          <a:ext cx="1685463" cy="24920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fi-FI" sz="900" dirty="0" err="1"/>
            <a:t>Number</a:t>
          </a:r>
          <a:r>
            <a:rPr lang="fi-FI" sz="900" dirty="0"/>
            <a:t> of </a:t>
          </a:r>
          <a:r>
            <a:rPr lang="fi-FI" sz="900" dirty="0" err="1"/>
            <a:t>enterprises</a:t>
          </a:r>
          <a:endParaRPr lang="fi-FI" sz="9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>
            <a:extLst>
              <a:ext uri="{FF2B5EF4-FFF2-40B4-BE49-F238E27FC236}">
                <a16:creationId xmlns:a16="http://schemas.microsoft.com/office/drawing/2014/main" id="{D7846E30-FEC6-7D4E-9665-D3EB2A33D85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5B7D29FD-BFB5-124A-9544-E253FC11B59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5837C7-BDF0-4545-8690-B954DCF66A25}" type="datetimeFigureOut">
              <a:rPr lang="fi-FI" smtClean="0"/>
              <a:t>10.9.2024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E311BCEC-9B06-564D-8BB9-CB99FECF9D6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D83C0BEB-10DB-6D46-B80F-1701003FAB4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A68012-6F2D-F446-BF76-6910ECBDF8A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234728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0E3A5B-5999-684D-8832-1BD9E7BB8BBA}" type="datetimeFigureOut">
              <a:rPr lang="fi-FI" smtClean="0"/>
              <a:t>10.9.2024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48A064-CE29-A142-8BC8-3A7027F61D8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800737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2F25F49-E62E-684D-A145-70E6EF318C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B115A642-7622-B247-A79F-D747FA7AF8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150CFBB-1C19-2242-89A0-E2CBE05350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721F2-2A4B-DC41-84D0-D0D38B490423}" type="datetime1">
              <a:rPr lang="fi-FI" smtClean="0"/>
              <a:t>10.9.2024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F8B8B11-CEAC-FD48-B513-FB291D98D6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Pohjois-Savon liitto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76DC3CD-7000-344F-A84A-CFDE14731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FB05F-C28E-B84D-8621-8D9B2726A5C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176175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8B22665-AAF0-EF4A-9353-1FB3F9E6A0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380B1EEA-D2B7-B84D-AA47-FA160C3853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28027F5-02C6-B445-A744-EA954037F3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82987-D68F-AD45-9907-63AB57D66555}" type="datetime1">
              <a:rPr lang="fi-FI" smtClean="0"/>
              <a:t>10.9.2024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CD6260F-CCF2-FC42-86BA-CCA4BD623F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Pohjois-Savon liitto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C2E039C-158D-354C-8509-4E4AD15E4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FB05F-C28E-B84D-8621-8D9B2726A5C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85800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DC53C224-0B83-EB4C-885B-638FBD2B2D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F1B8C775-A021-6C49-A61C-331A06FB10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1EFAD33-8F1F-BF4C-8381-9AA9CB113E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5B74E-43EB-AC4C-B694-AC630504C910}" type="datetime1">
              <a:rPr lang="fi-FI" smtClean="0"/>
              <a:t>10.9.2024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EF3895A-B10E-EE44-9C4F-E290B694D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Pohjois-Savon liitto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659F380-9E00-FE43-BD4C-D4C317DDB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FB05F-C28E-B84D-8621-8D9B2726A5C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87642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7BB51CA-B874-DB4D-A6F2-F652387A94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30186F1-E3D6-A24E-A9A6-72965AE234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96FC9D8-FE37-3245-A0FC-24B0011F15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68E74-DAF5-8E42-AF9D-AABEDAF6FF9B}" type="datetime1">
              <a:rPr lang="fi-FI" smtClean="0"/>
              <a:t>10.9.2024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BA3097B-CB4F-1E4D-A25E-D98CD1F670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Pohjois-Savon liitto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032DB2A-6B2F-7840-990C-88E636E96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FB05F-C28E-B84D-8621-8D9B2726A5C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01854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F67A16B-55F2-2E4D-9354-044EB1971C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8E934E9-29FA-3840-AE0C-DF5B853BFA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4D521A8-DCE0-AF41-95D5-95E8273DC0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630D1-616D-BC49-8419-54B6544657E4}" type="datetime1">
              <a:rPr lang="fi-FI" smtClean="0"/>
              <a:t>10.9.2024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BAEB666-F419-FC43-BBB8-4A6D5B9934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Pohjois-Savon liitto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A213633-E52E-7241-ABDF-22D6D4AF8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FB05F-C28E-B84D-8621-8D9B2726A5C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2415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8C6DF89-E9FD-344A-8008-7E07A038BE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8B1C6EA-0947-F546-9894-2D088652D2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8A308E71-EFE2-7A4D-9C79-59EA91BE32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8E17D40D-7A4C-0942-B29C-8F0E9166E7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D1533-F09A-9747-8891-BAE59A1202D2}" type="datetime1">
              <a:rPr lang="fi-FI" smtClean="0"/>
              <a:t>10.9.2024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58A8CF60-B37B-9440-84BF-80A26C837A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Pohjois-Savon liitto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C51DA92F-BF20-6547-BF2A-194374AFB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FB05F-C28E-B84D-8621-8D9B2726A5C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65083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C2D49E6-4A38-D84D-BC23-3364E72E5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53BD7035-F2AB-A240-8FBC-43D6061879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13BD8A94-C435-8540-9DA3-0E54668620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7D1F8588-D529-4C4C-8ED8-54E9FDD5E59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7F74E7F5-A68B-9A47-919B-5BD4AD211D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82D3438A-9016-1D4D-BBEA-8352C50C58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03EEE-A3E8-6F43-B958-D24E3BD4CD4A}" type="datetime1">
              <a:rPr lang="fi-FI" smtClean="0"/>
              <a:t>10.9.2024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3229C945-850A-B84E-ADD9-9809E56B28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Pohjois-Savon liitto</a:t>
            </a:r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46128676-7DE0-DE4E-A7B4-2E56C0C2A8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FB05F-C28E-B84D-8621-8D9B2726A5C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06270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B726C91-A6FE-3441-A764-79CF0848FC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470BB0B0-2419-634F-95EA-878537E3C8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203B1-E4F1-B840-B3EB-3403192BE77E}" type="datetime1">
              <a:rPr lang="fi-FI" smtClean="0"/>
              <a:t>10.9.2024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8BF34AB5-D6E3-FD48-A46B-3291B8056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Pohjois-Savon liitto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F19C23E5-74E6-B941-A1C6-CC1F409E10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FB05F-C28E-B84D-8621-8D9B2726A5C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69833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4A2673C0-FB60-6946-A13C-DC27C57FE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B8A68-CB4B-C847-A3EC-F72CD206FC96}" type="datetime1">
              <a:rPr lang="fi-FI" smtClean="0"/>
              <a:t>10.9.2024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690C1796-3FDB-2241-A6C7-A070A2C269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Pohjois-Savon liitto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67723E77-8499-7B45-9894-38F0A2C69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FB05F-C28E-B84D-8621-8D9B2726A5C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50736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435245C-88D3-B344-A5E4-78AAE8FE60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1A589A8-4763-3243-BCB9-85806450DF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56E57D7F-FFEB-E04A-8828-5378786834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D0D9A31E-16F4-DA4D-B8CF-9419A9F1C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555FD-96D7-EC42-9D89-B9192CE566F8}" type="datetime1">
              <a:rPr lang="fi-FI" smtClean="0"/>
              <a:t>10.9.2024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D4D0D621-B744-5B4A-B6CB-FB3D023074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Pohjois-Savon liitto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4EFEB604-2190-364D-9776-B7E181510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FB05F-C28E-B84D-8621-8D9B2726A5C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78212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A39DBE2-CAC4-3B48-807D-4BA93EABE4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C30EA694-1D42-BE4E-BBF5-0C564FBA34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8E535506-7175-5142-A0D8-90110FAB7B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A5029221-B69D-6D42-AE19-3BD1C5EC65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BEB06-C2C9-6141-AA91-250AA4D9D3F2}" type="datetime1">
              <a:rPr lang="fi-FI" smtClean="0"/>
              <a:t>10.9.2024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7B593506-999B-BF43-9D50-5E538CBA79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Pohjois-Savon liitto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C4E720A0-C01B-6C45-AE38-0C8CC4DB7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FB05F-C28E-B84D-8621-8D9B2726A5C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13214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11">
            <a:alpha val="89699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70706ABC-6C73-5846-A04F-62F05B4DFA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F922E224-D430-B443-9D0C-E9F88E8D89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1756FB0-4F53-9848-97B2-91F65346BC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59B1F0-F0BB-ED41-B70D-57B242437F06}" type="datetime1">
              <a:rPr lang="fi-FI" smtClean="0"/>
              <a:t>10.9.2024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A737347-ED9D-C743-A276-B8681A7FE9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Pohjois-Savon liitto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2E40F17-99BC-094C-BE33-4FC366B2F6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EFB05F-C28E-B84D-8621-8D9B2726A5C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19618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mondigroup.com/en/home/" TargetMode="External"/><Relationship Id="rId13" Type="http://schemas.openxmlformats.org/officeDocument/2006/relationships/hyperlink" Target="http://www.criver.com/" TargetMode="External"/><Relationship Id="rId18" Type="http://schemas.openxmlformats.org/officeDocument/2006/relationships/hyperlink" Target="http://www.storaenso.com/" TargetMode="External"/><Relationship Id="rId3" Type="http://schemas.openxmlformats.org/officeDocument/2006/relationships/hyperlink" Target="https://www.ponsse.com/" TargetMode="External"/><Relationship Id="rId21" Type="http://schemas.openxmlformats.org/officeDocument/2006/relationships/hyperlink" Target="https://lunawood.com/" TargetMode="External"/><Relationship Id="rId7" Type="http://schemas.openxmlformats.org/officeDocument/2006/relationships/hyperlink" Target="https://www.valio.fi/" TargetMode="External"/><Relationship Id="rId12" Type="http://schemas.openxmlformats.org/officeDocument/2006/relationships/hyperlink" Target="http://www.finvector.com/" TargetMode="External"/><Relationship Id="rId17" Type="http://schemas.openxmlformats.org/officeDocument/2006/relationships/hyperlink" Target="https://www.andritz.com/group-en" TargetMode="External"/><Relationship Id="rId2" Type="http://schemas.openxmlformats.org/officeDocument/2006/relationships/image" Target="../media/image8.jpg"/><Relationship Id="rId16" Type="http://schemas.openxmlformats.org/officeDocument/2006/relationships/hyperlink" Target="https://www.shi-fw.com/" TargetMode="External"/><Relationship Id="rId20" Type="http://schemas.openxmlformats.org/officeDocument/2006/relationships/hyperlink" Target="https://www.keitelegroup.fi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profilevehicles.com/fi/" TargetMode="External"/><Relationship Id="rId11" Type="http://schemas.openxmlformats.org/officeDocument/2006/relationships/hyperlink" Target="http://www.junttan.com/" TargetMode="External"/><Relationship Id="rId5" Type="http://schemas.openxmlformats.org/officeDocument/2006/relationships/hyperlink" Target="https://www.olvi.fi/" TargetMode="External"/><Relationship Id="rId15" Type="http://schemas.openxmlformats.org/officeDocument/2006/relationships/hyperlink" Target="https://hydroline.fi/" TargetMode="External"/><Relationship Id="rId23" Type="http://schemas.openxmlformats.org/officeDocument/2006/relationships/hyperlink" Target="http://www.paakkilankonepaja.fi/" TargetMode="External"/><Relationship Id="rId10" Type="http://schemas.openxmlformats.org/officeDocument/2006/relationships/hyperlink" Target="https://www.bellaboats.com/" TargetMode="External"/><Relationship Id="rId19" Type="http://schemas.openxmlformats.org/officeDocument/2006/relationships/hyperlink" Target="http://www.sepa.fi/" TargetMode="External"/><Relationship Id="rId4" Type="http://schemas.openxmlformats.org/officeDocument/2006/relationships/hyperlink" Target="https://www.normet.com/" TargetMode="External"/><Relationship Id="rId9" Type="http://schemas.openxmlformats.org/officeDocument/2006/relationships/hyperlink" Target="http://www.honeywell.com/" TargetMode="External"/><Relationship Id="rId14" Type="http://schemas.openxmlformats.org/officeDocument/2006/relationships/hyperlink" Target="https://www.yara.com/" TargetMode="External"/><Relationship Id="rId22" Type="http://schemas.openxmlformats.org/officeDocument/2006/relationships/hyperlink" Target="http://www.medfiles.eu/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>
            <a:extLst>
              <a:ext uri="{FF2B5EF4-FFF2-40B4-BE49-F238E27FC236}">
                <a16:creationId xmlns:a16="http://schemas.microsoft.com/office/drawing/2014/main" id="{970A147E-E1C2-5D42-B3DD-715E928B6F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35350"/>
            <a:ext cx="12192000" cy="342265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81E5F876-A843-1E4E-8585-49231887D2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2187" y="1779632"/>
            <a:ext cx="6687625" cy="1325563"/>
          </a:xfrm>
        </p:spPr>
        <p:txBody>
          <a:bodyPr>
            <a:normAutofit/>
          </a:bodyPr>
          <a:lstStyle/>
          <a:p>
            <a:r>
              <a:rPr lang="fi-FI" sz="8000" dirty="0">
                <a:solidFill>
                  <a:srgbClr val="FFCC11"/>
                </a:solidFill>
              </a:rPr>
              <a:t>NORTH SAVO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A901E94D-3D54-7A4E-96F9-3DFDFFC60130}"/>
              </a:ext>
            </a:extLst>
          </p:cNvPr>
          <p:cNvSpPr txBox="1"/>
          <p:nvPr/>
        </p:nvSpPr>
        <p:spPr>
          <a:xfrm>
            <a:off x="339888" y="6380855"/>
            <a:ext cx="55348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/>
              <a:t>10.9.2024</a:t>
            </a:r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57F32882-B8C1-695F-7207-D0A9C1D98132}"/>
              </a:ext>
            </a:extLst>
          </p:cNvPr>
          <p:cNvSpPr txBox="1"/>
          <p:nvPr/>
        </p:nvSpPr>
        <p:spPr>
          <a:xfrm>
            <a:off x="9108141" y="6488668"/>
            <a:ext cx="30838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>
                <a:latin typeface="+mj-lt"/>
              </a:rPr>
              <a:t>North Savo </a:t>
            </a:r>
            <a:r>
              <a:rPr lang="fi-FI" dirty="0" err="1">
                <a:latin typeface="+mj-lt"/>
              </a:rPr>
              <a:t>Regional</a:t>
            </a:r>
            <a:r>
              <a:rPr lang="fi-FI" dirty="0">
                <a:latin typeface="+mj-lt"/>
              </a:rPr>
              <a:t> </a:t>
            </a:r>
            <a:r>
              <a:rPr lang="fi-FI" dirty="0" err="1">
                <a:latin typeface="+mj-lt"/>
              </a:rPr>
              <a:t>Council</a:t>
            </a:r>
            <a:endParaRPr lang="fi-FI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993079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11">
            <a:alpha val="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Sisällön paikkamerkki 14">
            <a:extLst>
              <a:ext uri="{FF2B5EF4-FFF2-40B4-BE49-F238E27FC236}">
                <a16:creationId xmlns:a16="http://schemas.microsoft.com/office/drawing/2014/main" id="{BD59C17A-0631-104E-9597-3D36F8B7E2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0" y="-3749"/>
            <a:ext cx="6096000" cy="6870701"/>
          </a:xfr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67635851-0C7C-0649-9D64-736A4690B5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456" y="365125"/>
            <a:ext cx="5647544" cy="1325563"/>
          </a:xfrm>
        </p:spPr>
        <p:txBody>
          <a:bodyPr>
            <a:normAutofit/>
          </a:bodyPr>
          <a:lstStyle/>
          <a:p>
            <a:r>
              <a:rPr lang="en-GB" sz="4000" dirty="0"/>
              <a:t>Forestry in North </a:t>
            </a:r>
            <a:r>
              <a:rPr lang="en-GB" sz="4000" dirty="0" err="1"/>
              <a:t>Savo</a:t>
            </a:r>
            <a:endParaRPr lang="en-GB" sz="4000" dirty="0"/>
          </a:p>
        </p:txBody>
      </p:sp>
      <p:sp>
        <p:nvSpPr>
          <p:cNvPr id="16" name="Sisällön paikkamerkki 2">
            <a:extLst>
              <a:ext uri="{FF2B5EF4-FFF2-40B4-BE49-F238E27FC236}">
                <a16:creationId xmlns:a16="http://schemas.microsoft.com/office/drawing/2014/main" id="{DB50C6B4-51C5-A645-9D0D-4F8F55307DEF}"/>
              </a:ext>
            </a:extLst>
          </p:cNvPr>
          <p:cNvSpPr txBox="1">
            <a:spLocks/>
          </p:cNvSpPr>
          <p:nvPr/>
        </p:nvSpPr>
        <p:spPr>
          <a:xfrm>
            <a:off x="448455" y="1690688"/>
            <a:ext cx="5531003" cy="38102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GB" sz="2400" dirty="0"/>
              <a:t>Stumpage earnings (2023)</a:t>
            </a:r>
          </a:p>
          <a:p>
            <a:pPr marL="0" indent="0" defTabSz="252000">
              <a:lnSpc>
                <a:spcPct val="70000"/>
              </a:lnSpc>
              <a:spcBef>
                <a:spcPts val="0"/>
              </a:spcBef>
              <a:buNone/>
              <a:tabLst>
                <a:tab pos="252000" algn="l"/>
              </a:tabLst>
            </a:pPr>
            <a:r>
              <a:rPr lang="en-GB" sz="2200" dirty="0"/>
              <a:t>	</a:t>
            </a:r>
            <a:r>
              <a:rPr lang="en-GB" sz="1800" dirty="0"/>
              <a:t>Finland 			3 097 million euros</a:t>
            </a:r>
          </a:p>
          <a:p>
            <a:pPr marL="0" indent="0" defTabSz="252000">
              <a:spcBef>
                <a:spcPts val="0"/>
              </a:spcBef>
              <a:spcAft>
                <a:spcPts val="2000"/>
              </a:spcAft>
              <a:buNone/>
              <a:tabLst>
                <a:tab pos="252000" algn="l"/>
              </a:tabLst>
            </a:pPr>
            <a:r>
              <a:rPr lang="en-GB" sz="1800" dirty="0"/>
              <a:t>	Pohjois-Savo 	331 million euros</a:t>
            </a:r>
            <a:r>
              <a:rPr lang="en-GB" sz="2200" dirty="0"/>
              <a:t> </a:t>
            </a:r>
            <a:r>
              <a:rPr lang="en-GB" sz="1300" i="1" dirty="0"/>
              <a:t>(10.7 % of Finland)</a:t>
            </a:r>
          </a:p>
          <a:p>
            <a:pPr>
              <a:spcBef>
                <a:spcPts val="0"/>
              </a:spcBef>
              <a:spcAft>
                <a:spcPts val="2000"/>
              </a:spcAft>
            </a:pPr>
            <a:r>
              <a:rPr lang="en-GB" sz="2400" dirty="0"/>
              <a:t>Total land area 1.7 million hectares of which forest land 1.4 million hectares</a:t>
            </a:r>
          </a:p>
          <a:p>
            <a:pPr>
              <a:lnSpc>
                <a:spcPct val="80000"/>
              </a:lnSpc>
              <a:spcBef>
                <a:spcPts val="0"/>
              </a:spcBef>
              <a:spcAft>
                <a:spcPts val="2000"/>
              </a:spcAft>
            </a:pPr>
            <a:r>
              <a:rPr lang="en-GB" sz="2400" dirty="0"/>
              <a:t>Volume of growing stock 206 million m</a:t>
            </a:r>
            <a:r>
              <a:rPr lang="en-GB" sz="2400" baseline="30000" dirty="0"/>
              <a:t>3</a:t>
            </a:r>
          </a:p>
          <a:p>
            <a:pPr>
              <a:lnSpc>
                <a:spcPct val="80000"/>
              </a:lnSpc>
              <a:spcBef>
                <a:spcPts val="0"/>
              </a:spcBef>
              <a:spcAft>
                <a:spcPts val="3000"/>
              </a:spcAft>
            </a:pPr>
            <a:r>
              <a:rPr lang="en-GB" sz="2400" dirty="0"/>
              <a:t>Annual growth of stock 9.86 million m</a:t>
            </a:r>
            <a:r>
              <a:rPr lang="en-GB" sz="2400" baseline="30000" dirty="0"/>
              <a:t>3</a:t>
            </a:r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20B93D27-6BB1-CECB-4FCE-EC96438BEC8B}"/>
              </a:ext>
            </a:extLst>
          </p:cNvPr>
          <p:cNvSpPr txBox="1"/>
          <p:nvPr/>
        </p:nvSpPr>
        <p:spPr>
          <a:xfrm>
            <a:off x="0" y="6648817"/>
            <a:ext cx="11296800" cy="20701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 dirty="0">
                <a:solidFill>
                  <a:sysClr val="windowText" lastClr="000000"/>
                </a:solidFill>
                <a:latin typeface="Franklin Gothic Book (Leipäteksti)"/>
              </a:rPr>
              <a:t>Source: Natural Resources Institute Finland (Luke)</a:t>
            </a: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9D4591CE-4CD7-395B-A85E-CD57EB7203ED}"/>
              </a:ext>
            </a:extLst>
          </p:cNvPr>
          <p:cNvSpPr txBox="1"/>
          <p:nvPr/>
        </p:nvSpPr>
        <p:spPr>
          <a:xfrm>
            <a:off x="9108141" y="6488668"/>
            <a:ext cx="30838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>
                <a:solidFill>
                  <a:schemeClr val="bg1"/>
                </a:solidFill>
                <a:latin typeface="+mj-lt"/>
              </a:rPr>
              <a:t>North Savo </a:t>
            </a:r>
            <a:r>
              <a:rPr lang="fi-FI" dirty="0" err="1">
                <a:solidFill>
                  <a:schemeClr val="bg1"/>
                </a:solidFill>
                <a:latin typeface="+mj-lt"/>
              </a:rPr>
              <a:t>Regional</a:t>
            </a:r>
            <a:r>
              <a:rPr lang="fi-FI" dirty="0">
                <a:solidFill>
                  <a:schemeClr val="bg1"/>
                </a:solidFill>
                <a:latin typeface="+mj-lt"/>
              </a:rPr>
              <a:t> </a:t>
            </a:r>
            <a:r>
              <a:rPr lang="fi-FI" dirty="0" err="1">
                <a:solidFill>
                  <a:schemeClr val="bg1"/>
                </a:solidFill>
                <a:latin typeface="+mj-lt"/>
              </a:rPr>
              <a:t>Council</a:t>
            </a:r>
            <a:endParaRPr lang="fi-FI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466588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11">
            <a:alpha val="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tsikko 1">
            <a:extLst>
              <a:ext uri="{FF2B5EF4-FFF2-40B4-BE49-F238E27FC236}">
                <a16:creationId xmlns:a16="http://schemas.microsoft.com/office/drawing/2014/main" id="{191DB194-E8BA-4949-89AE-315E815D3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000" y="120680"/>
            <a:ext cx="5647544" cy="1325563"/>
          </a:xfrm>
        </p:spPr>
        <p:txBody>
          <a:bodyPr>
            <a:normAutofit/>
          </a:bodyPr>
          <a:lstStyle/>
          <a:p>
            <a:r>
              <a:rPr lang="en-GB" sz="4000" dirty="0"/>
              <a:t>Tourism in North </a:t>
            </a:r>
            <a:r>
              <a:rPr lang="en-GB" sz="4000" dirty="0" err="1"/>
              <a:t>Savo</a:t>
            </a:r>
            <a:endParaRPr lang="en-GB" sz="4000" dirty="0"/>
          </a:p>
        </p:txBody>
      </p:sp>
      <p:sp>
        <p:nvSpPr>
          <p:cNvPr id="16" name="Sisällön paikkamerkki 2">
            <a:extLst>
              <a:ext uri="{FF2B5EF4-FFF2-40B4-BE49-F238E27FC236}">
                <a16:creationId xmlns:a16="http://schemas.microsoft.com/office/drawing/2014/main" id="{A728FE84-B014-3E4B-BBB1-98C15929B531}"/>
              </a:ext>
            </a:extLst>
          </p:cNvPr>
          <p:cNvSpPr txBox="1">
            <a:spLocks/>
          </p:cNvSpPr>
          <p:nvPr/>
        </p:nvSpPr>
        <p:spPr>
          <a:xfrm>
            <a:off x="459725" y="1144196"/>
            <a:ext cx="5583819" cy="54628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80000">
              <a:lnSpc>
                <a:spcPct val="95000"/>
              </a:lnSpc>
              <a:spcBef>
                <a:spcPts val="0"/>
              </a:spcBef>
              <a:buNone/>
            </a:pPr>
            <a:r>
              <a:rPr lang="en-GB" sz="1500" b="1" dirty="0"/>
              <a:t>Sport and free time attractions</a:t>
            </a:r>
          </a:p>
          <a:p>
            <a:pPr marL="0" indent="0">
              <a:lnSpc>
                <a:spcPct val="95000"/>
              </a:lnSpc>
              <a:spcBef>
                <a:spcPts val="0"/>
              </a:spcBef>
              <a:buNone/>
            </a:pPr>
            <a:r>
              <a:rPr lang="en-GB" sz="1400" dirty="0"/>
              <a:t>Tahko Holiday Resort, Kuopio</a:t>
            </a:r>
          </a:p>
          <a:p>
            <a:pPr marL="0" indent="0">
              <a:lnSpc>
                <a:spcPct val="95000"/>
              </a:lnSpc>
              <a:spcBef>
                <a:spcPts val="0"/>
              </a:spcBef>
              <a:buNone/>
            </a:pPr>
            <a:r>
              <a:rPr lang="en-GB" sz="1400" dirty="0"/>
              <a:t>Puijo Tower and Puijo Peak Nature Activity Park, Kuopio</a:t>
            </a:r>
          </a:p>
          <a:p>
            <a:pPr marL="0" indent="0">
              <a:lnSpc>
                <a:spcPct val="95000"/>
              </a:lnSpc>
              <a:spcBef>
                <a:spcPts val="0"/>
              </a:spcBef>
              <a:buNone/>
            </a:pPr>
            <a:r>
              <a:rPr lang="en-GB" sz="1400" dirty="0"/>
              <a:t>Rauhalahti Holiday Centre, Kuopio</a:t>
            </a:r>
          </a:p>
          <a:p>
            <a:pPr marL="0" indent="0">
              <a:lnSpc>
                <a:spcPct val="95000"/>
              </a:lnSpc>
              <a:spcBef>
                <a:spcPts val="0"/>
              </a:spcBef>
              <a:buNone/>
            </a:pPr>
            <a:r>
              <a:rPr lang="en-GB" sz="1400" dirty="0"/>
              <a:t>Kasurila Ski Centre, Siilinjärvi</a:t>
            </a:r>
          </a:p>
          <a:p>
            <a:pPr marL="0" indent="0">
              <a:lnSpc>
                <a:spcPct val="95000"/>
              </a:lnSpc>
              <a:spcBef>
                <a:spcPts val="0"/>
              </a:spcBef>
              <a:buNone/>
            </a:pPr>
            <a:r>
              <a:rPr lang="en-GB" sz="1400" dirty="0"/>
              <a:t>Koskisydän Hotel &amp; Nature Resort, Tervo</a:t>
            </a:r>
          </a:p>
          <a:p>
            <a:pPr marL="0" indent="0">
              <a:lnSpc>
                <a:spcPct val="9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1400" dirty="0"/>
              <a:t>Metsäkartano Youth Centre and Nature Holiday Resort, Rautavaara</a:t>
            </a:r>
            <a:endParaRPr lang="en-GB" sz="1500" b="1" dirty="0"/>
          </a:p>
          <a:p>
            <a:pPr marL="0" indent="0">
              <a:lnSpc>
                <a:spcPct val="95000"/>
              </a:lnSpc>
              <a:spcBef>
                <a:spcPts val="0"/>
              </a:spcBef>
              <a:buNone/>
            </a:pPr>
            <a:r>
              <a:rPr lang="en-GB" sz="1500" b="1" dirty="0"/>
              <a:t>Spas</a:t>
            </a:r>
          </a:p>
          <a:p>
            <a:pPr marL="0" indent="0">
              <a:lnSpc>
                <a:spcPct val="95000"/>
              </a:lnSpc>
              <a:spcBef>
                <a:spcPts val="0"/>
              </a:spcBef>
              <a:buNone/>
            </a:pPr>
            <a:r>
              <a:rPr lang="en-GB" sz="1400" dirty="0"/>
              <a:t>Spa Hotel Rauhalahti, Kuopio</a:t>
            </a:r>
          </a:p>
          <a:p>
            <a:pPr marL="0" indent="0">
              <a:lnSpc>
                <a:spcPct val="95000"/>
              </a:lnSpc>
              <a:spcBef>
                <a:spcPts val="0"/>
              </a:spcBef>
              <a:buNone/>
            </a:pPr>
            <a:r>
              <a:rPr lang="en-GB" sz="1400" dirty="0"/>
              <a:t>Spa Fontanella, Siilinjärvi</a:t>
            </a:r>
          </a:p>
          <a:p>
            <a:pPr marL="0" indent="0">
              <a:lnSpc>
                <a:spcPct val="95000"/>
              </a:lnSpc>
              <a:spcBef>
                <a:spcPts val="0"/>
              </a:spcBef>
              <a:buNone/>
            </a:pPr>
            <a:r>
              <a:rPr lang="en-GB" sz="1400" dirty="0"/>
              <a:t>Spa Hotel Kunnonpaikka, Siilinjärvi</a:t>
            </a:r>
          </a:p>
          <a:p>
            <a:pPr marL="0" indent="0">
              <a:lnSpc>
                <a:spcPct val="95000"/>
              </a:lnSpc>
              <a:spcBef>
                <a:spcPts val="0"/>
              </a:spcBef>
              <a:buNone/>
            </a:pPr>
            <a:r>
              <a:rPr lang="en-GB" sz="1400" dirty="0"/>
              <a:t>Sport &amp; Spa Hotel Vesileppis, Leppävirta</a:t>
            </a:r>
          </a:p>
          <a:p>
            <a:pPr marL="0" indent="0">
              <a:lnSpc>
                <a:spcPct val="95000"/>
              </a:lnSpc>
              <a:spcBef>
                <a:spcPts val="0"/>
              </a:spcBef>
              <a:buNone/>
            </a:pPr>
            <a:r>
              <a:rPr lang="en-GB" sz="1400" dirty="0"/>
              <a:t>Tahko Spa, Kuopio</a:t>
            </a:r>
          </a:p>
          <a:p>
            <a:pPr marL="0" indent="0">
              <a:lnSpc>
                <a:spcPct val="9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1400" dirty="0"/>
              <a:t>Spa Hotel Runni, Iisalmi</a:t>
            </a:r>
            <a:endParaRPr lang="en-GB" sz="1400" b="1" dirty="0"/>
          </a:p>
          <a:p>
            <a:pPr marL="0" indent="0">
              <a:lnSpc>
                <a:spcPct val="95000"/>
              </a:lnSpc>
              <a:spcBef>
                <a:spcPts val="0"/>
              </a:spcBef>
              <a:buNone/>
            </a:pPr>
            <a:r>
              <a:rPr lang="en-GB" sz="1500" b="1" dirty="0"/>
              <a:t>Events</a:t>
            </a:r>
          </a:p>
          <a:p>
            <a:pPr marL="0" indent="0">
              <a:lnSpc>
                <a:spcPct val="95000"/>
              </a:lnSpc>
              <a:spcBef>
                <a:spcPts val="0"/>
              </a:spcBef>
              <a:buNone/>
            </a:pPr>
            <a:r>
              <a:rPr lang="en-GB" sz="1400" dirty="0"/>
              <a:t>Kuopio Dance Festival, Kuopio</a:t>
            </a:r>
          </a:p>
          <a:p>
            <a:pPr marL="0" indent="0">
              <a:lnSpc>
                <a:spcPct val="95000"/>
              </a:lnSpc>
              <a:spcBef>
                <a:spcPts val="0"/>
              </a:spcBef>
              <a:buNone/>
            </a:pPr>
            <a:r>
              <a:rPr lang="en-GB" sz="1400" dirty="0"/>
              <a:t>Kuopio Wine Festival, Kuopio</a:t>
            </a:r>
          </a:p>
          <a:p>
            <a:pPr marL="0" indent="0">
              <a:lnSpc>
                <a:spcPct val="95000"/>
              </a:lnSpc>
              <a:spcBef>
                <a:spcPts val="0"/>
              </a:spcBef>
              <a:buNone/>
            </a:pPr>
            <a:r>
              <a:rPr lang="en-GB" sz="1400" dirty="0"/>
              <a:t>Finland Ice Marathon, Kuopio</a:t>
            </a:r>
          </a:p>
          <a:p>
            <a:pPr marL="0" indent="0">
              <a:lnSpc>
                <a:spcPct val="95000"/>
              </a:lnSpc>
              <a:spcBef>
                <a:spcPts val="0"/>
              </a:spcBef>
              <a:buNone/>
            </a:pPr>
            <a:r>
              <a:rPr lang="en-GB" sz="1400" dirty="0"/>
              <a:t>Wife Carrying World Championship, Sonkajärvi</a:t>
            </a:r>
          </a:p>
          <a:p>
            <a:pPr marL="0" indent="0">
              <a:lnSpc>
                <a:spcPct val="95000"/>
              </a:lnSpc>
              <a:spcBef>
                <a:spcPts val="0"/>
              </a:spcBef>
              <a:buNone/>
            </a:pPr>
            <a:r>
              <a:rPr lang="en-GB" sz="1400" dirty="0"/>
              <a:t>Suonenjoki Strawberry Carnival, Suonenjoki</a:t>
            </a:r>
          </a:p>
          <a:p>
            <a:pPr marL="0" indent="0">
              <a:lnSpc>
                <a:spcPct val="95000"/>
              </a:lnSpc>
              <a:spcBef>
                <a:spcPts val="0"/>
              </a:spcBef>
              <a:buNone/>
            </a:pPr>
            <a:r>
              <a:rPr lang="en-GB" sz="1400" dirty="0"/>
              <a:t>Oluset Beer Festival, Iisalmi</a:t>
            </a:r>
          </a:p>
          <a:p>
            <a:pPr marL="0" indent="0">
              <a:lnSpc>
                <a:spcPct val="95000"/>
              </a:lnSpc>
              <a:spcBef>
                <a:spcPts val="0"/>
              </a:spcBef>
              <a:buNone/>
            </a:pPr>
            <a:r>
              <a:rPr lang="en-GB" sz="1400" dirty="0"/>
              <a:t>Kuopiorock, Kuopio</a:t>
            </a:r>
          </a:p>
          <a:p>
            <a:pPr marL="0" indent="0">
              <a:lnSpc>
                <a:spcPct val="95000"/>
              </a:lnSpc>
              <a:spcBef>
                <a:spcPts val="0"/>
              </a:spcBef>
              <a:buNone/>
            </a:pPr>
            <a:r>
              <a:rPr lang="en-GB" sz="1400" dirty="0"/>
              <a:t>Sampea ja sampanjaa Festival, Varkaus</a:t>
            </a:r>
          </a:p>
          <a:p>
            <a:pPr marL="0" indent="0">
              <a:lnSpc>
                <a:spcPct val="95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GB" sz="1400" dirty="0"/>
              <a:t>Joroinen Music Festival, Joroinen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B26F88E4-E8FA-5F4A-8CC4-D1C1BDD3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5944" y="6319600"/>
            <a:ext cx="2316136" cy="401463"/>
          </a:xfrm>
          <a:prstGeom prst="rect">
            <a:avLst/>
          </a:prstGeom>
        </p:spPr>
      </p:pic>
      <p:pic>
        <p:nvPicPr>
          <p:cNvPr id="2" name="Kuva 1">
            <a:extLst>
              <a:ext uri="{FF2B5EF4-FFF2-40B4-BE49-F238E27FC236}">
                <a16:creationId xmlns:a16="http://schemas.microsoft.com/office/drawing/2014/main" id="{79C5A882-27DF-74AB-3834-4FF8AC0FD5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7268" y="0"/>
            <a:ext cx="6084732" cy="6858000"/>
          </a:xfrm>
          <a:prstGeom prst="rect">
            <a:avLst/>
          </a:prstGeom>
        </p:spPr>
      </p:pic>
      <p:sp>
        <p:nvSpPr>
          <p:cNvPr id="3" name="Tekstiruutu 2">
            <a:extLst>
              <a:ext uri="{FF2B5EF4-FFF2-40B4-BE49-F238E27FC236}">
                <a16:creationId xmlns:a16="http://schemas.microsoft.com/office/drawing/2014/main" id="{28267995-FB7C-53D8-A4D8-DE1B91A921D1}"/>
              </a:ext>
            </a:extLst>
          </p:cNvPr>
          <p:cNvSpPr txBox="1"/>
          <p:nvPr/>
        </p:nvSpPr>
        <p:spPr>
          <a:xfrm>
            <a:off x="9108141" y="6488668"/>
            <a:ext cx="30838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>
                <a:solidFill>
                  <a:schemeClr val="bg1"/>
                </a:solidFill>
                <a:latin typeface="+mj-lt"/>
              </a:rPr>
              <a:t>North Savo </a:t>
            </a:r>
            <a:r>
              <a:rPr lang="fi-FI" dirty="0" err="1">
                <a:solidFill>
                  <a:schemeClr val="bg1"/>
                </a:solidFill>
                <a:latin typeface="+mj-lt"/>
              </a:rPr>
              <a:t>Regional</a:t>
            </a:r>
            <a:r>
              <a:rPr lang="fi-FI" dirty="0">
                <a:solidFill>
                  <a:schemeClr val="bg1"/>
                </a:solidFill>
                <a:latin typeface="+mj-lt"/>
              </a:rPr>
              <a:t> </a:t>
            </a:r>
            <a:r>
              <a:rPr lang="fi-FI" dirty="0" err="1">
                <a:solidFill>
                  <a:schemeClr val="bg1"/>
                </a:solidFill>
                <a:latin typeface="+mj-lt"/>
              </a:rPr>
              <a:t>Council</a:t>
            </a:r>
            <a:endParaRPr lang="fi-FI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13437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11">
            <a:alpha val="4809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tsikko 1">
            <a:extLst>
              <a:ext uri="{FF2B5EF4-FFF2-40B4-BE49-F238E27FC236}">
                <a16:creationId xmlns:a16="http://schemas.microsoft.com/office/drawing/2014/main" id="{3E4F8491-AF3F-C14A-BED4-E48810A92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456" y="365125"/>
            <a:ext cx="11288842" cy="1325563"/>
          </a:xfrm>
        </p:spPr>
        <p:txBody>
          <a:bodyPr/>
          <a:lstStyle/>
          <a:p>
            <a:r>
              <a:rPr lang="en-GB" dirty="0"/>
              <a:t>Population, jobs and income tax percentages in North </a:t>
            </a:r>
            <a:r>
              <a:rPr lang="en-GB" dirty="0" err="1"/>
              <a:t>Savo</a:t>
            </a:r>
            <a:endParaRPr lang="en-GB" dirty="0"/>
          </a:p>
        </p:txBody>
      </p:sp>
      <p:graphicFrame>
        <p:nvGraphicFramePr>
          <p:cNvPr id="5" name="Taulukko 4">
            <a:extLst>
              <a:ext uri="{FF2B5EF4-FFF2-40B4-BE49-F238E27FC236}">
                <a16:creationId xmlns:a16="http://schemas.microsoft.com/office/drawing/2014/main" id="{7BD9DDA6-FEED-66CA-F31D-223857378C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3403365"/>
              </p:ext>
            </p:extLst>
          </p:nvPr>
        </p:nvGraphicFramePr>
        <p:xfrm>
          <a:off x="1304877" y="1640994"/>
          <a:ext cx="9576000" cy="4728060"/>
        </p:xfrm>
        <a:graphic>
          <a:graphicData uri="http://schemas.openxmlformats.org/drawingml/2006/table">
            <a:tbl>
              <a:tblPr firstRow="1">
                <a:tableStyleId>{9D7B26C5-4107-4FEC-AEDC-1716B250A1EF}</a:tableStyleId>
              </a:tblPr>
              <a:tblGrid>
                <a:gridCol w="1260000">
                  <a:extLst>
                    <a:ext uri="{9D8B030D-6E8A-4147-A177-3AD203B41FA5}">
                      <a16:colId xmlns:a16="http://schemas.microsoft.com/office/drawing/2014/main" val="2265159322"/>
                    </a:ext>
                  </a:extLst>
                </a:gridCol>
                <a:gridCol w="1260000">
                  <a:extLst>
                    <a:ext uri="{9D8B030D-6E8A-4147-A177-3AD203B41FA5}">
                      <a16:colId xmlns:a16="http://schemas.microsoft.com/office/drawing/2014/main" val="1357388376"/>
                    </a:ext>
                  </a:extLst>
                </a:gridCol>
                <a:gridCol w="1260000">
                  <a:extLst>
                    <a:ext uri="{9D8B030D-6E8A-4147-A177-3AD203B41FA5}">
                      <a16:colId xmlns:a16="http://schemas.microsoft.com/office/drawing/2014/main" val="3413442025"/>
                    </a:ext>
                  </a:extLst>
                </a:gridCol>
                <a:gridCol w="1512000">
                  <a:extLst>
                    <a:ext uri="{9D8B030D-6E8A-4147-A177-3AD203B41FA5}">
                      <a16:colId xmlns:a16="http://schemas.microsoft.com/office/drawing/2014/main" val="1931784366"/>
                    </a:ext>
                  </a:extLst>
                </a:gridCol>
                <a:gridCol w="1512000">
                  <a:extLst>
                    <a:ext uri="{9D8B030D-6E8A-4147-A177-3AD203B41FA5}">
                      <a16:colId xmlns:a16="http://schemas.microsoft.com/office/drawing/2014/main" val="2473074784"/>
                    </a:ext>
                  </a:extLst>
                </a:gridCol>
                <a:gridCol w="1512000">
                  <a:extLst>
                    <a:ext uri="{9D8B030D-6E8A-4147-A177-3AD203B41FA5}">
                      <a16:colId xmlns:a16="http://schemas.microsoft.com/office/drawing/2014/main" val="610358245"/>
                    </a:ext>
                  </a:extLst>
                </a:gridCol>
                <a:gridCol w="1260000">
                  <a:extLst>
                    <a:ext uri="{9D8B030D-6E8A-4147-A177-3AD203B41FA5}">
                      <a16:colId xmlns:a16="http://schemas.microsoft.com/office/drawing/2014/main" val="2539297739"/>
                    </a:ext>
                  </a:extLst>
                </a:gridCol>
              </a:tblGrid>
              <a:tr h="486000">
                <a:tc>
                  <a:txBody>
                    <a:bodyPr/>
                    <a:lstStyle/>
                    <a:p>
                      <a:pPr algn="l" fontAlgn="b"/>
                      <a:r>
                        <a:rPr lang="en-GB" sz="115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Municipality</a:t>
                      </a:r>
                    </a:p>
                  </a:txBody>
                  <a:tcPr marL="54000" marR="54000" marT="7200" marB="720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5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Population</a:t>
                      </a:r>
                      <a:br>
                        <a:rPr lang="fi-FI" sz="115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fi-FI" sz="115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 2023</a:t>
                      </a:r>
                    </a:p>
                  </a:txBody>
                  <a:tcPr marL="54000" marR="54000" marT="7200" marB="720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5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Total number of</a:t>
                      </a:r>
                      <a:br>
                        <a:rPr lang="en-US" sz="115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en-US" sz="115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jobs in 2022</a:t>
                      </a:r>
                    </a:p>
                  </a:txBody>
                  <a:tcPr marL="54000" marR="54000" marT="7200" marB="720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5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Primary production (%) </a:t>
                      </a:r>
                      <a:r>
                        <a:rPr lang="en-GB" sz="1000" b="0" i="1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(as percentage of the total number of jobs)</a:t>
                      </a:r>
                    </a:p>
                  </a:txBody>
                  <a:tcPr marL="54000" marR="54000" marT="7200" marB="720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5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Industry (%)</a:t>
                      </a:r>
                    </a:p>
                    <a:p>
                      <a:pPr algn="r" fontAlgn="b"/>
                      <a:r>
                        <a:rPr lang="en-GB" sz="10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</a:t>
                      </a:r>
                      <a:r>
                        <a:rPr lang="en-GB" sz="1000" b="0" i="1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as percentage of the total number of jobs)</a:t>
                      </a:r>
                      <a:endParaRPr lang="en-GB" sz="10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000" marR="54000" marT="7200" marB="720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5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Services (%)</a:t>
                      </a:r>
                    </a:p>
                    <a:p>
                      <a:pPr algn="r" fontAlgn="b"/>
                      <a:r>
                        <a:rPr lang="en-GB" sz="1000" b="0" i="1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(as percentage of the total number of jobs)</a:t>
                      </a:r>
                    </a:p>
                  </a:txBody>
                  <a:tcPr marL="54000" marR="54000" marT="7200" marB="720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5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Municipal tax rate (%) in 2024</a:t>
                      </a:r>
                    </a:p>
                  </a:txBody>
                  <a:tcPr marL="54000" marR="54000" marT="7200" marB="7200"/>
                </a:tc>
                <a:extLst>
                  <a:ext uri="{0D108BD9-81ED-4DB2-BD59-A6C34878D82A}">
                    <a16:rowId xmlns:a16="http://schemas.microsoft.com/office/drawing/2014/main" val="1715111811"/>
                  </a:ext>
                </a:extLst>
              </a:tr>
              <a:tr h="201600">
                <a:tc>
                  <a:txBody>
                    <a:bodyPr/>
                    <a:lstStyle/>
                    <a:p>
                      <a:pPr algn="l" fontAlgn="b"/>
                      <a:r>
                        <a:rPr lang="fi-FI" sz="11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Iisalmi</a:t>
                      </a:r>
                    </a:p>
                  </a:txBody>
                  <a:tcPr marL="72000" marR="72000" marT="7200" marB="7200" anchor="b">
                    <a:solidFill>
                      <a:srgbClr val="FFD128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 dirty="0">
                          <a:effectLst/>
                          <a:latin typeface="+mn-lt"/>
                        </a:rPr>
                        <a:t>20 618</a:t>
                      </a:r>
                    </a:p>
                  </a:txBody>
                  <a:tcPr marL="0" marR="0" marT="0" marB="0" anchor="b">
                    <a:solidFill>
                      <a:srgbClr val="FFD128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effectLst/>
                          <a:latin typeface="+mn-lt"/>
                        </a:rPr>
                        <a:t>8 931</a:t>
                      </a:r>
                    </a:p>
                  </a:txBody>
                  <a:tcPr marL="0" marR="0" marT="0" marB="0" anchor="b">
                    <a:solidFill>
                      <a:srgbClr val="FFD128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effectLst/>
                          <a:latin typeface="+mn-lt"/>
                        </a:rPr>
                        <a:t>3,5</a:t>
                      </a:r>
                    </a:p>
                  </a:txBody>
                  <a:tcPr marL="0" marR="0" marT="0" marB="0" anchor="b">
                    <a:solidFill>
                      <a:srgbClr val="FFD128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effectLst/>
                          <a:latin typeface="+mn-lt"/>
                        </a:rPr>
                        <a:t>28,0</a:t>
                      </a:r>
                    </a:p>
                  </a:txBody>
                  <a:tcPr marL="0" marR="0" marT="0" marB="0" anchor="b">
                    <a:solidFill>
                      <a:srgbClr val="FFD128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effectLst/>
                          <a:latin typeface="+mn-lt"/>
                        </a:rPr>
                        <a:t>67,6</a:t>
                      </a:r>
                    </a:p>
                  </a:txBody>
                  <a:tcPr marL="0" marR="0" marT="0" marB="0" anchor="b">
                    <a:solidFill>
                      <a:srgbClr val="FFD128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effectLst/>
                          <a:latin typeface="+mn-lt"/>
                        </a:rPr>
                        <a:t>7,90</a:t>
                      </a:r>
                    </a:p>
                  </a:txBody>
                  <a:tcPr marL="0" marR="0" marT="0" marB="0" anchor="b">
                    <a:solidFill>
                      <a:srgbClr val="FFD128">
                        <a:alpha val="7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723940"/>
                  </a:ext>
                </a:extLst>
              </a:tr>
              <a:tr h="201600">
                <a:tc>
                  <a:txBody>
                    <a:bodyPr/>
                    <a:lstStyle/>
                    <a:p>
                      <a:pPr algn="l" fontAlgn="b"/>
                      <a:r>
                        <a:rPr lang="fi-FI" sz="11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Joroinen</a:t>
                      </a:r>
                    </a:p>
                  </a:txBody>
                  <a:tcPr marL="72000" marR="72000" marT="7200" marB="72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effectLst/>
                          <a:latin typeface="+mn-lt"/>
                        </a:rPr>
                        <a:t>4 590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effectLst/>
                          <a:latin typeface="+mn-lt"/>
                        </a:rPr>
                        <a:t>1 298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effectLst/>
                          <a:latin typeface="+mn-lt"/>
                        </a:rPr>
                        <a:t>25,3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effectLst/>
                          <a:latin typeface="+mn-lt"/>
                        </a:rPr>
                        <a:t>21,6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effectLst/>
                          <a:latin typeface="+mn-lt"/>
                        </a:rPr>
                        <a:t>51,1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effectLst/>
                          <a:latin typeface="+mn-lt"/>
                        </a:rPr>
                        <a:t>8,60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209421473"/>
                  </a:ext>
                </a:extLst>
              </a:tr>
              <a:tr h="201600">
                <a:tc>
                  <a:txBody>
                    <a:bodyPr/>
                    <a:lstStyle/>
                    <a:p>
                      <a:pPr algn="l" fontAlgn="b"/>
                      <a:r>
                        <a:rPr lang="fi-FI" sz="11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Kaavi</a:t>
                      </a:r>
                    </a:p>
                  </a:txBody>
                  <a:tcPr marL="72000" marR="72000" marT="7200" marB="7200" anchor="b">
                    <a:solidFill>
                      <a:srgbClr val="FFD128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effectLst/>
                          <a:latin typeface="+mn-lt"/>
                        </a:rPr>
                        <a:t>2 628</a:t>
                      </a:r>
                    </a:p>
                  </a:txBody>
                  <a:tcPr marL="0" marR="0" marT="0" marB="0" anchor="b">
                    <a:solidFill>
                      <a:srgbClr val="FFD128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effectLst/>
                          <a:latin typeface="+mn-lt"/>
                        </a:rPr>
                        <a:t>765</a:t>
                      </a:r>
                    </a:p>
                  </a:txBody>
                  <a:tcPr marL="0" marR="0" marT="0" marB="0" anchor="b">
                    <a:solidFill>
                      <a:srgbClr val="FFD128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effectLst/>
                          <a:latin typeface="+mn-lt"/>
                        </a:rPr>
                        <a:t>12,8</a:t>
                      </a:r>
                    </a:p>
                  </a:txBody>
                  <a:tcPr marL="0" marR="0" marT="0" marB="0" anchor="b">
                    <a:solidFill>
                      <a:srgbClr val="FFD128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effectLst/>
                          <a:latin typeface="+mn-lt"/>
                        </a:rPr>
                        <a:t>24,1</a:t>
                      </a:r>
                    </a:p>
                  </a:txBody>
                  <a:tcPr marL="0" marR="0" marT="0" marB="0" anchor="b">
                    <a:solidFill>
                      <a:srgbClr val="FFD128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effectLst/>
                          <a:latin typeface="+mn-lt"/>
                        </a:rPr>
                        <a:t>61,8</a:t>
                      </a:r>
                    </a:p>
                  </a:txBody>
                  <a:tcPr marL="0" marR="0" marT="0" marB="0" anchor="b">
                    <a:solidFill>
                      <a:srgbClr val="FFD128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effectLst/>
                          <a:latin typeface="+mn-lt"/>
                        </a:rPr>
                        <a:t>9,80</a:t>
                      </a:r>
                    </a:p>
                  </a:txBody>
                  <a:tcPr marL="0" marR="0" marT="0" marB="0" anchor="b">
                    <a:solidFill>
                      <a:srgbClr val="FFD128">
                        <a:alpha val="7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6101131"/>
                  </a:ext>
                </a:extLst>
              </a:tr>
              <a:tr h="201600">
                <a:tc>
                  <a:txBody>
                    <a:bodyPr/>
                    <a:lstStyle/>
                    <a:p>
                      <a:pPr algn="l" fontAlgn="b"/>
                      <a:r>
                        <a:rPr lang="fi-FI" sz="11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Keitele</a:t>
                      </a:r>
                    </a:p>
                  </a:txBody>
                  <a:tcPr marL="72000" marR="72000" marT="7200" marB="72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effectLst/>
                          <a:latin typeface="+mn-lt"/>
                        </a:rPr>
                        <a:t>2 035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effectLst/>
                          <a:latin typeface="+mn-lt"/>
                        </a:rPr>
                        <a:t>938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effectLst/>
                          <a:latin typeface="+mn-lt"/>
                        </a:rPr>
                        <a:t>12,4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effectLst/>
                          <a:latin typeface="+mn-lt"/>
                        </a:rPr>
                        <a:t>38,4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effectLst/>
                          <a:latin typeface="+mn-lt"/>
                        </a:rPr>
                        <a:t>48,4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effectLst/>
                          <a:latin typeface="+mn-lt"/>
                        </a:rPr>
                        <a:t>7,90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624302149"/>
                  </a:ext>
                </a:extLst>
              </a:tr>
              <a:tr h="201600">
                <a:tc>
                  <a:txBody>
                    <a:bodyPr/>
                    <a:lstStyle/>
                    <a:p>
                      <a:pPr algn="l" fontAlgn="b"/>
                      <a:r>
                        <a:rPr lang="fi-FI" sz="11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Kiuruvesi</a:t>
                      </a:r>
                    </a:p>
                  </a:txBody>
                  <a:tcPr marL="72000" marR="72000" marT="7200" marB="7200" anchor="b">
                    <a:solidFill>
                      <a:srgbClr val="FFD128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effectLst/>
                          <a:latin typeface="+mn-lt"/>
                        </a:rPr>
                        <a:t>7 475</a:t>
                      </a:r>
                    </a:p>
                  </a:txBody>
                  <a:tcPr marL="0" marR="0" marT="0" marB="0" anchor="b">
                    <a:solidFill>
                      <a:srgbClr val="FFD128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effectLst/>
                          <a:latin typeface="+mn-lt"/>
                        </a:rPr>
                        <a:t>2 280</a:t>
                      </a:r>
                    </a:p>
                  </a:txBody>
                  <a:tcPr marL="0" marR="0" marT="0" marB="0" anchor="b">
                    <a:solidFill>
                      <a:srgbClr val="FFD128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effectLst/>
                          <a:latin typeface="+mn-lt"/>
                        </a:rPr>
                        <a:t>23,5</a:t>
                      </a:r>
                    </a:p>
                  </a:txBody>
                  <a:tcPr marL="0" marR="0" marT="0" marB="0" anchor="b">
                    <a:solidFill>
                      <a:srgbClr val="FFD128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effectLst/>
                          <a:latin typeface="+mn-lt"/>
                        </a:rPr>
                        <a:t>15,0</a:t>
                      </a:r>
                    </a:p>
                  </a:txBody>
                  <a:tcPr marL="0" marR="0" marT="0" marB="0" anchor="b">
                    <a:solidFill>
                      <a:srgbClr val="FFD128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effectLst/>
                          <a:latin typeface="+mn-lt"/>
                        </a:rPr>
                        <a:t>59,6</a:t>
                      </a:r>
                    </a:p>
                  </a:txBody>
                  <a:tcPr marL="0" marR="0" marT="0" marB="0" anchor="b">
                    <a:solidFill>
                      <a:srgbClr val="FFD128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effectLst/>
                          <a:latin typeface="+mn-lt"/>
                        </a:rPr>
                        <a:t>9,50</a:t>
                      </a:r>
                    </a:p>
                  </a:txBody>
                  <a:tcPr marL="0" marR="0" marT="0" marB="0" anchor="b">
                    <a:solidFill>
                      <a:srgbClr val="FFD128">
                        <a:alpha val="7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2137096"/>
                  </a:ext>
                </a:extLst>
              </a:tr>
              <a:tr h="201600">
                <a:tc>
                  <a:txBody>
                    <a:bodyPr/>
                    <a:lstStyle/>
                    <a:p>
                      <a:pPr algn="l" fontAlgn="b"/>
                      <a:r>
                        <a:rPr lang="fi-FI" sz="11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Kuopio</a:t>
                      </a:r>
                    </a:p>
                  </a:txBody>
                  <a:tcPr marL="72000" marR="72000" marT="7200" marB="72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effectLst/>
                          <a:latin typeface="+mn-lt"/>
                        </a:rPr>
                        <a:t>124 021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effectLst/>
                          <a:latin typeface="+mn-lt"/>
                        </a:rPr>
                        <a:t>55 401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effectLst/>
                          <a:latin typeface="+mn-lt"/>
                        </a:rPr>
                        <a:t>2,4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effectLst/>
                          <a:latin typeface="+mn-lt"/>
                        </a:rPr>
                        <a:t>15,1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effectLst/>
                          <a:latin typeface="+mn-lt"/>
                        </a:rPr>
                        <a:t>81,5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effectLst/>
                          <a:latin typeface="+mn-lt"/>
                        </a:rPr>
                        <a:t>8,10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253367236"/>
                  </a:ext>
                </a:extLst>
              </a:tr>
              <a:tr h="201600">
                <a:tc>
                  <a:txBody>
                    <a:bodyPr/>
                    <a:lstStyle/>
                    <a:p>
                      <a:pPr algn="l" fontAlgn="b"/>
                      <a:r>
                        <a:rPr lang="fi-FI" sz="11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Lapinlahti</a:t>
                      </a:r>
                    </a:p>
                  </a:txBody>
                  <a:tcPr marL="72000" marR="72000" marT="7200" marB="7200" anchor="b">
                    <a:solidFill>
                      <a:srgbClr val="FFD128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effectLst/>
                          <a:latin typeface="+mn-lt"/>
                        </a:rPr>
                        <a:t>8 975</a:t>
                      </a:r>
                    </a:p>
                  </a:txBody>
                  <a:tcPr marL="0" marR="0" marT="0" marB="0" anchor="b">
                    <a:solidFill>
                      <a:srgbClr val="FFD128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effectLst/>
                          <a:latin typeface="+mn-lt"/>
                        </a:rPr>
                        <a:t>2 763</a:t>
                      </a:r>
                    </a:p>
                  </a:txBody>
                  <a:tcPr marL="0" marR="0" marT="0" marB="0" anchor="b">
                    <a:solidFill>
                      <a:srgbClr val="FFD128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effectLst/>
                          <a:latin typeface="+mn-lt"/>
                        </a:rPr>
                        <a:t>16,5</a:t>
                      </a:r>
                    </a:p>
                  </a:txBody>
                  <a:tcPr marL="0" marR="0" marT="0" marB="0" anchor="b">
                    <a:solidFill>
                      <a:srgbClr val="FFD128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effectLst/>
                          <a:latin typeface="+mn-lt"/>
                        </a:rPr>
                        <a:t>25,6</a:t>
                      </a:r>
                    </a:p>
                  </a:txBody>
                  <a:tcPr marL="0" marR="0" marT="0" marB="0" anchor="b">
                    <a:solidFill>
                      <a:srgbClr val="FFD128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effectLst/>
                          <a:latin typeface="+mn-lt"/>
                        </a:rPr>
                        <a:t>56,5</a:t>
                      </a:r>
                    </a:p>
                  </a:txBody>
                  <a:tcPr marL="0" marR="0" marT="0" marB="0" anchor="b">
                    <a:solidFill>
                      <a:srgbClr val="FFD128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effectLst/>
                          <a:latin typeface="+mn-lt"/>
                        </a:rPr>
                        <a:t>9,40</a:t>
                      </a:r>
                    </a:p>
                  </a:txBody>
                  <a:tcPr marL="0" marR="0" marT="0" marB="0" anchor="b">
                    <a:solidFill>
                      <a:srgbClr val="FFD128">
                        <a:alpha val="7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168967"/>
                  </a:ext>
                </a:extLst>
              </a:tr>
              <a:tr h="201600">
                <a:tc>
                  <a:txBody>
                    <a:bodyPr/>
                    <a:lstStyle/>
                    <a:p>
                      <a:pPr algn="l" fontAlgn="b"/>
                      <a:r>
                        <a:rPr lang="fi-FI" sz="11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Leppävirta</a:t>
                      </a:r>
                    </a:p>
                  </a:txBody>
                  <a:tcPr marL="72000" marR="72000" marT="7200" marB="72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effectLst/>
                          <a:latin typeface="+mn-lt"/>
                        </a:rPr>
                        <a:t>9 049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effectLst/>
                          <a:latin typeface="+mn-lt"/>
                        </a:rPr>
                        <a:t>2 863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effectLst/>
                          <a:latin typeface="+mn-lt"/>
                        </a:rPr>
                        <a:t>6,7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effectLst/>
                          <a:latin typeface="+mn-lt"/>
                        </a:rPr>
                        <a:t>40,7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effectLst/>
                          <a:latin typeface="+mn-lt"/>
                        </a:rPr>
                        <a:t>51,6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effectLst/>
                          <a:latin typeface="+mn-lt"/>
                        </a:rPr>
                        <a:t>8,40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392339358"/>
                  </a:ext>
                </a:extLst>
              </a:tr>
              <a:tr h="201600">
                <a:tc>
                  <a:txBody>
                    <a:bodyPr/>
                    <a:lstStyle/>
                    <a:p>
                      <a:pPr algn="l" fontAlgn="b"/>
                      <a:r>
                        <a:rPr lang="fi-FI" sz="11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Pielavesi</a:t>
                      </a:r>
                    </a:p>
                  </a:txBody>
                  <a:tcPr marL="72000" marR="72000" marT="7200" marB="7200" anchor="b">
                    <a:solidFill>
                      <a:srgbClr val="FFD128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effectLst/>
                          <a:latin typeface="+mn-lt"/>
                        </a:rPr>
                        <a:t>4 073</a:t>
                      </a:r>
                    </a:p>
                  </a:txBody>
                  <a:tcPr marL="0" marR="0" marT="0" marB="0" anchor="b">
                    <a:solidFill>
                      <a:srgbClr val="FFD128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effectLst/>
                          <a:latin typeface="+mn-lt"/>
                        </a:rPr>
                        <a:t>1 146</a:t>
                      </a:r>
                    </a:p>
                  </a:txBody>
                  <a:tcPr marL="0" marR="0" marT="0" marB="0" anchor="b">
                    <a:solidFill>
                      <a:srgbClr val="FFD128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effectLst/>
                          <a:latin typeface="+mn-lt"/>
                        </a:rPr>
                        <a:t>22,8</a:t>
                      </a:r>
                    </a:p>
                  </a:txBody>
                  <a:tcPr marL="0" marR="0" marT="0" marB="0" anchor="b">
                    <a:solidFill>
                      <a:srgbClr val="FFD128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effectLst/>
                          <a:latin typeface="+mn-lt"/>
                        </a:rPr>
                        <a:t>10,3</a:t>
                      </a:r>
                    </a:p>
                  </a:txBody>
                  <a:tcPr marL="0" marR="0" marT="0" marB="0" anchor="b">
                    <a:solidFill>
                      <a:srgbClr val="FFD128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effectLst/>
                          <a:latin typeface="+mn-lt"/>
                        </a:rPr>
                        <a:t>64,8</a:t>
                      </a:r>
                    </a:p>
                  </a:txBody>
                  <a:tcPr marL="0" marR="0" marT="0" marB="0" anchor="b">
                    <a:solidFill>
                      <a:srgbClr val="FFD128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effectLst/>
                          <a:latin typeface="+mn-lt"/>
                        </a:rPr>
                        <a:t>9,10</a:t>
                      </a:r>
                    </a:p>
                  </a:txBody>
                  <a:tcPr marL="0" marR="0" marT="0" marB="0" anchor="b">
                    <a:solidFill>
                      <a:srgbClr val="FFD128">
                        <a:alpha val="7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0970774"/>
                  </a:ext>
                </a:extLst>
              </a:tr>
              <a:tr h="201600">
                <a:tc>
                  <a:txBody>
                    <a:bodyPr/>
                    <a:lstStyle/>
                    <a:p>
                      <a:pPr algn="l" fontAlgn="b"/>
                      <a:r>
                        <a:rPr lang="fi-FI" sz="11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Rautalampi</a:t>
                      </a:r>
                    </a:p>
                  </a:txBody>
                  <a:tcPr marL="72000" marR="72000" marT="7200" marB="72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effectLst/>
                          <a:latin typeface="+mn-lt"/>
                        </a:rPr>
                        <a:t>2 933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effectLst/>
                          <a:latin typeface="+mn-lt"/>
                        </a:rPr>
                        <a:t>829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effectLst/>
                          <a:latin typeface="+mn-lt"/>
                        </a:rPr>
                        <a:t>17,9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effectLst/>
                          <a:latin typeface="+mn-lt"/>
                        </a:rPr>
                        <a:t>15,9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effectLst/>
                          <a:latin typeface="+mn-lt"/>
                        </a:rPr>
                        <a:t>64,1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effectLst/>
                          <a:latin typeface="+mn-lt"/>
                        </a:rPr>
                        <a:t>9,90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161514916"/>
                  </a:ext>
                </a:extLst>
              </a:tr>
              <a:tr h="201600">
                <a:tc>
                  <a:txBody>
                    <a:bodyPr/>
                    <a:lstStyle/>
                    <a:p>
                      <a:pPr algn="l" fontAlgn="b"/>
                      <a:r>
                        <a:rPr lang="fi-FI" sz="11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Rautavaara</a:t>
                      </a:r>
                    </a:p>
                  </a:txBody>
                  <a:tcPr marL="72000" marR="72000" marT="7200" marB="7200" anchor="b">
                    <a:solidFill>
                      <a:srgbClr val="FFD128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effectLst/>
                          <a:latin typeface="+mn-lt"/>
                        </a:rPr>
                        <a:t>1 424</a:t>
                      </a:r>
                    </a:p>
                  </a:txBody>
                  <a:tcPr marL="0" marR="0" marT="0" marB="0" anchor="b">
                    <a:solidFill>
                      <a:srgbClr val="FFD128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effectLst/>
                          <a:latin typeface="+mn-lt"/>
                        </a:rPr>
                        <a:t>426</a:t>
                      </a:r>
                    </a:p>
                  </a:txBody>
                  <a:tcPr marL="0" marR="0" marT="0" marB="0" anchor="b">
                    <a:solidFill>
                      <a:srgbClr val="FFD128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effectLst/>
                          <a:latin typeface="+mn-lt"/>
                        </a:rPr>
                        <a:t>11,7</a:t>
                      </a:r>
                    </a:p>
                  </a:txBody>
                  <a:tcPr marL="0" marR="0" marT="0" marB="0" anchor="b">
                    <a:solidFill>
                      <a:srgbClr val="FFD128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effectLst/>
                          <a:latin typeface="+mn-lt"/>
                        </a:rPr>
                        <a:t>12,2</a:t>
                      </a:r>
                    </a:p>
                  </a:txBody>
                  <a:tcPr marL="0" marR="0" marT="0" marB="0" anchor="b">
                    <a:solidFill>
                      <a:srgbClr val="FFD128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effectLst/>
                          <a:latin typeface="+mn-lt"/>
                        </a:rPr>
                        <a:t>75,6</a:t>
                      </a:r>
                    </a:p>
                  </a:txBody>
                  <a:tcPr marL="0" marR="0" marT="0" marB="0" anchor="b">
                    <a:solidFill>
                      <a:srgbClr val="FFD128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effectLst/>
                          <a:latin typeface="+mn-lt"/>
                        </a:rPr>
                        <a:t>9,40</a:t>
                      </a:r>
                    </a:p>
                  </a:txBody>
                  <a:tcPr marL="0" marR="0" marT="0" marB="0" anchor="b">
                    <a:solidFill>
                      <a:srgbClr val="FFD128">
                        <a:alpha val="7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1334040"/>
                  </a:ext>
                </a:extLst>
              </a:tr>
              <a:tr h="201600">
                <a:tc>
                  <a:txBody>
                    <a:bodyPr/>
                    <a:lstStyle/>
                    <a:p>
                      <a:pPr algn="l" fontAlgn="b"/>
                      <a:r>
                        <a:rPr lang="fi-FI" sz="11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Siilinjärvi</a:t>
                      </a:r>
                    </a:p>
                  </a:txBody>
                  <a:tcPr marL="72000" marR="72000" marT="7200" marB="72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effectLst/>
                          <a:latin typeface="+mn-lt"/>
                        </a:rPr>
                        <a:t>21 290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effectLst/>
                          <a:latin typeface="+mn-lt"/>
                        </a:rPr>
                        <a:t>7 227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effectLst/>
                          <a:latin typeface="+mn-lt"/>
                        </a:rPr>
                        <a:t>3,6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effectLst/>
                          <a:latin typeface="+mn-lt"/>
                        </a:rPr>
                        <a:t>30,4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effectLst/>
                          <a:latin typeface="+mn-lt"/>
                        </a:rPr>
                        <a:t>64,9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effectLst/>
                          <a:latin typeface="+mn-lt"/>
                        </a:rPr>
                        <a:t>9,40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55671154"/>
                  </a:ext>
                </a:extLst>
              </a:tr>
              <a:tr h="201600">
                <a:tc>
                  <a:txBody>
                    <a:bodyPr/>
                    <a:lstStyle/>
                    <a:p>
                      <a:pPr algn="l" fontAlgn="b"/>
                      <a:r>
                        <a:rPr lang="fi-FI" sz="11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Sonkajärvi</a:t>
                      </a:r>
                    </a:p>
                  </a:txBody>
                  <a:tcPr marL="72000" marR="72000" marT="7200" marB="7200" anchor="b">
                    <a:solidFill>
                      <a:srgbClr val="FFD128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effectLst/>
                          <a:latin typeface="+mn-lt"/>
                        </a:rPr>
                        <a:t>3 637</a:t>
                      </a:r>
                    </a:p>
                  </a:txBody>
                  <a:tcPr marL="0" marR="0" marT="0" marB="0" anchor="b">
                    <a:solidFill>
                      <a:srgbClr val="FFD128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effectLst/>
                          <a:latin typeface="+mn-lt"/>
                        </a:rPr>
                        <a:t>1 084</a:t>
                      </a:r>
                    </a:p>
                  </a:txBody>
                  <a:tcPr marL="0" marR="0" marT="0" marB="0" anchor="b">
                    <a:solidFill>
                      <a:srgbClr val="FFD128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effectLst/>
                          <a:latin typeface="+mn-lt"/>
                        </a:rPr>
                        <a:t>20,1</a:t>
                      </a:r>
                    </a:p>
                  </a:txBody>
                  <a:tcPr marL="0" marR="0" marT="0" marB="0" anchor="b">
                    <a:solidFill>
                      <a:srgbClr val="FFD128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effectLst/>
                          <a:latin typeface="+mn-lt"/>
                        </a:rPr>
                        <a:t>15,4</a:t>
                      </a:r>
                    </a:p>
                  </a:txBody>
                  <a:tcPr marL="0" marR="0" marT="0" marB="0" anchor="b">
                    <a:solidFill>
                      <a:srgbClr val="FFD128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effectLst/>
                          <a:latin typeface="+mn-lt"/>
                        </a:rPr>
                        <a:t>63,0</a:t>
                      </a:r>
                    </a:p>
                  </a:txBody>
                  <a:tcPr marL="0" marR="0" marT="0" marB="0" anchor="b">
                    <a:solidFill>
                      <a:srgbClr val="FFD128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effectLst/>
                          <a:latin typeface="+mn-lt"/>
                        </a:rPr>
                        <a:t>8,60</a:t>
                      </a:r>
                    </a:p>
                  </a:txBody>
                  <a:tcPr marL="0" marR="0" marT="0" marB="0" anchor="b">
                    <a:solidFill>
                      <a:srgbClr val="FFD128">
                        <a:alpha val="7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3278983"/>
                  </a:ext>
                </a:extLst>
              </a:tr>
              <a:tr h="201600">
                <a:tc>
                  <a:txBody>
                    <a:bodyPr/>
                    <a:lstStyle/>
                    <a:p>
                      <a:pPr algn="l" fontAlgn="b"/>
                      <a:r>
                        <a:rPr lang="fi-FI" sz="11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Suonenjoki</a:t>
                      </a:r>
                    </a:p>
                  </a:txBody>
                  <a:tcPr marL="72000" marR="72000" marT="7200" marB="72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effectLst/>
                          <a:latin typeface="+mn-lt"/>
                        </a:rPr>
                        <a:t>6 708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effectLst/>
                          <a:latin typeface="+mn-lt"/>
                        </a:rPr>
                        <a:t>2 360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effectLst/>
                          <a:latin typeface="+mn-lt"/>
                        </a:rPr>
                        <a:t>7,2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effectLst/>
                          <a:latin typeface="+mn-lt"/>
                        </a:rPr>
                        <a:t>28,7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effectLst/>
                          <a:latin typeface="+mn-lt"/>
                        </a:rPr>
                        <a:t>62,8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effectLst/>
                          <a:latin typeface="+mn-lt"/>
                        </a:rPr>
                        <a:t>9,10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188924576"/>
                  </a:ext>
                </a:extLst>
              </a:tr>
              <a:tr h="201600">
                <a:tc>
                  <a:txBody>
                    <a:bodyPr/>
                    <a:lstStyle/>
                    <a:p>
                      <a:pPr algn="l" fontAlgn="b"/>
                      <a:r>
                        <a:rPr lang="fi-FI" sz="11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Tervo</a:t>
                      </a:r>
                    </a:p>
                  </a:txBody>
                  <a:tcPr marL="72000" marR="72000" marT="7200" marB="7200" anchor="b">
                    <a:solidFill>
                      <a:srgbClr val="FFD128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effectLst/>
                          <a:latin typeface="+mn-lt"/>
                        </a:rPr>
                        <a:t>1 412</a:t>
                      </a:r>
                    </a:p>
                  </a:txBody>
                  <a:tcPr marL="0" marR="0" marT="0" marB="0" anchor="b">
                    <a:solidFill>
                      <a:srgbClr val="FFD128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effectLst/>
                          <a:latin typeface="+mn-lt"/>
                        </a:rPr>
                        <a:t>347</a:t>
                      </a:r>
                    </a:p>
                  </a:txBody>
                  <a:tcPr marL="0" marR="0" marT="0" marB="0" anchor="b">
                    <a:solidFill>
                      <a:srgbClr val="FFD128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effectLst/>
                          <a:latin typeface="+mn-lt"/>
                        </a:rPr>
                        <a:t>18,4</a:t>
                      </a:r>
                    </a:p>
                  </a:txBody>
                  <a:tcPr marL="0" marR="0" marT="0" marB="0" anchor="b">
                    <a:solidFill>
                      <a:srgbClr val="FFD128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effectLst/>
                          <a:latin typeface="+mn-lt"/>
                        </a:rPr>
                        <a:t>6,3</a:t>
                      </a:r>
                    </a:p>
                  </a:txBody>
                  <a:tcPr marL="0" marR="0" marT="0" marB="0" anchor="b">
                    <a:solidFill>
                      <a:srgbClr val="FFD128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effectLst/>
                          <a:latin typeface="+mn-lt"/>
                        </a:rPr>
                        <a:t>74,1</a:t>
                      </a:r>
                    </a:p>
                  </a:txBody>
                  <a:tcPr marL="0" marR="0" marT="0" marB="0" anchor="b">
                    <a:solidFill>
                      <a:srgbClr val="FFD128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effectLst/>
                          <a:latin typeface="+mn-lt"/>
                        </a:rPr>
                        <a:t>9,90</a:t>
                      </a:r>
                    </a:p>
                  </a:txBody>
                  <a:tcPr marL="0" marR="0" marT="0" marB="0" anchor="b">
                    <a:solidFill>
                      <a:srgbClr val="FFD128">
                        <a:alpha val="7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7350849"/>
                  </a:ext>
                </a:extLst>
              </a:tr>
              <a:tr h="201600">
                <a:tc>
                  <a:txBody>
                    <a:bodyPr/>
                    <a:lstStyle/>
                    <a:p>
                      <a:pPr algn="l" fontAlgn="b"/>
                      <a:r>
                        <a:rPr lang="fi-FI" sz="11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Tuusniemi</a:t>
                      </a:r>
                    </a:p>
                  </a:txBody>
                  <a:tcPr marL="72000" marR="72000" marT="7200" marB="72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effectLst/>
                          <a:latin typeface="+mn-lt"/>
                        </a:rPr>
                        <a:t>2 313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effectLst/>
                          <a:latin typeface="+mn-lt"/>
                        </a:rPr>
                        <a:t>621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effectLst/>
                          <a:latin typeface="+mn-lt"/>
                        </a:rPr>
                        <a:t>21,6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effectLst/>
                          <a:latin typeface="+mn-lt"/>
                        </a:rPr>
                        <a:t>19,0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effectLst/>
                          <a:latin typeface="+mn-lt"/>
                        </a:rPr>
                        <a:t>57,3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effectLst/>
                          <a:latin typeface="+mn-lt"/>
                        </a:rPr>
                        <a:t>9,40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128142683"/>
                  </a:ext>
                </a:extLst>
              </a:tr>
              <a:tr h="201600">
                <a:tc>
                  <a:txBody>
                    <a:bodyPr/>
                    <a:lstStyle/>
                    <a:p>
                      <a:pPr algn="l" fontAlgn="b"/>
                      <a:r>
                        <a:rPr lang="fi-FI" sz="11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Varkaus</a:t>
                      </a:r>
                    </a:p>
                  </a:txBody>
                  <a:tcPr marL="72000" marR="72000" marT="7200" marB="7200" anchor="b">
                    <a:solidFill>
                      <a:srgbClr val="FFD128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effectLst/>
                          <a:latin typeface="+mn-lt"/>
                        </a:rPr>
                        <a:t>19 727</a:t>
                      </a:r>
                    </a:p>
                  </a:txBody>
                  <a:tcPr marL="0" marR="0" marT="0" marB="0" anchor="b">
                    <a:solidFill>
                      <a:srgbClr val="FFD128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effectLst/>
                          <a:latin typeface="+mn-lt"/>
                        </a:rPr>
                        <a:t>8 035</a:t>
                      </a:r>
                    </a:p>
                  </a:txBody>
                  <a:tcPr marL="0" marR="0" marT="0" marB="0" anchor="b">
                    <a:solidFill>
                      <a:srgbClr val="FFD128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effectLst/>
                          <a:latin typeface="+mn-lt"/>
                        </a:rPr>
                        <a:t>1,7</a:t>
                      </a:r>
                    </a:p>
                  </a:txBody>
                  <a:tcPr marL="0" marR="0" marT="0" marB="0" anchor="b">
                    <a:solidFill>
                      <a:srgbClr val="FFD128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effectLst/>
                          <a:latin typeface="+mn-lt"/>
                        </a:rPr>
                        <a:t>34,3</a:t>
                      </a:r>
                    </a:p>
                  </a:txBody>
                  <a:tcPr marL="0" marR="0" marT="0" marB="0" anchor="b">
                    <a:solidFill>
                      <a:srgbClr val="FFD128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effectLst/>
                          <a:latin typeface="+mn-lt"/>
                        </a:rPr>
                        <a:t>63,4</a:t>
                      </a:r>
                    </a:p>
                  </a:txBody>
                  <a:tcPr marL="0" marR="0" marT="0" marB="0" anchor="b">
                    <a:solidFill>
                      <a:srgbClr val="FFD128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effectLst/>
                          <a:latin typeface="+mn-lt"/>
                        </a:rPr>
                        <a:t>8,80</a:t>
                      </a:r>
                    </a:p>
                  </a:txBody>
                  <a:tcPr marL="0" marR="0" marT="0" marB="0" anchor="b">
                    <a:solidFill>
                      <a:srgbClr val="FFD128">
                        <a:alpha val="7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7787131"/>
                  </a:ext>
                </a:extLst>
              </a:tr>
              <a:tr h="201600">
                <a:tc>
                  <a:txBody>
                    <a:bodyPr/>
                    <a:lstStyle/>
                    <a:p>
                      <a:pPr algn="l" fontAlgn="b"/>
                      <a:r>
                        <a:rPr lang="fi-FI" sz="11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Vesanto</a:t>
                      </a:r>
                    </a:p>
                  </a:txBody>
                  <a:tcPr marL="72000" marR="72000" marT="7200" marB="72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effectLst/>
                          <a:latin typeface="+mn-lt"/>
                        </a:rPr>
                        <a:t>1 895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effectLst/>
                          <a:latin typeface="+mn-lt"/>
                        </a:rPr>
                        <a:t>504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effectLst/>
                          <a:latin typeface="+mn-lt"/>
                        </a:rPr>
                        <a:t>20,2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effectLst/>
                          <a:latin typeface="+mn-lt"/>
                        </a:rPr>
                        <a:t>5,8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effectLst/>
                          <a:latin typeface="+mn-lt"/>
                        </a:rPr>
                        <a:t>71,8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effectLst/>
                          <a:latin typeface="+mn-lt"/>
                        </a:rPr>
                        <a:t>9,20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833101533"/>
                  </a:ext>
                </a:extLst>
              </a:tr>
              <a:tr h="201600">
                <a:tc>
                  <a:txBody>
                    <a:bodyPr/>
                    <a:lstStyle/>
                    <a:p>
                      <a:pPr algn="l" fontAlgn="b"/>
                      <a:r>
                        <a:rPr lang="fi-FI" sz="11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Vieremä</a:t>
                      </a:r>
                    </a:p>
                  </a:txBody>
                  <a:tcPr marL="72000" marR="72000" marT="7200" marB="7200" anchor="b">
                    <a:solidFill>
                      <a:srgbClr val="FFD128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effectLst/>
                          <a:latin typeface="+mn-lt"/>
                        </a:rPr>
                        <a:t>3 387</a:t>
                      </a:r>
                    </a:p>
                  </a:txBody>
                  <a:tcPr marL="0" marR="0" marT="0" marB="0" anchor="b">
                    <a:solidFill>
                      <a:srgbClr val="FFD128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effectLst/>
                          <a:latin typeface="+mn-lt"/>
                        </a:rPr>
                        <a:t>2 018</a:t>
                      </a:r>
                    </a:p>
                  </a:txBody>
                  <a:tcPr marL="0" marR="0" marT="0" marB="0" anchor="b">
                    <a:solidFill>
                      <a:srgbClr val="FFD128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effectLst/>
                          <a:latin typeface="+mn-lt"/>
                        </a:rPr>
                        <a:t>16,7</a:t>
                      </a:r>
                    </a:p>
                  </a:txBody>
                  <a:tcPr marL="0" marR="0" marT="0" marB="0" anchor="b">
                    <a:solidFill>
                      <a:srgbClr val="FFD128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effectLst/>
                          <a:latin typeface="+mn-lt"/>
                        </a:rPr>
                        <a:t>55,9</a:t>
                      </a:r>
                    </a:p>
                  </a:txBody>
                  <a:tcPr marL="0" marR="0" marT="0" marB="0" anchor="b">
                    <a:solidFill>
                      <a:srgbClr val="FFD128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effectLst/>
                          <a:latin typeface="+mn-lt"/>
                        </a:rPr>
                        <a:t>26,6</a:t>
                      </a:r>
                    </a:p>
                  </a:txBody>
                  <a:tcPr marL="0" marR="0" marT="0" marB="0" anchor="b">
                    <a:solidFill>
                      <a:srgbClr val="FFD128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effectLst/>
                          <a:latin typeface="+mn-lt"/>
                        </a:rPr>
                        <a:t>8,40</a:t>
                      </a:r>
                    </a:p>
                  </a:txBody>
                  <a:tcPr marL="0" marR="0" marT="0" marB="0" anchor="b">
                    <a:solidFill>
                      <a:srgbClr val="FFD128">
                        <a:alpha val="7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176794"/>
                  </a:ext>
                </a:extLst>
              </a:tr>
              <a:tr h="201600">
                <a:tc>
                  <a:txBody>
                    <a:bodyPr/>
                    <a:lstStyle/>
                    <a:p>
                      <a:pPr algn="l" fontAlgn="b"/>
                      <a:r>
                        <a:rPr lang="fi-FI" sz="115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Pohjois-Savo</a:t>
                      </a:r>
                    </a:p>
                  </a:txBody>
                  <a:tcPr marL="72000" marR="72000" marT="7200" marB="72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effectLst/>
                          <a:latin typeface="+mn-lt"/>
                        </a:rPr>
                        <a:t>248 190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effectLst/>
                          <a:latin typeface="+mn-lt"/>
                        </a:rPr>
                        <a:t>99 836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effectLst/>
                          <a:latin typeface="+mn-lt"/>
                        </a:rPr>
                        <a:t>5,3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effectLst/>
                          <a:latin typeface="+mn-lt"/>
                        </a:rPr>
                        <a:t>21,3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effectLst/>
                          <a:latin typeface="+mn-lt"/>
                        </a:rPr>
                        <a:t>72,4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effectLst/>
                          <a:latin typeface="+mn-lt"/>
                        </a:rPr>
                        <a:t>8,46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241427405"/>
                  </a:ext>
                </a:extLst>
              </a:tr>
              <a:tr h="201600">
                <a:tc>
                  <a:txBody>
                    <a:bodyPr/>
                    <a:lstStyle/>
                    <a:p>
                      <a:pPr algn="l" fontAlgn="b"/>
                      <a:r>
                        <a:rPr lang="fi-FI" sz="1150" b="0" i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Koko maa</a:t>
                      </a:r>
                    </a:p>
                  </a:txBody>
                  <a:tcPr marL="72000" marR="72000" marT="7200" marB="7200" anchor="b">
                    <a:solidFill>
                      <a:srgbClr val="FFD128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effectLst/>
                          <a:latin typeface="+mn-lt"/>
                        </a:rPr>
                        <a:t>5 603 851</a:t>
                      </a:r>
                    </a:p>
                  </a:txBody>
                  <a:tcPr marL="0" marR="0" marT="0" marB="0" anchor="b">
                    <a:solidFill>
                      <a:srgbClr val="FFD128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effectLst/>
                          <a:latin typeface="+mn-lt"/>
                        </a:rPr>
                        <a:t>2 423 548</a:t>
                      </a:r>
                    </a:p>
                  </a:txBody>
                  <a:tcPr marL="0" marR="0" marT="0" marB="0" anchor="b">
                    <a:solidFill>
                      <a:srgbClr val="FFD128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effectLst/>
                          <a:latin typeface="+mn-lt"/>
                        </a:rPr>
                        <a:t>2,5</a:t>
                      </a:r>
                    </a:p>
                  </a:txBody>
                  <a:tcPr marL="0" marR="0" marT="0" marB="0" anchor="b">
                    <a:solidFill>
                      <a:srgbClr val="FFD128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effectLst/>
                          <a:latin typeface="+mn-lt"/>
                        </a:rPr>
                        <a:t>21,0</a:t>
                      </a:r>
                    </a:p>
                  </a:txBody>
                  <a:tcPr marL="0" marR="0" marT="0" marB="0" anchor="b">
                    <a:solidFill>
                      <a:srgbClr val="FFD128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effectLst/>
                          <a:latin typeface="+mn-lt"/>
                        </a:rPr>
                        <a:t>75,3</a:t>
                      </a:r>
                    </a:p>
                  </a:txBody>
                  <a:tcPr marL="0" marR="0" marT="0" marB="0" anchor="b">
                    <a:solidFill>
                      <a:srgbClr val="FFD128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 dirty="0">
                          <a:effectLst/>
                          <a:latin typeface="+mn-lt"/>
                        </a:rPr>
                        <a:t>*7,46</a:t>
                      </a:r>
                    </a:p>
                  </a:txBody>
                  <a:tcPr marL="0" marR="0" marT="0" marB="0" anchor="b">
                    <a:solidFill>
                      <a:srgbClr val="FFD128">
                        <a:alpha val="7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6501732"/>
                  </a:ext>
                </a:extLst>
              </a:tr>
            </a:tbl>
          </a:graphicData>
        </a:graphic>
      </p:graphicFrame>
      <p:sp>
        <p:nvSpPr>
          <p:cNvPr id="2" name="Tekstiruutu 1">
            <a:extLst>
              <a:ext uri="{FF2B5EF4-FFF2-40B4-BE49-F238E27FC236}">
                <a16:creationId xmlns:a16="http://schemas.microsoft.com/office/drawing/2014/main" id="{A7893D84-5221-78C7-BFB3-198BAD8F7CC1}"/>
              </a:ext>
            </a:extLst>
          </p:cNvPr>
          <p:cNvSpPr txBox="1"/>
          <p:nvPr/>
        </p:nvSpPr>
        <p:spPr>
          <a:xfrm>
            <a:off x="0" y="6648817"/>
            <a:ext cx="11296800" cy="20701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 dirty="0">
                <a:solidFill>
                  <a:sysClr val="windowText" lastClr="000000"/>
                </a:solidFill>
                <a:latin typeface="Franklin Gothic Book (Leipäteksti)"/>
              </a:rPr>
              <a:t>Sources: Statistics Finland, Association of Finnish Municipalities.  *The average municipal tax rate in mainland Finland.</a:t>
            </a:r>
            <a:endParaRPr lang="en-GB" sz="800" dirty="0">
              <a:solidFill>
                <a:srgbClr val="C00000"/>
              </a:solidFill>
              <a:latin typeface="Franklin Gothic Book (Leipäteksti)"/>
            </a:endParaRPr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7CC6A122-B07E-2900-DCAC-94A332AD5CDA}"/>
              </a:ext>
            </a:extLst>
          </p:cNvPr>
          <p:cNvSpPr txBox="1"/>
          <p:nvPr/>
        </p:nvSpPr>
        <p:spPr>
          <a:xfrm>
            <a:off x="9108141" y="6488668"/>
            <a:ext cx="30838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>
                <a:latin typeface="+mj-lt"/>
              </a:rPr>
              <a:t>North Savo </a:t>
            </a:r>
            <a:r>
              <a:rPr lang="fi-FI" dirty="0" err="1">
                <a:latin typeface="+mj-lt"/>
              </a:rPr>
              <a:t>Regional</a:t>
            </a:r>
            <a:r>
              <a:rPr lang="fi-FI" dirty="0">
                <a:latin typeface="+mj-lt"/>
              </a:rPr>
              <a:t> </a:t>
            </a:r>
            <a:r>
              <a:rPr lang="fi-FI" dirty="0" err="1">
                <a:latin typeface="+mj-lt"/>
              </a:rPr>
              <a:t>Council</a:t>
            </a:r>
            <a:endParaRPr lang="fi-FI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709935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77DE633D-D499-BB40-B29F-372C0D852C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>
            <a:off x="0" y="3465445"/>
            <a:ext cx="12192000" cy="3422650"/>
          </a:xfrm>
          <a:prstGeom prst="rect">
            <a:avLst/>
          </a:prstGeom>
        </p:spPr>
      </p:pic>
      <p:sp>
        <p:nvSpPr>
          <p:cNvPr id="8" name="Tekstiruutu 7">
            <a:extLst>
              <a:ext uri="{FF2B5EF4-FFF2-40B4-BE49-F238E27FC236}">
                <a16:creationId xmlns:a16="http://schemas.microsoft.com/office/drawing/2014/main" id="{1FD1FC1D-10FB-0449-9691-DE6AFD43C8AC}"/>
              </a:ext>
            </a:extLst>
          </p:cNvPr>
          <p:cNvSpPr txBox="1"/>
          <p:nvPr/>
        </p:nvSpPr>
        <p:spPr>
          <a:xfrm>
            <a:off x="3046771" y="1724785"/>
            <a:ext cx="609845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i-FI" dirty="0"/>
              <a:t>Sepänkatu 1</a:t>
            </a:r>
          </a:p>
          <a:p>
            <a:pPr algn="ctr"/>
            <a:r>
              <a:rPr lang="fi-FI" dirty="0"/>
              <a:t>FI-70100 Kuopio</a:t>
            </a:r>
          </a:p>
          <a:p>
            <a:pPr algn="ctr"/>
            <a:r>
              <a:rPr lang="fi-FI" dirty="0"/>
              <a:t>Finland</a:t>
            </a:r>
          </a:p>
          <a:p>
            <a:pPr algn="ctr"/>
            <a:r>
              <a:rPr lang="fi-FI" dirty="0"/>
              <a:t>Tel: +358 17 550 1400</a:t>
            </a:r>
          </a:p>
          <a:p>
            <a:pPr algn="ctr"/>
            <a:r>
              <a:rPr lang="fi-FI" dirty="0"/>
              <a:t>www.pohjois-savo.fi/en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88512374-4309-44A1-A60A-F0DD6359B2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6495" y="1018028"/>
            <a:ext cx="5239011" cy="758571"/>
          </a:xfrm>
        </p:spPr>
        <p:txBody>
          <a:bodyPr>
            <a:normAutofit fontScale="90000"/>
          </a:bodyPr>
          <a:lstStyle/>
          <a:p>
            <a:pPr algn="ctr"/>
            <a:r>
              <a:rPr lang="fi-FI" sz="2800" dirty="0"/>
              <a:t>Pohjois-Savon liitto</a:t>
            </a:r>
            <a:br>
              <a:rPr lang="fi-FI" sz="2800" dirty="0"/>
            </a:br>
            <a:r>
              <a:rPr lang="fi-FI" sz="2800" dirty="0"/>
              <a:t>North-Savo </a:t>
            </a:r>
            <a:r>
              <a:rPr lang="en-GB" sz="2800" dirty="0"/>
              <a:t>Regional</a:t>
            </a:r>
            <a:r>
              <a:rPr lang="fi-FI" sz="2800" dirty="0"/>
              <a:t> </a:t>
            </a:r>
            <a:r>
              <a:rPr lang="en-GB" sz="2800" dirty="0"/>
              <a:t>Council</a:t>
            </a:r>
            <a:endParaRPr lang="fi-FI" sz="2800" dirty="0"/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54F9F0BB-7567-EA91-47DA-A795742D2686}"/>
              </a:ext>
            </a:extLst>
          </p:cNvPr>
          <p:cNvSpPr txBox="1"/>
          <p:nvPr/>
        </p:nvSpPr>
        <p:spPr>
          <a:xfrm>
            <a:off x="9108141" y="6488668"/>
            <a:ext cx="30838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>
                <a:latin typeface="+mj-lt"/>
              </a:rPr>
              <a:t>North Savo </a:t>
            </a:r>
            <a:r>
              <a:rPr lang="fi-FI" dirty="0" err="1">
                <a:latin typeface="+mj-lt"/>
              </a:rPr>
              <a:t>Regional</a:t>
            </a:r>
            <a:r>
              <a:rPr lang="fi-FI" dirty="0">
                <a:latin typeface="+mj-lt"/>
              </a:rPr>
              <a:t> </a:t>
            </a:r>
            <a:r>
              <a:rPr lang="fi-FI" dirty="0" err="1">
                <a:latin typeface="+mj-lt"/>
              </a:rPr>
              <a:t>Council</a:t>
            </a:r>
            <a:endParaRPr lang="fi-FI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17763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tsikko 1">
            <a:extLst>
              <a:ext uri="{FF2B5EF4-FFF2-40B4-BE49-F238E27FC236}">
                <a16:creationId xmlns:a16="http://schemas.microsoft.com/office/drawing/2014/main" id="{3E4F8491-AF3F-C14A-BED4-E48810A92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456" y="365125"/>
            <a:ext cx="3227805" cy="1325563"/>
          </a:xfrm>
        </p:spPr>
        <p:txBody>
          <a:bodyPr/>
          <a:lstStyle/>
          <a:p>
            <a:pPr algn="ctr"/>
            <a:r>
              <a:rPr lang="fi-FI" dirty="0"/>
              <a:t>North Savo </a:t>
            </a:r>
            <a:br>
              <a:rPr lang="fi-FI" dirty="0"/>
            </a:br>
            <a:r>
              <a:rPr lang="fi-FI" sz="3200" dirty="0"/>
              <a:t>in a nutshell</a:t>
            </a: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D8FA218A-2987-47FB-9A5E-F6C4BED42C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9035" y="2762054"/>
            <a:ext cx="4202964" cy="4095945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BE58C914-7743-44CE-ACC7-C79B5E3BE0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3275" y="503234"/>
            <a:ext cx="1187454" cy="1187454"/>
          </a:xfrm>
          <a:prstGeom prst="rect">
            <a:avLst/>
          </a:prstGeom>
          <a:noFill/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673E9F15-26E9-3776-612D-B48A541285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4400" y="0"/>
            <a:ext cx="3472109" cy="5071621"/>
          </a:xfrm>
          <a:prstGeom prst="rect">
            <a:avLst/>
          </a:prstGeom>
        </p:spPr>
      </p:pic>
      <p:sp>
        <p:nvSpPr>
          <p:cNvPr id="2" name="Sisällön paikkamerkki 2">
            <a:extLst>
              <a:ext uri="{FF2B5EF4-FFF2-40B4-BE49-F238E27FC236}">
                <a16:creationId xmlns:a16="http://schemas.microsoft.com/office/drawing/2014/main" id="{CA1F1EFF-9DD0-2C63-5326-C376231D831E}"/>
              </a:ext>
            </a:extLst>
          </p:cNvPr>
          <p:cNvSpPr txBox="1">
            <a:spLocks/>
          </p:cNvSpPr>
          <p:nvPr/>
        </p:nvSpPr>
        <p:spPr>
          <a:xfrm>
            <a:off x="735906" y="1568455"/>
            <a:ext cx="5647545" cy="11779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232433" rtl="0" eaLnBrk="1" fontAlgn="auto" latinLnBrk="0" hangingPunct="1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i-FI" sz="1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Calibri" panose="020F0502020204030204" pitchFamily="34" charset="0"/>
              </a:rPr>
              <a:t>Total </a:t>
            </a:r>
            <a:r>
              <a:rPr kumimoji="0" lang="fi-FI" sz="18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Calibri" panose="020F0502020204030204" pitchFamily="34" charset="0"/>
              </a:rPr>
              <a:t>area</a:t>
            </a:r>
            <a:r>
              <a:rPr kumimoji="0" lang="fi-FI" sz="1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Calibri" panose="020F0502020204030204" pitchFamily="34" charset="0"/>
              </a:rPr>
              <a:t> (2024):	21 078 km</a:t>
            </a:r>
            <a:r>
              <a:rPr kumimoji="0" lang="fi-FI" sz="180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Calibri" panose="020F0502020204030204" pitchFamily="34" charset="0"/>
              </a:rPr>
              <a:t>2</a:t>
            </a:r>
            <a:endParaRPr kumimoji="0" lang="fi-FI" sz="18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Calibri" panose="020F0502020204030204" pitchFamily="34" charset="0"/>
            </a:endParaRPr>
          </a:p>
          <a:p>
            <a:pPr marL="827446" marR="0" lvl="1" indent="-370246" algn="l" defTabSz="232433" rtl="0" eaLnBrk="1" fontAlgn="auto" latinLnBrk="0" hangingPunct="1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Calibri" panose="020F0502020204030204" pitchFamily="34" charset="0"/>
              </a:rPr>
              <a:t>Of </a:t>
            </a:r>
            <a:r>
              <a:rPr kumimoji="0" lang="fi-FI" sz="1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Calibri" panose="020F0502020204030204" pitchFamily="34" charset="0"/>
              </a:rPr>
              <a:t>which</a:t>
            </a:r>
            <a:r>
              <a:rPr kumimoji="0" lang="fi-FI" sz="1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Calibri" panose="020F0502020204030204" pitchFamily="34" charset="0"/>
              </a:rPr>
              <a:t> </a:t>
            </a:r>
            <a:r>
              <a:rPr kumimoji="0" lang="fi-FI" sz="1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Calibri" panose="020F0502020204030204" pitchFamily="34" charset="0"/>
              </a:rPr>
              <a:t>waters</a:t>
            </a:r>
            <a:r>
              <a:rPr kumimoji="0" lang="fi-FI" sz="1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Calibri" panose="020F0502020204030204" pitchFamily="34" charset="0"/>
              </a:rPr>
              <a:t>	18 %</a:t>
            </a:r>
          </a:p>
          <a:p>
            <a:pPr marL="0" marR="0" lvl="0" indent="0" algn="l" defTabSz="232433" rtl="0" eaLnBrk="1" fontAlgn="auto" latinLnBrk="0" hangingPunct="1">
              <a:lnSpc>
                <a:spcPct val="108000"/>
              </a:lnSpc>
              <a:spcBef>
                <a:spcPts val="1296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i-FI" sz="18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Calibri" panose="020F0502020204030204" pitchFamily="34" charset="0"/>
              </a:rPr>
              <a:t>Population</a:t>
            </a:r>
            <a:r>
              <a:rPr kumimoji="0" lang="fi-FI" sz="1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Calibri" panose="020F0502020204030204" pitchFamily="34" charset="0"/>
              </a:rPr>
              <a:t> (2023):	248 190 </a:t>
            </a:r>
            <a:r>
              <a:rPr kumimoji="0" lang="fi-FI" sz="1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Calibri" panose="020F0502020204030204" pitchFamily="34" charset="0"/>
              </a:rPr>
              <a:t>(4.4 % of Finland)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i-FI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4" name="Economic">
            <a:extLst>
              <a:ext uri="{FF2B5EF4-FFF2-40B4-BE49-F238E27FC236}">
                <a16:creationId xmlns:a16="http://schemas.microsoft.com/office/drawing/2014/main" id="{64B8BD9E-6931-E61A-39EF-13A64D5AAF26}"/>
              </a:ext>
            </a:extLst>
          </p:cNvPr>
          <p:cNvSpPr/>
          <p:nvPr/>
        </p:nvSpPr>
        <p:spPr>
          <a:xfrm>
            <a:off x="735906" y="2783863"/>
            <a:ext cx="6136619" cy="36297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232433" rtl="0" eaLnBrk="1" fontAlgn="auto" latinLnBrk="0" hangingPunct="1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Calibri" panose="020F0502020204030204" pitchFamily="34" charset="0"/>
              </a:rPr>
              <a:t>Gross</a:t>
            </a:r>
            <a:r>
              <a:rPr kumimoji="0" lang="fi-FI" sz="1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Calibri" panose="020F0502020204030204" pitchFamily="34" charset="0"/>
              </a:rPr>
              <a:t> </a:t>
            </a:r>
            <a:r>
              <a:rPr kumimoji="0" lang="fi-FI" sz="18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Calibri" panose="020F0502020204030204" pitchFamily="34" charset="0"/>
              </a:rPr>
              <a:t>Domestic</a:t>
            </a:r>
            <a:r>
              <a:rPr kumimoji="0" lang="fi-FI" sz="1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Calibri" panose="020F0502020204030204" pitchFamily="34" charset="0"/>
              </a:rPr>
              <a:t> Product (GDP)		</a:t>
            </a:r>
          </a:p>
          <a:p>
            <a:pPr marL="209903" marR="0" lvl="0" indent="-209903" algn="l" defTabSz="232433" rtl="0" eaLnBrk="1" fontAlgn="auto" latinLnBrk="0" hangingPunct="1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Calibri" panose="020F0502020204030204" pitchFamily="34" charset="0"/>
              </a:rPr>
              <a:t>Total ( EUR </a:t>
            </a:r>
            <a:r>
              <a:rPr kumimoji="0" lang="fi-FI" sz="16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Calibri" panose="020F0502020204030204" pitchFamily="34" charset="0"/>
              </a:rPr>
              <a:t>millions</a:t>
            </a:r>
            <a:r>
              <a:rPr kumimoji="0" lang="fi-FI" sz="1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Calibri" panose="020F0502020204030204" pitchFamily="34" charset="0"/>
              </a:rPr>
              <a:t>) 2021					9 535  (3.8 % of Finland) </a:t>
            </a:r>
          </a:p>
          <a:p>
            <a:pPr marL="209903" marR="0" lvl="0" indent="-209903" algn="l" defTabSz="232433" rtl="0" eaLnBrk="1" fontAlgn="auto" latinLnBrk="0" hangingPunct="1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Calibri" panose="020F0502020204030204" pitchFamily="34" charset="0"/>
              </a:rPr>
              <a:t>Per </a:t>
            </a:r>
            <a:r>
              <a:rPr kumimoji="0" lang="fi-FI" sz="16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Calibri" panose="020F0502020204030204" pitchFamily="34" charset="0"/>
              </a:rPr>
              <a:t>capita</a:t>
            </a:r>
            <a:r>
              <a:rPr kumimoji="0" lang="fi-FI" sz="1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Calibri" panose="020F0502020204030204" pitchFamily="34" charset="0"/>
              </a:rPr>
              <a:t> (Finland=100) 2021  	         85</a:t>
            </a:r>
          </a:p>
          <a:p>
            <a:pPr marL="209903" marR="0" lvl="0" indent="-209903" algn="l" defTabSz="232433" rtl="0" eaLnBrk="1" fontAlgn="auto" latinLnBrk="0" hangingPunct="1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Calibri" panose="020F0502020204030204" pitchFamily="34" charset="0"/>
              </a:rPr>
              <a:t>Per </a:t>
            </a:r>
            <a:r>
              <a:rPr kumimoji="0" lang="fi-FI" sz="16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Calibri" panose="020F0502020204030204" pitchFamily="34" charset="0"/>
              </a:rPr>
              <a:t>capita</a:t>
            </a:r>
            <a:r>
              <a:rPr kumimoji="0" lang="fi-FI" sz="1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Calibri" panose="020F0502020204030204" pitchFamily="34" charset="0"/>
              </a:rPr>
              <a:t> (EU27=100) 2021		         117</a:t>
            </a:r>
          </a:p>
          <a:p>
            <a:pPr marL="0" marR="0" lvl="0" indent="0" algn="l" defTabSz="232433" rtl="0" eaLnBrk="1" fontAlgn="auto" latinLnBrk="0" hangingPunct="1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6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Calibri" panose="020F0502020204030204" pitchFamily="34" charset="0"/>
            </a:endParaRPr>
          </a:p>
          <a:p>
            <a:pPr marL="0" marR="0" lvl="0" indent="0" algn="l" defTabSz="232433" rtl="0" eaLnBrk="1" fontAlgn="auto" latinLnBrk="0" hangingPunct="1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Calibri" panose="020F0502020204030204" pitchFamily="34" charset="0"/>
              </a:rPr>
              <a:t>Largest</a:t>
            </a:r>
            <a:r>
              <a:rPr kumimoji="0" lang="fi-FI" sz="1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Calibri" panose="020F0502020204030204" pitchFamily="34" charset="0"/>
              </a:rPr>
              <a:t> </a:t>
            </a:r>
            <a:r>
              <a:rPr kumimoji="0" lang="fi-FI" sz="18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Calibri" panose="020F0502020204030204" pitchFamily="34" charset="0"/>
              </a:rPr>
              <a:t>Industries</a:t>
            </a:r>
            <a:r>
              <a:rPr kumimoji="0" lang="fi-FI" sz="1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Calibri" panose="020F0502020204030204" pitchFamily="34" charset="0"/>
              </a:rPr>
              <a:t> (2023)</a:t>
            </a:r>
            <a:r>
              <a:rPr kumimoji="0" lang="fi-FI" sz="1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Calibri" panose="020F0502020204030204" pitchFamily="34" charset="0"/>
              </a:rPr>
              <a:t>			   (EUR </a:t>
            </a:r>
            <a:r>
              <a:rPr kumimoji="0" lang="fi-FI" sz="16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Calibri" panose="020F0502020204030204" pitchFamily="34" charset="0"/>
              </a:rPr>
              <a:t>millions</a:t>
            </a:r>
            <a:r>
              <a:rPr kumimoji="0" lang="fi-FI" sz="1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Calibri" panose="020F0502020204030204" pitchFamily="34" charset="0"/>
              </a:rPr>
              <a:t>)		% of Finland</a:t>
            </a:r>
          </a:p>
          <a:p>
            <a:pPr marL="209903" marR="0" lvl="0" indent="-209903" algn="l" defTabSz="232433" rtl="0" eaLnBrk="1" fontAlgn="auto" latinLnBrk="0" hangingPunct="1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6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Calibri" panose="020F0502020204030204" pitchFamily="34" charset="0"/>
              </a:rPr>
              <a:t>Metal</a:t>
            </a:r>
            <a:r>
              <a:rPr kumimoji="0" lang="fi-FI" sz="1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Calibri" panose="020F0502020204030204" pitchFamily="34" charset="0"/>
              </a:rPr>
              <a:t> and </a:t>
            </a:r>
            <a:r>
              <a:rPr kumimoji="0" lang="fi-FI" sz="16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Calibri" panose="020F0502020204030204" pitchFamily="34" charset="0"/>
              </a:rPr>
              <a:t>metal</a:t>
            </a:r>
            <a:r>
              <a:rPr kumimoji="0" lang="fi-FI" sz="1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Calibri" panose="020F0502020204030204" pitchFamily="34" charset="0"/>
              </a:rPr>
              <a:t> products				1 915			     2.3 % </a:t>
            </a:r>
          </a:p>
          <a:p>
            <a:pPr marL="209903" marR="0" lvl="0" indent="-209903" algn="l" defTabSz="232433" rtl="0" eaLnBrk="1" fontAlgn="auto" latinLnBrk="0" hangingPunct="1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Calibri" panose="020F0502020204030204" pitchFamily="34" charset="0"/>
              </a:rPr>
              <a:t>Wood and </a:t>
            </a:r>
            <a:r>
              <a:rPr kumimoji="0" lang="fi-FI" sz="16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Calibri" panose="020F0502020204030204" pitchFamily="34" charset="0"/>
              </a:rPr>
              <a:t>paper</a:t>
            </a:r>
            <a:r>
              <a:rPr kumimoji="0" lang="fi-FI" sz="1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Calibri" panose="020F0502020204030204" pitchFamily="34" charset="0"/>
              </a:rPr>
              <a:t>  				              1 </a:t>
            </a:r>
            <a:r>
              <a:rPr lang="fi-FI" sz="1600" dirty="0">
                <a:solidFill>
                  <a:prstClr val="black"/>
                </a:solidFill>
                <a:cs typeface="Calibri" panose="020F0502020204030204" pitchFamily="34" charset="0"/>
              </a:rPr>
              <a:t>043</a:t>
            </a:r>
            <a:r>
              <a:rPr kumimoji="0" lang="fi-FI" sz="1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Calibri" panose="020F0502020204030204" pitchFamily="34" charset="0"/>
              </a:rPr>
              <a:t>			     3.0 %</a:t>
            </a:r>
          </a:p>
          <a:p>
            <a:pPr marL="209903" marR="0" lvl="0" indent="-209903" algn="l" defTabSz="232433" rtl="0" eaLnBrk="1" fontAlgn="auto" latinLnBrk="0" hangingPunct="1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Calibri" panose="020F0502020204030204" pitchFamily="34" charset="0"/>
              </a:rPr>
              <a:t>Food and </a:t>
            </a:r>
            <a:r>
              <a:rPr kumimoji="0" lang="fi-FI" sz="16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Calibri" panose="020F0502020204030204" pitchFamily="34" charset="0"/>
              </a:rPr>
              <a:t>beverages</a:t>
            </a:r>
            <a:r>
              <a:rPr kumimoji="0" lang="fi-FI" sz="1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Calibri" panose="020F0502020204030204" pitchFamily="34" charset="0"/>
              </a:rPr>
              <a:t>						747			          5.4 %</a:t>
            </a:r>
          </a:p>
          <a:p>
            <a:pPr marL="209903" marR="0" lvl="0" indent="-209903" algn="l" defTabSz="232433" rtl="0" eaLnBrk="1" fontAlgn="auto" latinLnBrk="0" hangingPunct="1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i-FI" sz="16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Calibri" panose="020F0502020204030204" pitchFamily="34" charset="0"/>
            </a:endParaRPr>
          </a:p>
          <a:p>
            <a:pPr marL="0" marR="0" lvl="0" indent="0" algn="l" defTabSz="232433" rtl="0" eaLnBrk="1" fontAlgn="auto" latinLnBrk="0" hangingPunct="1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Calibri" panose="020F0502020204030204" pitchFamily="34" charset="0"/>
              </a:rPr>
              <a:t>Companies</a:t>
            </a:r>
            <a:r>
              <a:rPr kumimoji="0" lang="fi-FI" sz="1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Calibri" panose="020F0502020204030204" pitchFamily="34" charset="0"/>
              </a:rPr>
              <a:t> (2023) </a:t>
            </a:r>
          </a:p>
          <a:p>
            <a:pPr marL="285750" marR="0" lvl="0" indent="-285750" algn="l" defTabSz="232433" rtl="0" eaLnBrk="1" fontAlgn="auto" latinLnBrk="0" hangingPunct="1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Calibri" panose="020F0502020204030204" pitchFamily="34" charset="0"/>
              </a:rPr>
              <a:t>16 759: </a:t>
            </a:r>
            <a:r>
              <a:rPr kumimoji="0" lang="fi-FI" sz="16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Calibri" panose="020F0502020204030204" pitchFamily="34" charset="0"/>
              </a:rPr>
              <a:t>Combined</a:t>
            </a:r>
            <a:r>
              <a:rPr kumimoji="0" lang="fi-FI" sz="1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Calibri" panose="020F0502020204030204" pitchFamily="34" charset="0"/>
              </a:rPr>
              <a:t> </a:t>
            </a:r>
            <a:r>
              <a:rPr kumimoji="0" lang="fi-FI" sz="16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Calibri" panose="020F0502020204030204" pitchFamily="34" charset="0"/>
              </a:rPr>
              <a:t>turnover</a:t>
            </a:r>
            <a:r>
              <a:rPr kumimoji="0" lang="fi-FI" sz="1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Calibri" panose="020F0502020204030204" pitchFamily="34" charset="0"/>
              </a:rPr>
              <a:t> EUR 15,2 </a:t>
            </a:r>
            <a:r>
              <a:rPr kumimoji="0" lang="fi-FI" sz="16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Calibri" panose="020F0502020204030204" pitchFamily="34" charset="0"/>
              </a:rPr>
              <a:t>billion</a:t>
            </a:r>
            <a:endParaRPr kumimoji="0" lang="fi-FI" sz="16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Calibri" panose="020F0502020204030204" pitchFamily="34" charset="0"/>
            </a:endParaRPr>
          </a:p>
          <a:p>
            <a:pPr marL="285750" marR="0" lvl="0" indent="-285750" algn="l" defTabSz="232433" rtl="0" eaLnBrk="1" fontAlgn="auto" latinLnBrk="0" hangingPunct="1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6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Calibri" panose="020F0502020204030204" pitchFamily="34" charset="0"/>
              </a:rPr>
              <a:t>Export</a:t>
            </a:r>
            <a:r>
              <a:rPr kumimoji="0" lang="fi-FI" sz="1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Calibri" panose="020F0502020204030204" pitchFamily="34" charset="0"/>
              </a:rPr>
              <a:t> EUR 2,7 </a:t>
            </a:r>
            <a:r>
              <a:rPr kumimoji="0" lang="fi-FI" sz="16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Calibri" panose="020F0502020204030204" pitchFamily="34" charset="0"/>
              </a:rPr>
              <a:t>billion</a:t>
            </a:r>
            <a:endParaRPr kumimoji="0" lang="fi-FI" sz="16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Calibri" panose="020F0502020204030204" pitchFamily="34" charset="0"/>
            </a:endParaRP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400992EE-C961-56ED-4161-9DEF3A0AFEEA}"/>
              </a:ext>
            </a:extLst>
          </p:cNvPr>
          <p:cNvSpPr txBox="1"/>
          <p:nvPr/>
        </p:nvSpPr>
        <p:spPr>
          <a:xfrm>
            <a:off x="9108141" y="6488668"/>
            <a:ext cx="30838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>
                <a:latin typeface="+mj-lt"/>
              </a:rPr>
              <a:t>North Savo </a:t>
            </a:r>
            <a:r>
              <a:rPr lang="fi-FI" dirty="0" err="1">
                <a:latin typeface="+mj-lt"/>
              </a:rPr>
              <a:t>Regional</a:t>
            </a:r>
            <a:r>
              <a:rPr lang="fi-FI" dirty="0">
                <a:latin typeface="+mj-lt"/>
              </a:rPr>
              <a:t> </a:t>
            </a:r>
            <a:r>
              <a:rPr lang="fi-FI" dirty="0" err="1">
                <a:latin typeface="+mj-lt"/>
              </a:rPr>
              <a:t>Council</a:t>
            </a:r>
            <a:endParaRPr lang="fi-FI" dirty="0">
              <a:latin typeface="+mj-lt"/>
            </a:endParaRPr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63B4C028-740E-269A-33B0-36D55708D291}"/>
              </a:ext>
            </a:extLst>
          </p:cNvPr>
          <p:cNvSpPr txBox="1"/>
          <p:nvPr/>
        </p:nvSpPr>
        <p:spPr>
          <a:xfrm>
            <a:off x="0" y="6648817"/>
            <a:ext cx="5818094" cy="20701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 dirty="0">
                <a:solidFill>
                  <a:sysClr val="windowText" lastClr="000000"/>
                </a:solidFill>
                <a:latin typeface="Franklin Gothic Book (Leipäteksti)"/>
              </a:rPr>
              <a:t>Sources: Statistics Finland, Natural Resources Institute Finland (Luke), National Land Survey of Finland</a:t>
            </a:r>
          </a:p>
        </p:txBody>
      </p:sp>
    </p:spTree>
    <p:extLst>
      <p:ext uri="{BB962C8B-B14F-4D97-AF65-F5344CB8AC3E}">
        <p14:creationId xmlns:p14="http://schemas.microsoft.com/office/powerpoint/2010/main" val="1479381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11">
            <a:alpha val="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2EE1BCC6-6833-474D-890F-41B6270C6C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3246" y="0"/>
            <a:ext cx="5811563" cy="6463977"/>
          </a:xfrm>
          <a:prstGeom prst="rect">
            <a:avLst/>
          </a:prstGeom>
        </p:spPr>
      </p:pic>
      <p:sp>
        <p:nvSpPr>
          <p:cNvPr id="10" name="Otsikko 1">
            <a:extLst>
              <a:ext uri="{FF2B5EF4-FFF2-40B4-BE49-F238E27FC236}">
                <a16:creationId xmlns:a16="http://schemas.microsoft.com/office/drawing/2014/main" id="{3E4F8491-AF3F-C14A-BED4-E48810A92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191" y="293687"/>
            <a:ext cx="11288842" cy="1325563"/>
          </a:xfrm>
        </p:spPr>
        <p:txBody>
          <a:bodyPr>
            <a:normAutofit/>
          </a:bodyPr>
          <a:lstStyle/>
          <a:p>
            <a:r>
              <a:rPr lang="fi-FI" sz="4000" dirty="0"/>
              <a:t>The </a:t>
            </a:r>
            <a:r>
              <a:rPr lang="en-GB" sz="4000" dirty="0"/>
              <a:t>regional</a:t>
            </a:r>
            <a:r>
              <a:rPr lang="fi-FI" sz="4000" dirty="0"/>
              <a:t> </a:t>
            </a:r>
            <a:r>
              <a:rPr lang="en-GB" sz="4000" dirty="0"/>
              <a:t>profile</a:t>
            </a:r>
            <a:r>
              <a:rPr lang="fi-FI" sz="4000" dirty="0"/>
              <a:t> of </a:t>
            </a:r>
            <a:br>
              <a:rPr lang="fi-FI" sz="4000" dirty="0"/>
            </a:br>
            <a:r>
              <a:rPr lang="fi-FI" sz="4000" dirty="0"/>
              <a:t>North Savo</a:t>
            </a:r>
            <a:r>
              <a:rPr lang="fi-FI" sz="1300" dirty="0"/>
              <a:t> </a:t>
            </a:r>
            <a:r>
              <a:rPr lang="fi-FI" sz="1300" dirty="0">
                <a:latin typeface="+mn-lt"/>
              </a:rPr>
              <a:t>(as percentage of Finland)</a:t>
            </a:r>
          </a:p>
        </p:txBody>
      </p:sp>
      <p:sp>
        <p:nvSpPr>
          <p:cNvPr id="2" name="Tekstiruutu 1">
            <a:extLst>
              <a:ext uri="{FF2B5EF4-FFF2-40B4-BE49-F238E27FC236}">
                <a16:creationId xmlns:a16="http://schemas.microsoft.com/office/drawing/2014/main" id="{5E29BDD3-A991-B72D-2D91-ED6E303393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192531" y="694859"/>
            <a:ext cx="20431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>
                <a:latin typeface="Franklin Gothic Medium (Otsikot)"/>
              </a:rPr>
              <a:t>TIME DISTANCES BY TRAIN FROM HELSINKI</a:t>
            </a:r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5EF14C3A-FB23-4A54-400D-178BCD1D85BA}"/>
              </a:ext>
            </a:extLst>
          </p:cNvPr>
          <p:cNvSpPr txBox="1"/>
          <p:nvPr/>
        </p:nvSpPr>
        <p:spPr>
          <a:xfrm>
            <a:off x="0" y="6648817"/>
            <a:ext cx="11296800" cy="20701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 dirty="0">
                <a:solidFill>
                  <a:sysClr val="windowText" lastClr="000000"/>
                </a:solidFill>
                <a:latin typeface="Franklin Gothic Book (Leipäteksti)"/>
              </a:rPr>
              <a:t>Sources: Statistics Finland, Natural Resources Institute Finland (Luke), National Land Survey of Finland</a:t>
            </a:r>
          </a:p>
        </p:txBody>
      </p:sp>
      <p:graphicFrame>
        <p:nvGraphicFramePr>
          <p:cNvPr id="4" name="Kaavio 3">
            <a:extLst>
              <a:ext uri="{FF2B5EF4-FFF2-40B4-BE49-F238E27FC236}">
                <a16:creationId xmlns:a16="http://schemas.microsoft.com/office/drawing/2014/main" id="{FD6F837E-022F-4927-816C-65B1D93AEC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7361684"/>
              </p:ext>
            </p:extLst>
          </p:nvPr>
        </p:nvGraphicFramePr>
        <p:xfrm>
          <a:off x="347191" y="1619250"/>
          <a:ext cx="5216400" cy="4712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kstiruutu 7">
            <a:extLst>
              <a:ext uri="{FF2B5EF4-FFF2-40B4-BE49-F238E27FC236}">
                <a16:creationId xmlns:a16="http://schemas.microsoft.com/office/drawing/2014/main" id="{36CA1077-198E-3E6F-6478-09FA8A64DCB4}"/>
              </a:ext>
            </a:extLst>
          </p:cNvPr>
          <p:cNvSpPr txBox="1"/>
          <p:nvPr/>
        </p:nvSpPr>
        <p:spPr>
          <a:xfrm>
            <a:off x="9108141" y="6488668"/>
            <a:ext cx="30838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>
                <a:latin typeface="+mj-lt"/>
              </a:rPr>
              <a:t>North Savo </a:t>
            </a:r>
            <a:r>
              <a:rPr lang="fi-FI" dirty="0" err="1">
                <a:latin typeface="+mj-lt"/>
              </a:rPr>
              <a:t>Regional</a:t>
            </a:r>
            <a:r>
              <a:rPr lang="fi-FI" dirty="0">
                <a:latin typeface="+mj-lt"/>
              </a:rPr>
              <a:t> </a:t>
            </a:r>
            <a:r>
              <a:rPr lang="fi-FI" dirty="0" err="1">
                <a:latin typeface="+mj-lt"/>
              </a:rPr>
              <a:t>Council</a:t>
            </a:r>
            <a:endParaRPr lang="fi-FI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06978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11">
            <a:alpha val="9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tsikko 1">
            <a:extLst>
              <a:ext uri="{FF2B5EF4-FFF2-40B4-BE49-F238E27FC236}">
                <a16:creationId xmlns:a16="http://schemas.microsoft.com/office/drawing/2014/main" id="{8E1BF388-D4F2-9847-AEE5-BC1111CF8A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653" y="116557"/>
            <a:ext cx="11595896" cy="1325563"/>
          </a:xfrm>
          <a:noFill/>
        </p:spPr>
        <p:txBody>
          <a:bodyPr>
            <a:normAutofit/>
          </a:bodyPr>
          <a:lstStyle/>
          <a:p>
            <a:r>
              <a:rPr lang="fi-FI" sz="3800" dirty="0"/>
              <a:t>Smart </a:t>
            </a:r>
            <a:r>
              <a:rPr lang="en-GB" sz="3800" dirty="0"/>
              <a:t>specialisation</a:t>
            </a:r>
            <a:r>
              <a:rPr lang="fi-FI" sz="3800" dirty="0"/>
              <a:t> in North Savo </a:t>
            </a:r>
            <a:r>
              <a:rPr lang="en-GB" sz="3800" dirty="0"/>
              <a:t>region</a:t>
            </a:r>
          </a:p>
        </p:txBody>
      </p:sp>
      <p:sp>
        <p:nvSpPr>
          <p:cNvPr id="2" name="Suorakulmio 1">
            <a:extLst>
              <a:ext uri="{FF2B5EF4-FFF2-40B4-BE49-F238E27FC236}">
                <a16:creationId xmlns:a16="http://schemas.microsoft.com/office/drawing/2014/main" id="{358A357F-2FA3-4A2A-9273-01891AFB19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83566" y="1189495"/>
            <a:ext cx="8842070" cy="5110745"/>
          </a:xfrm>
          <a:prstGeom prst="rect">
            <a:avLst/>
          </a:prstGeom>
          <a:noFill/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graphicFrame>
        <p:nvGraphicFramePr>
          <p:cNvPr id="6" name="Taulukko 5">
            <a:extLst>
              <a:ext uri="{FF2B5EF4-FFF2-40B4-BE49-F238E27FC236}">
                <a16:creationId xmlns:a16="http://schemas.microsoft.com/office/drawing/2014/main" id="{0D8E15BB-4BDD-FA5D-A605-043BEE0A48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1561845"/>
              </p:ext>
            </p:extLst>
          </p:nvPr>
        </p:nvGraphicFramePr>
        <p:xfrm>
          <a:off x="1766364" y="1206000"/>
          <a:ext cx="8480570" cy="509424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211510">
                  <a:extLst>
                    <a:ext uri="{9D8B030D-6E8A-4147-A177-3AD203B41FA5}">
                      <a16:colId xmlns:a16="http://schemas.microsoft.com/office/drawing/2014/main" val="2424525894"/>
                    </a:ext>
                  </a:extLst>
                </a:gridCol>
                <a:gridCol w="1211510">
                  <a:extLst>
                    <a:ext uri="{9D8B030D-6E8A-4147-A177-3AD203B41FA5}">
                      <a16:colId xmlns:a16="http://schemas.microsoft.com/office/drawing/2014/main" val="1388189763"/>
                    </a:ext>
                  </a:extLst>
                </a:gridCol>
                <a:gridCol w="1211510">
                  <a:extLst>
                    <a:ext uri="{9D8B030D-6E8A-4147-A177-3AD203B41FA5}">
                      <a16:colId xmlns:a16="http://schemas.microsoft.com/office/drawing/2014/main" val="89505022"/>
                    </a:ext>
                  </a:extLst>
                </a:gridCol>
                <a:gridCol w="1211510">
                  <a:extLst>
                    <a:ext uri="{9D8B030D-6E8A-4147-A177-3AD203B41FA5}">
                      <a16:colId xmlns:a16="http://schemas.microsoft.com/office/drawing/2014/main" val="4228864425"/>
                    </a:ext>
                  </a:extLst>
                </a:gridCol>
                <a:gridCol w="1211510">
                  <a:extLst>
                    <a:ext uri="{9D8B030D-6E8A-4147-A177-3AD203B41FA5}">
                      <a16:colId xmlns:a16="http://schemas.microsoft.com/office/drawing/2014/main" val="1676442715"/>
                    </a:ext>
                  </a:extLst>
                </a:gridCol>
                <a:gridCol w="1211510">
                  <a:extLst>
                    <a:ext uri="{9D8B030D-6E8A-4147-A177-3AD203B41FA5}">
                      <a16:colId xmlns:a16="http://schemas.microsoft.com/office/drawing/2014/main" val="2155799165"/>
                    </a:ext>
                  </a:extLst>
                </a:gridCol>
                <a:gridCol w="1211510">
                  <a:extLst>
                    <a:ext uri="{9D8B030D-6E8A-4147-A177-3AD203B41FA5}">
                      <a16:colId xmlns:a16="http://schemas.microsoft.com/office/drawing/2014/main" val="3436608653"/>
                    </a:ext>
                  </a:extLst>
                </a:gridCol>
              </a:tblGrid>
              <a:tr h="1728000">
                <a:tc>
                  <a:txBody>
                    <a:bodyPr/>
                    <a:lstStyle/>
                    <a:p>
                      <a:r>
                        <a:rPr lang="en-GB" sz="1200" b="1" kern="1200" noProof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</a:rPr>
                        <a:t>VISIONS OF SPEARHEADS AND THEMES</a:t>
                      </a:r>
                      <a:endParaRPr lang="en-GB" sz="1200" b="1" noProof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L>
                      <a:noFill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DA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1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Franklin Gothic Book (Leipäteksti)"/>
                        </a:rPr>
                        <a:t>ICT &amp; Digital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1" noProof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Franklin Gothic Book (Leipäteksti)"/>
                        </a:rPr>
                        <a:t>- Utilisation of digital technology, increasing the number of competent people.</a:t>
                      </a: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D4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1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Franklin Gothic Book (Leipäteksti)"/>
                        </a:rPr>
                        <a:t>Climate, Circular Economy &amp; Sustainable Development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1" noProof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Franklin Gothic Book (Leipäteksti)"/>
                        </a:rPr>
                        <a:t>- Development of the bioeconomy and circular economy cluster and new production.</a:t>
                      </a: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D4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GB" sz="1000" b="1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Franklin Gothic Book (Leipäteksti)"/>
                        </a:rPr>
                        <a:t>Competence &amp; Labour Force</a:t>
                      </a:r>
                    </a:p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GB" sz="1000" b="1" noProof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Franklin Gothic Book (Leipäteksti)"/>
                        </a:rPr>
                        <a:t>- Securing the supply of competent workforce, successful integration of foreigners.</a:t>
                      </a: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D4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1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Franklin Gothic Book (Leipäteksti)"/>
                        </a:rPr>
                        <a:t>Well-being &amp; Culture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1" noProof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Franklin Gothic Book (Leipäteksti)"/>
                        </a:rPr>
                        <a:t>- Improving the status of health and well-being. Availability of health and social services in the entire region.</a:t>
                      </a: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D4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1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Franklin Gothic Book (Leipäteksti)"/>
                        </a:rPr>
                        <a:t>Innovation, Enterprise &amp; Growth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1" noProof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Franklin Gothic Book (Leipäteksti)"/>
                        </a:rPr>
                        <a:t>- Growth of international business and competence therein. Companies that save the environment.</a:t>
                      </a: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D4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1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Franklin Gothic Book (Leipäteksti)"/>
                        </a:rPr>
                        <a:t>Accessibility &amp; Regional Structure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1" noProof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Franklin Gothic Book (Leipäteksti)"/>
                        </a:rPr>
                        <a:t>- Implementation of spearhead projects. Enabling remote work and enterprise. Sustainable regional structure.</a:t>
                      </a: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D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6501328"/>
                  </a:ext>
                </a:extLst>
              </a:tr>
              <a:tr h="475200">
                <a:tc gridSpan="7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50" b="1" noProof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</a:rPr>
                        <a:t>Machine technology and energy technology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50" b="0" noProof="0" dirty="0">
                          <a:solidFill>
                            <a:schemeClr val="tx1"/>
                          </a:solidFill>
                          <a:latin typeface="+mn-lt"/>
                        </a:rPr>
                        <a:t>- Smart and productive technology and service, successful energy transition.</a:t>
                      </a:r>
                      <a:endParaRPr lang="en-GB" sz="1150" b="0" noProof="0" dirty="0">
                        <a:latin typeface="+mn-lt"/>
                      </a:endParaRPr>
                    </a:p>
                  </a:txBody>
                  <a:tcPr marT="36000" marB="36000">
                    <a:lnT w="12700" cmpd="sng">
                      <a:noFill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i-FI" sz="12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 sz="12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 sz="12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 sz="12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 sz="12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7753599"/>
                  </a:ext>
                </a:extLst>
              </a:tr>
              <a:tr h="475200">
                <a:tc gridSpan="7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50" b="1" noProof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</a:rPr>
                        <a:t>Forest industry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50" b="0" noProof="0" dirty="0">
                          <a:solidFill>
                            <a:schemeClr val="tx1"/>
                          </a:solidFill>
                          <a:latin typeface="+mn-lt"/>
                        </a:rPr>
                        <a:t>- Diverse utilisation of wood material, increasing added value, emergence of new products. </a:t>
                      </a:r>
                      <a:endParaRPr lang="en-GB" sz="1150" b="0" noProof="0" dirty="0">
                        <a:latin typeface="+mn-lt"/>
                      </a:endParaRPr>
                    </a:p>
                  </a:txBody>
                  <a:tcPr marT="36000" marB="36000"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i-FI" sz="12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 sz="12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 sz="12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 sz="12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 sz="12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7263596"/>
                  </a:ext>
                </a:extLst>
              </a:tr>
              <a:tr h="475200">
                <a:tc gridSpan="7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50" b="1" noProof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</a:rPr>
                        <a:t>Food products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50" b="0" noProof="0" dirty="0">
                          <a:solidFill>
                            <a:schemeClr val="tx1"/>
                          </a:solidFill>
                          <a:latin typeface="+mn-lt"/>
                        </a:rPr>
                        <a:t>-The leading region in sustainable food production.  </a:t>
                      </a:r>
                      <a:endParaRPr lang="en-GB" sz="1150" b="0" noProof="0" dirty="0">
                        <a:latin typeface="+mn-lt"/>
                      </a:endParaRPr>
                    </a:p>
                  </a:txBody>
                  <a:tcPr marT="36000" marB="36000"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i-FI" sz="12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 sz="12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 sz="12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 sz="12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 sz="12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652138"/>
                  </a:ext>
                </a:extLst>
              </a:tr>
              <a:tr h="475200">
                <a:tc gridSpan="7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50" b="1" noProof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</a:rPr>
                        <a:t>Well-being technology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50" b="0" noProof="0" dirty="0">
                          <a:solidFill>
                            <a:schemeClr val="tx1"/>
                          </a:solidFill>
                          <a:latin typeface="+mn-lt"/>
                        </a:rPr>
                        <a:t>- Better health care and business through health data and new medicines.</a:t>
                      </a:r>
                      <a:endParaRPr lang="en-GB" sz="1150" b="0" noProof="0" dirty="0">
                        <a:latin typeface="+mn-lt"/>
                      </a:endParaRPr>
                    </a:p>
                  </a:txBody>
                  <a:tcPr marT="36000" marB="36000"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i-FI" sz="12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 sz="12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 sz="12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 sz="12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 sz="12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9704218"/>
                  </a:ext>
                </a:extLst>
              </a:tr>
              <a:tr h="475200">
                <a:tc gridSpan="7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50" b="1" noProof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</a:rPr>
                        <a:t>Tourism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50" b="0" noProof="0" dirty="0">
                          <a:solidFill>
                            <a:schemeClr val="tx1"/>
                          </a:solidFill>
                          <a:latin typeface="+mn-lt"/>
                        </a:rPr>
                        <a:t>- Growth in nature travel, event travel and cultural travel. Development collaboration throughout Eastern Finland.</a:t>
                      </a:r>
                      <a:endParaRPr lang="en-GB" sz="1150" b="0" noProof="0" dirty="0">
                        <a:latin typeface="+mn-lt"/>
                      </a:endParaRPr>
                    </a:p>
                  </a:txBody>
                  <a:tcPr marT="36000" marB="36000"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i-FI" sz="12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 sz="12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 sz="12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 sz="12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 sz="12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3373178"/>
                  </a:ext>
                </a:extLst>
              </a:tr>
              <a:tr h="475200">
                <a:tc gridSpan="7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50" b="1" noProof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</a:rPr>
                        <a:t>Intelligent water system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50" b="0" noProof="0" dirty="0">
                          <a:solidFill>
                            <a:schemeClr val="tx1"/>
                          </a:solidFill>
                          <a:latin typeface="+mn-lt"/>
                        </a:rPr>
                        <a:t>- Smart and comprehensive management of water and waste water systems. Growth of business activity.</a:t>
                      </a:r>
                      <a:endParaRPr lang="en-GB" sz="1150" b="0" noProof="0" dirty="0">
                        <a:latin typeface="+mn-lt"/>
                      </a:endParaRPr>
                    </a:p>
                  </a:txBody>
                  <a:tcPr marT="36000" marB="36000"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i-FI" sz="12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 sz="12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 sz="12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 sz="12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 sz="12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2910153"/>
                  </a:ext>
                </a:extLst>
              </a:tr>
              <a:tr h="475200">
                <a:tc gridSpan="7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50" b="1" noProof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</a:rPr>
                        <a:t>Biorefining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50" b="0" noProof="0" dirty="0">
                          <a:solidFill>
                            <a:schemeClr val="tx1"/>
                          </a:solidFill>
                          <a:latin typeface="+mn-lt"/>
                        </a:rPr>
                        <a:t>- New products and bioprocesses, biogas, recycled fertilisers, animal bedding, chemicals, energy.</a:t>
                      </a:r>
                      <a:endParaRPr lang="en-GB" sz="1150" b="0" noProof="0" dirty="0">
                        <a:latin typeface="+mn-lt"/>
                      </a:endParaRPr>
                    </a:p>
                  </a:txBody>
                  <a:tcPr marT="36000" marB="3600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i-FI" sz="12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 sz="12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 sz="12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 sz="12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 sz="12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9125258"/>
                  </a:ext>
                </a:extLst>
              </a:tr>
            </a:tbl>
          </a:graphicData>
        </a:graphic>
      </p:graphicFrame>
      <p:sp>
        <p:nvSpPr>
          <p:cNvPr id="3" name="Tekstiruutu 2">
            <a:extLst>
              <a:ext uri="{FF2B5EF4-FFF2-40B4-BE49-F238E27FC236}">
                <a16:creationId xmlns:a16="http://schemas.microsoft.com/office/drawing/2014/main" id="{259D5D8C-0BE5-D82D-6D49-2DC4F16EF863}"/>
              </a:ext>
            </a:extLst>
          </p:cNvPr>
          <p:cNvSpPr txBox="1"/>
          <p:nvPr/>
        </p:nvSpPr>
        <p:spPr>
          <a:xfrm>
            <a:off x="9108141" y="6488668"/>
            <a:ext cx="30838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>
                <a:latin typeface="+mj-lt"/>
              </a:rPr>
              <a:t>North Savo </a:t>
            </a:r>
            <a:r>
              <a:rPr lang="fi-FI" dirty="0" err="1">
                <a:latin typeface="+mj-lt"/>
              </a:rPr>
              <a:t>Regional</a:t>
            </a:r>
            <a:r>
              <a:rPr lang="fi-FI" dirty="0">
                <a:latin typeface="+mj-lt"/>
              </a:rPr>
              <a:t> </a:t>
            </a:r>
            <a:r>
              <a:rPr lang="fi-FI" dirty="0" err="1">
                <a:latin typeface="+mj-lt"/>
              </a:rPr>
              <a:t>Council</a:t>
            </a:r>
            <a:endParaRPr lang="fi-FI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9046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11">
            <a:alpha val="89602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Sisällön paikkamerkki 17">
            <a:extLst>
              <a:ext uri="{FF2B5EF4-FFF2-40B4-BE49-F238E27FC236}">
                <a16:creationId xmlns:a16="http://schemas.microsoft.com/office/drawing/2014/main" id="{C1FEE8AC-8200-754B-BFE9-75D7A2F5C9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0" y="0"/>
            <a:ext cx="6096000" cy="6870701"/>
          </a:xfrm>
        </p:spPr>
      </p:pic>
      <p:sp>
        <p:nvSpPr>
          <p:cNvPr id="20" name="Otsikko 1">
            <a:extLst>
              <a:ext uri="{FF2B5EF4-FFF2-40B4-BE49-F238E27FC236}">
                <a16:creationId xmlns:a16="http://schemas.microsoft.com/office/drawing/2014/main" id="{DF4CF102-933E-C643-843D-4E0048CE4E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456" y="365125"/>
            <a:ext cx="5647544" cy="1325563"/>
          </a:xfrm>
        </p:spPr>
        <p:txBody>
          <a:bodyPr>
            <a:normAutofit fontScale="90000"/>
          </a:bodyPr>
          <a:lstStyle/>
          <a:p>
            <a:r>
              <a:rPr lang="en-GB" dirty="0"/>
              <a:t>Educational institutions in North </a:t>
            </a:r>
            <a:r>
              <a:rPr lang="en-GB" dirty="0" err="1"/>
              <a:t>Savo</a:t>
            </a:r>
            <a:endParaRPr lang="en-GB" dirty="0"/>
          </a:p>
        </p:txBody>
      </p:sp>
      <p:sp>
        <p:nvSpPr>
          <p:cNvPr id="21" name="Sisällön paikkamerkki 2">
            <a:extLst>
              <a:ext uri="{FF2B5EF4-FFF2-40B4-BE49-F238E27FC236}">
                <a16:creationId xmlns:a16="http://schemas.microsoft.com/office/drawing/2014/main" id="{0D90FBEA-2DD2-184B-A9F7-86CE4802F620}"/>
              </a:ext>
            </a:extLst>
          </p:cNvPr>
          <p:cNvSpPr txBox="1">
            <a:spLocks/>
          </p:cNvSpPr>
          <p:nvPr/>
        </p:nvSpPr>
        <p:spPr>
          <a:xfrm>
            <a:off x="448455" y="1825625"/>
            <a:ext cx="5527625" cy="4895438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800"/>
              </a:spcBef>
              <a:buNone/>
            </a:pPr>
            <a:r>
              <a:rPr lang="en-GB" sz="3600" b="1" dirty="0"/>
              <a:t>Universities</a:t>
            </a:r>
          </a:p>
          <a:p>
            <a:pPr marL="0" indent="0">
              <a:lnSpc>
                <a:spcPct val="100000"/>
              </a:lnSpc>
              <a:spcBef>
                <a:spcPts val="800"/>
              </a:spcBef>
              <a:buNone/>
            </a:pPr>
            <a:r>
              <a:rPr lang="en-GB" sz="2900" dirty="0"/>
              <a:t>University of Eastern Finland, Kuopio Campus</a:t>
            </a:r>
          </a:p>
          <a:p>
            <a:pPr marL="0" indent="0">
              <a:lnSpc>
                <a:spcPct val="100000"/>
              </a:lnSpc>
              <a:spcBef>
                <a:spcPts val="800"/>
              </a:spcBef>
              <a:spcAft>
                <a:spcPts val="1000"/>
              </a:spcAft>
              <a:buNone/>
            </a:pPr>
            <a:r>
              <a:rPr lang="en-GB" sz="2900" dirty="0"/>
              <a:t>The Kuopio Unit of Uniarts Helsinki’s Sibelius Academy</a:t>
            </a:r>
          </a:p>
          <a:p>
            <a:pPr marL="0" indent="0">
              <a:lnSpc>
                <a:spcPct val="100000"/>
              </a:lnSpc>
              <a:spcBef>
                <a:spcPts val="800"/>
              </a:spcBef>
              <a:buNone/>
            </a:pPr>
            <a:r>
              <a:rPr lang="en-GB" sz="3600" b="1" dirty="0"/>
              <a:t>Universities of Applied Sciences</a:t>
            </a:r>
          </a:p>
          <a:p>
            <a:pPr marL="0" indent="0">
              <a:lnSpc>
                <a:spcPct val="100000"/>
              </a:lnSpc>
              <a:spcBef>
                <a:spcPts val="800"/>
              </a:spcBef>
              <a:buNone/>
            </a:pPr>
            <a:r>
              <a:rPr lang="en-GB" sz="2900" dirty="0"/>
              <a:t>Savonia University of Applied Sciences</a:t>
            </a:r>
          </a:p>
          <a:p>
            <a:pPr marL="0" indent="0">
              <a:lnSpc>
                <a:spcPct val="100000"/>
              </a:lnSpc>
              <a:spcBef>
                <a:spcPts val="800"/>
              </a:spcBef>
              <a:buNone/>
            </a:pPr>
            <a:r>
              <a:rPr lang="en-GB" sz="2900" dirty="0"/>
              <a:t>Humak University of Applied Sciences, Kuopio Campus</a:t>
            </a:r>
          </a:p>
          <a:p>
            <a:pPr marL="0" indent="0">
              <a:lnSpc>
                <a:spcPct val="100000"/>
              </a:lnSpc>
              <a:spcBef>
                <a:spcPts val="800"/>
              </a:spcBef>
              <a:spcAft>
                <a:spcPts val="1000"/>
              </a:spcAft>
              <a:buNone/>
            </a:pPr>
            <a:r>
              <a:rPr lang="en-GB" sz="2900" dirty="0"/>
              <a:t>Emergency Services Academy Finland</a:t>
            </a:r>
          </a:p>
          <a:p>
            <a:pPr marL="0" indent="0">
              <a:lnSpc>
                <a:spcPct val="100000"/>
              </a:lnSpc>
              <a:spcBef>
                <a:spcPts val="800"/>
              </a:spcBef>
              <a:buNone/>
            </a:pPr>
            <a:r>
              <a:rPr lang="en-GB" sz="3600" b="1" dirty="0"/>
              <a:t>Vocational Colleges</a:t>
            </a:r>
          </a:p>
          <a:p>
            <a:pPr marL="0" indent="0">
              <a:lnSpc>
                <a:spcPct val="100000"/>
              </a:lnSpc>
              <a:spcBef>
                <a:spcPts val="800"/>
              </a:spcBef>
              <a:buNone/>
            </a:pPr>
            <a:r>
              <a:rPr lang="en-GB" sz="2900" dirty="0"/>
              <a:t>Savo Vocational College</a:t>
            </a:r>
          </a:p>
          <a:p>
            <a:pPr marL="0" indent="0">
              <a:lnSpc>
                <a:spcPct val="100000"/>
              </a:lnSpc>
              <a:spcBef>
                <a:spcPts val="800"/>
              </a:spcBef>
              <a:buNone/>
            </a:pPr>
            <a:r>
              <a:rPr lang="en-GB" sz="2900" dirty="0"/>
              <a:t>Ylä-Savo Vocational College</a:t>
            </a:r>
          </a:p>
          <a:p>
            <a:pPr marL="0" indent="0">
              <a:lnSpc>
                <a:spcPct val="100000"/>
              </a:lnSpc>
              <a:spcBef>
                <a:spcPts val="800"/>
              </a:spcBef>
              <a:buNone/>
            </a:pPr>
            <a:r>
              <a:rPr lang="en-GB" sz="2900" dirty="0"/>
              <a:t>Ingmanedu Vocational College for Cultural Studies</a:t>
            </a:r>
          </a:p>
          <a:p>
            <a:pPr marL="0" indent="0">
              <a:lnSpc>
                <a:spcPct val="100000"/>
              </a:lnSpc>
              <a:spcBef>
                <a:spcPts val="800"/>
              </a:spcBef>
              <a:buNone/>
            </a:pPr>
            <a:r>
              <a:rPr lang="en-GB" sz="2900" dirty="0"/>
              <a:t>Kuopio Conservatory</a:t>
            </a:r>
          </a:p>
          <a:p>
            <a:pPr marL="0" indent="0">
              <a:lnSpc>
                <a:spcPct val="100000"/>
              </a:lnSpc>
              <a:spcBef>
                <a:spcPts val="800"/>
              </a:spcBef>
              <a:buNone/>
            </a:pPr>
            <a:r>
              <a:rPr lang="en-GB" sz="2900" dirty="0"/>
              <a:t>Palvelualan Opisto Vocational College</a:t>
            </a:r>
          </a:p>
          <a:p>
            <a:pPr marL="0" indent="0">
              <a:lnSpc>
                <a:spcPct val="100000"/>
              </a:lnSpc>
              <a:spcBef>
                <a:spcPts val="800"/>
              </a:spcBef>
              <a:buNone/>
            </a:pPr>
            <a:r>
              <a:rPr lang="en-GB" sz="2900" dirty="0"/>
              <a:t>Pohjois-Savon opisto Vocational College</a:t>
            </a:r>
          </a:p>
          <a:p>
            <a:pPr marL="0" indent="0">
              <a:lnSpc>
                <a:spcPct val="100000"/>
              </a:lnSpc>
              <a:spcBef>
                <a:spcPts val="800"/>
              </a:spcBef>
              <a:buNone/>
            </a:pPr>
            <a:r>
              <a:rPr lang="fi-FI" sz="2900" dirty="0"/>
              <a:t>Portaanpää</a:t>
            </a:r>
            <a:r>
              <a:rPr lang="en-GB" sz="2900" dirty="0"/>
              <a:t> Christian Institute</a:t>
            </a:r>
          </a:p>
          <a:p>
            <a:pPr marL="0" indent="0">
              <a:lnSpc>
                <a:spcPct val="100000"/>
              </a:lnSpc>
              <a:spcBef>
                <a:spcPts val="800"/>
              </a:spcBef>
              <a:buNone/>
            </a:pPr>
            <a:r>
              <a:rPr lang="en-GB" sz="2900" dirty="0" err="1"/>
              <a:t>Luovi</a:t>
            </a:r>
            <a:r>
              <a:rPr lang="en-GB" sz="2900" dirty="0"/>
              <a:t> Vocational College</a:t>
            </a:r>
          </a:p>
        </p:txBody>
      </p:sp>
      <p:graphicFrame>
        <p:nvGraphicFramePr>
          <p:cNvPr id="8" name="Taulukko 7">
            <a:extLst>
              <a:ext uri="{FF2B5EF4-FFF2-40B4-BE49-F238E27FC236}">
                <a16:creationId xmlns:a16="http://schemas.microsoft.com/office/drawing/2014/main" id="{54A0247E-9DFD-498C-A210-4543462A94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1738005"/>
              </p:ext>
            </p:extLst>
          </p:nvPr>
        </p:nvGraphicFramePr>
        <p:xfrm>
          <a:off x="6096000" y="4384800"/>
          <a:ext cx="6096000" cy="247836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3260652">
                  <a:extLst>
                    <a:ext uri="{9D8B030D-6E8A-4147-A177-3AD203B41FA5}">
                      <a16:colId xmlns:a16="http://schemas.microsoft.com/office/drawing/2014/main" val="139871551"/>
                    </a:ext>
                  </a:extLst>
                </a:gridCol>
                <a:gridCol w="1417674">
                  <a:extLst>
                    <a:ext uri="{9D8B030D-6E8A-4147-A177-3AD203B41FA5}">
                      <a16:colId xmlns:a16="http://schemas.microsoft.com/office/drawing/2014/main" val="2733913855"/>
                    </a:ext>
                  </a:extLst>
                </a:gridCol>
                <a:gridCol w="1417674">
                  <a:extLst>
                    <a:ext uri="{9D8B030D-6E8A-4147-A177-3AD203B41FA5}">
                      <a16:colId xmlns:a16="http://schemas.microsoft.com/office/drawing/2014/main" val="3318979693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u="none" strike="noStrike" noProof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Level of education, %</a:t>
                      </a:r>
                    </a:p>
                    <a:p>
                      <a:pPr algn="l" fontAlgn="b"/>
                      <a:r>
                        <a:rPr lang="en-GB" sz="1100" b="0" u="none" strike="noStrike" noProof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(as percentage of population aged 15+)</a:t>
                      </a:r>
                      <a:endParaRPr lang="en-GB" sz="1100" b="0" i="0" u="none" strike="noStrike" noProof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0000" marR="90000" marT="36000" marB="36000" anchor="b">
                    <a:lnL w="19050" cap="flat" cmpd="sng" algn="ctr">
                      <a:solidFill>
                        <a:srgbClr val="2ABB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ABBFE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ABB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ABBFE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1" u="none" strike="noStrike" noProof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North </a:t>
                      </a:r>
                      <a:r>
                        <a:rPr lang="en-GB" sz="1600" b="1" u="none" strike="noStrike" noProof="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Savo</a:t>
                      </a:r>
                      <a:endParaRPr lang="en-GB" sz="1600" b="1" i="0" u="none" strike="noStrike" noProof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0000" marR="90000" marT="36000" marB="36000" anchor="b">
                    <a:lnL w="19050" cap="flat" cmpd="sng" algn="ctr">
                      <a:solidFill>
                        <a:srgbClr val="2ABBFE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ABBFE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ABB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ABBFE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1" u="none" strike="noStrike" noProof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Finland</a:t>
                      </a:r>
                      <a:endParaRPr lang="en-GB" sz="1600" b="1" i="0" u="none" strike="noStrike" noProof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0000" marR="90000" marT="36000" marB="36000" anchor="b">
                    <a:lnL w="19050" cap="flat" cmpd="sng" algn="ctr">
                      <a:solidFill>
                        <a:srgbClr val="2ABBFE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ABB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ABB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ABBFE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8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4778153"/>
                  </a:ext>
                </a:extLst>
              </a:tr>
              <a:tr h="435600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noProof="0" dirty="0">
                          <a:effectLst/>
                          <a:latin typeface="+mn-lt"/>
                        </a:rPr>
                        <a:t>Population with educational qualification (aged 15+)</a:t>
                      </a:r>
                      <a:endParaRPr lang="en-GB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000" marR="90000" marT="36000" marB="36000" anchor="b">
                    <a:lnL w="19050" cap="flat" cmpd="sng" algn="ctr">
                      <a:solidFill>
                        <a:srgbClr val="2ABB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ABBFE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ABBFE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ABBFE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 noProof="0" dirty="0">
                          <a:effectLst/>
                          <a:latin typeface="+mn-lt"/>
                        </a:rPr>
                        <a:t>76</a:t>
                      </a:r>
                      <a:endParaRPr lang="en-GB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000" marR="90000" marT="36000" marB="36000" anchor="b">
                    <a:lnL w="19050" cap="flat" cmpd="sng" algn="ctr">
                      <a:solidFill>
                        <a:srgbClr val="2ABBFE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ABBFE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ABBFE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ABBFE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 noProof="0" dirty="0">
                          <a:effectLst/>
                          <a:latin typeface="+mn-lt"/>
                        </a:rPr>
                        <a:t>75</a:t>
                      </a:r>
                      <a:endParaRPr lang="en-GB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000" marR="90000" marT="36000" marB="36000" anchor="b">
                    <a:lnL w="19050" cap="flat" cmpd="sng" algn="ctr">
                      <a:solidFill>
                        <a:srgbClr val="2ABBFE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ABB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ABBFE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ABBFE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8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7331698"/>
                  </a:ext>
                </a:extLst>
              </a:tr>
              <a:tr h="435600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noProof="0" dirty="0">
                          <a:effectLst/>
                          <a:latin typeface="+mn-lt"/>
                        </a:rPr>
                        <a:t>Population with higher education degrees</a:t>
                      </a:r>
                      <a:endParaRPr lang="en-GB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000" marR="90000" marT="36000" marB="36000" anchor="b">
                    <a:lnL w="19050" cap="flat" cmpd="sng" algn="ctr">
                      <a:solidFill>
                        <a:srgbClr val="2ABB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ABBFE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ABBFE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ABB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</a:t>
                      </a:r>
                    </a:p>
                  </a:txBody>
                  <a:tcPr marL="90000" marR="90000" marT="36000" marB="36000" anchor="b">
                    <a:lnL w="19050" cap="flat" cmpd="sng" algn="ctr">
                      <a:solidFill>
                        <a:srgbClr val="2ABBFE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ABBFE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ABBFE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ABBFE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 noProof="0" dirty="0">
                          <a:effectLst/>
                          <a:latin typeface="+mn-lt"/>
                        </a:rPr>
                        <a:t>33</a:t>
                      </a:r>
                      <a:endParaRPr lang="en-GB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000" marR="90000" marT="36000" marB="36000" anchor="b">
                    <a:lnL w="19050" cap="flat" cmpd="sng" algn="ctr">
                      <a:solidFill>
                        <a:srgbClr val="2ABBFE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ABB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ABBFE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ABBFE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8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2335927"/>
                  </a:ext>
                </a:extLst>
              </a:tr>
              <a:tr h="435600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noProof="0" dirty="0">
                          <a:effectLst/>
                          <a:latin typeface="+mn-lt"/>
                        </a:rPr>
                        <a:t>Population with upper secondary qualification</a:t>
                      </a:r>
                      <a:endParaRPr lang="en-GB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000" marR="90000" marT="36000" marB="36000" anchor="b">
                    <a:lnL w="19050" cap="flat" cmpd="sng" algn="ctr">
                      <a:solidFill>
                        <a:srgbClr val="2ABB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ABB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ABB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ABB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 noProof="0" dirty="0">
                          <a:effectLst/>
                          <a:latin typeface="+mn-lt"/>
                        </a:rPr>
                        <a:t>45</a:t>
                      </a:r>
                      <a:endParaRPr lang="en-GB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000" marR="90000" marT="36000" marB="36000" anchor="b">
                    <a:lnL w="19050" cap="flat" cmpd="sng" algn="ctr">
                      <a:solidFill>
                        <a:srgbClr val="2ABB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ABBFE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ABBFE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ABBFE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 noProof="0" dirty="0">
                          <a:effectLst/>
                          <a:latin typeface="+mn-lt"/>
                        </a:rPr>
                        <a:t>40</a:t>
                      </a:r>
                      <a:endParaRPr lang="en-GB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000" marR="90000" marT="36000" marB="36000" anchor="b">
                    <a:lnL w="19050" cap="flat" cmpd="sng" algn="ctr">
                      <a:solidFill>
                        <a:srgbClr val="2ABBFE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ABB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ABBFE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ABBFE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8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1084219"/>
                  </a:ext>
                </a:extLst>
              </a:tr>
              <a:tr h="435600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No post-comprehensive qualification completed after basic education</a:t>
                      </a:r>
                    </a:p>
                  </a:txBody>
                  <a:tcPr marL="90000" marR="90000" marT="36000" marB="36000" anchor="b">
                    <a:lnL w="19050" cap="flat" cmpd="sng" algn="ctr">
                      <a:solidFill>
                        <a:srgbClr val="2ABB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ABBFE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ABB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ABB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 noProof="0" dirty="0">
                          <a:effectLst/>
                          <a:latin typeface="+mn-lt"/>
                        </a:rPr>
                        <a:t>24</a:t>
                      </a:r>
                      <a:endParaRPr lang="en-GB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000" marR="90000" marT="36000" marB="36000" anchor="b">
                    <a:lnL w="19050" cap="flat" cmpd="sng" algn="ctr">
                      <a:solidFill>
                        <a:srgbClr val="2ABBFE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ABBFE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ABBFE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ABB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 noProof="0" dirty="0">
                          <a:effectLst/>
                          <a:latin typeface="+mn-lt"/>
                        </a:rPr>
                        <a:t>25</a:t>
                      </a:r>
                      <a:endParaRPr lang="en-GB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000" marR="90000" marT="36000" marB="36000" anchor="b">
                    <a:lnL w="19050" cap="flat" cmpd="sng" algn="ctr">
                      <a:solidFill>
                        <a:srgbClr val="2ABBFE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ABB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ABBFE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ABB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8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3568218"/>
                  </a:ext>
                </a:extLst>
              </a:tr>
            </a:tbl>
          </a:graphicData>
        </a:graphic>
      </p:graphicFrame>
      <p:sp>
        <p:nvSpPr>
          <p:cNvPr id="2" name="Tekstiruutu 1">
            <a:extLst>
              <a:ext uri="{FF2B5EF4-FFF2-40B4-BE49-F238E27FC236}">
                <a16:creationId xmlns:a16="http://schemas.microsoft.com/office/drawing/2014/main" id="{78A58E30-0156-2CFC-1B3D-B962003AA037}"/>
              </a:ext>
            </a:extLst>
          </p:cNvPr>
          <p:cNvSpPr txBox="1"/>
          <p:nvPr/>
        </p:nvSpPr>
        <p:spPr>
          <a:xfrm>
            <a:off x="9108141" y="0"/>
            <a:ext cx="30838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>
                <a:latin typeface="+mj-lt"/>
              </a:rPr>
              <a:t>North Savo </a:t>
            </a:r>
            <a:r>
              <a:rPr lang="fi-FI" dirty="0" err="1">
                <a:latin typeface="+mj-lt"/>
              </a:rPr>
              <a:t>Regional</a:t>
            </a:r>
            <a:r>
              <a:rPr lang="fi-FI" dirty="0">
                <a:latin typeface="+mj-lt"/>
              </a:rPr>
              <a:t> </a:t>
            </a:r>
            <a:r>
              <a:rPr lang="fi-FI" dirty="0" err="1">
                <a:latin typeface="+mj-lt"/>
              </a:rPr>
              <a:t>Council</a:t>
            </a:r>
            <a:endParaRPr lang="fi-FI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671671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11">
            <a:alpha val="5141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Sisällön paikkamerkki 17">
            <a:extLst>
              <a:ext uri="{FF2B5EF4-FFF2-40B4-BE49-F238E27FC236}">
                <a16:creationId xmlns:a16="http://schemas.microsoft.com/office/drawing/2014/main" id="{C1FEE8AC-8200-754B-BFE9-75D7A2F5C9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-1"/>
            <a:ext cx="6096000" cy="6870701"/>
          </a:xfrm>
        </p:spPr>
      </p:pic>
      <p:pic>
        <p:nvPicPr>
          <p:cNvPr id="13" name="Kuva 12">
            <a:extLst>
              <a:ext uri="{FF2B5EF4-FFF2-40B4-BE49-F238E27FC236}">
                <a16:creationId xmlns:a16="http://schemas.microsoft.com/office/drawing/2014/main" id="{3F88D770-EB85-6B4F-A1DF-983234427E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99031" y="6317180"/>
            <a:ext cx="2780050" cy="481875"/>
          </a:xfrm>
          <a:prstGeom prst="rect">
            <a:avLst/>
          </a:prstGeom>
        </p:spPr>
      </p:pic>
      <p:sp>
        <p:nvSpPr>
          <p:cNvPr id="7" name="Otsikko 1">
            <a:extLst>
              <a:ext uri="{FF2B5EF4-FFF2-40B4-BE49-F238E27FC236}">
                <a16:creationId xmlns:a16="http://schemas.microsoft.com/office/drawing/2014/main" id="{E3A846DD-9162-294C-9463-CE181D640E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5107261" cy="1325563"/>
          </a:xfrm>
          <a:effectLst>
            <a:outerShdw dist="50800" sx="1000" sy="1000" algn="ctr" rotWithShape="0">
              <a:srgbClr val="000000"/>
            </a:outerShdw>
          </a:effectLst>
        </p:spPr>
        <p:txBody>
          <a:bodyPr/>
          <a:lstStyle/>
          <a:p>
            <a:r>
              <a:rPr lang="fi-FI" dirty="0">
                <a:solidFill>
                  <a:schemeClr val="bg1"/>
                </a:solidFill>
              </a:rPr>
              <a:t>Research </a:t>
            </a:r>
            <a:r>
              <a:rPr lang="en-GB" dirty="0">
                <a:solidFill>
                  <a:schemeClr val="bg1"/>
                </a:solidFill>
              </a:rPr>
              <a:t>institutes</a:t>
            </a:r>
            <a:r>
              <a:rPr lang="fi-FI" dirty="0">
                <a:solidFill>
                  <a:schemeClr val="bg1"/>
                </a:solidFill>
              </a:rPr>
              <a:t> in North Savo</a:t>
            </a:r>
          </a:p>
        </p:txBody>
      </p:sp>
      <p:sp>
        <p:nvSpPr>
          <p:cNvPr id="10" name="Sisällön paikkamerkki 2">
            <a:extLst>
              <a:ext uri="{FF2B5EF4-FFF2-40B4-BE49-F238E27FC236}">
                <a16:creationId xmlns:a16="http://schemas.microsoft.com/office/drawing/2014/main" id="{ED4D9EE6-8978-8399-8AE2-ACE75A07EBE7}"/>
              </a:ext>
            </a:extLst>
          </p:cNvPr>
          <p:cNvSpPr txBox="1">
            <a:spLocks/>
          </p:cNvSpPr>
          <p:nvPr/>
        </p:nvSpPr>
        <p:spPr>
          <a:xfrm>
            <a:off x="6140823" y="346548"/>
            <a:ext cx="6024281" cy="61354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5000"/>
              </a:lnSpc>
              <a:spcBef>
                <a:spcPts val="0"/>
              </a:spcBef>
            </a:pPr>
            <a:r>
              <a:rPr lang="en-GB" sz="2000" b="1" dirty="0"/>
              <a:t>Atmospheric Research Centre of Eastern Finland</a:t>
            </a:r>
            <a:endParaRPr lang="en-GB" sz="1800" dirty="0"/>
          </a:p>
          <a:p>
            <a:pPr marL="0" indent="0">
              <a:lnSpc>
                <a:spcPct val="85000"/>
              </a:lnSpc>
              <a:spcBef>
                <a:spcPts val="0"/>
              </a:spcBef>
              <a:spcAft>
                <a:spcPts val="1200"/>
              </a:spcAft>
              <a:buClr>
                <a:srgbClr val="2ABBFE"/>
              </a:buClr>
              <a:buNone/>
            </a:pPr>
            <a:r>
              <a:rPr lang="en-GB" sz="1800" dirty="0"/>
              <a:t>    </a:t>
            </a:r>
            <a:r>
              <a:rPr lang="en-GB" sz="1500" dirty="0"/>
              <a:t>Kuopio</a:t>
            </a:r>
          </a:p>
          <a:p>
            <a:pPr>
              <a:lnSpc>
                <a:spcPct val="85000"/>
              </a:lnSpc>
              <a:spcBef>
                <a:spcPts val="0"/>
              </a:spcBef>
            </a:pPr>
            <a:r>
              <a:rPr lang="en-GB" sz="2000" b="1" dirty="0"/>
              <a:t>Finnish Food Authority</a:t>
            </a:r>
          </a:p>
          <a:p>
            <a:pPr marL="0" indent="0">
              <a:lnSpc>
                <a:spcPct val="85000"/>
              </a:lnSpc>
              <a:spcBef>
                <a:spcPts val="0"/>
              </a:spcBef>
              <a:spcAft>
                <a:spcPts val="1200"/>
              </a:spcAft>
              <a:buClr>
                <a:srgbClr val="2ABBFE"/>
              </a:buClr>
              <a:buNone/>
            </a:pPr>
            <a:r>
              <a:rPr lang="en-GB" sz="1800" dirty="0"/>
              <a:t>    </a:t>
            </a:r>
            <a:r>
              <a:rPr lang="en-GB" sz="1500" dirty="0"/>
              <a:t>Kuopio</a:t>
            </a:r>
          </a:p>
          <a:p>
            <a:pPr>
              <a:lnSpc>
                <a:spcPct val="85000"/>
              </a:lnSpc>
              <a:spcBef>
                <a:spcPts val="0"/>
              </a:spcBef>
            </a:pPr>
            <a:r>
              <a:rPr lang="en-GB" sz="2000" b="1" dirty="0"/>
              <a:t>Finnish Institute for Health and Welfare </a:t>
            </a:r>
            <a:r>
              <a:rPr lang="en-GB" sz="2000" dirty="0"/>
              <a:t>(THL)</a:t>
            </a:r>
            <a:endParaRPr lang="en-GB" sz="2000" b="1" dirty="0"/>
          </a:p>
          <a:p>
            <a:pPr marL="0" indent="0">
              <a:lnSpc>
                <a:spcPct val="85000"/>
              </a:lnSpc>
              <a:spcBef>
                <a:spcPts val="0"/>
              </a:spcBef>
              <a:spcAft>
                <a:spcPts val="1200"/>
              </a:spcAft>
              <a:buClr>
                <a:srgbClr val="2ABBFE"/>
              </a:buClr>
              <a:buNone/>
            </a:pPr>
            <a:r>
              <a:rPr lang="en-GB" sz="1800" dirty="0"/>
              <a:t>    </a:t>
            </a:r>
            <a:r>
              <a:rPr lang="en-GB" sz="1500" dirty="0"/>
              <a:t>Kuopio</a:t>
            </a:r>
          </a:p>
          <a:p>
            <a:pPr>
              <a:lnSpc>
                <a:spcPct val="85000"/>
              </a:lnSpc>
              <a:spcBef>
                <a:spcPts val="0"/>
              </a:spcBef>
            </a:pPr>
            <a:r>
              <a:rPr lang="en-GB" sz="2000" b="1" dirty="0"/>
              <a:t>Finnish Institute of Occupational Health </a:t>
            </a:r>
            <a:r>
              <a:rPr lang="en-GB" sz="1800" dirty="0"/>
              <a:t>(FIOH) </a:t>
            </a:r>
          </a:p>
          <a:p>
            <a:pPr marL="0" indent="0">
              <a:lnSpc>
                <a:spcPct val="85000"/>
              </a:lnSpc>
              <a:spcBef>
                <a:spcPts val="0"/>
              </a:spcBef>
              <a:spcAft>
                <a:spcPts val="1600"/>
              </a:spcAft>
              <a:buClr>
                <a:srgbClr val="2ABBFE"/>
              </a:buClr>
              <a:buNone/>
            </a:pPr>
            <a:r>
              <a:rPr lang="en-GB" sz="1800" dirty="0"/>
              <a:t>    </a:t>
            </a:r>
            <a:r>
              <a:rPr lang="en-GB" sz="1500" dirty="0"/>
              <a:t>Kuopio</a:t>
            </a:r>
          </a:p>
          <a:p>
            <a:pPr>
              <a:lnSpc>
                <a:spcPct val="85000"/>
              </a:lnSpc>
              <a:spcBef>
                <a:spcPts val="0"/>
              </a:spcBef>
            </a:pPr>
            <a:r>
              <a:rPr lang="en-GB" sz="2000" b="1" dirty="0"/>
              <a:t>Finnish Medicines Agency </a:t>
            </a:r>
            <a:r>
              <a:rPr lang="en-GB" sz="1800" dirty="0"/>
              <a:t>(Fimea) </a:t>
            </a:r>
          </a:p>
          <a:p>
            <a:pPr marL="0" indent="0">
              <a:lnSpc>
                <a:spcPct val="85000"/>
              </a:lnSpc>
              <a:spcBef>
                <a:spcPts val="0"/>
              </a:spcBef>
              <a:spcAft>
                <a:spcPts val="1200"/>
              </a:spcAft>
              <a:buClr>
                <a:srgbClr val="2ABBFE"/>
              </a:buClr>
              <a:buNone/>
            </a:pPr>
            <a:r>
              <a:rPr lang="en-GB" sz="1600" dirty="0"/>
              <a:t>     </a:t>
            </a:r>
            <a:r>
              <a:rPr lang="en-GB" sz="1500" dirty="0"/>
              <a:t>Kuopio</a:t>
            </a:r>
          </a:p>
          <a:p>
            <a:pPr>
              <a:lnSpc>
                <a:spcPct val="85000"/>
              </a:lnSpc>
              <a:spcBef>
                <a:spcPts val="0"/>
              </a:spcBef>
            </a:pPr>
            <a:r>
              <a:rPr lang="en-GB" sz="2000" b="1" dirty="0"/>
              <a:t>Geological Survey of Finland </a:t>
            </a:r>
            <a:r>
              <a:rPr lang="en-GB" sz="2000" dirty="0"/>
              <a:t>(GSF) </a:t>
            </a:r>
          </a:p>
          <a:p>
            <a:pPr marL="0" indent="0">
              <a:lnSpc>
                <a:spcPct val="85000"/>
              </a:lnSpc>
              <a:spcBef>
                <a:spcPts val="0"/>
              </a:spcBef>
              <a:spcAft>
                <a:spcPts val="1200"/>
              </a:spcAft>
              <a:buClr>
                <a:srgbClr val="2ABBFE"/>
              </a:buClr>
              <a:buNone/>
            </a:pPr>
            <a:r>
              <a:rPr lang="en-GB" sz="1600" dirty="0"/>
              <a:t>     </a:t>
            </a:r>
            <a:r>
              <a:rPr lang="en-GB" sz="1500" dirty="0"/>
              <a:t>Kuopio</a:t>
            </a:r>
          </a:p>
          <a:p>
            <a:pPr>
              <a:lnSpc>
                <a:spcPct val="85000"/>
              </a:lnSpc>
              <a:spcBef>
                <a:spcPts val="0"/>
              </a:spcBef>
            </a:pPr>
            <a:r>
              <a:rPr lang="en-GB" sz="2000" b="1" dirty="0"/>
              <a:t>Kuopio Brain &amp; Mind – Neurocenter Finland in Eastern Finland</a:t>
            </a:r>
            <a:endParaRPr lang="en-GB" sz="2000" dirty="0"/>
          </a:p>
          <a:p>
            <a:pPr marL="0" indent="0">
              <a:lnSpc>
                <a:spcPct val="85000"/>
              </a:lnSpc>
              <a:spcBef>
                <a:spcPts val="0"/>
              </a:spcBef>
              <a:spcAft>
                <a:spcPts val="1200"/>
              </a:spcAft>
              <a:buClr>
                <a:srgbClr val="2ABBFE"/>
              </a:buClr>
              <a:buNone/>
            </a:pPr>
            <a:r>
              <a:rPr lang="en-GB" sz="1600" dirty="0"/>
              <a:t>     </a:t>
            </a:r>
            <a:r>
              <a:rPr lang="en-GB" sz="1500" dirty="0"/>
              <a:t>Kuopio</a:t>
            </a:r>
          </a:p>
          <a:p>
            <a:pPr>
              <a:lnSpc>
                <a:spcPct val="85000"/>
              </a:lnSpc>
              <a:spcBef>
                <a:spcPts val="0"/>
              </a:spcBef>
            </a:pPr>
            <a:r>
              <a:rPr lang="en-GB" sz="2000" b="1" dirty="0"/>
              <a:t>Natural Resources Institute Finland </a:t>
            </a:r>
            <a:r>
              <a:rPr lang="en-GB" sz="2000" dirty="0"/>
              <a:t>(Luke)</a:t>
            </a:r>
            <a:endParaRPr lang="en-GB" sz="1800" dirty="0"/>
          </a:p>
          <a:p>
            <a:pPr marL="0" indent="0">
              <a:lnSpc>
                <a:spcPct val="85000"/>
              </a:lnSpc>
              <a:spcBef>
                <a:spcPts val="0"/>
              </a:spcBef>
              <a:spcAft>
                <a:spcPts val="1200"/>
              </a:spcAft>
              <a:buClr>
                <a:srgbClr val="2ABBFE"/>
              </a:buClr>
              <a:buNone/>
            </a:pPr>
            <a:r>
              <a:rPr lang="en-GB" sz="1600" dirty="0"/>
              <a:t>     </a:t>
            </a:r>
            <a:r>
              <a:rPr lang="en-GB" sz="1500" dirty="0"/>
              <a:t>Maaninka, Suonenjoki</a:t>
            </a:r>
          </a:p>
          <a:p>
            <a:pPr>
              <a:lnSpc>
                <a:spcPct val="85000"/>
              </a:lnSpc>
              <a:spcBef>
                <a:spcPts val="0"/>
              </a:spcBef>
            </a:pPr>
            <a:r>
              <a:rPr lang="en-GB" sz="2000" b="1" dirty="0"/>
              <a:t>VTT Technical Research Centre of Finland</a:t>
            </a:r>
            <a:r>
              <a:rPr lang="en-GB" sz="1800" dirty="0"/>
              <a:t> </a:t>
            </a:r>
          </a:p>
          <a:p>
            <a:pPr marL="0" indent="0">
              <a:lnSpc>
                <a:spcPct val="85000"/>
              </a:lnSpc>
              <a:spcBef>
                <a:spcPts val="0"/>
              </a:spcBef>
              <a:spcAft>
                <a:spcPts val="1200"/>
              </a:spcAft>
              <a:buClr>
                <a:srgbClr val="2ABBFE"/>
              </a:buClr>
              <a:buNone/>
            </a:pPr>
            <a:r>
              <a:rPr lang="en-GB" sz="1600" dirty="0"/>
              <a:t>     </a:t>
            </a:r>
            <a:r>
              <a:rPr lang="en-GB" sz="1500" dirty="0"/>
              <a:t>Kuopio</a:t>
            </a:r>
          </a:p>
        </p:txBody>
      </p:sp>
      <p:sp>
        <p:nvSpPr>
          <p:cNvPr id="2" name="Tekstiruutu 1">
            <a:extLst>
              <a:ext uri="{FF2B5EF4-FFF2-40B4-BE49-F238E27FC236}">
                <a16:creationId xmlns:a16="http://schemas.microsoft.com/office/drawing/2014/main" id="{3AE33CD9-3F39-F91A-8574-ED65BE5AC696}"/>
              </a:ext>
            </a:extLst>
          </p:cNvPr>
          <p:cNvSpPr txBox="1"/>
          <p:nvPr/>
        </p:nvSpPr>
        <p:spPr>
          <a:xfrm>
            <a:off x="9108141" y="6488668"/>
            <a:ext cx="30838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>
                <a:latin typeface="+mj-lt"/>
              </a:rPr>
              <a:t>North Savo </a:t>
            </a:r>
            <a:r>
              <a:rPr lang="fi-FI" dirty="0" err="1">
                <a:latin typeface="+mj-lt"/>
              </a:rPr>
              <a:t>Regional</a:t>
            </a:r>
            <a:r>
              <a:rPr lang="fi-FI" dirty="0">
                <a:latin typeface="+mj-lt"/>
              </a:rPr>
              <a:t> </a:t>
            </a:r>
            <a:r>
              <a:rPr lang="fi-FI" dirty="0" err="1">
                <a:latin typeface="+mj-lt"/>
              </a:rPr>
              <a:t>Council</a:t>
            </a:r>
            <a:endParaRPr lang="fi-FI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749090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11">
            <a:alpha val="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tsikko 1">
            <a:extLst>
              <a:ext uri="{FF2B5EF4-FFF2-40B4-BE49-F238E27FC236}">
                <a16:creationId xmlns:a16="http://schemas.microsoft.com/office/drawing/2014/main" id="{8E1BF388-D4F2-9847-AEE5-BC1111CF8A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456" y="365125"/>
            <a:ext cx="11288842" cy="1325563"/>
          </a:xfrm>
        </p:spPr>
        <p:txBody>
          <a:bodyPr>
            <a:normAutofit/>
          </a:bodyPr>
          <a:lstStyle/>
          <a:p>
            <a:r>
              <a:rPr lang="en-GB" sz="4000" dirty="0"/>
              <a:t>Jobs by industry sector (%) in North </a:t>
            </a:r>
            <a:r>
              <a:rPr lang="en-GB" sz="4000" dirty="0" err="1"/>
              <a:t>Savo</a:t>
            </a:r>
            <a:r>
              <a:rPr lang="en-GB" sz="4000" dirty="0"/>
              <a:t> </a:t>
            </a:r>
            <a:r>
              <a:rPr lang="en-GB" sz="3600" dirty="0"/>
              <a:t>(2022)</a:t>
            </a:r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CFA78B2F-C06B-CCDC-8DA9-CAF2E54A9AFE}"/>
              </a:ext>
            </a:extLst>
          </p:cNvPr>
          <p:cNvSpPr txBox="1"/>
          <p:nvPr/>
        </p:nvSpPr>
        <p:spPr>
          <a:xfrm>
            <a:off x="0" y="6648817"/>
            <a:ext cx="11296800" cy="20701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 dirty="0">
                <a:solidFill>
                  <a:sysClr val="windowText" lastClr="000000"/>
                </a:solidFill>
                <a:latin typeface="Franklin Gothic Book (Leipäteksti)"/>
              </a:rPr>
              <a:t>Source: Statistics Finland</a:t>
            </a:r>
          </a:p>
        </p:txBody>
      </p:sp>
      <p:graphicFrame>
        <p:nvGraphicFramePr>
          <p:cNvPr id="2" name="Kaavio 1">
            <a:extLst>
              <a:ext uri="{FF2B5EF4-FFF2-40B4-BE49-F238E27FC236}">
                <a16:creationId xmlns:a16="http://schemas.microsoft.com/office/drawing/2014/main" id="{7C5FCBD1-4CED-4872-AF7B-923A4C892FA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96961282"/>
              </p:ext>
            </p:extLst>
          </p:nvPr>
        </p:nvGraphicFramePr>
        <p:xfrm>
          <a:off x="440498" y="1299459"/>
          <a:ext cx="11296800" cy="5032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kstiruutu 4">
            <a:extLst>
              <a:ext uri="{FF2B5EF4-FFF2-40B4-BE49-F238E27FC236}">
                <a16:creationId xmlns:a16="http://schemas.microsoft.com/office/drawing/2014/main" id="{6EB8F190-B072-5A4C-3300-9D1B2270B917}"/>
              </a:ext>
            </a:extLst>
          </p:cNvPr>
          <p:cNvSpPr txBox="1"/>
          <p:nvPr/>
        </p:nvSpPr>
        <p:spPr>
          <a:xfrm>
            <a:off x="9108141" y="6488668"/>
            <a:ext cx="30838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>
                <a:latin typeface="+mj-lt"/>
              </a:rPr>
              <a:t>North Savo </a:t>
            </a:r>
            <a:r>
              <a:rPr lang="fi-FI" dirty="0" err="1">
                <a:latin typeface="+mj-lt"/>
              </a:rPr>
              <a:t>Regional</a:t>
            </a:r>
            <a:r>
              <a:rPr lang="fi-FI" dirty="0">
                <a:latin typeface="+mj-lt"/>
              </a:rPr>
              <a:t> </a:t>
            </a:r>
            <a:r>
              <a:rPr lang="fi-FI" dirty="0" err="1">
                <a:latin typeface="+mj-lt"/>
              </a:rPr>
              <a:t>Council</a:t>
            </a:r>
            <a:endParaRPr lang="fi-FI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993695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11">
            <a:alpha val="89598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Kuva 14">
            <a:extLst>
              <a:ext uri="{FF2B5EF4-FFF2-40B4-BE49-F238E27FC236}">
                <a16:creationId xmlns:a16="http://schemas.microsoft.com/office/drawing/2014/main" id="{0757A725-AF8F-8C44-AB81-A3A7FB6E4D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84732" cy="6858000"/>
          </a:xfrm>
          <a:prstGeom prst="rect">
            <a:avLst/>
          </a:prstGeom>
        </p:spPr>
      </p:pic>
      <p:sp>
        <p:nvSpPr>
          <p:cNvPr id="19" name="Otsikko 1">
            <a:extLst>
              <a:ext uri="{FF2B5EF4-FFF2-40B4-BE49-F238E27FC236}">
                <a16:creationId xmlns:a16="http://schemas.microsoft.com/office/drawing/2014/main" id="{16C22F50-3A16-C44B-A7BA-7801F8452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273" y="365125"/>
            <a:ext cx="4856834" cy="2207746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GB" dirty="0">
                <a:solidFill>
                  <a:schemeClr val="bg1"/>
                </a:solidFill>
              </a:rPr>
              <a:t>Some important manufacturing companies in North </a:t>
            </a:r>
            <a:r>
              <a:rPr lang="en-GB" dirty="0" err="1">
                <a:solidFill>
                  <a:schemeClr val="bg1"/>
                </a:solidFill>
              </a:rPr>
              <a:t>Savo</a:t>
            </a:r>
            <a:endParaRPr lang="en-GB" dirty="0">
              <a:solidFill>
                <a:schemeClr val="bg1"/>
              </a:solidFill>
            </a:endParaRPr>
          </a:p>
        </p:txBody>
      </p:sp>
      <p:graphicFrame>
        <p:nvGraphicFramePr>
          <p:cNvPr id="3" name="Taulukko 2">
            <a:extLst>
              <a:ext uri="{FF2B5EF4-FFF2-40B4-BE49-F238E27FC236}">
                <a16:creationId xmlns:a16="http://schemas.microsoft.com/office/drawing/2014/main" id="{E8542963-4081-46B8-A0AD-F9548587A4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4139768"/>
              </p:ext>
            </p:extLst>
          </p:nvPr>
        </p:nvGraphicFramePr>
        <p:xfrm>
          <a:off x="6347740" y="0"/>
          <a:ext cx="5580000" cy="633792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3240000">
                  <a:extLst>
                    <a:ext uri="{9D8B030D-6E8A-4147-A177-3AD203B41FA5}">
                      <a16:colId xmlns:a16="http://schemas.microsoft.com/office/drawing/2014/main" val="3567183357"/>
                    </a:ext>
                  </a:extLst>
                </a:gridCol>
                <a:gridCol w="2340000">
                  <a:extLst>
                    <a:ext uri="{9D8B030D-6E8A-4147-A177-3AD203B41FA5}">
                      <a16:colId xmlns:a16="http://schemas.microsoft.com/office/drawing/2014/main" val="4124277029"/>
                    </a:ext>
                  </a:extLst>
                </a:gridCol>
              </a:tblGrid>
              <a:tr h="280800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Ponsse Oyj, Vieremä, Iisalmi </a:t>
                      </a:r>
                      <a:endParaRPr lang="fi-FI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7200" marB="720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u="none" strike="noStrike" dirty="0">
                          <a:solidFill>
                            <a:schemeClr val="tx1"/>
                          </a:solidFill>
                          <a:effectLst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www.ponsse.com </a:t>
                      </a:r>
                      <a:endParaRPr lang="fi-FI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7200" marB="720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2111341"/>
                  </a:ext>
                </a:extLst>
              </a:tr>
              <a:tr h="280800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Normet Oy, Iisalmi</a:t>
                      </a:r>
                      <a:endParaRPr lang="fi-FI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7200" marB="7200" anchor="b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u="none" strike="noStrike" dirty="0">
                          <a:solidFill>
                            <a:schemeClr val="tx1"/>
                          </a:solidFill>
                          <a:effectLst/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www.normet.com</a:t>
                      </a:r>
                      <a:endParaRPr lang="fi-FI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7200" marB="7200" anchor="b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08564214"/>
                  </a:ext>
                </a:extLst>
              </a:tr>
              <a:tr h="280800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Olvi Oyj, Iisalmi </a:t>
                      </a:r>
                      <a:endParaRPr lang="fi-FI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7200" marB="7200" anchor="b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u="none" strike="noStrike" dirty="0">
                          <a:solidFill>
                            <a:schemeClr val="tx1"/>
                          </a:solidFill>
                          <a:effectLst/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www.olvi.fi </a:t>
                      </a:r>
                      <a:endParaRPr lang="fi-FI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7200" marB="7200" anchor="b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8112631"/>
                  </a:ext>
                </a:extLst>
              </a:tr>
              <a:tr h="280800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Profile Vehicles Oy, Iisalmi</a:t>
                      </a:r>
                      <a:endParaRPr lang="fi-FI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7200" marB="7200" anchor="b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u="none" strike="noStrike" dirty="0">
                          <a:solidFill>
                            <a:schemeClr val="tx1"/>
                          </a:solidFill>
                          <a:effectLst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www.profilevehicles.com</a:t>
                      </a:r>
                      <a:endParaRPr lang="fi-FI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7200" marB="7200" anchor="b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67435665"/>
                  </a:ext>
                </a:extLst>
              </a:tr>
              <a:tr h="280800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Valio Oy, Lapinlahti </a:t>
                      </a:r>
                      <a:endParaRPr lang="fi-FI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7200" marB="7200" anchor="b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u="none" strike="noStrike" dirty="0">
                          <a:solidFill>
                            <a:schemeClr val="tx1"/>
                          </a:solidFill>
                          <a:effectLst/>
                          <a:hlinkClick r:id="rId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www.valio.fi </a:t>
                      </a:r>
                      <a:endParaRPr lang="fi-FI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7200" marB="7200" anchor="b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2490703"/>
                  </a:ext>
                </a:extLst>
              </a:tr>
              <a:tr h="280800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Mondi Powerflute Oy, Kuopio </a:t>
                      </a:r>
                      <a:endParaRPr lang="fi-FI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7200" marB="7200" anchor="b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u="none" strike="noStrike" dirty="0">
                          <a:solidFill>
                            <a:schemeClr val="tx1"/>
                          </a:solidFill>
                          <a:effectLst/>
                          <a:hlinkClick r:id="rId8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www.mondigroup.com/en/home/</a:t>
                      </a:r>
                      <a:endParaRPr lang="fi-FI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7200" marB="7200" anchor="b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450649"/>
                  </a:ext>
                </a:extLst>
              </a:tr>
              <a:tr h="280800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Honeywell Oy,  Varkaus </a:t>
                      </a:r>
                      <a:endParaRPr lang="fi-FI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7200" marB="7200" anchor="b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u="none" strike="noStrike" dirty="0">
                          <a:solidFill>
                            <a:schemeClr val="tx1"/>
                          </a:solidFill>
                          <a:effectLst/>
                          <a:hlinkClick r:id="rId9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www.honeywell.com </a:t>
                      </a:r>
                      <a:endParaRPr lang="fi-FI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7200" marB="7200" anchor="b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5618997"/>
                  </a:ext>
                </a:extLst>
              </a:tr>
              <a:tr h="280800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Bella-Veneet Oy, Kuopio </a:t>
                      </a:r>
                      <a:endParaRPr lang="fi-FI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7200" marB="7200" anchor="b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u="none" strike="noStrike" dirty="0">
                          <a:solidFill>
                            <a:schemeClr val="tx1"/>
                          </a:solidFill>
                          <a:effectLst/>
                          <a:hlinkClick r:id="rId10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www.bellaboats.com </a:t>
                      </a:r>
                      <a:endParaRPr lang="fi-FI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7200" marB="7200" anchor="b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88533712"/>
                  </a:ext>
                </a:extLst>
              </a:tr>
              <a:tr h="280800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Junttan Oy, Kuopio</a:t>
                      </a:r>
                      <a:endParaRPr lang="fi-FI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7200" marB="7200" anchor="b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u="none" strike="noStrike" dirty="0">
                          <a:solidFill>
                            <a:schemeClr val="tx1"/>
                          </a:solidFill>
                          <a:effectLst/>
                          <a:hlinkClick r:id="rId11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www.junttan.com</a:t>
                      </a:r>
                      <a:endParaRPr lang="fi-FI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7200" marB="7200" anchor="b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59947529"/>
                  </a:ext>
                </a:extLst>
              </a:tr>
              <a:tr h="280800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FinVector Oy, Kuopio</a:t>
                      </a:r>
                      <a:endParaRPr lang="fi-FI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7200" marB="7200" anchor="b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u="none" strike="noStrike" dirty="0">
                          <a:solidFill>
                            <a:schemeClr val="tx1"/>
                          </a:solidFill>
                          <a:effectLst/>
                          <a:hlinkClick r:id="rId1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www.finvector.com</a:t>
                      </a:r>
                      <a:endParaRPr lang="fi-FI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7200" marB="7200" anchor="b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5145170"/>
                  </a:ext>
                </a:extLst>
              </a:tr>
              <a:tr h="280800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Charles River DRS Finland Oy, Kuopio</a:t>
                      </a:r>
                      <a:endParaRPr lang="fi-FI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7200" marB="7200" anchor="b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u="none" strike="noStrike" dirty="0">
                          <a:solidFill>
                            <a:schemeClr val="tx1"/>
                          </a:solidFill>
                          <a:effectLst/>
                          <a:hlinkClick r:id="rId1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www.criver.com</a:t>
                      </a:r>
                      <a:endParaRPr lang="fi-FI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7200" marB="7200" anchor="b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60746252"/>
                  </a:ext>
                </a:extLst>
              </a:tr>
              <a:tr h="280800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Yara Suomi Oy, Siilinjärvi </a:t>
                      </a:r>
                      <a:endParaRPr lang="fi-FI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7200" marB="7200" anchor="b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u="none" strike="noStrike" dirty="0">
                          <a:solidFill>
                            <a:schemeClr val="tx1"/>
                          </a:solidFill>
                          <a:effectLst/>
                          <a:hlinkClick r:id="rId1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www.yara.com</a:t>
                      </a:r>
                      <a:endParaRPr lang="fi-FI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7200" marB="7200" anchor="b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85186191"/>
                  </a:ext>
                </a:extLst>
              </a:tr>
              <a:tr h="280800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Hydroline Oy, Siilinjärvi</a:t>
                      </a:r>
                      <a:endParaRPr lang="fi-FI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7200" marB="7200" anchor="b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u="none" strike="noStrike" dirty="0">
                          <a:solidFill>
                            <a:schemeClr val="tx1"/>
                          </a:solidFill>
                          <a:effectLst/>
                          <a:hlinkClick r:id="rId1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www.hydroline.fi</a:t>
                      </a:r>
                      <a:endParaRPr lang="fi-FI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7200" marB="7200" anchor="b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16280866"/>
                  </a:ext>
                </a:extLst>
              </a:tr>
              <a:tr h="280800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Sumitomo SHI FW Energia Oy, Varkaus </a:t>
                      </a:r>
                      <a:endParaRPr lang="fi-FI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7200" marB="7200" anchor="b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u="none" strike="noStrike" dirty="0">
                          <a:solidFill>
                            <a:schemeClr val="tx1"/>
                          </a:solidFill>
                          <a:effectLst/>
                          <a:hlinkClick r:id="rId1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www.shi-fw.com </a:t>
                      </a:r>
                      <a:endParaRPr lang="fi-FI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7200" marB="7200" anchor="b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3561820"/>
                  </a:ext>
                </a:extLst>
              </a:tr>
              <a:tr h="280800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Andritz Oy, Varkaus</a:t>
                      </a:r>
                      <a:endParaRPr lang="fi-FI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7200" marB="7200" anchor="b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u="none" strike="noStrike" dirty="0">
                          <a:solidFill>
                            <a:schemeClr val="tx1"/>
                          </a:solidFill>
                          <a:effectLst/>
                          <a:hlinkClick r:id="rId1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www.andritz.com</a:t>
                      </a:r>
                      <a:endParaRPr lang="fi-FI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7200" marB="7200" anchor="b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11664459"/>
                  </a:ext>
                </a:extLst>
              </a:tr>
              <a:tr h="280800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Stora Enso Oyj, Varkaus </a:t>
                      </a:r>
                      <a:endParaRPr lang="fi-FI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7200" marB="7200" anchor="b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u="none" strike="noStrike" dirty="0">
                          <a:solidFill>
                            <a:schemeClr val="tx1"/>
                          </a:solidFill>
                          <a:effectLst/>
                          <a:hlinkClick r:id="rId18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www.storaenso.com </a:t>
                      </a:r>
                      <a:endParaRPr lang="fi-FI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7200" marB="7200" anchor="b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4551880"/>
                  </a:ext>
                </a:extLst>
              </a:tr>
              <a:tr h="280800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Finland Laminated Timber Oy Ltd, Suonenjoki</a:t>
                      </a:r>
                      <a:endParaRPr lang="fi-FI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7200" marB="7200" anchor="b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7200" marB="7200" anchor="b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9278722"/>
                  </a:ext>
                </a:extLst>
              </a:tr>
              <a:tr h="280800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Sepa Oy, Keitele</a:t>
                      </a:r>
                      <a:endParaRPr lang="fi-FI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7200" marB="7200" anchor="b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u="none" strike="noStrike" dirty="0">
                          <a:solidFill>
                            <a:schemeClr val="tx1"/>
                          </a:solidFill>
                          <a:effectLst/>
                          <a:hlinkClick r:id="rId19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www.sepa.fi</a:t>
                      </a:r>
                      <a:endParaRPr lang="fi-FI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7200" marB="7200" anchor="b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38760900"/>
                  </a:ext>
                </a:extLst>
              </a:tr>
              <a:tr h="280800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Keitele Forest Oy, Keitele </a:t>
                      </a:r>
                      <a:endParaRPr lang="fi-FI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7200" marB="7200" anchor="b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u="none" strike="noStrike" dirty="0">
                          <a:solidFill>
                            <a:schemeClr val="tx1"/>
                          </a:solidFill>
                          <a:effectLst/>
                          <a:hlinkClick r:id="rId20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www.keitelegroup.fi </a:t>
                      </a:r>
                      <a:endParaRPr lang="fi-FI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7200" marB="7200" anchor="b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8623821"/>
                  </a:ext>
                </a:extLst>
              </a:tr>
              <a:tr h="280800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Oy Lunawood Ltd, Iisalmi</a:t>
                      </a:r>
                      <a:endParaRPr lang="fi-FI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7200" marB="7200" anchor="b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u="none" strike="noStrike" dirty="0">
                          <a:solidFill>
                            <a:schemeClr val="tx1"/>
                          </a:solidFill>
                          <a:effectLst/>
                          <a:hlinkClick r:id="rId21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www.lunawood.com</a:t>
                      </a:r>
                      <a:endParaRPr lang="fi-FI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7200" marB="7200" anchor="b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6215525"/>
                  </a:ext>
                </a:extLst>
              </a:tr>
              <a:tr h="280800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Oy Medfiles Ltd, Kuopio</a:t>
                      </a:r>
                      <a:endParaRPr lang="fi-FI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7200" marB="7200" anchor="b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u="none" strike="noStrike" dirty="0">
                          <a:solidFill>
                            <a:schemeClr val="tx1"/>
                          </a:solidFill>
                          <a:effectLst/>
                          <a:hlinkClick r:id="rId2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www.medfiles.eu</a:t>
                      </a:r>
                      <a:endParaRPr lang="fi-FI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7200" marB="7200" anchor="b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2882390"/>
                  </a:ext>
                </a:extLst>
              </a:tr>
              <a:tr h="280800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Paakkilan Konepaja Oy, Tuusniemi</a:t>
                      </a:r>
                      <a:endParaRPr lang="fi-FI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7200" marB="7200" anchor="b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u="none" strike="noStrike" dirty="0">
                          <a:solidFill>
                            <a:schemeClr val="tx1"/>
                          </a:solidFill>
                          <a:effectLst/>
                          <a:hlinkClick r:id="rId2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www.paakkilankonepaja.fi</a:t>
                      </a:r>
                      <a:endParaRPr lang="fi-FI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7200" marB="7200" anchor="b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3779825"/>
                  </a:ext>
                </a:extLst>
              </a:tr>
            </a:tbl>
          </a:graphicData>
        </a:graphic>
      </p:graphicFrame>
      <p:sp>
        <p:nvSpPr>
          <p:cNvPr id="2" name="Tekstiruutu 1">
            <a:extLst>
              <a:ext uri="{FF2B5EF4-FFF2-40B4-BE49-F238E27FC236}">
                <a16:creationId xmlns:a16="http://schemas.microsoft.com/office/drawing/2014/main" id="{7950D12D-BFFC-F2CB-174A-3BFECF7314BB}"/>
              </a:ext>
            </a:extLst>
          </p:cNvPr>
          <p:cNvSpPr txBox="1"/>
          <p:nvPr/>
        </p:nvSpPr>
        <p:spPr>
          <a:xfrm>
            <a:off x="9108141" y="6488668"/>
            <a:ext cx="30838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>
                <a:latin typeface="+mj-lt"/>
              </a:rPr>
              <a:t>North Savo </a:t>
            </a:r>
            <a:r>
              <a:rPr lang="fi-FI" dirty="0" err="1">
                <a:latin typeface="+mj-lt"/>
              </a:rPr>
              <a:t>Regional</a:t>
            </a:r>
            <a:r>
              <a:rPr lang="fi-FI" dirty="0">
                <a:latin typeface="+mj-lt"/>
              </a:rPr>
              <a:t> </a:t>
            </a:r>
            <a:r>
              <a:rPr lang="fi-FI" dirty="0" err="1">
                <a:latin typeface="+mj-lt"/>
              </a:rPr>
              <a:t>Council</a:t>
            </a:r>
            <a:endParaRPr lang="fi-FI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168263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11">
            <a:alpha val="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tsikko 1">
            <a:extLst>
              <a:ext uri="{FF2B5EF4-FFF2-40B4-BE49-F238E27FC236}">
                <a16:creationId xmlns:a16="http://schemas.microsoft.com/office/drawing/2014/main" id="{8E1BF388-D4F2-9847-AEE5-BC1111CF8A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800" y="365125"/>
            <a:ext cx="11282498" cy="1175781"/>
          </a:xfrm>
        </p:spPr>
        <p:txBody>
          <a:bodyPr>
            <a:normAutofit fontScale="90000"/>
          </a:bodyPr>
          <a:lstStyle/>
          <a:p>
            <a:r>
              <a:rPr lang="en-GB" dirty="0"/>
              <a:t>Agriculture and horticulture in North </a:t>
            </a:r>
            <a:r>
              <a:rPr lang="en-GB" dirty="0" err="1"/>
              <a:t>Savo</a:t>
            </a:r>
            <a:r>
              <a:rPr lang="en-GB" dirty="0"/>
              <a:t> (2023)</a:t>
            </a:r>
            <a:br>
              <a:rPr lang="en-GB" dirty="0"/>
            </a:br>
            <a:endParaRPr lang="en-GB" dirty="0"/>
          </a:p>
        </p:txBody>
      </p:sp>
      <p:sp>
        <p:nvSpPr>
          <p:cNvPr id="12" name="Sisällön paikkamerkki 2">
            <a:extLst>
              <a:ext uri="{FF2B5EF4-FFF2-40B4-BE49-F238E27FC236}">
                <a16:creationId xmlns:a16="http://schemas.microsoft.com/office/drawing/2014/main" id="{6017FB8E-2980-A740-B287-CCBCF973FC35}"/>
              </a:ext>
            </a:extLst>
          </p:cNvPr>
          <p:cNvSpPr txBox="1">
            <a:spLocks/>
          </p:cNvSpPr>
          <p:nvPr/>
        </p:nvSpPr>
        <p:spPr>
          <a:xfrm>
            <a:off x="6321319" y="1881101"/>
            <a:ext cx="5641295" cy="44275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1400"/>
              </a:spcAft>
            </a:pPr>
            <a:r>
              <a:rPr lang="en-GB" sz="1800" dirty="0"/>
              <a:t>Number of agricultural and horticultural enterprises   3 014 </a:t>
            </a:r>
            <a:r>
              <a:rPr lang="en-GB" sz="1400" dirty="0"/>
              <a:t>(7.1 % of Finland)</a:t>
            </a:r>
          </a:p>
          <a:p>
            <a:pPr>
              <a:spcBef>
                <a:spcPts val="0"/>
              </a:spcBef>
              <a:spcAft>
                <a:spcPts val="1400"/>
              </a:spcAft>
            </a:pPr>
            <a:r>
              <a:rPr lang="en-GB" sz="1800" dirty="0"/>
              <a:t>Cultivated agricultural and horticultural land 153 000 ha </a:t>
            </a:r>
            <a:r>
              <a:rPr lang="en-GB" sz="1400" dirty="0"/>
              <a:t> (6.8 % of Finland)</a:t>
            </a:r>
          </a:p>
          <a:p>
            <a:pPr>
              <a:spcBef>
                <a:spcPts val="0"/>
              </a:spcBef>
              <a:spcAft>
                <a:spcPts val="1400"/>
              </a:spcAft>
            </a:pPr>
            <a:r>
              <a:rPr lang="en-GB" sz="1800" dirty="0"/>
              <a:t>Average size of arable land: 51 ha                        </a:t>
            </a:r>
            <a:r>
              <a:rPr lang="en-GB" sz="1400" dirty="0"/>
              <a:t>(average 54 ha in Finland) </a:t>
            </a:r>
          </a:p>
          <a:p>
            <a:pPr>
              <a:spcBef>
                <a:spcPts val="0"/>
              </a:spcBef>
              <a:spcAft>
                <a:spcPts val="1400"/>
              </a:spcAft>
            </a:pPr>
            <a:r>
              <a:rPr lang="en-GB" sz="1800" dirty="0"/>
              <a:t>Berry production in Pohjois-Savo: 26.9 % of the whole country’s production</a:t>
            </a:r>
          </a:p>
          <a:p>
            <a:pPr>
              <a:spcBef>
                <a:spcPts val="0"/>
              </a:spcBef>
              <a:spcAft>
                <a:spcPts val="1400"/>
              </a:spcAft>
            </a:pPr>
            <a:r>
              <a:rPr lang="en-GB" sz="1800" dirty="0"/>
              <a:t>Milk production in Pohjois-Savo: 14.2 % of the whole country’s production</a:t>
            </a:r>
          </a:p>
          <a:p>
            <a:pPr>
              <a:spcBef>
                <a:spcPts val="0"/>
              </a:spcBef>
              <a:spcAft>
                <a:spcPts val="1400"/>
              </a:spcAft>
            </a:pPr>
            <a:r>
              <a:rPr lang="en-GB" sz="1800" dirty="0"/>
              <a:t>Beef production in Pohjois-Savo: 13.9 % of the whole country’s production</a:t>
            </a:r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82F635E6-F16B-5E8B-2CE8-CD4FCFB644C8}"/>
              </a:ext>
            </a:extLst>
          </p:cNvPr>
          <p:cNvSpPr txBox="1"/>
          <p:nvPr/>
        </p:nvSpPr>
        <p:spPr>
          <a:xfrm>
            <a:off x="0" y="6648817"/>
            <a:ext cx="11296800" cy="20701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 dirty="0">
                <a:solidFill>
                  <a:sysClr val="windowText" lastClr="000000"/>
                </a:solidFill>
                <a:latin typeface="Franklin Gothic Book (Leipäteksti)"/>
              </a:rPr>
              <a:t>Source: Natural Resources Institute Finland (Luke)</a:t>
            </a:r>
          </a:p>
        </p:txBody>
      </p:sp>
      <p:graphicFrame>
        <p:nvGraphicFramePr>
          <p:cNvPr id="4" name="Kaavio 3">
            <a:extLst>
              <a:ext uri="{FF2B5EF4-FFF2-40B4-BE49-F238E27FC236}">
                <a16:creationId xmlns:a16="http://schemas.microsoft.com/office/drawing/2014/main" id="{D77D386F-393D-445D-BD19-8334A661DD6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31703709"/>
              </p:ext>
            </p:extLst>
          </p:nvPr>
        </p:nvGraphicFramePr>
        <p:xfrm>
          <a:off x="454702" y="1340793"/>
          <a:ext cx="5611892" cy="49652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kstiruutu 1">
            <a:extLst>
              <a:ext uri="{FF2B5EF4-FFF2-40B4-BE49-F238E27FC236}">
                <a16:creationId xmlns:a16="http://schemas.microsoft.com/office/drawing/2014/main" id="{51477C08-9831-51FF-01E5-E930A28B6881}"/>
              </a:ext>
            </a:extLst>
          </p:cNvPr>
          <p:cNvSpPr txBox="1"/>
          <p:nvPr/>
        </p:nvSpPr>
        <p:spPr>
          <a:xfrm>
            <a:off x="9108141" y="6488668"/>
            <a:ext cx="30838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>
                <a:latin typeface="+mj-lt"/>
              </a:rPr>
              <a:t>North Savo </a:t>
            </a:r>
            <a:r>
              <a:rPr lang="fi-FI" dirty="0" err="1">
                <a:latin typeface="+mj-lt"/>
              </a:rPr>
              <a:t>Regional</a:t>
            </a:r>
            <a:r>
              <a:rPr lang="fi-FI" dirty="0">
                <a:latin typeface="+mj-lt"/>
              </a:rPr>
              <a:t> </a:t>
            </a:r>
            <a:r>
              <a:rPr lang="fi-FI" dirty="0" err="1">
                <a:latin typeface="+mj-lt"/>
              </a:rPr>
              <a:t>Council</a:t>
            </a:r>
            <a:endParaRPr lang="fi-FI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515494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Kelta-oranssi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SL_esitys2022" id="{6510A77E-3D41-46F6-96C7-8B557DBD956C}" vid="{0B30294F-9649-459E-8877-39414406D341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2BA730BBA5CA44FABC43D3B76C31DDA" ma:contentTypeVersion="18" ma:contentTypeDescription="Create a new document." ma:contentTypeScope="" ma:versionID="ab14091e0824df1c0ea45c5b23f14818">
  <xsd:schema xmlns:xsd="http://www.w3.org/2001/XMLSchema" xmlns:xs="http://www.w3.org/2001/XMLSchema" xmlns:p="http://schemas.microsoft.com/office/2006/metadata/properties" xmlns:ns2="20687e04-2b66-4153-a4a5-df37f3cb410c" xmlns:ns3="27da45db-5c56-40f0-812e-9e795a9ded2e" targetNamespace="http://schemas.microsoft.com/office/2006/metadata/properties" ma:root="true" ma:fieldsID="a9ef018753874e357385c209003b3c09" ns2:_="" ns3:_="">
    <xsd:import namespace="20687e04-2b66-4153-a4a5-df37f3cb410c"/>
    <xsd:import namespace="27da45db-5c56-40f0-812e-9e795a9ded2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0687e04-2b66-4153-a4a5-df37f3cb410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04f3aec6-172b-4261-a579-1b9c936781e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7da45db-5c56-40f0-812e-9e795a9ded2e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b89bfb88-a4b8-407b-b9ae-716c5ce0db20}" ma:internalName="TaxCatchAll" ma:showField="CatchAllData" ma:web="27da45db-5c56-40f0-812e-9e795a9ded2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0687e04-2b66-4153-a4a5-df37f3cb410c">
      <Terms xmlns="http://schemas.microsoft.com/office/infopath/2007/PartnerControls"/>
    </lcf76f155ced4ddcb4097134ff3c332f>
    <TaxCatchAll xmlns="27da45db-5c56-40f0-812e-9e795a9ded2e" xsi:nil="true"/>
  </documentManagement>
</p:properties>
</file>

<file path=customXml/itemProps1.xml><?xml version="1.0" encoding="utf-8"?>
<ds:datastoreItem xmlns:ds="http://schemas.openxmlformats.org/officeDocument/2006/customXml" ds:itemID="{862FBE2E-1104-4EF6-A5F2-BEC9596F48E7}"/>
</file>

<file path=customXml/itemProps2.xml><?xml version="1.0" encoding="utf-8"?>
<ds:datastoreItem xmlns:ds="http://schemas.openxmlformats.org/officeDocument/2006/customXml" ds:itemID="{FA395E57-8C19-4EFF-AB59-6D6583488FBF}"/>
</file>

<file path=customXml/itemProps3.xml><?xml version="1.0" encoding="utf-8"?>
<ds:datastoreItem xmlns:ds="http://schemas.openxmlformats.org/officeDocument/2006/customXml" ds:itemID="{29863A7A-BC2C-4526-90C4-D3157D4B9805}"/>
</file>

<file path=docProps/app.xml><?xml version="1.0" encoding="utf-8"?>
<Properties xmlns="http://schemas.openxmlformats.org/officeDocument/2006/extended-properties" xmlns:vt="http://schemas.openxmlformats.org/officeDocument/2006/docPropsVTypes">
  <Template>PSL_esitys2022</Template>
  <TotalTime>0</TotalTime>
  <Words>1555</Words>
  <Application>Microsoft Office PowerPoint</Application>
  <PresentationFormat>Laajakuva</PresentationFormat>
  <Paragraphs>368</Paragraphs>
  <Slides>13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6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13</vt:i4>
      </vt:variant>
    </vt:vector>
  </HeadingPairs>
  <TitlesOfParts>
    <vt:vector size="20" baseType="lpstr">
      <vt:lpstr>Arial</vt:lpstr>
      <vt:lpstr>Calibri</vt:lpstr>
      <vt:lpstr>Franklin Gothic Book</vt:lpstr>
      <vt:lpstr>Franklin Gothic Book (Leipäteksti)</vt:lpstr>
      <vt:lpstr>Franklin Gothic Medium</vt:lpstr>
      <vt:lpstr>Franklin Gothic Medium (Otsikot)</vt:lpstr>
      <vt:lpstr>Office-teema</vt:lpstr>
      <vt:lpstr>NORTH SAVO</vt:lpstr>
      <vt:lpstr>North Savo  in a nutshell</vt:lpstr>
      <vt:lpstr>The regional profile of  North Savo (as percentage of Finland)</vt:lpstr>
      <vt:lpstr>Smart specialisation in North Savo region</vt:lpstr>
      <vt:lpstr>Educational institutions in North Savo</vt:lpstr>
      <vt:lpstr>Research institutes in North Savo</vt:lpstr>
      <vt:lpstr>Jobs by industry sector (%) in North Savo (2022)</vt:lpstr>
      <vt:lpstr>Some important manufacturing companies in North Savo</vt:lpstr>
      <vt:lpstr>Agriculture and horticulture in North Savo (2023) </vt:lpstr>
      <vt:lpstr>Forestry in North Savo</vt:lpstr>
      <vt:lpstr>Tourism in North Savo</vt:lpstr>
      <vt:lpstr>Population, jobs and income tax percentages in North Savo</vt:lpstr>
      <vt:lpstr>Pohjois-Savon liitto North-Savo Regional Council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/>
  <cp:revision>1</cp:revision>
  <dcterms:created xsi:type="dcterms:W3CDTF">2024-09-10T07:09:54Z</dcterms:created>
  <dcterms:modified xsi:type="dcterms:W3CDTF">2024-09-10T07:10:04Z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0x01010042BA730BBA5CA44FABC43D3B76C31DDA</vt:lpwstr>
  </property>
</Properties>
</file>