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handoutMasterIdLst>
    <p:handoutMasterId r:id="rId32"/>
  </p:handoutMasterIdLst>
  <p:sldIdLst>
    <p:sldId id="263" r:id="rId2"/>
    <p:sldId id="282" r:id="rId3"/>
    <p:sldId id="293" r:id="rId4"/>
    <p:sldId id="286" r:id="rId5"/>
    <p:sldId id="297" r:id="rId6"/>
    <p:sldId id="298" r:id="rId7"/>
    <p:sldId id="287" r:id="rId8"/>
    <p:sldId id="277" r:id="rId9"/>
    <p:sldId id="288" r:id="rId10"/>
    <p:sldId id="278" r:id="rId11"/>
    <p:sldId id="289" r:id="rId12"/>
    <p:sldId id="279" r:id="rId13"/>
    <p:sldId id="290" r:id="rId14"/>
    <p:sldId id="280" r:id="rId15"/>
    <p:sldId id="291" r:id="rId16"/>
    <p:sldId id="281" r:id="rId17"/>
    <p:sldId id="292" r:id="rId18"/>
    <p:sldId id="283" r:id="rId19"/>
    <p:sldId id="294" r:id="rId20"/>
    <p:sldId id="284" r:id="rId21"/>
    <p:sldId id="295" r:id="rId22"/>
    <p:sldId id="285" r:id="rId23"/>
    <p:sldId id="296" r:id="rId24"/>
    <p:sldId id="299" r:id="rId25"/>
    <p:sldId id="301" r:id="rId26"/>
    <p:sldId id="271" r:id="rId27"/>
    <p:sldId id="300" r:id="rId28"/>
    <p:sldId id="276" r:id="rId29"/>
    <p:sldId id="264"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ED17F-86B8-4A81-9567-1FF21225ACD9}" v="86" dt="2024-08-06T05:31:00.83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96163" autoAdjust="0"/>
  </p:normalViewPr>
  <p:slideViewPr>
    <p:cSldViewPr snapToGrid="0" snapToObjects="1">
      <p:cViewPr varScale="1">
        <p:scale>
          <a:sx n="101" d="100"/>
          <a:sy n="101" d="100"/>
        </p:scale>
        <p:origin x="120" y="24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D7846E30-FEC6-7D4E-9665-D3EB2A33D8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5B7D29FD-BFB5-124A-9544-E253FC11B5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5837C7-BDF0-4545-8690-B954DCF66A25}" type="datetimeFigureOut">
              <a:rPr lang="fi-FI" smtClean="0"/>
              <a:t>6.8.2024</a:t>
            </a:fld>
            <a:endParaRPr lang="fi-FI"/>
          </a:p>
        </p:txBody>
      </p:sp>
      <p:sp>
        <p:nvSpPr>
          <p:cNvPr id="4" name="Alatunnisteen paikkamerkki 3">
            <a:extLst>
              <a:ext uri="{FF2B5EF4-FFF2-40B4-BE49-F238E27FC236}">
                <a16:creationId xmlns:a16="http://schemas.microsoft.com/office/drawing/2014/main" id="{E311BCEC-9B06-564D-8BB9-CB99FECF9D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D83C0BEB-10DB-6D46-B80F-1701003FAB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A68012-6F2D-F446-BF76-6910ECBDF8A8}" type="slidenum">
              <a:rPr lang="fi-FI" smtClean="0"/>
              <a:t>‹#›</a:t>
            </a:fld>
            <a:endParaRPr lang="fi-FI"/>
          </a:p>
        </p:txBody>
      </p:sp>
    </p:spTree>
    <p:extLst>
      <p:ext uri="{BB962C8B-B14F-4D97-AF65-F5344CB8AC3E}">
        <p14:creationId xmlns:p14="http://schemas.microsoft.com/office/powerpoint/2010/main" val="3423472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E3A5B-5999-684D-8832-1BD9E7BB8BBA}" type="datetimeFigureOut">
              <a:rPr lang="fi-FI" smtClean="0"/>
              <a:t>6.8.2024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8A064-CE29-A142-8BC8-3A7027F61D8C}" type="slidenum">
              <a:rPr lang="fi-FI" smtClean="0"/>
              <a:t>‹#›</a:t>
            </a:fld>
            <a:endParaRPr lang="fi-FI"/>
          </a:p>
        </p:txBody>
      </p:sp>
    </p:spTree>
    <p:extLst>
      <p:ext uri="{BB962C8B-B14F-4D97-AF65-F5344CB8AC3E}">
        <p14:creationId xmlns:p14="http://schemas.microsoft.com/office/powerpoint/2010/main" val="338007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25F49-E62E-684D-A145-70E6EF318CD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115A642-7622-B247-A79F-D747FA7AF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150CFBB-1C19-2242-89A0-E2CBE05350D4}"/>
              </a:ext>
            </a:extLst>
          </p:cNvPr>
          <p:cNvSpPr>
            <a:spLocks noGrp="1"/>
          </p:cNvSpPr>
          <p:nvPr>
            <p:ph type="dt" sz="half" idx="10"/>
          </p:nvPr>
        </p:nvSpPr>
        <p:spPr/>
        <p:txBody>
          <a:bodyPr/>
          <a:lstStyle/>
          <a:p>
            <a:fld id="{484721F2-2A4B-DC41-84D0-D0D38B490423}" type="datetime1">
              <a:rPr lang="fi-FI" smtClean="0"/>
              <a:t>6.8.2024</a:t>
            </a:fld>
            <a:endParaRPr lang="fi-FI"/>
          </a:p>
        </p:txBody>
      </p:sp>
      <p:sp>
        <p:nvSpPr>
          <p:cNvPr id="5" name="Alatunnisteen paikkamerkki 4">
            <a:extLst>
              <a:ext uri="{FF2B5EF4-FFF2-40B4-BE49-F238E27FC236}">
                <a16:creationId xmlns:a16="http://schemas.microsoft.com/office/drawing/2014/main" id="{0F8B8B11-CEAC-FD48-B513-FB291D98D67E}"/>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A76DC3CD-7000-344F-A84A-CFDE14731A40}"/>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21761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22665-AAF0-EF4A-9353-1FB3F9E6A07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80B1EEA-D2B7-B84D-AA47-FA160C3853A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8027F5-02C6-B445-A744-EA954037F3C9}"/>
              </a:ext>
            </a:extLst>
          </p:cNvPr>
          <p:cNvSpPr>
            <a:spLocks noGrp="1"/>
          </p:cNvSpPr>
          <p:nvPr>
            <p:ph type="dt" sz="half" idx="10"/>
          </p:nvPr>
        </p:nvSpPr>
        <p:spPr/>
        <p:txBody>
          <a:bodyPr/>
          <a:lstStyle/>
          <a:p>
            <a:fld id="{8DB82987-D68F-AD45-9907-63AB57D66555}" type="datetime1">
              <a:rPr lang="fi-FI" smtClean="0"/>
              <a:t>6.8.2024</a:t>
            </a:fld>
            <a:endParaRPr lang="fi-FI"/>
          </a:p>
        </p:txBody>
      </p:sp>
      <p:sp>
        <p:nvSpPr>
          <p:cNvPr id="5" name="Alatunnisteen paikkamerkki 4">
            <a:extLst>
              <a:ext uri="{FF2B5EF4-FFF2-40B4-BE49-F238E27FC236}">
                <a16:creationId xmlns:a16="http://schemas.microsoft.com/office/drawing/2014/main" id="{FCD6260F-CCF2-FC42-86BA-CCA4BD623F79}"/>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2C2E039C-158D-354C-8509-4E4AD15E47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68580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C53C224-0B83-EB4C-885B-638FBD2B2D0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1B8C775-A021-6C49-A61C-331A06FB107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EFAD33-8F1F-BF4C-8381-9AA9CB113E50}"/>
              </a:ext>
            </a:extLst>
          </p:cNvPr>
          <p:cNvSpPr>
            <a:spLocks noGrp="1"/>
          </p:cNvSpPr>
          <p:nvPr>
            <p:ph type="dt" sz="half" idx="10"/>
          </p:nvPr>
        </p:nvSpPr>
        <p:spPr/>
        <p:txBody>
          <a:bodyPr/>
          <a:lstStyle/>
          <a:p>
            <a:fld id="{03F5B74E-43EB-AC4C-B694-AC630504C910}" type="datetime1">
              <a:rPr lang="fi-FI" smtClean="0"/>
              <a:t>6.8.2024</a:t>
            </a:fld>
            <a:endParaRPr lang="fi-FI"/>
          </a:p>
        </p:txBody>
      </p:sp>
      <p:sp>
        <p:nvSpPr>
          <p:cNvPr id="5" name="Alatunnisteen paikkamerkki 4">
            <a:extLst>
              <a:ext uri="{FF2B5EF4-FFF2-40B4-BE49-F238E27FC236}">
                <a16:creationId xmlns:a16="http://schemas.microsoft.com/office/drawing/2014/main" id="{7EF3895A-B10E-EE44-9C4F-E290B694D75E}"/>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7659F380-9E00-FE43-BD4C-D4C317DDBB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6876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51CA-B874-DB4D-A6F2-F652387A947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30186F1-E3D6-A24E-A9A6-72965AE234A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96FC9D8-FE37-3245-A0FC-24B0011F156B}"/>
              </a:ext>
            </a:extLst>
          </p:cNvPr>
          <p:cNvSpPr>
            <a:spLocks noGrp="1"/>
          </p:cNvSpPr>
          <p:nvPr>
            <p:ph type="dt" sz="half" idx="10"/>
          </p:nvPr>
        </p:nvSpPr>
        <p:spPr/>
        <p:txBody>
          <a:bodyPr/>
          <a:lstStyle/>
          <a:p>
            <a:fld id="{EE268E74-DAF5-8E42-AF9D-AABEDAF6FF9B}" type="datetime1">
              <a:rPr lang="fi-FI" smtClean="0"/>
              <a:t>6.8.2024</a:t>
            </a:fld>
            <a:endParaRPr lang="fi-FI"/>
          </a:p>
        </p:txBody>
      </p:sp>
      <p:sp>
        <p:nvSpPr>
          <p:cNvPr id="5" name="Alatunnisteen paikkamerkki 4">
            <a:extLst>
              <a:ext uri="{FF2B5EF4-FFF2-40B4-BE49-F238E27FC236}">
                <a16:creationId xmlns:a16="http://schemas.microsoft.com/office/drawing/2014/main" id="{CBA3097B-CB4F-1E4D-A25E-D98CD1F670F2}"/>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1032DB2A-6B2F-7840-990C-88E636E969D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2018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7A16B-55F2-2E4D-9354-044EB1971C9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8E934E9-29FA-3840-AE0C-DF5B853BF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4D521A8-DCE0-AF41-95D5-95E8273DC099}"/>
              </a:ext>
            </a:extLst>
          </p:cNvPr>
          <p:cNvSpPr>
            <a:spLocks noGrp="1"/>
          </p:cNvSpPr>
          <p:nvPr>
            <p:ph type="dt" sz="half" idx="10"/>
          </p:nvPr>
        </p:nvSpPr>
        <p:spPr/>
        <p:txBody>
          <a:bodyPr/>
          <a:lstStyle/>
          <a:p>
            <a:fld id="{BFF630D1-616D-BC49-8419-54B6544657E4}" type="datetime1">
              <a:rPr lang="fi-FI" smtClean="0"/>
              <a:t>6.8.2024</a:t>
            </a:fld>
            <a:endParaRPr lang="fi-FI"/>
          </a:p>
        </p:txBody>
      </p:sp>
      <p:sp>
        <p:nvSpPr>
          <p:cNvPr id="5" name="Alatunnisteen paikkamerkki 4">
            <a:extLst>
              <a:ext uri="{FF2B5EF4-FFF2-40B4-BE49-F238E27FC236}">
                <a16:creationId xmlns:a16="http://schemas.microsoft.com/office/drawing/2014/main" id="{CBAEB666-F419-FC43-BBB8-4A6D5B99345B}"/>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0A213633-E52E-7241-ABDF-22D6D4AF8DB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42241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C6DF89-E9FD-344A-8008-7E07A038BE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8B1C6EA-0947-F546-9894-2D088652D2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A308E71-EFE2-7A4D-9C79-59EA91BE32C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E17D40D-7A4C-0942-B29C-8F0E9166E729}"/>
              </a:ext>
            </a:extLst>
          </p:cNvPr>
          <p:cNvSpPr>
            <a:spLocks noGrp="1"/>
          </p:cNvSpPr>
          <p:nvPr>
            <p:ph type="dt" sz="half" idx="10"/>
          </p:nvPr>
        </p:nvSpPr>
        <p:spPr/>
        <p:txBody>
          <a:bodyPr/>
          <a:lstStyle/>
          <a:p>
            <a:fld id="{8A0D1533-F09A-9747-8891-BAE59A1202D2}" type="datetime1">
              <a:rPr lang="fi-FI" smtClean="0"/>
              <a:t>6.8.2024</a:t>
            </a:fld>
            <a:endParaRPr lang="fi-FI"/>
          </a:p>
        </p:txBody>
      </p:sp>
      <p:sp>
        <p:nvSpPr>
          <p:cNvPr id="6" name="Alatunnisteen paikkamerkki 5">
            <a:extLst>
              <a:ext uri="{FF2B5EF4-FFF2-40B4-BE49-F238E27FC236}">
                <a16:creationId xmlns:a16="http://schemas.microsoft.com/office/drawing/2014/main" id="{58A8CF60-B37B-9440-84BF-80A26C837A03}"/>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C51DA92F-BF20-6547-BF2A-194374AFB64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86508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2D49E6-4A38-D84D-BC23-3364E72E5F1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3BD7035-F2AB-A240-8FBC-43D60618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BD8A94-C435-8540-9DA3-0E54668620D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D1F8588-D529-4C4C-8ED8-54E9FDD5E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F74E7F5-A68B-9A47-919B-5BD4AD211D3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2D3438A-9016-1D4D-BBEA-8352C50C5841}"/>
              </a:ext>
            </a:extLst>
          </p:cNvPr>
          <p:cNvSpPr>
            <a:spLocks noGrp="1"/>
          </p:cNvSpPr>
          <p:nvPr>
            <p:ph type="dt" sz="half" idx="10"/>
          </p:nvPr>
        </p:nvSpPr>
        <p:spPr/>
        <p:txBody>
          <a:bodyPr/>
          <a:lstStyle/>
          <a:p>
            <a:fld id="{89D03EEE-A3E8-6F43-B958-D24E3BD4CD4A}" type="datetime1">
              <a:rPr lang="fi-FI" smtClean="0"/>
              <a:t>6.8.2024</a:t>
            </a:fld>
            <a:endParaRPr lang="fi-FI"/>
          </a:p>
        </p:txBody>
      </p:sp>
      <p:sp>
        <p:nvSpPr>
          <p:cNvPr id="8" name="Alatunnisteen paikkamerkki 7">
            <a:extLst>
              <a:ext uri="{FF2B5EF4-FFF2-40B4-BE49-F238E27FC236}">
                <a16:creationId xmlns:a16="http://schemas.microsoft.com/office/drawing/2014/main" id="{3229C945-850A-B84E-ADD9-9809E56B2845}"/>
              </a:ext>
            </a:extLst>
          </p:cNvPr>
          <p:cNvSpPr>
            <a:spLocks noGrp="1"/>
          </p:cNvSpPr>
          <p:nvPr>
            <p:ph type="ftr" sz="quarter" idx="11"/>
          </p:nvPr>
        </p:nvSpPr>
        <p:spPr/>
        <p:txBody>
          <a:bodyPr/>
          <a:lstStyle/>
          <a:p>
            <a:r>
              <a:rPr lang="fi-FI"/>
              <a:t>Pohjois-Savon liitto</a:t>
            </a:r>
          </a:p>
        </p:txBody>
      </p:sp>
      <p:sp>
        <p:nvSpPr>
          <p:cNvPr id="9" name="Dian numeron paikkamerkki 8">
            <a:extLst>
              <a:ext uri="{FF2B5EF4-FFF2-40B4-BE49-F238E27FC236}">
                <a16:creationId xmlns:a16="http://schemas.microsoft.com/office/drawing/2014/main" id="{46128676-7DE0-DE4E-A7B4-2E56C0C2A8A2}"/>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00627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26C91-A6FE-3441-A764-79CF0848FC8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70BB0B0-2419-634F-95EA-878537E3C8BA}"/>
              </a:ext>
            </a:extLst>
          </p:cNvPr>
          <p:cNvSpPr>
            <a:spLocks noGrp="1"/>
          </p:cNvSpPr>
          <p:nvPr>
            <p:ph type="dt" sz="half" idx="10"/>
          </p:nvPr>
        </p:nvSpPr>
        <p:spPr/>
        <p:txBody>
          <a:bodyPr/>
          <a:lstStyle/>
          <a:p>
            <a:fld id="{8A0203B1-E4F1-B840-B3EB-3403192BE77E}" type="datetime1">
              <a:rPr lang="fi-FI" smtClean="0"/>
              <a:t>6.8.2024</a:t>
            </a:fld>
            <a:endParaRPr lang="fi-FI"/>
          </a:p>
        </p:txBody>
      </p:sp>
      <p:sp>
        <p:nvSpPr>
          <p:cNvPr id="4" name="Alatunnisteen paikkamerkki 3">
            <a:extLst>
              <a:ext uri="{FF2B5EF4-FFF2-40B4-BE49-F238E27FC236}">
                <a16:creationId xmlns:a16="http://schemas.microsoft.com/office/drawing/2014/main" id="{8BF34AB5-D6E3-FD48-A46B-3291B8056A49}"/>
              </a:ext>
            </a:extLst>
          </p:cNvPr>
          <p:cNvSpPr>
            <a:spLocks noGrp="1"/>
          </p:cNvSpPr>
          <p:nvPr>
            <p:ph type="ftr" sz="quarter" idx="11"/>
          </p:nvPr>
        </p:nvSpPr>
        <p:spPr/>
        <p:txBody>
          <a:bodyPr/>
          <a:lstStyle/>
          <a:p>
            <a:r>
              <a:rPr lang="fi-FI"/>
              <a:t>Pohjois-Savon liitto</a:t>
            </a:r>
          </a:p>
        </p:txBody>
      </p:sp>
      <p:sp>
        <p:nvSpPr>
          <p:cNvPr id="5" name="Dian numeron paikkamerkki 4">
            <a:extLst>
              <a:ext uri="{FF2B5EF4-FFF2-40B4-BE49-F238E27FC236}">
                <a16:creationId xmlns:a16="http://schemas.microsoft.com/office/drawing/2014/main" id="{F19C23E5-74E6-B941-A1C6-CC1F409E10A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1698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A2673C0-FB60-6946-A13C-DC27C57FE2D9}"/>
              </a:ext>
            </a:extLst>
          </p:cNvPr>
          <p:cNvSpPr>
            <a:spLocks noGrp="1"/>
          </p:cNvSpPr>
          <p:nvPr>
            <p:ph type="dt" sz="half" idx="10"/>
          </p:nvPr>
        </p:nvSpPr>
        <p:spPr/>
        <p:txBody>
          <a:bodyPr/>
          <a:lstStyle/>
          <a:p>
            <a:fld id="{EABB8A68-CB4B-C847-A3EC-F72CD206FC96}" type="datetime1">
              <a:rPr lang="fi-FI" smtClean="0"/>
              <a:t>6.8.2024</a:t>
            </a:fld>
            <a:endParaRPr lang="fi-FI"/>
          </a:p>
        </p:txBody>
      </p:sp>
      <p:sp>
        <p:nvSpPr>
          <p:cNvPr id="3" name="Alatunnisteen paikkamerkki 2">
            <a:extLst>
              <a:ext uri="{FF2B5EF4-FFF2-40B4-BE49-F238E27FC236}">
                <a16:creationId xmlns:a16="http://schemas.microsoft.com/office/drawing/2014/main" id="{690C1796-3FDB-2241-A6C7-A070A2C26902}"/>
              </a:ext>
            </a:extLst>
          </p:cNvPr>
          <p:cNvSpPr>
            <a:spLocks noGrp="1"/>
          </p:cNvSpPr>
          <p:nvPr>
            <p:ph type="ftr" sz="quarter" idx="11"/>
          </p:nvPr>
        </p:nvSpPr>
        <p:spPr/>
        <p:txBody>
          <a:bodyPr/>
          <a:lstStyle/>
          <a:p>
            <a:r>
              <a:rPr lang="fi-FI"/>
              <a:t>Pohjois-Savon liitto</a:t>
            </a:r>
          </a:p>
        </p:txBody>
      </p:sp>
      <p:sp>
        <p:nvSpPr>
          <p:cNvPr id="4" name="Dian numeron paikkamerkki 3">
            <a:extLst>
              <a:ext uri="{FF2B5EF4-FFF2-40B4-BE49-F238E27FC236}">
                <a16:creationId xmlns:a16="http://schemas.microsoft.com/office/drawing/2014/main" id="{67723E77-8499-7B45-9894-38F0A2C69B43}"/>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65073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35245C-88D3-B344-A5E4-78AAE8FE60B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1A589A8-4763-3243-BCB9-85806450D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6E57D7F-FFEB-E04A-8828-537878683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0D9A31E-16F4-DA4D-B8CF-9419A9F1CE01}"/>
              </a:ext>
            </a:extLst>
          </p:cNvPr>
          <p:cNvSpPr>
            <a:spLocks noGrp="1"/>
          </p:cNvSpPr>
          <p:nvPr>
            <p:ph type="dt" sz="half" idx="10"/>
          </p:nvPr>
        </p:nvSpPr>
        <p:spPr/>
        <p:txBody>
          <a:bodyPr/>
          <a:lstStyle/>
          <a:p>
            <a:fld id="{C4D555FD-96D7-EC42-9D89-B9192CE566F8}" type="datetime1">
              <a:rPr lang="fi-FI" smtClean="0"/>
              <a:t>6.8.2024</a:t>
            </a:fld>
            <a:endParaRPr lang="fi-FI"/>
          </a:p>
        </p:txBody>
      </p:sp>
      <p:sp>
        <p:nvSpPr>
          <p:cNvPr id="6" name="Alatunnisteen paikkamerkki 5">
            <a:extLst>
              <a:ext uri="{FF2B5EF4-FFF2-40B4-BE49-F238E27FC236}">
                <a16:creationId xmlns:a16="http://schemas.microsoft.com/office/drawing/2014/main" id="{D4D0D621-B744-5B4A-B6CB-FB3D02307481}"/>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4EFEB604-2190-364D-9776-B7E1815105DD}"/>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17821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9DBE2-CAC4-3B48-807D-4BA93EABE4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30EA694-1D42-BE4E-BBF5-0C564FBA3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8E535506-7175-5142-A0D8-90110FAB7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5029221-B69D-6D42-AE19-3BD1C5EC653F}"/>
              </a:ext>
            </a:extLst>
          </p:cNvPr>
          <p:cNvSpPr>
            <a:spLocks noGrp="1"/>
          </p:cNvSpPr>
          <p:nvPr>
            <p:ph type="dt" sz="half" idx="10"/>
          </p:nvPr>
        </p:nvSpPr>
        <p:spPr/>
        <p:txBody>
          <a:bodyPr/>
          <a:lstStyle/>
          <a:p>
            <a:fld id="{CE7BEB06-C2C9-6141-AA91-250AA4D9D3F2}" type="datetime1">
              <a:rPr lang="fi-FI" smtClean="0"/>
              <a:t>6.8.2024</a:t>
            </a:fld>
            <a:endParaRPr lang="fi-FI"/>
          </a:p>
        </p:txBody>
      </p:sp>
      <p:sp>
        <p:nvSpPr>
          <p:cNvPr id="6" name="Alatunnisteen paikkamerkki 5">
            <a:extLst>
              <a:ext uri="{FF2B5EF4-FFF2-40B4-BE49-F238E27FC236}">
                <a16:creationId xmlns:a16="http://schemas.microsoft.com/office/drawing/2014/main" id="{7B593506-999B-BF43-9D50-5E538CBA796C}"/>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C4E720A0-C01B-6C45-AE38-0C8CC4DB744B}"/>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91321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11">
            <a:alpha val="89699"/>
          </a:srgb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0706ABC-6C73-5846-A04F-62F05B4DF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922E224-D430-B443-9D0C-E9F88E8D8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1756FB0-4F53-9848-97B2-91F65346B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B1F0-F0BB-ED41-B70D-57B242437F06}" type="datetime1">
              <a:rPr lang="fi-FI" smtClean="0"/>
              <a:t>6.8.2024</a:t>
            </a:fld>
            <a:endParaRPr lang="fi-FI"/>
          </a:p>
        </p:txBody>
      </p:sp>
      <p:sp>
        <p:nvSpPr>
          <p:cNvPr id="5" name="Alatunnisteen paikkamerkki 4">
            <a:extLst>
              <a:ext uri="{FF2B5EF4-FFF2-40B4-BE49-F238E27FC236}">
                <a16:creationId xmlns:a16="http://schemas.microsoft.com/office/drawing/2014/main" id="{3A737347-ED9D-C743-A276-B8681A7FE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Pohjois-Savon liitto</a:t>
            </a:r>
          </a:p>
        </p:txBody>
      </p:sp>
      <p:sp>
        <p:nvSpPr>
          <p:cNvPr id="6" name="Dian numeron paikkamerkki 5">
            <a:extLst>
              <a:ext uri="{FF2B5EF4-FFF2-40B4-BE49-F238E27FC236}">
                <a16:creationId xmlns:a16="http://schemas.microsoft.com/office/drawing/2014/main" id="{B2E40F17-99BC-094C-BE33-4FC366B2F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FB05F-C28E-B84D-8621-8D9B2726A5C0}" type="slidenum">
              <a:rPr lang="fi-FI" smtClean="0"/>
              <a:t>‹#›</a:t>
            </a:fld>
            <a:endParaRPr lang="fi-FI"/>
          </a:p>
        </p:txBody>
      </p:sp>
    </p:spTree>
    <p:extLst>
      <p:ext uri="{BB962C8B-B14F-4D97-AF65-F5344CB8AC3E}">
        <p14:creationId xmlns:p14="http://schemas.microsoft.com/office/powerpoint/2010/main" val="151961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hl.fi/tilastot-ja-data/tilastot-aiheittain/sairastavuus-ja-tapaturmat/kansallinen-terveysindeksi"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000"/>
          </a:schemeClr>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970A147E-E1C2-5D42-B3DD-715E928B6F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429000"/>
            <a:ext cx="12192000" cy="3422650"/>
          </a:xfrm>
          <a:prstGeom prst="rect">
            <a:avLst/>
          </a:prstGeom>
        </p:spPr>
      </p:pic>
      <p:sp>
        <p:nvSpPr>
          <p:cNvPr id="2" name="Otsikko 1">
            <a:extLst>
              <a:ext uri="{FF2B5EF4-FFF2-40B4-BE49-F238E27FC236}">
                <a16:creationId xmlns:a16="http://schemas.microsoft.com/office/drawing/2014/main" id="{81E5F876-A843-1E4E-8585-49231887D222}"/>
              </a:ext>
            </a:extLst>
          </p:cNvPr>
          <p:cNvSpPr>
            <a:spLocks noGrp="1"/>
          </p:cNvSpPr>
          <p:nvPr>
            <p:ph type="title"/>
          </p:nvPr>
        </p:nvSpPr>
        <p:spPr>
          <a:xfrm>
            <a:off x="1815352" y="1785871"/>
            <a:ext cx="10376648" cy="1325563"/>
          </a:xfrm>
        </p:spPr>
        <p:txBody>
          <a:bodyPr/>
          <a:lstStyle/>
          <a:p>
            <a:r>
              <a:rPr lang="fi-FI" dirty="0">
                <a:solidFill>
                  <a:srgbClr val="FFCC11"/>
                </a:solidFill>
              </a:rPr>
              <a:t>Kansallinen terveysindeksi 2022</a:t>
            </a:r>
          </a:p>
        </p:txBody>
      </p:sp>
      <p:pic>
        <p:nvPicPr>
          <p:cNvPr id="7" name="Kuva 6">
            <a:extLst>
              <a:ext uri="{FF2B5EF4-FFF2-40B4-BE49-F238E27FC236}">
                <a16:creationId xmlns:a16="http://schemas.microsoft.com/office/drawing/2014/main" id="{B8B38D25-4AAD-B44C-A689-EB33BA0485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3238" y="410258"/>
            <a:ext cx="4306795" cy="1214737"/>
          </a:xfrm>
          <a:prstGeom prst="rect">
            <a:avLst/>
          </a:prstGeom>
        </p:spPr>
      </p:pic>
      <p:sp>
        <p:nvSpPr>
          <p:cNvPr id="6" name="Tekstiruutu 5">
            <a:extLst>
              <a:ext uri="{FF2B5EF4-FFF2-40B4-BE49-F238E27FC236}">
                <a16:creationId xmlns:a16="http://schemas.microsoft.com/office/drawing/2014/main" id="{A901E94D-3D54-7A4E-96F9-3DFDFFC60130}"/>
              </a:ext>
            </a:extLst>
          </p:cNvPr>
          <p:cNvSpPr txBox="1"/>
          <p:nvPr/>
        </p:nvSpPr>
        <p:spPr>
          <a:xfrm>
            <a:off x="339888" y="6380855"/>
            <a:ext cx="5534891" cy="276999"/>
          </a:xfrm>
          <a:prstGeom prst="rect">
            <a:avLst/>
          </a:prstGeom>
          <a:noFill/>
        </p:spPr>
        <p:txBody>
          <a:bodyPr wrap="square" rtlCol="0">
            <a:spAutoFit/>
          </a:bodyPr>
          <a:lstStyle/>
          <a:p>
            <a:r>
              <a:rPr lang="fi-FI" sz="1200" dirty="0"/>
              <a:t>Lähde: THL / Tilasto- ja indikaattoripankki Sotkanet</a:t>
            </a:r>
          </a:p>
        </p:txBody>
      </p:sp>
    </p:spTree>
    <p:extLst>
      <p:ext uri="{BB962C8B-B14F-4D97-AF65-F5344CB8AC3E}">
        <p14:creationId xmlns:p14="http://schemas.microsoft.com/office/powerpoint/2010/main" val="129930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Diabetesindeksi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228243397"/>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154,7</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154,9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164,6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172,8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170,7</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100,2</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170,2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129,8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139,2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143,4</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149,7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156,2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166,9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150,8</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109,1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116,1</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161,1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148,2</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170,7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173,2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144,7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161,8</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126,4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183,3</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182,7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110,2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114</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117,7</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121,6</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3714093433"/>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97,5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122,3</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118,8</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112,4</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107,9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110,4</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119,7</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116,3</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103,9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112,3</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118,4</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155,4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104,7</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106,9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111,5</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281082" cy="923330"/>
          </a:xfrm>
          <a:prstGeom prst="rect">
            <a:avLst/>
          </a:prstGeom>
          <a:noFill/>
        </p:spPr>
        <p:txBody>
          <a:bodyPr wrap="square" rtlCol="0">
            <a:spAutoFit/>
          </a:bodyPr>
          <a:lstStyle/>
          <a:p>
            <a:pPr marL="285750" indent="-285750">
              <a:buFont typeface="Arial" panose="020B0604020202020204" pitchFamily="34" charset="0"/>
              <a:buChar char="•"/>
            </a:pPr>
            <a:r>
              <a:rPr lang="fi-FI" sz="1800" b="0" i="0" u="none" strike="noStrike" baseline="0" dirty="0">
                <a:solidFill>
                  <a:srgbClr val="000000"/>
                </a:solidFill>
              </a:rPr>
              <a:t>Diabeteksen yleisyys koko väestössä tarkasteluvuonna. 	</a:t>
            </a:r>
          </a:p>
        </p:txBody>
      </p:sp>
    </p:spTree>
    <p:extLst>
      <p:ext uri="{BB962C8B-B14F-4D97-AF65-F5344CB8AC3E}">
        <p14:creationId xmlns:p14="http://schemas.microsoft.com/office/powerpoint/2010/main" val="248491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Diabetesindeksi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DF6839C2-D1A1-EDFD-8045-8F75C0939226}"/>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96EF0DF4-183D-B59D-93E4-7B6A5E87EF94}"/>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51F4F450-5C14-CC5C-8A59-F6F482000A3F}"/>
              </a:ext>
            </a:extLst>
          </p:cNvPr>
          <p:cNvGraphicFramePr>
            <a:graphicFrameLocks noGrp="1"/>
          </p:cNvGraphicFramePr>
          <p:nvPr>
            <p:extLst>
              <p:ext uri="{D42A27DB-BD31-4B8C-83A1-F6EECF244321}">
                <p14:modId xmlns:p14="http://schemas.microsoft.com/office/powerpoint/2010/main" val="4095428911"/>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57,7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114,1</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134,6</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68,7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72,3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96,9</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124,3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112,9</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103,9</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120,6</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82,5</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89,5</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95,8</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110,2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117,7</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121,6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99,4</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82,8</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5B0383AA-CE2D-5DFF-5992-F6F938645D14}"/>
              </a:ext>
            </a:extLst>
          </p:cNvPr>
          <p:cNvGraphicFramePr>
            <a:graphicFrameLocks noGrp="1"/>
          </p:cNvGraphicFramePr>
          <p:nvPr>
            <p:extLst>
              <p:ext uri="{D42A27DB-BD31-4B8C-83A1-F6EECF244321}">
                <p14:modId xmlns:p14="http://schemas.microsoft.com/office/powerpoint/2010/main" val="2788904607"/>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58,5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62,2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98,9</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95,6</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102,1</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102,2</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93,9</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89,6</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104,7</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106,9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111,5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88,3</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59911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Keuhkosairausindeksi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3668273356"/>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107,8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125,1</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126,4</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106,7</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89,7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113,6</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115,7</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88,9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111,2</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148,9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156,2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161,5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148,9</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96,4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130,9</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126,5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96,3</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102,5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109,1</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115,7</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2271377931"/>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88,4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110,3</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107,2</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110,7</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85,6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99,6</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83,9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88,6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97,4</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112,1</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99,4</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120,4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124,9</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93,4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108,4</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93,7</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99,3</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105,4</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111,4</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281082" cy="1754326"/>
          </a:xfrm>
          <a:prstGeom prst="rect">
            <a:avLst/>
          </a:prstGeom>
          <a:noFill/>
        </p:spPr>
        <p:txBody>
          <a:bodyPr wrap="square" rtlCol="0">
            <a:spAutoFit/>
          </a:bodyPr>
          <a:lstStyle/>
          <a:p>
            <a:pPr marL="285750" indent="-285750">
              <a:buFont typeface="Arial" panose="020B0604020202020204" pitchFamily="34" charset="0"/>
              <a:buChar char="•"/>
            </a:pPr>
            <a:r>
              <a:rPr lang="fi-FI" sz="1800" b="0" i="0" u="none" strike="noStrike" baseline="0" dirty="0">
                <a:solidFill>
                  <a:srgbClr val="000000"/>
                </a:solidFill>
              </a:rPr>
              <a:t>Astman, keuhkoahtaumataudin ja uniapnean yleisyys 20 vuotta täyttäneessä väestössä tarkasteluvuonna. </a:t>
            </a:r>
            <a:r>
              <a:rPr lang="fi-FI" sz="1800" b="0" i="0" u="none" strike="noStrike" baseline="0" dirty="0">
                <a:solidFill>
                  <a:srgbClr val="000000"/>
                </a:solidFill>
                <a:latin typeface="Source Sans Pro" panose="020B0503030403020204" pitchFamily="34" charset="0"/>
              </a:rPr>
              <a:t>	</a:t>
            </a:r>
          </a:p>
          <a:p>
            <a:r>
              <a:rPr lang="fi-FI" sz="1800" b="0" i="0" u="none" strike="noStrike" baseline="0" dirty="0">
                <a:solidFill>
                  <a:srgbClr val="000000"/>
                </a:solidFill>
              </a:rPr>
              <a:t>	</a:t>
            </a:r>
          </a:p>
        </p:txBody>
      </p:sp>
    </p:spTree>
    <p:extLst>
      <p:ext uri="{BB962C8B-B14F-4D97-AF65-F5344CB8AC3E}">
        <p14:creationId xmlns:p14="http://schemas.microsoft.com/office/powerpoint/2010/main" val="258939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Keuhkosairausindeksi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72E9301D-8770-19F8-1162-1B58ADB4287E}"/>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A3E0EEBE-7EEA-EAD7-E885-4A946BFEEC31}"/>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23A968F7-25D4-A957-451C-E0C7F3564DE6}"/>
              </a:ext>
            </a:extLst>
          </p:cNvPr>
          <p:cNvGraphicFramePr>
            <a:graphicFrameLocks noGrp="1"/>
          </p:cNvGraphicFramePr>
          <p:nvPr>
            <p:extLst>
              <p:ext uri="{D42A27DB-BD31-4B8C-83A1-F6EECF244321}">
                <p14:modId xmlns:p14="http://schemas.microsoft.com/office/powerpoint/2010/main" val="600425933"/>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61,1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67,8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95,8</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111,6</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63,5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77,5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100,4</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129,8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115,3</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107,6</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67,1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76,7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92,3</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121,8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96,3</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102,5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109,1</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76,8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73,8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86,2</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78,2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80,9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86,6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725EC186-A6D3-1D16-1E6A-50C665170290}"/>
              </a:ext>
            </a:extLst>
          </p:cNvPr>
          <p:cNvGraphicFramePr>
            <a:graphicFrameLocks noGrp="1"/>
          </p:cNvGraphicFramePr>
          <p:nvPr>
            <p:extLst>
              <p:ext uri="{D42A27DB-BD31-4B8C-83A1-F6EECF244321}">
                <p14:modId xmlns:p14="http://schemas.microsoft.com/office/powerpoint/2010/main" val="3348144554"/>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60,4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62,2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64,2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90,6</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100,8</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109,4</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107,2</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73,3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91,9</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70,1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74,4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78,1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92,2</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106,4</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93,7</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99,3</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105,4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111,4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99,2</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78,7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81,5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93,5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22477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Mielenterveysindeksi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4117446833"/>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120,6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89,2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252,1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230,6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230,6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243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144,5</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146,4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144,2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146,4</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155,9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144,4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164,5</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193,1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185,1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182,6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121,5</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152,8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152,2</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181,5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151,3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227,2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242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260,5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262,4</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140,7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166,5</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139,4</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138,4</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140,1</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141,8</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1099335255"/>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116,8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83,1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84,3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95</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237,8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209,2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211,2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227,6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137,5</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145,7</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121,6</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146,5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156,2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161,5</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176,5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166,8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122,6</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155,6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145,2</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211,7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228,8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249,7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252,9</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156,1</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89,2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136,9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136,1</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138,1</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140,1</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405052" cy="4524315"/>
          </a:xfrm>
          <a:prstGeom prst="rect">
            <a:avLst/>
          </a:prstGeom>
          <a:noFill/>
        </p:spPr>
        <p:txBody>
          <a:bodyPr wrap="square" rtlCol="0">
            <a:spAutoFit/>
          </a:bodyPr>
          <a:lstStyle/>
          <a:p>
            <a:pPr marL="342900" indent="-342900">
              <a:buAutoNum type="alphaUcParenR"/>
            </a:pPr>
            <a:r>
              <a:rPr lang="fi-FI" sz="1600" b="0" i="0" u="none" strike="noStrike" baseline="0" dirty="0">
                <a:solidFill>
                  <a:srgbClr val="000000"/>
                </a:solidFill>
              </a:rPr>
              <a:t>Itsemurhat: Tarkasteluvuoden aikana itsensä vahingoittamisen vuoksi sairaalahoitoa saaneet tai itsemurhan tehneet 13 vuotta täyttäneessä väestössä. 	</a:t>
            </a:r>
          </a:p>
          <a:p>
            <a:pPr marL="342900" indent="-342900">
              <a:buAutoNum type="alphaUcParenR"/>
            </a:pPr>
            <a:r>
              <a:rPr lang="fi-FI" sz="1600" b="0" i="0" u="none" strike="noStrike" baseline="0" dirty="0">
                <a:solidFill>
                  <a:srgbClr val="000000"/>
                </a:solidFill>
              </a:rPr>
              <a:t>Psykoosit: Tarkasteluvuonna psykoosin takia myönnettyjen lääkkeiden </a:t>
            </a:r>
            <a:r>
              <a:rPr lang="fi-FI" sz="1600" b="0" i="0" u="none" strike="noStrike" baseline="0" dirty="0" err="1">
                <a:solidFill>
                  <a:srgbClr val="000000"/>
                </a:solidFill>
              </a:rPr>
              <a:t>erityiskorvausoikeu-den</a:t>
            </a:r>
            <a:r>
              <a:rPr lang="fi-FI" sz="1600" b="0" i="0" u="none" strike="noStrike" baseline="0" dirty="0">
                <a:solidFill>
                  <a:srgbClr val="000000"/>
                </a:solidFill>
              </a:rPr>
              <a:t> haltijat koko väestössä. </a:t>
            </a:r>
          </a:p>
          <a:p>
            <a:pPr marL="342900" indent="-342900">
              <a:buFontTx/>
              <a:buAutoNum type="alphaUcParenR"/>
            </a:pPr>
            <a:r>
              <a:rPr lang="fi-FI" sz="1600" b="0" i="0" u="none" strike="noStrike" baseline="0" dirty="0">
                <a:solidFill>
                  <a:srgbClr val="000000"/>
                </a:solidFill>
              </a:rPr>
              <a:t>Työkyvyttömyyseläkkeet: Tarkasteluvuonna mielenterveys- ja käyttäytymishäiriöiden vuoksi työkyvyttömyyseläkettä työ- tai kansaneläkejärjestelmästä saaneet ikäryhmässä 16–64-vuotiaat. 	</a:t>
            </a:r>
          </a:p>
          <a:p>
            <a:pPr marL="342900" indent="-342900">
              <a:buAutoNum type="alphaUcParenR"/>
            </a:pPr>
            <a:endParaRPr lang="fi-FI" sz="1600" b="0" i="0" u="none" strike="noStrike" baseline="0" dirty="0">
              <a:solidFill>
                <a:srgbClr val="000000"/>
              </a:solidFill>
            </a:endParaRPr>
          </a:p>
          <a:p>
            <a:endParaRPr lang="fi-FI" sz="1600" b="0" i="0" u="none" strike="noStrike" baseline="0" dirty="0">
              <a:solidFill>
                <a:srgbClr val="000000"/>
              </a:solidFill>
            </a:endParaRPr>
          </a:p>
        </p:txBody>
      </p:sp>
    </p:spTree>
    <p:extLst>
      <p:ext uri="{BB962C8B-B14F-4D97-AF65-F5344CB8AC3E}">
        <p14:creationId xmlns:p14="http://schemas.microsoft.com/office/powerpoint/2010/main" val="166181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Mielenterveysindeksi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EE245252-937F-EEA9-4826-BC7729325318}"/>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F8EF4535-6DDB-BF25-75F0-81649855F803}"/>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62BE0EF5-D5F9-6121-2E6B-866C7C634848}"/>
              </a:ext>
            </a:extLst>
          </p:cNvPr>
          <p:cNvGraphicFramePr>
            <a:graphicFrameLocks noGrp="1"/>
          </p:cNvGraphicFramePr>
          <p:nvPr>
            <p:extLst>
              <p:ext uri="{D42A27DB-BD31-4B8C-83A1-F6EECF244321}">
                <p14:modId xmlns:p14="http://schemas.microsoft.com/office/powerpoint/2010/main" val="3472264156"/>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50,1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46,1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44,9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103,5</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124,3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110,2</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75,3</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94,3</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104,9</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77,8</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123,6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120,3</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139,4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138,4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140,1</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141,8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112,3</a:t>
                      </a:r>
                    </a:p>
                  </a:txBody>
                  <a:tcPr marL="9525" marR="9525" marT="9525" marB="0" anchor="b">
                    <a:lnL>
                      <a:noFill/>
                    </a:lnL>
                    <a:lnR>
                      <a:noFill/>
                    </a:lnR>
                    <a:lnT>
                      <a:noFill/>
                    </a:lnT>
                    <a:lnB>
                      <a:noFill/>
                    </a:lnB>
                    <a:noFill/>
                  </a:tcPr>
                </a:tc>
                <a:tc>
                  <a:txBody>
                    <a:bodyPr/>
                    <a:lstStyle/>
                    <a:p>
                      <a:pPr algn="r" fontAlgn="b"/>
                      <a:r>
                        <a:rPr lang="fi-FI" sz="1100" b="0" i="0" u="none" strike="noStrike" dirty="0">
                          <a:effectLst/>
                          <a:latin typeface="+mn-lt"/>
                        </a:rPr>
                        <a:t>106,8</a:t>
                      </a:r>
                    </a:p>
                  </a:txBody>
                  <a:tcPr marL="9525" marR="9525" marT="9525" marB="0" anchor="b">
                    <a:lnL>
                      <a:noFill/>
                    </a:lnL>
                    <a:lnR>
                      <a:noFill/>
                    </a:lnR>
                    <a:lnT>
                      <a:noFill/>
                    </a:lnT>
                    <a:lnB>
                      <a:noFill/>
                    </a:lnB>
                    <a:noFill/>
                  </a:tcPr>
                </a:tc>
                <a:tc>
                  <a:txBody>
                    <a:bodyPr/>
                    <a:lstStyle/>
                    <a:p>
                      <a:pPr algn="r" fontAlgn="b"/>
                      <a:r>
                        <a:rPr lang="fi-FI" sz="1100" b="0" i="0" u="none" strike="noStrike" dirty="0">
                          <a:effectLst/>
                          <a:latin typeface="+mn-lt"/>
                        </a:rPr>
                        <a:t>101,1</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88,8</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A793D374-F2BB-773D-B0FA-D1FDBB9058AF}"/>
              </a:ext>
            </a:extLst>
          </p:cNvPr>
          <p:cNvGraphicFramePr>
            <a:graphicFrameLocks noGrp="1"/>
          </p:cNvGraphicFramePr>
          <p:nvPr>
            <p:extLst>
              <p:ext uri="{D42A27DB-BD31-4B8C-83A1-F6EECF244321}">
                <p14:modId xmlns:p14="http://schemas.microsoft.com/office/powerpoint/2010/main" val="2393874884"/>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50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45,9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44,7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104,7</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75</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93,1</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104,8</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100,1</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78,3</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78,6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79,8</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121,8</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136,9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136,1</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a:effectLst/>
                          <a:latin typeface="+mn-lt"/>
                        </a:rPr>
                        <a:t>138,1</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140,1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113,7</a:t>
                      </a:r>
                    </a:p>
                  </a:txBody>
                  <a:tcPr marL="9525" marR="9525" marT="9525" marB="0" anchor="b">
                    <a:lnL>
                      <a:noFill/>
                    </a:lnL>
                    <a:lnR>
                      <a:noFill/>
                    </a:lnR>
                    <a:lnT>
                      <a:noFill/>
                    </a:lnT>
                    <a:lnB>
                      <a:noFill/>
                    </a:lnB>
                    <a:noFill/>
                  </a:tcPr>
                </a:tc>
                <a:tc>
                  <a:txBody>
                    <a:bodyPr/>
                    <a:lstStyle/>
                    <a:p>
                      <a:pPr algn="r" fontAlgn="b"/>
                      <a:r>
                        <a:rPr lang="fi-FI" sz="1100" b="0" i="0" u="none" strike="noStrike" dirty="0">
                          <a:effectLst/>
                          <a:latin typeface="+mn-lt"/>
                        </a:rPr>
                        <a:t>111,4</a:t>
                      </a:r>
                    </a:p>
                  </a:txBody>
                  <a:tcPr marL="9525" marR="9525" marT="9525" marB="0" anchor="b">
                    <a:lnL>
                      <a:noFill/>
                    </a:lnL>
                    <a:lnR>
                      <a:noFill/>
                    </a:lnR>
                    <a:lnT>
                      <a:noFill/>
                    </a:lnT>
                    <a:lnB>
                      <a:noFill/>
                    </a:lnB>
                    <a:noFill/>
                  </a:tcPr>
                </a:tc>
                <a:tc>
                  <a:txBody>
                    <a:bodyPr/>
                    <a:lstStyle/>
                    <a:p>
                      <a:pPr algn="r" fontAlgn="b"/>
                      <a:r>
                        <a:rPr lang="fi-FI" sz="1100" b="0" i="0" u="none" strike="noStrike" dirty="0">
                          <a:effectLst/>
                          <a:latin typeface="+mn-lt"/>
                        </a:rPr>
                        <a:t>105,6</a:t>
                      </a:r>
                    </a:p>
                  </a:txBody>
                  <a:tcPr marL="9525" marR="9525" marT="9525" marB="0" anchor="b">
                    <a:lnL>
                      <a:noFill/>
                    </a:lnL>
                    <a:lnR>
                      <a:noFill/>
                    </a:lnR>
                    <a:lnT>
                      <a:noFill/>
                    </a:lnT>
                    <a:lnB>
                      <a:noFill/>
                    </a:lnB>
                    <a:noFill/>
                  </a:tcPr>
                </a:tc>
                <a:tc>
                  <a:txBody>
                    <a:bodyPr/>
                    <a:lstStyle/>
                    <a:p>
                      <a:pPr algn="r" fontAlgn="b"/>
                      <a:r>
                        <a:rPr lang="fi-FI" sz="1100" b="0" i="0" u="none" strike="noStrike" dirty="0">
                          <a:effectLst/>
                          <a:latin typeface="+mn-lt"/>
                        </a:rPr>
                        <a:t>99,7</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88,8</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25096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Muistisairausindeksi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4183839995"/>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136,1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143,3</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159,3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165,7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168,1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173,4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141,8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98,2</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154,4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138,9</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174,7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138,2</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191,3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197,4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102,8</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170,7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169,8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147,3</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166,7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164,2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143,5</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166,4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167,7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171,6</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144,7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120,2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123,5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123,8</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1380367532"/>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127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123,2</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123,5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101,2</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103,8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148,9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108,9</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98,8</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115,2</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109,5</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114,4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112,1</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114,6</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114,2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113,4</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111,9</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405052" cy="923330"/>
          </a:xfrm>
          <a:prstGeom prst="rect">
            <a:avLst/>
          </a:prstGeom>
          <a:noFill/>
        </p:spPr>
        <p:txBody>
          <a:bodyPr wrap="square" rtlCol="0">
            <a:spAutoFit/>
          </a:bodyPr>
          <a:lstStyle/>
          <a:p>
            <a:pPr marL="285750" indent="-285750">
              <a:buFont typeface="Arial" panose="020B0604020202020204" pitchFamily="34" charset="0"/>
              <a:buChar char="•"/>
            </a:pPr>
            <a:r>
              <a:rPr lang="fi-FI" sz="1800" b="0" i="0" u="none" strike="noStrike" baseline="0" dirty="0">
                <a:solidFill>
                  <a:srgbClr val="000000"/>
                </a:solidFill>
              </a:rPr>
              <a:t>Muistisairauksien yleisyys 30 vuotta täyttäneessä väestössä tarkasteluvuonna. 	</a:t>
            </a:r>
          </a:p>
        </p:txBody>
      </p:sp>
    </p:spTree>
    <p:extLst>
      <p:ext uri="{BB962C8B-B14F-4D97-AF65-F5344CB8AC3E}">
        <p14:creationId xmlns:p14="http://schemas.microsoft.com/office/powerpoint/2010/main" val="165061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Muistisairausindeksi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3B55A1A8-CB73-AC6D-3880-8037E3F749EB}"/>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67DD260F-E33B-A190-CE4B-5F565F0AAF04}"/>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C8AB0D2F-A56A-7045-144A-8892E87805C0}"/>
              </a:ext>
            </a:extLst>
          </p:cNvPr>
          <p:cNvGraphicFramePr>
            <a:graphicFrameLocks noGrp="1"/>
          </p:cNvGraphicFramePr>
          <p:nvPr>
            <p:extLst>
              <p:ext uri="{D42A27DB-BD31-4B8C-83A1-F6EECF244321}">
                <p14:modId xmlns:p14="http://schemas.microsoft.com/office/powerpoint/2010/main" val="2620716441"/>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33,6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36,5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109,5</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131,1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134,1</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90,8</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141,3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102,6</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124,3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130,4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81,3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82,8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123,8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136,6</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64,2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66,2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69,5</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91,4</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110,4</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120,2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123,5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123,8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115,9</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68,1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69,1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69,6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68,6</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96,8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ABB3CB2E-500E-D22D-99A4-A87A1FB8D26B}"/>
              </a:ext>
            </a:extLst>
          </p:cNvPr>
          <p:cNvGraphicFramePr>
            <a:graphicFrameLocks noGrp="1"/>
          </p:cNvGraphicFramePr>
          <p:nvPr>
            <p:extLst>
              <p:ext uri="{D42A27DB-BD31-4B8C-83A1-F6EECF244321}">
                <p14:modId xmlns:p14="http://schemas.microsoft.com/office/powerpoint/2010/main" val="2567156600"/>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35,7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91,1</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103,8</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96,4</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93,6</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97,1</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88,9</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80,1</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116,7</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114,6</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114,2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113,4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111,9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103,1</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100,1</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82418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Sepelvaltimotauti-indeksi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948148607"/>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156,6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155,7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136,3</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140</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206,1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191,5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156,4</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107,6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97,7</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164,5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150,9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128,9</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183,2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140,1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180,2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134,8</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245,1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230,1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218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86,6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144,5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132,3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116,6</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208,7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201,4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193,5</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112,6</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126,5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123,6</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119,2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113</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2756066284"/>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99,9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139,6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118,3</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159,6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124,5</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141,5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97,2</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113,5</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152,4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110,9</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199,2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185,2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163,9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171,7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93,2</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101,4</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147,4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158,7</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86,3</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121,9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117,9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112,6</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105,5</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405052" cy="1754326"/>
          </a:xfrm>
          <a:prstGeom prst="rect">
            <a:avLst/>
          </a:prstGeom>
          <a:noFill/>
        </p:spPr>
        <p:txBody>
          <a:bodyPr wrap="square" rtlCol="0">
            <a:spAutoFit/>
          </a:bodyPr>
          <a:lstStyle/>
          <a:p>
            <a:pPr marL="285750" indent="-285750">
              <a:buFont typeface="Arial" panose="020B0604020202020204" pitchFamily="34" charset="0"/>
              <a:buChar char="•"/>
            </a:pPr>
            <a:r>
              <a:rPr lang="fi-FI" sz="1800" b="0" i="0" u="none" strike="noStrike" baseline="0" dirty="0">
                <a:solidFill>
                  <a:srgbClr val="000000"/>
                </a:solidFill>
              </a:rPr>
              <a:t>Tarkasteluvuoden aikana sairaalahoitoon tai kuolemaan johtaneiden sepelvaltimotauti-tapahtumien ilmaantuvuus ikäryhmässä 35–79-vuotiaat. 	</a:t>
            </a:r>
          </a:p>
        </p:txBody>
      </p:sp>
    </p:spTree>
    <p:extLst>
      <p:ext uri="{BB962C8B-B14F-4D97-AF65-F5344CB8AC3E}">
        <p14:creationId xmlns:p14="http://schemas.microsoft.com/office/powerpoint/2010/main" val="147770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Sepelvaltimotauti-indeksi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E9BAAF51-9BB8-8DD7-B16D-8156C4115D9B}"/>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4222F134-DC22-8264-48D8-ABC755C49E2C}"/>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2EC55522-0A76-CAEF-1AAC-98FBCC5DC4C2}"/>
              </a:ext>
            </a:extLst>
          </p:cNvPr>
          <p:cNvGraphicFramePr>
            <a:graphicFrameLocks noGrp="1"/>
          </p:cNvGraphicFramePr>
          <p:nvPr>
            <p:extLst>
              <p:ext uri="{D42A27DB-BD31-4B8C-83A1-F6EECF244321}">
                <p14:modId xmlns:p14="http://schemas.microsoft.com/office/powerpoint/2010/main" val="3985000511"/>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39,5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51,3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160,7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155,7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147,5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140,4</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131,8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124,3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159,5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155,4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141,2</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70,7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72,5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90,5</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138,2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134,6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131,9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88,2</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147,8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130,4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115,1</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136,1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68,6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72,5</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112,2</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144,7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144,6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135,3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115,7</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126,5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123,6</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119,2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66,6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67,5</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BDBE6031-A353-4C1D-A04B-4C4908C0A689}"/>
              </a:ext>
            </a:extLst>
          </p:cNvPr>
          <p:cNvGraphicFramePr>
            <a:graphicFrameLocks noGrp="1"/>
          </p:cNvGraphicFramePr>
          <p:nvPr>
            <p:extLst>
              <p:ext uri="{D42A27DB-BD31-4B8C-83A1-F6EECF244321}">
                <p14:modId xmlns:p14="http://schemas.microsoft.com/office/powerpoint/2010/main" val="4268809894"/>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40,7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51,7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151,6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136,5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128,5</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129,5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136,6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121,1</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83,5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82,9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91,8</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128,6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125,4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83,7</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145,5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124,8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107,2</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127,8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81,1</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110,2</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119,4</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121,9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117,9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112,6</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105,5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93,8</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78,5</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149667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Sairastavuuden kokonaisindeksi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2809890811"/>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114,7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120,8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118,3</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174,2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172,7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174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139,3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148,4</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146,6</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129,9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115,6</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115,5</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130,5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130,3</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128,7</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145,1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135,8</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137,5</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174,2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179,8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174,9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107</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108,2</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133,4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133,5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132,5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133,9</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135,2</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167,3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150,4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185,9</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190,3</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138,5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159,1</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166,9</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115,6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121,6</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121,9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123</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123,1</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2795747774"/>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112,8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103,5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102,6</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146,6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147,4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119,8</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113,1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117,3</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116,9</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114,1</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112</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118,6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117,7</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136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110,7</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110,6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117,4</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117,8</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120,9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149,7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157,9</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161,1</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121,1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125,4</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131,1</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104,6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117,4</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117</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117,5</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117,2</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405052" cy="3139321"/>
          </a:xfrm>
          <a:prstGeom prst="rect">
            <a:avLst/>
          </a:prstGeom>
          <a:noFill/>
        </p:spPr>
        <p:txBody>
          <a:bodyPr wrap="square" rtlCol="0">
            <a:spAutoFit/>
          </a:bodyPr>
          <a:lstStyle/>
          <a:p>
            <a:pPr marL="285750" indent="-285750">
              <a:buFont typeface="Arial" panose="020B0604020202020204" pitchFamily="34" charset="0"/>
              <a:buChar char="•"/>
            </a:pPr>
            <a:r>
              <a:rPr lang="fi-FI" sz="1800" b="0" i="0" u="none" strike="noStrike" baseline="0" dirty="0">
                <a:solidFill>
                  <a:srgbClr val="000000"/>
                </a:solidFill>
              </a:rPr>
              <a:t>Sairastavuusindeksi ja työkyvyttömyysindeksi sekä näiden osaindeksit kuvaavat sairauksien ja työkyvyttömyyden yleisyyttä suhteessa koko maan väestöön (koko maa = 100). Indeksin arvo on sitä suurempi, mitä yleisempää sairastavuus tai työkyvyttömyys alueella on. </a:t>
            </a:r>
          </a:p>
        </p:txBody>
      </p:sp>
    </p:spTree>
    <p:extLst>
      <p:ext uri="{BB962C8B-B14F-4D97-AF65-F5344CB8AC3E}">
        <p14:creationId xmlns:p14="http://schemas.microsoft.com/office/powerpoint/2010/main" val="171311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Syöpäindeksi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377928434"/>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119,5</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169,7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169,1</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92,2</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128,1</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157,2</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182,6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85,3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92,8</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142,2</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168,4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155,8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164,8</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126,3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154,2</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102,4</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108,2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106,4</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2642593097"/>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99,6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90,8</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92,9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83,7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73,8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110,5</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95,4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96,4</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89,1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96,2</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95,2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96,2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89,4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108,5</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96,4</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80</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77,2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74,1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109,6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106,3</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96,6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109,1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103,1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108,3</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95,2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92,2</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81,3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96,5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97,4</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98,8</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95,8</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405052" cy="1754326"/>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rgbClr val="000000"/>
                </a:solidFill>
              </a:rPr>
              <a:t>Tarkasteluvuoden aikana todettujen uusien syöpätapausten ilmaantuvuus (lukuun ottamatta muita ihosyöpiä kuin melanooma). </a:t>
            </a:r>
            <a:r>
              <a:rPr lang="fi-FI" sz="1800" b="0" i="0" u="none" strike="noStrike" baseline="0" dirty="0">
                <a:solidFill>
                  <a:srgbClr val="000000"/>
                </a:solidFill>
              </a:rPr>
              <a:t>	</a:t>
            </a:r>
          </a:p>
        </p:txBody>
      </p:sp>
    </p:spTree>
    <p:extLst>
      <p:ext uri="{BB962C8B-B14F-4D97-AF65-F5344CB8AC3E}">
        <p14:creationId xmlns:p14="http://schemas.microsoft.com/office/powerpoint/2010/main" val="962425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Syöpäindeksi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1747864F-8883-2958-FDB4-3EFBC5041840}"/>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87B6CA6D-1F1F-9109-6E5D-83416DD4E3D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597B85DD-2E61-3D88-5001-273B8B37D75A}"/>
              </a:ext>
            </a:extLst>
          </p:cNvPr>
          <p:cNvGraphicFramePr>
            <a:graphicFrameLocks noGrp="1"/>
          </p:cNvGraphicFramePr>
          <p:nvPr>
            <p:extLst>
              <p:ext uri="{D42A27DB-BD31-4B8C-83A1-F6EECF244321}">
                <p14:modId xmlns:p14="http://schemas.microsoft.com/office/powerpoint/2010/main" val="726775250"/>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110,5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107,9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112,4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120,5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122</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118,3</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105,5</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113,6</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94,4</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126,7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127,8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130</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127,8</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85,6</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100,5</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90,9</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102,4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108,2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106,4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122,3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124,1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121,6</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78,6</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EC85ADC0-8F85-3FB2-8AA9-E6B5DB872252}"/>
              </a:ext>
            </a:extLst>
          </p:cNvPr>
          <p:cNvGraphicFramePr>
            <a:graphicFrameLocks noGrp="1"/>
          </p:cNvGraphicFramePr>
          <p:nvPr>
            <p:extLst>
              <p:ext uri="{D42A27DB-BD31-4B8C-83A1-F6EECF244321}">
                <p14:modId xmlns:p14="http://schemas.microsoft.com/office/powerpoint/2010/main" val="2136603597"/>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113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108,8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111,7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118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102,7</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89,8</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101,7</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91,9</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105,1</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100,9</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99,5</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96,5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97,4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98,8</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95,8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105,4</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100,9</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104,5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47151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Tuki- ja liikuntaelinsairausindeksi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4187077634"/>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149,3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167,1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160,3</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194,3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197,3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198,9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180,1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174,2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165,3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162,3</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128,1</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177,4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176,9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173,1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169,4</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190,1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188,3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125,9</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248,2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251,2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256,2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256,7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137,6</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176,1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160,8</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185,1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189,8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201,5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208,2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207,8</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146,7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144,3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224,4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229,1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233,1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230</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168,7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174,1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146,7</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146</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144,9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144</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136039136"/>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136,3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133,2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131,6</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138,4</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100,9</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184,3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185,1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185,5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141,9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139</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135,1</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151,3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151,7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149</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168,8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167,8</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148,4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137,9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136,7</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135,3</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134,2</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405052" cy="3416320"/>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rgbClr val="000000"/>
                </a:solidFill>
              </a:rPr>
              <a:t>Indeksissä työkyvyttömyyseläkkeen saajista (ikäryhmässä 16–64-vuotiaat) huomioidaan eläkkeet, joiden perusteena on ICD-10 diagnoosikoodi M00–M99. Erityiskorvausoikeuksista huomioidaan henkilöt, joilla on tarkasteluvuoden aikana ollut reumalääkkeiden erityiskorvausoikeus. </a:t>
            </a:r>
            <a:r>
              <a:rPr lang="fi-FI" sz="1800" b="0" i="0" u="none" strike="noStrike" baseline="0" dirty="0">
                <a:solidFill>
                  <a:srgbClr val="000000"/>
                </a:solidFill>
              </a:rPr>
              <a:t>	</a:t>
            </a:r>
          </a:p>
        </p:txBody>
      </p:sp>
    </p:spTree>
    <p:extLst>
      <p:ext uri="{BB962C8B-B14F-4D97-AF65-F5344CB8AC3E}">
        <p14:creationId xmlns:p14="http://schemas.microsoft.com/office/powerpoint/2010/main" val="182498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Tuki- ja liikuntaelinsairausindeksi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84CE6E5A-3472-535F-860F-2E8ED4C1BE3E}"/>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0886AE95-BDBE-F6E2-3900-9C241CFC6396}"/>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45B7517A-AEB4-2D60-D9FE-9FE6E8BBC601}"/>
              </a:ext>
            </a:extLst>
          </p:cNvPr>
          <p:cNvGraphicFramePr>
            <a:graphicFrameLocks noGrp="1"/>
          </p:cNvGraphicFramePr>
          <p:nvPr>
            <p:extLst>
              <p:ext uri="{D42A27DB-BD31-4B8C-83A1-F6EECF244321}">
                <p14:modId xmlns:p14="http://schemas.microsoft.com/office/powerpoint/2010/main" val="4195422321"/>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61,8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107,4</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128,6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129,6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129,9</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64,6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65,4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65,4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89,6</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141,7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140,7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117,9</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103,4</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126,1</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127,2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125,8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125,3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70,4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72,6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73,4</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82,5</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138,2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137,1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111,1</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146,7</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146</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144,9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110,3</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72,8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72,9</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99,9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3FBDC329-1C72-61F5-79F4-8A80E6FF5475}"/>
              </a:ext>
            </a:extLst>
          </p:cNvPr>
          <p:cNvGraphicFramePr>
            <a:graphicFrameLocks noGrp="1"/>
          </p:cNvGraphicFramePr>
          <p:nvPr>
            <p:extLst>
              <p:ext uri="{D42A27DB-BD31-4B8C-83A1-F6EECF244321}">
                <p14:modId xmlns:p14="http://schemas.microsoft.com/office/powerpoint/2010/main" val="3289166041"/>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61,5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96,7</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109,1</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72,6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72,7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72,5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87,1</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109,6</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111,2</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79,7</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85,1</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125,5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124,5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119,5</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137,9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136,7</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a:effectLst/>
                          <a:latin typeface="+mn-lt"/>
                        </a:rPr>
                        <a:t>135,3</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134,2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a:noFill/>
                    </a:lnB>
                    <a:noFill/>
                  </a:tcPr>
                </a:tc>
                <a:tc>
                  <a:txBody>
                    <a:bodyPr/>
                    <a:lstStyle/>
                    <a:p>
                      <a:pPr algn="r" fontAlgn="b"/>
                      <a:r>
                        <a:rPr lang="fi-FI" sz="1100" b="0" i="0" u="none" strike="noStrike" dirty="0">
                          <a:effectLst/>
                          <a:latin typeface="+mn-lt"/>
                        </a:rPr>
                        <a:t>102,3</a:t>
                      </a:r>
                    </a:p>
                  </a:txBody>
                  <a:tcPr marL="9525" marR="9525" marT="9525" marB="0" anchor="b">
                    <a:lnL>
                      <a:noFill/>
                    </a:lnL>
                    <a:lnR>
                      <a:noFill/>
                    </a:lnR>
                    <a:lnT>
                      <a:noFill/>
                    </a:lnT>
                    <a:lnB>
                      <a:noFill/>
                    </a:lnB>
                    <a:noFill/>
                  </a:tcPr>
                </a:tc>
                <a:tc>
                  <a:txBody>
                    <a:bodyPr/>
                    <a:lstStyle/>
                    <a:p>
                      <a:pPr algn="r" fontAlgn="b"/>
                      <a:r>
                        <a:rPr lang="fi-FI" sz="1100" b="0" i="0" u="none" strike="noStrike" dirty="0">
                          <a:effectLst/>
                          <a:latin typeface="+mn-lt"/>
                        </a:rPr>
                        <a:t>101,7</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82,6</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408136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Terveysindeksin ikävakioidut osaindeksit Pohjois-Savossa v. 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4474E486-4AEC-CEEC-A631-AD8D2390D628}"/>
              </a:ext>
            </a:extLst>
          </p:cNvPr>
          <p:cNvGraphicFramePr>
            <a:graphicFrameLocks noGrp="1"/>
          </p:cNvGraphicFramePr>
          <p:nvPr>
            <p:extLst>
              <p:ext uri="{D42A27DB-BD31-4B8C-83A1-F6EECF244321}">
                <p14:modId xmlns:p14="http://schemas.microsoft.com/office/powerpoint/2010/main" val="4110905671"/>
              </p:ext>
            </p:extLst>
          </p:nvPr>
        </p:nvGraphicFramePr>
        <p:xfrm>
          <a:off x="720000" y="1440000"/>
          <a:ext cx="10027399" cy="4598670"/>
        </p:xfrm>
        <a:graphic>
          <a:graphicData uri="http://schemas.openxmlformats.org/drawingml/2006/table">
            <a:tbl>
              <a:tblPr/>
              <a:tblGrid>
                <a:gridCol w="1033727">
                  <a:extLst>
                    <a:ext uri="{9D8B030D-6E8A-4147-A177-3AD203B41FA5}">
                      <a16:colId xmlns:a16="http://schemas.microsoft.com/office/drawing/2014/main" val="2305159419"/>
                    </a:ext>
                  </a:extLst>
                </a:gridCol>
                <a:gridCol w="684843">
                  <a:extLst>
                    <a:ext uri="{9D8B030D-6E8A-4147-A177-3AD203B41FA5}">
                      <a16:colId xmlns:a16="http://schemas.microsoft.com/office/drawing/2014/main" val="812611812"/>
                    </a:ext>
                  </a:extLst>
                </a:gridCol>
                <a:gridCol w="785240">
                  <a:extLst>
                    <a:ext uri="{9D8B030D-6E8A-4147-A177-3AD203B41FA5}">
                      <a16:colId xmlns:a16="http://schemas.microsoft.com/office/drawing/2014/main" val="1119551894"/>
                    </a:ext>
                  </a:extLst>
                </a:gridCol>
                <a:gridCol w="649310">
                  <a:extLst>
                    <a:ext uri="{9D8B030D-6E8A-4147-A177-3AD203B41FA5}">
                      <a16:colId xmlns:a16="http://schemas.microsoft.com/office/drawing/2014/main" val="625111731"/>
                    </a:ext>
                  </a:extLst>
                </a:gridCol>
                <a:gridCol w="1072491">
                  <a:extLst>
                    <a:ext uri="{9D8B030D-6E8A-4147-A177-3AD203B41FA5}">
                      <a16:colId xmlns:a16="http://schemas.microsoft.com/office/drawing/2014/main" val="554463937"/>
                    </a:ext>
                  </a:extLst>
                </a:gridCol>
                <a:gridCol w="982040">
                  <a:extLst>
                    <a:ext uri="{9D8B030D-6E8A-4147-A177-3AD203B41FA5}">
                      <a16:colId xmlns:a16="http://schemas.microsoft.com/office/drawing/2014/main" val="658270753"/>
                    </a:ext>
                  </a:extLst>
                </a:gridCol>
                <a:gridCol w="969118">
                  <a:extLst>
                    <a:ext uri="{9D8B030D-6E8A-4147-A177-3AD203B41FA5}">
                      <a16:colId xmlns:a16="http://schemas.microsoft.com/office/drawing/2014/main" val="2199268504"/>
                    </a:ext>
                  </a:extLst>
                </a:gridCol>
                <a:gridCol w="969118">
                  <a:extLst>
                    <a:ext uri="{9D8B030D-6E8A-4147-A177-3AD203B41FA5}">
                      <a16:colId xmlns:a16="http://schemas.microsoft.com/office/drawing/2014/main" val="1614316729"/>
                    </a:ext>
                  </a:extLst>
                </a:gridCol>
                <a:gridCol w="723608">
                  <a:extLst>
                    <a:ext uri="{9D8B030D-6E8A-4147-A177-3AD203B41FA5}">
                      <a16:colId xmlns:a16="http://schemas.microsoft.com/office/drawing/2014/main" val="3971495907"/>
                    </a:ext>
                  </a:extLst>
                </a:gridCol>
                <a:gridCol w="516863">
                  <a:extLst>
                    <a:ext uri="{9D8B030D-6E8A-4147-A177-3AD203B41FA5}">
                      <a16:colId xmlns:a16="http://schemas.microsoft.com/office/drawing/2014/main" val="3232851919"/>
                    </a:ext>
                  </a:extLst>
                </a:gridCol>
                <a:gridCol w="1020805">
                  <a:extLst>
                    <a:ext uri="{9D8B030D-6E8A-4147-A177-3AD203B41FA5}">
                      <a16:colId xmlns:a16="http://schemas.microsoft.com/office/drawing/2014/main" val="1424597906"/>
                    </a:ext>
                  </a:extLst>
                </a:gridCol>
                <a:gridCol w="620236">
                  <a:extLst>
                    <a:ext uri="{9D8B030D-6E8A-4147-A177-3AD203B41FA5}">
                      <a16:colId xmlns:a16="http://schemas.microsoft.com/office/drawing/2014/main" val="2752557767"/>
                    </a:ext>
                  </a:extLst>
                </a:gridCol>
              </a:tblGrid>
              <a:tr h="323850">
                <a:tc>
                  <a:txBody>
                    <a:bodyPr/>
                    <a:lstStyle/>
                    <a:p>
                      <a:pPr algn="l" fontAlgn="b"/>
                      <a:r>
                        <a:rPr lang="fi-FI" sz="1200" b="1" i="0" u="none" strike="noStrike" dirty="0">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Aivoveri-</a:t>
                      </a:r>
                      <a:br>
                        <a:rPr lang="fi-FI" sz="1200" b="1" i="0" u="none" strike="noStrike">
                          <a:solidFill>
                            <a:srgbClr val="000000"/>
                          </a:solidFill>
                          <a:effectLst/>
                          <a:latin typeface="+mn-lt"/>
                        </a:rPr>
                      </a:br>
                      <a:r>
                        <a:rPr lang="fi-FI" sz="1200" b="1" i="0" u="none" strike="noStrike">
                          <a:solidFill>
                            <a:srgbClr val="000000"/>
                          </a:solidFill>
                          <a:effectLst/>
                          <a:latin typeface="+mn-lt"/>
                        </a:rPr>
                        <a:t>suonitauti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Alkoholisai-</a:t>
                      </a:r>
                      <a:br>
                        <a:rPr lang="fi-FI" sz="1200" b="1" i="0" u="none" strike="noStrike">
                          <a:solidFill>
                            <a:srgbClr val="000000"/>
                          </a:solidFill>
                          <a:effectLst/>
                          <a:latin typeface="+mn-lt"/>
                        </a:rPr>
                      </a:br>
                      <a:r>
                        <a:rPr lang="fi-FI" sz="1200" b="1" i="0" u="none" strike="noStrike">
                          <a:solidFill>
                            <a:srgbClr val="000000"/>
                          </a:solidFill>
                          <a:effectLst/>
                          <a:latin typeface="+mn-lt"/>
                        </a:rPr>
                        <a:t>rastavuus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Diabetes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Keuhkosairaus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Mielenterveys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Muistisairaus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Sairastavuus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dirty="0" err="1">
                          <a:solidFill>
                            <a:srgbClr val="000000"/>
                          </a:solidFill>
                          <a:effectLst/>
                          <a:latin typeface="+mn-lt"/>
                        </a:rPr>
                        <a:t>Sepelvalti</a:t>
                      </a:r>
                      <a:r>
                        <a:rPr lang="fi-FI" sz="1200" b="1" i="0" u="none" strike="noStrike" dirty="0">
                          <a:solidFill>
                            <a:srgbClr val="000000"/>
                          </a:solidFill>
                          <a:effectLst/>
                          <a:latin typeface="+mn-lt"/>
                        </a:rPr>
                        <a:t>-</a:t>
                      </a:r>
                      <a:br>
                        <a:rPr lang="fi-FI" sz="1200" b="1" i="0" u="none" strike="noStrike" dirty="0">
                          <a:solidFill>
                            <a:srgbClr val="000000"/>
                          </a:solidFill>
                          <a:effectLst/>
                          <a:latin typeface="+mn-lt"/>
                        </a:rPr>
                      </a:br>
                      <a:r>
                        <a:rPr lang="fi-FI" sz="1200" b="1" i="0" u="none" strike="noStrike" dirty="0" err="1">
                          <a:solidFill>
                            <a:srgbClr val="000000"/>
                          </a:solidFill>
                          <a:effectLst/>
                          <a:latin typeface="+mn-lt"/>
                        </a:rPr>
                        <a:t>motauti</a:t>
                      </a:r>
                      <a:endParaRPr lang="fi-FI" sz="1200" b="1"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Syöpä</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Tuki- ja liikunta-</a:t>
                      </a:r>
                      <a:br>
                        <a:rPr lang="fi-FI" sz="1200" b="1" i="0" u="none" strike="noStrike">
                          <a:solidFill>
                            <a:srgbClr val="000000"/>
                          </a:solidFill>
                          <a:effectLst/>
                          <a:latin typeface="+mn-lt"/>
                        </a:rPr>
                      </a:br>
                      <a:r>
                        <a:rPr lang="fi-FI" sz="1200" b="1" i="0" u="none" strike="noStrike">
                          <a:solidFill>
                            <a:srgbClr val="000000"/>
                          </a:solidFill>
                          <a:effectLst/>
                          <a:latin typeface="+mn-lt"/>
                        </a:rPr>
                        <a:t>elinsairaus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Työkyvyt-</a:t>
                      </a:r>
                      <a:br>
                        <a:rPr lang="fi-FI" sz="1200" b="1" i="0" u="none" strike="noStrike">
                          <a:solidFill>
                            <a:srgbClr val="000000"/>
                          </a:solidFill>
                          <a:effectLst/>
                          <a:latin typeface="+mn-lt"/>
                        </a:rPr>
                      </a:br>
                      <a:r>
                        <a:rPr lang="fi-FI" sz="1200" b="1" i="0" u="none" strike="noStrike">
                          <a:solidFill>
                            <a:srgbClr val="000000"/>
                          </a:solidFill>
                          <a:effectLst/>
                          <a:latin typeface="+mn-lt"/>
                        </a:rPr>
                        <a:t>tömyys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66911"/>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268248488"/>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130,7</a:t>
                      </a:r>
                    </a:p>
                  </a:txBody>
                  <a:tcPr marL="9525" marR="9525" marT="9525" marB="0" anchor="b">
                    <a:lnL>
                      <a:noFill/>
                    </a:lnL>
                    <a:lnR>
                      <a:noFill/>
                    </a:lnR>
                    <a:lnT>
                      <a:noFill/>
                    </a:lnT>
                    <a:lnB>
                      <a:noFill/>
                    </a:lnB>
                    <a:noFill/>
                  </a:tcPr>
                </a:tc>
                <a:extLst>
                  <a:ext uri="{0D108BD9-81ED-4DB2-BD59-A6C34878D82A}">
                    <a16:rowId xmlns:a16="http://schemas.microsoft.com/office/drawing/2014/main" val="1774906131"/>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227,6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208,5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83460856"/>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144,2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135,1</a:t>
                      </a:r>
                    </a:p>
                  </a:txBody>
                  <a:tcPr marL="9525" marR="9525" marT="9525" marB="0" anchor="b">
                    <a:lnL>
                      <a:noFill/>
                    </a:lnL>
                    <a:lnR>
                      <a:noFill/>
                    </a:lnR>
                    <a:lnT>
                      <a:noFill/>
                    </a:lnT>
                    <a:lnB>
                      <a:noFill/>
                    </a:lnB>
                    <a:noFill/>
                  </a:tcPr>
                </a:tc>
                <a:extLst>
                  <a:ext uri="{0D108BD9-81ED-4DB2-BD59-A6C34878D82A}">
                    <a16:rowId xmlns:a16="http://schemas.microsoft.com/office/drawing/2014/main" val="3406412847"/>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86,2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98711461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123,5</a:t>
                      </a:r>
                    </a:p>
                  </a:txBody>
                  <a:tcPr marL="9525" marR="9525" marT="9525" marB="0" anchor="b">
                    <a:lnL>
                      <a:noFill/>
                    </a:lnL>
                    <a:lnR>
                      <a:noFill/>
                    </a:lnR>
                    <a:lnT>
                      <a:noFill/>
                    </a:lnT>
                    <a:lnB>
                      <a:noFill/>
                    </a:lnB>
                    <a:noFill/>
                  </a:tcPr>
                </a:tc>
                <a:extLst>
                  <a:ext uri="{0D108BD9-81ED-4DB2-BD59-A6C34878D82A}">
                    <a16:rowId xmlns:a16="http://schemas.microsoft.com/office/drawing/2014/main" val="1197968806"/>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141,8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8200729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150,1</a:t>
                      </a:r>
                    </a:p>
                  </a:txBody>
                  <a:tcPr marL="9525" marR="9525" marT="9525" marB="0" anchor="b">
                    <a:lnL>
                      <a:noFill/>
                    </a:lnL>
                    <a:lnR>
                      <a:noFill/>
                    </a:lnR>
                    <a:lnT>
                      <a:noFill/>
                    </a:lnT>
                    <a:lnB>
                      <a:noFill/>
                    </a:lnB>
                    <a:noFill/>
                  </a:tcPr>
                </a:tc>
                <a:extLst>
                  <a:ext uri="{0D108BD9-81ED-4DB2-BD59-A6C34878D82A}">
                    <a16:rowId xmlns:a16="http://schemas.microsoft.com/office/drawing/2014/main" val="3410434392"/>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146,5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179,2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534372119"/>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160,6</a:t>
                      </a:r>
                    </a:p>
                  </a:txBody>
                  <a:tcPr marL="9525" marR="9525" marT="9525" marB="0" anchor="b">
                    <a:lnL>
                      <a:noFill/>
                    </a:lnL>
                    <a:lnR>
                      <a:noFill/>
                    </a:lnR>
                    <a:lnT>
                      <a:noFill/>
                    </a:lnT>
                    <a:lnB>
                      <a:noFill/>
                    </a:lnB>
                    <a:noFill/>
                  </a:tcPr>
                </a:tc>
                <a:extLst>
                  <a:ext uri="{0D108BD9-81ED-4DB2-BD59-A6C34878D82A}">
                    <a16:rowId xmlns:a16="http://schemas.microsoft.com/office/drawing/2014/main" val="2877286443"/>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171,7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240,9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0372238"/>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a:t>
                      </a:r>
                    </a:p>
                  </a:txBody>
                  <a:tcPr marL="9525" marR="9525" marT="9525" marB="0" anchor="b">
                    <a:lnL>
                      <a:noFill/>
                    </a:lnL>
                    <a:lnR>
                      <a:noFill/>
                    </a:lnR>
                    <a:lnT>
                      <a:noFill/>
                    </a:lnT>
                    <a:lnB>
                      <a:noFill/>
                    </a:lnB>
                    <a:noFill/>
                  </a:tcPr>
                </a:tc>
                <a:extLst>
                  <a:ext uri="{0D108BD9-81ED-4DB2-BD59-A6C34878D82A}">
                    <a16:rowId xmlns:a16="http://schemas.microsoft.com/office/drawing/2014/main" val="3414831944"/>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34037844"/>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82,1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168,4</a:t>
                      </a:r>
                    </a:p>
                  </a:txBody>
                  <a:tcPr marL="9525" marR="9525" marT="9525" marB="0" anchor="b">
                    <a:lnL>
                      <a:noFill/>
                    </a:lnL>
                    <a:lnR>
                      <a:noFill/>
                    </a:lnR>
                    <a:lnT>
                      <a:noFill/>
                    </a:lnT>
                    <a:lnB>
                      <a:noFill/>
                    </a:lnB>
                    <a:noFill/>
                  </a:tcPr>
                </a:tc>
                <a:extLst>
                  <a:ext uri="{0D108BD9-81ED-4DB2-BD59-A6C34878D82A}">
                    <a16:rowId xmlns:a16="http://schemas.microsoft.com/office/drawing/2014/main" val="3176900914"/>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727845174"/>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252,9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235</a:t>
                      </a:r>
                    </a:p>
                  </a:txBody>
                  <a:tcPr marL="9525" marR="9525" marT="9525" marB="0" anchor="b">
                    <a:lnL>
                      <a:noFill/>
                    </a:lnL>
                    <a:lnR>
                      <a:noFill/>
                    </a:lnR>
                    <a:lnT>
                      <a:noFill/>
                    </a:lnT>
                    <a:lnB>
                      <a:noFill/>
                    </a:lnB>
                    <a:noFill/>
                  </a:tcPr>
                </a:tc>
                <a:extLst>
                  <a:ext uri="{0D108BD9-81ED-4DB2-BD59-A6C34878D82A}">
                    <a16:rowId xmlns:a16="http://schemas.microsoft.com/office/drawing/2014/main" val="2830298414"/>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183,4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129212791"/>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199,7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156,1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167,8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184,9</a:t>
                      </a:r>
                    </a:p>
                  </a:txBody>
                  <a:tcPr marL="9525" marR="9525" marT="9525" marB="0" anchor="b">
                    <a:lnL>
                      <a:noFill/>
                    </a:lnL>
                    <a:lnR>
                      <a:noFill/>
                    </a:lnR>
                    <a:lnT>
                      <a:noFill/>
                    </a:lnT>
                    <a:lnB>
                      <a:noFill/>
                    </a:lnB>
                    <a:noFill/>
                  </a:tcPr>
                </a:tc>
                <a:extLst>
                  <a:ext uri="{0D108BD9-81ED-4DB2-BD59-A6C34878D82A}">
                    <a16:rowId xmlns:a16="http://schemas.microsoft.com/office/drawing/2014/main" val="152151447"/>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89,2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473260965"/>
                  </a:ext>
                </a:extLst>
              </a:tr>
              <a:tr h="323850">
                <a:tc>
                  <a:txBody>
                    <a:bodyPr/>
                    <a:lstStyle/>
                    <a:p>
                      <a:pPr algn="l" fontAlgn="b"/>
                      <a:r>
                        <a:rPr lang="fi-FI" sz="1200" b="1" i="0" u="none" strike="noStrike" dirty="0">
                          <a:solidFill>
                            <a:srgbClr val="000000"/>
                          </a:solidFill>
                          <a:effectLst/>
                          <a:latin typeface="+mn-lt"/>
                        </a:rPr>
                        <a:t>Pohjois-Savon</a:t>
                      </a:r>
                      <a:br>
                        <a:rPr lang="fi-FI" sz="1200" b="1" i="0" u="none" strike="noStrike" dirty="0">
                          <a:solidFill>
                            <a:srgbClr val="000000"/>
                          </a:solidFill>
                          <a:effectLst/>
                          <a:latin typeface="+mn-lt"/>
                        </a:rPr>
                      </a:br>
                      <a:r>
                        <a:rPr lang="fi-FI" sz="1200" b="1" i="0" u="none" strike="noStrike" dirty="0">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101,2</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120,8</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111,5</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111,4</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140,1</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111,9</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117,2</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105,5</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95,8</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134,2</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135,2</a:t>
                      </a:r>
                    </a:p>
                  </a:txBody>
                  <a:tcPr marL="9525" marR="9525" marT="9525" marB="0" anchor="b">
                    <a:lnL>
                      <a:noFill/>
                    </a:lnL>
                    <a:lnR>
                      <a:noFill/>
                    </a:lnR>
                    <a:lnT>
                      <a:noFill/>
                    </a:lnT>
                    <a:lnB>
                      <a:noFill/>
                    </a:lnB>
                    <a:noFill/>
                  </a:tcPr>
                </a:tc>
                <a:extLst>
                  <a:ext uri="{0D108BD9-81ED-4DB2-BD59-A6C34878D82A}">
                    <a16:rowId xmlns:a16="http://schemas.microsoft.com/office/drawing/2014/main" val="2839411402"/>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09335545"/>
                  </a:ext>
                </a:extLst>
              </a:tr>
            </a:tbl>
          </a:graphicData>
        </a:graphic>
      </p:graphicFrame>
    </p:spTree>
    <p:extLst>
      <p:ext uri="{BB962C8B-B14F-4D97-AF65-F5344CB8AC3E}">
        <p14:creationId xmlns:p14="http://schemas.microsoft.com/office/powerpoint/2010/main" val="424062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Terveysindeksin ikävakioidut osaindeksit hyvinvointialueittain v. 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2" name="Taulukko 1">
            <a:extLst>
              <a:ext uri="{FF2B5EF4-FFF2-40B4-BE49-F238E27FC236}">
                <a16:creationId xmlns:a16="http://schemas.microsoft.com/office/drawing/2014/main" id="{E07855C7-852A-F10E-1A22-FB2E4FE3DB8B}"/>
              </a:ext>
            </a:extLst>
          </p:cNvPr>
          <p:cNvGraphicFramePr>
            <a:graphicFrameLocks noGrp="1"/>
          </p:cNvGraphicFramePr>
          <p:nvPr>
            <p:extLst>
              <p:ext uri="{D42A27DB-BD31-4B8C-83A1-F6EECF244321}">
                <p14:modId xmlns:p14="http://schemas.microsoft.com/office/powerpoint/2010/main" val="1528314379"/>
              </p:ext>
            </p:extLst>
          </p:nvPr>
        </p:nvGraphicFramePr>
        <p:xfrm>
          <a:off x="720000" y="1440000"/>
          <a:ext cx="10050400" cy="4701952"/>
        </p:xfrm>
        <a:graphic>
          <a:graphicData uri="http://schemas.openxmlformats.org/drawingml/2006/table">
            <a:tbl>
              <a:tblPr/>
              <a:tblGrid>
                <a:gridCol w="1188741">
                  <a:extLst>
                    <a:ext uri="{9D8B030D-6E8A-4147-A177-3AD203B41FA5}">
                      <a16:colId xmlns:a16="http://schemas.microsoft.com/office/drawing/2014/main" val="611888695"/>
                    </a:ext>
                  </a:extLst>
                </a:gridCol>
                <a:gridCol w="616101">
                  <a:extLst>
                    <a:ext uri="{9D8B030D-6E8A-4147-A177-3AD203B41FA5}">
                      <a16:colId xmlns:a16="http://schemas.microsoft.com/office/drawing/2014/main" val="2790298484"/>
                    </a:ext>
                  </a:extLst>
                </a:gridCol>
                <a:gridCol w="821468">
                  <a:extLst>
                    <a:ext uri="{9D8B030D-6E8A-4147-A177-3AD203B41FA5}">
                      <a16:colId xmlns:a16="http://schemas.microsoft.com/office/drawing/2014/main" val="2521681057"/>
                    </a:ext>
                  </a:extLst>
                </a:gridCol>
                <a:gridCol w="700664">
                  <a:extLst>
                    <a:ext uri="{9D8B030D-6E8A-4147-A177-3AD203B41FA5}">
                      <a16:colId xmlns:a16="http://schemas.microsoft.com/office/drawing/2014/main" val="1121670215"/>
                    </a:ext>
                  </a:extLst>
                </a:gridCol>
                <a:gridCol w="1041935">
                  <a:extLst>
                    <a:ext uri="{9D8B030D-6E8A-4147-A177-3AD203B41FA5}">
                      <a16:colId xmlns:a16="http://schemas.microsoft.com/office/drawing/2014/main" val="4223368141"/>
                    </a:ext>
                  </a:extLst>
                </a:gridCol>
                <a:gridCol w="1002674">
                  <a:extLst>
                    <a:ext uri="{9D8B030D-6E8A-4147-A177-3AD203B41FA5}">
                      <a16:colId xmlns:a16="http://schemas.microsoft.com/office/drawing/2014/main" val="3733235522"/>
                    </a:ext>
                  </a:extLst>
                </a:gridCol>
                <a:gridCol w="942272">
                  <a:extLst>
                    <a:ext uri="{9D8B030D-6E8A-4147-A177-3AD203B41FA5}">
                      <a16:colId xmlns:a16="http://schemas.microsoft.com/office/drawing/2014/main" val="2247004104"/>
                    </a:ext>
                  </a:extLst>
                </a:gridCol>
                <a:gridCol w="933212">
                  <a:extLst>
                    <a:ext uri="{9D8B030D-6E8A-4147-A177-3AD203B41FA5}">
                      <a16:colId xmlns:a16="http://schemas.microsoft.com/office/drawing/2014/main" val="502742770"/>
                    </a:ext>
                  </a:extLst>
                </a:gridCol>
                <a:gridCol w="664424">
                  <a:extLst>
                    <a:ext uri="{9D8B030D-6E8A-4147-A177-3AD203B41FA5}">
                      <a16:colId xmlns:a16="http://schemas.microsoft.com/office/drawing/2014/main" val="1598760287"/>
                    </a:ext>
                  </a:extLst>
                </a:gridCol>
                <a:gridCol w="579859">
                  <a:extLst>
                    <a:ext uri="{9D8B030D-6E8A-4147-A177-3AD203B41FA5}">
                      <a16:colId xmlns:a16="http://schemas.microsoft.com/office/drawing/2014/main" val="3230558499"/>
                    </a:ext>
                  </a:extLst>
                </a:gridCol>
                <a:gridCol w="979191">
                  <a:extLst>
                    <a:ext uri="{9D8B030D-6E8A-4147-A177-3AD203B41FA5}">
                      <a16:colId xmlns:a16="http://schemas.microsoft.com/office/drawing/2014/main" val="1619676137"/>
                    </a:ext>
                  </a:extLst>
                </a:gridCol>
                <a:gridCol w="579859">
                  <a:extLst>
                    <a:ext uri="{9D8B030D-6E8A-4147-A177-3AD203B41FA5}">
                      <a16:colId xmlns:a16="http://schemas.microsoft.com/office/drawing/2014/main" val="3761191451"/>
                    </a:ext>
                  </a:extLst>
                </a:gridCol>
              </a:tblGrid>
              <a:tr h="350931">
                <a:tc>
                  <a:txBody>
                    <a:bodyPr/>
                    <a:lstStyle/>
                    <a:p>
                      <a:pPr algn="l" fontAlgn="b"/>
                      <a:r>
                        <a:rPr lang="fi-FI" sz="1100" b="1" i="0" u="none" strike="noStrike" dirty="0">
                          <a:solidFill>
                            <a:srgbClr val="000000"/>
                          </a:solidFill>
                          <a:effectLst/>
                          <a:latin typeface="+mn-lt"/>
                        </a:rPr>
                        <a:t>Hyvinvointialue</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Aivoveri-</a:t>
                      </a:r>
                      <a:br>
                        <a:rPr lang="fi-FI" sz="1100" b="1" i="0" u="none" strike="noStrike">
                          <a:solidFill>
                            <a:srgbClr val="000000"/>
                          </a:solidFill>
                          <a:effectLst/>
                          <a:latin typeface="+mn-lt"/>
                        </a:rPr>
                      </a:br>
                      <a:r>
                        <a:rPr lang="fi-FI" sz="1100" b="1" i="0" u="none" strike="noStrike">
                          <a:solidFill>
                            <a:srgbClr val="000000"/>
                          </a:solidFill>
                          <a:effectLst/>
                          <a:latin typeface="+mn-lt"/>
                        </a:rPr>
                        <a:t>suonitauti</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Alkoholisai-</a:t>
                      </a:r>
                      <a:br>
                        <a:rPr lang="fi-FI" sz="1100" b="1" i="0" u="none" strike="noStrike">
                          <a:solidFill>
                            <a:srgbClr val="000000"/>
                          </a:solidFill>
                          <a:effectLst/>
                          <a:latin typeface="+mn-lt"/>
                        </a:rPr>
                      </a:br>
                      <a:r>
                        <a:rPr lang="fi-FI" sz="1100" b="1" i="0" u="none" strike="noStrike">
                          <a:solidFill>
                            <a:srgbClr val="000000"/>
                          </a:solidFill>
                          <a:effectLst/>
                          <a:latin typeface="+mn-lt"/>
                        </a:rPr>
                        <a:t>rastavuus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Diabetes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dirty="0">
                          <a:solidFill>
                            <a:srgbClr val="000000"/>
                          </a:solidFill>
                          <a:effectLst/>
                          <a:latin typeface="+mn-lt"/>
                        </a:rPr>
                        <a:t>Keuhkosairaus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Mielenterveys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Muistisairaus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Sairastavuus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Sepelvalti-</a:t>
                      </a:r>
                      <a:br>
                        <a:rPr lang="fi-FI" sz="1100" b="1" i="0" u="none" strike="noStrike">
                          <a:solidFill>
                            <a:srgbClr val="000000"/>
                          </a:solidFill>
                          <a:effectLst/>
                          <a:latin typeface="+mn-lt"/>
                        </a:rPr>
                      </a:br>
                      <a:r>
                        <a:rPr lang="fi-FI" sz="1100" b="1" i="0" u="none" strike="noStrike">
                          <a:solidFill>
                            <a:srgbClr val="000000"/>
                          </a:solidFill>
                          <a:effectLst/>
                          <a:latin typeface="+mn-lt"/>
                        </a:rPr>
                        <a:t>motauti</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Syöpä</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Tuki- ja liikunta-</a:t>
                      </a:r>
                      <a:br>
                        <a:rPr lang="fi-FI" sz="1100" b="1" i="0" u="none" strike="noStrike">
                          <a:solidFill>
                            <a:srgbClr val="000000"/>
                          </a:solidFill>
                          <a:effectLst/>
                          <a:latin typeface="+mn-lt"/>
                        </a:rPr>
                      </a:br>
                      <a:r>
                        <a:rPr lang="fi-FI" sz="1100" b="1" i="0" u="none" strike="noStrike">
                          <a:solidFill>
                            <a:srgbClr val="000000"/>
                          </a:solidFill>
                          <a:effectLst/>
                          <a:latin typeface="+mn-lt"/>
                        </a:rPr>
                        <a:t>elinsairaus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Työkyvyt-</a:t>
                      </a:r>
                      <a:br>
                        <a:rPr lang="fi-FI" sz="1100" b="1" i="0" u="none" strike="noStrike">
                          <a:solidFill>
                            <a:srgbClr val="000000"/>
                          </a:solidFill>
                          <a:effectLst/>
                          <a:latin typeface="+mn-lt"/>
                        </a:rPr>
                      </a:br>
                      <a:r>
                        <a:rPr lang="fi-FI" sz="1100" b="1" i="0" u="none" strike="noStrike">
                          <a:solidFill>
                            <a:srgbClr val="000000"/>
                          </a:solidFill>
                          <a:effectLst/>
                          <a:latin typeface="+mn-lt"/>
                        </a:rPr>
                        <a:t>tömyys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0031520"/>
                  </a:ext>
                </a:extLst>
              </a:tr>
              <a:tr h="145903">
                <a:tc>
                  <a:txBody>
                    <a:bodyPr/>
                    <a:lstStyle/>
                    <a:p>
                      <a:pPr algn="l" fontAlgn="b"/>
                      <a:r>
                        <a:rPr lang="fi-FI" sz="1100" b="0" i="0" u="none" strike="noStrike" dirty="0">
                          <a:solidFill>
                            <a:srgbClr val="000000"/>
                          </a:solidFill>
                          <a:effectLst/>
                          <a:highlight>
                            <a:srgbClr val="D9D9D9"/>
                          </a:highlight>
                          <a:latin typeface="+mn-lt"/>
                        </a:rPr>
                        <a:t>Ahvenanmaa</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solidFill>
                            <a:srgbClr val="000000"/>
                          </a:solidFill>
                          <a:effectLst/>
                          <a:highlight>
                            <a:srgbClr val="D9D9D9"/>
                          </a:highlight>
                          <a:latin typeface="+mn-lt"/>
                        </a:rPr>
                        <a:t>66,5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35,8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37,4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38,3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680022447"/>
                  </a:ext>
                </a:extLst>
              </a:tr>
              <a:tr h="145903">
                <a:tc>
                  <a:txBody>
                    <a:bodyPr/>
                    <a:lstStyle/>
                    <a:p>
                      <a:pPr algn="l" fontAlgn="b"/>
                      <a:r>
                        <a:rPr lang="fi-FI" sz="1100" b="0" i="0" u="none" strike="noStrike">
                          <a:solidFill>
                            <a:srgbClr val="000000"/>
                          </a:solidFill>
                          <a:effectLst/>
                          <a:latin typeface="+mn-lt"/>
                        </a:rPr>
                        <a:t>Etelä-Karjala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143,1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98,9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90,6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91,1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106,5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128,5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96,7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103,1</a:t>
                      </a:r>
                    </a:p>
                  </a:txBody>
                  <a:tcPr marL="9525" marR="9525" marT="9525" marB="0" anchor="b">
                    <a:lnL>
                      <a:noFill/>
                    </a:lnL>
                    <a:lnR>
                      <a:noFill/>
                    </a:lnR>
                    <a:lnT>
                      <a:noFill/>
                    </a:lnT>
                    <a:lnB>
                      <a:noFill/>
                    </a:lnB>
                    <a:noFill/>
                  </a:tcPr>
                </a:tc>
                <a:extLst>
                  <a:ext uri="{0D108BD9-81ED-4DB2-BD59-A6C34878D82A}">
                    <a16:rowId xmlns:a16="http://schemas.microsoft.com/office/drawing/2014/main" val="2759122653"/>
                  </a:ext>
                </a:extLst>
              </a:tr>
              <a:tr h="145903">
                <a:tc>
                  <a:txBody>
                    <a:bodyPr/>
                    <a:lstStyle/>
                    <a:p>
                      <a:pPr algn="l" fontAlgn="b"/>
                      <a:r>
                        <a:rPr lang="fi-FI" sz="1100" b="0" i="0" u="none" strike="noStrike">
                          <a:solidFill>
                            <a:srgbClr val="000000"/>
                          </a:solidFill>
                          <a:effectLst/>
                          <a:highlight>
                            <a:srgbClr val="D9D9D9"/>
                          </a:highlight>
                          <a:latin typeface="+mn-lt"/>
                        </a:rPr>
                        <a:t>Etelä-Pohjanmaa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116,5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104,7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106,8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113,5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122,2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667751710"/>
                  </a:ext>
                </a:extLst>
              </a:tr>
              <a:tr h="145903">
                <a:tc>
                  <a:txBody>
                    <a:bodyPr/>
                    <a:lstStyle/>
                    <a:p>
                      <a:pPr algn="l" fontAlgn="b"/>
                      <a:r>
                        <a:rPr lang="fi-FI" sz="1100" b="0" i="0" u="none" strike="noStrike">
                          <a:solidFill>
                            <a:srgbClr val="000000"/>
                          </a:solidFill>
                          <a:effectLst/>
                          <a:latin typeface="+mn-lt"/>
                        </a:rPr>
                        <a:t>Etelä-Savo</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116,3</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106,9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121,1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89,8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109,1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126</a:t>
                      </a:r>
                    </a:p>
                  </a:txBody>
                  <a:tcPr marL="9525" marR="9525" marT="9525" marB="0" anchor="b">
                    <a:lnL>
                      <a:noFill/>
                    </a:lnL>
                    <a:lnR>
                      <a:noFill/>
                    </a:lnR>
                    <a:lnT>
                      <a:noFill/>
                    </a:lnT>
                    <a:lnB>
                      <a:noFill/>
                    </a:lnB>
                    <a:noFill/>
                  </a:tcPr>
                </a:tc>
                <a:extLst>
                  <a:ext uri="{0D108BD9-81ED-4DB2-BD59-A6C34878D82A}">
                    <a16:rowId xmlns:a16="http://schemas.microsoft.com/office/drawing/2014/main" val="421031956"/>
                  </a:ext>
                </a:extLst>
              </a:tr>
              <a:tr h="208555">
                <a:tc>
                  <a:txBody>
                    <a:bodyPr/>
                    <a:lstStyle/>
                    <a:p>
                      <a:pPr algn="l" fontAlgn="b"/>
                      <a:r>
                        <a:rPr lang="fi-FI" sz="1100" b="0" i="0" u="none" strike="noStrike">
                          <a:solidFill>
                            <a:srgbClr val="000000"/>
                          </a:solidFill>
                          <a:effectLst/>
                          <a:highlight>
                            <a:srgbClr val="D9D9D9"/>
                          </a:highlight>
                          <a:latin typeface="+mn-lt"/>
                        </a:rPr>
                        <a:t>Helsingin kaupunki</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85,3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72,5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69,2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018265171"/>
                  </a:ext>
                </a:extLst>
              </a:tr>
              <a:tr h="145903">
                <a:tc>
                  <a:txBody>
                    <a:bodyPr/>
                    <a:lstStyle/>
                    <a:p>
                      <a:pPr algn="l" fontAlgn="b"/>
                      <a:r>
                        <a:rPr lang="fi-FI" sz="1100" b="0" i="0" u="none" strike="noStrike">
                          <a:solidFill>
                            <a:srgbClr val="000000"/>
                          </a:solidFill>
                          <a:effectLst/>
                          <a:latin typeface="+mn-lt"/>
                        </a:rPr>
                        <a:t>Itä-Uudenmaa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94,6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95,6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96,4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90,4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91,8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87,1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77,6</a:t>
                      </a:r>
                    </a:p>
                  </a:txBody>
                  <a:tcPr marL="9525" marR="9525" marT="9525" marB="0" anchor="b">
                    <a:lnL>
                      <a:noFill/>
                    </a:lnL>
                    <a:lnR>
                      <a:noFill/>
                    </a:lnR>
                    <a:lnT>
                      <a:noFill/>
                    </a:lnT>
                    <a:lnB>
                      <a:noFill/>
                    </a:lnB>
                    <a:noFill/>
                  </a:tcPr>
                </a:tc>
                <a:extLst>
                  <a:ext uri="{0D108BD9-81ED-4DB2-BD59-A6C34878D82A}">
                    <a16:rowId xmlns:a16="http://schemas.microsoft.com/office/drawing/2014/main" val="1050400916"/>
                  </a:ext>
                </a:extLst>
              </a:tr>
              <a:tr h="145903">
                <a:tc>
                  <a:txBody>
                    <a:bodyPr/>
                    <a:lstStyle/>
                    <a:p>
                      <a:pPr algn="l" fontAlgn="b"/>
                      <a:r>
                        <a:rPr lang="fi-FI" sz="1100" b="0" i="0" u="none" strike="noStrike">
                          <a:solidFill>
                            <a:srgbClr val="000000"/>
                          </a:solidFill>
                          <a:effectLst/>
                          <a:highlight>
                            <a:srgbClr val="D9D9D9"/>
                          </a:highlight>
                          <a:latin typeface="+mn-lt"/>
                        </a:rPr>
                        <a:t>Kainuu</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127,2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117,3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135,1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19516899"/>
                  </a:ext>
                </a:extLst>
              </a:tr>
              <a:tr h="145903">
                <a:tc>
                  <a:txBody>
                    <a:bodyPr/>
                    <a:lstStyle/>
                    <a:p>
                      <a:pPr algn="l" fontAlgn="b"/>
                      <a:r>
                        <a:rPr lang="fi-FI" sz="1100" b="0" i="0" u="none" strike="noStrike">
                          <a:solidFill>
                            <a:srgbClr val="000000"/>
                          </a:solidFill>
                          <a:effectLst/>
                          <a:latin typeface="+mn-lt"/>
                        </a:rPr>
                        <a:t>Kanta-Häme</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110,6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94,3</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109,4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93,1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93,6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99,4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83,7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109,6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106,8</a:t>
                      </a:r>
                    </a:p>
                  </a:txBody>
                  <a:tcPr marL="9525" marR="9525" marT="9525" marB="0" anchor="b">
                    <a:lnL>
                      <a:noFill/>
                    </a:lnL>
                    <a:lnR>
                      <a:noFill/>
                    </a:lnR>
                    <a:lnT>
                      <a:noFill/>
                    </a:lnT>
                    <a:lnB>
                      <a:noFill/>
                    </a:lnB>
                    <a:noFill/>
                  </a:tcPr>
                </a:tc>
                <a:extLst>
                  <a:ext uri="{0D108BD9-81ED-4DB2-BD59-A6C34878D82A}">
                    <a16:rowId xmlns:a16="http://schemas.microsoft.com/office/drawing/2014/main" val="2325753595"/>
                  </a:ext>
                </a:extLst>
              </a:tr>
              <a:tr h="209625">
                <a:tc>
                  <a:txBody>
                    <a:bodyPr/>
                    <a:lstStyle/>
                    <a:p>
                      <a:pPr algn="l" fontAlgn="b"/>
                      <a:r>
                        <a:rPr lang="fi-FI" sz="1100" b="0" i="0" u="none" strike="noStrike">
                          <a:solidFill>
                            <a:srgbClr val="000000"/>
                          </a:solidFill>
                          <a:effectLst/>
                          <a:highlight>
                            <a:srgbClr val="D9D9D9"/>
                          </a:highlight>
                          <a:latin typeface="+mn-lt"/>
                        </a:rPr>
                        <a:t>Keski-Pohjanmaa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109,7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85,8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117,6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38290853"/>
                  </a:ext>
                </a:extLst>
              </a:tr>
              <a:tr h="145903">
                <a:tc>
                  <a:txBody>
                    <a:bodyPr/>
                    <a:lstStyle/>
                    <a:p>
                      <a:pPr algn="l" fontAlgn="b"/>
                      <a:r>
                        <a:rPr lang="fi-FI" sz="1100" b="0" i="0" u="none" strike="noStrike">
                          <a:solidFill>
                            <a:srgbClr val="000000"/>
                          </a:solidFill>
                          <a:effectLst/>
                          <a:latin typeface="+mn-lt"/>
                        </a:rPr>
                        <a:t>Keski-Suomi</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113,8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107,2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97,1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107,2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91,9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108,3</a:t>
                      </a:r>
                    </a:p>
                  </a:txBody>
                  <a:tcPr marL="9525" marR="9525" marT="9525" marB="0" anchor="b">
                    <a:lnL>
                      <a:noFill/>
                    </a:lnL>
                    <a:lnR>
                      <a:noFill/>
                    </a:lnR>
                    <a:lnT>
                      <a:noFill/>
                    </a:lnT>
                    <a:lnB>
                      <a:noFill/>
                    </a:lnB>
                    <a:noFill/>
                  </a:tcPr>
                </a:tc>
                <a:extLst>
                  <a:ext uri="{0D108BD9-81ED-4DB2-BD59-A6C34878D82A}">
                    <a16:rowId xmlns:a16="http://schemas.microsoft.com/office/drawing/2014/main" val="2538855403"/>
                  </a:ext>
                </a:extLst>
              </a:tr>
              <a:tr h="145903">
                <a:tc>
                  <a:txBody>
                    <a:bodyPr/>
                    <a:lstStyle/>
                    <a:p>
                      <a:pPr algn="l" fontAlgn="b"/>
                      <a:r>
                        <a:rPr lang="fi-FI" sz="1100" b="0" i="0" u="none" strike="noStrike">
                          <a:solidFill>
                            <a:srgbClr val="000000"/>
                          </a:solidFill>
                          <a:effectLst/>
                          <a:highlight>
                            <a:srgbClr val="D9D9D9"/>
                          </a:highlight>
                          <a:latin typeface="+mn-lt"/>
                        </a:rPr>
                        <a:t>Keski-Uudenmaa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88,1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94,9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88,1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84,7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8316738"/>
                  </a:ext>
                </a:extLst>
              </a:tr>
              <a:tr h="145903">
                <a:tc>
                  <a:txBody>
                    <a:bodyPr/>
                    <a:lstStyle/>
                    <a:p>
                      <a:pPr algn="l" fontAlgn="b"/>
                      <a:r>
                        <a:rPr lang="fi-FI" sz="1100" b="0" i="0" u="none" strike="noStrike">
                          <a:solidFill>
                            <a:srgbClr val="000000"/>
                          </a:solidFill>
                          <a:effectLst/>
                          <a:latin typeface="+mn-lt"/>
                        </a:rPr>
                        <a:t>Kymenlaakso</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116,2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91,9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107,4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105,1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122,6</a:t>
                      </a:r>
                    </a:p>
                  </a:txBody>
                  <a:tcPr marL="9525" marR="9525" marT="9525" marB="0" anchor="b">
                    <a:lnL>
                      <a:noFill/>
                    </a:lnL>
                    <a:lnR>
                      <a:noFill/>
                    </a:lnR>
                    <a:lnT>
                      <a:noFill/>
                    </a:lnT>
                    <a:lnB>
                      <a:noFill/>
                    </a:lnB>
                    <a:noFill/>
                  </a:tcPr>
                </a:tc>
                <a:extLst>
                  <a:ext uri="{0D108BD9-81ED-4DB2-BD59-A6C34878D82A}">
                    <a16:rowId xmlns:a16="http://schemas.microsoft.com/office/drawing/2014/main" val="287193018"/>
                  </a:ext>
                </a:extLst>
              </a:tr>
              <a:tr h="145903">
                <a:tc>
                  <a:txBody>
                    <a:bodyPr/>
                    <a:lstStyle/>
                    <a:p>
                      <a:pPr algn="l" fontAlgn="b"/>
                      <a:r>
                        <a:rPr lang="fi-FI" sz="1100" b="0" i="0" u="none" strike="noStrike">
                          <a:solidFill>
                            <a:srgbClr val="000000"/>
                          </a:solidFill>
                          <a:effectLst/>
                          <a:highlight>
                            <a:srgbClr val="D9D9D9"/>
                          </a:highlight>
                          <a:latin typeface="+mn-lt"/>
                        </a:rPr>
                        <a:t>Lappi</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98,6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700479808"/>
                  </a:ext>
                </a:extLst>
              </a:tr>
              <a:tr h="145903">
                <a:tc>
                  <a:txBody>
                    <a:bodyPr/>
                    <a:lstStyle/>
                    <a:p>
                      <a:pPr algn="l" fontAlgn="b"/>
                      <a:r>
                        <a:rPr lang="fi-FI" sz="1100" b="0" i="0" u="none" strike="noStrike">
                          <a:solidFill>
                            <a:srgbClr val="000000"/>
                          </a:solidFill>
                          <a:effectLst/>
                          <a:latin typeface="+mn-lt"/>
                        </a:rPr>
                        <a:t>Länsi-Uudenmaa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93,7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83,6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93,9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78,3</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88,9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86,8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81,1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79,7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67,9</a:t>
                      </a:r>
                    </a:p>
                  </a:txBody>
                  <a:tcPr marL="9525" marR="9525" marT="9525" marB="0" anchor="b">
                    <a:lnL>
                      <a:noFill/>
                    </a:lnL>
                    <a:lnR>
                      <a:noFill/>
                    </a:lnR>
                    <a:lnT>
                      <a:noFill/>
                    </a:lnT>
                    <a:lnB>
                      <a:noFill/>
                    </a:lnB>
                    <a:noFill/>
                  </a:tcPr>
                </a:tc>
                <a:extLst>
                  <a:ext uri="{0D108BD9-81ED-4DB2-BD59-A6C34878D82A}">
                    <a16:rowId xmlns:a16="http://schemas.microsoft.com/office/drawing/2014/main" val="1705942102"/>
                  </a:ext>
                </a:extLst>
              </a:tr>
              <a:tr h="145903">
                <a:tc>
                  <a:txBody>
                    <a:bodyPr/>
                    <a:lstStyle/>
                    <a:p>
                      <a:pPr algn="l" fontAlgn="b"/>
                      <a:r>
                        <a:rPr lang="fi-FI" sz="1100" b="0" i="0" u="none" strike="noStrike">
                          <a:solidFill>
                            <a:srgbClr val="000000"/>
                          </a:solidFill>
                          <a:effectLst/>
                          <a:highlight>
                            <a:srgbClr val="D9D9D9"/>
                          </a:highlight>
                          <a:latin typeface="+mn-lt"/>
                        </a:rPr>
                        <a:t>Pirkanmaa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99,7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744134189"/>
                  </a:ext>
                </a:extLst>
              </a:tr>
              <a:tr h="145903">
                <a:tc>
                  <a:txBody>
                    <a:bodyPr/>
                    <a:lstStyle/>
                    <a:p>
                      <a:pPr algn="l" fontAlgn="b"/>
                      <a:r>
                        <a:rPr lang="fi-FI" sz="1100" b="0" i="0" u="none" strike="noStrike">
                          <a:solidFill>
                            <a:srgbClr val="000000"/>
                          </a:solidFill>
                          <a:effectLst/>
                          <a:latin typeface="+mn-lt"/>
                        </a:rPr>
                        <a:t>Pohjanmaa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98,8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56,8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89,6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92,2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79,8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80,1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86,5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110,2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99,5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85,1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86,8</a:t>
                      </a:r>
                    </a:p>
                  </a:txBody>
                  <a:tcPr marL="9525" marR="9525" marT="9525" marB="0" anchor="b">
                    <a:lnL>
                      <a:noFill/>
                    </a:lnL>
                    <a:lnR>
                      <a:noFill/>
                    </a:lnR>
                    <a:lnT>
                      <a:noFill/>
                    </a:lnT>
                    <a:lnB>
                      <a:noFill/>
                    </a:lnB>
                    <a:noFill/>
                  </a:tcPr>
                </a:tc>
                <a:extLst>
                  <a:ext uri="{0D108BD9-81ED-4DB2-BD59-A6C34878D82A}">
                    <a16:rowId xmlns:a16="http://schemas.microsoft.com/office/drawing/2014/main" val="113324960"/>
                  </a:ext>
                </a:extLst>
              </a:tr>
              <a:tr h="145903">
                <a:tc>
                  <a:txBody>
                    <a:bodyPr/>
                    <a:lstStyle/>
                    <a:p>
                      <a:pPr algn="l" fontAlgn="b"/>
                      <a:r>
                        <a:rPr lang="fi-FI" sz="1100" b="0" i="0" u="none" strike="noStrike">
                          <a:solidFill>
                            <a:srgbClr val="000000"/>
                          </a:solidFill>
                          <a:effectLst/>
                          <a:highlight>
                            <a:srgbClr val="D9D9D9"/>
                          </a:highlight>
                          <a:latin typeface="+mn-lt"/>
                        </a:rPr>
                        <a:t>Pohjois-Karjala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95,8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140,9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119,4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93667343"/>
                  </a:ext>
                </a:extLst>
              </a:tr>
              <a:tr h="212376">
                <a:tc>
                  <a:txBody>
                    <a:bodyPr/>
                    <a:lstStyle/>
                    <a:p>
                      <a:pPr algn="l" fontAlgn="b"/>
                      <a:r>
                        <a:rPr lang="fi-FI" sz="1100" b="0" i="0" u="none" strike="noStrike">
                          <a:solidFill>
                            <a:srgbClr val="000000"/>
                          </a:solidFill>
                          <a:effectLst/>
                          <a:latin typeface="+mn-lt"/>
                        </a:rPr>
                        <a:t>Pohjois-Pohjanmaa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94,5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106,4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121,8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116,7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119,4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119,5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128,8</a:t>
                      </a:r>
                    </a:p>
                  </a:txBody>
                  <a:tcPr marL="9525" marR="9525" marT="9525" marB="0" anchor="b">
                    <a:lnL>
                      <a:noFill/>
                    </a:lnL>
                    <a:lnR>
                      <a:noFill/>
                    </a:lnR>
                    <a:lnT>
                      <a:noFill/>
                    </a:lnT>
                    <a:lnB>
                      <a:noFill/>
                    </a:lnB>
                    <a:noFill/>
                  </a:tcPr>
                </a:tc>
                <a:extLst>
                  <a:ext uri="{0D108BD9-81ED-4DB2-BD59-A6C34878D82A}">
                    <a16:rowId xmlns:a16="http://schemas.microsoft.com/office/drawing/2014/main" val="716705231"/>
                  </a:ext>
                </a:extLst>
              </a:tr>
              <a:tr h="145903">
                <a:tc>
                  <a:txBody>
                    <a:bodyPr/>
                    <a:lstStyle/>
                    <a:p>
                      <a:pPr algn="l" fontAlgn="b"/>
                      <a:r>
                        <a:rPr lang="fi-FI" sz="1100" b="1" i="0" u="none" strike="noStrike" dirty="0">
                          <a:solidFill>
                            <a:srgbClr val="000000"/>
                          </a:solidFill>
                          <a:effectLst/>
                          <a:highlight>
                            <a:srgbClr val="D9D9D9"/>
                          </a:highlight>
                          <a:latin typeface="+mn-lt"/>
                        </a:rPr>
                        <a:t>Pohjois-Savo</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101,2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120,8</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111,5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111,4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140,1</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111,9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117,2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105,5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95,8</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134,2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135,2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959455305"/>
                  </a:ext>
                </a:extLst>
              </a:tr>
              <a:tr h="145903">
                <a:tc>
                  <a:txBody>
                    <a:bodyPr/>
                    <a:lstStyle/>
                    <a:p>
                      <a:pPr algn="l" fontAlgn="b"/>
                      <a:r>
                        <a:rPr lang="fi-FI" sz="1100" b="0" i="0" u="none" strike="noStrike">
                          <a:solidFill>
                            <a:srgbClr val="000000"/>
                          </a:solidFill>
                          <a:effectLst/>
                          <a:latin typeface="+mn-lt"/>
                        </a:rPr>
                        <a:t>Päijät-Häme</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115,7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114,8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88,3</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99,2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99,7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93,8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105,4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108,2</a:t>
                      </a:r>
                    </a:p>
                  </a:txBody>
                  <a:tcPr marL="9525" marR="9525" marT="9525" marB="0" anchor="b">
                    <a:lnL>
                      <a:noFill/>
                    </a:lnL>
                    <a:lnR>
                      <a:noFill/>
                    </a:lnR>
                    <a:lnT>
                      <a:noFill/>
                    </a:lnT>
                    <a:lnB>
                      <a:noFill/>
                    </a:lnB>
                    <a:noFill/>
                  </a:tcPr>
                </a:tc>
                <a:extLst>
                  <a:ext uri="{0D108BD9-81ED-4DB2-BD59-A6C34878D82A}">
                    <a16:rowId xmlns:a16="http://schemas.microsoft.com/office/drawing/2014/main" val="1300669117"/>
                  </a:ext>
                </a:extLst>
              </a:tr>
              <a:tr h="145903">
                <a:tc>
                  <a:txBody>
                    <a:bodyPr/>
                    <a:lstStyle/>
                    <a:p>
                      <a:pPr algn="l" fontAlgn="b"/>
                      <a:r>
                        <a:rPr lang="fi-FI" sz="1100" b="0" i="0" u="none" strike="noStrike">
                          <a:solidFill>
                            <a:srgbClr val="000000"/>
                          </a:solidFill>
                          <a:effectLst/>
                          <a:highlight>
                            <a:srgbClr val="D9D9D9"/>
                          </a:highlight>
                          <a:latin typeface="+mn-lt"/>
                        </a:rPr>
                        <a:t>Satakunta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87,4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99,2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113,3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434739247"/>
                  </a:ext>
                </a:extLst>
              </a:tr>
              <a:tr h="145903">
                <a:tc>
                  <a:txBody>
                    <a:bodyPr/>
                    <a:lstStyle/>
                    <a:p>
                      <a:pPr algn="l" fontAlgn="b"/>
                      <a:r>
                        <a:rPr lang="fi-FI" sz="1100" b="0" i="0" u="none" strike="noStrike">
                          <a:solidFill>
                            <a:srgbClr val="000000"/>
                          </a:solidFill>
                          <a:effectLst/>
                          <a:latin typeface="+mn-lt"/>
                        </a:rPr>
                        <a:t>Vantaa ja Kerava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95,5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98,5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93,7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88,8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100,1</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92,4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78,5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73,7</a:t>
                      </a:r>
                    </a:p>
                  </a:txBody>
                  <a:tcPr marL="9525" marR="9525" marT="9525" marB="0" anchor="b">
                    <a:lnL>
                      <a:noFill/>
                    </a:lnL>
                    <a:lnR>
                      <a:noFill/>
                    </a:lnR>
                    <a:lnT>
                      <a:noFill/>
                    </a:lnT>
                    <a:lnB>
                      <a:noFill/>
                    </a:lnB>
                    <a:noFill/>
                  </a:tcPr>
                </a:tc>
                <a:extLst>
                  <a:ext uri="{0D108BD9-81ED-4DB2-BD59-A6C34878D82A}">
                    <a16:rowId xmlns:a16="http://schemas.microsoft.com/office/drawing/2014/main" val="256632676"/>
                  </a:ext>
                </a:extLst>
              </a:tr>
              <a:tr h="145903">
                <a:tc>
                  <a:txBody>
                    <a:bodyPr/>
                    <a:lstStyle/>
                    <a:p>
                      <a:pPr algn="l" fontAlgn="b"/>
                      <a:r>
                        <a:rPr lang="fi-FI" sz="1100" b="0" i="0" u="none" strike="noStrike">
                          <a:solidFill>
                            <a:srgbClr val="000000"/>
                          </a:solidFill>
                          <a:effectLst/>
                          <a:highlight>
                            <a:srgbClr val="D9D9D9"/>
                          </a:highlight>
                          <a:latin typeface="+mn-lt"/>
                        </a:rPr>
                        <a:t>Varsinais-Suomi</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47022590"/>
                  </a:ext>
                </a:extLst>
              </a:tr>
              <a:tr h="145903">
                <a:tc>
                  <a:txBody>
                    <a:bodyPr/>
                    <a:lstStyle/>
                    <a:p>
                      <a:pPr algn="l" fontAlgn="b"/>
                      <a:r>
                        <a:rPr lang="fi-FI" sz="1100" b="0" i="0" u="none" strike="noStrike">
                          <a:solidFill>
                            <a:srgbClr val="000000"/>
                          </a:solidFill>
                          <a:effectLst/>
                          <a:latin typeface="+mn-lt"/>
                        </a:rPr>
                        <a:t>Koko maa</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3115972"/>
                  </a:ext>
                </a:extLst>
              </a:tr>
            </a:tbl>
          </a:graphicData>
        </a:graphic>
      </p:graphicFrame>
    </p:spTree>
    <p:extLst>
      <p:ext uri="{BB962C8B-B14F-4D97-AF65-F5344CB8AC3E}">
        <p14:creationId xmlns:p14="http://schemas.microsoft.com/office/powerpoint/2010/main" val="1571312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Terveysindeksin ikävakioimattomat osaindeksit Pohjois-Savossa v. 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2" name="Taulukko 1">
            <a:extLst>
              <a:ext uri="{FF2B5EF4-FFF2-40B4-BE49-F238E27FC236}">
                <a16:creationId xmlns:a16="http://schemas.microsoft.com/office/drawing/2014/main" id="{3C7142A2-1D23-CDAA-9909-E0AC44BE8863}"/>
              </a:ext>
            </a:extLst>
          </p:cNvPr>
          <p:cNvGraphicFramePr>
            <a:graphicFrameLocks noGrp="1"/>
          </p:cNvGraphicFramePr>
          <p:nvPr>
            <p:extLst>
              <p:ext uri="{D42A27DB-BD31-4B8C-83A1-F6EECF244321}">
                <p14:modId xmlns:p14="http://schemas.microsoft.com/office/powerpoint/2010/main" val="1764753858"/>
              </p:ext>
            </p:extLst>
          </p:nvPr>
        </p:nvGraphicFramePr>
        <p:xfrm>
          <a:off x="720000" y="1440000"/>
          <a:ext cx="9735449" cy="4781550"/>
        </p:xfrm>
        <a:graphic>
          <a:graphicData uri="http://schemas.openxmlformats.org/drawingml/2006/table">
            <a:tbl>
              <a:tblPr/>
              <a:tblGrid>
                <a:gridCol w="1021884">
                  <a:extLst>
                    <a:ext uri="{9D8B030D-6E8A-4147-A177-3AD203B41FA5}">
                      <a16:colId xmlns:a16="http://schemas.microsoft.com/office/drawing/2014/main" val="789557400"/>
                    </a:ext>
                  </a:extLst>
                </a:gridCol>
                <a:gridCol w="676998">
                  <a:extLst>
                    <a:ext uri="{9D8B030D-6E8A-4147-A177-3AD203B41FA5}">
                      <a16:colId xmlns:a16="http://schemas.microsoft.com/office/drawing/2014/main" val="4130451086"/>
                    </a:ext>
                  </a:extLst>
                </a:gridCol>
                <a:gridCol w="787425">
                  <a:extLst>
                    <a:ext uri="{9D8B030D-6E8A-4147-A177-3AD203B41FA5}">
                      <a16:colId xmlns:a16="http://schemas.microsoft.com/office/drawing/2014/main" val="3103797807"/>
                    </a:ext>
                  </a:extLst>
                </a:gridCol>
                <a:gridCol w="641871">
                  <a:extLst>
                    <a:ext uri="{9D8B030D-6E8A-4147-A177-3AD203B41FA5}">
                      <a16:colId xmlns:a16="http://schemas.microsoft.com/office/drawing/2014/main" val="3387400163"/>
                    </a:ext>
                  </a:extLst>
                </a:gridCol>
                <a:gridCol w="1060205">
                  <a:extLst>
                    <a:ext uri="{9D8B030D-6E8A-4147-A177-3AD203B41FA5}">
                      <a16:colId xmlns:a16="http://schemas.microsoft.com/office/drawing/2014/main" val="499286075"/>
                    </a:ext>
                  </a:extLst>
                </a:gridCol>
                <a:gridCol w="970790">
                  <a:extLst>
                    <a:ext uri="{9D8B030D-6E8A-4147-A177-3AD203B41FA5}">
                      <a16:colId xmlns:a16="http://schemas.microsoft.com/office/drawing/2014/main" val="253087688"/>
                    </a:ext>
                  </a:extLst>
                </a:gridCol>
                <a:gridCol w="958016">
                  <a:extLst>
                    <a:ext uri="{9D8B030D-6E8A-4147-A177-3AD203B41FA5}">
                      <a16:colId xmlns:a16="http://schemas.microsoft.com/office/drawing/2014/main" val="4223212028"/>
                    </a:ext>
                  </a:extLst>
                </a:gridCol>
                <a:gridCol w="958016">
                  <a:extLst>
                    <a:ext uri="{9D8B030D-6E8A-4147-A177-3AD203B41FA5}">
                      <a16:colId xmlns:a16="http://schemas.microsoft.com/office/drawing/2014/main" val="4191710027"/>
                    </a:ext>
                  </a:extLst>
                </a:gridCol>
                <a:gridCol w="715319">
                  <a:extLst>
                    <a:ext uri="{9D8B030D-6E8A-4147-A177-3AD203B41FA5}">
                      <a16:colId xmlns:a16="http://schemas.microsoft.com/office/drawing/2014/main" val="333196513"/>
                    </a:ext>
                  </a:extLst>
                </a:gridCol>
                <a:gridCol w="510943">
                  <a:extLst>
                    <a:ext uri="{9D8B030D-6E8A-4147-A177-3AD203B41FA5}">
                      <a16:colId xmlns:a16="http://schemas.microsoft.com/office/drawing/2014/main" val="963457523"/>
                    </a:ext>
                  </a:extLst>
                </a:gridCol>
                <a:gridCol w="790008">
                  <a:extLst>
                    <a:ext uri="{9D8B030D-6E8A-4147-A177-3AD203B41FA5}">
                      <a16:colId xmlns:a16="http://schemas.microsoft.com/office/drawing/2014/main" val="1167963205"/>
                    </a:ext>
                  </a:extLst>
                </a:gridCol>
                <a:gridCol w="643974">
                  <a:extLst>
                    <a:ext uri="{9D8B030D-6E8A-4147-A177-3AD203B41FA5}">
                      <a16:colId xmlns:a16="http://schemas.microsoft.com/office/drawing/2014/main" val="2124232487"/>
                    </a:ext>
                  </a:extLst>
                </a:gridCol>
              </a:tblGrid>
              <a:tr h="323850">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Aivoveri-</a:t>
                      </a:r>
                      <a:br>
                        <a:rPr lang="fi-FI" sz="1200" b="1" i="0" u="none" strike="noStrike">
                          <a:solidFill>
                            <a:srgbClr val="000000"/>
                          </a:solidFill>
                          <a:effectLst/>
                          <a:latin typeface="+mn-lt"/>
                        </a:rPr>
                      </a:br>
                      <a:r>
                        <a:rPr lang="fi-FI" sz="1200" b="1" i="0" u="none" strike="noStrike">
                          <a:solidFill>
                            <a:srgbClr val="000000"/>
                          </a:solidFill>
                          <a:effectLst/>
                          <a:latin typeface="+mn-lt"/>
                        </a:rPr>
                        <a:t>suonitauti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Alkoholisai-</a:t>
                      </a:r>
                      <a:br>
                        <a:rPr lang="fi-FI" sz="1200" b="1" i="0" u="none" strike="noStrike">
                          <a:solidFill>
                            <a:srgbClr val="000000"/>
                          </a:solidFill>
                          <a:effectLst/>
                          <a:latin typeface="+mn-lt"/>
                        </a:rPr>
                      </a:br>
                      <a:r>
                        <a:rPr lang="fi-FI" sz="1200" b="1" i="0" u="none" strike="noStrike">
                          <a:solidFill>
                            <a:srgbClr val="000000"/>
                          </a:solidFill>
                          <a:effectLst/>
                          <a:latin typeface="+mn-lt"/>
                        </a:rPr>
                        <a:t>rastavuus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dirty="0">
                          <a:solidFill>
                            <a:srgbClr val="000000"/>
                          </a:solidFill>
                          <a:effectLst/>
                          <a:latin typeface="+mn-lt"/>
                        </a:rPr>
                        <a:t>Diabetes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Keuhkosairaus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Mielenterveys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Muistisairaus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Sairastavuus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Sepelvalti-</a:t>
                      </a:r>
                      <a:br>
                        <a:rPr lang="fi-FI" sz="1200" b="1" i="0" u="none" strike="noStrike">
                          <a:solidFill>
                            <a:srgbClr val="000000"/>
                          </a:solidFill>
                          <a:effectLst/>
                          <a:latin typeface="+mn-lt"/>
                        </a:rPr>
                      </a:br>
                      <a:r>
                        <a:rPr lang="fi-FI" sz="1200" b="1" i="0" u="none" strike="noStrike">
                          <a:solidFill>
                            <a:srgbClr val="000000"/>
                          </a:solidFill>
                          <a:effectLst/>
                          <a:latin typeface="+mn-lt"/>
                        </a:rPr>
                        <a:t>motauti</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Syöpä</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dirty="0">
                          <a:solidFill>
                            <a:srgbClr val="000000"/>
                          </a:solidFill>
                          <a:effectLst/>
                          <a:latin typeface="+mn-lt"/>
                        </a:rPr>
                        <a:t>Tuki- ja liikunta-</a:t>
                      </a:r>
                      <a:br>
                        <a:rPr lang="fi-FI" sz="1200" b="1" i="0" u="none" strike="noStrike" dirty="0">
                          <a:solidFill>
                            <a:srgbClr val="000000"/>
                          </a:solidFill>
                          <a:effectLst/>
                          <a:latin typeface="+mn-lt"/>
                        </a:rPr>
                      </a:br>
                      <a:r>
                        <a:rPr lang="fi-FI" sz="1200" b="1" i="0" u="none" strike="noStrike" dirty="0">
                          <a:solidFill>
                            <a:srgbClr val="000000"/>
                          </a:solidFill>
                          <a:effectLst/>
                          <a:latin typeface="+mn-lt"/>
                        </a:rPr>
                        <a:t>elinsairaus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Työkyvyt-</a:t>
                      </a:r>
                      <a:br>
                        <a:rPr lang="fi-FI" sz="1200" b="1" i="0" u="none" strike="noStrike">
                          <a:solidFill>
                            <a:srgbClr val="000000"/>
                          </a:solidFill>
                          <a:effectLst/>
                          <a:latin typeface="+mn-lt"/>
                        </a:rPr>
                      </a:br>
                      <a:r>
                        <a:rPr lang="fi-FI" sz="1200" b="1" i="0" u="none" strike="noStrike">
                          <a:solidFill>
                            <a:srgbClr val="000000"/>
                          </a:solidFill>
                          <a:effectLst/>
                          <a:latin typeface="+mn-lt"/>
                        </a:rPr>
                        <a:t>tömyys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693323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134854825"/>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154,5</a:t>
                      </a:r>
                    </a:p>
                  </a:txBody>
                  <a:tcPr marL="9525" marR="9525" marT="9525" marB="0" anchor="b">
                    <a:lnL>
                      <a:noFill/>
                    </a:lnL>
                    <a:lnR>
                      <a:noFill/>
                    </a:lnR>
                    <a:lnT>
                      <a:noFill/>
                    </a:lnT>
                    <a:lnB>
                      <a:noFill/>
                    </a:lnB>
                    <a:noFill/>
                  </a:tcPr>
                </a:tc>
                <a:extLst>
                  <a:ext uri="{0D108BD9-81ED-4DB2-BD59-A6C34878D82A}">
                    <a16:rowId xmlns:a16="http://schemas.microsoft.com/office/drawing/2014/main" val="3084210187"/>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168,6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172,8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243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173,4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155,7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198,9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260,6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03477865"/>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146,6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169,1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162,3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161,2</a:t>
                      </a:r>
                    </a:p>
                  </a:txBody>
                  <a:tcPr marL="9525" marR="9525" marT="9525" marB="0" anchor="b">
                    <a:lnL>
                      <a:noFill/>
                    </a:lnL>
                    <a:lnR>
                      <a:noFill/>
                    </a:lnR>
                    <a:lnT>
                      <a:noFill/>
                    </a:lnT>
                    <a:lnB>
                      <a:noFill/>
                    </a:lnB>
                    <a:noFill/>
                  </a:tcPr>
                </a:tc>
                <a:extLst>
                  <a:ext uri="{0D108BD9-81ED-4DB2-BD59-A6C34878D82A}">
                    <a16:rowId xmlns:a16="http://schemas.microsoft.com/office/drawing/2014/main" val="2902562663"/>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135,4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48026725"/>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146,4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119,2</a:t>
                      </a:r>
                    </a:p>
                  </a:txBody>
                  <a:tcPr marL="9525" marR="9525" marT="9525" marB="0" anchor="b">
                    <a:lnL>
                      <a:noFill/>
                    </a:lnL>
                    <a:lnR>
                      <a:noFill/>
                    </a:lnR>
                    <a:lnT>
                      <a:noFill/>
                    </a:lnT>
                    <a:lnB>
                      <a:noFill/>
                    </a:lnB>
                    <a:noFill/>
                  </a:tcPr>
                </a:tc>
                <a:extLst>
                  <a:ext uri="{0D108BD9-81ED-4DB2-BD59-A6C34878D82A}">
                    <a16:rowId xmlns:a16="http://schemas.microsoft.com/office/drawing/2014/main" val="4104853297"/>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156,4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70447288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169,4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172</a:t>
                      </a:r>
                    </a:p>
                  </a:txBody>
                  <a:tcPr marL="9525" marR="9525" marT="9525" marB="0" anchor="b">
                    <a:lnL>
                      <a:noFill/>
                    </a:lnL>
                    <a:lnR>
                      <a:noFill/>
                    </a:lnR>
                    <a:lnT>
                      <a:noFill/>
                    </a:lnT>
                    <a:lnB>
                      <a:noFill/>
                    </a:lnB>
                    <a:noFill/>
                  </a:tcPr>
                </a:tc>
                <a:extLst>
                  <a:ext uri="{0D108BD9-81ED-4DB2-BD59-A6C34878D82A}">
                    <a16:rowId xmlns:a16="http://schemas.microsoft.com/office/drawing/2014/main" val="1164848598"/>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89,2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140,1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202,7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2914018"/>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134,8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157,2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182,8</a:t>
                      </a:r>
                    </a:p>
                  </a:txBody>
                  <a:tcPr marL="9525" marR="9525" marT="9525" marB="0" anchor="b">
                    <a:lnL>
                      <a:noFill/>
                    </a:lnL>
                    <a:lnR>
                      <a:noFill/>
                    </a:lnR>
                    <a:lnT>
                      <a:noFill/>
                    </a:lnT>
                    <a:lnB>
                      <a:noFill/>
                    </a:lnB>
                    <a:noFill/>
                  </a:tcPr>
                </a:tc>
                <a:extLst>
                  <a:ext uri="{0D108BD9-81ED-4DB2-BD59-A6C34878D82A}">
                    <a16:rowId xmlns:a16="http://schemas.microsoft.com/office/drawing/2014/main" val="1967286513"/>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174,9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218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256,7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310,2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301431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92,8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116,3</a:t>
                      </a:r>
                    </a:p>
                  </a:txBody>
                  <a:tcPr marL="9525" marR="9525" marT="9525" marB="0" anchor="b">
                    <a:lnL>
                      <a:noFill/>
                    </a:lnL>
                    <a:lnR>
                      <a:noFill/>
                    </a:lnR>
                    <a:lnT>
                      <a:noFill/>
                    </a:lnT>
                    <a:lnB>
                      <a:noFill/>
                    </a:lnB>
                    <a:noFill/>
                  </a:tcPr>
                </a:tc>
                <a:extLst>
                  <a:ext uri="{0D108BD9-81ED-4DB2-BD59-A6C34878D82A}">
                    <a16:rowId xmlns:a16="http://schemas.microsoft.com/office/drawing/2014/main" val="3883182251"/>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161,1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169,8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75565264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129,8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147,3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188,8</a:t>
                      </a:r>
                    </a:p>
                  </a:txBody>
                  <a:tcPr marL="9525" marR="9525" marT="9525" marB="0" anchor="b">
                    <a:lnL>
                      <a:noFill/>
                    </a:lnL>
                    <a:lnR>
                      <a:noFill/>
                    </a:lnR>
                    <a:lnT>
                      <a:noFill/>
                    </a:lnT>
                    <a:lnB>
                      <a:noFill/>
                    </a:lnB>
                    <a:noFill/>
                  </a:tcPr>
                </a:tc>
                <a:extLst>
                  <a:ext uri="{0D108BD9-81ED-4DB2-BD59-A6C34878D82A}">
                    <a16:rowId xmlns:a16="http://schemas.microsoft.com/office/drawing/2014/main" val="4191017627"/>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161,5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151,3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189,8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201,6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3504628"/>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148,9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262,4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190,3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193,5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164,8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207,8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284,7</a:t>
                      </a:r>
                    </a:p>
                  </a:txBody>
                  <a:tcPr marL="9525" marR="9525" marT="9525" marB="0" anchor="b">
                    <a:lnL>
                      <a:noFill/>
                    </a:lnL>
                    <a:lnR>
                      <a:noFill/>
                    </a:lnR>
                    <a:lnT>
                      <a:noFill/>
                    </a:lnT>
                    <a:lnB>
                      <a:noFill/>
                    </a:lnB>
                    <a:noFill/>
                  </a:tcPr>
                </a:tc>
                <a:extLst>
                  <a:ext uri="{0D108BD9-81ED-4DB2-BD59-A6C34878D82A}">
                    <a16:rowId xmlns:a16="http://schemas.microsoft.com/office/drawing/2014/main" val="2898492062"/>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196,3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116,7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167,7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144,3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173,1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9011108"/>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260,5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166,9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230</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219,5</a:t>
                      </a:r>
                    </a:p>
                  </a:txBody>
                  <a:tcPr marL="9525" marR="9525" marT="9525" marB="0" anchor="b">
                    <a:lnL>
                      <a:noFill/>
                    </a:lnL>
                    <a:lnR>
                      <a:noFill/>
                    </a:lnR>
                    <a:lnT>
                      <a:noFill/>
                    </a:lnT>
                    <a:lnB>
                      <a:noFill/>
                    </a:lnB>
                    <a:noFill/>
                  </a:tcPr>
                </a:tc>
                <a:extLst>
                  <a:ext uri="{0D108BD9-81ED-4DB2-BD59-A6C34878D82A}">
                    <a16:rowId xmlns:a16="http://schemas.microsoft.com/office/drawing/2014/main" val="1402884217"/>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182,7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174,1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283174926"/>
                  </a:ext>
                </a:extLst>
              </a:tr>
              <a:tr h="323850">
                <a:tc>
                  <a:txBody>
                    <a:bodyPr/>
                    <a:lstStyle/>
                    <a:p>
                      <a:pPr algn="l" fontAlgn="b"/>
                      <a:r>
                        <a:rPr lang="fi-FI" sz="1200" b="1" i="0" u="none" strike="noStrike" dirty="0">
                          <a:solidFill>
                            <a:srgbClr val="000000"/>
                          </a:solidFill>
                          <a:effectLst/>
                          <a:latin typeface="+mn-lt"/>
                        </a:rPr>
                        <a:t>Pohjois-Savon</a:t>
                      </a:r>
                      <a:br>
                        <a:rPr lang="fi-FI" sz="1200" b="1" i="0" u="none" strike="noStrike" dirty="0">
                          <a:solidFill>
                            <a:srgbClr val="000000"/>
                          </a:solidFill>
                          <a:effectLst/>
                          <a:latin typeface="+mn-lt"/>
                        </a:rPr>
                      </a:br>
                      <a:r>
                        <a:rPr lang="fi-FI" sz="1200" b="1" i="0" u="none" strike="noStrike" dirty="0">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107,8</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123,7</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121,6</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115,7</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141,8</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123,8</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123,1</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113</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106,4</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144</a:t>
                      </a:r>
                    </a:p>
                  </a:txBody>
                  <a:tcPr marL="9525" marR="9525" marT="9525" marB="0" anchor="b">
                    <a:lnL>
                      <a:noFill/>
                    </a:lnL>
                    <a:lnR>
                      <a:noFill/>
                    </a:lnR>
                    <a:lnT>
                      <a:noFill/>
                    </a:lnT>
                    <a:lnB>
                      <a:noFill/>
                    </a:lnB>
                    <a:noFill/>
                  </a:tcPr>
                </a:tc>
                <a:tc>
                  <a:txBody>
                    <a:bodyPr/>
                    <a:lstStyle/>
                    <a:p>
                      <a:pPr algn="r" fontAlgn="b"/>
                      <a:r>
                        <a:rPr lang="fi-FI" sz="1200" b="1" i="0" u="none" strike="noStrike" dirty="0">
                          <a:solidFill>
                            <a:srgbClr val="000000"/>
                          </a:solidFill>
                          <a:effectLst/>
                          <a:latin typeface="+mn-lt"/>
                        </a:rPr>
                        <a:t>141</a:t>
                      </a:r>
                    </a:p>
                  </a:txBody>
                  <a:tcPr marL="9525" marR="9525" marT="9525" marB="0" anchor="b">
                    <a:lnL>
                      <a:noFill/>
                    </a:lnL>
                    <a:lnR>
                      <a:noFill/>
                    </a:lnR>
                    <a:lnT>
                      <a:noFill/>
                    </a:lnT>
                    <a:lnB>
                      <a:noFill/>
                    </a:lnB>
                    <a:noFill/>
                  </a:tcPr>
                </a:tc>
                <a:extLst>
                  <a:ext uri="{0D108BD9-81ED-4DB2-BD59-A6C34878D82A}">
                    <a16:rowId xmlns:a16="http://schemas.microsoft.com/office/drawing/2014/main" val="885695484"/>
                  </a:ext>
                </a:extLst>
              </a:tr>
              <a:tr h="161925">
                <a:tc>
                  <a:txBody>
                    <a:bodyPr/>
                    <a:lstStyle/>
                    <a:p>
                      <a:pPr algn="l" fontAlgn="b"/>
                      <a:r>
                        <a:rPr lang="fi-FI" sz="1200" b="0" i="0" u="none" strike="noStrike" dirty="0">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6164141"/>
                  </a:ext>
                </a:extLst>
              </a:tr>
            </a:tbl>
          </a:graphicData>
        </a:graphic>
      </p:graphicFrame>
    </p:spTree>
    <p:extLst>
      <p:ext uri="{BB962C8B-B14F-4D97-AF65-F5344CB8AC3E}">
        <p14:creationId xmlns:p14="http://schemas.microsoft.com/office/powerpoint/2010/main" val="56457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Terveysindeksin ikävakioimattomat osaindeksit hyvinvointialueittain v. 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C00A7D3D-EC7F-CA12-341F-FAD930D01D7C}"/>
              </a:ext>
            </a:extLst>
          </p:cNvPr>
          <p:cNvGraphicFramePr>
            <a:graphicFrameLocks noGrp="1"/>
          </p:cNvGraphicFramePr>
          <p:nvPr>
            <p:extLst>
              <p:ext uri="{D42A27DB-BD31-4B8C-83A1-F6EECF244321}">
                <p14:modId xmlns:p14="http://schemas.microsoft.com/office/powerpoint/2010/main" val="745897421"/>
              </p:ext>
            </p:extLst>
          </p:nvPr>
        </p:nvGraphicFramePr>
        <p:xfrm>
          <a:off x="720000" y="1440000"/>
          <a:ext cx="10050400" cy="4656308"/>
        </p:xfrm>
        <a:graphic>
          <a:graphicData uri="http://schemas.openxmlformats.org/drawingml/2006/table">
            <a:tbl>
              <a:tblPr/>
              <a:tblGrid>
                <a:gridCol w="1188741">
                  <a:extLst>
                    <a:ext uri="{9D8B030D-6E8A-4147-A177-3AD203B41FA5}">
                      <a16:colId xmlns:a16="http://schemas.microsoft.com/office/drawing/2014/main" val="611888695"/>
                    </a:ext>
                  </a:extLst>
                </a:gridCol>
                <a:gridCol w="616101">
                  <a:extLst>
                    <a:ext uri="{9D8B030D-6E8A-4147-A177-3AD203B41FA5}">
                      <a16:colId xmlns:a16="http://schemas.microsoft.com/office/drawing/2014/main" val="2790298484"/>
                    </a:ext>
                  </a:extLst>
                </a:gridCol>
                <a:gridCol w="821468">
                  <a:extLst>
                    <a:ext uri="{9D8B030D-6E8A-4147-A177-3AD203B41FA5}">
                      <a16:colId xmlns:a16="http://schemas.microsoft.com/office/drawing/2014/main" val="2521681057"/>
                    </a:ext>
                  </a:extLst>
                </a:gridCol>
                <a:gridCol w="700664">
                  <a:extLst>
                    <a:ext uri="{9D8B030D-6E8A-4147-A177-3AD203B41FA5}">
                      <a16:colId xmlns:a16="http://schemas.microsoft.com/office/drawing/2014/main" val="1121670215"/>
                    </a:ext>
                  </a:extLst>
                </a:gridCol>
                <a:gridCol w="1041935">
                  <a:extLst>
                    <a:ext uri="{9D8B030D-6E8A-4147-A177-3AD203B41FA5}">
                      <a16:colId xmlns:a16="http://schemas.microsoft.com/office/drawing/2014/main" val="4223368141"/>
                    </a:ext>
                  </a:extLst>
                </a:gridCol>
                <a:gridCol w="1002674">
                  <a:extLst>
                    <a:ext uri="{9D8B030D-6E8A-4147-A177-3AD203B41FA5}">
                      <a16:colId xmlns:a16="http://schemas.microsoft.com/office/drawing/2014/main" val="3733235522"/>
                    </a:ext>
                  </a:extLst>
                </a:gridCol>
                <a:gridCol w="942272">
                  <a:extLst>
                    <a:ext uri="{9D8B030D-6E8A-4147-A177-3AD203B41FA5}">
                      <a16:colId xmlns:a16="http://schemas.microsoft.com/office/drawing/2014/main" val="2247004104"/>
                    </a:ext>
                  </a:extLst>
                </a:gridCol>
                <a:gridCol w="933212">
                  <a:extLst>
                    <a:ext uri="{9D8B030D-6E8A-4147-A177-3AD203B41FA5}">
                      <a16:colId xmlns:a16="http://schemas.microsoft.com/office/drawing/2014/main" val="502742770"/>
                    </a:ext>
                  </a:extLst>
                </a:gridCol>
                <a:gridCol w="664424">
                  <a:extLst>
                    <a:ext uri="{9D8B030D-6E8A-4147-A177-3AD203B41FA5}">
                      <a16:colId xmlns:a16="http://schemas.microsoft.com/office/drawing/2014/main" val="1598760287"/>
                    </a:ext>
                  </a:extLst>
                </a:gridCol>
                <a:gridCol w="579859">
                  <a:extLst>
                    <a:ext uri="{9D8B030D-6E8A-4147-A177-3AD203B41FA5}">
                      <a16:colId xmlns:a16="http://schemas.microsoft.com/office/drawing/2014/main" val="3230558499"/>
                    </a:ext>
                  </a:extLst>
                </a:gridCol>
                <a:gridCol w="979191">
                  <a:extLst>
                    <a:ext uri="{9D8B030D-6E8A-4147-A177-3AD203B41FA5}">
                      <a16:colId xmlns:a16="http://schemas.microsoft.com/office/drawing/2014/main" val="1619676137"/>
                    </a:ext>
                  </a:extLst>
                </a:gridCol>
                <a:gridCol w="579859">
                  <a:extLst>
                    <a:ext uri="{9D8B030D-6E8A-4147-A177-3AD203B41FA5}">
                      <a16:colId xmlns:a16="http://schemas.microsoft.com/office/drawing/2014/main" val="3761191451"/>
                    </a:ext>
                  </a:extLst>
                </a:gridCol>
              </a:tblGrid>
              <a:tr h="350931">
                <a:tc>
                  <a:txBody>
                    <a:bodyPr/>
                    <a:lstStyle/>
                    <a:p>
                      <a:pPr algn="l" fontAlgn="b"/>
                      <a:r>
                        <a:rPr lang="fi-FI" sz="1100" b="1" i="0" u="none" strike="noStrike" dirty="0">
                          <a:solidFill>
                            <a:srgbClr val="000000"/>
                          </a:solidFill>
                          <a:effectLst/>
                          <a:latin typeface="+mn-lt"/>
                        </a:rPr>
                        <a:t>Hyvinvointialue</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Aivoveri-</a:t>
                      </a:r>
                      <a:br>
                        <a:rPr lang="fi-FI" sz="1100" b="1" i="0" u="none" strike="noStrike">
                          <a:solidFill>
                            <a:srgbClr val="000000"/>
                          </a:solidFill>
                          <a:effectLst/>
                          <a:latin typeface="+mn-lt"/>
                        </a:rPr>
                      </a:br>
                      <a:r>
                        <a:rPr lang="fi-FI" sz="1100" b="1" i="0" u="none" strike="noStrike">
                          <a:solidFill>
                            <a:srgbClr val="000000"/>
                          </a:solidFill>
                          <a:effectLst/>
                          <a:latin typeface="+mn-lt"/>
                        </a:rPr>
                        <a:t>suonitauti</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Alkoholisai-</a:t>
                      </a:r>
                      <a:br>
                        <a:rPr lang="fi-FI" sz="1100" b="1" i="0" u="none" strike="noStrike">
                          <a:solidFill>
                            <a:srgbClr val="000000"/>
                          </a:solidFill>
                          <a:effectLst/>
                          <a:latin typeface="+mn-lt"/>
                        </a:rPr>
                      </a:br>
                      <a:r>
                        <a:rPr lang="fi-FI" sz="1100" b="1" i="0" u="none" strike="noStrike">
                          <a:solidFill>
                            <a:srgbClr val="000000"/>
                          </a:solidFill>
                          <a:effectLst/>
                          <a:latin typeface="+mn-lt"/>
                        </a:rPr>
                        <a:t>rastavuus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Diabetes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dirty="0">
                          <a:solidFill>
                            <a:srgbClr val="000000"/>
                          </a:solidFill>
                          <a:effectLst/>
                          <a:latin typeface="+mn-lt"/>
                        </a:rPr>
                        <a:t>Keuhkosairaus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Mielenterveys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Muistisairaus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Sairastavuus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Sepelvalti-</a:t>
                      </a:r>
                      <a:br>
                        <a:rPr lang="fi-FI" sz="1100" b="1" i="0" u="none" strike="noStrike">
                          <a:solidFill>
                            <a:srgbClr val="000000"/>
                          </a:solidFill>
                          <a:effectLst/>
                          <a:latin typeface="+mn-lt"/>
                        </a:rPr>
                      </a:br>
                      <a:r>
                        <a:rPr lang="fi-FI" sz="1100" b="1" i="0" u="none" strike="noStrike">
                          <a:solidFill>
                            <a:srgbClr val="000000"/>
                          </a:solidFill>
                          <a:effectLst/>
                          <a:latin typeface="+mn-lt"/>
                        </a:rPr>
                        <a:t>motauti</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Syöpä</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Tuki- ja liikunta-</a:t>
                      </a:r>
                      <a:br>
                        <a:rPr lang="fi-FI" sz="1100" b="1" i="0" u="none" strike="noStrike">
                          <a:solidFill>
                            <a:srgbClr val="000000"/>
                          </a:solidFill>
                          <a:effectLst/>
                          <a:latin typeface="+mn-lt"/>
                        </a:rPr>
                      </a:br>
                      <a:r>
                        <a:rPr lang="fi-FI" sz="1100" b="1" i="0" u="none" strike="noStrike">
                          <a:solidFill>
                            <a:srgbClr val="000000"/>
                          </a:solidFill>
                          <a:effectLst/>
                          <a:latin typeface="+mn-lt"/>
                        </a:rPr>
                        <a:t>elinsairaus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Työkyvyt-</a:t>
                      </a:r>
                      <a:br>
                        <a:rPr lang="fi-FI" sz="1100" b="1" i="0" u="none" strike="noStrike">
                          <a:solidFill>
                            <a:srgbClr val="000000"/>
                          </a:solidFill>
                          <a:effectLst/>
                          <a:latin typeface="+mn-lt"/>
                        </a:rPr>
                      </a:br>
                      <a:r>
                        <a:rPr lang="fi-FI" sz="1100" b="1" i="0" u="none" strike="noStrike">
                          <a:solidFill>
                            <a:srgbClr val="000000"/>
                          </a:solidFill>
                          <a:effectLst/>
                          <a:latin typeface="+mn-lt"/>
                        </a:rPr>
                        <a:t>tömyys</a:t>
                      </a:r>
                    </a:p>
                  </a:txBody>
                  <a:tcPr marL="8583" marR="8583" marT="858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0031520"/>
                  </a:ext>
                </a:extLst>
              </a:tr>
              <a:tr h="145903">
                <a:tc>
                  <a:txBody>
                    <a:bodyPr/>
                    <a:lstStyle/>
                    <a:p>
                      <a:pPr algn="l" fontAlgn="b"/>
                      <a:r>
                        <a:rPr lang="fi-FI" sz="1100" b="0" i="0" u="none" strike="noStrike" dirty="0">
                          <a:solidFill>
                            <a:srgbClr val="000000"/>
                          </a:solidFill>
                          <a:effectLst/>
                          <a:highlight>
                            <a:srgbClr val="D9D9D9"/>
                          </a:highlight>
                          <a:latin typeface="+mn-lt"/>
                        </a:rPr>
                        <a:t>Ahvenanmaa</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66,7</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36</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65,1</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67,8</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38</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38,1</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61,1</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61,8</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120,5</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62</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78,1</a:t>
                      </a:r>
                    </a:p>
                  </a:txBody>
                  <a:tcPr marL="8583" marR="8583" marT="858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680022447"/>
                  </a:ext>
                </a:extLst>
              </a:tr>
              <a:tr h="145903">
                <a:tc>
                  <a:txBody>
                    <a:bodyPr/>
                    <a:lstStyle/>
                    <a:p>
                      <a:pPr algn="l" fontAlgn="b"/>
                      <a:r>
                        <a:rPr lang="fi-FI" sz="1100" b="0" i="0" u="none" strike="noStrike">
                          <a:solidFill>
                            <a:srgbClr val="000000"/>
                          </a:solidFill>
                          <a:effectLst/>
                          <a:latin typeface="+mn-lt"/>
                        </a:rPr>
                        <a:t>Etelä-Karjala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127,6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148,6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114,1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95,8</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109,5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115,5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140,4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107,4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110</a:t>
                      </a:r>
                    </a:p>
                  </a:txBody>
                  <a:tcPr marL="8583" marR="8583" marT="8583" marB="0" anchor="b">
                    <a:lnL>
                      <a:noFill/>
                    </a:lnL>
                    <a:lnR>
                      <a:noFill/>
                    </a:lnR>
                    <a:lnT>
                      <a:noFill/>
                    </a:lnT>
                    <a:lnB>
                      <a:noFill/>
                    </a:lnB>
                    <a:noFill/>
                  </a:tcPr>
                </a:tc>
                <a:extLst>
                  <a:ext uri="{0D108BD9-81ED-4DB2-BD59-A6C34878D82A}">
                    <a16:rowId xmlns:a16="http://schemas.microsoft.com/office/drawing/2014/main" val="2759122653"/>
                  </a:ext>
                </a:extLst>
              </a:tr>
              <a:tr h="145903">
                <a:tc>
                  <a:txBody>
                    <a:bodyPr/>
                    <a:lstStyle/>
                    <a:p>
                      <a:pPr algn="l" fontAlgn="b"/>
                      <a:r>
                        <a:rPr lang="fi-FI" sz="1100" b="0" i="0" u="none" strike="noStrike">
                          <a:solidFill>
                            <a:srgbClr val="000000"/>
                          </a:solidFill>
                          <a:effectLst/>
                          <a:highlight>
                            <a:srgbClr val="D9D9D9"/>
                          </a:highlight>
                          <a:latin typeface="+mn-lt"/>
                        </a:rPr>
                        <a:t>Etelä-Pohjanmaa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119,4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124,3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117,3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119,1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126,6</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2667751710"/>
                  </a:ext>
                </a:extLst>
              </a:tr>
              <a:tr h="145903">
                <a:tc>
                  <a:txBody>
                    <a:bodyPr/>
                    <a:lstStyle/>
                    <a:p>
                      <a:pPr algn="l" fontAlgn="b"/>
                      <a:r>
                        <a:rPr lang="fi-FI" sz="1100" b="0" i="0" u="none" strike="noStrike">
                          <a:solidFill>
                            <a:srgbClr val="000000"/>
                          </a:solidFill>
                          <a:effectLst/>
                          <a:latin typeface="+mn-lt"/>
                        </a:rPr>
                        <a:t>Etelä-Savo</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120,4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123,2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134,6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110,2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134,1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119,6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141,2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118,3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129,9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139,8</a:t>
                      </a:r>
                    </a:p>
                  </a:txBody>
                  <a:tcPr marL="8583" marR="8583" marT="8583" marB="0" anchor="b">
                    <a:lnL>
                      <a:noFill/>
                    </a:lnL>
                    <a:lnR>
                      <a:noFill/>
                    </a:lnR>
                    <a:lnT>
                      <a:noFill/>
                    </a:lnT>
                    <a:lnB>
                      <a:noFill/>
                    </a:lnB>
                    <a:noFill/>
                  </a:tcPr>
                </a:tc>
                <a:extLst>
                  <a:ext uri="{0D108BD9-81ED-4DB2-BD59-A6C34878D82A}">
                    <a16:rowId xmlns:a16="http://schemas.microsoft.com/office/drawing/2014/main" val="421031956"/>
                  </a:ext>
                </a:extLst>
              </a:tr>
              <a:tr h="203358">
                <a:tc>
                  <a:txBody>
                    <a:bodyPr/>
                    <a:lstStyle/>
                    <a:p>
                      <a:pPr algn="l" fontAlgn="b"/>
                      <a:r>
                        <a:rPr lang="fi-FI" sz="1100" b="0" i="0" u="none" strike="noStrike">
                          <a:solidFill>
                            <a:srgbClr val="000000"/>
                          </a:solidFill>
                          <a:effectLst/>
                          <a:highlight>
                            <a:srgbClr val="D9D9D9"/>
                          </a:highlight>
                          <a:latin typeface="+mn-lt"/>
                        </a:rPr>
                        <a:t>Helsingin kaupunki</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dirty="0">
                          <a:solidFill>
                            <a:srgbClr val="000000"/>
                          </a:solidFill>
                          <a:effectLst/>
                          <a:highlight>
                            <a:srgbClr val="D9D9D9"/>
                          </a:highlight>
                          <a:latin typeface="+mn-lt"/>
                        </a:rPr>
                        <a:t>78,3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88,9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72,3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77,5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79,5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84,7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72,5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84,2</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65,4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63,1</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3018265171"/>
                  </a:ext>
                </a:extLst>
              </a:tr>
              <a:tr h="145903">
                <a:tc>
                  <a:txBody>
                    <a:bodyPr/>
                    <a:lstStyle/>
                    <a:p>
                      <a:pPr algn="l" fontAlgn="b"/>
                      <a:r>
                        <a:rPr lang="fi-FI" sz="1100" b="0" i="0" u="none" strike="noStrike">
                          <a:solidFill>
                            <a:srgbClr val="000000"/>
                          </a:solidFill>
                          <a:effectLst/>
                          <a:latin typeface="+mn-lt"/>
                        </a:rPr>
                        <a:t>Itä-Uudenmaa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92,9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96,9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75,3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90,8</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90,6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90,5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105,5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89,6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81,2</a:t>
                      </a:r>
                    </a:p>
                  </a:txBody>
                  <a:tcPr marL="8583" marR="8583" marT="8583" marB="0" anchor="b">
                    <a:lnL>
                      <a:noFill/>
                    </a:lnL>
                    <a:lnR>
                      <a:noFill/>
                    </a:lnR>
                    <a:lnT>
                      <a:noFill/>
                    </a:lnT>
                    <a:lnB>
                      <a:noFill/>
                    </a:lnB>
                    <a:noFill/>
                  </a:tcPr>
                </a:tc>
                <a:extLst>
                  <a:ext uri="{0D108BD9-81ED-4DB2-BD59-A6C34878D82A}">
                    <a16:rowId xmlns:a16="http://schemas.microsoft.com/office/drawing/2014/main" val="1050400916"/>
                  </a:ext>
                </a:extLst>
              </a:tr>
              <a:tr h="145903">
                <a:tc>
                  <a:txBody>
                    <a:bodyPr/>
                    <a:lstStyle/>
                    <a:p>
                      <a:pPr algn="l" fontAlgn="b"/>
                      <a:r>
                        <a:rPr lang="fi-FI" sz="1100" b="0" i="0" u="none" strike="noStrike">
                          <a:solidFill>
                            <a:srgbClr val="000000"/>
                          </a:solidFill>
                          <a:effectLst/>
                          <a:highlight>
                            <a:srgbClr val="D9D9D9"/>
                          </a:highlight>
                          <a:latin typeface="+mn-lt"/>
                        </a:rPr>
                        <a:t>Kainuu</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129,4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133,1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129,8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141,3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122</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131,9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140,7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150</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1619516899"/>
                  </a:ext>
                </a:extLst>
              </a:tr>
              <a:tr h="145903">
                <a:tc>
                  <a:txBody>
                    <a:bodyPr/>
                    <a:lstStyle/>
                    <a:p>
                      <a:pPr algn="l" fontAlgn="b"/>
                      <a:r>
                        <a:rPr lang="fi-FI" sz="1100" b="0" i="0" u="none" strike="noStrike">
                          <a:solidFill>
                            <a:srgbClr val="000000"/>
                          </a:solidFill>
                          <a:effectLst/>
                          <a:latin typeface="+mn-lt"/>
                        </a:rPr>
                        <a:t>Kanta-Häme</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116,3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96,5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112,9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115,3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94,3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104,7</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88,2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113,6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117,9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111,8</a:t>
                      </a:r>
                    </a:p>
                  </a:txBody>
                  <a:tcPr marL="8583" marR="8583" marT="8583" marB="0" anchor="b">
                    <a:lnL>
                      <a:noFill/>
                    </a:lnL>
                    <a:lnR>
                      <a:noFill/>
                    </a:lnR>
                    <a:lnT>
                      <a:noFill/>
                    </a:lnT>
                    <a:lnB>
                      <a:noFill/>
                    </a:lnB>
                    <a:noFill/>
                  </a:tcPr>
                </a:tc>
                <a:extLst>
                  <a:ext uri="{0D108BD9-81ED-4DB2-BD59-A6C34878D82A}">
                    <a16:rowId xmlns:a16="http://schemas.microsoft.com/office/drawing/2014/main" val="2325753595"/>
                  </a:ext>
                </a:extLst>
              </a:tr>
              <a:tr h="197473">
                <a:tc>
                  <a:txBody>
                    <a:bodyPr/>
                    <a:lstStyle/>
                    <a:p>
                      <a:pPr algn="l" fontAlgn="b"/>
                      <a:r>
                        <a:rPr lang="fi-FI" sz="1100" b="0" i="0" u="none" strike="noStrike">
                          <a:solidFill>
                            <a:srgbClr val="000000"/>
                          </a:solidFill>
                          <a:effectLst/>
                          <a:highlight>
                            <a:srgbClr val="D9D9D9"/>
                          </a:highlight>
                          <a:latin typeface="+mn-lt"/>
                        </a:rPr>
                        <a:t>Keski-Pohjanmaa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106,1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110,7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84,6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130,4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130,4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92,1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117,6</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3338290853"/>
                  </a:ext>
                </a:extLst>
              </a:tr>
              <a:tr h="145903">
                <a:tc>
                  <a:txBody>
                    <a:bodyPr/>
                    <a:lstStyle/>
                    <a:p>
                      <a:pPr algn="l" fontAlgn="b"/>
                      <a:r>
                        <a:rPr lang="fi-FI" sz="1100" b="0" i="0" u="none" strike="noStrike">
                          <a:solidFill>
                            <a:srgbClr val="000000"/>
                          </a:solidFill>
                          <a:effectLst/>
                          <a:latin typeface="+mn-lt"/>
                        </a:rPr>
                        <a:t>Keski-Suomi</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117,7</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107,6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94,4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108,2</a:t>
                      </a:r>
                    </a:p>
                  </a:txBody>
                  <a:tcPr marL="8583" marR="8583" marT="8583" marB="0" anchor="b">
                    <a:lnL>
                      <a:noFill/>
                    </a:lnL>
                    <a:lnR>
                      <a:noFill/>
                    </a:lnR>
                    <a:lnT>
                      <a:noFill/>
                    </a:lnT>
                    <a:lnB>
                      <a:noFill/>
                    </a:lnB>
                    <a:noFill/>
                  </a:tcPr>
                </a:tc>
                <a:extLst>
                  <a:ext uri="{0D108BD9-81ED-4DB2-BD59-A6C34878D82A}">
                    <a16:rowId xmlns:a16="http://schemas.microsoft.com/office/drawing/2014/main" val="2538855403"/>
                  </a:ext>
                </a:extLst>
              </a:tr>
              <a:tr h="145903">
                <a:tc>
                  <a:txBody>
                    <a:bodyPr/>
                    <a:lstStyle/>
                    <a:p>
                      <a:pPr algn="l" fontAlgn="b"/>
                      <a:r>
                        <a:rPr lang="fi-FI" sz="1100" b="0" i="0" u="none" strike="noStrike">
                          <a:solidFill>
                            <a:srgbClr val="000000"/>
                          </a:solidFill>
                          <a:effectLst/>
                          <a:highlight>
                            <a:srgbClr val="D9D9D9"/>
                          </a:highlight>
                          <a:latin typeface="+mn-lt"/>
                        </a:rPr>
                        <a:t>Keski-Uudenmaa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81,4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110,5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85,6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82,8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90,2</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90,6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85,4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84,8</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1638316738"/>
                  </a:ext>
                </a:extLst>
              </a:tr>
              <a:tr h="145903">
                <a:tc>
                  <a:txBody>
                    <a:bodyPr/>
                    <a:lstStyle/>
                    <a:p>
                      <a:pPr algn="l" fontAlgn="b"/>
                      <a:r>
                        <a:rPr lang="fi-FI" sz="1100" b="0" i="0" u="none" strike="noStrike">
                          <a:solidFill>
                            <a:srgbClr val="000000"/>
                          </a:solidFill>
                          <a:effectLst/>
                          <a:latin typeface="+mn-lt"/>
                        </a:rPr>
                        <a:t>Kymenlaakso</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122,4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121,7</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120,6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136,6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118,2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115,1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127,8</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126,1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131,9</a:t>
                      </a:r>
                    </a:p>
                  </a:txBody>
                  <a:tcPr marL="8583" marR="8583" marT="8583" marB="0" anchor="b">
                    <a:lnL>
                      <a:noFill/>
                    </a:lnL>
                    <a:lnR>
                      <a:noFill/>
                    </a:lnR>
                    <a:lnT>
                      <a:noFill/>
                    </a:lnT>
                    <a:lnB>
                      <a:noFill/>
                    </a:lnB>
                    <a:noFill/>
                  </a:tcPr>
                </a:tc>
                <a:extLst>
                  <a:ext uri="{0D108BD9-81ED-4DB2-BD59-A6C34878D82A}">
                    <a16:rowId xmlns:a16="http://schemas.microsoft.com/office/drawing/2014/main" val="287193018"/>
                  </a:ext>
                </a:extLst>
              </a:tr>
              <a:tr h="145903">
                <a:tc>
                  <a:txBody>
                    <a:bodyPr/>
                    <a:lstStyle/>
                    <a:p>
                      <a:pPr algn="l" fontAlgn="b"/>
                      <a:r>
                        <a:rPr lang="fi-FI" sz="1100" b="0" i="0" u="none" strike="noStrike">
                          <a:solidFill>
                            <a:srgbClr val="000000"/>
                          </a:solidFill>
                          <a:effectLst/>
                          <a:highlight>
                            <a:srgbClr val="D9D9D9"/>
                          </a:highlight>
                          <a:latin typeface="+mn-lt"/>
                        </a:rPr>
                        <a:t>Lappi</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111,6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113,4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115,1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115,2</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136,1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110,3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125,3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135,2</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2700479808"/>
                  </a:ext>
                </a:extLst>
              </a:tr>
              <a:tr h="145903">
                <a:tc>
                  <a:txBody>
                    <a:bodyPr/>
                    <a:lstStyle/>
                    <a:p>
                      <a:pPr algn="l" fontAlgn="b"/>
                      <a:r>
                        <a:rPr lang="fi-FI" sz="1100" b="0" i="0" u="none" strike="noStrike">
                          <a:solidFill>
                            <a:srgbClr val="000000"/>
                          </a:solidFill>
                          <a:effectLst/>
                          <a:latin typeface="+mn-lt"/>
                        </a:rPr>
                        <a:t>Länsi-Uudenmaa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83,9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81,7</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77,8</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69,5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80,3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72,5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85,6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73,4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65,7</a:t>
                      </a:r>
                    </a:p>
                  </a:txBody>
                  <a:tcPr marL="8583" marR="8583" marT="8583" marB="0" anchor="b">
                    <a:lnL>
                      <a:noFill/>
                    </a:lnL>
                    <a:lnR>
                      <a:noFill/>
                    </a:lnR>
                    <a:lnT>
                      <a:noFill/>
                    </a:lnT>
                    <a:lnB>
                      <a:noFill/>
                    </a:lnB>
                    <a:noFill/>
                  </a:tcPr>
                </a:tc>
                <a:extLst>
                  <a:ext uri="{0D108BD9-81ED-4DB2-BD59-A6C34878D82A}">
                    <a16:rowId xmlns:a16="http://schemas.microsoft.com/office/drawing/2014/main" val="1705942102"/>
                  </a:ext>
                </a:extLst>
              </a:tr>
              <a:tr h="145903">
                <a:tc>
                  <a:txBody>
                    <a:bodyPr/>
                    <a:lstStyle/>
                    <a:p>
                      <a:pPr algn="l" fontAlgn="b"/>
                      <a:r>
                        <a:rPr lang="fi-FI" sz="1100" b="0" i="0" u="none" strike="noStrike">
                          <a:solidFill>
                            <a:srgbClr val="000000"/>
                          </a:solidFill>
                          <a:effectLst/>
                          <a:highlight>
                            <a:srgbClr val="D9D9D9"/>
                          </a:highlight>
                          <a:latin typeface="+mn-lt"/>
                        </a:rPr>
                        <a:t>Pirkanmaa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88,1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104,1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100,8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107,8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102,2</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97,2</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98,4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89,5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101,3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100,3</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744134189"/>
                  </a:ext>
                </a:extLst>
              </a:tr>
              <a:tr h="145903">
                <a:tc>
                  <a:txBody>
                    <a:bodyPr/>
                    <a:lstStyle/>
                    <a:p>
                      <a:pPr algn="l" fontAlgn="b"/>
                      <a:r>
                        <a:rPr lang="fi-FI" sz="1100" b="0" i="0" u="none" strike="noStrike">
                          <a:solidFill>
                            <a:srgbClr val="000000"/>
                          </a:solidFill>
                          <a:effectLst/>
                          <a:latin typeface="+mn-lt"/>
                        </a:rPr>
                        <a:t>Pohjanmaa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55,1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89,5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92,3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91,4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87,1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112,2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84,7</a:t>
                      </a:r>
                    </a:p>
                  </a:txBody>
                  <a:tcPr marL="8583" marR="8583" marT="8583" marB="0" anchor="b">
                    <a:lnL>
                      <a:noFill/>
                    </a:lnL>
                    <a:lnR>
                      <a:noFill/>
                    </a:lnR>
                    <a:lnT>
                      <a:noFill/>
                    </a:lnT>
                    <a:lnB>
                      <a:noFill/>
                    </a:lnB>
                    <a:noFill/>
                  </a:tcPr>
                </a:tc>
                <a:extLst>
                  <a:ext uri="{0D108BD9-81ED-4DB2-BD59-A6C34878D82A}">
                    <a16:rowId xmlns:a16="http://schemas.microsoft.com/office/drawing/2014/main" val="113324960"/>
                  </a:ext>
                </a:extLst>
              </a:tr>
              <a:tr h="145903">
                <a:tc>
                  <a:txBody>
                    <a:bodyPr/>
                    <a:lstStyle/>
                    <a:p>
                      <a:pPr algn="l" fontAlgn="b"/>
                      <a:r>
                        <a:rPr lang="fi-FI" sz="1100" b="0" i="0" u="none" strike="noStrike">
                          <a:solidFill>
                            <a:srgbClr val="000000"/>
                          </a:solidFill>
                          <a:effectLst/>
                          <a:highlight>
                            <a:srgbClr val="D9D9D9"/>
                          </a:highlight>
                          <a:latin typeface="+mn-lt"/>
                        </a:rPr>
                        <a:t>Pohjois-Karjala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145,7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121,8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115,9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115,8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120,7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135,3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108,1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137,1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126,2</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2893667343"/>
                  </a:ext>
                </a:extLst>
              </a:tr>
              <a:tr h="203863">
                <a:tc>
                  <a:txBody>
                    <a:bodyPr/>
                    <a:lstStyle/>
                    <a:p>
                      <a:pPr algn="l" fontAlgn="b"/>
                      <a:r>
                        <a:rPr lang="fi-FI" sz="1100" b="0" i="0" u="none" strike="noStrike">
                          <a:solidFill>
                            <a:srgbClr val="000000"/>
                          </a:solidFill>
                          <a:effectLst/>
                          <a:latin typeface="+mn-lt"/>
                        </a:rPr>
                        <a:t>Pohjois-Pohjanmaa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90,3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95,8</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120,3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110,4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106,4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115,7</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90,9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125,2</a:t>
                      </a:r>
                    </a:p>
                  </a:txBody>
                  <a:tcPr marL="8583" marR="8583" marT="8583" marB="0" anchor="b">
                    <a:lnL>
                      <a:noFill/>
                    </a:lnL>
                    <a:lnR>
                      <a:noFill/>
                    </a:lnR>
                    <a:lnT>
                      <a:noFill/>
                    </a:lnT>
                    <a:lnB>
                      <a:noFill/>
                    </a:lnB>
                    <a:noFill/>
                  </a:tcPr>
                </a:tc>
                <a:extLst>
                  <a:ext uri="{0D108BD9-81ED-4DB2-BD59-A6C34878D82A}">
                    <a16:rowId xmlns:a16="http://schemas.microsoft.com/office/drawing/2014/main" val="716705231"/>
                  </a:ext>
                </a:extLst>
              </a:tr>
              <a:tr h="145903">
                <a:tc>
                  <a:txBody>
                    <a:bodyPr/>
                    <a:lstStyle/>
                    <a:p>
                      <a:pPr algn="l" fontAlgn="b"/>
                      <a:r>
                        <a:rPr lang="fi-FI" sz="1100" b="1" i="0" u="none" strike="noStrike" dirty="0">
                          <a:solidFill>
                            <a:srgbClr val="000000"/>
                          </a:solidFill>
                          <a:effectLst/>
                          <a:highlight>
                            <a:srgbClr val="D9D9D9"/>
                          </a:highlight>
                          <a:latin typeface="+mn-lt"/>
                        </a:rPr>
                        <a:t>Pohjois-Savo</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107,8</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123,7</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121,6</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115,7</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141,8</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123,8</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123,1</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113</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106,4</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144</a:t>
                      </a:r>
                    </a:p>
                  </a:txBody>
                  <a:tcPr marL="8583" marR="8583" marT="8583"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141</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1959455305"/>
                  </a:ext>
                </a:extLst>
              </a:tr>
              <a:tr h="145903">
                <a:tc>
                  <a:txBody>
                    <a:bodyPr/>
                    <a:lstStyle/>
                    <a:p>
                      <a:pPr algn="l" fontAlgn="b"/>
                      <a:r>
                        <a:rPr lang="fi-FI" sz="1100" b="0" i="0" u="none" strike="noStrike">
                          <a:solidFill>
                            <a:srgbClr val="000000"/>
                          </a:solidFill>
                          <a:effectLst/>
                          <a:latin typeface="+mn-lt"/>
                        </a:rPr>
                        <a:t>Päijät-Häme</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117,9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99,4</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101,1</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115,9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109,5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121,6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110,3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113,2</a:t>
                      </a:r>
                    </a:p>
                  </a:txBody>
                  <a:tcPr marL="8583" marR="8583" marT="8583" marB="0" anchor="b">
                    <a:lnL>
                      <a:noFill/>
                    </a:lnL>
                    <a:lnR>
                      <a:noFill/>
                    </a:lnR>
                    <a:lnT>
                      <a:noFill/>
                    </a:lnT>
                    <a:lnB>
                      <a:noFill/>
                    </a:lnB>
                    <a:noFill/>
                  </a:tcPr>
                </a:tc>
                <a:extLst>
                  <a:ext uri="{0D108BD9-81ED-4DB2-BD59-A6C34878D82A}">
                    <a16:rowId xmlns:a16="http://schemas.microsoft.com/office/drawing/2014/main" val="1300669117"/>
                  </a:ext>
                </a:extLst>
              </a:tr>
              <a:tr h="145903">
                <a:tc>
                  <a:txBody>
                    <a:bodyPr/>
                    <a:lstStyle/>
                    <a:p>
                      <a:pPr algn="l" fontAlgn="b"/>
                      <a:r>
                        <a:rPr lang="fi-FI" sz="1100" b="0" i="0" u="none" strike="noStrike">
                          <a:solidFill>
                            <a:srgbClr val="000000"/>
                          </a:solidFill>
                          <a:effectLst/>
                          <a:highlight>
                            <a:srgbClr val="D9D9D9"/>
                          </a:highlight>
                          <a:latin typeface="+mn-lt"/>
                        </a:rPr>
                        <a:t>Satakunta</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121,9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99,9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118,8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100,3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89,5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103,9</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111,1</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116</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110,2</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118,8</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434739247"/>
                  </a:ext>
                </a:extLst>
              </a:tr>
              <a:tr h="145903">
                <a:tc>
                  <a:txBody>
                    <a:bodyPr/>
                    <a:lstStyle/>
                    <a:p>
                      <a:pPr algn="l" fontAlgn="b"/>
                      <a:r>
                        <a:rPr lang="fi-FI" sz="1100" b="0" i="0" u="none" strike="noStrike">
                          <a:solidFill>
                            <a:srgbClr val="000000"/>
                          </a:solidFill>
                          <a:effectLst/>
                          <a:latin typeface="+mn-lt"/>
                        </a:rPr>
                        <a:t>Vantaa ja Kerava</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82,3</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95,9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82,8</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86,2</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88,8</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68,6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82,7</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67,5</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78,6</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72,9</a:t>
                      </a:r>
                    </a:p>
                  </a:txBody>
                  <a:tcPr marL="8583" marR="8583" marT="8583"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68,6</a:t>
                      </a:r>
                    </a:p>
                  </a:txBody>
                  <a:tcPr marL="8583" marR="8583" marT="8583" marB="0" anchor="b">
                    <a:lnL>
                      <a:noFill/>
                    </a:lnL>
                    <a:lnR>
                      <a:noFill/>
                    </a:lnR>
                    <a:lnT>
                      <a:noFill/>
                    </a:lnT>
                    <a:lnB>
                      <a:noFill/>
                    </a:lnB>
                    <a:noFill/>
                  </a:tcPr>
                </a:tc>
                <a:extLst>
                  <a:ext uri="{0D108BD9-81ED-4DB2-BD59-A6C34878D82A}">
                    <a16:rowId xmlns:a16="http://schemas.microsoft.com/office/drawing/2014/main" val="256632676"/>
                  </a:ext>
                </a:extLst>
              </a:tr>
              <a:tr h="145903">
                <a:tc>
                  <a:txBody>
                    <a:bodyPr/>
                    <a:lstStyle/>
                    <a:p>
                      <a:pPr algn="l" fontAlgn="b"/>
                      <a:r>
                        <a:rPr lang="fi-FI" sz="1100" b="0" i="0" u="none" strike="noStrike">
                          <a:solidFill>
                            <a:srgbClr val="000000"/>
                          </a:solidFill>
                          <a:effectLst/>
                          <a:highlight>
                            <a:srgbClr val="D9D9D9"/>
                          </a:highlight>
                          <a:latin typeface="+mn-lt"/>
                        </a:rPr>
                        <a:t>Varsinais-Suomi</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93,7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99,3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96,8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102,4</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101,5</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90,3</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106,7</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101,8</a:t>
                      </a:r>
                    </a:p>
                  </a:txBody>
                  <a:tcPr marL="8583" marR="8583" marT="8583"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102,6</a:t>
                      </a:r>
                    </a:p>
                  </a:txBody>
                  <a:tcPr marL="8583" marR="8583" marT="8583" marB="0" anchor="b">
                    <a:lnL>
                      <a:noFill/>
                    </a:lnL>
                    <a:lnR>
                      <a:noFill/>
                    </a:lnR>
                    <a:lnT>
                      <a:noFill/>
                    </a:lnT>
                    <a:lnB>
                      <a:noFill/>
                    </a:lnB>
                    <a:solidFill>
                      <a:srgbClr val="D9D9D9"/>
                    </a:solidFill>
                  </a:tcPr>
                </a:tc>
                <a:extLst>
                  <a:ext uri="{0D108BD9-81ED-4DB2-BD59-A6C34878D82A}">
                    <a16:rowId xmlns:a16="http://schemas.microsoft.com/office/drawing/2014/main" val="2047022590"/>
                  </a:ext>
                </a:extLst>
              </a:tr>
              <a:tr h="145903">
                <a:tc>
                  <a:txBody>
                    <a:bodyPr/>
                    <a:lstStyle/>
                    <a:p>
                      <a:pPr algn="l" fontAlgn="b"/>
                      <a:r>
                        <a:rPr lang="fi-FI" sz="1100" b="0" i="0" u="none" strike="noStrike" dirty="0">
                          <a:solidFill>
                            <a:srgbClr val="000000"/>
                          </a:solidFill>
                          <a:effectLst/>
                          <a:latin typeface="+mn-lt"/>
                        </a:rPr>
                        <a:t>Koko maa</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solidFill>
                            <a:srgbClr val="000000"/>
                          </a:solidFill>
                          <a:effectLst/>
                          <a:latin typeface="+mn-lt"/>
                        </a:rPr>
                        <a:t>100</a:t>
                      </a:r>
                    </a:p>
                  </a:txBody>
                  <a:tcPr marL="8583" marR="8583" marT="858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3115972"/>
                  </a:ext>
                </a:extLst>
              </a:tr>
            </a:tbl>
          </a:graphicData>
        </a:graphic>
      </p:graphicFrame>
    </p:spTree>
    <p:extLst>
      <p:ext uri="{BB962C8B-B14F-4D97-AF65-F5344CB8AC3E}">
        <p14:creationId xmlns:p14="http://schemas.microsoft.com/office/powerpoint/2010/main" val="734570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pic>
        <p:nvPicPr>
          <p:cNvPr id="3" name="Kuva 2" descr="Kuva, joka sisältää kohteen teksti, kartta, diagrammi, atlas">
            <a:extLst>
              <a:ext uri="{FF2B5EF4-FFF2-40B4-BE49-F238E27FC236}">
                <a16:creationId xmlns:a16="http://schemas.microsoft.com/office/drawing/2014/main" id="{2F425237-FECF-04CE-0117-0C47A3A23240}"/>
              </a:ext>
            </a:extLst>
          </p:cNvPr>
          <p:cNvPicPr>
            <a:picLocks noChangeAspect="1"/>
          </p:cNvPicPr>
          <p:nvPr/>
        </p:nvPicPr>
        <p:blipFill>
          <a:blip r:embed="rId2"/>
          <a:stretch>
            <a:fillRect/>
          </a:stretch>
        </p:blipFill>
        <p:spPr>
          <a:xfrm>
            <a:off x="1250486" y="0"/>
            <a:ext cx="9691028" cy="6858000"/>
          </a:xfrm>
          <a:prstGeom prst="rect">
            <a:avLst/>
          </a:prstGeom>
        </p:spPr>
      </p:pic>
    </p:spTree>
    <p:extLst>
      <p:ext uri="{BB962C8B-B14F-4D97-AF65-F5344CB8AC3E}">
        <p14:creationId xmlns:p14="http://schemas.microsoft.com/office/powerpoint/2010/main" val="267260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11">
            <a:alpha val="89602"/>
          </a:srgbClr>
        </a:solidFill>
        <a:effectLst/>
      </p:bgPr>
    </p:bg>
    <p:spTree>
      <p:nvGrpSpPr>
        <p:cNvPr id="1" name=""/>
        <p:cNvGrpSpPr/>
        <p:nvPr/>
      </p:nvGrpSpPr>
      <p:grpSpPr>
        <a:xfrm>
          <a:off x="0" y="0"/>
          <a:ext cx="0" cy="0"/>
          <a:chOff x="0" y="0"/>
          <a:chExt cx="0" cy="0"/>
        </a:xfrm>
      </p:grpSpPr>
      <p:pic>
        <p:nvPicPr>
          <p:cNvPr id="18" name="Sisällön paikkamerkki 17">
            <a:extLst>
              <a:ext uri="{FF2B5EF4-FFF2-40B4-BE49-F238E27FC236}">
                <a16:creationId xmlns:a16="http://schemas.microsoft.com/office/drawing/2014/main" id="{C1FEE8AC-8200-754B-BFE9-75D7A2F5C93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096000" y="-1"/>
            <a:ext cx="6096000" cy="6870701"/>
          </a:xfrm>
        </p:spPr>
      </p:pic>
      <p:sp>
        <p:nvSpPr>
          <p:cNvPr id="20" name="Otsikko 1">
            <a:extLst>
              <a:ext uri="{FF2B5EF4-FFF2-40B4-BE49-F238E27FC236}">
                <a16:creationId xmlns:a16="http://schemas.microsoft.com/office/drawing/2014/main" id="{DF4CF102-933E-C643-843D-4E0048CE4EF6}"/>
              </a:ext>
            </a:extLst>
          </p:cNvPr>
          <p:cNvSpPr>
            <a:spLocks noGrp="1"/>
          </p:cNvSpPr>
          <p:nvPr>
            <p:ph type="title"/>
          </p:nvPr>
        </p:nvSpPr>
        <p:spPr>
          <a:xfrm>
            <a:off x="367553" y="115500"/>
            <a:ext cx="5728447" cy="1325563"/>
          </a:xfrm>
        </p:spPr>
        <p:txBody>
          <a:bodyPr>
            <a:normAutofit/>
          </a:bodyPr>
          <a:lstStyle/>
          <a:p>
            <a:r>
              <a:rPr lang="fi-FI" sz="4000" dirty="0"/>
              <a:t>Käsitteet ja määritelmät</a:t>
            </a:r>
          </a:p>
        </p:txBody>
      </p:sp>
      <p:sp>
        <p:nvSpPr>
          <p:cNvPr id="21" name="Sisällön paikkamerkki 2">
            <a:extLst>
              <a:ext uri="{FF2B5EF4-FFF2-40B4-BE49-F238E27FC236}">
                <a16:creationId xmlns:a16="http://schemas.microsoft.com/office/drawing/2014/main" id="{0D90FBEA-2DD2-184B-A9F7-86CE4802F620}"/>
              </a:ext>
            </a:extLst>
          </p:cNvPr>
          <p:cNvSpPr txBox="1">
            <a:spLocks/>
          </p:cNvSpPr>
          <p:nvPr/>
        </p:nvSpPr>
        <p:spPr>
          <a:xfrm>
            <a:off x="448456" y="1441063"/>
            <a:ext cx="5422506" cy="50518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b="1" i="0" u="none" strike="noStrike" baseline="0" dirty="0">
                <a:solidFill>
                  <a:srgbClr val="000000"/>
                </a:solidFill>
              </a:rPr>
              <a:t>Ikävakiointi: </a:t>
            </a:r>
            <a:r>
              <a:rPr lang="fi-FI" sz="1200" b="0" i="0" u="none" strike="noStrike" baseline="0" dirty="0">
                <a:solidFill>
                  <a:srgbClr val="000000"/>
                </a:solidFill>
              </a:rPr>
              <a:t>Ikävakioinnissa alueiden ikärakenne määritetään laskennallisesti samaksi kaikilla alueilla. Ikävakioinnissa on käytetty koko maan väestörakennetta, joka on määritetty kolmevuotisjaksolta 2020–2022. </a:t>
            </a:r>
          </a:p>
          <a:p>
            <a:r>
              <a:rPr lang="fi-FI" sz="1200" b="1" i="0" u="none" strike="noStrike" baseline="0" dirty="0">
                <a:solidFill>
                  <a:srgbClr val="000000"/>
                </a:solidFill>
              </a:rPr>
              <a:t>Indeksit: </a:t>
            </a:r>
            <a:r>
              <a:rPr lang="fi-FI" sz="1200" b="0" i="0" u="none" strike="noStrike" baseline="0" dirty="0">
                <a:solidFill>
                  <a:srgbClr val="000000"/>
                </a:solidFill>
              </a:rPr>
              <a:t>Indeksiluvut kuvaavat sairauksien ja työkyvyttömyyden yleisyyttä suhteessa koko maan samanikäiseen väestöön (koko maa = 100). Indeksin arvo on sitä suurempi, mitä yleisempää sairastavuus tai työkyvyttömyys alueella on. </a:t>
            </a:r>
          </a:p>
          <a:p>
            <a:r>
              <a:rPr lang="fi-FI" sz="1200" b="1" i="0" u="none" strike="noStrike" baseline="0" dirty="0">
                <a:solidFill>
                  <a:srgbClr val="000000"/>
                </a:solidFill>
              </a:rPr>
              <a:t>Painokertoimet: </a:t>
            </a:r>
            <a:r>
              <a:rPr lang="fi-FI" sz="1200" b="0" i="0" u="none" strike="noStrike" baseline="0" dirty="0">
                <a:solidFill>
                  <a:srgbClr val="000000"/>
                </a:solidFill>
              </a:rPr>
              <a:t>Sairastavuuden ja työkyvyttömyyden kokonaisindeksien laskennassa niiden eri osaindeksit saavat painokertoimen, joka perustuu näistä aiheutuviin haittoihin. </a:t>
            </a:r>
          </a:p>
          <a:p>
            <a:r>
              <a:rPr lang="fi-FI" sz="1200" b="1" i="0" u="none" strike="noStrike" baseline="0" dirty="0">
                <a:solidFill>
                  <a:srgbClr val="000000"/>
                </a:solidFill>
              </a:rPr>
              <a:t>Sairastavuus: </a:t>
            </a:r>
            <a:r>
              <a:rPr lang="fi-FI" sz="1200" b="0" i="0" u="none" strike="noStrike" baseline="0" dirty="0">
                <a:solidFill>
                  <a:srgbClr val="000000"/>
                </a:solidFill>
              </a:rPr>
              <a:t>Kansallisessa terveysindeksissä sairastavuutta kuvataan eri osaindekseissä (sairausryhmistä riippuen) joko ilmaantuvuutena (</a:t>
            </a:r>
            <a:r>
              <a:rPr lang="fi-FI" sz="1200" b="0" i="0" u="none" strike="noStrike" baseline="0" dirty="0" err="1">
                <a:solidFill>
                  <a:srgbClr val="000000"/>
                </a:solidFill>
              </a:rPr>
              <a:t>insidenssi</a:t>
            </a:r>
            <a:r>
              <a:rPr lang="fi-FI" sz="1200" b="0" i="0" u="none" strike="noStrike" baseline="0" dirty="0">
                <a:solidFill>
                  <a:srgbClr val="000000"/>
                </a:solidFill>
              </a:rPr>
              <a:t>), jolloin tarkastellaan uusien tautitapausten tai uusien sairastuneiden henkilöiden määriä tai esiintyvyytenä (</a:t>
            </a:r>
            <a:r>
              <a:rPr lang="fi-FI" sz="1200" b="0" i="0" u="none" strike="noStrike" baseline="0" dirty="0" err="1">
                <a:solidFill>
                  <a:srgbClr val="000000"/>
                </a:solidFill>
              </a:rPr>
              <a:t>prevalenssi</a:t>
            </a:r>
            <a:r>
              <a:rPr lang="fi-FI" sz="1200" b="0" i="0" u="none" strike="noStrike" baseline="0" dirty="0">
                <a:solidFill>
                  <a:srgbClr val="000000"/>
                </a:solidFill>
              </a:rPr>
              <a:t>), jolloin tarkastellaan sairastuneiden ja todettujen tapausten lukumäärää eli niitä henkilöitä, jotka valittuna ajanjaksona ovat olleet hoidossa tai saaneet tietyn diagnoosin perusteella etuuksia (esim. voimassa oleva lääkkeen erityiskorvausoikeus, maksettu työkyvyttömyyseläke, hoitojakson tai käynnin syy).</a:t>
            </a:r>
          </a:p>
          <a:p>
            <a:r>
              <a:rPr lang="fi-FI" sz="1200" b="1" i="0" u="none" strike="noStrike" baseline="0" dirty="0">
                <a:solidFill>
                  <a:srgbClr val="000000"/>
                </a:solidFill>
              </a:rPr>
              <a:t>Työkyvyttömyys: </a:t>
            </a:r>
            <a:r>
              <a:rPr lang="fi-FI" sz="1200" b="0" i="0" u="none" strike="noStrike" baseline="0" dirty="0">
                <a:solidFill>
                  <a:srgbClr val="000000"/>
                </a:solidFill>
              </a:rPr>
              <a:t>Työkyvyttömyyttä kuvattaessa tarkastellaan niiden henkilöiden määriä, jotka ovat saaneet tarkastelujakson aikana työkyvyttömyysetuuksia. Tämä ei välttämättä anna samansuuntaisia tuloksia kuin väestötutkimuksiin perustuva tieto ihmisten itse kokemasta työkyvystä.</a:t>
            </a:r>
          </a:p>
          <a:p>
            <a:r>
              <a:rPr lang="fi-FI" sz="1200" b="0" i="0" u="none" strike="noStrike" baseline="0" dirty="0">
                <a:solidFill>
                  <a:srgbClr val="0000FF"/>
                </a:solidFill>
                <a:hlinkClick r:id="rId3">
                  <a:extLst>
                    <a:ext uri="{A12FA001-AC4F-418D-AE19-62706E023703}">
                      <ahyp:hlinkClr xmlns:ahyp="http://schemas.microsoft.com/office/drawing/2018/hyperlinkcolor" val="tx"/>
                    </a:ext>
                  </a:extLst>
                </a:hlinkClick>
              </a:rPr>
              <a:t>https://thl.fi/tilastot-ja-data/tilastot-aiheittain/sairastavuus-ja-tapaturmat/kansallinen-terveysindeksi</a:t>
            </a:r>
            <a:r>
              <a:rPr lang="fi-FI" sz="1200" b="0" i="0" u="none" strike="noStrike" baseline="0" dirty="0">
                <a:solidFill>
                  <a:srgbClr val="000000"/>
                </a:solidFill>
              </a:rPr>
              <a:t> </a:t>
            </a:r>
            <a:endParaRPr lang="fi-FI" sz="1200" dirty="0"/>
          </a:p>
        </p:txBody>
      </p:sp>
      <p:pic>
        <p:nvPicPr>
          <p:cNvPr id="23" name="Kuva 22">
            <a:extLst>
              <a:ext uri="{FF2B5EF4-FFF2-40B4-BE49-F238E27FC236}">
                <a16:creationId xmlns:a16="http://schemas.microsoft.com/office/drawing/2014/main" id="{91DDC593-889C-9A4D-9D24-1818566EC9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55944" y="6319600"/>
            <a:ext cx="2316136" cy="401463"/>
          </a:xfrm>
          <a:prstGeom prst="rect">
            <a:avLst/>
          </a:prstGeom>
        </p:spPr>
      </p:pic>
      <p:sp>
        <p:nvSpPr>
          <p:cNvPr id="10" name="Tekstiruutu 9">
            <a:extLst>
              <a:ext uri="{FF2B5EF4-FFF2-40B4-BE49-F238E27FC236}">
                <a16:creationId xmlns:a16="http://schemas.microsoft.com/office/drawing/2014/main" id="{0850BCA9-7F42-9C3E-BBA1-3BC83DDC7259}"/>
              </a:ext>
            </a:extLst>
          </p:cNvPr>
          <p:cNvSpPr txBox="1"/>
          <p:nvPr/>
        </p:nvSpPr>
        <p:spPr>
          <a:xfrm>
            <a:off x="441189" y="6618431"/>
            <a:ext cx="5534891" cy="230832"/>
          </a:xfrm>
          <a:prstGeom prst="rect">
            <a:avLst/>
          </a:prstGeom>
          <a:noFill/>
        </p:spPr>
        <p:txBody>
          <a:bodyPr wrap="square" rtlCol="0">
            <a:spAutoFit/>
          </a:bodyPr>
          <a:lstStyle/>
          <a:p>
            <a:r>
              <a:rPr lang="fi-FI" sz="900" dirty="0"/>
              <a:t>Lähde: THL / Tilasto- ja indikaattoripankki Sotkanet</a:t>
            </a:r>
          </a:p>
        </p:txBody>
      </p:sp>
    </p:spTree>
    <p:extLst>
      <p:ext uri="{BB962C8B-B14F-4D97-AF65-F5344CB8AC3E}">
        <p14:creationId xmlns:p14="http://schemas.microsoft.com/office/powerpoint/2010/main" val="222572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Sairastavuuden kokonaisindeksi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5BF1E085-1172-7E76-F8E5-6501D1BB5469}"/>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5836F548-45DD-E810-56DB-9D7A60581B92}"/>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1E8BEE94-FC30-DC31-5673-4A3D19585A06}"/>
              </a:ext>
            </a:extLst>
          </p:cNvPr>
          <p:cNvGraphicFramePr>
            <a:graphicFrameLocks noGrp="1"/>
          </p:cNvGraphicFramePr>
          <p:nvPr>
            <p:extLst>
              <p:ext uri="{D42A27DB-BD31-4B8C-83A1-F6EECF244321}">
                <p14:modId xmlns:p14="http://schemas.microsoft.com/office/powerpoint/2010/main" val="1887480314"/>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61,4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57,5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115,5</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126,6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124,9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122,3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119,6</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90,6</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104,7</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103,1</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118,2</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80,3</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87,1</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106,4</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121,6</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121,9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123</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123,1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109,5</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82,7</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737BA2C4-8523-637C-DBD4-AFAB514564C2}"/>
              </a:ext>
            </a:extLst>
          </p:cNvPr>
          <p:cNvGraphicFramePr>
            <a:graphicFrameLocks noGrp="1"/>
          </p:cNvGraphicFramePr>
          <p:nvPr>
            <p:extLst>
              <p:ext uri="{D42A27DB-BD31-4B8C-83A1-F6EECF244321}">
                <p14:modId xmlns:p14="http://schemas.microsoft.com/office/powerpoint/2010/main" val="1983737074"/>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57,8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106,5</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90,4</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99,4</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101,6</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107,4</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86,8</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86,5</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111,1</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117,4</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117</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117,5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117,2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92,4</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286508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Työkyvyttömyysindeksi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1068505738"/>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fi-FI" sz="1200" b="0" i="0" u="none" strike="noStrike" dirty="0">
                        <a:solidFill>
                          <a:srgbClr val="000000"/>
                        </a:solidFill>
                        <a:effectLst/>
                        <a:highlight>
                          <a:srgbClr val="D9D9D9"/>
                        </a:highligh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154,5</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260,6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161,2</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119,2</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156,4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172</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202,7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182,8</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310,2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116,3</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188,8</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201,6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284,7</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173,1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219,5</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140,2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140,5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140,6</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141</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173144499"/>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fi-FI" sz="1200" b="0" i="0" u="none" strike="noStrike" dirty="0">
                        <a:solidFill>
                          <a:srgbClr val="000000"/>
                        </a:solidFill>
                        <a:effectLst/>
                        <a:highlight>
                          <a:srgbClr val="D9D9D9"/>
                        </a:highligh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130,7</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208,5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135,1</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123,5</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141,8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150,1</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179,2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160,6</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240,9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168,4</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235</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184,9</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133,5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134,1</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134,5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135,2</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405052" cy="2862322"/>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rgbClr val="000000"/>
                </a:solidFill>
              </a:rPr>
              <a:t>Indeksivuoden aikana Suomessa asuneet 16–64-vuotiaat henkilöt, jotka ovat saaneet täyttä työkyvyttömyys-eläkettä, osatyökyvyttömyys-eläkettä, sairauspäivärahaa vähintään 3 kuukauden jakson tai myönteisen ammatillisen kuntoutuspää-</a:t>
            </a:r>
            <a:r>
              <a:rPr lang="fi-FI" dirty="0" err="1">
                <a:solidFill>
                  <a:srgbClr val="000000"/>
                </a:solidFill>
              </a:rPr>
              <a:t>töksen</a:t>
            </a:r>
            <a:r>
              <a:rPr lang="fi-FI" dirty="0">
                <a:solidFill>
                  <a:srgbClr val="000000"/>
                </a:solidFill>
              </a:rPr>
              <a:t>.</a:t>
            </a:r>
            <a:r>
              <a:rPr lang="fi-FI" b="0" i="0" u="none" strike="noStrike" baseline="0" dirty="0">
                <a:solidFill>
                  <a:srgbClr val="000000"/>
                </a:solidFill>
              </a:rPr>
              <a:t>	</a:t>
            </a:r>
          </a:p>
        </p:txBody>
      </p:sp>
    </p:spTree>
    <p:extLst>
      <p:ext uri="{BB962C8B-B14F-4D97-AF65-F5344CB8AC3E}">
        <p14:creationId xmlns:p14="http://schemas.microsoft.com/office/powerpoint/2010/main" val="411654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Työkyvyttömyysindeksi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2" name="Tekstiruutu 1">
            <a:extLst>
              <a:ext uri="{FF2B5EF4-FFF2-40B4-BE49-F238E27FC236}">
                <a16:creationId xmlns:a16="http://schemas.microsoft.com/office/drawing/2014/main" id="{29C01AE2-72F6-1D0A-38D2-0C0C565DF7B2}"/>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1" name="Tekstiruutu 10">
            <a:extLst>
              <a:ext uri="{FF2B5EF4-FFF2-40B4-BE49-F238E27FC236}">
                <a16:creationId xmlns:a16="http://schemas.microsoft.com/office/drawing/2014/main" id="{E0A52E53-7C7C-263A-64D4-44EE518BE18A}"/>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2" name="Taulukko 11">
            <a:extLst>
              <a:ext uri="{FF2B5EF4-FFF2-40B4-BE49-F238E27FC236}">
                <a16:creationId xmlns:a16="http://schemas.microsoft.com/office/drawing/2014/main" id="{70FF0092-E2E7-B54F-4C2B-99C66AE28564}"/>
              </a:ext>
            </a:extLst>
          </p:cNvPr>
          <p:cNvGraphicFramePr>
            <a:graphicFrameLocks noGrp="1"/>
          </p:cNvGraphicFramePr>
          <p:nvPr>
            <p:extLst>
              <p:ext uri="{D42A27DB-BD31-4B8C-83A1-F6EECF244321}">
                <p14:modId xmlns:p14="http://schemas.microsoft.com/office/powerpoint/2010/main" val="631959031"/>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75,6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76,8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77,2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78,1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134,2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137,5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139,8</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65,4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63,1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82,2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81,2</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150,3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150,2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150</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111,8</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108,2</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128,5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130</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131,9</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136,3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135,2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66,7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66,6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66,2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65,7</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84,7</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125,2</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140,2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140,5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140,6</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141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113,2</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71,3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70,6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68,6</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3" name="Taulukko 12">
            <a:extLst>
              <a:ext uri="{FF2B5EF4-FFF2-40B4-BE49-F238E27FC236}">
                <a16:creationId xmlns:a16="http://schemas.microsoft.com/office/drawing/2014/main" id="{C2CAB3F1-7A2F-B79C-A890-14E3A41AA55C}"/>
              </a:ext>
            </a:extLst>
          </p:cNvPr>
          <p:cNvGraphicFramePr>
            <a:graphicFrameLocks noGrp="1"/>
          </p:cNvGraphicFramePr>
          <p:nvPr>
            <p:extLst>
              <p:ext uri="{D42A27DB-BD31-4B8C-83A1-F6EECF244321}">
                <p14:modId xmlns:p14="http://schemas.microsoft.com/office/powerpoint/2010/main" val="3149632947"/>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74,5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75,5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75,4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103,1</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122,2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126</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70,5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69,2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78,7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77,6</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134,2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135,1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106,8</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117,6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108,3</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84,7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122,6</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68,5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67,9</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86,8</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129,2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128,8</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133,5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134,1</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134,5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135,2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108,2</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76,3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75,7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74,4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73,7</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132145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Aivoverisuonitauti-indeksi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139,1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132,5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146,2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113,5</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161,9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137,4</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142,9</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122,6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103,6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97,6</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143,3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132,1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117,5</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97,1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89,2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110,4</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171,8</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195</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96,7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94,7</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151,9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147,7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109,2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94,3</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194,1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221,1</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140,5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171,6</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168,3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189,8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260,5</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93</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114,9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114,9</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110,8</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107,8</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96,4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120,3</a:t>
                      </a:r>
                    </a:p>
                  </a:txBody>
                  <a:tcPr marL="9525" marR="9525" marT="9525" marB="0" anchor="b">
                    <a:lnL>
                      <a:noFill/>
                    </a:lnL>
                    <a:lnR>
                      <a:noFill/>
                    </a:lnR>
                    <a:lnT>
                      <a:noFill/>
                    </a:lnT>
                    <a:lnB>
                      <a:noFill/>
                    </a:lnB>
                    <a:noFill/>
                  </a:tcPr>
                </a:tc>
                <a:tc>
                  <a:txBody>
                    <a:bodyPr/>
                    <a:lstStyle/>
                    <a:p>
                      <a:pPr algn="r" fontAlgn="b"/>
                      <a:r>
                        <a:rPr lang="fi-FI" sz="1200" b="0" i="0" u="none" strike="noStrike" dirty="0">
                          <a:solidFill>
                            <a:srgbClr val="000000"/>
                          </a:solidFill>
                          <a:effectLst/>
                          <a:latin typeface="+mn-lt"/>
                        </a:rPr>
                        <a:t>130,3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99,1</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119,2</a:t>
                      </a:r>
                    </a:p>
                  </a:txBody>
                  <a:tcPr marL="9525" marR="9525" marT="9525"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mn-lt"/>
                      </a:endParaRP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106,5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91,6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86,2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97,5</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132,5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120,9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104,3</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77,9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70,6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86,1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80,6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91,1</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141,4</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157,8</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101,8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98,3</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98,3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79,9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82,1</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168,1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188,5</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142,9</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96,5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135,7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149,5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199,7</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90,6</a:t>
                      </a: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l" fontAlgn="b"/>
                      <a:endParaRPr lang="fi-FI" sz="1200" b="0" i="0" u="none" strike="noStrike">
                        <a:solidFill>
                          <a:srgbClr val="000000"/>
                        </a:solidFill>
                        <a:effectLst/>
                        <a:highlight>
                          <a:srgbClr val="D9D9D9"/>
                        </a:highlight>
                        <a:latin typeface="+mn-lt"/>
                      </a:endParaRP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110,8</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105,5</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101,2</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083858" cy="2308324"/>
          </a:xfrm>
          <a:prstGeom prst="rect">
            <a:avLst/>
          </a:prstGeom>
          <a:noFill/>
        </p:spPr>
        <p:txBody>
          <a:bodyPr wrap="square" rtlCol="0">
            <a:spAutoFit/>
          </a:bodyPr>
          <a:lstStyle/>
          <a:p>
            <a:pPr marL="285750" indent="-285750">
              <a:buFont typeface="Arial" panose="020B0604020202020204" pitchFamily="34" charset="0"/>
              <a:buChar char="•"/>
            </a:pPr>
            <a:r>
              <a:rPr lang="fi-FI" sz="1800" b="0" i="0" u="none" strike="noStrike" baseline="0" dirty="0">
                <a:solidFill>
                  <a:srgbClr val="000000"/>
                </a:solidFill>
              </a:rPr>
              <a:t>Tarkasteluvuoden aikana sairaalahoitoon tai kuolemaan johtaneiden aivoverenkiertohäiriöiden ensikohtausten ilmaantuvuus ikäryhmässä 35–79-vuotiaat. 	</a:t>
            </a:r>
          </a:p>
          <a:p>
            <a:endParaRPr lang="fi-FI" dirty="0"/>
          </a:p>
        </p:txBody>
      </p:sp>
    </p:spTree>
    <p:extLst>
      <p:ext uri="{BB962C8B-B14F-4D97-AF65-F5344CB8AC3E}">
        <p14:creationId xmlns:p14="http://schemas.microsoft.com/office/powerpoint/2010/main" val="43909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Aivoverisuonitauti-indeksi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5" name="Tekstiruutu 4">
            <a:extLst>
              <a:ext uri="{FF2B5EF4-FFF2-40B4-BE49-F238E27FC236}">
                <a16:creationId xmlns:a16="http://schemas.microsoft.com/office/drawing/2014/main" id="{7A6695CB-87F1-81B1-B168-DA277080F7AD}"/>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2" name="Taulukko 1">
            <a:extLst>
              <a:ext uri="{FF2B5EF4-FFF2-40B4-BE49-F238E27FC236}">
                <a16:creationId xmlns:a16="http://schemas.microsoft.com/office/drawing/2014/main" id="{FA4697C8-1EAB-4B1B-FB4A-95F0421B701A}"/>
              </a:ext>
            </a:extLst>
          </p:cNvPr>
          <p:cNvGraphicFramePr>
            <a:graphicFrameLocks noGrp="1"/>
          </p:cNvGraphicFramePr>
          <p:nvPr>
            <p:extLst>
              <p:ext uri="{D42A27DB-BD31-4B8C-83A1-F6EECF244321}">
                <p14:modId xmlns:p14="http://schemas.microsoft.com/office/powerpoint/2010/main" val="278102828"/>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66,7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127,7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127,4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130</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127,6</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122,9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119,4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dirty="0">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148,8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139,2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125,2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120,4</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84,1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78,3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103,3</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96,8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94,9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92,9</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126,6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129,4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115,2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111,2</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111,6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116,3</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116,8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112,8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102,1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123,4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118,9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117,7</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89,7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81,4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132,4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125,3</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123,5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122,4</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118,2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118,2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111,6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89,7</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89,4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86,4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83,9</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90,4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88,1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99,3</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100,9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102,3</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101,1</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125,1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118,1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105,6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107,9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105,5</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101,4</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114,9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114,9</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110,8</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solidFill>
                            <a:srgbClr val="000000"/>
                          </a:solidFill>
                          <a:effectLst/>
                          <a:highlight>
                            <a:srgbClr val="D9D9D9"/>
                          </a:highlight>
                          <a:latin typeface="+mn-lt"/>
                        </a:rPr>
                        <a:t>107,8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154,9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148,8</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134,9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126</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129,7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122,5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120,6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121,9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82,6</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81,4</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81,9</a:t>
                      </a:r>
                    </a:p>
                  </a:txBody>
                  <a:tcPr marL="9525" marR="9525" marT="9525" marB="0" anchor="b">
                    <a:lnL>
                      <a:noFill/>
                    </a:lnL>
                    <a:lnR>
                      <a:noFill/>
                    </a:lnR>
                    <a:lnT>
                      <a:noFill/>
                    </a:lnT>
                    <a:lnB>
                      <a:noFill/>
                    </a:lnB>
                    <a:noFill/>
                  </a:tcPr>
                </a:tc>
                <a:tc>
                  <a:txBody>
                    <a:bodyPr/>
                    <a:lstStyle/>
                    <a:p>
                      <a:pPr algn="r" fontAlgn="b"/>
                      <a:r>
                        <a:rPr lang="fi-FI" sz="1100" b="0" i="0" u="none" strike="noStrike">
                          <a:solidFill>
                            <a:srgbClr val="000000"/>
                          </a:solidFill>
                          <a:effectLst/>
                          <a:latin typeface="+mn-lt"/>
                        </a:rPr>
                        <a:t>82,3</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111,9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103,5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100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solidFill>
                            <a:srgbClr val="000000"/>
                          </a:solidFill>
                          <a:effectLst/>
                          <a:highlight>
                            <a:srgbClr val="D9D9D9"/>
                          </a:highlight>
                          <a:latin typeface="+mn-lt"/>
                        </a:rPr>
                        <a:t>95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mn-lt"/>
                        </a:rPr>
                        <a:t>102,4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solidFill>
                            <a:srgbClr val="000000"/>
                          </a:solidFill>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2" name="Taulukko 11">
            <a:extLst>
              <a:ext uri="{FF2B5EF4-FFF2-40B4-BE49-F238E27FC236}">
                <a16:creationId xmlns:a16="http://schemas.microsoft.com/office/drawing/2014/main" id="{A3CD5F0E-E48E-E052-FB7A-A297ED37FAD1}"/>
              </a:ext>
            </a:extLst>
          </p:cNvPr>
          <p:cNvGraphicFramePr>
            <a:graphicFrameLocks noGrp="1"/>
          </p:cNvGraphicFramePr>
          <p:nvPr>
            <p:extLst>
              <p:ext uri="{D42A27DB-BD31-4B8C-83A1-F6EECF244321}">
                <p14:modId xmlns:p14="http://schemas.microsoft.com/office/powerpoint/2010/main" val="3645920920"/>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67,8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63,2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66,5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119,9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107,4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123,4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94,6</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110,6</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123,4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113,8</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111,2</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114,6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98,8</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110,8</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105,5</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101,2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125,5</a:t>
                      </a:r>
                    </a:p>
                  </a:txBody>
                  <a:tcPr marL="9525" marR="9525" marT="9525" marB="0" anchor="b">
                    <a:lnL>
                      <a:noFill/>
                    </a:lnL>
                    <a:lnR>
                      <a:noFill/>
                    </a:lnR>
                    <a:lnT>
                      <a:noFill/>
                    </a:lnT>
                    <a:lnB>
                      <a:noFill/>
                    </a:lnB>
                    <a:noFill/>
                  </a:tcPr>
                </a:tc>
                <a:tc>
                  <a:txBody>
                    <a:bodyPr/>
                    <a:lstStyle/>
                    <a:p>
                      <a:pPr algn="r" fontAlgn="b"/>
                      <a:r>
                        <a:rPr lang="fi-FI" sz="1100" b="0" i="0" u="none" strike="noStrike" dirty="0">
                          <a:effectLst/>
                          <a:latin typeface="+mn-lt"/>
                        </a:rPr>
                        <a:t>115,7</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115,3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112,2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111,9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95,5</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113,6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113,2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107,9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9098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Alkoholisairastavuusindeksi Pohjois-Savossa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graphicFrame>
        <p:nvGraphicFramePr>
          <p:cNvPr id="3" name="Taulukko 2">
            <a:extLst>
              <a:ext uri="{FF2B5EF4-FFF2-40B4-BE49-F238E27FC236}">
                <a16:creationId xmlns:a16="http://schemas.microsoft.com/office/drawing/2014/main" id="{65C8E025-A227-E76F-F63D-88985001B5E0}"/>
              </a:ext>
            </a:extLst>
          </p:cNvPr>
          <p:cNvGraphicFramePr>
            <a:graphicFrameLocks noGrp="1"/>
          </p:cNvGraphicFramePr>
          <p:nvPr>
            <p:extLst>
              <p:ext uri="{D42A27DB-BD31-4B8C-83A1-F6EECF244321}">
                <p14:modId xmlns:p14="http://schemas.microsoft.com/office/powerpoint/2010/main" val="4268984916"/>
              </p:ext>
            </p:extLst>
          </p:nvPr>
        </p:nvGraphicFramePr>
        <p:xfrm>
          <a:off x="448456" y="1913249"/>
          <a:ext cx="3530600" cy="4415790"/>
        </p:xfrm>
        <a:graphic>
          <a:graphicData uri="http://schemas.openxmlformats.org/drawingml/2006/table">
            <a:tbl>
              <a:tblPr/>
              <a:tblGrid>
                <a:gridCol w="1092200">
                  <a:extLst>
                    <a:ext uri="{9D8B030D-6E8A-4147-A177-3AD203B41FA5}">
                      <a16:colId xmlns:a16="http://schemas.microsoft.com/office/drawing/2014/main" val="1434445244"/>
                    </a:ext>
                  </a:extLst>
                </a:gridCol>
                <a:gridCol w="609600">
                  <a:extLst>
                    <a:ext uri="{9D8B030D-6E8A-4147-A177-3AD203B41FA5}">
                      <a16:colId xmlns:a16="http://schemas.microsoft.com/office/drawing/2014/main" val="1466966445"/>
                    </a:ext>
                  </a:extLst>
                </a:gridCol>
                <a:gridCol w="609600">
                  <a:extLst>
                    <a:ext uri="{9D8B030D-6E8A-4147-A177-3AD203B41FA5}">
                      <a16:colId xmlns:a16="http://schemas.microsoft.com/office/drawing/2014/main" val="4172742660"/>
                    </a:ext>
                  </a:extLst>
                </a:gridCol>
                <a:gridCol w="609600">
                  <a:extLst>
                    <a:ext uri="{9D8B030D-6E8A-4147-A177-3AD203B41FA5}">
                      <a16:colId xmlns:a16="http://schemas.microsoft.com/office/drawing/2014/main" val="2005404333"/>
                    </a:ext>
                  </a:extLst>
                </a:gridCol>
                <a:gridCol w="609600">
                  <a:extLst>
                    <a:ext uri="{9D8B030D-6E8A-4147-A177-3AD203B41FA5}">
                      <a16:colId xmlns:a16="http://schemas.microsoft.com/office/drawing/2014/main" val="238619961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98766"/>
                  </a:ext>
                </a:extLst>
              </a:tr>
              <a:tr h="161925">
                <a:tc>
                  <a:txBody>
                    <a:bodyPr/>
                    <a:lstStyle/>
                    <a:p>
                      <a:pPr algn="l" fontAlgn="b"/>
                      <a:r>
                        <a:rPr lang="fi-FI" sz="1200" b="0" i="0" u="none" strike="noStrike" dirty="0">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112,9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535776213"/>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111,2</a:t>
                      </a:r>
                    </a:p>
                  </a:txBody>
                  <a:tcPr marL="9525" marR="9525" marT="9525" marB="0" anchor="b">
                    <a:lnL>
                      <a:noFill/>
                    </a:lnL>
                    <a:lnR>
                      <a:noFill/>
                    </a:lnR>
                    <a:lnT>
                      <a:noFill/>
                    </a:lnT>
                    <a:lnB>
                      <a:noFill/>
                    </a:lnB>
                    <a:noFill/>
                  </a:tcPr>
                </a:tc>
                <a:extLst>
                  <a:ext uri="{0D108BD9-81ED-4DB2-BD59-A6C34878D82A}">
                    <a16:rowId xmlns:a16="http://schemas.microsoft.com/office/drawing/2014/main" val="255890741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145,8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164,8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169,2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168,6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84448561"/>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146,5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156,1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160</a:t>
                      </a:r>
                    </a:p>
                  </a:txBody>
                  <a:tcPr marL="9525" marR="9525" marT="9525" marB="0" anchor="b">
                    <a:lnL>
                      <a:noFill/>
                    </a:lnL>
                    <a:lnR>
                      <a:noFill/>
                    </a:lnR>
                    <a:lnT>
                      <a:noFill/>
                    </a:lnT>
                    <a:lnB>
                      <a:noFill/>
                    </a:lnB>
                    <a:noFill/>
                  </a:tcPr>
                </a:tc>
                <a:extLst>
                  <a:ext uri="{0D108BD9-81ED-4DB2-BD59-A6C34878D82A}">
                    <a16:rowId xmlns:a16="http://schemas.microsoft.com/office/drawing/2014/main" val="3742655975"/>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069526"/>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116,1</a:t>
                      </a:r>
                    </a:p>
                  </a:txBody>
                  <a:tcPr marL="9525" marR="9525" marT="9525" marB="0" anchor="b">
                    <a:lnL>
                      <a:noFill/>
                    </a:lnL>
                    <a:lnR>
                      <a:noFill/>
                    </a:lnR>
                    <a:lnT>
                      <a:noFill/>
                    </a:lnT>
                    <a:lnB>
                      <a:noFill/>
                    </a:lnB>
                    <a:noFill/>
                  </a:tcPr>
                </a:tc>
                <a:extLst>
                  <a:ext uri="{0D108BD9-81ED-4DB2-BD59-A6C34878D82A}">
                    <a16:rowId xmlns:a16="http://schemas.microsoft.com/office/drawing/2014/main" val="3904342508"/>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164,9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156,9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78077115"/>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124,6</a:t>
                      </a:r>
                    </a:p>
                  </a:txBody>
                  <a:tcPr marL="9525" marR="9525" marT="9525" marB="0" anchor="b">
                    <a:lnL>
                      <a:noFill/>
                    </a:lnL>
                    <a:lnR>
                      <a:noFill/>
                    </a:lnR>
                    <a:lnT>
                      <a:noFill/>
                    </a:lnT>
                    <a:lnB>
                      <a:noFill/>
                    </a:lnB>
                    <a:noFill/>
                  </a:tcPr>
                </a:tc>
                <a:extLst>
                  <a:ext uri="{0D108BD9-81ED-4DB2-BD59-A6C34878D82A}">
                    <a16:rowId xmlns:a16="http://schemas.microsoft.com/office/drawing/2014/main" val="791633331"/>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128,6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7057695"/>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107,6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118,2</a:t>
                      </a:r>
                    </a:p>
                  </a:txBody>
                  <a:tcPr marL="9525" marR="9525" marT="9525" marB="0" anchor="b">
                    <a:lnL>
                      <a:noFill/>
                    </a:lnL>
                    <a:lnR>
                      <a:noFill/>
                    </a:lnR>
                    <a:lnT>
                      <a:noFill/>
                    </a:lnT>
                    <a:lnB>
                      <a:noFill/>
                    </a:lnB>
                    <a:noFill/>
                  </a:tcPr>
                </a:tc>
                <a:extLst>
                  <a:ext uri="{0D108BD9-81ED-4DB2-BD59-A6C34878D82A}">
                    <a16:rowId xmlns:a16="http://schemas.microsoft.com/office/drawing/2014/main" val="3475154457"/>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133,9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139,9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66718489"/>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89,5</a:t>
                      </a:r>
                    </a:p>
                  </a:txBody>
                  <a:tcPr marL="9525" marR="9525" marT="9525" marB="0" anchor="b">
                    <a:lnL>
                      <a:noFill/>
                    </a:lnL>
                    <a:lnR>
                      <a:noFill/>
                    </a:lnR>
                    <a:lnT>
                      <a:noFill/>
                    </a:lnT>
                    <a:lnB>
                      <a:noFill/>
                    </a:lnB>
                    <a:noFill/>
                  </a:tcPr>
                </a:tc>
                <a:extLst>
                  <a:ext uri="{0D108BD9-81ED-4DB2-BD59-A6C34878D82A}">
                    <a16:rowId xmlns:a16="http://schemas.microsoft.com/office/drawing/2014/main" val="1502361997"/>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119,3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78759268"/>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129,8</a:t>
                      </a:r>
                    </a:p>
                  </a:txBody>
                  <a:tcPr marL="9525" marR="9525" marT="9525" marB="0" anchor="b">
                    <a:lnL>
                      <a:noFill/>
                    </a:lnL>
                    <a:lnR>
                      <a:noFill/>
                    </a:lnR>
                    <a:lnT>
                      <a:noFill/>
                    </a:lnT>
                    <a:lnB>
                      <a:noFill/>
                    </a:lnB>
                    <a:noFill/>
                  </a:tcPr>
                </a:tc>
                <a:extLst>
                  <a:ext uri="{0D108BD9-81ED-4DB2-BD59-A6C34878D82A}">
                    <a16:rowId xmlns:a16="http://schemas.microsoft.com/office/drawing/2014/main" val="924370758"/>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179,6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174,2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148,6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142,4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2188919"/>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147,1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140,4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145,3</a:t>
                      </a:r>
                    </a:p>
                  </a:txBody>
                  <a:tcPr marL="9525" marR="9525" marT="9525" marB="0" anchor="b">
                    <a:lnL>
                      <a:noFill/>
                    </a:lnL>
                    <a:lnR>
                      <a:noFill/>
                    </a:lnR>
                    <a:lnT>
                      <a:noFill/>
                    </a:lnT>
                    <a:lnB>
                      <a:noFill/>
                    </a:lnB>
                    <a:noFill/>
                  </a:tcPr>
                </a:tc>
                <a:extLst>
                  <a:ext uri="{0D108BD9-81ED-4DB2-BD59-A6C34878D82A}">
                    <a16:rowId xmlns:a16="http://schemas.microsoft.com/office/drawing/2014/main" val="3853485926"/>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205,2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206,2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208,3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196,3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60808325"/>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137,5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145,4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133,1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130,6</a:t>
                      </a:r>
                    </a:p>
                  </a:txBody>
                  <a:tcPr marL="9525" marR="9525" marT="9525" marB="0" anchor="b">
                    <a:lnL>
                      <a:noFill/>
                    </a:lnL>
                    <a:lnR>
                      <a:noFill/>
                    </a:lnR>
                    <a:lnT>
                      <a:noFill/>
                    </a:lnT>
                    <a:lnB>
                      <a:noFill/>
                    </a:lnB>
                    <a:noFill/>
                  </a:tcPr>
                </a:tc>
                <a:extLst>
                  <a:ext uri="{0D108BD9-81ED-4DB2-BD59-A6C34878D82A}">
                    <a16:rowId xmlns:a16="http://schemas.microsoft.com/office/drawing/2014/main" val="14463203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107,4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2738093"/>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131,6</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130,2</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128,1</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123,7</a:t>
                      </a:r>
                    </a:p>
                  </a:txBody>
                  <a:tcPr marL="9525" marR="9525" marT="9525" marB="0" anchor="b">
                    <a:lnL>
                      <a:noFill/>
                    </a:lnL>
                    <a:lnR>
                      <a:noFill/>
                    </a:lnR>
                    <a:lnT>
                      <a:noFill/>
                    </a:lnT>
                    <a:lnB>
                      <a:noFill/>
                    </a:lnB>
                    <a:noFill/>
                  </a:tcPr>
                </a:tc>
                <a:extLst>
                  <a:ext uri="{0D108BD9-81ED-4DB2-BD59-A6C34878D82A}">
                    <a16:rowId xmlns:a16="http://schemas.microsoft.com/office/drawing/2014/main" val="3516844979"/>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35341131"/>
                  </a:ext>
                </a:extLst>
              </a:tr>
            </a:tbl>
          </a:graphicData>
        </a:graphic>
      </p:graphicFrame>
      <p:graphicFrame>
        <p:nvGraphicFramePr>
          <p:cNvPr id="4" name="Taulukko 3">
            <a:extLst>
              <a:ext uri="{FF2B5EF4-FFF2-40B4-BE49-F238E27FC236}">
                <a16:creationId xmlns:a16="http://schemas.microsoft.com/office/drawing/2014/main" id="{2F4FD326-155C-F058-0187-BC3ED9FE3FE6}"/>
              </a:ext>
            </a:extLst>
          </p:cNvPr>
          <p:cNvGraphicFramePr>
            <a:graphicFrameLocks noGrp="1"/>
          </p:cNvGraphicFramePr>
          <p:nvPr>
            <p:extLst>
              <p:ext uri="{D42A27DB-BD31-4B8C-83A1-F6EECF244321}">
                <p14:modId xmlns:p14="http://schemas.microsoft.com/office/powerpoint/2010/main" val="667230807"/>
              </p:ext>
            </p:extLst>
          </p:nvPr>
        </p:nvGraphicFramePr>
        <p:xfrm>
          <a:off x="4548824" y="1913249"/>
          <a:ext cx="3467100" cy="4415790"/>
        </p:xfrm>
        <a:graphic>
          <a:graphicData uri="http://schemas.openxmlformats.org/drawingml/2006/table">
            <a:tbl>
              <a:tblPr/>
              <a:tblGrid>
                <a:gridCol w="1028700">
                  <a:extLst>
                    <a:ext uri="{9D8B030D-6E8A-4147-A177-3AD203B41FA5}">
                      <a16:colId xmlns:a16="http://schemas.microsoft.com/office/drawing/2014/main" val="1051990700"/>
                    </a:ext>
                  </a:extLst>
                </a:gridCol>
                <a:gridCol w="609600">
                  <a:extLst>
                    <a:ext uri="{9D8B030D-6E8A-4147-A177-3AD203B41FA5}">
                      <a16:colId xmlns:a16="http://schemas.microsoft.com/office/drawing/2014/main" val="512026933"/>
                    </a:ext>
                  </a:extLst>
                </a:gridCol>
                <a:gridCol w="609600">
                  <a:extLst>
                    <a:ext uri="{9D8B030D-6E8A-4147-A177-3AD203B41FA5}">
                      <a16:colId xmlns:a16="http://schemas.microsoft.com/office/drawing/2014/main" val="3513200811"/>
                    </a:ext>
                  </a:extLst>
                </a:gridCol>
                <a:gridCol w="609600">
                  <a:extLst>
                    <a:ext uri="{9D8B030D-6E8A-4147-A177-3AD203B41FA5}">
                      <a16:colId xmlns:a16="http://schemas.microsoft.com/office/drawing/2014/main" val="208442114"/>
                    </a:ext>
                  </a:extLst>
                </a:gridCol>
                <a:gridCol w="609600">
                  <a:extLst>
                    <a:ext uri="{9D8B030D-6E8A-4147-A177-3AD203B41FA5}">
                      <a16:colId xmlns:a16="http://schemas.microsoft.com/office/drawing/2014/main" val="1282178540"/>
                    </a:ext>
                  </a:extLst>
                </a:gridCol>
              </a:tblGrid>
              <a:tr h="161925">
                <a:tc>
                  <a:txBody>
                    <a:bodyPr/>
                    <a:lstStyle/>
                    <a:p>
                      <a:pPr algn="l" fontAlgn="b"/>
                      <a:r>
                        <a:rPr lang="fi-FI" sz="1200" b="1" i="0" u="none" strike="noStrike">
                          <a:solidFill>
                            <a:srgbClr val="000000"/>
                          </a:solidFill>
                          <a:effectLst/>
                          <a:latin typeface="+mn-lt"/>
                        </a:rPr>
                        <a:t>Kunta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44497"/>
                  </a:ext>
                </a:extLst>
              </a:tr>
              <a:tr h="161925">
                <a:tc>
                  <a:txBody>
                    <a:bodyPr/>
                    <a:lstStyle/>
                    <a:p>
                      <a:pPr algn="l" fontAlgn="b"/>
                      <a:r>
                        <a:rPr lang="fi-FI" sz="1200" b="0" i="0" u="none" strike="noStrike">
                          <a:solidFill>
                            <a:srgbClr val="000000"/>
                          </a:solidFill>
                          <a:effectLst/>
                          <a:highlight>
                            <a:srgbClr val="D9D9D9"/>
                          </a:highlight>
                          <a:latin typeface="+mn-lt"/>
                        </a:rPr>
                        <a:t>Iisalmi</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109,7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329825730"/>
                  </a:ext>
                </a:extLst>
              </a:tr>
              <a:tr h="161925">
                <a:tc>
                  <a:txBody>
                    <a:bodyPr/>
                    <a:lstStyle/>
                    <a:p>
                      <a:pPr algn="l" fontAlgn="b"/>
                      <a:r>
                        <a:rPr lang="fi-FI" sz="1200" b="0" i="0" u="none" strike="noStrike">
                          <a:solidFill>
                            <a:srgbClr val="000000"/>
                          </a:solidFill>
                          <a:effectLst/>
                          <a:latin typeface="+mn-lt"/>
                        </a:rPr>
                        <a:t>Joroinen</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106,2</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103</a:t>
                      </a:r>
                    </a:p>
                  </a:txBody>
                  <a:tcPr marL="9525" marR="9525" marT="9525" marB="0" anchor="b">
                    <a:lnL>
                      <a:noFill/>
                    </a:lnL>
                    <a:lnR>
                      <a:noFill/>
                    </a:lnR>
                    <a:lnT>
                      <a:noFill/>
                    </a:lnT>
                    <a:lnB>
                      <a:noFill/>
                    </a:lnB>
                    <a:noFill/>
                  </a:tcPr>
                </a:tc>
                <a:extLst>
                  <a:ext uri="{0D108BD9-81ED-4DB2-BD59-A6C34878D82A}">
                    <a16:rowId xmlns:a16="http://schemas.microsoft.com/office/drawing/2014/main" val="1965615386"/>
                  </a:ext>
                </a:extLst>
              </a:tr>
              <a:tr h="161925">
                <a:tc>
                  <a:txBody>
                    <a:bodyPr/>
                    <a:lstStyle/>
                    <a:p>
                      <a:pPr algn="l" fontAlgn="b"/>
                      <a:r>
                        <a:rPr lang="fi-FI" sz="1200" b="0" i="0" u="none" strike="noStrike">
                          <a:solidFill>
                            <a:srgbClr val="000000"/>
                          </a:solidFill>
                          <a:effectLst/>
                          <a:highlight>
                            <a:srgbClr val="D9D9D9"/>
                          </a:highlight>
                          <a:latin typeface="+mn-lt"/>
                        </a:rPr>
                        <a:t>Kaavi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151,2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154,7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46034548"/>
                  </a:ext>
                </a:extLst>
              </a:tr>
              <a:tr h="161925">
                <a:tc>
                  <a:txBody>
                    <a:bodyPr/>
                    <a:lstStyle/>
                    <a:p>
                      <a:pPr algn="l" fontAlgn="b"/>
                      <a:r>
                        <a:rPr lang="fi-FI" sz="1200" b="0" i="0" u="none" strike="noStrike">
                          <a:solidFill>
                            <a:srgbClr val="000000"/>
                          </a:solidFill>
                          <a:effectLst/>
                          <a:latin typeface="+mn-lt"/>
                        </a:rPr>
                        <a:t>Keitele</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132,4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140,8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144,2</a:t>
                      </a:r>
                    </a:p>
                  </a:txBody>
                  <a:tcPr marL="9525" marR="9525" marT="9525" marB="0" anchor="b">
                    <a:lnL>
                      <a:noFill/>
                    </a:lnL>
                    <a:lnR>
                      <a:noFill/>
                    </a:lnR>
                    <a:lnT>
                      <a:noFill/>
                    </a:lnT>
                    <a:lnB>
                      <a:noFill/>
                    </a:lnB>
                    <a:noFill/>
                  </a:tcPr>
                </a:tc>
                <a:extLst>
                  <a:ext uri="{0D108BD9-81ED-4DB2-BD59-A6C34878D82A}">
                    <a16:rowId xmlns:a16="http://schemas.microsoft.com/office/drawing/2014/main" val="3758485878"/>
                  </a:ext>
                </a:extLst>
              </a:tr>
              <a:tr h="161925">
                <a:tc>
                  <a:txBody>
                    <a:bodyPr/>
                    <a:lstStyle/>
                    <a:p>
                      <a:pPr algn="l" fontAlgn="b"/>
                      <a:r>
                        <a:rPr lang="fi-FI" sz="1200" b="0" i="0" u="none" strike="noStrike">
                          <a:solidFill>
                            <a:srgbClr val="000000"/>
                          </a:solidFill>
                          <a:effectLst/>
                          <a:highlight>
                            <a:srgbClr val="D9D9D9"/>
                          </a:highlight>
                          <a:latin typeface="+mn-lt"/>
                        </a:rPr>
                        <a:t>Kiuruvesi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108,8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117,4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118,3</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638683397"/>
                  </a:ext>
                </a:extLst>
              </a:tr>
              <a:tr h="161925">
                <a:tc>
                  <a:txBody>
                    <a:bodyPr/>
                    <a:lstStyle/>
                    <a:p>
                      <a:pPr algn="l" fontAlgn="b"/>
                      <a:r>
                        <a:rPr lang="fi-FI" sz="1200" b="0" i="0" u="none" strike="noStrike">
                          <a:solidFill>
                            <a:srgbClr val="000000"/>
                          </a:solidFill>
                          <a:effectLst/>
                          <a:latin typeface="+mn-lt"/>
                        </a:rPr>
                        <a:t>Kuopio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122,6</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121,1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116,4</a:t>
                      </a:r>
                    </a:p>
                  </a:txBody>
                  <a:tcPr marL="9525" marR="9525" marT="9525" marB="0" anchor="b">
                    <a:lnL>
                      <a:noFill/>
                    </a:lnL>
                    <a:lnR>
                      <a:noFill/>
                    </a:lnR>
                    <a:lnT>
                      <a:noFill/>
                    </a:lnT>
                    <a:lnB>
                      <a:noFill/>
                    </a:lnB>
                    <a:noFill/>
                  </a:tcPr>
                </a:tc>
                <a:extLst>
                  <a:ext uri="{0D108BD9-81ED-4DB2-BD59-A6C34878D82A}">
                    <a16:rowId xmlns:a16="http://schemas.microsoft.com/office/drawing/2014/main" val="1806685513"/>
                  </a:ext>
                </a:extLst>
              </a:tr>
              <a:tr h="161925">
                <a:tc>
                  <a:txBody>
                    <a:bodyPr/>
                    <a:lstStyle/>
                    <a:p>
                      <a:pPr algn="l" fontAlgn="b"/>
                      <a:r>
                        <a:rPr lang="fi-FI" sz="1200" b="0" i="0" u="none" strike="noStrike">
                          <a:solidFill>
                            <a:srgbClr val="000000"/>
                          </a:solidFill>
                          <a:effectLst/>
                          <a:highlight>
                            <a:srgbClr val="D9D9D9"/>
                          </a:highlight>
                          <a:latin typeface="+mn-lt"/>
                        </a:rPr>
                        <a:t>Lapinlahti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150,5</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132,5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20246976"/>
                  </a:ext>
                </a:extLst>
              </a:tr>
              <a:tr h="161925">
                <a:tc>
                  <a:txBody>
                    <a:bodyPr/>
                    <a:lstStyle/>
                    <a:p>
                      <a:pPr algn="l" fontAlgn="b"/>
                      <a:r>
                        <a:rPr lang="fi-FI" sz="1200" b="0" i="0" u="none" strike="noStrike">
                          <a:solidFill>
                            <a:srgbClr val="000000"/>
                          </a:solidFill>
                          <a:effectLst/>
                          <a:latin typeface="+mn-lt"/>
                        </a:rPr>
                        <a:t>Leppävirta</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115,7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113,8</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116,5</a:t>
                      </a:r>
                    </a:p>
                  </a:txBody>
                  <a:tcPr marL="9525" marR="9525" marT="9525" marB="0" anchor="b">
                    <a:lnL>
                      <a:noFill/>
                    </a:lnL>
                    <a:lnR>
                      <a:noFill/>
                    </a:lnR>
                    <a:lnT>
                      <a:noFill/>
                    </a:lnT>
                    <a:lnB>
                      <a:noFill/>
                    </a:lnB>
                    <a:noFill/>
                  </a:tcPr>
                </a:tc>
                <a:extLst>
                  <a:ext uri="{0D108BD9-81ED-4DB2-BD59-A6C34878D82A}">
                    <a16:rowId xmlns:a16="http://schemas.microsoft.com/office/drawing/2014/main" val="2229083405"/>
                  </a:ext>
                </a:extLst>
              </a:tr>
              <a:tr h="161925">
                <a:tc>
                  <a:txBody>
                    <a:bodyPr/>
                    <a:lstStyle/>
                    <a:p>
                      <a:pPr algn="l" fontAlgn="b"/>
                      <a:r>
                        <a:rPr lang="fi-FI" sz="1200" b="0" i="0" u="none" strike="noStrike">
                          <a:solidFill>
                            <a:srgbClr val="000000"/>
                          </a:solidFill>
                          <a:effectLst/>
                          <a:highlight>
                            <a:srgbClr val="D9D9D9"/>
                          </a:highlight>
                          <a:latin typeface="+mn-lt"/>
                        </a:rPr>
                        <a:t>Pielavesi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134,1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130,7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121,5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950173067"/>
                  </a:ext>
                </a:extLst>
              </a:tr>
              <a:tr h="161925">
                <a:tc>
                  <a:txBody>
                    <a:bodyPr/>
                    <a:lstStyle/>
                    <a:p>
                      <a:pPr algn="l" fontAlgn="b"/>
                      <a:r>
                        <a:rPr lang="fi-FI" sz="1200" b="0" i="0" u="none" strike="noStrike">
                          <a:solidFill>
                            <a:srgbClr val="000000"/>
                          </a:solidFill>
                          <a:effectLst/>
                          <a:latin typeface="+mn-lt"/>
                        </a:rPr>
                        <a:t>Rautalampi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100,9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113,9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110,8</a:t>
                      </a:r>
                    </a:p>
                  </a:txBody>
                  <a:tcPr marL="9525" marR="9525" marT="9525" marB="0" anchor="b">
                    <a:lnL>
                      <a:noFill/>
                    </a:lnL>
                    <a:lnR>
                      <a:noFill/>
                    </a:lnR>
                    <a:lnT>
                      <a:noFill/>
                    </a:lnT>
                    <a:lnB>
                      <a:noFill/>
                    </a:lnB>
                    <a:noFill/>
                  </a:tcPr>
                </a:tc>
                <a:extLst>
                  <a:ext uri="{0D108BD9-81ED-4DB2-BD59-A6C34878D82A}">
                    <a16:rowId xmlns:a16="http://schemas.microsoft.com/office/drawing/2014/main" val="823607256"/>
                  </a:ext>
                </a:extLst>
              </a:tr>
              <a:tr h="161925">
                <a:tc>
                  <a:txBody>
                    <a:bodyPr/>
                    <a:lstStyle/>
                    <a:p>
                      <a:pPr algn="l" fontAlgn="b"/>
                      <a:r>
                        <a:rPr lang="fi-FI" sz="1200" b="0" i="0" u="none" strike="noStrike">
                          <a:solidFill>
                            <a:srgbClr val="000000"/>
                          </a:solidFill>
                          <a:effectLst/>
                          <a:highlight>
                            <a:srgbClr val="D9D9D9"/>
                          </a:highlight>
                          <a:latin typeface="+mn-lt"/>
                        </a:rPr>
                        <a:t>Rautavaara</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123,8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120</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146821820"/>
                  </a:ext>
                </a:extLst>
              </a:tr>
              <a:tr h="161925">
                <a:tc>
                  <a:txBody>
                    <a:bodyPr/>
                    <a:lstStyle/>
                    <a:p>
                      <a:pPr algn="l" fontAlgn="b"/>
                      <a:r>
                        <a:rPr lang="fi-FI" sz="1200" b="0" i="0" u="none" strike="noStrike">
                          <a:solidFill>
                            <a:srgbClr val="000000"/>
                          </a:solidFill>
                          <a:effectLst/>
                          <a:latin typeface="+mn-lt"/>
                        </a:rPr>
                        <a:t>Siilinjärvi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105,1</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93,7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91,2</a:t>
                      </a:r>
                    </a:p>
                  </a:txBody>
                  <a:tcPr marL="9525" marR="9525" marT="9525" marB="0" anchor="b">
                    <a:lnL>
                      <a:noFill/>
                    </a:lnL>
                    <a:lnR>
                      <a:noFill/>
                    </a:lnR>
                    <a:lnT>
                      <a:noFill/>
                    </a:lnT>
                    <a:lnB>
                      <a:noFill/>
                    </a:lnB>
                    <a:noFill/>
                  </a:tcPr>
                </a:tc>
                <a:extLst>
                  <a:ext uri="{0D108BD9-81ED-4DB2-BD59-A6C34878D82A}">
                    <a16:rowId xmlns:a16="http://schemas.microsoft.com/office/drawing/2014/main" val="1916583586"/>
                  </a:ext>
                </a:extLst>
              </a:tr>
              <a:tr h="161925">
                <a:tc>
                  <a:txBody>
                    <a:bodyPr/>
                    <a:lstStyle/>
                    <a:p>
                      <a:pPr algn="l" fontAlgn="b"/>
                      <a:r>
                        <a:rPr lang="fi-FI" sz="1200" b="0" i="0" u="none" strike="noStrike">
                          <a:solidFill>
                            <a:srgbClr val="000000"/>
                          </a:solidFill>
                          <a:effectLst/>
                          <a:highlight>
                            <a:srgbClr val="D9D9D9"/>
                          </a:highlight>
                          <a:latin typeface="+mn-lt"/>
                        </a:rPr>
                        <a:t>Sonkajärvi</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109,4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112,7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110,5</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882725441"/>
                  </a:ext>
                </a:extLst>
              </a:tr>
              <a:tr h="161925">
                <a:tc>
                  <a:txBody>
                    <a:bodyPr/>
                    <a:lstStyle/>
                    <a:p>
                      <a:pPr algn="l" fontAlgn="b"/>
                      <a:r>
                        <a:rPr lang="fi-FI" sz="1200" b="0" i="0" u="none" strike="noStrike">
                          <a:solidFill>
                            <a:srgbClr val="000000"/>
                          </a:solidFill>
                          <a:effectLst/>
                          <a:latin typeface="+mn-lt"/>
                        </a:rPr>
                        <a:t>Suonenjoki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119,9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118,7</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123,5</a:t>
                      </a:r>
                    </a:p>
                  </a:txBody>
                  <a:tcPr marL="9525" marR="9525" marT="9525" marB="0" anchor="b">
                    <a:lnL>
                      <a:noFill/>
                    </a:lnL>
                    <a:lnR>
                      <a:noFill/>
                    </a:lnR>
                    <a:lnT>
                      <a:noFill/>
                    </a:lnT>
                    <a:lnB>
                      <a:noFill/>
                    </a:lnB>
                    <a:noFill/>
                  </a:tcPr>
                </a:tc>
                <a:extLst>
                  <a:ext uri="{0D108BD9-81ED-4DB2-BD59-A6C34878D82A}">
                    <a16:rowId xmlns:a16="http://schemas.microsoft.com/office/drawing/2014/main" val="4044118269"/>
                  </a:ext>
                </a:extLst>
              </a:tr>
              <a:tr h="161925">
                <a:tc>
                  <a:txBody>
                    <a:bodyPr/>
                    <a:lstStyle/>
                    <a:p>
                      <a:pPr algn="l" fontAlgn="b"/>
                      <a:r>
                        <a:rPr lang="fi-FI" sz="1200" b="0" i="0" u="none" strike="noStrike">
                          <a:solidFill>
                            <a:srgbClr val="000000"/>
                          </a:solidFill>
                          <a:effectLst/>
                          <a:highlight>
                            <a:srgbClr val="D9D9D9"/>
                          </a:highlight>
                          <a:latin typeface="+mn-lt"/>
                        </a:rPr>
                        <a:t>Tervo</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158,6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153,9</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131,4</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125,7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97376505"/>
                  </a:ext>
                </a:extLst>
              </a:tr>
              <a:tr h="161925">
                <a:tc>
                  <a:txBody>
                    <a:bodyPr/>
                    <a:lstStyle/>
                    <a:p>
                      <a:pPr algn="l" fontAlgn="b"/>
                      <a:r>
                        <a:rPr lang="fi-FI" sz="1200" b="0" i="0" u="none" strike="noStrike">
                          <a:solidFill>
                            <a:srgbClr val="000000"/>
                          </a:solidFill>
                          <a:effectLst/>
                          <a:latin typeface="+mn-lt"/>
                        </a:rPr>
                        <a:t>Tuusniemi</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124,9</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128,4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122,5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126,9</a:t>
                      </a:r>
                    </a:p>
                  </a:txBody>
                  <a:tcPr marL="9525" marR="9525" marT="9525" marB="0" anchor="b">
                    <a:lnL>
                      <a:noFill/>
                    </a:lnL>
                    <a:lnR>
                      <a:noFill/>
                    </a:lnR>
                    <a:lnT>
                      <a:noFill/>
                    </a:lnT>
                    <a:lnB>
                      <a:noFill/>
                    </a:lnB>
                    <a:noFill/>
                  </a:tcPr>
                </a:tc>
                <a:extLst>
                  <a:ext uri="{0D108BD9-81ED-4DB2-BD59-A6C34878D82A}">
                    <a16:rowId xmlns:a16="http://schemas.microsoft.com/office/drawing/2014/main" val="260105423"/>
                  </a:ext>
                </a:extLst>
              </a:tr>
              <a:tr h="161925">
                <a:tc>
                  <a:txBody>
                    <a:bodyPr/>
                    <a:lstStyle/>
                    <a:p>
                      <a:pPr algn="l" fontAlgn="b"/>
                      <a:r>
                        <a:rPr lang="fi-FI" sz="1200" b="0" i="0" u="none" strike="noStrike">
                          <a:solidFill>
                            <a:srgbClr val="000000"/>
                          </a:solidFill>
                          <a:effectLst/>
                          <a:highlight>
                            <a:srgbClr val="D9D9D9"/>
                          </a:highlight>
                          <a:latin typeface="+mn-lt"/>
                        </a:rPr>
                        <a:t>Varkaus</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192,1</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192,8</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194,7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183,4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204287430"/>
                  </a:ext>
                </a:extLst>
              </a:tr>
              <a:tr h="161925">
                <a:tc>
                  <a:txBody>
                    <a:bodyPr/>
                    <a:lstStyle/>
                    <a:p>
                      <a:pPr algn="l" fontAlgn="b"/>
                      <a:r>
                        <a:rPr lang="fi-FI" sz="1200" b="0" i="0" u="none" strike="noStrike">
                          <a:solidFill>
                            <a:srgbClr val="000000"/>
                          </a:solidFill>
                          <a:effectLst/>
                          <a:latin typeface="+mn-lt"/>
                        </a:rPr>
                        <a:t>Vesanto</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124,5</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131,4</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120,3</a:t>
                      </a:r>
                    </a:p>
                  </a:txBody>
                  <a:tcPr marL="9525" marR="9525" marT="9525" marB="0" anchor="b">
                    <a:lnL>
                      <a:noFill/>
                    </a:lnL>
                    <a:lnR>
                      <a:noFill/>
                    </a:lnR>
                    <a:lnT>
                      <a:noFill/>
                    </a:lnT>
                    <a:lnB>
                      <a:noFill/>
                    </a:lnB>
                    <a:noFill/>
                  </a:tcPr>
                </a:tc>
                <a:tc>
                  <a:txBody>
                    <a:bodyPr/>
                    <a:lstStyle/>
                    <a:p>
                      <a:pPr algn="r" fontAlgn="b"/>
                      <a:r>
                        <a:rPr lang="fi-FI" sz="1200" b="0" i="0" u="none" strike="noStrike">
                          <a:solidFill>
                            <a:srgbClr val="000000"/>
                          </a:solidFill>
                          <a:effectLst/>
                          <a:latin typeface="+mn-lt"/>
                        </a:rPr>
                        <a:t>118,2</a:t>
                      </a:r>
                    </a:p>
                  </a:txBody>
                  <a:tcPr marL="9525" marR="9525" marT="9525" marB="0" anchor="b">
                    <a:lnL>
                      <a:noFill/>
                    </a:lnL>
                    <a:lnR>
                      <a:noFill/>
                    </a:lnR>
                    <a:lnT>
                      <a:noFill/>
                    </a:lnT>
                    <a:lnB>
                      <a:noFill/>
                    </a:lnB>
                    <a:noFill/>
                  </a:tcPr>
                </a:tc>
                <a:extLst>
                  <a:ext uri="{0D108BD9-81ED-4DB2-BD59-A6C34878D82A}">
                    <a16:rowId xmlns:a16="http://schemas.microsoft.com/office/drawing/2014/main" val="712707106"/>
                  </a:ext>
                </a:extLst>
              </a:tr>
              <a:tr h="161925">
                <a:tc>
                  <a:txBody>
                    <a:bodyPr/>
                    <a:lstStyle/>
                    <a:p>
                      <a:pPr algn="l" fontAlgn="b"/>
                      <a:r>
                        <a:rPr lang="fi-FI" sz="1200" b="0" i="0" u="none" strike="noStrike">
                          <a:solidFill>
                            <a:srgbClr val="000000"/>
                          </a:solidFill>
                          <a:effectLst/>
                          <a:highlight>
                            <a:srgbClr val="D9D9D9"/>
                          </a:highlight>
                          <a:latin typeface="+mn-lt"/>
                        </a:rPr>
                        <a:t>Vieremä</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94,2</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99,7</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103,6</a:t>
                      </a:r>
                    </a:p>
                  </a:txBody>
                  <a:tcPr marL="9525" marR="9525" marT="9525" marB="0" anchor="b">
                    <a:lnL>
                      <a:noFill/>
                    </a:lnL>
                    <a:lnR>
                      <a:noFill/>
                    </a:lnR>
                    <a:lnT>
                      <a:noFill/>
                    </a:lnT>
                    <a:lnB>
                      <a:noFill/>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102,2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195428597"/>
                  </a:ext>
                </a:extLst>
              </a:tr>
              <a:tr h="323850">
                <a:tc>
                  <a:txBody>
                    <a:bodyPr/>
                    <a:lstStyle/>
                    <a:p>
                      <a:pPr algn="l" fontAlgn="b"/>
                      <a:r>
                        <a:rPr lang="fi-FI" sz="1200" b="1" i="0" u="none" strike="noStrike">
                          <a:solidFill>
                            <a:srgbClr val="000000"/>
                          </a:solidFill>
                          <a:effectLst/>
                          <a:latin typeface="+mn-lt"/>
                        </a:rPr>
                        <a:t>Pohjois-Savon</a:t>
                      </a:r>
                      <a:br>
                        <a:rPr lang="fi-FI" sz="1200" b="1" i="0" u="none" strike="noStrike">
                          <a:solidFill>
                            <a:srgbClr val="000000"/>
                          </a:solidFill>
                          <a:effectLst/>
                          <a:latin typeface="+mn-lt"/>
                        </a:rPr>
                      </a:br>
                      <a:r>
                        <a:rPr lang="fi-FI" sz="1200" b="1" i="0" u="none" strike="noStrike">
                          <a:solidFill>
                            <a:srgbClr val="000000"/>
                          </a:solidFill>
                          <a:effectLst/>
                          <a:latin typeface="+mn-lt"/>
                        </a:rPr>
                        <a:t>hyvinvointialue</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128,3</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127</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125,1</a:t>
                      </a:r>
                    </a:p>
                  </a:txBody>
                  <a:tcPr marL="9525" marR="9525" marT="9525" marB="0" anchor="b">
                    <a:lnL>
                      <a:noFill/>
                    </a:lnL>
                    <a:lnR>
                      <a:noFill/>
                    </a:lnR>
                    <a:lnT>
                      <a:noFill/>
                    </a:lnT>
                    <a:lnB>
                      <a:noFill/>
                    </a:lnB>
                    <a:noFill/>
                  </a:tcPr>
                </a:tc>
                <a:tc>
                  <a:txBody>
                    <a:bodyPr/>
                    <a:lstStyle/>
                    <a:p>
                      <a:pPr algn="r" fontAlgn="b"/>
                      <a:r>
                        <a:rPr lang="fi-FI" sz="1200" b="1" i="0" u="none" strike="noStrike">
                          <a:solidFill>
                            <a:srgbClr val="000000"/>
                          </a:solidFill>
                          <a:effectLst/>
                          <a:latin typeface="+mn-lt"/>
                        </a:rPr>
                        <a:t>120,8</a:t>
                      </a:r>
                    </a:p>
                  </a:txBody>
                  <a:tcPr marL="9525" marR="9525" marT="9525" marB="0" anchor="b">
                    <a:lnL>
                      <a:noFill/>
                    </a:lnL>
                    <a:lnR>
                      <a:noFill/>
                    </a:lnR>
                    <a:lnT>
                      <a:noFill/>
                    </a:lnT>
                    <a:lnB>
                      <a:noFill/>
                    </a:lnB>
                    <a:noFill/>
                  </a:tcPr>
                </a:tc>
                <a:extLst>
                  <a:ext uri="{0D108BD9-81ED-4DB2-BD59-A6C34878D82A}">
                    <a16:rowId xmlns:a16="http://schemas.microsoft.com/office/drawing/2014/main" val="1223102334"/>
                  </a:ext>
                </a:extLst>
              </a:tr>
              <a:tr h="161925">
                <a:tc>
                  <a:txBody>
                    <a:bodyPr/>
                    <a:lstStyle/>
                    <a:p>
                      <a:pPr algn="l" fontAlgn="b"/>
                      <a:r>
                        <a:rPr lang="fi-FI" sz="1200" b="0" i="0" u="none" strike="noStrike">
                          <a:solidFill>
                            <a:srgbClr val="000000"/>
                          </a:solidFill>
                          <a:effectLst/>
                          <a:highlight>
                            <a:srgbClr val="D9D9D9"/>
                          </a:highligh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1200" b="0" i="0" u="none" strike="noStrike" dirty="0">
                          <a:solidFill>
                            <a:srgbClr val="000000"/>
                          </a:solidFill>
                          <a:effectLst/>
                          <a:highlight>
                            <a:srgbClr val="D9D9D9"/>
                          </a:highligh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9394371"/>
                  </a:ext>
                </a:extLst>
              </a:tr>
            </a:tbl>
          </a:graphicData>
        </a:graphic>
      </p:graphicFrame>
      <p:sp>
        <p:nvSpPr>
          <p:cNvPr id="5" name="Tekstiruutu 4">
            <a:extLst>
              <a:ext uri="{FF2B5EF4-FFF2-40B4-BE49-F238E27FC236}">
                <a16:creationId xmlns:a16="http://schemas.microsoft.com/office/drawing/2014/main" id="{7A6695CB-87F1-81B1-B168-DA277080F7AD}"/>
              </a:ext>
            </a:extLst>
          </p:cNvPr>
          <p:cNvSpPr txBox="1"/>
          <p:nvPr/>
        </p:nvSpPr>
        <p:spPr>
          <a:xfrm>
            <a:off x="4548824" y="1527210"/>
            <a:ext cx="2079812" cy="400110"/>
          </a:xfrm>
          <a:prstGeom prst="rect">
            <a:avLst/>
          </a:prstGeom>
          <a:noFill/>
        </p:spPr>
        <p:txBody>
          <a:bodyPr wrap="square" rtlCol="0">
            <a:spAutoFit/>
          </a:bodyPr>
          <a:lstStyle/>
          <a:p>
            <a:r>
              <a:rPr lang="fi-FI" sz="2000" b="1" dirty="0"/>
              <a:t>Ikävakioitu</a:t>
            </a:r>
          </a:p>
        </p:txBody>
      </p:sp>
      <p:sp>
        <p:nvSpPr>
          <p:cNvPr id="6" name="Tekstiruutu 5">
            <a:extLst>
              <a:ext uri="{FF2B5EF4-FFF2-40B4-BE49-F238E27FC236}">
                <a16:creationId xmlns:a16="http://schemas.microsoft.com/office/drawing/2014/main" id="{ABE17E1A-835C-26AC-22BE-7B205F6346F9}"/>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sp>
        <p:nvSpPr>
          <p:cNvPr id="9" name="Tekstiruutu 8">
            <a:extLst>
              <a:ext uri="{FF2B5EF4-FFF2-40B4-BE49-F238E27FC236}">
                <a16:creationId xmlns:a16="http://schemas.microsoft.com/office/drawing/2014/main" id="{1315E3E5-6400-F986-9BE2-2CBF7178A19C}"/>
              </a:ext>
            </a:extLst>
          </p:cNvPr>
          <p:cNvSpPr txBox="1"/>
          <p:nvPr/>
        </p:nvSpPr>
        <p:spPr>
          <a:xfrm>
            <a:off x="8364071" y="1705209"/>
            <a:ext cx="3083858" cy="1477328"/>
          </a:xfrm>
          <a:prstGeom prst="rect">
            <a:avLst/>
          </a:prstGeom>
          <a:noFill/>
        </p:spPr>
        <p:txBody>
          <a:bodyPr wrap="square" rtlCol="0">
            <a:spAutoFit/>
          </a:bodyPr>
          <a:lstStyle/>
          <a:p>
            <a:pPr marL="171450" indent="-171450">
              <a:buFont typeface="Arial" panose="020B0604020202020204" pitchFamily="34" charset="0"/>
              <a:buChar char="•"/>
            </a:pPr>
            <a:r>
              <a:rPr lang="fi-FI" b="0" i="0" u="none" strike="noStrike" baseline="0" dirty="0">
                <a:solidFill>
                  <a:srgbClr val="000000"/>
                </a:solidFill>
              </a:rPr>
              <a:t>Tarkasteluvuoden aikana alkoholin liikakäyttöön liittyvän sairauden tai muun tilan vuoksi hoitoa saaneet henkilöt koko väestössä.	</a:t>
            </a:r>
          </a:p>
        </p:txBody>
      </p:sp>
    </p:spTree>
    <p:extLst>
      <p:ext uri="{BB962C8B-B14F-4D97-AF65-F5344CB8AC3E}">
        <p14:creationId xmlns:p14="http://schemas.microsoft.com/office/powerpoint/2010/main" val="171632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11">
            <a:alpha val="4809"/>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2600" dirty="0"/>
              <a:t>Alkoholisairastavuusindeksi hyvinvointialueittain v. 2019–2022</a:t>
            </a:r>
            <a:endParaRPr lang="fi-FI" sz="2600" u="sng"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8" name="Tekstiruutu 7">
            <a:extLst>
              <a:ext uri="{FF2B5EF4-FFF2-40B4-BE49-F238E27FC236}">
                <a16:creationId xmlns:a16="http://schemas.microsoft.com/office/drawing/2014/main" id="{DA4E11B8-2664-488C-9F65-DABE72426D08}"/>
              </a:ext>
            </a:extLst>
          </p:cNvPr>
          <p:cNvSpPr txBox="1"/>
          <p:nvPr/>
        </p:nvSpPr>
        <p:spPr>
          <a:xfrm>
            <a:off x="422877" y="6510090"/>
            <a:ext cx="10626123" cy="369332"/>
          </a:xfrm>
          <a:prstGeom prst="rect">
            <a:avLst/>
          </a:prstGeom>
          <a:noFill/>
        </p:spPr>
        <p:txBody>
          <a:bodyPr wrap="square" rtlCol="0">
            <a:spAutoFit/>
          </a:bodyPr>
          <a:lstStyle/>
          <a:p>
            <a:r>
              <a:rPr lang="fi-FI" sz="900" dirty="0"/>
              <a:t>Lähde: THL / Tilasto- ja indikaattoripankki Sotkanet</a:t>
            </a:r>
          </a:p>
          <a:p>
            <a:r>
              <a:rPr lang="fi-FI" sz="900" dirty="0"/>
              <a:t>Kunkin tilastovuoden tulokset on laskettu kolmen viimeisen vuoden aineistosta, ja ne on kirjattu aina kyseisen kolmivuotisjakson viimeisen vuoden tiedoksi (esimerkiksi jakso 2020–2022 = 2022).</a:t>
            </a:r>
          </a:p>
        </p:txBody>
      </p:sp>
      <p:sp>
        <p:nvSpPr>
          <p:cNvPr id="14" name="Tekstiruutu 13">
            <a:extLst>
              <a:ext uri="{FF2B5EF4-FFF2-40B4-BE49-F238E27FC236}">
                <a16:creationId xmlns:a16="http://schemas.microsoft.com/office/drawing/2014/main" id="{452B5677-F4C4-3C7C-B3F7-AC45F3C6846A}"/>
              </a:ext>
            </a:extLst>
          </p:cNvPr>
          <p:cNvSpPr txBox="1"/>
          <p:nvPr/>
        </p:nvSpPr>
        <p:spPr>
          <a:xfrm>
            <a:off x="5735938" y="1533499"/>
            <a:ext cx="2079812" cy="400110"/>
          </a:xfrm>
          <a:prstGeom prst="rect">
            <a:avLst/>
          </a:prstGeom>
          <a:noFill/>
        </p:spPr>
        <p:txBody>
          <a:bodyPr wrap="square" rtlCol="0">
            <a:spAutoFit/>
          </a:bodyPr>
          <a:lstStyle/>
          <a:p>
            <a:r>
              <a:rPr lang="fi-FI" sz="2000" b="1" dirty="0"/>
              <a:t>Ikävakioitu</a:t>
            </a:r>
          </a:p>
        </p:txBody>
      </p:sp>
      <p:sp>
        <p:nvSpPr>
          <p:cNvPr id="15" name="Tekstiruutu 14">
            <a:extLst>
              <a:ext uri="{FF2B5EF4-FFF2-40B4-BE49-F238E27FC236}">
                <a16:creationId xmlns:a16="http://schemas.microsoft.com/office/drawing/2014/main" id="{D0AD3CDE-F881-EFC9-3DCA-187F505E49B5}"/>
              </a:ext>
            </a:extLst>
          </p:cNvPr>
          <p:cNvSpPr txBox="1"/>
          <p:nvPr/>
        </p:nvSpPr>
        <p:spPr>
          <a:xfrm>
            <a:off x="422877" y="1527210"/>
            <a:ext cx="2079812" cy="400110"/>
          </a:xfrm>
          <a:prstGeom prst="rect">
            <a:avLst/>
          </a:prstGeom>
          <a:noFill/>
        </p:spPr>
        <p:txBody>
          <a:bodyPr wrap="square" rtlCol="0">
            <a:spAutoFit/>
          </a:bodyPr>
          <a:lstStyle/>
          <a:p>
            <a:r>
              <a:rPr lang="fi-FI" sz="2000" b="1" dirty="0"/>
              <a:t>Ikävakioimaton</a:t>
            </a:r>
          </a:p>
        </p:txBody>
      </p:sp>
      <p:graphicFrame>
        <p:nvGraphicFramePr>
          <p:cNvPr id="16" name="Taulukko 15">
            <a:extLst>
              <a:ext uri="{FF2B5EF4-FFF2-40B4-BE49-F238E27FC236}">
                <a16:creationId xmlns:a16="http://schemas.microsoft.com/office/drawing/2014/main" id="{7426E936-FC2E-3AFE-EDD6-D8D9D40D6AA9}"/>
              </a:ext>
            </a:extLst>
          </p:cNvPr>
          <p:cNvGraphicFramePr>
            <a:graphicFrameLocks noGrp="1"/>
          </p:cNvGraphicFramePr>
          <p:nvPr>
            <p:extLst>
              <p:ext uri="{D42A27DB-BD31-4B8C-83A1-F6EECF244321}">
                <p14:modId xmlns:p14="http://schemas.microsoft.com/office/powerpoint/2010/main" val="1454070609"/>
              </p:ext>
            </p:extLst>
          </p:nvPr>
        </p:nvGraphicFramePr>
        <p:xfrm>
          <a:off x="448456" y="1927320"/>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32,5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35,4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143,9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145,9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148,6</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124,2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123,2</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87,3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101,5</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127,5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133,1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96,5</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102,6</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109,7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112,4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121,7</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88,7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84,6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81,7</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104,1</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49,9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51,8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52,9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55,1</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145,9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150,8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152,6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145,7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89,6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90,3</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131,6</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130,2</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128,1</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123,7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119,9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117,9</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101,2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95,9</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graphicFrame>
        <p:nvGraphicFramePr>
          <p:cNvPr id="17" name="Taulukko 16">
            <a:extLst>
              <a:ext uri="{FF2B5EF4-FFF2-40B4-BE49-F238E27FC236}">
                <a16:creationId xmlns:a16="http://schemas.microsoft.com/office/drawing/2014/main" id="{27D074BB-55CE-2FEF-F98B-08542C66C1C2}"/>
              </a:ext>
            </a:extLst>
          </p:cNvPr>
          <p:cNvGraphicFramePr>
            <a:graphicFrameLocks noGrp="1"/>
          </p:cNvGraphicFramePr>
          <p:nvPr>
            <p:extLst>
              <p:ext uri="{D42A27DB-BD31-4B8C-83A1-F6EECF244321}">
                <p14:modId xmlns:p14="http://schemas.microsoft.com/office/powerpoint/2010/main" val="1300833423"/>
              </p:ext>
            </p:extLst>
          </p:nvPr>
        </p:nvGraphicFramePr>
        <p:xfrm>
          <a:off x="5735938" y="1933609"/>
          <a:ext cx="4757170" cy="4429125"/>
        </p:xfrm>
        <a:graphic>
          <a:graphicData uri="http://schemas.openxmlformats.org/drawingml/2006/table">
            <a:tbl>
              <a:tblPr/>
              <a:tblGrid>
                <a:gridCol w="2184278">
                  <a:extLst>
                    <a:ext uri="{9D8B030D-6E8A-4147-A177-3AD203B41FA5}">
                      <a16:colId xmlns:a16="http://schemas.microsoft.com/office/drawing/2014/main" val="3885140392"/>
                    </a:ext>
                  </a:extLst>
                </a:gridCol>
                <a:gridCol w="643223">
                  <a:extLst>
                    <a:ext uri="{9D8B030D-6E8A-4147-A177-3AD203B41FA5}">
                      <a16:colId xmlns:a16="http://schemas.microsoft.com/office/drawing/2014/main" val="1260069415"/>
                    </a:ext>
                  </a:extLst>
                </a:gridCol>
                <a:gridCol w="643223">
                  <a:extLst>
                    <a:ext uri="{9D8B030D-6E8A-4147-A177-3AD203B41FA5}">
                      <a16:colId xmlns:a16="http://schemas.microsoft.com/office/drawing/2014/main" val="2382532830"/>
                    </a:ext>
                  </a:extLst>
                </a:gridCol>
                <a:gridCol w="643223">
                  <a:extLst>
                    <a:ext uri="{9D8B030D-6E8A-4147-A177-3AD203B41FA5}">
                      <a16:colId xmlns:a16="http://schemas.microsoft.com/office/drawing/2014/main" val="1049279598"/>
                    </a:ext>
                  </a:extLst>
                </a:gridCol>
                <a:gridCol w="643223">
                  <a:extLst>
                    <a:ext uri="{9D8B030D-6E8A-4147-A177-3AD203B41FA5}">
                      <a16:colId xmlns:a16="http://schemas.microsoft.com/office/drawing/2014/main" val="1274641514"/>
                    </a:ext>
                  </a:extLst>
                </a:gridCol>
              </a:tblGrid>
              <a:tr h="161925">
                <a:tc>
                  <a:txBody>
                    <a:bodyPr/>
                    <a:lstStyle/>
                    <a:p>
                      <a:pPr algn="l" fontAlgn="b"/>
                      <a:r>
                        <a:rPr lang="fi-FI" sz="1100" b="1" i="0" u="none" strike="noStrike" dirty="0">
                          <a:solidFill>
                            <a:srgbClr val="000000"/>
                          </a:solidFill>
                          <a:effectLst/>
                          <a:latin typeface="+mn-lt"/>
                        </a:rPr>
                        <a:t>Hyvinvointialue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1" i="0" u="none" strike="noStrike">
                          <a:solidFill>
                            <a:srgbClr val="000000"/>
                          </a:solidFill>
                          <a:effectLst/>
                          <a:latin typeface="+mn-lt"/>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470821"/>
                  </a:ext>
                </a:extLst>
              </a:tr>
              <a:tr h="161925">
                <a:tc>
                  <a:txBody>
                    <a:bodyPr/>
                    <a:lstStyle/>
                    <a:p>
                      <a:pPr algn="l" fontAlgn="b"/>
                      <a:r>
                        <a:rPr lang="fi-FI" sz="1100" b="0" i="0" u="none" strike="noStrike">
                          <a:solidFill>
                            <a:srgbClr val="000000"/>
                          </a:solidFill>
                          <a:effectLst/>
                          <a:highlight>
                            <a:srgbClr val="D9D9D9"/>
                          </a:highlight>
                          <a:latin typeface="+mn-lt"/>
                        </a:rPr>
                        <a:t>Ahvenanmaa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dirty="0">
                          <a:effectLst/>
                          <a:latin typeface="+mn-lt"/>
                        </a:rPr>
                        <a:t>32,2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29,8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fi-FI" sz="1100" b="0" i="0" u="none" strike="noStrike">
                          <a:effectLst/>
                          <a:latin typeface="+mn-lt"/>
                        </a:rPr>
                        <a:t>35,8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057733144"/>
                  </a:ext>
                </a:extLst>
              </a:tr>
              <a:tr h="161925">
                <a:tc>
                  <a:txBody>
                    <a:bodyPr/>
                    <a:lstStyle/>
                    <a:p>
                      <a:pPr algn="l" fontAlgn="b"/>
                      <a:r>
                        <a:rPr lang="fi-FI" sz="1100" b="0" i="0" u="none" strike="noStrike" dirty="0">
                          <a:solidFill>
                            <a:srgbClr val="000000"/>
                          </a:solidFill>
                          <a:effectLst/>
                          <a:latin typeface="+mn-lt"/>
                        </a:rPr>
                        <a:t>Etelä-Karjalan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138,5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137,6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140,3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143,1</a:t>
                      </a:r>
                    </a:p>
                  </a:txBody>
                  <a:tcPr marL="9525" marR="9525" marT="9525" marB="0" anchor="b">
                    <a:lnL>
                      <a:noFill/>
                    </a:lnL>
                    <a:lnR>
                      <a:noFill/>
                    </a:lnR>
                    <a:lnT>
                      <a:noFill/>
                    </a:lnT>
                    <a:lnB>
                      <a:noFill/>
                    </a:lnB>
                    <a:noFill/>
                  </a:tcPr>
                </a:tc>
                <a:extLst>
                  <a:ext uri="{0D108BD9-81ED-4DB2-BD59-A6C34878D82A}">
                    <a16:rowId xmlns:a16="http://schemas.microsoft.com/office/drawing/2014/main" val="3166953811"/>
                  </a:ext>
                </a:extLst>
              </a:tr>
              <a:tr h="161925">
                <a:tc>
                  <a:txBody>
                    <a:bodyPr/>
                    <a:lstStyle/>
                    <a:p>
                      <a:pPr algn="l" fontAlgn="b"/>
                      <a:r>
                        <a:rPr lang="fi-FI" sz="1100" b="0" i="0" u="none" strike="noStrike">
                          <a:solidFill>
                            <a:srgbClr val="000000"/>
                          </a:solidFill>
                          <a:effectLst/>
                          <a:highlight>
                            <a:srgbClr val="D9D9D9"/>
                          </a:highlight>
                          <a:latin typeface="+mn-lt"/>
                        </a:rPr>
                        <a:t>Etelä-Pohjanmaan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96,3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507996592"/>
                  </a:ext>
                </a:extLst>
              </a:tr>
              <a:tr h="161925">
                <a:tc>
                  <a:txBody>
                    <a:bodyPr/>
                    <a:lstStyle/>
                    <a:p>
                      <a:pPr algn="l" fontAlgn="b"/>
                      <a:r>
                        <a:rPr lang="fi-FI" sz="1100" b="0" i="0" u="none" strike="noStrike">
                          <a:solidFill>
                            <a:srgbClr val="000000"/>
                          </a:solidFill>
                          <a:effectLst/>
                          <a:latin typeface="+mn-lt"/>
                        </a:rPr>
                        <a:t>Etelä-Savon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118,5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120,8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117,3</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116,3</a:t>
                      </a:r>
                    </a:p>
                  </a:txBody>
                  <a:tcPr marL="9525" marR="9525" marT="9525" marB="0" anchor="b">
                    <a:lnL>
                      <a:noFill/>
                    </a:lnL>
                    <a:lnR>
                      <a:noFill/>
                    </a:lnR>
                    <a:lnT>
                      <a:noFill/>
                    </a:lnT>
                    <a:lnB>
                      <a:noFill/>
                    </a:lnB>
                    <a:noFill/>
                  </a:tcPr>
                </a:tc>
                <a:extLst>
                  <a:ext uri="{0D108BD9-81ED-4DB2-BD59-A6C34878D82A}">
                    <a16:rowId xmlns:a16="http://schemas.microsoft.com/office/drawing/2014/main" val="3103476520"/>
                  </a:ext>
                </a:extLst>
              </a:tr>
              <a:tr h="161925">
                <a:tc>
                  <a:txBody>
                    <a:bodyPr/>
                    <a:lstStyle/>
                    <a:p>
                      <a:pPr algn="l" fontAlgn="b"/>
                      <a:r>
                        <a:rPr lang="fi-FI" sz="1100" b="0" i="0" u="none" strike="noStrike">
                          <a:solidFill>
                            <a:srgbClr val="000000"/>
                          </a:solidFill>
                          <a:effectLst/>
                          <a:highlight>
                            <a:srgbClr val="D9D9D9"/>
                          </a:highlight>
                          <a:latin typeface="+mn-lt"/>
                        </a:rPr>
                        <a:t>Helsingin kaupunki</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90,7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88,1</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89,8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585259504"/>
                  </a:ext>
                </a:extLst>
              </a:tr>
              <a:tr h="161925">
                <a:tc>
                  <a:txBody>
                    <a:bodyPr/>
                    <a:lstStyle/>
                    <a:p>
                      <a:pPr algn="l" fontAlgn="b"/>
                      <a:r>
                        <a:rPr lang="fi-FI" sz="1100" b="0" i="0" u="none" strike="noStrike">
                          <a:solidFill>
                            <a:srgbClr val="000000"/>
                          </a:solidFill>
                          <a:effectLst/>
                          <a:latin typeface="+mn-lt"/>
                        </a:rPr>
                        <a:t>Itä-Uudenmaan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106,9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103,1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100,1</a:t>
                      </a:r>
                    </a:p>
                  </a:txBody>
                  <a:tcPr marL="9525" marR="9525" marT="9525" marB="0" anchor="b">
                    <a:lnL>
                      <a:noFill/>
                    </a:lnL>
                    <a:lnR>
                      <a:noFill/>
                    </a:lnR>
                    <a:lnT>
                      <a:noFill/>
                    </a:lnT>
                    <a:lnB>
                      <a:noFill/>
                    </a:lnB>
                    <a:noFill/>
                  </a:tcPr>
                </a:tc>
                <a:extLst>
                  <a:ext uri="{0D108BD9-81ED-4DB2-BD59-A6C34878D82A}">
                    <a16:rowId xmlns:a16="http://schemas.microsoft.com/office/drawing/2014/main" val="1283378923"/>
                  </a:ext>
                </a:extLst>
              </a:tr>
              <a:tr h="161925">
                <a:tc>
                  <a:txBody>
                    <a:bodyPr/>
                    <a:lstStyle/>
                    <a:p>
                      <a:pPr algn="l" fontAlgn="b"/>
                      <a:r>
                        <a:rPr lang="fi-FI" sz="1100" b="0" i="0" u="none" strike="noStrike">
                          <a:solidFill>
                            <a:srgbClr val="000000"/>
                          </a:solidFill>
                          <a:effectLst/>
                          <a:highlight>
                            <a:srgbClr val="D9D9D9"/>
                          </a:highlight>
                          <a:latin typeface="+mn-lt"/>
                        </a:rPr>
                        <a:t>Kainuun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121,4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120,7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123,3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127,2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069943523"/>
                  </a:ext>
                </a:extLst>
              </a:tr>
              <a:tr h="161925">
                <a:tc>
                  <a:txBody>
                    <a:bodyPr/>
                    <a:lstStyle/>
                    <a:p>
                      <a:pPr algn="l" fontAlgn="b"/>
                      <a:r>
                        <a:rPr lang="fi-FI" sz="1100" b="0" i="0" u="none" strike="noStrike">
                          <a:solidFill>
                            <a:srgbClr val="000000"/>
                          </a:solidFill>
                          <a:effectLst/>
                          <a:latin typeface="+mn-lt"/>
                        </a:rPr>
                        <a:t>Kanta-Hämeen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92,9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94,3</a:t>
                      </a:r>
                    </a:p>
                  </a:txBody>
                  <a:tcPr marL="9525" marR="9525" marT="9525" marB="0" anchor="b">
                    <a:lnL>
                      <a:noFill/>
                    </a:lnL>
                    <a:lnR>
                      <a:noFill/>
                    </a:lnR>
                    <a:lnT>
                      <a:noFill/>
                    </a:lnT>
                    <a:lnB>
                      <a:noFill/>
                    </a:lnB>
                    <a:noFill/>
                  </a:tcPr>
                </a:tc>
                <a:extLst>
                  <a:ext uri="{0D108BD9-81ED-4DB2-BD59-A6C34878D82A}">
                    <a16:rowId xmlns:a16="http://schemas.microsoft.com/office/drawing/2014/main" val="4281229038"/>
                  </a:ext>
                </a:extLst>
              </a:tr>
              <a:tr h="161925">
                <a:tc>
                  <a:txBody>
                    <a:bodyPr/>
                    <a:lstStyle/>
                    <a:p>
                      <a:pPr algn="l" fontAlgn="b"/>
                      <a:r>
                        <a:rPr lang="fi-FI" sz="1100" b="0" i="0" u="none" strike="noStrike">
                          <a:solidFill>
                            <a:srgbClr val="000000"/>
                          </a:solidFill>
                          <a:effectLst/>
                          <a:highlight>
                            <a:srgbClr val="D9D9D9"/>
                          </a:highlight>
                          <a:latin typeface="+mn-lt"/>
                        </a:rPr>
                        <a:t>Keski-Pohjanmaan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108,6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110,4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106,8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109,9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300952776"/>
                  </a:ext>
                </a:extLst>
              </a:tr>
              <a:tr h="161925">
                <a:tc>
                  <a:txBody>
                    <a:bodyPr/>
                    <a:lstStyle/>
                    <a:p>
                      <a:pPr algn="l" fontAlgn="b"/>
                      <a:r>
                        <a:rPr lang="fi-FI" sz="1100" b="0" i="0" u="none" strike="noStrike">
                          <a:solidFill>
                            <a:srgbClr val="000000"/>
                          </a:solidFill>
                          <a:effectLst/>
                          <a:latin typeface="+mn-lt"/>
                        </a:rPr>
                        <a:t>Keski-Suomen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108,4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104,4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102,9</a:t>
                      </a:r>
                    </a:p>
                  </a:txBody>
                  <a:tcPr marL="9525" marR="9525" marT="9525" marB="0" anchor="b">
                    <a:lnL>
                      <a:noFill/>
                    </a:lnL>
                    <a:lnR>
                      <a:noFill/>
                    </a:lnR>
                    <a:lnT>
                      <a:noFill/>
                    </a:lnT>
                    <a:lnB>
                      <a:noFill/>
                    </a:lnB>
                    <a:noFill/>
                  </a:tcPr>
                </a:tc>
                <a:extLst>
                  <a:ext uri="{0D108BD9-81ED-4DB2-BD59-A6C34878D82A}">
                    <a16:rowId xmlns:a16="http://schemas.microsoft.com/office/drawing/2014/main" val="686373242"/>
                  </a:ext>
                </a:extLst>
              </a:tr>
              <a:tr h="161925">
                <a:tc>
                  <a:txBody>
                    <a:bodyPr/>
                    <a:lstStyle/>
                    <a:p>
                      <a:pPr algn="l" fontAlgn="b"/>
                      <a:r>
                        <a:rPr lang="fi-FI" sz="1100" b="0" i="0" u="none" strike="noStrike">
                          <a:solidFill>
                            <a:srgbClr val="000000"/>
                          </a:solidFill>
                          <a:effectLst/>
                          <a:highlight>
                            <a:srgbClr val="D9D9D9"/>
                          </a:highlight>
                          <a:latin typeface="+mn-lt"/>
                        </a:rPr>
                        <a:t>Keski-Uudenmaan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93,9</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94,5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97,2</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97,4</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379200638"/>
                  </a:ext>
                </a:extLst>
              </a:tr>
              <a:tr h="161925">
                <a:tc>
                  <a:txBody>
                    <a:bodyPr/>
                    <a:lstStyle/>
                    <a:p>
                      <a:pPr algn="l" fontAlgn="b"/>
                      <a:r>
                        <a:rPr lang="fi-FI" sz="1100" b="0" i="0" u="none" strike="noStrike">
                          <a:solidFill>
                            <a:srgbClr val="000000"/>
                          </a:solidFill>
                          <a:effectLst/>
                          <a:latin typeface="+mn-lt"/>
                        </a:rPr>
                        <a:t>Kymenlaakson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107,4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111,1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116,2</a:t>
                      </a:r>
                    </a:p>
                  </a:txBody>
                  <a:tcPr marL="9525" marR="9525" marT="9525" marB="0" anchor="b">
                    <a:lnL>
                      <a:noFill/>
                    </a:lnL>
                    <a:lnR>
                      <a:noFill/>
                    </a:lnR>
                    <a:lnT>
                      <a:noFill/>
                    </a:lnT>
                    <a:lnB>
                      <a:noFill/>
                    </a:lnB>
                    <a:noFill/>
                  </a:tcPr>
                </a:tc>
                <a:extLst>
                  <a:ext uri="{0D108BD9-81ED-4DB2-BD59-A6C34878D82A}">
                    <a16:rowId xmlns:a16="http://schemas.microsoft.com/office/drawing/2014/main" val="3955813045"/>
                  </a:ext>
                </a:extLst>
              </a:tr>
              <a:tr h="161925">
                <a:tc>
                  <a:txBody>
                    <a:bodyPr/>
                    <a:lstStyle/>
                    <a:p>
                      <a:pPr algn="l" fontAlgn="b"/>
                      <a:r>
                        <a:rPr lang="fi-FI" sz="1100" b="0" i="0" u="none" strike="noStrike">
                          <a:solidFill>
                            <a:srgbClr val="000000"/>
                          </a:solidFill>
                          <a:effectLst/>
                          <a:highlight>
                            <a:srgbClr val="D9D9D9"/>
                          </a:highlight>
                          <a:latin typeface="+mn-lt"/>
                        </a:rPr>
                        <a:t>Lapin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95,7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4846188"/>
                  </a:ext>
                </a:extLst>
              </a:tr>
              <a:tr h="161925">
                <a:tc>
                  <a:txBody>
                    <a:bodyPr/>
                    <a:lstStyle/>
                    <a:p>
                      <a:pPr algn="l" fontAlgn="b"/>
                      <a:r>
                        <a:rPr lang="fi-FI" sz="1100" b="0" i="0" u="none" strike="noStrike">
                          <a:solidFill>
                            <a:srgbClr val="000000"/>
                          </a:solidFill>
                          <a:effectLst/>
                          <a:latin typeface="+mn-lt"/>
                        </a:rPr>
                        <a:t>Länsi-Uudenmaan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93,9</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90,8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86,6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83,6</a:t>
                      </a:r>
                    </a:p>
                  </a:txBody>
                  <a:tcPr marL="9525" marR="9525" marT="9525" marB="0" anchor="b">
                    <a:lnL>
                      <a:noFill/>
                    </a:lnL>
                    <a:lnR>
                      <a:noFill/>
                    </a:lnR>
                    <a:lnT>
                      <a:noFill/>
                    </a:lnT>
                    <a:lnB>
                      <a:noFill/>
                    </a:lnB>
                    <a:noFill/>
                  </a:tcPr>
                </a:tc>
                <a:extLst>
                  <a:ext uri="{0D108BD9-81ED-4DB2-BD59-A6C34878D82A}">
                    <a16:rowId xmlns:a16="http://schemas.microsoft.com/office/drawing/2014/main" val="3303830712"/>
                  </a:ext>
                </a:extLst>
              </a:tr>
              <a:tr h="161925">
                <a:tc>
                  <a:txBody>
                    <a:bodyPr/>
                    <a:lstStyle/>
                    <a:p>
                      <a:pPr algn="l" fontAlgn="b"/>
                      <a:r>
                        <a:rPr lang="fi-FI" sz="1100" b="0" i="0" u="none" strike="noStrike">
                          <a:solidFill>
                            <a:srgbClr val="000000"/>
                          </a:solidFill>
                          <a:effectLst/>
                          <a:highlight>
                            <a:srgbClr val="D9D9D9"/>
                          </a:highlight>
                          <a:latin typeface="+mn-lt"/>
                        </a:rPr>
                        <a:t>Pirkanmaan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100,7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103,7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105,2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99331429"/>
                  </a:ext>
                </a:extLst>
              </a:tr>
              <a:tr h="161925">
                <a:tc>
                  <a:txBody>
                    <a:bodyPr/>
                    <a:lstStyle/>
                    <a:p>
                      <a:pPr algn="l" fontAlgn="b"/>
                      <a:r>
                        <a:rPr lang="fi-FI" sz="1100" b="0" i="0" u="none" strike="noStrike">
                          <a:solidFill>
                            <a:srgbClr val="000000"/>
                          </a:solidFill>
                          <a:effectLst/>
                          <a:latin typeface="+mn-lt"/>
                        </a:rPr>
                        <a:t>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51,4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53,4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54,6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56,8</a:t>
                      </a:r>
                    </a:p>
                  </a:txBody>
                  <a:tcPr marL="9525" marR="9525" marT="9525" marB="0" anchor="b">
                    <a:lnL>
                      <a:noFill/>
                    </a:lnL>
                    <a:lnR>
                      <a:noFill/>
                    </a:lnR>
                    <a:lnT>
                      <a:noFill/>
                    </a:lnT>
                    <a:lnB>
                      <a:noFill/>
                    </a:lnB>
                    <a:noFill/>
                  </a:tcPr>
                </a:tc>
                <a:extLst>
                  <a:ext uri="{0D108BD9-81ED-4DB2-BD59-A6C34878D82A}">
                    <a16:rowId xmlns:a16="http://schemas.microsoft.com/office/drawing/2014/main" val="1324618664"/>
                  </a:ext>
                </a:extLst>
              </a:tr>
              <a:tr h="161925">
                <a:tc>
                  <a:txBody>
                    <a:bodyPr/>
                    <a:lstStyle/>
                    <a:p>
                      <a:pPr algn="l" fontAlgn="b"/>
                      <a:r>
                        <a:rPr lang="fi-FI" sz="1100" b="0" i="0" u="none" strike="noStrike">
                          <a:solidFill>
                            <a:srgbClr val="000000"/>
                          </a:solidFill>
                          <a:effectLst/>
                          <a:highlight>
                            <a:srgbClr val="D9D9D9"/>
                          </a:highlight>
                          <a:latin typeface="+mn-lt"/>
                        </a:rPr>
                        <a:t>Pohjois-Karjalan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140,7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145,5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147,4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140,9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46145372"/>
                  </a:ext>
                </a:extLst>
              </a:tr>
              <a:tr h="161925">
                <a:tc>
                  <a:txBody>
                    <a:bodyPr/>
                    <a:lstStyle/>
                    <a:p>
                      <a:pPr algn="l" fontAlgn="b"/>
                      <a:r>
                        <a:rPr lang="fi-FI" sz="1100" b="0" i="0" u="none" strike="noStrike">
                          <a:solidFill>
                            <a:srgbClr val="000000"/>
                          </a:solidFill>
                          <a:effectLst/>
                          <a:latin typeface="+mn-lt"/>
                        </a:rPr>
                        <a:t>Pohjois-Pohjanmaan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91,8</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93,7</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94,5</a:t>
                      </a:r>
                    </a:p>
                  </a:txBody>
                  <a:tcPr marL="9525" marR="9525" marT="9525" marB="0" anchor="b">
                    <a:lnL>
                      <a:noFill/>
                    </a:lnL>
                    <a:lnR>
                      <a:noFill/>
                    </a:lnR>
                    <a:lnT>
                      <a:noFill/>
                    </a:lnT>
                    <a:lnB>
                      <a:noFill/>
                    </a:lnB>
                    <a:noFill/>
                  </a:tcPr>
                </a:tc>
                <a:extLst>
                  <a:ext uri="{0D108BD9-81ED-4DB2-BD59-A6C34878D82A}">
                    <a16:rowId xmlns:a16="http://schemas.microsoft.com/office/drawing/2014/main" val="16218409"/>
                  </a:ext>
                </a:extLst>
              </a:tr>
              <a:tr h="161925">
                <a:tc>
                  <a:txBody>
                    <a:bodyPr/>
                    <a:lstStyle/>
                    <a:p>
                      <a:pPr algn="l" fontAlgn="b"/>
                      <a:r>
                        <a:rPr lang="fi-FI" sz="1100" b="1" i="0" u="none" strike="noStrike" dirty="0">
                          <a:solidFill>
                            <a:srgbClr val="000000"/>
                          </a:solidFill>
                          <a:effectLst/>
                          <a:highlight>
                            <a:srgbClr val="D9D9D9"/>
                          </a:highlight>
                          <a:latin typeface="+mn-lt"/>
                        </a:rPr>
                        <a:t>Pohjois-Savon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128,3</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127</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125,1</a:t>
                      </a:r>
                    </a:p>
                  </a:txBody>
                  <a:tcPr marL="9525" marR="9525" marT="9525" marB="0" anchor="b">
                    <a:lnL>
                      <a:noFill/>
                    </a:lnL>
                    <a:lnR>
                      <a:noFill/>
                    </a:lnR>
                    <a:lnT>
                      <a:noFill/>
                    </a:lnT>
                    <a:lnB>
                      <a:noFill/>
                    </a:lnB>
                    <a:solidFill>
                      <a:srgbClr val="D9D9D9"/>
                    </a:solidFill>
                  </a:tcPr>
                </a:tc>
                <a:tc>
                  <a:txBody>
                    <a:bodyPr/>
                    <a:lstStyle/>
                    <a:p>
                      <a:pPr algn="r" fontAlgn="b"/>
                      <a:r>
                        <a:rPr lang="fi-FI" sz="1100" b="1" i="0" u="none" strike="noStrike" dirty="0">
                          <a:effectLst/>
                          <a:latin typeface="+mn-lt"/>
                        </a:rPr>
                        <a:t>120,8</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754090602"/>
                  </a:ext>
                </a:extLst>
              </a:tr>
              <a:tr h="161925">
                <a:tc>
                  <a:txBody>
                    <a:bodyPr/>
                    <a:lstStyle/>
                    <a:p>
                      <a:pPr algn="l" fontAlgn="b"/>
                      <a:r>
                        <a:rPr lang="fi-FI" sz="1100" b="0" i="0" u="none" strike="noStrike">
                          <a:solidFill>
                            <a:srgbClr val="000000"/>
                          </a:solidFill>
                          <a:effectLst/>
                          <a:latin typeface="+mn-lt"/>
                        </a:rPr>
                        <a:t>Päijät-Hämeen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116,5</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115,6</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114,8</a:t>
                      </a:r>
                    </a:p>
                  </a:txBody>
                  <a:tcPr marL="9525" marR="9525" marT="9525" marB="0" anchor="b">
                    <a:lnL>
                      <a:noFill/>
                    </a:lnL>
                    <a:lnR>
                      <a:noFill/>
                    </a:lnR>
                    <a:lnT>
                      <a:noFill/>
                    </a:lnT>
                    <a:lnB>
                      <a:noFill/>
                    </a:lnB>
                    <a:noFill/>
                  </a:tcPr>
                </a:tc>
                <a:extLst>
                  <a:ext uri="{0D108BD9-81ED-4DB2-BD59-A6C34878D82A}">
                    <a16:rowId xmlns:a16="http://schemas.microsoft.com/office/drawing/2014/main" val="2650374446"/>
                  </a:ext>
                </a:extLst>
              </a:tr>
              <a:tr h="161925">
                <a:tc>
                  <a:txBody>
                    <a:bodyPr/>
                    <a:lstStyle/>
                    <a:p>
                      <a:pPr algn="l" fontAlgn="b"/>
                      <a:r>
                        <a:rPr lang="fi-FI" sz="1100" b="0" i="0" u="none" strike="noStrike">
                          <a:solidFill>
                            <a:srgbClr val="000000"/>
                          </a:solidFill>
                          <a:effectLst/>
                          <a:highlight>
                            <a:srgbClr val="D9D9D9"/>
                          </a:highlight>
                          <a:latin typeface="+mn-lt"/>
                        </a:rPr>
                        <a:t>Satakunnan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99,4</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99,6</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98,8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97,7</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824498881"/>
                  </a:ext>
                </a:extLst>
              </a:tr>
              <a:tr h="161925">
                <a:tc>
                  <a:txBody>
                    <a:bodyPr/>
                    <a:lstStyle/>
                    <a:p>
                      <a:pPr algn="l" fontAlgn="b"/>
                      <a:r>
                        <a:rPr lang="fi-FI" sz="1100" b="0" i="0" u="none" strike="noStrike">
                          <a:solidFill>
                            <a:srgbClr val="000000"/>
                          </a:solidFill>
                          <a:effectLst/>
                          <a:latin typeface="+mn-lt"/>
                        </a:rPr>
                        <a:t>Vantaan ja Keravan hyvinvointialue</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101</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97,4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96,4</a:t>
                      </a:r>
                    </a:p>
                  </a:txBody>
                  <a:tcPr marL="9525" marR="9525" marT="9525" marB="0" anchor="b">
                    <a:lnL>
                      <a:noFill/>
                    </a:lnL>
                    <a:lnR>
                      <a:noFill/>
                    </a:lnR>
                    <a:lnT>
                      <a:noFill/>
                    </a:lnT>
                    <a:lnB>
                      <a:noFill/>
                    </a:lnB>
                    <a:noFill/>
                  </a:tcPr>
                </a:tc>
                <a:tc>
                  <a:txBody>
                    <a:bodyPr/>
                    <a:lstStyle/>
                    <a:p>
                      <a:pPr algn="r" fontAlgn="b"/>
                      <a:r>
                        <a:rPr lang="fi-FI" sz="1100" b="0" i="0" u="none" strike="noStrike">
                          <a:effectLst/>
                          <a:latin typeface="+mn-lt"/>
                        </a:rPr>
                        <a:t>98,5</a:t>
                      </a:r>
                    </a:p>
                  </a:txBody>
                  <a:tcPr marL="9525" marR="9525" marT="9525" marB="0" anchor="b">
                    <a:lnL>
                      <a:noFill/>
                    </a:lnL>
                    <a:lnR>
                      <a:noFill/>
                    </a:lnR>
                    <a:lnT>
                      <a:noFill/>
                    </a:lnT>
                    <a:lnB>
                      <a:noFill/>
                    </a:lnB>
                    <a:noFill/>
                  </a:tcPr>
                </a:tc>
                <a:extLst>
                  <a:ext uri="{0D108BD9-81ED-4DB2-BD59-A6C34878D82A}">
                    <a16:rowId xmlns:a16="http://schemas.microsoft.com/office/drawing/2014/main" val="4056998755"/>
                  </a:ext>
                </a:extLst>
              </a:tr>
              <a:tr h="161925">
                <a:tc>
                  <a:txBody>
                    <a:bodyPr/>
                    <a:lstStyle/>
                    <a:p>
                      <a:pPr algn="l" fontAlgn="b"/>
                      <a:r>
                        <a:rPr lang="fi-FI" sz="1100" b="0" i="0" u="none" strike="noStrike">
                          <a:solidFill>
                            <a:srgbClr val="000000"/>
                          </a:solidFill>
                          <a:effectLst/>
                          <a:highlight>
                            <a:srgbClr val="D9D9D9"/>
                          </a:highlight>
                          <a:latin typeface="+mn-lt"/>
                        </a:rPr>
                        <a:t>Varsinais-Suomen hyvinvointialue</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93,8</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91,5</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92,7</a:t>
                      </a:r>
                    </a:p>
                  </a:txBody>
                  <a:tcPr marL="9525" marR="9525" marT="9525" marB="0" anchor="b">
                    <a:lnL>
                      <a:noFill/>
                    </a:lnL>
                    <a:lnR>
                      <a:noFill/>
                    </a:lnR>
                    <a:lnT>
                      <a:noFill/>
                    </a:lnT>
                    <a:lnB>
                      <a:noFill/>
                    </a:lnB>
                    <a:solidFill>
                      <a:srgbClr val="D9D9D9"/>
                    </a:solidFill>
                  </a:tcPr>
                </a:tc>
                <a:tc>
                  <a:txBody>
                    <a:bodyPr/>
                    <a:lstStyle/>
                    <a:p>
                      <a:pPr algn="r" fontAlgn="b"/>
                      <a:r>
                        <a:rPr lang="fi-FI" sz="1100" b="0" i="0" u="none" strike="noStrike">
                          <a:effectLst/>
                          <a:latin typeface="+mn-lt"/>
                        </a:rPr>
                        <a:t>93,2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33113719"/>
                  </a:ext>
                </a:extLst>
              </a:tr>
              <a:tr h="161925">
                <a:tc>
                  <a:txBody>
                    <a:bodyPr/>
                    <a:lstStyle/>
                    <a:p>
                      <a:pPr algn="l" fontAlgn="b"/>
                      <a:r>
                        <a:rPr lang="fi-FI" sz="1100" b="0" i="0" u="none" strike="noStrike">
                          <a:solidFill>
                            <a:srgbClr val="000000"/>
                          </a:solidFill>
                          <a:effectLst/>
                          <a:latin typeface="+mn-lt"/>
                        </a:rPr>
                        <a:t>Koko maa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effectLst/>
                          <a:latin typeface="+mn-lt"/>
                        </a:rPr>
                        <a:t>100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774488"/>
                  </a:ext>
                </a:extLst>
              </a:tr>
            </a:tbl>
          </a:graphicData>
        </a:graphic>
      </p:graphicFrame>
    </p:spTree>
    <p:extLst>
      <p:ext uri="{BB962C8B-B14F-4D97-AF65-F5344CB8AC3E}">
        <p14:creationId xmlns:p14="http://schemas.microsoft.com/office/powerpoint/2010/main" val="1142383906"/>
      </p:ext>
    </p:extLst>
  </p:cSld>
  <p:clrMapOvr>
    <a:masterClrMapping/>
  </p:clrMapOvr>
</p:sld>
</file>

<file path=ppt/theme/theme1.xml><?xml version="1.0" encoding="utf-8"?>
<a:theme xmlns:a="http://schemas.openxmlformats.org/drawingml/2006/main" name="Office-teema">
  <a:themeElements>
    <a:clrScheme name="Kelta-oranss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_esitys2022" id="{6510A77E-3D41-46F6-96C7-8B557DBD956C}" vid="{0B30294F-9649-459E-8877-39414406D34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2BA730BBA5CA44FABC43D3B76C31DDA" ma:contentTypeVersion="18" ma:contentTypeDescription="Luo uusi asiakirja." ma:contentTypeScope="" ma:versionID="b85b339c381e74206f32e81d79dbe241">
  <xsd:schema xmlns:xsd="http://www.w3.org/2001/XMLSchema" xmlns:xs="http://www.w3.org/2001/XMLSchema" xmlns:p="http://schemas.microsoft.com/office/2006/metadata/properties" xmlns:ns2="20687e04-2b66-4153-a4a5-df37f3cb410c" xmlns:ns3="27da45db-5c56-40f0-812e-9e795a9ded2e" targetNamespace="http://schemas.microsoft.com/office/2006/metadata/properties" ma:root="true" ma:fieldsID="2d9575484d55864be04b180052d66726" ns2:_="" ns3:_="">
    <xsd:import namespace="20687e04-2b66-4153-a4a5-df37f3cb410c"/>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87e04-2b66-4153-a4a5-df37f3cb4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04f3aec6-172b-4261-a579-1b9c936781e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b89bfb88-a4b8-407b-b9ae-716c5ce0db20}" ma:internalName="TaxCatchAll" ma:showField="CatchAllData" ma:web="27da45db-5c56-40f0-812e-9e795a9de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AC4F35-26CC-4409-A5A7-713ABA26D0E5}"/>
</file>

<file path=customXml/itemProps2.xml><?xml version="1.0" encoding="utf-8"?>
<ds:datastoreItem xmlns:ds="http://schemas.openxmlformats.org/officeDocument/2006/customXml" ds:itemID="{8DB5E401-BC0C-4911-B45E-AB9496D5C221}"/>
</file>

<file path=docProps/app.xml><?xml version="1.0" encoding="utf-8"?>
<Properties xmlns="http://schemas.openxmlformats.org/officeDocument/2006/extended-properties" xmlns:vt="http://schemas.openxmlformats.org/officeDocument/2006/docPropsVTypes">
  <Template>PSL_esitys2022</Template>
  <TotalTime>0</TotalTime>
  <Words>8378</Words>
  <Application>Microsoft Office PowerPoint</Application>
  <PresentationFormat>Laajakuva</PresentationFormat>
  <Paragraphs>6310</Paragraphs>
  <Slides>29</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29</vt:i4>
      </vt:variant>
    </vt:vector>
  </HeadingPairs>
  <TitlesOfParts>
    <vt:vector size="35" baseType="lpstr">
      <vt:lpstr>Arial</vt:lpstr>
      <vt:lpstr>Calibri</vt:lpstr>
      <vt:lpstr>Franklin Gothic Book</vt:lpstr>
      <vt:lpstr>Franklin Gothic Medium</vt:lpstr>
      <vt:lpstr>Source Sans Pro</vt:lpstr>
      <vt:lpstr>Office-teema</vt:lpstr>
      <vt:lpstr>Kansallinen terveysindeksi 2022</vt:lpstr>
      <vt:lpstr>Sairastavuuden kokonaisindeksi Pohjois-Savossa v. 2019–2022</vt:lpstr>
      <vt:lpstr>Sairastavuuden kokonaisindeksi hyvinvointialueittain v. 2019–2022</vt:lpstr>
      <vt:lpstr>Työkyvyttömyysindeksi Pohjois-Savossa v. 2019–2022</vt:lpstr>
      <vt:lpstr>Työkyvyttömyysindeksi hyvinvointialueittain v. 2019–2022</vt:lpstr>
      <vt:lpstr>Aivoverisuonitauti-indeksi Pohjois-Savossa v. 2019–2022</vt:lpstr>
      <vt:lpstr>Aivoverisuonitauti-indeksi hyvinvointialueittain v. 2019–2022</vt:lpstr>
      <vt:lpstr>Alkoholisairastavuusindeksi Pohjois-Savossa v. 2019–2022</vt:lpstr>
      <vt:lpstr>Alkoholisairastavuusindeksi hyvinvointialueittain v. 2019–2022</vt:lpstr>
      <vt:lpstr>Diabetesindeksi Pohjois-Savossa v. 2019–2022</vt:lpstr>
      <vt:lpstr>Diabetesindeksi hyvinvointialueittain v. 2019–2022</vt:lpstr>
      <vt:lpstr>Keuhkosairausindeksi Pohjois-Savossa v. 2019–2022</vt:lpstr>
      <vt:lpstr>Keuhkosairausindeksi hyvinvointialueittain v. 2019–2022</vt:lpstr>
      <vt:lpstr>Mielenterveysindeksi Pohjois-Savossa v. 2019–2022</vt:lpstr>
      <vt:lpstr>Mielenterveysindeksi hyvinvointialueittain v. 2019–2022</vt:lpstr>
      <vt:lpstr>Muistisairausindeksi Pohjois-Savossa v. 2019–2022</vt:lpstr>
      <vt:lpstr>Muistisairausindeksi hyvinvointialueittain v. 2019–2022</vt:lpstr>
      <vt:lpstr>Sepelvaltimotauti-indeksi Pohjois-Savossa v. 2019–2022</vt:lpstr>
      <vt:lpstr>Sepelvaltimotauti-indeksi hyvinvointialueittain v. 2019–2022</vt:lpstr>
      <vt:lpstr>Syöpäindeksi Pohjois-Savossa v. 2019–2022</vt:lpstr>
      <vt:lpstr>Syöpäindeksi hyvinvointialueittain v. 2019–2022</vt:lpstr>
      <vt:lpstr>Tuki- ja liikuntaelinsairausindeksi Pohjois-Savossa v. 2019–2022</vt:lpstr>
      <vt:lpstr>Tuki- ja liikuntaelinsairausindeksi hyvinvointialueittain v. 2019–2022</vt:lpstr>
      <vt:lpstr>Terveysindeksin ikävakioidut osaindeksit Pohjois-Savossa v. 2022</vt:lpstr>
      <vt:lpstr>Terveysindeksin ikävakioidut osaindeksit hyvinvointialueittain v. 2022</vt:lpstr>
      <vt:lpstr>Terveysindeksin ikävakioimattomat osaindeksit Pohjois-Savossa v. 2022</vt:lpstr>
      <vt:lpstr>Terveysindeksin ikävakioimattomat osaindeksit hyvinvointialueittain v. 2022</vt:lpstr>
      <vt:lpstr>PowerPoint-esitys</vt:lpstr>
      <vt:lpstr>Käsitteet ja määritelmät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2024-08-06T05:31:00Z</dcterms:created>
  <dcterms:modified xsi:type="dcterms:W3CDTF">2024-08-06T05:31:10Z</dcterms:modified>
  <cp:category/>
</cp:coreProperties>
</file>