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22"/>
  </p:notesMasterIdLst>
  <p:handoutMasterIdLst>
    <p:handoutMasterId r:id="rId23"/>
  </p:handoutMasterIdLst>
  <p:sldIdLst>
    <p:sldId id="263" r:id="rId5"/>
    <p:sldId id="261" r:id="rId6"/>
    <p:sldId id="275" r:id="rId7"/>
    <p:sldId id="268" r:id="rId8"/>
    <p:sldId id="287" r:id="rId9"/>
    <p:sldId id="273" r:id="rId10"/>
    <p:sldId id="276" r:id="rId11"/>
    <p:sldId id="277" r:id="rId12"/>
    <p:sldId id="278" r:id="rId13"/>
    <p:sldId id="279" r:id="rId14"/>
    <p:sldId id="280" r:id="rId15"/>
    <p:sldId id="281" r:id="rId16"/>
    <p:sldId id="282" r:id="rId17"/>
    <p:sldId id="283" r:id="rId18"/>
    <p:sldId id="284" r:id="rId19"/>
    <p:sldId id="274" r:id="rId20"/>
    <p:sldId id="286" r:id="rId21"/>
  </p:sldIdLst>
  <p:sldSz cx="12192000" cy="6858000"/>
  <p:notesSz cx="6808788" cy="9940925"/>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BBFE"/>
    <a:srgbClr val="FFCC11"/>
    <a:srgbClr val="FFD12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BD36C2-8111-48D7-9E83-824FE678B82F}" v="178" dt="2024-12-12T13:51:49.925"/>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Vaalea tyyli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Vaalea tyyli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Vaalea tyyli 1 - Korostus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207" autoAdjust="0"/>
    <p:restoredTop sz="95238" autoAdjust="0"/>
  </p:normalViewPr>
  <p:slideViewPr>
    <p:cSldViewPr snapToGrid="0" snapToObjects="1">
      <p:cViewPr varScale="1">
        <p:scale>
          <a:sx n="103" d="100"/>
          <a:sy n="103" d="100"/>
        </p:scale>
        <p:origin x="1164" y="96"/>
      </p:cViewPr>
      <p:guideLst/>
    </p:cSldViewPr>
  </p:slideViewPr>
  <p:outlineViewPr>
    <p:cViewPr>
      <p:scale>
        <a:sx n="33" d="100"/>
        <a:sy n="33" d="100"/>
      </p:scale>
      <p:origin x="0" y="-588"/>
    </p:cViewPr>
  </p:outlineViewPr>
  <p:notesTextViewPr>
    <p:cViewPr>
      <p:scale>
        <a:sx n="1" d="1"/>
        <a:sy n="1" d="1"/>
      </p:scale>
      <p:origin x="0" y="0"/>
    </p:cViewPr>
  </p:notesTextViewPr>
  <p:notesViewPr>
    <p:cSldViewPr snapToGrid="0" snapToObjects="1">
      <p:cViewPr varScale="1">
        <p:scale>
          <a:sx n="94" d="100"/>
          <a:sy n="94" d="100"/>
        </p:scale>
        <p:origin x="254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'Vuosikate, poistot, inv.'!$K$1</c:f>
          <c:strCache>
            <c:ptCount val="1"/>
            <c:pt idx="0">
              <c:v>Vuosikate, poistot ja nettoinvestoinnit v. 2025 (€/as.)</c:v>
            </c:pt>
          </c:strCache>
        </c:strRef>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Franklin Gothic Book" panose="020B0503020102020204" pitchFamily="34" charset="0"/>
              <a:ea typeface="+mn-ea"/>
              <a:cs typeface="+mn-cs"/>
            </a:defRPr>
          </a:pPr>
          <a:endParaRPr lang="fi-FI"/>
        </a:p>
      </c:txPr>
    </c:title>
    <c:autoTitleDeleted val="0"/>
    <c:plotArea>
      <c:layout>
        <c:manualLayout>
          <c:layoutTarget val="inner"/>
          <c:xMode val="edge"/>
          <c:yMode val="edge"/>
          <c:x val="7.6518007863124987E-2"/>
          <c:y val="0.10203789303664977"/>
          <c:w val="0.90319614612488797"/>
          <c:h val="0.65246322911413679"/>
        </c:manualLayout>
      </c:layout>
      <c:barChart>
        <c:barDir val="col"/>
        <c:grouping val="clustered"/>
        <c:varyColors val="0"/>
        <c:ser>
          <c:idx val="0"/>
          <c:order val="0"/>
          <c:tx>
            <c:strRef>
              <c:f>'Vuosikate, poistot, inv.'!$B$4</c:f>
              <c:strCache>
                <c:ptCount val="1"/>
                <c:pt idx="0">
                  <c:v>Vuosikate</c:v>
                </c:pt>
              </c:strCache>
            </c:strRef>
          </c:tx>
          <c:spPr>
            <a:solidFill>
              <a:srgbClr val="2ABBFE"/>
            </a:solidFill>
            <a:ln>
              <a:solidFill>
                <a:srgbClr val="2ABBFE"/>
              </a:solidFill>
            </a:ln>
            <a:effectLst/>
          </c:spPr>
          <c:invertIfNegative val="0"/>
          <c:cat>
            <c:strRef>
              <c:f>'Vuosikate, poistot, inv.'!$A$5:$A$24</c:f>
              <c:strCache>
                <c:ptCount val="20"/>
                <c:pt idx="0">
                  <c:v>Rautalampi </c:v>
                </c:pt>
                <c:pt idx="1">
                  <c:v>Tervo</c:v>
                </c:pt>
                <c:pt idx="2">
                  <c:v>Lapinlahti</c:v>
                </c:pt>
                <c:pt idx="3">
                  <c:v>Tuusniemi </c:v>
                </c:pt>
                <c:pt idx="4">
                  <c:v>Kaavi</c:v>
                </c:pt>
                <c:pt idx="5">
                  <c:v>Kiuruvesi </c:v>
                </c:pt>
                <c:pt idx="6">
                  <c:v>Vesanto</c:v>
                </c:pt>
                <c:pt idx="7">
                  <c:v>Siilinjärvi </c:v>
                </c:pt>
                <c:pt idx="8">
                  <c:v>Sonkajärvi</c:v>
                </c:pt>
                <c:pt idx="9">
                  <c:v>Joroinen</c:v>
                </c:pt>
                <c:pt idx="10">
                  <c:v>Pohjois-Savo</c:v>
                </c:pt>
                <c:pt idx="11">
                  <c:v>Varkaus </c:v>
                </c:pt>
                <c:pt idx="12">
                  <c:v>Kuopio </c:v>
                </c:pt>
                <c:pt idx="13">
                  <c:v>Iisalmi</c:v>
                </c:pt>
                <c:pt idx="14">
                  <c:v>Rautavaara</c:v>
                </c:pt>
                <c:pt idx="15">
                  <c:v>Suonenjoki</c:v>
                </c:pt>
                <c:pt idx="16">
                  <c:v>Keitele </c:v>
                </c:pt>
                <c:pt idx="17">
                  <c:v>Vieremä</c:v>
                </c:pt>
                <c:pt idx="18">
                  <c:v>Leppävirta</c:v>
                </c:pt>
                <c:pt idx="19">
                  <c:v>Pielavesi </c:v>
                </c:pt>
              </c:strCache>
            </c:strRef>
          </c:cat>
          <c:val>
            <c:numRef>
              <c:f>'Vuosikate, poistot, inv.'!$B$5:$B$24</c:f>
              <c:numCache>
                <c:formatCode>#,##0</c:formatCode>
                <c:ptCount val="20"/>
                <c:pt idx="0">
                  <c:v>327.65086941697922</c:v>
                </c:pt>
                <c:pt idx="1">
                  <c:v>242.91784702549575</c:v>
                </c:pt>
                <c:pt idx="2">
                  <c:v>331.25348189415041</c:v>
                </c:pt>
                <c:pt idx="3">
                  <c:v>-209.25205361003026</c:v>
                </c:pt>
                <c:pt idx="4">
                  <c:v>157.53424657534248</c:v>
                </c:pt>
                <c:pt idx="5">
                  <c:v>360.66889632107024</c:v>
                </c:pt>
                <c:pt idx="6">
                  <c:v>499.73614775725594</c:v>
                </c:pt>
                <c:pt idx="7">
                  <c:v>389.52559887271019</c:v>
                </c:pt>
                <c:pt idx="8">
                  <c:v>329.39235633764093</c:v>
                </c:pt>
                <c:pt idx="9">
                  <c:v>336.16557734204792</c:v>
                </c:pt>
                <c:pt idx="10">
                  <c:v>356.44542084693177</c:v>
                </c:pt>
                <c:pt idx="11">
                  <c:v>272.82404825873169</c:v>
                </c:pt>
                <c:pt idx="12">
                  <c:v>367.59903564718877</c:v>
                </c:pt>
                <c:pt idx="13">
                  <c:v>415.51071878940729</c:v>
                </c:pt>
                <c:pt idx="14">
                  <c:v>600.42134831460669</c:v>
                </c:pt>
                <c:pt idx="15">
                  <c:v>377.6088252832439</c:v>
                </c:pt>
                <c:pt idx="16">
                  <c:v>450.12285012285014</c:v>
                </c:pt>
                <c:pt idx="17">
                  <c:v>389.13492766459996</c:v>
                </c:pt>
                <c:pt idx="18">
                  <c:v>305.55862526245994</c:v>
                </c:pt>
                <c:pt idx="19">
                  <c:v>406.62631966609376</c:v>
                </c:pt>
              </c:numCache>
            </c:numRef>
          </c:val>
          <c:extLst>
            <c:ext xmlns:c16="http://schemas.microsoft.com/office/drawing/2014/chart" uri="{C3380CC4-5D6E-409C-BE32-E72D297353CC}">
              <c16:uniqueId val="{00000000-BEE9-48DE-A673-F872638F6C73}"/>
            </c:ext>
          </c:extLst>
        </c:ser>
        <c:ser>
          <c:idx val="1"/>
          <c:order val="1"/>
          <c:tx>
            <c:strRef>
              <c:f>'Vuosikate, poistot, inv.'!$C$4</c:f>
              <c:strCache>
                <c:ptCount val="1"/>
                <c:pt idx="0">
                  <c:v>Poistot</c:v>
                </c:pt>
              </c:strCache>
            </c:strRef>
          </c:tx>
          <c:spPr>
            <a:pattFill prst="dkDnDiag">
              <a:fgClr>
                <a:srgbClr val="FFC000"/>
              </a:fgClr>
              <a:bgClr>
                <a:schemeClr val="bg1"/>
              </a:bgClr>
            </a:pattFill>
            <a:ln>
              <a:solidFill>
                <a:srgbClr val="FFC000"/>
              </a:solidFill>
            </a:ln>
            <a:effectLst/>
          </c:spPr>
          <c:invertIfNegative val="0"/>
          <c:cat>
            <c:strRef>
              <c:f>'Vuosikate, poistot, inv.'!$A$5:$A$24</c:f>
              <c:strCache>
                <c:ptCount val="20"/>
                <c:pt idx="0">
                  <c:v>Rautalampi </c:v>
                </c:pt>
                <c:pt idx="1">
                  <c:v>Tervo</c:v>
                </c:pt>
                <c:pt idx="2">
                  <c:v>Lapinlahti</c:v>
                </c:pt>
                <c:pt idx="3">
                  <c:v>Tuusniemi </c:v>
                </c:pt>
                <c:pt idx="4">
                  <c:v>Kaavi</c:v>
                </c:pt>
                <c:pt idx="5">
                  <c:v>Kiuruvesi </c:v>
                </c:pt>
                <c:pt idx="6">
                  <c:v>Vesanto</c:v>
                </c:pt>
                <c:pt idx="7">
                  <c:v>Siilinjärvi </c:v>
                </c:pt>
                <c:pt idx="8">
                  <c:v>Sonkajärvi</c:v>
                </c:pt>
                <c:pt idx="9">
                  <c:v>Joroinen</c:v>
                </c:pt>
                <c:pt idx="10">
                  <c:v>Pohjois-Savo</c:v>
                </c:pt>
                <c:pt idx="11">
                  <c:v>Varkaus </c:v>
                </c:pt>
                <c:pt idx="12">
                  <c:v>Kuopio </c:v>
                </c:pt>
                <c:pt idx="13">
                  <c:v>Iisalmi</c:v>
                </c:pt>
                <c:pt idx="14">
                  <c:v>Rautavaara</c:v>
                </c:pt>
                <c:pt idx="15">
                  <c:v>Suonenjoki</c:v>
                </c:pt>
                <c:pt idx="16">
                  <c:v>Keitele </c:v>
                </c:pt>
                <c:pt idx="17">
                  <c:v>Vieremä</c:v>
                </c:pt>
                <c:pt idx="18">
                  <c:v>Leppävirta</c:v>
                </c:pt>
                <c:pt idx="19">
                  <c:v>Pielavesi </c:v>
                </c:pt>
              </c:strCache>
            </c:strRef>
          </c:cat>
          <c:val>
            <c:numRef>
              <c:f>'Vuosikate, poistot, inv.'!$C$5:$C$24</c:f>
              <c:numCache>
                <c:formatCode>#,##0</c:formatCode>
                <c:ptCount val="20"/>
                <c:pt idx="0">
                  <c:v>295.60177292874192</c:v>
                </c:pt>
                <c:pt idx="1">
                  <c:v>272.66288951841358</c:v>
                </c:pt>
                <c:pt idx="2">
                  <c:v>346.40668523676879</c:v>
                </c:pt>
                <c:pt idx="3">
                  <c:v>396.88715953307394</c:v>
                </c:pt>
                <c:pt idx="4">
                  <c:v>326.86453576864534</c:v>
                </c:pt>
                <c:pt idx="5">
                  <c:v>455.6521739130435</c:v>
                </c:pt>
                <c:pt idx="6">
                  <c:v>387.33509234828495</c:v>
                </c:pt>
                <c:pt idx="7">
                  <c:v>356.97510568341943</c:v>
                </c:pt>
                <c:pt idx="8">
                  <c:v>346.71432499312618</c:v>
                </c:pt>
                <c:pt idx="9">
                  <c:v>252.50544662309369</c:v>
                </c:pt>
                <c:pt idx="10">
                  <c:v>427.96926951126153</c:v>
                </c:pt>
                <c:pt idx="11">
                  <c:v>370.05119886450041</c:v>
                </c:pt>
                <c:pt idx="12">
                  <c:v>468.21909192797995</c:v>
                </c:pt>
                <c:pt idx="13">
                  <c:v>527.93675429236589</c:v>
                </c:pt>
                <c:pt idx="14">
                  <c:v>536.51685393258424</c:v>
                </c:pt>
                <c:pt idx="15">
                  <c:v>357.78175313059035</c:v>
                </c:pt>
                <c:pt idx="16">
                  <c:v>359.2137592137592</c:v>
                </c:pt>
                <c:pt idx="17">
                  <c:v>389.13492766459996</c:v>
                </c:pt>
                <c:pt idx="18">
                  <c:v>333.07547795336501</c:v>
                </c:pt>
                <c:pt idx="19">
                  <c:v>353.22685980849496</c:v>
                </c:pt>
              </c:numCache>
            </c:numRef>
          </c:val>
          <c:extLst>
            <c:ext xmlns:c16="http://schemas.microsoft.com/office/drawing/2014/chart" uri="{C3380CC4-5D6E-409C-BE32-E72D297353CC}">
              <c16:uniqueId val="{00000001-BEE9-48DE-A673-F872638F6C73}"/>
            </c:ext>
          </c:extLst>
        </c:ser>
        <c:dLbls>
          <c:showLegendKey val="0"/>
          <c:showVal val="0"/>
          <c:showCatName val="0"/>
          <c:showSerName val="0"/>
          <c:showPercent val="0"/>
          <c:showBubbleSize val="0"/>
        </c:dLbls>
        <c:gapWidth val="120"/>
        <c:axId val="575263080"/>
        <c:axId val="575262424"/>
      </c:barChart>
      <c:lineChart>
        <c:grouping val="standard"/>
        <c:varyColors val="0"/>
        <c:ser>
          <c:idx val="2"/>
          <c:order val="2"/>
          <c:tx>
            <c:strRef>
              <c:f>'Vuosikate, poistot, inv.'!$D$4</c:f>
              <c:strCache>
                <c:ptCount val="1"/>
                <c:pt idx="0">
                  <c:v>Nettoinvestoinnit</c:v>
                </c:pt>
              </c:strCache>
            </c:strRef>
          </c:tx>
          <c:spPr>
            <a:ln w="0" cap="rnd">
              <a:noFill/>
              <a:round/>
            </a:ln>
            <a:effectLst/>
          </c:spPr>
          <c:marker>
            <c:symbol val="circle"/>
            <c:size val="8"/>
            <c:spPr>
              <a:solidFill>
                <a:schemeClr val="tx1">
                  <a:alpha val="96000"/>
                </a:schemeClr>
              </a:solidFill>
              <a:ln w="9525">
                <a:noFill/>
              </a:ln>
              <a:effectLst/>
            </c:spPr>
          </c:marker>
          <c:cat>
            <c:strRef>
              <c:f>'Vuosikate, poistot, inv.'!$A$5:$A$24</c:f>
              <c:strCache>
                <c:ptCount val="20"/>
                <c:pt idx="0">
                  <c:v>Rautalampi </c:v>
                </c:pt>
                <c:pt idx="1">
                  <c:v>Tervo</c:v>
                </c:pt>
                <c:pt idx="2">
                  <c:v>Lapinlahti</c:v>
                </c:pt>
                <c:pt idx="3">
                  <c:v>Tuusniemi </c:v>
                </c:pt>
                <c:pt idx="4">
                  <c:v>Kaavi</c:v>
                </c:pt>
                <c:pt idx="5">
                  <c:v>Kiuruvesi </c:v>
                </c:pt>
                <c:pt idx="6">
                  <c:v>Vesanto</c:v>
                </c:pt>
                <c:pt idx="7">
                  <c:v>Siilinjärvi </c:v>
                </c:pt>
                <c:pt idx="8">
                  <c:v>Sonkajärvi</c:v>
                </c:pt>
                <c:pt idx="9">
                  <c:v>Joroinen</c:v>
                </c:pt>
                <c:pt idx="10">
                  <c:v>Pohjois-Savo</c:v>
                </c:pt>
                <c:pt idx="11">
                  <c:v>Varkaus </c:v>
                </c:pt>
                <c:pt idx="12">
                  <c:v>Kuopio </c:v>
                </c:pt>
                <c:pt idx="13">
                  <c:v>Iisalmi</c:v>
                </c:pt>
                <c:pt idx="14">
                  <c:v>Rautavaara</c:v>
                </c:pt>
                <c:pt idx="15">
                  <c:v>Suonenjoki</c:v>
                </c:pt>
                <c:pt idx="16">
                  <c:v>Keitele </c:v>
                </c:pt>
                <c:pt idx="17">
                  <c:v>Vieremä</c:v>
                </c:pt>
                <c:pt idx="18">
                  <c:v>Leppävirta</c:v>
                </c:pt>
                <c:pt idx="19">
                  <c:v>Pielavesi </c:v>
                </c:pt>
              </c:strCache>
            </c:strRef>
          </c:cat>
          <c:val>
            <c:numRef>
              <c:f>'Vuosikate, poistot, inv.'!$D$5:$D$24</c:f>
              <c:numCache>
                <c:formatCode>#,##0</c:formatCode>
                <c:ptCount val="20"/>
                <c:pt idx="0">
                  <c:v>99.215819979543127</c:v>
                </c:pt>
                <c:pt idx="1">
                  <c:v>109.77337110481587</c:v>
                </c:pt>
                <c:pt idx="2">
                  <c:v>144.84679665738162</c:v>
                </c:pt>
                <c:pt idx="3">
                  <c:v>183.74405533938608</c:v>
                </c:pt>
                <c:pt idx="4">
                  <c:v>190.25875190258751</c:v>
                </c:pt>
                <c:pt idx="5">
                  <c:v>199.59866220735785</c:v>
                </c:pt>
                <c:pt idx="6">
                  <c:v>277.94195250659629</c:v>
                </c:pt>
                <c:pt idx="7">
                  <c:v>342.17942696101454</c:v>
                </c:pt>
                <c:pt idx="8">
                  <c:v>379.98350288699476</c:v>
                </c:pt>
                <c:pt idx="9">
                  <c:v>466.44880174291939</c:v>
                </c:pt>
                <c:pt idx="10">
                  <c:v>557.93021475482499</c:v>
                </c:pt>
                <c:pt idx="11">
                  <c:v>569.67607847113095</c:v>
                </c:pt>
                <c:pt idx="12">
                  <c:v>596.30223913692032</c:v>
                </c:pt>
                <c:pt idx="13">
                  <c:v>650.06305170239591</c:v>
                </c:pt>
                <c:pt idx="14">
                  <c:v>757.02247191011236</c:v>
                </c:pt>
                <c:pt idx="15">
                  <c:v>787.11985688729874</c:v>
                </c:pt>
                <c:pt idx="16">
                  <c:v>800.982800982801</c:v>
                </c:pt>
                <c:pt idx="17">
                  <c:v>803.07056392087395</c:v>
                </c:pt>
                <c:pt idx="18">
                  <c:v>814.23361697425128</c:v>
                </c:pt>
                <c:pt idx="19">
                  <c:v>1547.7534986496439</c:v>
                </c:pt>
              </c:numCache>
            </c:numRef>
          </c:val>
          <c:smooth val="0"/>
          <c:extLst>
            <c:ext xmlns:c16="http://schemas.microsoft.com/office/drawing/2014/chart" uri="{C3380CC4-5D6E-409C-BE32-E72D297353CC}">
              <c16:uniqueId val="{00000002-BEE9-48DE-A673-F872638F6C73}"/>
            </c:ext>
          </c:extLst>
        </c:ser>
        <c:dLbls>
          <c:showLegendKey val="0"/>
          <c:showVal val="0"/>
          <c:showCatName val="0"/>
          <c:showSerName val="0"/>
          <c:showPercent val="0"/>
          <c:showBubbleSize val="0"/>
        </c:dLbls>
        <c:marker val="1"/>
        <c:smooth val="0"/>
        <c:axId val="575263080"/>
        <c:axId val="575262424"/>
      </c:lineChart>
      <c:catAx>
        <c:axId val="575263080"/>
        <c:scaling>
          <c:orientation val="minMax"/>
        </c:scaling>
        <c:delete val="0"/>
        <c:axPos val="b"/>
        <c:title>
          <c:tx>
            <c:rich>
              <a:bodyPr rot="0" spcFirstLastPara="1" vertOverflow="ellipsis" vert="horz" wrap="square" anchor="ctr" anchorCtr="1"/>
              <a:lstStyle/>
              <a:p>
                <a:pPr>
                  <a:defRPr sz="1000" b="0" i="0" u="none" strike="noStrike" kern="1200" baseline="0">
                    <a:solidFill>
                      <a:sysClr val="windowText" lastClr="000000"/>
                    </a:solidFill>
                    <a:latin typeface="Franklin Gothic Book" panose="020B0503020102020204" pitchFamily="34" charset="0"/>
                    <a:ea typeface="+mn-ea"/>
                    <a:cs typeface="+mn-cs"/>
                  </a:defRPr>
                </a:pPr>
                <a:r>
                  <a:rPr lang="fi-FI" sz="1000">
                    <a:solidFill>
                      <a:sysClr val="windowText" lastClr="000000"/>
                    </a:solidFill>
                    <a:latin typeface="Franklin Gothic Book" panose="020B0503020102020204" pitchFamily="34" charset="0"/>
                  </a:rPr>
                  <a:t>€/as.</a:t>
                </a:r>
              </a:p>
            </c:rich>
          </c:tx>
          <c:layout>
            <c:manualLayout>
              <c:xMode val="edge"/>
              <c:yMode val="edge"/>
              <c:x val="1.8696379168820113E-2"/>
              <c:y val="3.4524853397532883E-2"/>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Franklin Gothic Book" panose="020B0503020102020204" pitchFamily="34" charset="0"/>
                  <a:ea typeface="+mn-ea"/>
                  <a:cs typeface="+mn-cs"/>
                </a:defRPr>
              </a:pPr>
              <a:endParaRPr lang="fi-FI"/>
            </a:p>
          </c:txPr>
        </c:title>
        <c:numFmt formatCode="General" sourceLinked="1"/>
        <c:majorTickMark val="none"/>
        <c:minorTickMark val="none"/>
        <c:tickLblPos val="low"/>
        <c:spPr>
          <a:noFill/>
          <a:ln w="9525" cap="flat" cmpd="sng" algn="ctr">
            <a:solidFill>
              <a:srgbClr val="4E3B30"/>
            </a:solidFill>
            <a:round/>
          </a:ln>
          <a:effectLst/>
        </c:spPr>
        <c:txPr>
          <a:bodyPr rot="-5400000" spcFirstLastPara="1" vertOverflow="ellipsis" wrap="square" anchor="ctr" anchorCtr="1"/>
          <a:lstStyle/>
          <a:p>
            <a:pPr>
              <a:defRPr sz="1000" b="0" i="0" u="none" strike="noStrike" kern="1200" baseline="0">
                <a:solidFill>
                  <a:sysClr val="windowText" lastClr="000000"/>
                </a:solidFill>
                <a:latin typeface="Franklin Gothic Book" panose="020B0503020102020204" pitchFamily="34" charset="0"/>
                <a:ea typeface="+mn-ea"/>
                <a:cs typeface="+mn-cs"/>
              </a:defRPr>
            </a:pPr>
            <a:endParaRPr lang="fi-FI"/>
          </a:p>
        </c:txPr>
        <c:crossAx val="575262424"/>
        <c:crosses val="autoZero"/>
        <c:auto val="1"/>
        <c:lblAlgn val="ctr"/>
        <c:lblOffset val="100"/>
        <c:noMultiLvlLbl val="0"/>
      </c:catAx>
      <c:valAx>
        <c:axId val="5752624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Franklin Gothic Book" panose="020B0503020102020204" pitchFamily="34" charset="0"/>
                <a:ea typeface="+mn-ea"/>
                <a:cs typeface="+mn-cs"/>
              </a:defRPr>
            </a:pPr>
            <a:endParaRPr lang="fi-FI"/>
          </a:p>
        </c:txPr>
        <c:crossAx val="575263080"/>
        <c:crosses val="autoZero"/>
        <c:crossBetween val="between"/>
      </c:valAx>
      <c:spPr>
        <a:noFill/>
        <a:ln>
          <a:noFill/>
        </a:ln>
        <a:effectLst/>
      </c:spPr>
    </c:plotArea>
    <c:legend>
      <c:legendPos val="b"/>
      <c:layout>
        <c:manualLayout>
          <c:xMode val="edge"/>
          <c:yMode val="edge"/>
          <c:x val="0.16057177237792097"/>
          <c:y val="9.5005580168419632E-2"/>
          <c:w val="0.59185173804493951"/>
          <c:h val="7.3752247504495008E-2"/>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Franklin Gothic Book" panose="020B0503020102020204" pitchFamily="34" charset="0"/>
              <a:ea typeface="+mn-ea"/>
              <a:cs typeface="+mn-cs"/>
            </a:defRPr>
          </a:pPr>
          <a:endParaRPr lang="fi-FI"/>
        </a:p>
      </c:txPr>
    </c:legend>
    <c:plotVisOnly val="1"/>
    <c:dispBlanksAs val="gap"/>
    <c:showDLblsOverMax val="0"/>
  </c:chart>
  <c:spPr>
    <a:solidFill>
      <a:schemeClr val="bg1"/>
    </a:solidFill>
    <a:ln w="9525" cap="flat" cmpd="sng" algn="ctr">
      <a:noFill/>
      <a:round/>
    </a:ln>
    <a:effectLst/>
  </c:spPr>
  <c:txPr>
    <a:bodyPr/>
    <a:lstStyle/>
    <a:p>
      <a:pPr>
        <a:defRPr/>
      </a:pPr>
      <a:endParaRPr lang="fi-FI"/>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'Pitkäaik. lainat'!$M$1</c:f>
          <c:strCache>
            <c:ptCount val="1"/>
            <c:pt idx="0">
              <c:v>Arvio Pohjois-Savon kuntien pitkäaikaisista lainoista v. 2025 (€/as.)</c:v>
            </c:pt>
          </c:strCache>
        </c:strRef>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Franklin Gothic Book" panose="020B0503020102020204" pitchFamily="34" charset="0"/>
              <a:ea typeface="+mn-ea"/>
              <a:cs typeface="+mn-cs"/>
            </a:defRPr>
          </a:pPr>
          <a:endParaRPr lang="fi-FI"/>
        </a:p>
      </c:txPr>
    </c:title>
    <c:autoTitleDeleted val="0"/>
    <c:plotArea>
      <c:layout>
        <c:manualLayout>
          <c:layoutTarget val="inner"/>
          <c:xMode val="edge"/>
          <c:yMode val="edge"/>
          <c:x val="7.2128438217079427E-2"/>
          <c:y val="0.10001333166687497"/>
          <c:w val="0.91048781796510003"/>
          <c:h val="0.6560260127752563"/>
        </c:manualLayout>
      </c:layout>
      <c:barChart>
        <c:barDir val="col"/>
        <c:grouping val="clustered"/>
        <c:varyColors val="0"/>
        <c:ser>
          <c:idx val="0"/>
          <c:order val="0"/>
          <c:tx>
            <c:strRef>
              <c:f>'Pitkäaik. lainat'!$B$4</c:f>
              <c:strCache>
                <c:ptCount val="1"/>
                <c:pt idx="0">
                  <c:v>Arvio pitkä-
aik. lainojen
määrästä
31.12.2025</c:v>
                </c:pt>
              </c:strCache>
            </c:strRef>
          </c:tx>
          <c:spPr>
            <a:solidFill>
              <a:srgbClr val="FFD128"/>
            </a:solidFill>
            <a:ln>
              <a:noFill/>
            </a:ln>
            <a:effectLst/>
          </c:spPr>
          <c:invertIfNegative val="0"/>
          <c:dPt>
            <c:idx val="9"/>
            <c:invertIfNegative val="0"/>
            <c:bubble3D val="0"/>
            <c:spPr>
              <a:solidFill>
                <a:srgbClr val="FFD128"/>
              </a:solidFill>
              <a:ln>
                <a:noFill/>
              </a:ln>
              <a:effectLst/>
            </c:spPr>
            <c:extLst>
              <c:ext xmlns:c16="http://schemas.microsoft.com/office/drawing/2014/chart" uri="{C3380CC4-5D6E-409C-BE32-E72D297353CC}">
                <c16:uniqueId val="{00000001-2CD1-4903-8EDA-433192CEF616}"/>
              </c:ext>
            </c:extLst>
          </c:dPt>
          <c:dPt>
            <c:idx val="12"/>
            <c:invertIfNegative val="0"/>
            <c:bubble3D val="0"/>
            <c:spPr>
              <a:solidFill>
                <a:srgbClr val="FFD128"/>
              </a:solidFill>
              <a:ln>
                <a:noFill/>
              </a:ln>
              <a:effectLst/>
            </c:spPr>
            <c:extLst>
              <c:ext xmlns:c16="http://schemas.microsoft.com/office/drawing/2014/chart" uri="{C3380CC4-5D6E-409C-BE32-E72D297353CC}">
                <c16:uniqueId val="{00000003-2CD1-4903-8EDA-433192CEF616}"/>
              </c:ext>
            </c:extLst>
          </c:dPt>
          <c:dPt>
            <c:idx val="15"/>
            <c:invertIfNegative val="0"/>
            <c:bubble3D val="0"/>
            <c:spPr>
              <a:solidFill>
                <a:srgbClr val="2ABBFE"/>
              </a:solidFill>
              <a:ln>
                <a:noFill/>
              </a:ln>
              <a:effectLst/>
            </c:spPr>
            <c:extLst>
              <c:ext xmlns:c16="http://schemas.microsoft.com/office/drawing/2014/chart" uri="{C3380CC4-5D6E-409C-BE32-E72D297353CC}">
                <c16:uniqueId val="{00000005-2CD1-4903-8EDA-433192CEF616}"/>
              </c:ext>
            </c:extLst>
          </c:dPt>
          <c:dPt>
            <c:idx val="18"/>
            <c:invertIfNegative val="0"/>
            <c:bubble3D val="0"/>
            <c:spPr>
              <a:solidFill>
                <a:srgbClr val="FFD128"/>
              </a:solidFill>
              <a:ln>
                <a:noFill/>
              </a:ln>
              <a:effectLst/>
            </c:spPr>
            <c:extLst>
              <c:ext xmlns:c16="http://schemas.microsoft.com/office/drawing/2014/chart" uri="{C3380CC4-5D6E-409C-BE32-E72D297353CC}">
                <c16:uniqueId val="{00000007-2CD1-4903-8EDA-433192CEF616}"/>
              </c:ext>
            </c:extLst>
          </c:dPt>
          <c:dLbls>
            <c:spPr>
              <a:noFill/>
              <a:ln>
                <a:noFill/>
              </a:ln>
              <a:effectLst/>
            </c:spPr>
            <c:txPr>
              <a:bodyPr rot="-5400000" spcFirstLastPara="1" vertOverflow="ellipsis" wrap="square" anchor="ctr" anchorCtr="1"/>
              <a:lstStyle/>
              <a:p>
                <a:pPr>
                  <a:defRPr sz="850" b="0" i="0" u="none" strike="noStrike" kern="1200" baseline="0">
                    <a:solidFill>
                      <a:sysClr val="windowText" lastClr="000000"/>
                    </a:solidFill>
                    <a:latin typeface="Franklin Gothic Book" panose="020B0503020102020204" pitchFamily="34"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'Pitkäaik. lainat'!$A$5:$A$24</c:f>
              <c:strCache>
                <c:ptCount val="20"/>
                <c:pt idx="0">
                  <c:v>Kiuruvesi </c:v>
                </c:pt>
                <c:pt idx="1">
                  <c:v>Sonkajärvi</c:v>
                </c:pt>
                <c:pt idx="2">
                  <c:v>Leppävirta</c:v>
                </c:pt>
                <c:pt idx="3">
                  <c:v>Vieremä</c:v>
                </c:pt>
                <c:pt idx="4">
                  <c:v>Keitele </c:v>
                </c:pt>
                <c:pt idx="5">
                  <c:v>Tuusniemi </c:v>
                </c:pt>
                <c:pt idx="6">
                  <c:v>Pielavesi </c:v>
                </c:pt>
                <c:pt idx="7">
                  <c:v>Tervo</c:v>
                </c:pt>
                <c:pt idx="8">
                  <c:v>Rautalampi </c:v>
                </c:pt>
                <c:pt idx="9">
                  <c:v>Vesanto</c:v>
                </c:pt>
                <c:pt idx="10">
                  <c:v>Kaavi</c:v>
                </c:pt>
                <c:pt idx="11">
                  <c:v>Suonenjoki</c:v>
                </c:pt>
                <c:pt idx="12">
                  <c:v>Siilinjärvi </c:v>
                </c:pt>
                <c:pt idx="13">
                  <c:v>Rautavaara</c:v>
                </c:pt>
                <c:pt idx="14">
                  <c:v>Joroinen</c:v>
                </c:pt>
                <c:pt idx="15">
                  <c:v>Pohjois-Savo</c:v>
                </c:pt>
                <c:pt idx="16">
                  <c:v>Lapinlahti</c:v>
                </c:pt>
                <c:pt idx="17">
                  <c:v>Kuopio </c:v>
                </c:pt>
                <c:pt idx="18">
                  <c:v>Iisalmi</c:v>
                </c:pt>
                <c:pt idx="19">
                  <c:v>Varkaus </c:v>
                </c:pt>
              </c:strCache>
            </c:strRef>
          </c:cat>
          <c:val>
            <c:numRef>
              <c:f>'Pitkäaik. lainat'!$B$5:$B$24</c:f>
              <c:numCache>
                <c:formatCode>#,##0</c:formatCode>
                <c:ptCount val="20"/>
                <c:pt idx="0">
                  <c:v>421.9397993311037</c:v>
                </c:pt>
                <c:pt idx="1">
                  <c:v>1109.4308496013198</c:v>
                </c:pt>
                <c:pt idx="2">
                  <c:v>1270.8586584152945</c:v>
                </c:pt>
                <c:pt idx="3">
                  <c:v>1288.1606141127843</c:v>
                </c:pt>
                <c:pt idx="4">
                  <c:v>1584.7665847665849</c:v>
                </c:pt>
                <c:pt idx="5">
                  <c:v>1783.3981841763944</c:v>
                </c:pt>
                <c:pt idx="6">
                  <c:v>2284.7571814387429</c:v>
                </c:pt>
                <c:pt idx="7">
                  <c:v>2701.8413597733711</c:v>
                </c:pt>
                <c:pt idx="8">
                  <c:v>2853.3924309580634</c:v>
                </c:pt>
                <c:pt idx="9">
                  <c:v>2859.1029023746701</c:v>
                </c:pt>
                <c:pt idx="10">
                  <c:v>3084.0943683409437</c:v>
                </c:pt>
                <c:pt idx="11">
                  <c:v>3086.314847942755</c:v>
                </c:pt>
                <c:pt idx="12">
                  <c:v>3096.6181305777359</c:v>
                </c:pt>
                <c:pt idx="13">
                  <c:v>3177.6685393258426</c:v>
                </c:pt>
                <c:pt idx="14">
                  <c:v>3675.5991285403052</c:v>
                </c:pt>
                <c:pt idx="15">
                  <c:v>3707.1550666827834</c:v>
                </c:pt>
                <c:pt idx="16">
                  <c:v>3897.0473537604457</c:v>
                </c:pt>
                <c:pt idx="17">
                  <c:v>4230.7351174397882</c:v>
                </c:pt>
                <c:pt idx="18">
                  <c:v>4344.3592977010376</c:v>
                </c:pt>
                <c:pt idx="19">
                  <c:v>4936.8885284128355</c:v>
                </c:pt>
              </c:numCache>
            </c:numRef>
          </c:val>
          <c:extLst>
            <c:ext xmlns:c16="http://schemas.microsoft.com/office/drawing/2014/chart" uri="{C3380CC4-5D6E-409C-BE32-E72D297353CC}">
              <c16:uniqueId val="{00000008-2CD1-4903-8EDA-433192CEF616}"/>
            </c:ext>
          </c:extLst>
        </c:ser>
        <c:dLbls>
          <c:showLegendKey val="0"/>
          <c:showVal val="0"/>
          <c:showCatName val="0"/>
          <c:showSerName val="0"/>
          <c:showPercent val="0"/>
          <c:showBubbleSize val="0"/>
        </c:dLbls>
        <c:gapWidth val="80"/>
        <c:overlap val="-27"/>
        <c:axId val="579834848"/>
        <c:axId val="579831896"/>
      </c:barChart>
      <c:catAx>
        <c:axId val="579834848"/>
        <c:scaling>
          <c:orientation val="minMax"/>
        </c:scaling>
        <c:delete val="0"/>
        <c:axPos val="b"/>
        <c:numFmt formatCode="General" sourceLinked="1"/>
        <c:majorTickMark val="none"/>
        <c:minorTickMark val="none"/>
        <c:tickLblPos val="nextTo"/>
        <c:spPr>
          <a:noFill/>
          <a:ln w="9525" cap="flat" cmpd="sng" algn="ctr">
            <a:solidFill>
              <a:srgbClr val="4E3B30"/>
            </a:solidFill>
            <a:round/>
          </a:ln>
          <a:effectLst/>
        </c:spPr>
        <c:txPr>
          <a:bodyPr rot="-5400000" spcFirstLastPara="1" vertOverflow="ellipsis" wrap="square" anchor="ctr" anchorCtr="1"/>
          <a:lstStyle/>
          <a:p>
            <a:pPr>
              <a:defRPr sz="1000" b="0" i="0" u="none" strike="noStrike" kern="1200" baseline="0">
                <a:solidFill>
                  <a:sysClr val="windowText" lastClr="000000"/>
                </a:solidFill>
                <a:latin typeface="Franklin Gothic Book" panose="020B0503020102020204" pitchFamily="34" charset="0"/>
                <a:ea typeface="+mn-ea"/>
                <a:cs typeface="+mn-cs"/>
              </a:defRPr>
            </a:pPr>
            <a:endParaRPr lang="fi-FI"/>
          </a:p>
        </c:txPr>
        <c:crossAx val="579831896"/>
        <c:crosses val="autoZero"/>
        <c:auto val="1"/>
        <c:lblAlgn val="ctr"/>
        <c:lblOffset val="100"/>
        <c:noMultiLvlLbl val="0"/>
      </c:catAx>
      <c:valAx>
        <c:axId val="5798318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000" b="0" i="0" u="none" strike="noStrike" kern="1200" baseline="0">
                    <a:solidFill>
                      <a:sysClr val="windowText" lastClr="000000"/>
                    </a:solidFill>
                    <a:latin typeface="Franklin Gothic Book" panose="020B0503020102020204" pitchFamily="34" charset="0"/>
                    <a:ea typeface="+mn-ea"/>
                    <a:cs typeface="+mn-cs"/>
                  </a:defRPr>
                </a:pPr>
                <a:r>
                  <a:rPr lang="fi-FI" sz="1000">
                    <a:latin typeface="Franklin Gothic Book" panose="020B0503020102020204" pitchFamily="34" charset="0"/>
                  </a:rPr>
                  <a:t>€/as.</a:t>
                </a:r>
              </a:p>
            </c:rich>
          </c:tx>
          <c:layout>
            <c:manualLayout>
              <c:xMode val="edge"/>
              <c:yMode val="edge"/>
              <c:x val="1.0914050278537448E-2"/>
              <c:y val="2.8064583714303305E-2"/>
            </c:manualLayout>
          </c:layout>
          <c:overlay val="0"/>
          <c:spPr>
            <a:noFill/>
            <a:ln>
              <a:noFill/>
            </a:ln>
            <a:effectLst/>
          </c:spPr>
          <c:txPr>
            <a:bodyPr rot="0" spcFirstLastPara="1" vertOverflow="ellipsis" wrap="square" anchor="ctr" anchorCtr="1"/>
            <a:lstStyle/>
            <a:p>
              <a:pPr>
                <a:defRPr sz="1000" b="0" i="0" u="none" strike="noStrike" kern="1200" baseline="0">
                  <a:solidFill>
                    <a:sysClr val="windowText" lastClr="000000"/>
                  </a:solidFill>
                  <a:latin typeface="Franklin Gothic Book" panose="020B0503020102020204" pitchFamily="34" charset="0"/>
                  <a:ea typeface="+mn-ea"/>
                  <a:cs typeface="+mn-cs"/>
                </a:defRPr>
              </a:pPr>
              <a:endParaRPr lang="fi-FI"/>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Franklin Gothic Book" panose="020B0503020102020204" pitchFamily="34" charset="0"/>
                <a:ea typeface="+mn-ea"/>
                <a:cs typeface="+mn-cs"/>
              </a:defRPr>
            </a:pPr>
            <a:endParaRPr lang="fi-FI"/>
          </a:p>
        </c:txPr>
        <c:crossAx val="57983484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defRPr>
      </a:pPr>
      <a:endParaRPr lang="fi-FI"/>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strRef>
          <c:f>Kuvio!$A$1</c:f>
          <c:strCache>
            <c:ptCount val="1"/>
            <c:pt idx="0">
              <c:v>Pohjois-Savon kuntien tuloveroprosentit ja efektiiviset veroasteet v. 2025</c:v>
            </c:pt>
          </c:strCache>
        </c:strRef>
      </c:tx>
      <c:layout>
        <c:manualLayout>
          <c:xMode val="edge"/>
          <c:yMode val="edge"/>
          <c:x val="0.13365212441132329"/>
          <c:y val="1.2255483638978784E-2"/>
        </c:manualLayout>
      </c:layout>
      <c:overlay val="0"/>
      <c:spPr>
        <a:noFill/>
        <a:ln>
          <a:noFill/>
        </a:ln>
        <a:effectLst/>
      </c:spPr>
      <c:txPr>
        <a:bodyPr rot="0" spcFirstLastPara="1" vertOverflow="ellipsis" vert="horz" wrap="square" anchor="ctr" anchorCtr="1"/>
        <a:lstStyle/>
        <a:p>
          <a:pPr>
            <a:defRPr sz="1400" b="1" i="0" u="none" strike="noStrike" kern="1200" baseline="0">
              <a:solidFill>
                <a:sysClr val="windowText" lastClr="000000"/>
              </a:solidFill>
              <a:latin typeface="Franklin Gothic Book" panose="020B0503020102020204" pitchFamily="34" charset="0"/>
              <a:ea typeface="+mn-ea"/>
              <a:cs typeface="+mn-cs"/>
            </a:defRPr>
          </a:pPr>
          <a:endParaRPr lang="fi-FI"/>
        </a:p>
      </c:txPr>
    </c:title>
    <c:autoTitleDeleted val="0"/>
    <c:plotArea>
      <c:layout>
        <c:manualLayout>
          <c:layoutTarget val="inner"/>
          <c:xMode val="edge"/>
          <c:yMode val="edge"/>
          <c:x val="7.959148022990685E-2"/>
          <c:y val="0.10345883362241325"/>
          <c:w val="0.9021285031518963"/>
          <c:h val="0.62941683317039876"/>
        </c:manualLayout>
      </c:layout>
      <c:barChart>
        <c:barDir val="col"/>
        <c:grouping val="clustered"/>
        <c:varyColors val="0"/>
        <c:ser>
          <c:idx val="0"/>
          <c:order val="0"/>
          <c:tx>
            <c:strRef>
              <c:f>Kuvio!$B$4</c:f>
              <c:strCache>
                <c:ptCount val="1"/>
                <c:pt idx="0">
                  <c:v>Tuloveroprosentti 2025</c:v>
                </c:pt>
              </c:strCache>
            </c:strRef>
          </c:tx>
          <c:spPr>
            <a:solidFill>
              <a:srgbClr val="2ABBFE"/>
            </a:solidFill>
            <a:ln w="12700">
              <a:noFill/>
            </a:ln>
            <a:effectLst>
              <a:outerShdw blurRad="40000" dist="23000" dir="5400000" rotWithShape="0">
                <a:srgbClr val="000000">
                  <a:alpha val="35000"/>
                </a:srgbClr>
              </a:outerShdw>
            </a:effectLst>
          </c:spPr>
          <c:invertIfNegative val="0"/>
          <c:dLbls>
            <c:spPr>
              <a:noFill/>
              <a:ln>
                <a:noFill/>
              </a:ln>
              <a:effectLst/>
            </c:spPr>
            <c:txPr>
              <a:bodyPr rot="-5400000" spcFirstLastPara="1" vertOverflow="ellipsis" wrap="square" anchor="ctr" anchorCtr="1"/>
              <a:lstStyle/>
              <a:p>
                <a:pPr>
                  <a:defRPr sz="1000" b="0" i="0" u="none" strike="noStrike" kern="1200" baseline="0">
                    <a:solidFill>
                      <a:schemeClr val="tx1"/>
                    </a:solidFill>
                    <a:latin typeface="Franklin Gothic Book" panose="020B0503020102020204" pitchFamily="34"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Kuvio!$A$5:$A$25</c:f>
              <c:strCache>
                <c:ptCount val="21"/>
                <c:pt idx="0">
                  <c:v>Koko maa</c:v>
                </c:pt>
                <c:pt idx="1">
                  <c:v>Iisalmi</c:v>
                </c:pt>
                <c:pt idx="2">
                  <c:v>Kuopio</c:v>
                </c:pt>
                <c:pt idx="3">
                  <c:v>Leppävirta</c:v>
                </c:pt>
                <c:pt idx="4">
                  <c:v>Vieremä</c:v>
                </c:pt>
                <c:pt idx="5">
                  <c:v>Pohjois-Savo</c:v>
                </c:pt>
                <c:pt idx="6">
                  <c:v>Joroinen</c:v>
                </c:pt>
                <c:pt idx="7">
                  <c:v>Sonkajärvi</c:v>
                </c:pt>
                <c:pt idx="8">
                  <c:v>Keitele</c:v>
                </c:pt>
                <c:pt idx="9">
                  <c:v>Pielavesi</c:v>
                </c:pt>
                <c:pt idx="10">
                  <c:v>Suonenjoki</c:v>
                </c:pt>
                <c:pt idx="11">
                  <c:v>Varkaus</c:v>
                </c:pt>
                <c:pt idx="12">
                  <c:v>Lapinlahti</c:v>
                </c:pt>
                <c:pt idx="13">
                  <c:v>Rautavaara</c:v>
                </c:pt>
                <c:pt idx="14">
                  <c:v>Siilinjärvi</c:v>
                </c:pt>
                <c:pt idx="15">
                  <c:v>Tuusniemi</c:v>
                </c:pt>
                <c:pt idx="16">
                  <c:v>Kiuruvesi</c:v>
                </c:pt>
                <c:pt idx="17">
                  <c:v>Vesanto</c:v>
                </c:pt>
                <c:pt idx="18">
                  <c:v>Kaavi</c:v>
                </c:pt>
                <c:pt idx="19">
                  <c:v>Rautalampi</c:v>
                </c:pt>
                <c:pt idx="20">
                  <c:v>Tervo</c:v>
                </c:pt>
              </c:strCache>
            </c:strRef>
          </c:cat>
          <c:val>
            <c:numRef>
              <c:f>Kuvio!$B$5:$B$25</c:f>
              <c:numCache>
                <c:formatCode>0.00</c:formatCode>
                <c:ptCount val="21"/>
                <c:pt idx="0">
                  <c:v>7.59</c:v>
                </c:pt>
                <c:pt idx="1">
                  <c:v>7.9</c:v>
                </c:pt>
                <c:pt idx="2">
                  <c:v>8.1</c:v>
                </c:pt>
                <c:pt idx="3">
                  <c:v>8.4</c:v>
                </c:pt>
                <c:pt idx="4">
                  <c:v>8.4</c:v>
                </c:pt>
                <c:pt idx="5">
                  <c:v>8.5125665949124372</c:v>
                </c:pt>
                <c:pt idx="6">
                  <c:v>8.6</c:v>
                </c:pt>
                <c:pt idx="7">
                  <c:v>8.6</c:v>
                </c:pt>
                <c:pt idx="8">
                  <c:v>8.9</c:v>
                </c:pt>
                <c:pt idx="9">
                  <c:v>9.1</c:v>
                </c:pt>
                <c:pt idx="10">
                  <c:v>9.1</c:v>
                </c:pt>
                <c:pt idx="11">
                  <c:v>9.3000000000000007</c:v>
                </c:pt>
                <c:pt idx="12">
                  <c:v>9.4</c:v>
                </c:pt>
                <c:pt idx="13">
                  <c:v>9.4</c:v>
                </c:pt>
                <c:pt idx="14">
                  <c:v>9.4</c:v>
                </c:pt>
                <c:pt idx="15">
                  <c:v>9.4</c:v>
                </c:pt>
                <c:pt idx="16">
                  <c:v>9.5</c:v>
                </c:pt>
                <c:pt idx="17">
                  <c:v>9.5</c:v>
                </c:pt>
                <c:pt idx="18">
                  <c:v>9.9</c:v>
                </c:pt>
                <c:pt idx="19">
                  <c:v>9.9</c:v>
                </c:pt>
                <c:pt idx="20">
                  <c:v>9.9</c:v>
                </c:pt>
              </c:numCache>
            </c:numRef>
          </c:val>
          <c:extLst>
            <c:ext xmlns:c16="http://schemas.microsoft.com/office/drawing/2014/chart" uri="{C3380CC4-5D6E-409C-BE32-E72D297353CC}">
              <c16:uniqueId val="{00000000-7B6D-4466-9E08-E28A19AB5108}"/>
            </c:ext>
          </c:extLst>
        </c:ser>
        <c:ser>
          <c:idx val="1"/>
          <c:order val="1"/>
          <c:tx>
            <c:strRef>
              <c:f>Kuvio!$C$4</c:f>
              <c:strCache>
                <c:ptCount val="1"/>
                <c:pt idx="0">
                  <c:v>Efektiivinen veroaste 2025</c:v>
                </c:pt>
              </c:strCache>
            </c:strRef>
          </c:tx>
          <c:spPr>
            <a:pattFill prst="pct80">
              <a:fgClr>
                <a:srgbClr val="FFD128"/>
              </a:fgClr>
              <a:bgClr>
                <a:srgbClr val="2ABBFE"/>
              </a:bgClr>
            </a:pattFill>
            <a:ln>
              <a:solidFill>
                <a:srgbClr val="FFD128"/>
              </a:solidFill>
            </a:ln>
            <a:effectLst>
              <a:outerShdw blurRad="40000" dist="23000" dir="5400000" rotWithShape="0">
                <a:srgbClr val="000000">
                  <a:alpha val="35000"/>
                </a:srgbClr>
              </a:outerShdw>
            </a:effectLst>
          </c:spPr>
          <c:invertIfNegative val="0"/>
          <c:dLbls>
            <c:spPr>
              <a:noFill/>
              <a:ln>
                <a:noFill/>
              </a:ln>
              <a:effectLst/>
            </c:spPr>
            <c:txPr>
              <a:bodyPr rot="-5400000" spcFirstLastPara="1" vertOverflow="ellipsis" wrap="square" anchor="ctr" anchorCtr="1"/>
              <a:lstStyle/>
              <a:p>
                <a:pPr>
                  <a:defRPr sz="1000" b="0" i="0" u="none" strike="noStrike" kern="1200" baseline="0">
                    <a:solidFill>
                      <a:sysClr val="windowText" lastClr="000000"/>
                    </a:solidFill>
                    <a:latin typeface="Franklin Gothic Book" panose="020B0503020102020204" pitchFamily="34" charset="0"/>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Kuvio!$A$5:$A$25</c:f>
              <c:strCache>
                <c:ptCount val="21"/>
                <c:pt idx="0">
                  <c:v>Koko maa</c:v>
                </c:pt>
                <c:pt idx="1">
                  <c:v>Iisalmi</c:v>
                </c:pt>
                <c:pt idx="2">
                  <c:v>Kuopio</c:v>
                </c:pt>
                <c:pt idx="3">
                  <c:v>Leppävirta</c:v>
                </c:pt>
                <c:pt idx="4">
                  <c:v>Vieremä</c:v>
                </c:pt>
                <c:pt idx="5">
                  <c:v>Pohjois-Savo</c:v>
                </c:pt>
                <c:pt idx="6">
                  <c:v>Joroinen</c:v>
                </c:pt>
                <c:pt idx="7">
                  <c:v>Sonkajärvi</c:v>
                </c:pt>
                <c:pt idx="8">
                  <c:v>Keitele</c:v>
                </c:pt>
                <c:pt idx="9">
                  <c:v>Pielavesi</c:v>
                </c:pt>
                <c:pt idx="10">
                  <c:v>Suonenjoki</c:v>
                </c:pt>
                <c:pt idx="11">
                  <c:v>Varkaus</c:v>
                </c:pt>
                <c:pt idx="12">
                  <c:v>Lapinlahti</c:v>
                </c:pt>
                <c:pt idx="13">
                  <c:v>Rautavaara</c:v>
                </c:pt>
                <c:pt idx="14">
                  <c:v>Siilinjärvi</c:v>
                </c:pt>
                <c:pt idx="15">
                  <c:v>Tuusniemi</c:v>
                </c:pt>
                <c:pt idx="16">
                  <c:v>Kiuruvesi</c:v>
                </c:pt>
                <c:pt idx="17">
                  <c:v>Vesanto</c:v>
                </c:pt>
                <c:pt idx="18">
                  <c:v>Kaavi</c:v>
                </c:pt>
                <c:pt idx="19">
                  <c:v>Rautalampi</c:v>
                </c:pt>
                <c:pt idx="20">
                  <c:v>Tervo</c:v>
                </c:pt>
              </c:strCache>
            </c:strRef>
          </c:cat>
          <c:val>
            <c:numRef>
              <c:f>Kuvio!$C$5:$C$25</c:f>
              <c:numCache>
                <c:formatCode>0.00</c:formatCode>
                <c:ptCount val="21"/>
                <c:pt idx="0">
                  <c:v>6.15</c:v>
                </c:pt>
                <c:pt idx="1">
                  <c:v>6.1709807219185038</c:v>
                </c:pt>
                <c:pt idx="2">
                  <c:v>6.4722252348745339</c:v>
                </c:pt>
                <c:pt idx="3">
                  <c:v>6.4221861826981872</c:v>
                </c:pt>
                <c:pt idx="4">
                  <c:v>6.2456146456549018</c:v>
                </c:pt>
                <c:pt idx="6">
                  <c:v>6.536970367716707</c:v>
                </c:pt>
                <c:pt idx="7">
                  <c:v>6.1102330703691825</c:v>
                </c:pt>
                <c:pt idx="8">
                  <c:v>6.4056962186469262</c:v>
                </c:pt>
                <c:pt idx="9">
                  <c:v>6.324218585667718</c:v>
                </c:pt>
                <c:pt idx="10">
                  <c:v>6.7301365049990078</c:v>
                </c:pt>
                <c:pt idx="11">
                  <c:v>7.3528399891773892</c:v>
                </c:pt>
                <c:pt idx="12">
                  <c:v>6.9882426346952107</c:v>
                </c:pt>
                <c:pt idx="13">
                  <c:v>6.1704621267473936</c:v>
                </c:pt>
                <c:pt idx="14">
                  <c:v>7.6621390776838529</c:v>
                </c:pt>
                <c:pt idx="15">
                  <c:v>6.490167811274393</c:v>
                </c:pt>
                <c:pt idx="16">
                  <c:v>6.8547651640647826</c:v>
                </c:pt>
                <c:pt idx="17">
                  <c:v>6.4719911189508412</c:v>
                </c:pt>
                <c:pt idx="18">
                  <c:v>6.8523947572836539</c:v>
                </c:pt>
                <c:pt idx="19">
                  <c:v>7.1782908033343338</c:v>
                </c:pt>
                <c:pt idx="20">
                  <c:v>6.8151583167772811</c:v>
                </c:pt>
              </c:numCache>
            </c:numRef>
          </c:val>
          <c:extLst>
            <c:ext xmlns:c16="http://schemas.microsoft.com/office/drawing/2014/chart" uri="{C3380CC4-5D6E-409C-BE32-E72D297353CC}">
              <c16:uniqueId val="{00000001-7B6D-4466-9E08-E28A19AB5108}"/>
            </c:ext>
          </c:extLst>
        </c:ser>
        <c:dLbls>
          <c:showLegendKey val="0"/>
          <c:showVal val="0"/>
          <c:showCatName val="0"/>
          <c:showSerName val="0"/>
          <c:showPercent val="0"/>
          <c:showBubbleSize val="0"/>
        </c:dLbls>
        <c:gapWidth val="100"/>
        <c:overlap val="100"/>
        <c:axId val="836627480"/>
        <c:axId val="836621248"/>
      </c:barChart>
      <c:catAx>
        <c:axId val="836627480"/>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5400000" spcFirstLastPara="1" vertOverflow="ellipsis" wrap="square" anchor="ctr" anchorCtr="1"/>
          <a:lstStyle/>
          <a:p>
            <a:pPr>
              <a:defRPr sz="1050" b="0" i="0" u="none" strike="noStrike" kern="1200" baseline="0">
                <a:solidFill>
                  <a:sysClr val="windowText" lastClr="000000"/>
                </a:solidFill>
                <a:latin typeface="Franklin Gothic Book" panose="020B0503020102020204" pitchFamily="34" charset="0"/>
                <a:ea typeface="+mn-ea"/>
                <a:cs typeface="+mn-cs"/>
              </a:defRPr>
            </a:pPr>
            <a:endParaRPr lang="fi-FI"/>
          </a:p>
        </c:txPr>
        <c:crossAx val="836621248"/>
        <c:crosses val="autoZero"/>
        <c:auto val="1"/>
        <c:lblAlgn val="ctr"/>
        <c:lblOffset val="100"/>
        <c:noMultiLvlLbl val="0"/>
      </c:catAx>
      <c:valAx>
        <c:axId val="836621248"/>
        <c:scaling>
          <c:orientation val="minMax"/>
        </c:scaling>
        <c:delete val="0"/>
        <c:axPos val="l"/>
        <c:majorGridlines>
          <c:spPr>
            <a:ln w="9525" cap="flat" cmpd="sng" algn="ctr">
              <a:solidFill>
                <a:schemeClr val="tx2">
                  <a:lumMod val="15000"/>
                  <a:lumOff val="85000"/>
                </a:schemeClr>
              </a:solidFill>
              <a:round/>
            </a:ln>
            <a:effectLst/>
          </c:spPr>
        </c:majorGridlines>
        <c:title>
          <c:tx>
            <c:rich>
              <a:bodyPr rot="0" spcFirstLastPara="1" vertOverflow="ellipsis" wrap="square" anchor="ctr" anchorCtr="1"/>
              <a:lstStyle/>
              <a:p>
                <a:pPr>
                  <a:defRPr sz="1000" b="0" i="0" u="none" strike="noStrike" kern="1200" baseline="0">
                    <a:solidFill>
                      <a:sysClr val="windowText" lastClr="000000"/>
                    </a:solidFill>
                    <a:latin typeface="Franklin Gothic Book" panose="020B0503020102020204" pitchFamily="34" charset="0"/>
                    <a:ea typeface="+mn-ea"/>
                    <a:cs typeface="+mn-cs"/>
                  </a:defRPr>
                </a:pPr>
                <a:r>
                  <a:rPr lang="fi-FI" sz="1000" b="0"/>
                  <a:t>%</a:t>
                </a:r>
              </a:p>
            </c:rich>
          </c:tx>
          <c:layout>
            <c:manualLayout>
              <c:xMode val="edge"/>
              <c:yMode val="edge"/>
              <c:x val="3.157457415870378E-2"/>
              <c:y val="2.965966468780358E-2"/>
            </c:manualLayout>
          </c:layout>
          <c:overlay val="0"/>
          <c:spPr>
            <a:noFill/>
            <a:ln>
              <a:noFill/>
            </a:ln>
            <a:effectLst/>
          </c:spPr>
          <c:txPr>
            <a:bodyPr rot="0" spcFirstLastPara="1" vertOverflow="ellipsis" wrap="square" anchor="ctr" anchorCtr="1"/>
            <a:lstStyle/>
            <a:p>
              <a:pPr>
                <a:defRPr sz="1000" b="0" i="0" u="none" strike="noStrike" kern="1200" baseline="0">
                  <a:solidFill>
                    <a:sysClr val="windowText" lastClr="000000"/>
                  </a:solidFill>
                  <a:latin typeface="Franklin Gothic Book" panose="020B0503020102020204" pitchFamily="34" charset="0"/>
                  <a:ea typeface="+mn-ea"/>
                  <a:cs typeface="+mn-cs"/>
                </a:defRPr>
              </a:pPr>
              <a:endParaRPr lang="fi-FI"/>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Franklin Gothic Book" panose="020B0503020102020204" pitchFamily="34" charset="0"/>
                <a:ea typeface="+mn-ea"/>
                <a:cs typeface="+mn-cs"/>
              </a:defRPr>
            </a:pPr>
            <a:endParaRPr lang="fi-FI"/>
          </a:p>
        </c:txPr>
        <c:crossAx val="836627480"/>
        <c:crosses val="autoZero"/>
        <c:crossBetween val="between"/>
      </c:valAx>
      <c:spPr>
        <a:noFill/>
        <a:ln>
          <a:noFill/>
        </a:ln>
        <a:effectLst/>
      </c:spPr>
    </c:plotArea>
    <c:legend>
      <c:legendPos val="b"/>
      <c:layout>
        <c:manualLayout>
          <c:xMode val="edge"/>
          <c:yMode val="edge"/>
          <c:x val="0.25448972726802255"/>
          <c:y val="0.93586951636102123"/>
          <c:w val="0.55345909020338457"/>
          <c:h val="5.5567916217188061E-2"/>
        </c:manualLayout>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Franklin Gothic Book" panose="020B0503020102020204" pitchFamily="34" charset="0"/>
              <a:ea typeface="+mn-ea"/>
              <a:cs typeface="+mn-cs"/>
            </a:defRPr>
          </a:pPr>
          <a:endParaRPr lang="fi-FI"/>
        </a:p>
      </c:txPr>
    </c:legend>
    <c:plotVisOnly val="1"/>
    <c:dispBlanksAs val="gap"/>
    <c:showDLblsOverMax val="0"/>
  </c:chart>
  <c:spPr>
    <a:noFill/>
    <a:ln>
      <a:noFill/>
    </a:ln>
    <a:effectLst/>
  </c:spPr>
  <c:txPr>
    <a:bodyPr/>
    <a:lstStyle/>
    <a:p>
      <a:pPr>
        <a:defRPr>
          <a:solidFill>
            <a:sysClr val="windowText" lastClr="000000"/>
          </a:solidFill>
          <a:latin typeface="Franklin Gothic Book" panose="020B0503020102020204" pitchFamily="34" charset="0"/>
        </a:defRPr>
      </a:pPr>
      <a:endParaRPr lang="fi-FI"/>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drawings/drawing1.xml><?xml version="1.0" encoding="utf-8"?>
<c:userShapes xmlns:c="http://schemas.openxmlformats.org/drawingml/2006/chart">
  <cdr:relSizeAnchor xmlns:cdr="http://schemas.openxmlformats.org/drawingml/2006/chartDrawing">
    <cdr:from>
      <cdr:x>0</cdr:x>
      <cdr:y>0.9453</cdr:y>
    </cdr:from>
    <cdr:to>
      <cdr:x>0.58427</cdr:x>
      <cdr:y>1</cdr:y>
    </cdr:to>
    <cdr:sp macro="" textlink="">
      <cdr:nvSpPr>
        <cdr:cNvPr id="3" name="Tekstiruutu 2">
          <a:extLst xmlns:a="http://schemas.openxmlformats.org/drawingml/2006/main">
            <a:ext uri="{FF2B5EF4-FFF2-40B4-BE49-F238E27FC236}">
              <a16:creationId xmlns:a16="http://schemas.microsoft.com/office/drawing/2014/main" id="{C0ADF912-EEA1-44EA-B460-F5425B460877}"/>
            </a:ext>
          </a:extLst>
        </cdr:cNvPr>
        <cdr:cNvSpPr txBox="1"/>
      </cdr:nvSpPr>
      <cdr:spPr>
        <a:xfrm xmlns:a="http://schemas.openxmlformats.org/drawingml/2006/main">
          <a:off x="0" y="4114799"/>
          <a:ext cx="4079271" cy="2381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fld id="{A275087C-83C5-4C72-8ED4-E65FF48F449B}" type="TxLink">
            <a:rPr lang="en-US" sz="800" b="0" i="0" u="none" strike="noStrike">
              <a:solidFill>
                <a:srgbClr val="000000"/>
              </a:solidFill>
              <a:latin typeface="Franklin Gothic Book" panose="020B0503020102020204" pitchFamily="34" charset="0"/>
              <a:cs typeface="Calibri"/>
            </a:rPr>
            <a:pPr/>
            <a:t> </a:t>
          </a:fld>
          <a:endParaRPr lang="fi-FI" sz="900">
            <a:latin typeface="Franklin Gothic Book" panose="020B0503020102020204" pitchFamily="34" charset="0"/>
          </a:endParaRPr>
        </a:p>
      </cdr:txBody>
    </cdr:sp>
  </cdr:relSizeAnchor>
  <cdr:relSizeAnchor xmlns:cdr="http://schemas.openxmlformats.org/drawingml/2006/chartDrawing">
    <cdr:from>
      <cdr:x>0</cdr:x>
      <cdr:y>0.96284</cdr:y>
    </cdr:from>
    <cdr:to>
      <cdr:x>0.55547</cdr:x>
      <cdr:y>1</cdr:y>
    </cdr:to>
    <cdr:sp macro="" textlink="">
      <cdr:nvSpPr>
        <cdr:cNvPr id="2" name="Tekstiruutu 1">
          <a:extLst xmlns:a="http://schemas.openxmlformats.org/drawingml/2006/main">
            <a:ext uri="{FF2B5EF4-FFF2-40B4-BE49-F238E27FC236}">
              <a16:creationId xmlns:a16="http://schemas.microsoft.com/office/drawing/2014/main" id="{BFEE6EB2-71CE-64CB-A135-9041ED5212A6}"/>
            </a:ext>
          </a:extLst>
        </cdr:cNvPr>
        <cdr:cNvSpPr txBox="1"/>
      </cdr:nvSpPr>
      <cdr:spPr>
        <a:xfrm xmlns:a="http://schemas.openxmlformats.org/drawingml/2006/main">
          <a:off x="0" y="4438649"/>
          <a:ext cx="4292982" cy="17132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i-FI" sz="800" b="0" i="0" u="none" strike="noStrike" dirty="0">
              <a:solidFill>
                <a:schemeClr val="tx1"/>
              </a:solidFill>
              <a:latin typeface="Franklin Gothic Book" panose="020B0503020102020204" pitchFamily="34" charset="0"/>
              <a:cs typeface="Calibri"/>
            </a:rPr>
            <a:t>HUOM! Lainamäärä</a:t>
          </a:r>
          <a:r>
            <a:rPr lang="fi-FI" sz="800" dirty="0">
              <a:solidFill>
                <a:schemeClr val="tx1"/>
              </a:solidFill>
              <a:latin typeface="Franklin Gothic Book" panose="020B0503020102020204" pitchFamily="34" charset="0"/>
              <a:cs typeface="Calibri"/>
            </a:rPr>
            <a:t> ei sisällä pitkäaikaisia vastuita (ml. leasing-vastuut) eikä konsernivastuita</a:t>
          </a:r>
          <a:r>
            <a:rPr lang="en-US" sz="800" dirty="0">
              <a:solidFill>
                <a:schemeClr val="tx1"/>
              </a:solidFill>
              <a:latin typeface="Franklin Gothic Book" panose="020B0503020102020204" pitchFamily="34" charset="0"/>
              <a:cs typeface="Calibri"/>
            </a:rPr>
            <a:t>.</a:t>
          </a:r>
          <a:endParaRPr lang="en-US" sz="800" b="0" i="0" u="none" strike="noStrike" dirty="0">
            <a:solidFill>
              <a:schemeClr val="tx1"/>
            </a:solidFill>
            <a:latin typeface="Franklin Gothic Book" panose="020B0503020102020204" pitchFamily="34" charset="0"/>
            <a:cs typeface="Calibri"/>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D7846E30-FEC6-7D4E-9665-D3EB2A33D851}"/>
              </a:ext>
            </a:extLst>
          </p:cNvPr>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fi-FI"/>
          </a:p>
        </p:txBody>
      </p:sp>
      <p:sp>
        <p:nvSpPr>
          <p:cNvPr id="3" name="Päivämäärän paikkamerkki 2">
            <a:extLst>
              <a:ext uri="{FF2B5EF4-FFF2-40B4-BE49-F238E27FC236}">
                <a16:creationId xmlns:a16="http://schemas.microsoft.com/office/drawing/2014/main" id="{5B7D29FD-BFB5-124A-9544-E253FC11B59A}"/>
              </a:ext>
            </a:extLst>
          </p:cNvPr>
          <p:cNvSpPr>
            <a:spLocks noGrp="1"/>
          </p:cNvSpPr>
          <p:nvPr>
            <p:ph type="dt" sz="quarter" idx="1"/>
          </p:nvPr>
        </p:nvSpPr>
        <p:spPr>
          <a:xfrm>
            <a:off x="3856737" y="0"/>
            <a:ext cx="2950475" cy="498773"/>
          </a:xfrm>
          <a:prstGeom prst="rect">
            <a:avLst/>
          </a:prstGeom>
        </p:spPr>
        <p:txBody>
          <a:bodyPr vert="horz" lIns="91440" tIns="45720" rIns="91440" bIns="45720" rtlCol="0"/>
          <a:lstStyle>
            <a:lvl1pPr algn="r">
              <a:defRPr sz="1200"/>
            </a:lvl1pPr>
          </a:lstStyle>
          <a:p>
            <a:fld id="{385837C7-BDF0-4545-8690-B954DCF66A25}" type="datetimeFigureOut">
              <a:rPr lang="fi-FI" smtClean="0"/>
              <a:t>12.12.2024</a:t>
            </a:fld>
            <a:endParaRPr lang="fi-FI"/>
          </a:p>
        </p:txBody>
      </p:sp>
      <p:sp>
        <p:nvSpPr>
          <p:cNvPr id="4" name="Alatunnisteen paikkamerkki 3">
            <a:extLst>
              <a:ext uri="{FF2B5EF4-FFF2-40B4-BE49-F238E27FC236}">
                <a16:creationId xmlns:a16="http://schemas.microsoft.com/office/drawing/2014/main" id="{E311BCEC-9B06-564D-8BB9-CB99FECF9D6E}"/>
              </a:ext>
            </a:extLst>
          </p:cNvPr>
          <p:cNvSpPr>
            <a:spLocks noGrp="1"/>
          </p:cNvSpPr>
          <p:nvPr>
            <p:ph type="ftr" sz="quarter" idx="2"/>
          </p:nvPr>
        </p:nvSpPr>
        <p:spPr>
          <a:xfrm>
            <a:off x="0" y="9442154"/>
            <a:ext cx="2950475" cy="498772"/>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a:extLst>
              <a:ext uri="{FF2B5EF4-FFF2-40B4-BE49-F238E27FC236}">
                <a16:creationId xmlns:a16="http://schemas.microsoft.com/office/drawing/2014/main" id="{D83C0BEB-10DB-6D46-B80F-1701003FAB48}"/>
              </a:ext>
            </a:extLst>
          </p:cNvPr>
          <p:cNvSpPr>
            <a:spLocks noGrp="1"/>
          </p:cNvSpPr>
          <p:nvPr>
            <p:ph type="sldNum" sz="quarter" idx="3"/>
          </p:nvPr>
        </p:nvSpPr>
        <p:spPr>
          <a:xfrm>
            <a:off x="3856737" y="9442154"/>
            <a:ext cx="2950475" cy="498772"/>
          </a:xfrm>
          <a:prstGeom prst="rect">
            <a:avLst/>
          </a:prstGeom>
        </p:spPr>
        <p:txBody>
          <a:bodyPr vert="horz" lIns="91440" tIns="45720" rIns="91440" bIns="45720" rtlCol="0" anchor="b"/>
          <a:lstStyle>
            <a:lvl1pPr algn="r">
              <a:defRPr sz="1200"/>
            </a:lvl1pPr>
          </a:lstStyle>
          <a:p>
            <a:fld id="{07A68012-6F2D-F446-BF76-6910ECBDF8A8}" type="slidenum">
              <a:rPr lang="fi-FI" smtClean="0"/>
              <a:t>‹#›</a:t>
            </a:fld>
            <a:endParaRPr lang="fi-FI"/>
          </a:p>
        </p:txBody>
      </p:sp>
    </p:spTree>
    <p:extLst>
      <p:ext uri="{BB962C8B-B14F-4D97-AF65-F5344CB8AC3E}">
        <p14:creationId xmlns:p14="http://schemas.microsoft.com/office/powerpoint/2010/main" val="3423472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610E3A5B-5999-684D-8832-1BD9E7BB8BBA}" type="datetimeFigureOut">
              <a:rPr lang="fi-FI" smtClean="0"/>
              <a:t>12.12.2024</a:t>
            </a:fld>
            <a:endParaRPr lang="fi-FI"/>
          </a:p>
        </p:txBody>
      </p:sp>
      <p:sp>
        <p:nvSpPr>
          <p:cNvPr id="4" name="Dian kuvan paikkamerkki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D048A064-CE29-A142-8BC8-3A7027F61D8C}" type="slidenum">
              <a:rPr lang="fi-FI" smtClean="0"/>
              <a:t>‹#›</a:t>
            </a:fld>
            <a:endParaRPr lang="fi-FI"/>
          </a:p>
        </p:txBody>
      </p:sp>
    </p:spTree>
    <p:extLst>
      <p:ext uri="{BB962C8B-B14F-4D97-AF65-F5344CB8AC3E}">
        <p14:creationId xmlns:p14="http://schemas.microsoft.com/office/powerpoint/2010/main" val="3380073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D048A064-CE29-A142-8BC8-3A7027F61D8C}" type="slidenum">
              <a:rPr lang="fi-FI" smtClean="0"/>
              <a:t>4</a:t>
            </a:fld>
            <a:endParaRPr lang="fi-FI"/>
          </a:p>
        </p:txBody>
      </p:sp>
    </p:spTree>
    <p:extLst>
      <p:ext uri="{BB962C8B-B14F-4D97-AF65-F5344CB8AC3E}">
        <p14:creationId xmlns:p14="http://schemas.microsoft.com/office/powerpoint/2010/main" val="2917636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2F25F49-E62E-684D-A145-70E6EF318CD9}"/>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B115A642-7622-B247-A79F-D747FA7AF8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A150CFBB-1C19-2242-89A0-E2CBE05350D4}"/>
              </a:ext>
            </a:extLst>
          </p:cNvPr>
          <p:cNvSpPr>
            <a:spLocks noGrp="1"/>
          </p:cNvSpPr>
          <p:nvPr>
            <p:ph type="dt" sz="half" idx="10"/>
          </p:nvPr>
        </p:nvSpPr>
        <p:spPr/>
        <p:txBody>
          <a:bodyPr/>
          <a:lstStyle/>
          <a:p>
            <a:fld id="{484721F2-2A4B-DC41-84D0-D0D38B490423}" type="datetime1">
              <a:rPr lang="fi-FI" smtClean="0"/>
              <a:t>12.12.2024</a:t>
            </a:fld>
            <a:endParaRPr lang="fi-FI"/>
          </a:p>
        </p:txBody>
      </p:sp>
      <p:sp>
        <p:nvSpPr>
          <p:cNvPr id="5" name="Alatunnisteen paikkamerkki 4">
            <a:extLst>
              <a:ext uri="{FF2B5EF4-FFF2-40B4-BE49-F238E27FC236}">
                <a16:creationId xmlns:a16="http://schemas.microsoft.com/office/drawing/2014/main" id="{0F8B8B11-CEAC-FD48-B513-FB291D98D67E}"/>
              </a:ext>
            </a:extLst>
          </p:cNvPr>
          <p:cNvSpPr>
            <a:spLocks noGrp="1"/>
          </p:cNvSpPr>
          <p:nvPr>
            <p:ph type="ftr" sz="quarter" idx="11"/>
          </p:nvPr>
        </p:nvSpPr>
        <p:spPr/>
        <p:txBody>
          <a:bodyPr/>
          <a:lstStyle/>
          <a:p>
            <a:r>
              <a:rPr lang="fi-FI"/>
              <a:t>Pohjois-Savon liitto</a:t>
            </a:r>
          </a:p>
        </p:txBody>
      </p:sp>
      <p:sp>
        <p:nvSpPr>
          <p:cNvPr id="6" name="Dian numeron paikkamerkki 5">
            <a:extLst>
              <a:ext uri="{FF2B5EF4-FFF2-40B4-BE49-F238E27FC236}">
                <a16:creationId xmlns:a16="http://schemas.microsoft.com/office/drawing/2014/main" id="{A76DC3CD-7000-344F-A84A-CFDE14731A40}"/>
              </a:ext>
            </a:extLst>
          </p:cNvPr>
          <p:cNvSpPr>
            <a:spLocks noGrp="1"/>
          </p:cNvSpPr>
          <p:nvPr>
            <p:ph type="sldNum" sz="quarter" idx="12"/>
          </p:nvPr>
        </p:nvSpPr>
        <p:spPr/>
        <p:txBody>
          <a:bodyPr/>
          <a:lstStyle/>
          <a:p>
            <a:fld id="{45EFB05F-C28E-B84D-8621-8D9B2726A5C0}" type="slidenum">
              <a:rPr lang="fi-FI" smtClean="0"/>
              <a:t>‹#›</a:t>
            </a:fld>
            <a:endParaRPr lang="fi-FI"/>
          </a:p>
        </p:txBody>
      </p:sp>
    </p:spTree>
    <p:extLst>
      <p:ext uri="{BB962C8B-B14F-4D97-AF65-F5344CB8AC3E}">
        <p14:creationId xmlns:p14="http://schemas.microsoft.com/office/powerpoint/2010/main" val="3217617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8B22665-AAF0-EF4A-9353-1FB3F9E6A077}"/>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380B1EEA-D2B7-B84D-AA47-FA160C3853A4}"/>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728027F5-02C6-B445-A744-EA954037F3C9}"/>
              </a:ext>
            </a:extLst>
          </p:cNvPr>
          <p:cNvSpPr>
            <a:spLocks noGrp="1"/>
          </p:cNvSpPr>
          <p:nvPr>
            <p:ph type="dt" sz="half" idx="10"/>
          </p:nvPr>
        </p:nvSpPr>
        <p:spPr/>
        <p:txBody>
          <a:bodyPr/>
          <a:lstStyle/>
          <a:p>
            <a:fld id="{8DB82987-D68F-AD45-9907-63AB57D66555}" type="datetime1">
              <a:rPr lang="fi-FI" smtClean="0"/>
              <a:t>12.12.2024</a:t>
            </a:fld>
            <a:endParaRPr lang="fi-FI"/>
          </a:p>
        </p:txBody>
      </p:sp>
      <p:sp>
        <p:nvSpPr>
          <p:cNvPr id="5" name="Alatunnisteen paikkamerkki 4">
            <a:extLst>
              <a:ext uri="{FF2B5EF4-FFF2-40B4-BE49-F238E27FC236}">
                <a16:creationId xmlns:a16="http://schemas.microsoft.com/office/drawing/2014/main" id="{FCD6260F-CCF2-FC42-86BA-CCA4BD623F79}"/>
              </a:ext>
            </a:extLst>
          </p:cNvPr>
          <p:cNvSpPr>
            <a:spLocks noGrp="1"/>
          </p:cNvSpPr>
          <p:nvPr>
            <p:ph type="ftr" sz="quarter" idx="11"/>
          </p:nvPr>
        </p:nvSpPr>
        <p:spPr/>
        <p:txBody>
          <a:bodyPr/>
          <a:lstStyle/>
          <a:p>
            <a:r>
              <a:rPr lang="fi-FI"/>
              <a:t>Pohjois-Savon liitto</a:t>
            </a:r>
          </a:p>
        </p:txBody>
      </p:sp>
      <p:sp>
        <p:nvSpPr>
          <p:cNvPr id="6" name="Dian numeron paikkamerkki 5">
            <a:extLst>
              <a:ext uri="{FF2B5EF4-FFF2-40B4-BE49-F238E27FC236}">
                <a16:creationId xmlns:a16="http://schemas.microsoft.com/office/drawing/2014/main" id="{2C2E039C-158D-354C-8509-4E4AD15E4707}"/>
              </a:ext>
            </a:extLst>
          </p:cNvPr>
          <p:cNvSpPr>
            <a:spLocks noGrp="1"/>
          </p:cNvSpPr>
          <p:nvPr>
            <p:ph type="sldNum" sz="quarter" idx="12"/>
          </p:nvPr>
        </p:nvSpPr>
        <p:spPr/>
        <p:txBody>
          <a:bodyPr/>
          <a:lstStyle/>
          <a:p>
            <a:fld id="{45EFB05F-C28E-B84D-8621-8D9B2726A5C0}" type="slidenum">
              <a:rPr lang="fi-FI" smtClean="0"/>
              <a:t>‹#›</a:t>
            </a:fld>
            <a:endParaRPr lang="fi-FI"/>
          </a:p>
        </p:txBody>
      </p:sp>
    </p:spTree>
    <p:extLst>
      <p:ext uri="{BB962C8B-B14F-4D97-AF65-F5344CB8AC3E}">
        <p14:creationId xmlns:p14="http://schemas.microsoft.com/office/powerpoint/2010/main" val="1685800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DC53C224-0B83-EB4C-885B-638FBD2B2D05}"/>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F1B8C775-A021-6C49-A61C-331A06FB1075}"/>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91EFAD33-8F1F-BF4C-8381-9AA9CB113E50}"/>
              </a:ext>
            </a:extLst>
          </p:cNvPr>
          <p:cNvSpPr>
            <a:spLocks noGrp="1"/>
          </p:cNvSpPr>
          <p:nvPr>
            <p:ph type="dt" sz="half" idx="10"/>
          </p:nvPr>
        </p:nvSpPr>
        <p:spPr/>
        <p:txBody>
          <a:bodyPr/>
          <a:lstStyle/>
          <a:p>
            <a:fld id="{03F5B74E-43EB-AC4C-B694-AC630504C910}" type="datetime1">
              <a:rPr lang="fi-FI" smtClean="0"/>
              <a:t>12.12.2024</a:t>
            </a:fld>
            <a:endParaRPr lang="fi-FI"/>
          </a:p>
        </p:txBody>
      </p:sp>
      <p:sp>
        <p:nvSpPr>
          <p:cNvPr id="5" name="Alatunnisteen paikkamerkki 4">
            <a:extLst>
              <a:ext uri="{FF2B5EF4-FFF2-40B4-BE49-F238E27FC236}">
                <a16:creationId xmlns:a16="http://schemas.microsoft.com/office/drawing/2014/main" id="{7EF3895A-B10E-EE44-9C4F-E290B694D75E}"/>
              </a:ext>
            </a:extLst>
          </p:cNvPr>
          <p:cNvSpPr>
            <a:spLocks noGrp="1"/>
          </p:cNvSpPr>
          <p:nvPr>
            <p:ph type="ftr" sz="quarter" idx="11"/>
          </p:nvPr>
        </p:nvSpPr>
        <p:spPr/>
        <p:txBody>
          <a:bodyPr/>
          <a:lstStyle/>
          <a:p>
            <a:r>
              <a:rPr lang="fi-FI"/>
              <a:t>Pohjois-Savon liitto</a:t>
            </a:r>
          </a:p>
        </p:txBody>
      </p:sp>
      <p:sp>
        <p:nvSpPr>
          <p:cNvPr id="6" name="Dian numeron paikkamerkki 5">
            <a:extLst>
              <a:ext uri="{FF2B5EF4-FFF2-40B4-BE49-F238E27FC236}">
                <a16:creationId xmlns:a16="http://schemas.microsoft.com/office/drawing/2014/main" id="{7659F380-9E00-FE43-BD4C-D4C317DDBB07}"/>
              </a:ext>
            </a:extLst>
          </p:cNvPr>
          <p:cNvSpPr>
            <a:spLocks noGrp="1"/>
          </p:cNvSpPr>
          <p:nvPr>
            <p:ph type="sldNum" sz="quarter" idx="12"/>
          </p:nvPr>
        </p:nvSpPr>
        <p:spPr/>
        <p:txBody>
          <a:bodyPr/>
          <a:lstStyle/>
          <a:p>
            <a:fld id="{45EFB05F-C28E-B84D-8621-8D9B2726A5C0}" type="slidenum">
              <a:rPr lang="fi-FI" smtClean="0"/>
              <a:t>‹#›</a:t>
            </a:fld>
            <a:endParaRPr lang="fi-FI"/>
          </a:p>
        </p:txBody>
      </p:sp>
    </p:spTree>
    <p:extLst>
      <p:ext uri="{BB962C8B-B14F-4D97-AF65-F5344CB8AC3E}">
        <p14:creationId xmlns:p14="http://schemas.microsoft.com/office/powerpoint/2010/main" val="368764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7BB51CA-B874-DB4D-A6F2-F652387A947D}"/>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30186F1-E3D6-A24E-A9A6-72965AE234A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796FC9D8-FE37-3245-A0FC-24B0011F156B}"/>
              </a:ext>
            </a:extLst>
          </p:cNvPr>
          <p:cNvSpPr>
            <a:spLocks noGrp="1"/>
          </p:cNvSpPr>
          <p:nvPr>
            <p:ph type="dt" sz="half" idx="10"/>
          </p:nvPr>
        </p:nvSpPr>
        <p:spPr/>
        <p:txBody>
          <a:bodyPr/>
          <a:lstStyle/>
          <a:p>
            <a:fld id="{EE268E74-DAF5-8E42-AF9D-AABEDAF6FF9B}" type="datetime1">
              <a:rPr lang="fi-FI" smtClean="0"/>
              <a:t>12.12.2024</a:t>
            </a:fld>
            <a:endParaRPr lang="fi-FI"/>
          </a:p>
        </p:txBody>
      </p:sp>
      <p:sp>
        <p:nvSpPr>
          <p:cNvPr id="5" name="Alatunnisteen paikkamerkki 4">
            <a:extLst>
              <a:ext uri="{FF2B5EF4-FFF2-40B4-BE49-F238E27FC236}">
                <a16:creationId xmlns:a16="http://schemas.microsoft.com/office/drawing/2014/main" id="{CBA3097B-CB4F-1E4D-A25E-D98CD1F670F2}"/>
              </a:ext>
            </a:extLst>
          </p:cNvPr>
          <p:cNvSpPr>
            <a:spLocks noGrp="1"/>
          </p:cNvSpPr>
          <p:nvPr>
            <p:ph type="ftr" sz="quarter" idx="11"/>
          </p:nvPr>
        </p:nvSpPr>
        <p:spPr/>
        <p:txBody>
          <a:bodyPr/>
          <a:lstStyle/>
          <a:p>
            <a:r>
              <a:rPr lang="fi-FI"/>
              <a:t>Pohjois-Savon liitto</a:t>
            </a:r>
          </a:p>
        </p:txBody>
      </p:sp>
      <p:sp>
        <p:nvSpPr>
          <p:cNvPr id="6" name="Dian numeron paikkamerkki 5">
            <a:extLst>
              <a:ext uri="{FF2B5EF4-FFF2-40B4-BE49-F238E27FC236}">
                <a16:creationId xmlns:a16="http://schemas.microsoft.com/office/drawing/2014/main" id="{1032DB2A-6B2F-7840-990C-88E636E969DF}"/>
              </a:ext>
            </a:extLst>
          </p:cNvPr>
          <p:cNvSpPr>
            <a:spLocks noGrp="1"/>
          </p:cNvSpPr>
          <p:nvPr>
            <p:ph type="sldNum" sz="quarter" idx="12"/>
          </p:nvPr>
        </p:nvSpPr>
        <p:spPr/>
        <p:txBody>
          <a:bodyPr/>
          <a:lstStyle/>
          <a:p>
            <a:fld id="{45EFB05F-C28E-B84D-8621-8D9B2726A5C0}" type="slidenum">
              <a:rPr lang="fi-FI" smtClean="0"/>
              <a:t>‹#›</a:t>
            </a:fld>
            <a:endParaRPr lang="fi-FI"/>
          </a:p>
        </p:txBody>
      </p:sp>
    </p:spTree>
    <p:extLst>
      <p:ext uri="{BB962C8B-B14F-4D97-AF65-F5344CB8AC3E}">
        <p14:creationId xmlns:p14="http://schemas.microsoft.com/office/powerpoint/2010/main" val="220185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F67A16B-55F2-2E4D-9354-044EB1971C93}"/>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88E934E9-29FA-3840-AE0C-DF5B853BFA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A4D521A8-DCE0-AF41-95D5-95E8273DC099}"/>
              </a:ext>
            </a:extLst>
          </p:cNvPr>
          <p:cNvSpPr>
            <a:spLocks noGrp="1"/>
          </p:cNvSpPr>
          <p:nvPr>
            <p:ph type="dt" sz="half" idx="10"/>
          </p:nvPr>
        </p:nvSpPr>
        <p:spPr/>
        <p:txBody>
          <a:bodyPr/>
          <a:lstStyle/>
          <a:p>
            <a:fld id="{BFF630D1-616D-BC49-8419-54B6544657E4}" type="datetime1">
              <a:rPr lang="fi-FI" smtClean="0"/>
              <a:t>12.12.2024</a:t>
            </a:fld>
            <a:endParaRPr lang="fi-FI"/>
          </a:p>
        </p:txBody>
      </p:sp>
      <p:sp>
        <p:nvSpPr>
          <p:cNvPr id="5" name="Alatunnisteen paikkamerkki 4">
            <a:extLst>
              <a:ext uri="{FF2B5EF4-FFF2-40B4-BE49-F238E27FC236}">
                <a16:creationId xmlns:a16="http://schemas.microsoft.com/office/drawing/2014/main" id="{CBAEB666-F419-FC43-BBB8-4A6D5B99345B}"/>
              </a:ext>
            </a:extLst>
          </p:cNvPr>
          <p:cNvSpPr>
            <a:spLocks noGrp="1"/>
          </p:cNvSpPr>
          <p:nvPr>
            <p:ph type="ftr" sz="quarter" idx="11"/>
          </p:nvPr>
        </p:nvSpPr>
        <p:spPr/>
        <p:txBody>
          <a:bodyPr/>
          <a:lstStyle/>
          <a:p>
            <a:r>
              <a:rPr lang="fi-FI"/>
              <a:t>Pohjois-Savon liitto</a:t>
            </a:r>
          </a:p>
        </p:txBody>
      </p:sp>
      <p:sp>
        <p:nvSpPr>
          <p:cNvPr id="6" name="Dian numeron paikkamerkki 5">
            <a:extLst>
              <a:ext uri="{FF2B5EF4-FFF2-40B4-BE49-F238E27FC236}">
                <a16:creationId xmlns:a16="http://schemas.microsoft.com/office/drawing/2014/main" id="{0A213633-E52E-7241-ABDF-22D6D4AF8DB6}"/>
              </a:ext>
            </a:extLst>
          </p:cNvPr>
          <p:cNvSpPr>
            <a:spLocks noGrp="1"/>
          </p:cNvSpPr>
          <p:nvPr>
            <p:ph type="sldNum" sz="quarter" idx="12"/>
          </p:nvPr>
        </p:nvSpPr>
        <p:spPr/>
        <p:txBody>
          <a:bodyPr/>
          <a:lstStyle/>
          <a:p>
            <a:fld id="{45EFB05F-C28E-B84D-8621-8D9B2726A5C0}" type="slidenum">
              <a:rPr lang="fi-FI" smtClean="0"/>
              <a:t>‹#›</a:t>
            </a:fld>
            <a:endParaRPr lang="fi-FI"/>
          </a:p>
        </p:txBody>
      </p:sp>
    </p:spTree>
    <p:extLst>
      <p:ext uri="{BB962C8B-B14F-4D97-AF65-F5344CB8AC3E}">
        <p14:creationId xmlns:p14="http://schemas.microsoft.com/office/powerpoint/2010/main" val="422415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8C6DF89-E9FD-344A-8008-7E07A038BE70}"/>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48B1C6EA-0947-F546-9894-2D088652D23E}"/>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8A308E71-EFE2-7A4D-9C79-59EA91BE32C3}"/>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8E17D40D-7A4C-0942-B29C-8F0E9166E729}"/>
              </a:ext>
            </a:extLst>
          </p:cNvPr>
          <p:cNvSpPr>
            <a:spLocks noGrp="1"/>
          </p:cNvSpPr>
          <p:nvPr>
            <p:ph type="dt" sz="half" idx="10"/>
          </p:nvPr>
        </p:nvSpPr>
        <p:spPr/>
        <p:txBody>
          <a:bodyPr/>
          <a:lstStyle/>
          <a:p>
            <a:fld id="{8A0D1533-F09A-9747-8891-BAE59A1202D2}" type="datetime1">
              <a:rPr lang="fi-FI" smtClean="0"/>
              <a:t>12.12.2024</a:t>
            </a:fld>
            <a:endParaRPr lang="fi-FI"/>
          </a:p>
        </p:txBody>
      </p:sp>
      <p:sp>
        <p:nvSpPr>
          <p:cNvPr id="6" name="Alatunnisteen paikkamerkki 5">
            <a:extLst>
              <a:ext uri="{FF2B5EF4-FFF2-40B4-BE49-F238E27FC236}">
                <a16:creationId xmlns:a16="http://schemas.microsoft.com/office/drawing/2014/main" id="{58A8CF60-B37B-9440-84BF-80A26C837A03}"/>
              </a:ext>
            </a:extLst>
          </p:cNvPr>
          <p:cNvSpPr>
            <a:spLocks noGrp="1"/>
          </p:cNvSpPr>
          <p:nvPr>
            <p:ph type="ftr" sz="quarter" idx="11"/>
          </p:nvPr>
        </p:nvSpPr>
        <p:spPr/>
        <p:txBody>
          <a:bodyPr/>
          <a:lstStyle/>
          <a:p>
            <a:r>
              <a:rPr lang="fi-FI"/>
              <a:t>Pohjois-Savon liitto</a:t>
            </a:r>
          </a:p>
        </p:txBody>
      </p:sp>
      <p:sp>
        <p:nvSpPr>
          <p:cNvPr id="7" name="Dian numeron paikkamerkki 6">
            <a:extLst>
              <a:ext uri="{FF2B5EF4-FFF2-40B4-BE49-F238E27FC236}">
                <a16:creationId xmlns:a16="http://schemas.microsoft.com/office/drawing/2014/main" id="{C51DA92F-BF20-6547-BF2A-194374AFB646}"/>
              </a:ext>
            </a:extLst>
          </p:cNvPr>
          <p:cNvSpPr>
            <a:spLocks noGrp="1"/>
          </p:cNvSpPr>
          <p:nvPr>
            <p:ph type="sldNum" sz="quarter" idx="12"/>
          </p:nvPr>
        </p:nvSpPr>
        <p:spPr/>
        <p:txBody>
          <a:bodyPr/>
          <a:lstStyle/>
          <a:p>
            <a:fld id="{45EFB05F-C28E-B84D-8621-8D9B2726A5C0}" type="slidenum">
              <a:rPr lang="fi-FI" smtClean="0"/>
              <a:t>‹#›</a:t>
            </a:fld>
            <a:endParaRPr lang="fi-FI"/>
          </a:p>
        </p:txBody>
      </p:sp>
    </p:spTree>
    <p:extLst>
      <p:ext uri="{BB962C8B-B14F-4D97-AF65-F5344CB8AC3E}">
        <p14:creationId xmlns:p14="http://schemas.microsoft.com/office/powerpoint/2010/main" val="2865083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C2D49E6-4A38-D84D-BC23-3364E72E5F1F}"/>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53BD7035-F2AB-A240-8FBC-43D6061879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13BD8A94-C435-8540-9DA3-0E54668620D0}"/>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7D1F8588-D529-4C4C-8ED8-54E9FDD5E5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7F74E7F5-A68B-9A47-919B-5BD4AD211D33}"/>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82D3438A-9016-1D4D-BBEA-8352C50C5841}"/>
              </a:ext>
            </a:extLst>
          </p:cNvPr>
          <p:cNvSpPr>
            <a:spLocks noGrp="1"/>
          </p:cNvSpPr>
          <p:nvPr>
            <p:ph type="dt" sz="half" idx="10"/>
          </p:nvPr>
        </p:nvSpPr>
        <p:spPr/>
        <p:txBody>
          <a:bodyPr/>
          <a:lstStyle/>
          <a:p>
            <a:fld id="{89D03EEE-A3E8-6F43-B958-D24E3BD4CD4A}" type="datetime1">
              <a:rPr lang="fi-FI" smtClean="0"/>
              <a:t>12.12.2024</a:t>
            </a:fld>
            <a:endParaRPr lang="fi-FI"/>
          </a:p>
        </p:txBody>
      </p:sp>
      <p:sp>
        <p:nvSpPr>
          <p:cNvPr id="8" name="Alatunnisteen paikkamerkki 7">
            <a:extLst>
              <a:ext uri="{FF2B5EF4-FFF2-40B4-BE49-F238E27FC236}">
                <a16:creationId xmlns:a16="http://schemas.microsoft.com/office/drawing/2014/main" id="{3229C945-850A-B84E-ADD9-9809E56B2845}"/>
              </a:ext>
            </a:extLst>
          </p:cNvPr>
          <p:cNvSpPr>
            <a:spLocks noGrp="1"/>
          </p:cNvSpPr>
          <p:nvPr>
            <p:ph type="ftr" sz="quarter" idx="11"/>
          </p:nvPr>
        </p:nvSpPr>
        <p:spPr/>
        <p:txBody>
          <a:bodyPr/>
          <a:lstStyle/>
          <a:p>
            <a:r>
              <a:rPr lang="fi-FI"/>
              <a:t>Pohjois-Savon liitto</a:t>
            </a:r>
          </a:p>
        </p:txBody>
      </p:sp>
      <p:sp>
        <p:nvSpPr>
          <p:cNvPr id="9" name="Dian numeron paikkamerkki 8">
            <a:extLst>
              <a:ext uri="{FF2B5EF4-FFF2-40B4-BE49-F238E27FC236}">
                <a16:creationId xmlns:a16="http://schemas.microsoft.com/office/drawing/2014/main" id="{46128676-7DE0-DE4E-A7B4-2E56C0C2A8A2}"/>
              </a:ext>
            </a:extLst>
          </p:cNvPr>
          <p:cNvSpPr>
            <a:spLocks noGrp="1"/>
          </p:cNvSpPr>
          <p:nvPr>
            <p:ph type="sldNum" sz="quarter" idx="12"/>
          </p:nvPr>
        </p:nvSpPr>
        <p:spPr/>
        <p:txBody>
          <a:bodyPr/>
          <a:lstStyle/>
          <a:p>
            <a:fld id="{45EFB05F-C28E-B84D-8621-8D9B2726A5C0}" type="slidenum">
              <a:rPr lang="fi-FI" smtClean="0"/>
              <a:t>‹#›</a:t>
            </a:fld>
            <a:endParaRPr lang="fi-FI"/>
          </a:p>
        </p:txBody>
      </p:sp>
    </p:spTree>
    <p:extLst>
      <p:ext uri="{BB962C8B-B14F-4D97-AF65-F5344CB8AC3E}">
        <p14:creationId xmlns:p14="http://schemas.microsoft.com/office/powerpoint/2010/main" val="3006270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B726C91-A6FE-3441-A764-79CF0848FC8F}"/>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470BB0B0-2419-634F-95EA-878537E3C8BA}"/>
              </a:ext>
            </a:extLst>
          </p:cNvPr>
          <p:cNvSpPr>
            <a:spLocks noGrp="1"/>
          </p:cNvSpPr>
          <p:nvPr>
            <p:ph type="dt" sz="half" idx="10"/>
          </p:nvPr>
        </p:nvSpPr>
        <p:spPr/>
        <p:txBody>
          <a:bodyPr/>
          <a:lstStyle/>
          <a:p>
            <a:fld id="{8A0203B1-E4F1-B840-B3EB-3403192BE77E}" type="datetime1">
              <a:rPr lang="fi-FI" smtClean="0"/>
              <a:t>12.12.2024</a:t>
            </a:fld>
            <a:endParaRPr lang="fi-FI"/>
          </a:p>
        </p:txBody>
      </p:sp>
      <p:sp>
        <p:nvSpPr>
          <p:cNvPr id="4" name="Alatunnisteen paikkamerkki 3">
            <a:extLst>
              <a:ext uri="{FF2B5EF4-FFF2-40B4-BE49-F238E27FC236}">
                <a16:creationId xmlns:a16="http://schemas.microsoft.com/office/drawing/2014/main" id="{8BF34AB5-D6E3-FD48-A46B-3291B8056A49}"/>
              </a:ext>
            </a:extLst>
          </p:cNvPr>
          <p:cNvSpPr>
            <a:spLocks noGrp="1"/>
          </p:cNvSpPr>
          <p:nvPr>
            <p:ph type="ftr" sz="quarter" idx="11"/>
          </p:nvPr>
        </p:nvSpPr>
        <p:spPr/>
        <p:txBody>
          <a:bodyPr/>
          <a:lstStyle/>
          <a:p>
            <a:r>
              <a:rPr lang="fi-FI"/>
              <a:t>Pohjois-Savon liitto</a:t>
            </a:r>
          </a:p>
        </p:txBody>
      </p:sp>
      <p:sp>
        <p:nvSpPr>
          <p:cNvPr id="5" name="Dian numeron paikkamerkki 4">
            <a:extLst>
              <a:ext uri="{FF2B5EF4-FFF2-40B4-BE49-F238E27FC236}">
                <a16:creationId xmlns:a16="http://schemas.microsoft.com/office/drawing/2014/main" id="{F19C23E5-74E6-B941-A1C6-CC1F409E10AF}"/>
              </a:ext>
            </a:extLst>
          </p:cNvPr>
          <p:cNvSpPr>
            <a:spLocks noGrp="1"/>
          </p:cNvSpPr>
          <p:nvPr>
            <p:ph type="sldNum" sz="quarter" idx="12"/>
          </p:nvPr>
        </p:nvSpPr>
        <p:spPr/>
        <p:txBody>
          <a:bodyPr/>
          <a:lstStyle/>
          <a:p>
            <a:fld id="{45EFB05F-C28E-B84D-8621-8D9B2726A5C0}" type="slidenum">
              <a:rPr lang="fi-FI" smtClean="0"/>
              <a:t>‹#›</a:t>
            </a:fld>
            <a:endParaRPr lang="fi-FI"/>
          </a:p>
        </p:txBody>
      </p:sp>
    </p:spTree>
    <p:extLst>
      <p:ext uri="{BB962C8B-B14F-4D97-AF65-F5344CB8AC3E}">
        <p14:creationId xmlns:p14="http://schemas.microsoft.com/office/powerpoint/2010/main" val="3169833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4A2673C0-FB60-6946-A13C-DC27C57FE2D9}"/>
              </a:ext>
            </a:extLst>
          </p:cNvPr>
          <p:cNvSpPr>
            <a:spLocks noGrp="1"/>
          </p:cNvSpPr>
          <p:nvPr>
            <p:ph type="dt" sz="half" idx="10"/>
          </p:nvPr>
        </p:nvSpPr>
        <p:spPr/>
        <p:txBody>
          <a:bodyPr/>
          <a:lstStyle/>
          <a:p>
            <a:fld id="{EABB8A68-CB4B-C847-A3EC-F72CD206FC96}" type="datetime1">
              <a:rPr lang="fi-FI" smtClean="0"/>
              <a:t>12.12.2024</a:t>
            </a:fld>
            <a:endParaRPr lang="fi-FI"/>
          </a:p>
        </p:txBody>
      </p:sp>
      <p:sp>
        <p:nvSpPr>
          <p:cNvPr id="3" name="Alatunnisteen paikkamerkki 2">
            <a:extLst>
              <a:ext uri="{FF2B5EF4-FFF2-40B4-BE49-F238E27FC236}">
                <a16:creationId xmlns:a16="http://schemas.microsoft.com/office/drawing/2014/main" id="{690C1796-3FDB-2241-A6C7-A070A2C26902}"/>
              </a:ext>
            </a:extLst>
          </p:cNvPr>
          <p:cNvSpPr>
            <a:spLocks noGrp="1"/>
          </p:cNvSpPr>
          <p:nvPr>
            <p:ph type="ftr" sz="quarter" idx="11"/>
          </p:nvPr>
        </p:nvSpPr>
        <p:spPr/>
        <p:txBody>
          <a:bodyPr/>
          <a:lstStyle/>
          <a:p>
            <a:r>
              <a:rPr lang="fi-FI"/>
              <a:t>Pohjois-Savon liitto</a:t>
            </a:r>
          </a:p>
        </p:txBody>
      </p:sp>
      <p:sp>
        <p:nvSpPr>
          <p:cNvPr id="4" name="Dian numeron paikkamerkki 3">
            <a:extLst>
              <a:ext uri="{FF2B5EF4-FFF2-40B4-BE49-F238E27FC236}">
                <a16:creationId xmlns:a16="http://schemas.microsoft.com/office/drawing/2014/main" id="{67723E77-8499-7B45-9894-38F0A2C69B43}"/>
              </a:ext>
            </a:extLst>
          </p:cNvPr>
          <p:cNvSpPr>
            <a:spLocks noGrp="1"/>
          </p:cNvSpPr>
          <p:nvPr>
            <p:ph type="sldNum" sz="quarter" idx="12"/>
          </p:nvPr>
        </p:nvSpPr>
        <p:spPr/>
        <p:txBody>
          <a:bodyPr/>
          <a:lstStyle/>
          <a:p>
            <a:fld id="{45EFB05F-C28E-B84D-8621-8D9B2726A5C0}" type="slidenum">
              <a:rPr lang="fi-FI" smtClean="0"/>
              <a:t>‹#›</a:t>
            </a:fld>
            <a:endParaRPr lang="fi-FI"/>
          </a:p>
        </p:txBody>
      </p:sp>
    </p:spTree>
    <p:extLst>
      <p:ext uri="{BB962C8B-B14F-4D97-AF65-F5344CB8AC3E}">
        <p14:creationId xmlns:p14="http://schemas.microsoft.com/office/powerpoint/2010/main" val="650736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435245C-88D3-B344-A5E4-78AAE8FE60B6}"/>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D1A589A8-4763-3243-BCB9-85806450DF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56E57D7F-FFEB-E04A-8828-5378786834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D0D9A31E-16F4-DA4D-B8CF-9419A9F1CE01}"/>
              </a:ext>
            </a:extLst>
          </p:cNvPr>
          <p:cNvSpPr>
            <a:spLocks noGrp="1"/>
          </p:cNvSpPr>
          <p:nvPr>
            <p:ph type="dt" sz="half" idx="10"/>
          </p:nvPr>
        </p:nvSpPr>
        <p:spPr/>
        <p:txBody>
          <a:bodyPr/>
          <a:lstStyle/>
          <a:p>
            <a:fld id="{C4D555FD-96D7-EC42-9D89-B9192CE566F8}" type="datetime1">
              <a:rPr lang="fi-FI" smtClean="0"/>
              <a:t>12.12.2024</a:t>
            </a:fld>
            <a:endParaRPr lang="fi-FI"/>
          </a:p>
        </p:txBody>
      </p:sp>
      <p:sp>
        <p:nvSpPr>
          <p:cNvPr id="6" name="Alatunnisteen paikkamerkki 5">
            <a:extLst>
              <a:ext uri="{FF2B5EF4-FFF2-40B4-BE49-F238E27FC236}">
                <a16:creationId xmlns:a16="http://schemas.microsoft.com/office/drawing/2014/main" id="{D4D0D621-B744-5B4A-B6CB-FB3D02307481}"/>
              </a:ext>
            </a:extLst>
          </p:cNvPr>
          <p:cNvSpPr>
            <a:spLocks noGrp="1"/>
          </p:cNvSpPr>
          <p:nvPr>
            <p:ph type="ftr" sz="quarter" idx="11"/>
          </p:nvPr>
        </p:nvSpPr>
        <p:spPr/>
        <p:txBody>
          <a:bodyPr/>
          <a:lstStyle/>
          <a:p>
            <a:r>
              <a:rPr lang="fi-FI"/>
              <a:t>Pohjois-Savon liitto</a:t>
            </a:r>
          </a:p>
        </p:txBody>
      </p:sp>
      <p:sp>
        <p:nvSpPr>
          <p:cNvPr id="7" name="Dian numeron paikkamerkki 6">
            <a:extLst>
              <a:ext uri="{FF2B5EF4-FFF2-40B4-BE49-F238E27FC236}">
                <a16:creationId xmlns:a16="http://schemas.microsoft.com/office/drawing/2014/main" id="{4EFEB604-2190-364D-9776-B7E1815105DD}"/>
              </a:ext>
            </a:extLst>
          </p:cNvPr>
          <p:cNvSpPr>
            <a:spLocks noGrp="1"/>
          </p:cNvSpPr>
          <p:nvPr>
            <p:ph type="sldNum" sz="quarter" idx="12"/>
          </p:nvPr>
        </p:nvSpPr>
        <p:spPr/>
        <p:txBody>
          <a:bodyPr/>
          <a:lstStyle/>
          <a:p>
            <a:fld id="{45EFB05F-C28E-B84D-8621-8D9B2726A5C0}" type="slidenum">
              <a:rPr lang="fi-FI" smtClean="0"/>
              <a:t>‹#›</a:t>
            </a:fld>
            <a:endParaRPr lang="fi-FI"/>
          </a:p>
        </p:txBody>
      </p:sp>
    </p:spTree>
    <p:extLst>
      <p:ext uri="{BB962C8B-B14F-4D97-AF65-F5344CB8AC3E}">
        <p14:creationId xmlns:p14="http://schemas.microsoft.com/office/powerpoint/2010/main" val="1178212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A39DBE2-CAC4-3B48-807D-4BA93EABE411}"/>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C30EA694-1D42-BE4E-BBF5-0C564FBA34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4" name="Tekstin paikkamerkki 3">
            <a:extLst>
              <a:ext uri="{FF2B5EF4-FFF2-40B4-BE49-F238E27FC236}">
                <a16:creationId xmlns:a16="http://schemas.microsoft.com/office/drawing/2014/main" id="{8E535506-7175-5142-A0D8-90110FAB7B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A5029221-B69D-6D42-AE19-3BD1C5EC653F}"/>
              </a:ext>
            </a:extLst>
          </p:cNvPr>
          <p:cNvSpPr>
            <a:spLocks noGrp="1"/>
          </p:cNvSpPr>
          <p:nvPr>
            <p:ph type="dt" sz="half" idx="10"/>
          </p:nvPr>
        </p:nvSpPr>
        <p:spPr/>
        <p:txBody>
          <a:bodyPr/>
          <a:lstStyle/>
          <a:p>
            <a:fld id="{CE7BEB06-C2C9-6141-AA91-250AA4D9D3F2}" type="datetime1">
              <a:rPr lang="fi-FI" smtClean="0"/>
              <a:t>12.12.2024</a:t>
            </a:fld>
            <a:endParaRPr lang="fi-FI"/>
          </a:p>
        </p:txBody>
      </p:sp>
      <p:sp>
        <p:nvSpPr>
          <p:cNvPr id="6" name="Alatunnisteen paikkamerkki 5">
            <a:extLst>
              <a:ext uri="{FF2B5EF4-FFF2-40B4-BE49-F238E27FC236}">
                <a16:creationId xmlns:a16="http://schemas.microsoft.com/office/drawing/2014/main" id="{7B593506-999B-BF43-9D50-5E538CBA796C}"/>
              </a:ext>
            </a:extLst>
          </p:cNvPr>
          <p:cNvSpPr>
            <a:spLocks noGrp="1"/>
          </p:cNvSpPr>
          <p:nvPr>
            <p:ph type="ftr" sz="quarter" idx="11"/>
          </p:nvPr>
        </p:nvSpPr>
        <p:spPr/>
        <p:txBody>
          <a:bodyPr/>
          <a:lstStyle/>
          <a:p>
            <a:r>
              <a:rPr lang="fi-FI"/>
              <a:t>Pohjois-Savon liitto</a:t>
            </a:r>
          </a:p>
        </p:txBody>
      </p:sp>
      <p:sp>
        <p:nvSpPr>
          <p:cNvPr id="7" name="Dian numeron paikkamerkki 6">
            <a:extLst>
              <a:ext uri="{FF2B5EF4-FFF2-40B4-BE49-F238E27FC236}">
                <a16:creationId xmlns:a16="http://schemas.microsoft.com/office/drawing/2014/main" id="{C4E720A0-C01B-6C45-AE38-0C8CC4DB744B}"/>
              </a:ext>
            </a:extLst>
          </p:cNvPr>
          <p:cNvSpPr>
            <a:spLocks noGrp="1"/>
          </p:cNvSpPr>
          <p:nvPr>
            <p:ph type="sldNum" sz="quarter" idx="12"/>
          </p:nvPr>
        </p:nvSpPr>
        <p:spPr/>
        <p:txBody>
          <a:bodyPr/>
          <a:lstStyle/>
          <a:p>
            <a:fld id="{45EFB05F-C28E-B84D-8621-8D9B2726A5C0}" type="slidenum">
              <a:rPr lang="fi-FI" smtClean="0"/>
              <a:t>‹#›</a:t>
            </a:fld>
            <a:endParaRPr lang="fi-FI"/>
          </a:p>
        </p:txBody>
      </p:sp>
    </p:spTree>
    <p:extLst>
      <p:ext uri="{BB962C8B-B14F-4D97-AF65-F5344CB8AC3E}">
        <p14:creationId xmlns:p14="http://schemas.microsoft.com/office/powerpoint/2010/main" val="3913214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11">
            <a:alpha val="89699"/>
          </a:srgbClr>
        </a:solidFill>
        <a:effectLst/>
      </p:bgPr>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70706ABC-6C73-5846-A04F-62F05B4DFA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F922E224-D430-B443-9D0C-E9F88E8D89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a:extLst>
              <a:ext uri="{FF2B5EF4-FFF2-40B4-BE49-F238E27FC236}">
                <a16:creationId xmlns:a16="http://schemas.microsoft.com/office/drawing/2014/main" id="{11756FB0-4F53-9848-97B2-91F65346BC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9B1F0-F0BB-ED41-B70D-57B242437F06}" type="datetime1">
              <a:rPr lang="fi-FI" smtClean="0"/>
              <a:t>12.12.2024</a:t>
            </a:fld>
            <a:endParaRPr lang="fi-FI"/>
          </a:p>
        </p:txBody>
      </p:sp>
      <p:sp>
        <p:nvSpPr>
          <p:cNvPr id="5" name="Alatunnisteen paikkamerkki 4">
            <a:extLst>
              <a:ext uri="{FF2B5EF4-FFF2-40B4-BE49-F238E27FC236}">
                <a16:creationId xmlns:a16="http://schemas.microsoft.com/office/drawing/2014/main" id="{3A737347-ED9D-C743-A276-B8681A7FE9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Pohjois-Savon liitto</a:t>
            </a:r>
          </a:p>
        </p:txBody>
      </p:sp>
      <p:sp>
        <p:nvSpPr>
          <p:cNvPr id="6" name="Dian numeron paikkamerkki 5">
            <a:extLst>
              <a:ext uri="{FF2B5EF4-FFF2-40B4-BE49-F238E27FC236}">
                <a16:creationId xmlns:a16="http://schemas.microsoft.com/office/drawing/2014/main" id="{B2E40F17-99BC-094C-BE33-4FC366B2F6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EFB05F-C28E-B84D-8621-8D9B2726A5C0}" type="slidenum">
              <a:rPr lang="fi-FI" smtClean="0"/>
              <a:t>‹#›</a:t>
            </a:fld>
            <a:endParaRPr lang="fi-FI"/>
          </a:p>
        </p:txBody>
      </p:sp>
    </p:spTree>
    <p:extLst>
      <p:ext uri="{BB962C8B-B14F-4D97-AF65-F5344CB8AC3E}">
        <p14:creationId xmlns:p14="http://schemas.microsoft.com/office/powerpoint/2010/main" val="1519618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6000"/>
          </a:schemeClr>
        </a:solidFill>
        <a:effectLst/>
      </p:bgPr>
    </p:bg>
    <p:spTree>
      <p:nvGrpSpPr>
        <p:cNvPr id="1" name=""/>
        <p:cNvGrpSpPr/>
        <p:nvPr/>
      </p:nvGrpSpPr>
      <p:grpSpPr>
        <a:xfrm>
          <a:off x="0" y="0"/>
          <a:ext cx="0" cy="0"/>
          <a:chOff x="0" y="0"/>
          <a:chExt cx="0" cy="0"/>
        </a:xfrm>
      </p:grpSpPr>
      <p:pic>
        <p:nvPicPr>
          <p:cNvPr id="9" name="Kuva 8">
            <a:extLst>
              <a:ext uri="{FF2B5EF4-FFF2-40B4-BE49-F238E27FC236}">
                <a16:creationId xmlns:a16="http://schemas.microsoft.com/office/drawing/2014/main" id="{970A147E-E1C2-5D42-B3DD-715E928B6F1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0" y="3435350"/>
            <a:ext cx="12192000" cy="3422650"/>
          </a:xfrm>
          <a:prstGeom prst="rect">
            <a:avLst/>
          </a:prstGeom>
        </p:spPr>
      </p:pic>
      <p:sp>
        <p:nvSpPr>
          <p:cNvPr id="2" name="Otsikko 1">
            <a:extLst>
              <a:ext uri="{FF2B5EF4-FFF2-40B4-BE49-F238E27FC236}">
                <a16:creationId xmlns:a16="http://schemas.microsoft.com/office/drawing/2014/main" id="{81E5F876-A843-1E4E-8585-49231887D222}"/>
              </a:ext>
            </a:extLst>
          </p:cNvPr>
          <p:cNvSpPr>
            <a:spLocks noGrp="1"/>
          </p:cNvSpPr>
          <p:nvPr>
            <p:ph type="title"/>
          </p:nvPr>
        </p:nvSpPr>
        <p:spPr>
          <a:xfrm>
            <a:off x="1815352" y="1785871"/>
            <a:ext cx="10376648" cy="1325563"/>
          </a:xfrm>
        </p:spPr>
        <p:txBody>
          <a:bodyPr/>
          <a:lstStyle/>
          <a:p>
            <a:r>
              <a:rPr lang="fi-FI" dirty="0">
                <a:solidFill>
                  <a:srgbClr val="FFCC11"/>
                </a:solidFill>
              </a:rPr>
              <a:t>Pohjois-Savon kuntien talousarviot 2025</a:t>
            </a:r>
          </a:p>
        </p:txBody>
      </p:sp>
      <p:pic>
        <p:nvPicPr>
          <p:cNvPr id="7" name="Kuva 6">
            <a:extLst>
              <a:ext uri="{FF2B5EF4-FFF2-40B4-BE49-F238E27FC236}">
                <a16:creationId xmlns:a16="http://schemas.microsoft.com/office/drawing/2014/main" id="{B8B38D25-4AAD-B44C-A689-EB33BA048513}"/>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7513238" y="410258"/>
            <a:ext cx="4306795" cy="1214737"/>
          </a:xfrm>
          <a:prstGeom prst="rect">
            <a:avLst/>
          </a:prstGeom>
        </p:spPr>
      </p:pic>
      <p:sp>
        <p:nvSpPr>
          <p:cNvPr id="6" name="Tekstiruutu 5">
            <a:extLst>
              <a:ext uri="{FF2B5EF4-FFF2-40B4-BE49-F238E27FC236}">
                <a16:creationId xmlns:a16="http://schemas.microsoft.com/office/drawing/2014/main" id="{A901E94D-3D54-7A4E-96F9-3DFDFFC60130}"/>
              </a:ext>
            </a:extLst>
          </p:cNvPr>
          <p:cNvSpPr txBox="1"/>
          <p:nvPr/>
        </p:nvSpPr>
        <p:spPr>
          <a:xfrm>
            <a:off x="0" y="6344093"/>
            <a:ext cx="12053455" cy="513908"/>
          </a:xfrm>
          <a:prstGeom prst="rect">
            <a:avLst/>
          </a:prstGeom>
          <a:noFill/>
        </p:spPr>
        <p:txBody>
          <a:bodyPr wrap="square" rtlCol="0">
            <a:noAutofit/>
          </a:bodyPr>
          <a:lstStyle/>
          <a:p>
            <a:r>
              <a:rPr lang="fi-FI" sz="1000" dirty="0">
                <a:solidFill>
                  <a:schemeClr val="tx1"/>
                </a:solidFill>
              </a:rPr>
              <a:t>Lähde: Kysely Pohjois-Savon kunnille kuntien talousarvioista, marras-joulukuu 2024</a:t>
            </a:r>
          </a:p>
          <a:p>
            <a:r>
              <a:rPr lang="fi-FI" sz="1000" dirty="0">
                <a:solidFill>
                  <a:schemeClr val="tx1"/>
                </a:solidFill>
              </a:rPr>
              <a:t>Huom! Osassa kuntia valtuusto on hyväksynyt talousarvion vasta tietojen keräämisajankohdan jälkeen, ja kunnan lopullisiin talousarviotietoihin on voinut tulla muutoksia ohessa esitettyyn verrattuna.</a:t>
            </a:r>
          </a:p>
          <a:p>
            <a:r>
              <a:rPr lang="fi-FI" sz="1000" dirty="0"/>
              <a:t>Tietojen asukaskohtainen suhteutus on tehty vuosille 2025–2027 vuoden 2023 väkilukutietoa käyttäen.</a:t>
            </a:r>
            <a:endParaRPr lang="fi-FI" sz="1000" dirty="0">
              <a:solidFill>
                <a:schemeClr val="tx1"/>
              </a:solidFill>
            </a:endParaRPr>
          </a:p>
          <a:p>
            <a:endParaRPr lang="fi-FI" sz="1200" dirty="0">
              <a:solidFill>
                <a:schemeClr val="tx1"/>
              </a:solidFill>
            </a:endParaRPr>
          </a:p>
          <a:p>
            <a:endParaRPr lang="fi-FI" sz="1200" dirty="0"/>
          </a:p>
        </p:txBody>
      </p:sp>
    </p:spTree>
    <p:extLst>
      <p:ext uri="{BB962C8B-B14F-4D97-AF65-F5344CB8AC3E}">
        <p14:creationId xmlns:p14="http://schemas.microsoft.com/office/powerpoint/2010/main" val="1299307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CC11">
            <a:alpha val="0"/>
          </a:srgbClr>
        </a:solidFill>
        <a:effectLst/>
      </p:bgPr>
    </p:bg>
    <p:spTree>
      <p:nvGrpSpPr>
        <p:cNvPr id="1" name=""/>
        <p:cNvGrpSpPr/>
        <p:nvPr/>
      </p:nvGrpSpPr>
      <p:grpSpPr>
        <a:xfrm>
          <a:off x="0" y="0"/>
          <a:ext cx="0" cy="0"/>
          <a:chOff x="0" y="0"/>
          <a:chExt cx="0" cy="0"/>
        </a:xfrm>
      </p:grpSpPr>
      <p:sp>
        <p:nvSpPr>
          <p:cNvPr id="10" name="Otsikko 1">
            <a:extLst>
              <a:ext uri="{FF2B5EF4-FFF2-40B4-BE49-F238E27FC236}">
                <a16:creationId xmlns:a16="http://schemas.microsoft.com/office/drawing/2014/main" id="{3E4F8491-AF3F-C14A-BED4-E48810A92E9C}"/>
              </a:ext>
            </a:extLst>
          </p:cNvPr>
          <p:cNvSpPr>
            <a:spLocks noGrp="1"/>
          </p:cNvSpPr>
          <p:nvPr>
            <p:ph type="title"/>
          </p:nvPr>
        </p:nvSpPr>
        <p:spPr>
          <a:xfrm>
            <a:off x="448456" y="365125"/>
            <a:ext cx="11288842" cy="1325563"/>
          </a:xfrm>
        </p:spPr>
        <p:txBody>
          <a:bodyPr>
            <a:normAutofit fontScale="90000"/>
          </a:bodyPr>
          <a:lstStyle/>
          <a:p>
            <a:r>
              <a:rPr lang="fi-FI" sz="3600" dirty="0"/>
              <a:t>Pohjois-Savon kuntien talousarviot v. 2025 (1 000 €) 3/6</a:t>
            </a:r>
            <a:br>
              <a:rPr lang="fi-FI" dirty="0"/>
            </a:br>
            <a:r>
              <a:rPr lang="fi-FI" sz="2200" dirty="0"/>
              <a:t>(ml. liikelaitokset) (tiedot sisältävät vain ulkoiset menot ja tulot)</a:t>
            </a:r>
          </a:p>
        </p:txBody>
      </p:sp>
      <p:pic>
        <p:nvPicPr>
          <p:cNvPr id="7" name="Kuva 6">
            <a:extLst>
              <a:ext uri="{FF2B5EF4-FFF2-40B4-BE49-F238E27FC236}">
                <a16:creationId xmlns:a16="http://schemas.microsoft.com/office/drawing/2014/main" id="{34C10C92-2E94-7A44-BD24-737A3C00410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755943" y="6332259"/>
            <a:ext cx="2316136" cy="409184"/>
          </a:xfrm>
          <a:prstGeom prst="rect">
            <a:avLst/>
          </a:prstGeom>
        </p:spPr>
      </p:pic>
      <p:graphicFrame>
        <p:nvGraphicFramePr>
          <p:cNvPr id="2" name="Taulukko 1">
            <a:extLst>
              <a:ext uri="{FF2B5EF4-FFF2-40B4-BE49-F238E27FC236}">
                <a16:creationId xmlns:a16="http://schemas.microsoft.com/office/drawing/2014/main" id="{FE83A9E0-70FC-5D39-3B21-3B6C0425A42E}"/>
              </a:ext>
            </a:extLst>
          </p:cNvPr>
          <p:cNvGraphicFramePr>
            <a:graphicFrameLocks noGrp="1"/>
          </p:cNvGraphicFramePr>
          <p:nvPr>
            <p:extLst>
              <p:ext uri="{D42A27DB-BD31-4B8C-83A1-F6EECF244321}">
                <p14:modId xmlns:p14="http://schemas.microsoft.com/office/powerpoint/2010/main" val="2148956478"/>
              </p:ext>
            </p:extLst>
          </p:nvPr>
        </p:nvGraphicFramePr>
        <p:xfrm>
          <a:off x="656877" y="1609200"/>
          <a:ext cx="10872000" cy="4792800"/>
        </p:xfrm>
        <a:graphic>
          <a:graphicData uri="http://schemas.openxmlformats.org/drawingml/2006/table">
            <a:tbl>
              <a:tblPr firstRow="1" bandRow="1">
                <a:tableStyleId>{9D7B26C5-4107-4FEC-AEDC-1716B250A1EF}</a:tableStyleId>
              </a:tblPr>
              <a:tblGrid>
                <a:gridCol w="900000">
                  <a:extLst>
                    <a:ext uri="{9D8B030D-6E8A-4147-A177-3AD203B41FA5}">
                      <a16:colId xmlns:a16="http://schemas.microsoft.com/office/drawing/2014/main" val="2173240169"/>
                    </a:ext>
                  </a:extLst>
                </a:gridCol>
                <a:gridCol w="684000">
                  <a:extLst>
                    <a:ext uri="{9D8B030D-6E8A-4147-A177-3AD203B41FA5}">
                      <a16:colId xmlns:a16="http://schemas.microsoft.com/office/drawing/2014/main" val="3326838210"/>
                    </a:ext>
                  </a:extLst>
                </a:gridCol>
                <a:gridCol w="684000">
                  <a:extLst>
                    <a:ext uri="{9D8B030D-6E8A-4147-A177-3AD203B41FA5}">
                      <a16:colId xmlns:a16="http://schemas.microsoft.com/office/drawing/2014/main" val="3889386940"/>
                    </a:ext>
                  </a:extLst>
                </a:gridCol>
                <a:gridCol w="684000">
                  <a:extLst>
                    <a:ext uri="{9D8B030D-6E8A-4147-A177-3AD203B41FA5}">
                      <a16:colId xmlns:a16="http://schemas.microsoft.com/office/drawing/2014/main" val="519372978"/>
                    </a:ext>
                  </a:extLst>
                </a:gridCol>
                <a:gridCol w="684000">
                  <a:extLst>
                    <a:ext uri="{9D8B030D-6E8A-4147-A177-3AD203B41FA5}">
                      <a16:colId xmlns:a16="http://schemas.microsoft.com/office/drawing/2014/main" val="2288265037"/>
                    </a:ext>
                  </a:extLst>
                </a:gridCol>
                <a:gridCol w="684000">
                  <a:extLst>
                    <a:ext uri="{9D8B030D-6E8A-4147-A177-3AD203B41FA5}">
                      <a16:colId xmlns:a16="http://schemas.microsoft.com/office/drawing/2014/main" val="242707637"/>
                    </a:ext>
                  </a:extLst>
                </a:gridCol>
                <a:gridCol w="684000">
                  <a:extLst>
                    <a:ext uri="{9D8B030D-6E8A-4147-A177-3AD203B41FA5}">
                      <a16:colId xmlns:a16="http://schemas.microsoft.com/office/drawing/2014/main" val="2696904410"/>
                    </a:ext>
                  </a:extLst>
                </a:gridCol>
                <a:gridCol w="684000">
                  <a:extLst>
                    <a:ext uri="{9D8B030D-6E8A-4147-A177-3AD203B41FA5}">
                      <a16:colId xmlns:a16="http://schemas.microsoft.com/office/drawing/2014/main" val="4048526594"/>
                    </a:ext>
                  </a:extLst>
                </a:gridCol>
                <a:gridCol w="684000">
                  <a:extLst>
                    <a:ext uri="{9D8B030D-6E8A-4147-A177-3AD203B41FA5}">
                      <a16:colId xmlns:a16="http://schemas.microsoft.com/office/drawing/2014/main" val="1002138569"/>
                    </a:ext>
                  </a:extLst>
                </a:gridCol>
                <a:gridCol w="684000">
                  <a:extLst>
                    <a:ext uri="{9D8B030D-6E8A-4147-A177-3AD203B41FA5}">
                      <a16:colId xmlns:a16="http://schemas.microsoft.com/office/drawing/2014/main" val="2788357850"/>
                    </a:ext>
                  </a:extLst>
                </a:gridCol>
                <a:gridCol w="684000">
                  <a:extLst>
                    <a:ext uri="{9D8B030D-6E8A-4147-A177-3AD203B41FA5}">
                      <a16:colId xmlns:a16="http://schemas.microsoft.com/office/drawing/2014/main" val="2209446157"/>
                    </a:ext>
                  </a:extLst>
                </a:gridCol>
                <a:gridCol w="1188000">
                  <a:extLst>
                    <a:ext uri="{9D8B030D-6E8A-4147-A177-3AD203B41FA5}">
                      <a16:colId xmlns:a16="http://schemas.microsoft.com/office/drawing/2014/main" val="4132484239"/>
                    </a:ext>
                  </a:extLst>
                </a:gridCol>
                <a:gridCol w="1188000">
                  <a:extLst>
                    <a:ext uri="{9D8B030D-6E8A-4147-A177-3AD203B41FA5}">
                      <a16:colId xmlns:a16="http://schemas.microsoft.com/office/drawing/2014/main" val="92824986"/>
                    </a:ext>
                  </a:extLst>
                </a:gridCol>
                <a:gridCol w="756000">
                  <a:extLst>
                    <a:ext uri="{9D8B030D-6E8A-4147-A177-3AD203B41FA5}">
                      <a16:colId xmlns:a16="http://schemas.microsoft.com/office/drawing/2014/main" val="3436322112"/>
                    </a:ext>
                  </a:extLst>
                </a:gridCol>
              </a:tblGrid>
              <a:tr h="720000">
                <a:tc>
                  <a:txBody>
                    <a:bodyPr/>
                    <a:lstStyle/>
                    <a:p>
                      <a:pPr algn="l" fontAlgn="b"/>
                      <a:r>
                        <a:rPr lang="fi-FI" sz="1000" u="none" strike="noStrike" dirty="0">
                          <a:effectLst/>
                        </a:rPr>
                        <a:t>Kunta</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Väestö</a:t>
                      </a:r>
                      <a:br>
                        <a:rPr lang="fi-FI" sz="1000" b="0" u="none" strike="noStrike" dirty="0">
                          <a:effectLst/>
                        </a:rPr>
                      </a:br>
                      <a:r>
                        <a:rPr lang="fi-FI" sz="1000" b="0" u="none" strike="noStrike" dirty="0">
                          <a:effectLst/>
                        </a:rPr>
                        <a:t>31.12.</a:t>
                      </a:r>
                    </a:p>
                    <a:p>
                      <a:pPr algn="r" fontAlgn="b"/>
                      <a:r>
                        <a:rPr lang="fi-FI" sz="1000" b="0" u="none" strike="noStrike" dirty="0">
                          <a:effectLst/>
                        </a:rPr>
                        <a:t>2023</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Vuosikate</a:t>
                      </a:r>
                      <a:br>
                        <a:rPr lang="fi-FI" sz="1000" u="none" strike="noStrike" dirty="0">
                          <a:effectLst/>
                        </a:rPr>
                      </a:br>
                      <a:r>
                        <a:rPr lang="fi-FI" sz="1000" u="none" strike="noStrike" dirty="0">
                          <a:effectLst/>
                        </a:rPr>
                        <a:t>v. 2025</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Vuosikate</a:t>
                      </a:r>
                      <a:br>
                        <a:rPr lang="fi-FI" sz="1000" b="0" u="none" strike="noStrike" dirty="0">
                          <a:effectLst/>
                        </a:rPr>
                      </a:br>
                      <a:r>
                        <a:rPr lang="fi-FI" sz="1000" b="0" u="none" strike="noStrike" dirty="0">
                          <a:effectLst/>
                        </a:rPr>
                        <a:t>v. 2026</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Vuosikate</a:t>
                      </a:r>
                      <a:br>
                        <a:rPr lang="fi-FI" sz="1000" b="0" u="none" strike="noStrike" dirty="0">
                          <a:effectLst/>
                        </a:rPr>
                      </a:br>
                      <a:r>
                        <a:rPr lang="fi-FI" sz="1000" b="0" u="none" strike="noStrike" dirty="0">
                          <a:effectLst/>
                        </a:rPr>
                        <a:t>v. 2027</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Suunit.</a:t>
                      </a:r>
                      <a:br>
                        <a:rPr lang="fi-FI" sz="1000" u="none" strike="noStrike" dirty="0">
                          <a:effectLst/>
                        </a:rPr>
                      </a:br>
                      <a:r>
                        <a:rPr lang="fi-FI" sz="1000" u="none" strike="noStrike" dirty="0">
                          <a:effectLst/>
                        </a:rPr>
                        <a:t>mukaiset</a:t>
                      </a:r>
                      <a:br>
                        <a:rPr lang="fi-FI" sz="1000" u="none" strike="noStrike" dirty="0">
                          <a:effectLst/>
                        </a:rPr>
                      </a:br>
                      <a:r>
                        <a:rPr lang="fi-FI" sz="1000" u="none" strike="noStrike" dirty="0">
                          <a:effectLst/>
                        </a:rPr>
                        <a:t>poistot</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Tilikauden</a:t>
                      </a:r>
                      <a:br>
                        <a:rPr lang="fi-FI" sz="1000" u="none" strike="noStrike" dirty="0">
                          <a:effectLst/>
                        </a:rPr>
                      </a:br>
                      <a:r>
                        <a:rPr lang="fi-FI" sz="1000" u="none" strike="noStrike" dirty="0">
                          <a:effectLst/>
                        </a:rPr>
                        <a:t>yli-/</a:t>
                      </a:r>
                      <a:br>
                        <a:rPr lang="fi-FI" sz="1000" u="none" strike="noStrike" dirty="0">
                          <a:effectLst/>
                        </a:rPr>
                      </a:br>
                      <a:r>
                        <a:rPr lang="fi-FI" sz="1000" u="none" strike="noStrike" dirty="0">
                          <a:effectLst/>
                        </a:rPr>
                        <a:t>alijäämä</a:t>
                      </a:r>
                      <a:endParaRPr lang="fi-FI" sz="1000" b="1"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Käyttöom.</a:t>
                      </a:r>
                      <a:br>
                        <a:rPr lang="fi-FI" sz="1000" u="none" strike="noStrike" dirty="0">
                          <a:effectLst/>
                        </a:rPr>
                      </a:br>
                      <a:r>
                        <a:rPr lang="fi-FI" sz="1000" u="none" strike="noStrike" dirty="0">
                          <a:effectLst/>
                        </a:rPr>
                        <a:t>investoin.</a:t>
                      </a:r>
                      <a:br>
                        <a:rPr lang="fi-FI" sz="1000" u="none" strike="noStrike" dirty="0">
                          <a:effectLst/>
                        </a:rPr>
                      </a:br>
                      <a:r>
                        <a:rPr lang="fi-FI" sz="1000" u="none" strike="noStrike" dirty="0">
                          <a:effectLst/>
                        </a:rPr>
                        <a:t>(brutto)</a:t>
                      </a:r>
                      <a:br>
                        <a:rPr lang="fi-FI" sz="1000" u="none" strike="noStrike" dirty="0">
                          <a:effectLst/>
                        </a:rPr>
                      </a:br>
                      <a:r>
                        <a:rPr lang="fi-FI" sz="1000" u="none" strike="noStrike" dirty="0">
                          <a:effectLst/>
                        </a:rPr>
                        <a:t>v. 2025</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Käyttöom.</a:t>
                      </a:r>
                      <a:br>
                        <a:rPr lang="fi-FI" sz="1000" b="0" u="none" strike="noStrike" dirty="0">
                          <a:effectLst/>
                        </a:rPr>
                      </a:br>
                      <a:r>
                        <a:rPr lang="fi-FI" sz="1000" b="0" u="none" strike="noStrike" dirty="0">
                          <a:effectLst/>
                        </a:rPr>
                        <a:t>investoin.</a:t>
                      </a:r>
                      <a:br>
                        <a:rPr lang="fi-FI" sz="1000" b="0" u="none" strike="noStrike" dirty="0">
                          <a:effectLst/>
                        </a:rPr>
                      </a:br>
                      <a:r>
                        <a:rPr lang="fi-FI" sz="1000" b="0" u="none" strike="noStrike" dirty="0">
                          <a:effectLst/>
                        </a:rPr>
                        <a:t>(brutto)</a:t>
                      </a:r>
                      <a:br>
                        <a:rPr lang="fi-FI" sz="1000" b="0" u="none" strike="noStrike" dirty="0">
                          <a:effectLst/>
                        </a:rPr>
                      </a:br>
                      <a:r>
                        <a:rPr lang="fi-FI" sz="1000" b="0" u="none" strike="noStrike" dirty="0">
                          <a:effectLst/>
                        </a:rPr>
                        <a:t>v. 2026</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Käyttöom.</a:t>
                      </a:r>
                      <a:br>
                        <a:rPr lang="fi-FI" sz="1000" b="0" u="none" strike="noStrike" dirty="0">
                          <a:effectLst/>
                        </a:rPr>
                      </a:br>
                      <a:r>
                        <a:rPr lang="fi-FI" sz="1000" b="0" u="none" strike="noStrike" dirty="0">
                          <a:effectLst/>
                        </a:rPr>
                        <a:t>investoin.</a:t>
                      </a:r>
                      <a:br>
                        <a:rPr lang="fi-FI" sz="1000" b="0" u="none" strike="noStrike" dirty="0">
                          <a:effectLst/>
                        </a:rPr>
                      </a:br>
                      <a:r>
                        <a:rPr lang="fi-FI" sz="1000" b="0" u="none" strike="noStrike" dirty="0">
                          <a:effectLst/>
                        </a:rPr>
                        <a:t>(brutto)</a:t>
                      </a:r>
                      <a:br>
                        <a:rPr lang="fi-FI" sz="1000" b="0" u="none" strike="noStrike" dirty="0">
                          <a:effectLst/>
                        </a:rPr>
                      </a:br>
                      <a:r>
                        <a:rPr lang="fi-FI" sz="1000" b="0" u="none" strike="noStrike" dirty="0">
                          <a:effectLst/>
                        </a:rPr>
                        <a:t>v. 2027</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Käyttöom.</a:t>
                      </a:r>
                      <a:br>
                        <a:rPr lang="fi-FI" sz="1000" u="none" strike="noStrike" dirty="0">
                          <a:effectLst/>
                        </a:rPr>
                      </a:br>
                      <a:r>
                        <a:rPr lang="fi-FI" sz="1000" u="none" strike="noStrike" dirty="0">
                          <a:effectLst/>
                        </a:rPr>
                        <a:t>inv. netto</a:t>
                      </a:r>
                      <a:br>
                        <a:rPr lang="fi-FI" sz="1000" u="none" strike="noStrike" dirty="0">
                          <a:effectLst/>
                        </a:rPr>
                      </a:br>
                      <a:r>
                        <a:rPr lang="fi-FI" sz="1000" u="none" strike="noStrike" dirty="0">
                          <a:effectLst/>
                        </a:rPr>
                        <a:t>v. 2025</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Lainakannan</a:t>
                      </a:r>
                      <a:br>
                        <a:rPr lang="fi-FI" sz="1000" u="none" strike="noStrike" dirty="0">
                          <a:effectLst/>
                        </a:rPr>
                      </a:br>
                      <a:r>
                        <a:rPr lang="fi-FI" sz="1000" u="none" strike="noStrike" dirty="0">
                          <a:effectLst/>
                        </a:rPr>
                        <a:t>muutokset:</a:t>
                      </a:r>
                      <a:br>
                        <a:rPr lang="fi-FI" sz="1000" u="none" strike="noStrike" dirty="0">
                          <a:effectLst/>
                        </a:rPr>
                      </a:br>
                      <a:r>
                        <a:rPr lang="fi-FI" sz="1000" b="0" u="none" strike="noStrike" dirty="0">
                          <a:effectLst/>
                        </a:rPr>
                        <a:t>Pitkäaikaisten</a:t>
                      </a:r>
                      <a:br>
                        <a:rPr lang="fi-FI" sz="1000" b="0" u="none" strike="noStrike" dirty="0">
                          <a:effectLst/>
                        </a:rPr>
                      </a:br>
                      <a:r>
                        <a:rPr lang="fi-FI" sz="1000" b="0" u="none" strike="noStrike" dirty="0">
                          <a:effectLst/>
                        </a:rPr>
                        <a:t>lainojen lisäys</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Lainakannan</a:t>
                      </a:r>
                      <a:br>
                        <a:rPr lang="fi-FI" sz="1000" u="none" strike="noStrike" dirty="0">
                          <a:effectLst/>
                        </a:rPr>
                      </a:br>
                      <a:r>
                        <a:rPr lang="fi-FI" sz="1000" u="none" strike="noStrike" dirty="0">
                          <a:effectLst/>
                        </a:rPr>
                        <a:t>muutokset:</a:t>
                      </a:r>
                      <a:br>
                        <a:rPr lang="fi-FI" sz="1000" u="none" strike="noStrike" dirty="0">
                          <a:effectLst/>
                        </a:rPr>
                      </a:br>
                      <a:r>
                        <a:rPr lang="fi-FI" sz="1000" b="0" u="none" strike="noStrike" dirty="0">
                          <a:effectLst/>
                        </a:rPr>
                        <a:t>Pitkäaikaisten</a:t>
                      </a:r>
                      <a:br>
                        <a:rPr lang="fi-FI" sz="1000" b="0" u="none" strike="noStrike" dirty="0">
                          <a:effectLst/>
                        </a:rPr>
                      </a:br>
                      <a:r>
                        <a:rPr lang="fi-FI" sz="1000" b="0" u="none" strike="noStrike" dirty="0">
                          <a:effectLst/>
                        </a:rPr>
                        <a:t>lainojen vähennys</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Arvio pitkä-</a:t>
                      </a:r>
                      <a:br>
                        <a:rPr lang="fi-FI" sz="1000" u="none" strike="noStrike" dirty="0">
                          <a:effectLst/>
                        </a:rPr>
                      </a:br>
                      <a:r>
                        <a:rPr lang="fi-FI" sz="1000" u="none" strike="noStrike" dirty="0">
                          <a:effectLst/>
                        </a:rPr>
                        <a:t>aik. lainojen</a:t>
                      </a:r>
                      <a:br>
                        <a:rPr lang="fi-FI" sz="1000" u="none" strike="noStrike" dirty="0">
                          <a:effectLst/>
                        </a:rPr>
                      </a:br>
                      <a:r>
                        <a:rPr lang="fi-FI" sz="1000" u="none" strike="noStrike" dirty="0">
                          <a:effectLst/>
                        </a:rPr>
                        <a:t>määrästä</a:t>
                      </a:r>
                      <a:br>
                        <a:rPr lang="fi-FI" sz="1000" u="none" strike="noStrike" dirty="0">
                          <a:effectLst/>
                        </a:rPr>
                      </a:br>
                      <a:r>
                        <a:rPr lang="fi-FI" sz="1000" u="none" strike="noStrike" dirty="0">
                          <a:effectLst/>
                        </a:rPr>
                        <a:t>31.12.2025</a:t>
                      </a:r>
                      <a:endParaRPr lang="fi-FI" sz="1000" b="1" i="0" u="none" strike="noStrike" dirty="0">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2550030790"/>
                  </a:ext>
                </a:extLst>
              </a:tr>
              <a:tr h="198000">
                <a:tc>
                  <a:txBody>
                    <a:bodyPr/>
                    <a:lstStyle/>
                    <a:p>
                      <a:pPr algn="l" fontAlgn="b"/>
                      <a:r>
                        <a:rPr lang="fi-FI" sz="1000" u="none" strike="noStrike" dirty="0">
                          <a:effectLst/>
                        </a:rPr>
                        <a:t>Iisalmi</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dirty="0">
                          <a:solidFill>
                            <a:srgbClr val="000000"/>
                          </a:solidFill>
                          <a:effectLst/>
                          <a:latin typeface="Calibri" panose="020F0502020204030204" pitchFamily="34" charset="0"/>
                        </a:rPr>
                        <a:t>20 618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8 567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9 575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8 720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10 885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-1 689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13 503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19 784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18 408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13 403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28 900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23 814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89 572</a:t>
                      </a:r>
                    </a:p>
                  </a:txBody>
                  <a:tcPr marL="36000" marR="36000" marT="18000" marB="18000" anchor="b"/>
                </a:tc>
                <a:extLst>
                  <a:ext uri="{0D108BD9-81ED-4DB2-BD59-A6C34878D82A}">
                    <a16:rowId xmlns:a16="http://schemas.microsoft.com/office/drawing/2014/main" val="1707719202"/>
                  </a:ext>
                </a:extLst>
              </a:tr>
              <a:tr h="198000">
                <a:tc>
                  <a:txBody>
                    <a:bodyPr/>
                    <a:lstStyle/>
                    <a:p>
                      <a:pPr algn="l" fontAlgn="b"/>
                      <a:r>
                        <a:rPr lang="fi-FI" sz="1000" u="none" strike="noStrike">
                          <a:effectLst/>
                        </a:rPr>
                        <a:t>Joroinen</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4 590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1 543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1 553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1 111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1 159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384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2 588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2 525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1 405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2 141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3 500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3 203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16 871</a:t>
                      </a:r>
                    </a:p>
                  </a:txBody>
                  <a:tcPr marL="36000" marR="36000" marT="18000" marB="18000" anchor="b"/>
                </a:tc>
                <a:extLst>
                  <a:ext uri="{0D108BD9-81ED-4DB2-BD59-A6C34878D82A}">
                    <a16:rowId xmlns:a16="http://schemas.microsoft.com/office/drawing/2014/main" val="573021408"/>
                  </a:ext>
                </a:extLst>
              </a:tr>
              <a:tr h="198000">
                <a:tc>
                  <a:txBody>
                    <a:bodyPr/>
                    <a:lstStyle/>
                    <a:p>
                      <a:pPr algn="l" fontAlgn="b"/>
                      <a:r>
                        <a:rPr lang="fi-FI" sz="1000" u="none" strike="noStrike">
                          <a:effectLst/>
                        </a:rPr>
                        <a:t>Kaavi</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414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357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967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859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-433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780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1 000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844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8 105</a:t>
                      </a:r>
                    </a:p>
                  </a:txBody>
                  <a:tcPr marL="36000" marR="36000" marT="18000" marB="18000" anchor="b"/>
                </a:tc>
                <a:extLst>
                  <a:ext uri="{0D108BD9-81ED-4DB2-BD59-A6C34878D82A}">
                    <a16:rowId xmlns:a16="http://schemas.microsoft.com/office/drawing/2014/main" val="862743506"/>
                  </a:ext>
                </a:extLst>
              </a:tr>
              <a:tr h="198000">
                <a:tc>
                  <a:txBody>
                    <a:bodyPr/>
                    <a:lstStyle/>
                    <a:p>
                      <a:pPr algn="l" fontAlgn="b"/>
                      <a:r>
                        <a:rPr lang="fi-FI" sz="1000" u="none" strike="noStrike">
                          <a:effectLst/>
                        </a:rPr>
                        <a:t>Keitele</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2 035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916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789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740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731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185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2 385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985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1 630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3 225</a:t>
                      </a:r>
                    </a:p>
                  </a:txBody>
                  <a:tcPr marL="36000" marR="36000" marT="18000" marB="18000" anchor="b"/>
                </a:tc>
                <a:extLst>
                  <a:ext uri="{0D108BD9-81ED-4DB2-BD59-A6C34878D82A}">
                    <a16:rowId xmlns:a16="http://schemas.microsoft.com/office/drawing/2014/main" val="2100706048"/>
                  </a:ext>
                </a:extLst>
              </a:tr>
              <a:tr h="198000">
                <a:tc>
                  <a:txBody>
                    <a:bodyPr/>
                    <a:lstStyle/>
                    <a:p>
                      <a:pPr algn="l" fontAlgn="b"/>
                      <a:r>
                        <a:rPr lang="fi-FI" sz="1000" u="none" strike="noStrike">
                          <a:effectLst/>
                        </a:rPr>
                        <a:t>Kiuruvesi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7 475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2 696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3 777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3 357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3 406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-724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1 592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7 161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13 231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1 492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1 600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3 154</a:t>
                      </a:r>
                    </a:p>
                  </a:txBody>
                  <a:tcPr marL="36000" marR="36000" marT="18000" marB="18000" anchor="b"/>
                </a:tc>
                <a:extLst>
                  <a:ext uri="{0D108BD9-81ED-4DB2-BD59-A6C34878D82A}">
                    <a16:rowId xmlns:a16="http://schemas.microsoft.com/office/drawing/2014/main" val="3756629214"/>
                  </a:ext>
                </a:extLst>
              </a:tr>
              <a:tr h="198000">
                <a:tc>
                  <a:txBody>
                    <a:bodyPr/>
                    <a:lstStyle/>
                    <a:p>
                      <a:pPr algn="l" fontAlgn="b"/>
                      <a:r>
                        <a:rPr lang="fi-FI" sz="1000" u="none" strike="noStrike">
                          <a:effectLst/>
                        </a:rPr>
                        <a:t>Kuopio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124 021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45 590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52 500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58 200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58 069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-12 475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77 614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79 845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65 430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73 954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110 000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87 848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524 700</a:t>
                      </a:r>
                    </a:p>
                  </a:txBody>
                  <a:tcPr marL="36000" marR="36000" marT="18000" marB="18000" anchor="b"/>
                </a:tc>
                <a:extLst>
                  <a:ext uri="{0D108BD9-81ED-4DB2-BD59-A6C34878D82A}">
                    <a16:rowId xmlns:a16="http://schemas.microsoft.com/office/drawing/2014/main" val="218464126"/>
                  </a:ext>
                </a:extLst>
              </a:tr>
              <a:tr h="198000">
                <a:tc>
                  <a:txBody>
                    <a:bodyPr/>
                    <a:lstStyle/>
                    <a:p>
                      <a:pPr algn="l" fontAlgn="b"/>
                      <a:r>
                        <a:rPr lang="fi-FI" sz="1000" u="none" strike="noStrike">
                          <a:effectLst/>
                        </a:rPr>
                        <a:t>Lapinlahti</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8 975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2 973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3 461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3 197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3 109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1 314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1 865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2 080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2 000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3 957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34 976</a:t>
                      </a:r>
                    </a:p>
                  </a:txBody>
                  <a:tcPr marL="36000" marR="36000" marT="18000" marB="18000" anchor="b"/>
                </a:tc>
                <a:extLst>
                  <a:ext uri="{0D108BD9-81ED-4DB2-BD59-A6C34878D82A}">
                    <a16:rowId xmlns:a16="http://schemas.microsoft.com/office/drawing/2014/main" val="4074297070"/>
                  </a:ext>
                </a:extLst>
              </a:tr>
              <a:tr h="198000">
                <a:tc>
                  <a:txBody>
                    <a:bodyPr/>
                    <a:lstStyle/>
                    <a:p>
                      <a:pPr algn="l" fontAlgn="b"/>
                      <a:r>
                        <a:rPr lang="fi-FI" sz="1000" u="none" strike="noStrike">
                          <a:effectLst/>
                        </a:rPr>
                        <a:t>Leppävirta</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9 049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2 765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2 589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2 143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3 014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7 368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11 470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8 145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7 368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5 000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11 500</a:t>
                      </a:r>
                    </a:p>
                  </a:txBody>
                  <a:tcPr marL="36000" marR="36000" marT="18000" marB="18000" anchor="b"/>
                </a:tc>
                <a:extLst>
                  <a:ext uri="{0D108BD9-81ED-4DB2-BD59-A6C34878D82A}">
                    <a16:rowId xmlns:a16="http://schemas.microsoft.com/office/drawing/2014/main" val="1898772886"/>
                  </a:ext>
                </a:extLst>
              </a:tr>
              <a:tr h="198000">
                <a:tc>
                  <a:txBody>
                    <a:bodyPr/>
                    <a:lstStyle/>
                    <a:p>
                      <a:pPr algn="l" fontAlgn="b"/>
                      <a:r>
                        <a:rPr lang="fi-FI" sz="1000" u="none" strike="noStrike">
                          <a:effectLst/>
                        </a:rPr>
                        <a:t>Pielavesi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4 073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1 656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1 578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869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1 439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6 354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8 105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6 304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513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9 306</a:t>
                      </a:r>
                    </a:p>
                  </a:txBody>
                  <a:tcPr marL="36000" marR="36000" marT="18000" marB="18000" anchor="b"/>
                </a:tc>
                <a:extLst>
                  <a:ext uri="{0D108BD9-81ED-4DB2-BD59-A6C34878D82A}">
                    <a16:rowId xmlns:a16="http://schemas.microsoft.com/office/drawing/2014/main" val="1167750622"/>
                  </a:ext>
                </a:extLst>
              </a:tr>
              <a:tr h="198000">
                <a:tc>
                  <a:txBody>
                    <a:bodyPr/>
                    <a:lstStyle/>
                    <a:p>
                      <a:pPr algn="l" fontAlgn="b"/>
                      <a:r>
                        <a:rPr lang="fi-FI" sz="1000" u="none" strike="noStrike">
                          <a:effectLst/>
                        </a:rPr>
                        <a:t>Rautalampi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2 933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961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446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762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867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704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1 118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485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291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1 000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8 369</a:t>
                      </a:r>
                    </a:p>
                  </a:txBody>
                  <a:tcPr marL="36000" marR="36000" marT="18000" marB="18000" anchor="b"/>
                </a:tc>
                <a:extLst>
                  <a:ext uri="{0D108BD9-81ED-4DB2-BD59-A6C34878D82A}">
                    <a16:rowId xmlns:a16="http://schemas.microsoft.com/office/drawing/2014/main" val="1796813857"/>
                  </a:ext>
                </a:extLst>
              </a:tr>
              <a:tr h="198000">
                <a:tc>
                  <a:txBody>
                    <a:bodyPr/>
                    <a:lstStyle/>
                    <a:p>
                      <a:pPr algn="l" fontAlgn="b"/>
                      <a:r>
                        <a:rPr lang="fi-FI" sz="1000" u="none" strike="noStrike">
                          <a:effectLst/>
                        </a:rPr>
                        <a:t>Rautavaara</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1 424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855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1 089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1 111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764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1 633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1 078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508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4 525</a:t>
                      </a:r>
                    </a:p>
                  </a:txBody>
                  <a:tcPr marL="36000" marR="36000" marT="18000" marB="18000" anchor="b"/>
                </a:tc>
                <a:extLst>
                  <a:ext uri="{0D108BD9-81ED-4DB2-BD59-A6C34878D82A}">
                    <a16:rowId xmlns:a16="http://schemas.microsoft.com/office/drawing/2014/main" val="31715904"/>
                  </a:ext>
                </a:extLst>
              </a:tr>
              <a:tr h="198000">
                <a:tc>
                  <a:txBody>
                    <a:bodyPr/>
                    <a:lstStyle/>
                    <a:p>
                      <a:pPr algn="l" fontAlgn="b"/>
                      <a:r>
                        <a:rPr lang="fi-FI" sz="1000" u="none" strike="noStrike">
                          <a:effectLst/>
                        </a:rPr>
                        <a:t>Siilinjärvi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21 290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8 293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5 223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5 353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7 600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694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8 024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5 755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5 315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7 285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12 414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12 672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65 927</a:t>
                      </a:r>
                    </a:p>
                  </a:txBody>
                  <a:tcPr marL="36000" marR="36000" marT="18000" marB="18000" anchor="b"/>
                </a:tc>
                <a:extLst>
                  <a:ext uri="{0D108BD9-81ED-4DB2-BD59-A6C34878D82A}">
                    <a16:rowId xmlns:a16="http://schemas.microsoft.com/office/drawing/2014/main" val="2570348355"/>
                  </a:ext>
                </a:extLst>
              </a:tr>
              <a:tr h="198000">
                <a:tc>
                  <a:txBody>
                    <a:bodyPr/>
                    <a:lstStyle/>
                    <a:p>
                      <a:pPr algn="l" fontAlgn="b"/>
                      <a:r>
                        <a:rPr lang="fi-FI" sz="1000" u="none" strike="noStrike">
                          <a:effectLst/>
                        </a:rPr>
                        <a:t>Sonkajärvi</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3 637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1 198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1 021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1 072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1 261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288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1 689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3 076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2 030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1 382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327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4 035</a:t>
                      </a:r>
                    </a:p>
                  </a:txBody>
                  <a:tcPr marL="36000" marR="36000" marT="18000" marB="18000" anchor="b"/>
                </a:tc>
                <a:extLst>
                  <a:ext uri="{0D108BD9-81ED-4DB2-BD59-A6C34878D82A}">
                    <a16:rowId xmlns:a16="http://schemas.microsoft.com/office/drawing/2014/main" val="3516235127"/>
                  </a:ext>
                </a:extLst>
              </a:tr>
              <a:tr h="198000">
                <a:tc>
                  <a:txBody>
                    <a:bodyPr/>
                    <a:lstStyle/>
                    <a:p>
                      <a:pPr algn="l" fontAlgn="b"/>
                      <a:r>
                        <a:rPr lang="fi-FI" sz="1000" u="none" strike="noStrike">
                          <a:effectLst/>
                        </a:rPr>
                        <a:t>Suonenjoki</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6 708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2 533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2 400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7 225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2 725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3 060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5 280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4 000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20 703</a:t>
                      </a:r>
                    </a:p>
                  </a:txBody>
                  <a:tcPr marL="36000" marR="36000" marT="18000" marB="18000" anchor="b"/>
                </a:tc>
                <a:extLst>
                  <a:ext uri="{0D108BD9-81ED-4DB2-BD59-A6C34878D82A}">
                    <a16:rowId xmlns:a16="http://schemas.microsoft.com/office/drawing/2014/main" val="1594268060"/>
                  </a:ext>
                </a:extLst>
              </a:tr>
              <a:tr h="198000">
                <a:tc>
                  <a:txBody>
                    <a:bodyPr/>
                    <a:lstStyle/>
                    <a:p>
                      <a:pPr algn="l" fontAlgn="b"/>
                      <a:r>
                        <a:rPr lang="fi-FI" sz="1000" u="none" strike="noStrike">
                          <a:effectLst/>
                        </a:rPr>
                        <a:t>Tervo</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1 412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343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227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282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385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540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431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3 815</a:t>
                      </a:r>
                    </a:p>
                  </a:txBody>
                  <a:tcPr marL="36000" marR="36000" marT="18000" marB="18000" anchor="b"/>
                </a:tc>
                <a:extLst>
                  <a:ext uri="{0D108BD9-81ED-4DB2-BD59-A6C34878D82A}">
                    <a16:rowId xmlns:a16="http://schemas.microsoft.com/office/drawing/2014/main" val="2131151334"/>
                  </a:ext>
                </a:extLst>
              </a:tr>
              <a:tr h="198000">
                <a:tc>
                  <a:txBody>
                    <a:bodyPr/>
                    <a:lstStyle/>
                    <a:p>
                      <a:pPr algn="l" fontAlgn="b"/>
                      <a:r>
                        <a:rPr lang="fi-FI" sz="1000" u="none" strike="noStrike">
                          <a:effectLst/>
                        </a:rPr>
                        <a:t>Tuusniemi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2 313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-484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-526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466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918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-1 291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1 225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1 120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425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625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4 125</a:t>
                      </a:r>
                    </a:p>
                  </a:txBody>
                  <a:tcPr marL="36000" marR="36000" marT="18000" marB="18000" anchor="b"/>
                </a:tc>
                <a:extLst>
                  <a:ext uri="{0D108BD9-81ED-4DB2-BD59-A6C34878D82A}">
                    <a16:rowId xmlns:a16="http://schemas.microsoft.com/office/drawing/2014/main" val="2490296576"/>
                  </a:ext>
                </a:extLst>
              </a:tr>
              <a:tr h="198000">
                <a:tc>
                  <a:txBody>
                    <a:bodyPr/>
                    <a:lstStyle/>
                    <a:p>
                      <a:pPr algn="l" fontAlgn="b"/>
                      <a:r>
                        <a:rPr lang="fi-FI" sz="1000" u="none" strike="noStrike">
                          <a:effectLst/>
                        </a:rPr>
                        <a:t>Varkaus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19 727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5 382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5 868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6 198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7 300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-1 918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12 005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11 870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13 011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11 238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19 000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15 000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97 390</a:t>
                      </a:r>
                    </a:p>
                  </a:txBody>
                  <a:tcPr marL="36000" marR="36000" marT="18000" marB="18000" anchor="b"/>
                </a:tc>
                <a:extLst>
                  <a:ext uri="{0D108BD9-81ED-4DB2-BD59-A6C34878D82A}">
                    <a16:rowId xmlns:a16="http://schemas.microsoft.com/office/drawing/2014/main" val="3176780310"/>
                  </a:ext>
                </a:extLst>
              </a:tr>
              <a:tr h="198000">
                <a:tc>
                  <a:txBody>
                    <a:bodyPr/>
                    <a:lstStyle/>
                    <a:p>
                      <a:pPr algn="l" fontAlgn="b"/>
                      <a:r>
                        <a:rPr lang="fi-FI" sz="1000" u="none" strike="noStrike">
                          <a:effectLst/>
                        </a:rPr>
                        <a:t>Vesanto</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1 895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947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776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734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214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527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622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666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527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652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5 418</a:t>
                      </a:r>
                    </a:p>
                  </a:txBody>
                  <a:tcPr marL="36000" marR="36000" marT="18000" marB="18000" anchor="b"/>
                </a:tc>
                <a:extLst>
                  <a:ext uri="{0D108BD9-81ED-4DB2-BD59-A6C34878D82A}">
                    <a16:rowId xmlns:a16="http://schemas.microsoft.com/office/drawing/2014/main" val="2670473216"/>
                  </a:ext>
                </a:extLst>
              </a:tr>
              <a:tr h="198000">
                <a:tc>
                  <a:txBody>
                    <a:bodyPr/>
                    <a:lstStyle/>
                    <a:p>
                      <a:pPr algn="l" fontAlgn="b"/>
                      <a:r>
                        <a:rPr lang="fi-FI" sz="1000" u="none" strike="noStrike">
                          <a:effectLst/>
                        </a:rPr>
                        <a:t>Vieremä</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3 387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1 318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1 345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1 180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1 318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265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565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4 363</a:t>
                      </a:r>
                    </a:p>
                  </a:txBody>
                  <a:tcPr marL="36000" marR="36000" marT="18000" marB="18000" anchor="b"/>
                </a:tc>
                <a:extLst>
                  <a:ext uri="{0D108BD9-81ED-4DB2-BD59-A6C34878D82A}">
                    <a16:rowId xmlns:a16="http://schemas.microsoft.com/office/drawing/2014/main" val="3646775971"/>
                  </a:ext>
                </a:extLst>
              </a:tr>
              <a:tr h="198000">
                <a:tc>
                  <a:txBody>
                    <a:bodyPr/>
                    <a:lstStyle/>
                    <a:p>
                      <a:pPr algn="l" fontAlgn="b"/>
                      <a:r>
                        <a:rPr lang="fi-FI" sz="1000" b="1" u="none" strike="noStrike" dirty="0">
                          <a:effectLst/>
                        </a:rPr>
                        <a:t>Pohjois-Savo</a:t>
                      </a:r>
                      <a:endParaRPr lang="fi-FI" sz="1000" b="1"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248 190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88 466</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92 392</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97 404</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106 218</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-16 321</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149 525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161 911</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136 706</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138 473</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189 814</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156 145</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920 079</a:t>
                      </a:r>
                    </a:p>
                  </a:txBody>
                  <a:tcPr marL="36000" marR="36000" marT="18000" marB="18000" anchor="b"/>
                </a:tc>
                <a:extLst>
                  <a:ext uri="{0D108BD9-81ED-4DB2-BD59-A6C34878D82A}">
                    <a16:rowId xmlns:a16="http://schemas.microsoft.com/office/drawing/2014/main" val="133406695"/>
                  </a:ext>
                </a:extLst>
              </a:tr>
            </a:tbl>
          </a:graphicData>
        </a:graphic>
      </p:graphicFrame>
      <p:sp>
        <p:nvSpPr>
          <p:cNvPr id="4" name="Tekstiruutu 3">
            <a:extLst>
              <a:ext uri="{FF2B5EF4-FFF2-40B4-BE49-F238E27FC236}">
                <a16:creationId xmlns:a16="http://schemas.microsoft.com/office/drawing/2014/main" id="{A3EC7311-8F93-9B59-F37D-5A39793E544B}"/>
              </a:ext>
            </a:extLst>
          </p:cNvPr>
          <p:cNvSpPr txBox="1"/>
          <p:nvPr/>
        </p:nvSpPr>
        <p:spPr>
          <a:xfrm>
            <a:off x="0" y="6495396"/>
            <a:ext cx="8697680" cy="369332"/>
          </a:xfrm>
          <a:prstGeom prst="rect">
            <a:avLst/>
          </a:prstGeom>
          <a:noFill/>
        </p:spPr>
        <p:txBody>
          <a:bodyPr wrap="square">
            <a:spAutoFit/>
          </a:bodyPr>
          <a:lstStyle/>
          <a:p>
            <a:r>
              <a:rPr lang="fi-FI" sz="900" dirty="0"/>
              <a:t>Huom! Lainamäärä ei sisällä pitkäaikaisia vastuita (ml. leasing-vastuut) eikä konsernivastuita.</a:t>
            </a:r>
          </a:p>
          <a:p>
            <a:r>
              <a:rPr lang="fi-FI" sz="900" dirty="0"/>
              <a:t>Lähde: väestö: Tilastokeskus / muut tiedot: kysely Pohjois-Savon kunnille kuntien talousarvioista, marras-joulukuu 2024</a:t>
            </a:r>
          </a:p>
        </p:txBody>
      </p:sp>
    </p:spTree>
    <p:extLst>
      <p:ext uri="{BB962C8B-B14F-4D97-AF65-F5344CB8AC3E}">
        <p14:creationId xmlns:p14="http://schemas.microsoft.com/office/powerpoint/2010/main" val="1449779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CC11">
            <a:alpha val="0"/>
          </a:srgbClr>
        </a:solidFill>
        <a:effectLst/>
      </p:bgPr>
    </p:bg>
    <p:spTree>
      <p:nvGrpSpPr>
        <p:cNvPr id="1" name=""/>
        <p:cNvGrpSpPr/>
        <p:nvPr/>
      </p:nvGrpSpPr>
      <p:grpSpPr>
        <a:xfrm>
          <a:off x="0" y="0"/>
          <a:ext cx="0" cy="0"/>
          <a:chOff x="0" y="0"/>
          <a:chExt cx="0" cy="0"/>
        </a:xfrm>
      </p:grpSpPr>
      <p:sp>
        <p:nvSpPr>
          <p:cNvPr id="10" name="Otsikko 1">
            <a:extLst>
              <a:ext uri="{FF2B5EF4-FFF2-40B4-BE49-F238E27FC236}">
                <a16:creationId xmlns:a16="http://schemas.microsoft.com/office/drawing/2014/main" id="{3E4F8491-AF3F-C14A-BED4-E48810A92E9C}"/>
              </a:ext>
            </a:extLst>
          </p:cNvPr>
          <p:cNvSpPr>
            <a:spLocks noGrp="1"/>
          </p:cNvSpPr>
          <p:nvPr>
            <p:ph type="title"/>
          </p:nvPr>
        </p:nvSpPr>
        <p:spPr>
          <a:xfrm>
            <a:off x="448456" y="365125"/>
            <a:ext cx="11288842" cy="1325563"/>
          </a:xfrm>
        </p:spPr>
        <p:txBody>
          <a:bodyPr>
            <a:normAutofit/>
          </a:bodyPr>
          <a:lstStyle/>
          <a:p>
            <a:r>
              <a:rPr lang="fi-FI" sz="3200" dirty="0"/>
              <a:t>Pohjois-Savon kuntien talousarviot v. 2025 (€/as) 4/6</a:t>
            </a:r>
            <a:br>
              <a:rPr lang="fi-FI" dirty="0"/>
            </a:br>
            <a:r>
              <a:rPr lang="fi-FI" sz="2000" dirty="0"/>
              <a:t>(ml. liikelaitokset) (tiedot sisältävät vain ulkoiset menot ja tulot)</a:t>
            </a:r>
          </a:p>
        </p:txBody>
      </p:sp>
      <p:pic>
        <p:nvPicPr>
          <p:cNvPr id="7" name="Kuva 6">
            <a:extLst>
              <a:ext uri="{FF2B5EF4-FFF2-40B4-BE49-F238E27FC236}">
                <a16:creationId xmlns:a16="http://schemas.microsoft.com/office/drawing/2014/main" id="{34C10C92-2E94-7A44-BD24-737A3C00410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755943" y="6332259"/>
            <a:ext cx="2316136" cy="409184"/>
          </a:xfrm>
          <a:prstGeom prst="rect">
            <a:avLst/>
          </a:prstGeom>
        </p:spPr>
      </p:pic>
      <p:sp>
        <p:nvSpPr>
          <p:cNvPr id="3" name="Tekstiruutu 2">
            <a:extLst>
              <a:ext uri="{FF2B5EF4-FFF2-40B4-BE49-F238E27FC236}">
                <a16:creationId xmlns:a16="http://schemas.microsoft.com/office/drawing/2014/main" id="{0C3BEEBB-FF66-A7D8-A200-8DEFE55C22DF}"/>
              </a:ext>
            </a:extLst>
          </p:cNvPr>
          <p:cNvSpPr txBox="1"/>
          <p:nvPr/>
        </p:nvSpPr>
        <p:spPr>
          <a:xfrm>
            <a:off x="0" y="6488668"/>
            <a:ext cx="8697680" cy="369332"/>
          </a:xfrm>
          <a:prstGeom prst="rect">
            <a:avLst/>
          </a:prstGeom>
          <a:noFill/>
        </p:spPr>
        <p:txBody>
          <a:bodyPr wrap="square">
            <a:spAutoFit/>
          </a:bodyPr>
          <a:lstStyle/>
          <a:p>
            <a:r>
              <a:rPr lang="fi-FI" sz="900" dirty="0"/>
              <a:t>Huom! Lainamäärä ei sisällä pitkäaikaisia vastuita (ml. leasing-vastuut) eikä konsernivastuita.</a:t>
            </a:r>
          </a:p>
          <a:p>
            <a:r>
              <a:rPr lang="fi-FI" sz="900" dirty="0"/>
              <a:t>Lähde: väestö: Tilastokeskus / muut tiedot: kysely Pohjois-Savon kunnille kuntien talousarvioista, marras-joulukuu 2024</a:t>
            </a:r>
          </a:p>
        </p:txBody>
      </p:sp>
      <p:graphicFrame>
        <p:nvGraphicFramePr>
          <p:cNvPr id="2" name="Taulukko 1">
            <a:extLst>
              <a:ext uri="{FF2B5EF4-FFF2-40B4-BE49-F238E27FC236}">
                <a16:creationId xmlns:a16="http://schemas.microsoft.com/office/drawing/2014/main" id="{111853CF-B74D-5171-BDE3-8594E659C068}"/>
              </a:ext>
            </a:extLst>
          </p:cNvPr>
          <p:cNvGraphicFramePr>
            <a:graphicFrameLocks noGrp="1"/>
          </p:cNvGraphicFramePr>
          <p:nvPr>
            <p:extLst>
              <p:ext uri="{D42A27DB-BD31-4B8C-83A1-F6EECF244321}">
                <p14:modId xmlns:p14="http://schemas.microsoft.com/office/powerpoint/2010/main" val="3894546217"/>
              </p:ext>
            </p:extLst>
          </p:nvPr>
        </p:nvGraphicFramePr>
        <p:xfrm>
          <a:off x="656877" y="1608675"/>
          <a:ext cx="10872000" cy="4792800"/>
        </p:xfrm>
        <a:graphic>
          <a:graphicData uri="http://schemas.openxmlformats.org/drawingml/2006/table">
            <a:tbl>
              <a:tblPr firstRow="1" bandRow="1">
                <a:tableStyleId>{9D7B26C5-4107-4FEC-AEDC-1716B250A1EF}</a:tableStyleId>
              </a:tblPr>
              <a:tblGrid>
                <a:gridCol w="900000">
                  <a:extLst>
                    <a:ext uri="{9D8B030D-6E8A-4147-A177-3AD203B41FA5}">
                      <a16:colId xmlns:a16="http://schemas.microsoft.com/office/drawing/2014/main" val="1324029115"/>
                    </a:ext>
                  </a:extLst>
                </a:gridCol>
                <a:gridCol w="684000">
                  <a:extLst>
                    <a:ext uri="{9D8B030D-6E8A-4147-A177-3AD203B41FA5}">
                      <a16:colId xmlns:a16="http://schemas.microsoft.com/office/drawing/2014/main" val="1775198613"/>
                    </a:ext>
                  </a:extLst>
                </a:gridCol>
                <a:gridCol w="684000">
                  <a:extLst>
                    <a:ext uri="{9D8B030D-6E8A-4147-A177-3AD203B41FA5}">
                      <a16:colId xmlns:a16="http://schemas.microsoft.com/office/drawing/2014/main" val="3425635083"/>
                    </a:ext>
                  </a:extLst>
                </a:gridCol>
                <a:gridCol w="684000">
                  <a:extLst>
                    <a:ext uri="{9D8B030D-6E8A-4147-A177-3AD203B41FA5}">
                      <a16:colId xmlns:a16="http://schemas.microsoft.com/office/drawing/2014/main" val="566934904"/>
                    </a:ext>
                  </a:extLst>
                </a:gridCol>
                <a:gridCol w="684000">
                  <a:extLst>
                    <a:ext uri="{9D8B030D-6E8A-4147-A177-3AD203B41FA5}">
                      <a16:colId xmlns:a16="http://schemas.microsoft.com/office/drawing/2014/main" val="458678579"/>
                    </a:ext>
                  </a:extLst>
                </a:gridCol>
                <a:gridCol w="684000">
                  <a:extLst>
                    <a:ext uri="{9D8B030D-6E8A-4147-A177-3AD203B41FA5}">
                      <a16:colId xmlns:a16="http://schemas.microsoft.com/office/drawing/2014/main" val="3046080525"/>
                    </a:ext>
                  </a:extLst>
                </a:gridCol>
                <a:gridCol w="684000">
                  <a:extLst>
                    <a:ext uri="{9D8B030D-6E8A-4147-A177-3AD203B41FA5}">
                      <a16:colId xmlns:a16="http://schemas.microsoft.com/office/drawing/2014/main" val="1221873668"/>
                    </a:ext>
                  </a:extLst>
                </a:gridCol>
                <a:gridCol w="684000">
                  <a:extLst>
                    <a:ext uri="{9D8B030D-6E8A-4147-A177-3AD203B41FA5}">
                      <a16:colId xmlns:a16="http://schemas.microsoft.com/office/drawing/2014/main" val="3559548271"/>
                    </a:ext>
                  </a:extLst>
                </a:gridCol>
                <a:gridCol w="684000">
                  <a:extLst>
                    <a:ext uri="{9D8B030D-6E8A-4147-A177-3AD203B41FA5}">
                      <a16:colId xmlns:a16="http://schemas.microsoft.com/office/drawing/2014/main" val="2711565852"/>
                    </a:ext>
                  </a:extLst>
                </a:gridCol>
                <a:gridCol w="684000">
                  <a:extLst>
                    <a:ext uri="{9D8B030D-6E8A-4147-A177-3AD203B41FA5}">
                      <a16:colId xmlns:a16="http://schemas.microsoft.com/office/drawing/2014/main" val="478356817"/>
                    </a:ext>
                  </a:extLst>
                </a:gridCol>
                <a:gridCol w="684000">
                  <a:extLst>
                    <a:ext uri="{9D8B030D-6E8A-4147-A177-3AD203B41FA5}">
                      <a16:colId xmlns:a16="http://schemas.microsoft.com/office/drawing/2014/main" val="2873042398"/>
                    </a:ext>
                  </a:extLst>
                </a:gridCol>
                <a:gridCol w="1188000">
                  <a:extLst>
                    <a:ext uri="{9D8B030D-6E8A-4147-A177-3AD203B41FA5}">
                      <a16:colId xmlns:a16="http://schemas.microsoft.com/office/drawing/2014/main" val="3332320470"/>
                    </a:ext>
                  </a:extLst>
                </a:gridCol>
                <a:gridCol w="1188000">
                  <a:extLst>
                    <a:ext uri="{9D8B030D-6E8A-4147-A177-3AD203B41FA5}">
                      <a16:colId xmlns:a16="http://schemas.microsoft.com/office/drawing/2014/main" val="950772097"/>
                    </a:ext>
                  </a:extLst>
                </a:gridCol>
                <a:gridCol w="756000">
                  <a:extLst>
                    <a:ext uri="{9D8B030D-6E8A-4147-A177-3AD203B41FA5}">
                      <a16:colId xmlns:a16="http://schemas.microsoft.com/office/drawing/2014/main" val="2923426067"/>
                    </a:ext>
                  </a:extLst>
                </a:gridCol>
              </a:tblGrid>
              <a:tr h="720000">
                <a:tc>
                  <a:txBody>
                    <a:bodyPr/>
                    <a:lstStyle/>
                    <a:p>
                      <a:pPr algn="l" fontAlgn="b"/>
                      <a:r>
                        <a:rPr lang="fi-FI" sz="1000" u="none" strike="noStrike" dirty="0">
                          <a:effectLst/>
                        </a:rPr>
                        <a:t>Kunta</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Väestö</a:t>
                      </a:r>
                      <a:br>
                        <a:rPr lang="fi-FI" sz="1000" b="0" u="none" strike="noStrike" dirty="0">
                          <a:effectLst/>
                        </a:rPr>
                      </a:br>
                      <a:r>
                        <a:rPr lang="fi-FI" sz="1000" b="0" u="none" strike="noStrike" dirty="0">
                          <a:effectLst/>
                        </a:rPr>
                        <a:t>31.12.</a:t>
                      </a:r>
                      <a:br>
                        <a:rPr lang="fi-FI" sz="1000" b="0" u="none" strike="noStrike" dirty="0">
                          <a:effectLst/>
                        </a:rPr>
                      </a:br>
                      <a:r>
                        <a:rPr lang="fi-FI" sz="1000" b="0" u="none" strike="noStrike" dirty="0">
                          <a:effectLst/>
                        </a:rPr>
                        <a:t>2023</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Vuosikate</a:t>
                      </a:r>
                      <a:br>
                        <a:rPr lang="fi-FI" sz="1000" u="none" strike="noStrike" dirty="0">
                          <a:effectLst/>
                        </a:rPr>
                      </a:br>
                      <a:r>
                        <a:rPr lang="fi-FI" sz="1000" u="none" strike="noStrike" dirty="0">
                          <a:effectLst/>
                        </a:rPr>
                        <a:t>v. 2025</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Vuosikate</a:t>
                      </a:r>
                      <a:br>
                        <a:rPr lang="fi-FI" sz="1000" b="0" u="none" strike="noStrike" dirty="0">
                          <a:effectLst/>
                        </a:rPr>
                      </a:br>
                      <a:r>
                        <a:rPr lang="fi-FI" sz="1000" b="0" u="none" strike="noStrike" dirty="0">
                          <a:effectLst/>
                        </a:rPr>
                        <a:t>v. 2026</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Vuosikate</a:t>
                      </a:r>
                      <a:br>
                        <a:rPr lang="fi-FI" sz="1000" b="0" u="none" strike="noStrike" dirty="0">
                          <a:effectLst/>
                        </a:rPr>
                      </a:br>
                      <a:r>
                        <a:rPr lang="fi-FI" sz="1000" b="0" u="none" strike="noStrike" dirty="0">
                          <a:effectLst/>
                        </a:rPr>
                        <a:t>v. 2027</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Suunnit.</a:t>
                      </a:r>
                      <a:br>
                        <a:rPr lang="fi-FI" sz="1000" u="none" strike="noStrike" dirty="0">
                          <a:effectLst/>
                        </a:rPr>
                      </a:br>
                      <a:r>
                        <a:rPr lang="fi-FI" sz="1000" u="none" strike="noStrike" dirty="0">
                          <a:effectLst/>
                        </a:rPr>
                        <a:t>mukaiset</a:t>
                      </a:r>
                      <a:br>
                        <a:rPr lang="fi-FI" sz="1000" u="none" strike="noStrike" dirty="0">
                          <a:effectLst/>
                        </a:rPr>
                      </a:br>
                      <a:r>
                        <a:rPr lang="fi-FI" sz="1000" u="none" strike="noStrike" dirty="0">
                          <a:effectLst/>
                        </a:rPr>
                        <a:t>poistot</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Tilikauden</a:t>
                      </a:r>
                      <a:br>
                        <a:rPr lang="fi-FI" sz="1000" u="none" strike="noStrike" dirty="0">
                          <a:effectLst/>
                        </a:rPr>
                      </a:br>
                      <a:r>
                        <a:rPr lang="fi-FI" sz="1000" u="none" strike="noStrike" dirty="0">
                          <a:effectLst/>
                        </a:rPr>
                        <a:t>yli-/</a:t>
                      </a:r>
                      <a:br>
                        <a:rPr lang="fi-FI" sz="1000" u="none" strike="noStrike" dirty="0">
                          <a:effectLst/>
                        </a:rPr>
                      </a:br>
                      <a:r>
                        <a:rPr lang="fi-FI" sz="1000" u="none" strike="noStrike" dirty="0">
                          <a:effectLst/>
                        </a:rPr>
                        <a:t>alijäämä</a:t>
                      </a:r>
                      <a:endParaRPr lang="fi-FI" sz="1000" b="1"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Käyttöom.</a:t>
                      </a:r>
                      <a:br>
                        <a:rPr lang="fi-FI" sz="1000" u="none" strike="noStrike" dirty="0">
                          <a:effectLst/>
                        </a:rPr>
                      </a:br>
                      <a:r>
                        <a:rPr lang="fi-FI" sz="1000" u="none" strike="noStrike" dirty="0">
                          <a:effectLst/>
                        </a:rPr>
                        <a:t>investoin.</a:t>
                      </a:r>
                      <a:br>
                        <a:rPr lang="fi-FI" sz="1000" u="none" strike="noStrike" dirty="0">
                          <a:effectLst/>
                        </a:rPr>
                      </a:br>
                      <a:r>
                        <a:rPr lang="fi-FI" sz="1000" u="none" strike="noStrike" dirty="0">
                          <a:effectLst/>
                        </a:rPr>
                        <a:t>(brutto)</a:t>
                      </a:r>
                      <a:br>
                        <a:rPr lang="fi-FI" sz="1000" u="none" strike="noStrike" dirty="0">
                          <a:effectLst/>
                        </a:rPr>
                      </a:br>
                      <a:r>
                        <a:rPr lang="fi-FI" sz="1000" u="none" strike="noStrike" dirty="0">
                          <a:effectLst/>
                        </a:rPr>
                        <a:t>v. 2025</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Käyttöom.</a:t>
                      </a:r>
                      <a:br>
                        <a:rPr lang="fi-FI" sz="1000" b="0" u="none" strike="noStrike" dirty="0">
                          <a:effectLst/>
                        </a:rPr>
                      </a:br>
                      <a:r>
                        <a:rPr lang="fi-FI" sz="1000" b="0" u="none" strike="noStrike" dirty="0">
                          <a:effectLst/>
                        </a:rPr>
                        <a:t>investoin.</a:t>
                      </a:r>
                      <a:br>
                        <a:rPr lang="fi-FI" sz="1000" b="0" u="none" strike="noStrike" dirty="0">
                          <a:effectLst/>
                        </a:rPr>
                      </a:br>
                      <a:r>
                        <a:rPr lang="fi-FI" sz="1000" b="0" u="none" strike="noStrike" dirty="0">
                          <a:effectLst/>
                        </a:rPr>
                        <a:t>(brutto)</a:t>
                      </a:r>
                      <a:br>
                        <a:rPr lang="fi-FI" sz="1000" b="0" u="none" strike="noStrike" dirty="0">
                          <a:effectLst/>
                        </a:rPr>
                      </a:br>
                      <a:r>
                        <a:rPr lang="fi-FI" sz="1000" b="0" u="none" strike="noStrike" dirty="0">
                          <a:effectLst/>
                        </a:rPr>
                        <a:t>v. 2026</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Käyttöom.</a:t>
                      </a:r>
                      <a:br>
                        <a:rPr lang="fi-FI" sz="1000" b="0" u="none" strike="noStrike" dirty="0">
                          <a:effectLst/>
                        </a:rPr>
                      </a:br>
                      <a:r>
                        <a:rPr lang="fi-FI" sz="1000" b="0" u="none" strike="noStrike" dirty="0">
                          <a:effectLst/>
                        </a:rPr>
                        <a:t>investoin.</a:t>
                      </a:r>
                      <a:br>
                        <a:rPr lang="fi-FI" sz="1000" b="0" u="none" strike="noStrike" dirty="0">
                          <a:effectLst/>
                        </a:rPr>
                      </a:br>
                      <a:r>
                        <a:rPr lang="fi-FI" sz="1000" b="0" u="none" strike="noStrike" dirty="0">
                          <a:effectLst/>
                        </a:rPr>
                        <a:t>(brutto)</a:t>
                      </a:r>
                      <a:br>
                        <a:rPr lang="fi-FI" sz="1000" b="0" u="none" strike="noStrike" dirty="0">
                          <a:effectLst/>
                        </a:rPr>
                      </a:br>
                      <a:r>
                        <a:rPr lang="fi-FI" sz="1000" b="0" u="none" strike="noStrike" dirty="0">
                          <a:effectLst/>
                        </a:rPr>
                        <a:t>v. 2027</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Käyttöom.</a:t>
                      </a:r>
                      <a:br>
                        <a:rPr lang="fi-FI" sz="1000" u="none" strike="noStrike" dirty="0">
                          <a:effectLst/>
                        </a:rPr>
                      </a:br>
                      <a:r>
                        <a:rPr lang="fi-FI" sz="1000" u="none" strike="noStrike" dirty="0">
                          <a:effectLst/>
                        </a:rPr>
                        <a:t>inv. netto</a:t>
                      </a:r>
                      <a:br>
                        <a:rPr lang="fi-FI" sz="1000" u="none" strike="noStrike" dirty="0">
                          <a:effectLst/>
                        </a:rPr>
                      </a:br>
                      <a:r>
                        <a:rPr lang="fi-FI" sz="1000" u="none" strike="noStrike" dirty="0">
                          <a:effectLst/>
                        </a:rPr>
                        <a:t>v. 2025</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Lainakannan</a:t>
                      </a:r>
                      <a:br>
                        <a:rPr lang="fi-FI" sz="1000" u="none" strike="noStrike" dirty="0">
                          <a:effectLst/>
                        </a:rPr>
                      </a:br>
                      <a:r>
                        <a:rPr lang="fi-FI" sz="1000" u="none" strike="noStrike" dirty="0">
                          <a:effectLst/>
                        </a:rPr>
                        <a:t>muutokset:</a:t>
                      </a:r>
                      <a:br>
                        <a:rPr lang="fi-FI" sz="1000" u="none" strike="noStrike" dirty="0">
                          <a:effectLst/>
                        </a:rPr>
                      </a:br>
                      <a:r>
                        <a:rPr lang="fi-FI" sz="1000" b="0" u="none" strike="noStrike" dirty="0">
                          <a:effectLst/>
                        </a:rPr>
                        <a:t>Pitkäaikaisten</a:t>
                      </a:r>
                      <a:br>
                        <a:rPr lang="fi-FI" sz="1000" b="0" u="none" strike="noStrike" dirty="0">
                          <a:effectLst/>
                        </a:rPr>
                      </a:br>
                      <a:r>
                        <a:rPr lang="fi-FI" sz="1000" b="0" u="none" strike="noStrike" dirty="0">
                          <a:effectLst/>
                        </a:rPr>
                        <a:t>lainojen lisäys</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Lainakannan</a:t>
                      </a:r>
                      <a:br>
                        <a:rPr lang="fi-FI" sz="1000" u="none" strike="noStrike" dirty="0">
                          <a:effectLst/>
                        </a:rPr>
                      </a:br>
                      <a:r>
                        <a:rPr lang="fi-FI" sz="1000" u="none" strike="noStrike" dirty="0">
                          <a:effectLst/>
                        </a:rPr>
                        <a:t>muutokset:</a:t>
                      </a:r>
                      <a:br>
                        <a:rPr lang="fi-FI" sz="1000" u="none" strike="noStrike" dirty="0">
                          <a:effectLst/>
                        </a:rPr>
                      </a:br>
                      <a:r>
                        <a:rPr lang="fi-FI" sz="1000" b="0" u="none" strike="noStrike" dirty="0">
                          <a:effectLst/>
                        </a:rPr>
                        <a:t>Pitkäaikaisten</a:t>
                      </a:r>
                      <a:br>
                        <a:rPr lang="fi-FI" sz="1000" b="0" u="none" strike="noStrike" dirty="0">
                          <a:effectLst/>
                        </a:rPr>
                      </a:br>
                      <a:r>
                        <a:rPr lang="fi-FI" sz="1000" b="0" u="none" strike="noStrike" dirty="0">
                          <a:effectLst/>
                        </a:rPr>
                        <a:t>lainojen vähennys</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Arvio pitkä-</a:t>
                      </a:r>
                      <a:br>
                        <a:rPr lang="fi-FI" sz="1000" u="none" strike="noStrike" dirty="0">
                          <a:effectLst/>
                        </a:rPr>
                      </a:br>
                      <a:r>
                        <a:rPr lang="fi-FI" sz="1000" u="none" strike="noStrike" dirty="0">
                          <a:effectLst/>
                        </a:rPr>
                        <a:t>aik. lainojen</a:t>
                      </a:r>
                      <a:br>
                        <a:rPr lang="fi-FI" sz="1000" u="none" strike="noStrike" dirty="0">
                          <a:effectLst/>
                        </a:rPr>
                      </a:br>
                      <a:r>
                        <a:rPr lang="fi-FI" sz="1000" u="none" strike="noStrike" dirty="0">
                          <a:effectLst/>
                        </a:rPr>
                        <a:t>määrästä</a:t>
                      </a:r>
                      <a:br>
                        <a:rPr lang="fi-FI" sz="1000" u="none" strike="noStrike" dirty="0">
                          <a:effectLst/>
                        </a:rPr>
                      </a:br>
                      <a:r>
                        <a:rPr lang="fi-FI" sz="1000" u="none" strike="noStrike" dirty="0">
                          <a:effectLst/>
                        </a:rPr>
                        <a:t>31.12.2025</a:t>
                      </a:r>
                      <a:endParaRPr lang="fi-FI" sz="1000" b="1" i="0" u="none" strike="noStrike" dirty="0">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598433876"/>
                  </a:ext>
                </a:extLst>
              </a:tr>
              <a:tr h="198000">
                <a:tc>
                  <a:txBody>
                    <a:bodyPr/>
                    <a:lstStyle/>
                    <a:p>
                      <a:pPr algn="l" fontAlgn="b"/>
                      <a:r>
                        <a:rPr lang="fi-FI" sz="1000" u="none" strike="noStrike" dirty="0">
                          <a:effectLst/>
                        </a:rPr>
                        <a:t>Iisalmi</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dirty="0">
                          <a:solidFill>
                            <a:srgbClr val="000000"/>
                          </a:solidFill>
                          <a:effectLst/>
                          <a:latin typeface="Calibri" panose="020F0502020204030204" pitchFamily="34" charset="0"/>
                        </a:rPr>
                        <a:t>20 618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416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464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423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655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960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893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1 402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1 155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4 344</a:t>
                      </a:r>
                    </a:p>
                  </a:txBody>
                  <a:tcPr marL="36000" marR="36000" marT="18000" marB="18000" anchor="b"/>
                </a:tc>
                <a:extLst>
                  <a:ext uri="{0D108BD9-81ED-4DB2-BD59-A6C34878D82A}">
                    <a16:rowId xmlns:a16="http://schemas.microsoft.com/office/drawing/2014/main" val="3196256841"/>
                  </a:ext>
                </a:extLst>
              </a:tr>
              <a:tr h="198000">
                <a:tc>
                  <a:txBody>
                    <a:bodyPr/>
                    <a:lstStyle/>
                    <a:p>
                      <a:pPr algn="l" fontAlgn="b"/>
                      <a:r>
                        <a:rPr lang="fi-FI" sz="1000" u="none" strike="noStrike">
                          <a:effectLst/>
                        </a:rPr>
                        <a:t>Joroinen</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4 590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336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338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242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253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564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306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466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763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698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3 676</a:t>
                      </a:r>
                    </a:p>
                  </a:txBody>
                  <a:tcPr marL="36000" marR="36000" marT="18000" marB="18000" anchor="b"/>
                </a:tc>
                <a:extLst>
                  <a:ext uri="{0D108BD9-81ED-4DB2-BD59-A6C34878D82A}">
                    <a16:rowId xmlns:a16="http://schemas.microsoft.com/office/drawing/2014/main" val="359423551"/>
                  </a:ext>
                </a:extLst>
              </a:tr>
              <a:tr h="174780">
                <a:tc>
                  <a:txBody>
                    <a:bodyPr/>
                    <a:lstStyle/>
                    <a:p>
                      <a:pPr algn="l" fontAlgn="b"/>
                      <a:r>
                        <a:rPr lang="fi-FI" sz="1000" u="none" strike="noStrike">
                          <a:effectLst/>
                        </a:rPr>
                        <a:t>Kaavi</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368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327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297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274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381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321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3 084</a:t>
                      </a:r>
                    </a:p>
                  </a:txBody>
                  <a:tcPr marL="36000" marR="36000" marT="18000" marB="18000" anchor="b"/>
                </a:tc>
                <a:extLst>
                  <a:ext uri="{0D108BD9-81ED-4DB2-BD59-A6C34878D82A}">
                    <a16:rowId xmlns:a16="http://schemas.microsoft.com/office/drawing/2014/main" val="1117088650"/>
                  </a:ext>
                </a:extLst>
              </a:tr>
              <a:tr h="198000">
                <a:tc>
                  <a:txBody>
                    <a:bodyPr/>
                    <a:lstStyle/>
                    <a:p>
                      <a:pPr algn="l" fontAlgn="b"/>
                      <a:r>
                        <a:rPr lang="fi-FI" sz="1000" u="none" strike="noStrike">
                          <a:effectLst/>
                        </a:rPr>
                        <a:t>Keitele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2 035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388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364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359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1 130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1 172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484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801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737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1 585</a:t>
                      </a:r>
                    </a:p>
                  </a:txBody>
                  <a:tcPr marL="36000" marR="36000" marT="18000" marB="18000" anchor="b"/>
                </a:tc>
                <a:extLst>
                  <a:ext uri="{0D108BD9-81ED-4DB2-BD59-A6C34878D82A}">
                    <a16:rowId xmlns:a16="http://schemas.microsoft.com/office/drawing/2014/main" val="90840900"/>
                  </a:ext>
                </a:extLst>
              </a:tr>
              <a:tr h="198000">
                <a:tc>
                  <a:txBody>
                    <a:bodyPr/>
                    <a:lstStyle/>
                    <a:p>
                      <a:pPr algn="l" fontAlgn="b"/>
                      <a:r>
                        <a:rPr lang="fi-FI" sz="1000" u="none" strike="noStrike">
                          <a:effectLst/>
                        </a:rPr>
                        <a:t>Kiuruvesi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7 475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361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505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449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456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213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958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1 770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214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422</a:t>
                      </a:r>
                    </a:p>
                  </a:txBody>
                  <a:tcPr marL="36000" marR="36000" marT="18000" marB="18000" anchor="b"/>
                </a:tc>
                <a:extLst>
                  <a:ext uri="{0D108BD9-81ED-4DB2-BD59-A6C34878D82A}">
                    <a16:rowId xmlns:a16="http://schemas.microsoft.com/office/drawing/2014/main" val="722826061"/>
                  </a:ext>
                </a:extLst>
              </a:tr>
              <a:tr h="198000">
                <a:tc>
                  <a:txBody>
                    <a:bodyPr/>
                    <a:lstStyle/>
                    <a:p>
                      <a:pPr algn="l" fontAlgn="b"/>
                      <a:r>
                        <a:rPr lang="fi-FI" sz="1000" u="none" strike="noStrike">
                          <a:effectLst/>
                        </a:rPr>
                        <a:t>Kuopio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124 021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368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423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469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468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626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644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596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708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4 231</a:t>
                      </a:r>
                    </a:p>
                  </a:txBody>
                  <a:tcPr marL="36000" marR="36000" marT="18000" marB="18000" anchor="b"/>
                </a:tc>
                <a:extLst>
                  <a:ext uri="{0D108BD9-81ED-4DB2-BD59-A6C34878D82A}">
                    <a16:rowId xmlns:a16="http://schemas.microsoft.com/office/drawing/2014/main" val="1875810381"/>
                  </a:ext>
                </a:extLst>
              </a:tr>
              <a:tr h="198000">
                <a:tc>
                  <a:txBody>
                    <a:bodyPr/>
                    <a:lstStyle/>
                    <a:p>
                      <a:pPr algn="l" fontAlgn="b"/>
                      <a:r>
                        <a:rPr lang="fi-FI" sz="1000" u="none" strike="noStrike">
                          <a:effectLst/>
                        </a:rPr>
                        <a:t>Lapinlahti</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8 975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331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386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356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346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208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232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223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441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3 897</a:t>
                      </a:r>
                    </a:p>
                  </a:txBody>
                  <a:tcPr marL="36000" marR="36000" marT="18000" marB="18000" anchor="b"/>
                </a:tc>
                <a:extLst>
                  <a:ext uri="{0D108BD9-81ED-4DB2-BD59-A6C34878D82A}">
                    <a16:rowId xmlns:a16="http://schemas.microsoft.com/office/drawing/2014/main" val="2985893778"/>
                  </a:ext>
                </a:extLst>
              </a:tr>
              <a:tr h="198000">
                <a:tc>
                  <a:txBody>
                    <a:bodyPr/>
                    <a:lstStyle/>
                    <a:p>
                      <a:pPr algn="l" fontAlgn="b"/>
                      <a:r>
                        <a:rPr lang="fi-FI" sz="1000" u="none" strike="noStrike">
                          <a:effectLst/>
                        </a:rPr>
                        <a:t>Leppävirta</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9 049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306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286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237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333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814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1 268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814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553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171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1 271</a:t>
                      </a:r>
                    </a:p>
                  </a:txBody>
                  <a:tcPr marL="36000" marR="36000" marT="18000" marB="18000" anchor="b"/>
                </a:tc>
                <a:extLst>
                  <a:ext uri="{0D108BD9-81ED-4DB2-BD59-A6C34878D82A}">
                    <a16:rowId xmlns:a16="http://schemas.microsoft.com/office/drawing/2014/main" val="1087406342"/>
                  </a:ext>
                </a:extLst>
              </a:tr>
              <a:tr h="198000">
                <a:tc>
                  <a:txBody>
                    <a:bodyPr/>
                    <a:lstStyle/>
                    <a:p>
                      <a:pPr algn="l" fontAlgn="b"/>
                      <a:r>
                        <a:rPr lang="fi-FI" sz="1000" u="none" strike="noStrike">
                          <a:effectLst/>
                        </a:rPr>
                        <a:t>Pielavesi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4 073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407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213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353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1 560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1 990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1 548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2 285</a:t>
                      </a:r>
                    </a:p>
                  </a:txBody>
                  <a:tcPr marL="36000" marR="36000" marT="18000" marB="18000" anchor="b"/>
                </a:tc>
                <a:extLst>
                  <a:ext uri="{0D108BD9-81ED-4DB2-BD59-A6C34878D82A}">
                    <a16:rowId xmlns:a16="http://schemas.microsoft.com/office/drawing/2014/main" val="879822964"/>
                  </a:ext>
                </a:extLst>
              </a:tr>
              <a:tr h="198000">
                <a:tc>
                  <a:txBody>
                    <a:bodyPr/>
                    <a:lstStyle/>
                    <a:p>
                      <a:pPr algn="l" fontAlgn="b"/>
                      <a:r>
                        <a:rPr lang="fi-FI" sz="1000" u="none" strike="noStrike">
                          <a:effectLst/>
                        </a:rPr>
                        <a:t>Rautalampi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2 933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260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296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240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381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341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222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2 853</a:t>
                      </a:r>
                    </a:p>
                  </a:txBody>
                  <a:tcPr marL="36000" marR="36000" marT="18000" marB="18000" anchor="b"/>
                </a:tc>
                <a:extLst>
                  <a:ext uri="{0D108BD9-81ED-4DB2-BD59-A6C34878D82A}">
                    <a16:rowId xmlns:a16="http://schemas.microsoft.com/office/drawing/2014/main" val="929151253"/>
                  </a:ext>
                </a:extLst>
              </a:tr>
              <a:tr h="198000">
                <a:tc>
                  <a:txBody>
                    <a:bodyPr/>
                    <a:lstStyle/>
                    <a:p>
                      <a:pPr algn="l" fontAlgn="b"/>
                      <a:r>
                        <a:rPr lang="fi-FI" sz="1000" u="none" strike="noStrike">
                          <a:effectLst/>
                        </a:rPr>
                        <a:t>Rautavaara</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1 424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765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780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537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1 147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527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757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357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3 178</a:t>
                      </a:r>
                    </a:p>
                  </a:txBody>
                  <a:tcPr marL="36000" marR="36000" marT="18000" marB="18000" anchor="b"/>
                </a:tc>
                <a:extLst>
                  <a:ext uri="{0D108BD9-81ED-4DB2-BD59-A6C34878D82A}">
                    <a16:rowId xmlns:a16="http://schemas.microsoft.com/office/drawing/2014/main" val="518346312"/>
                  </a:ext>
                </a:extLst>
              </a:tr>
              <a:tr h="198000">
                <a:tc>
                  <a:txBody>
                    <a:bodyPr/>
                    <a:lstStyle/>
                    <a:p>
                      <a:pPr algn="l" fontAlgn="b"/>
                      <a:r>
                        <a:rPr lang="fi-FI" sz="1000" u="none" strike="noStrike">
                          <a:effectLst/>
                        </a:rPr>
                        <a:t>Siilinjärvi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21 290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245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251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357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377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270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342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583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595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3 097</a:t>
                      </a:r>
                    </a:p>
                  </a:txBody>
                  <a:tcPr marL="36000" marR="36000" marT="18000" marB="18000" anchor="b"/>
                </a:tc>
                <a:extLst>
                  <a:ext uri="{0D108BD9-81ED-4DB2-BD59-A6C34878D82A}">
                    <a16:rowId xmlns:a16="http://schemas.microsoft.com/office/drawing/2014/main" val="3998633854"/>
                  </a:ext>
                </a:extLst>
              </a:tr>
              <a:tr h="198000">
                <a:tc>
                  <a:txBody>
                    <a:bodyPr/>
                    <a:lstStyle/>
                    <a:p>
                      <a:pPr algn="l" fontAlgn="b"/>
                      <a:r>
                        <a:rPr lang="fi-FI" sz="1000" u="none" strike="noStrike">
                          <a:effectLst/>
                        </a:rPr>
                        <a:t>Sonkajärvi</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3 637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329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281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295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347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464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846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558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380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1 109</a:t>
                      </a:r>
                    </a:p>
                  </a:txBody>
                  <a:tcPr marL="36000" marR="36000" marT="18000" marB="18000" anchor="b"/>
                </a:tc>
                <a:extLst>
                  <a:ext uri="{0D108BD9-81ED-4DB2-BD59-A6C34878D82A}">
                    <a16:rowId xmlns:a16="http://schemas.microsoft.com/office/drawing/2014/main" val="2195293815"/>
                  </a:ext>
                </a:extLst>
              </a:tr>
              <a:tr h="198000">
                <a:tc>
                  <a:txBody>
                    <a:bodyPr/>
                    <a:lstStyle/>
                    <a:p>
                      <a:pPr algn="l" fontAlgn="b"/>
                      <a:r>
                        <a:rPr lang="fi-FI" sz="1000" u="none" strike="noStrike">
                          <a:effectLst/>
                        </a:rPr>
                        <a:t>Suonenjoki</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6 708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378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358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1 077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406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456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596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194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3 086</a:t>
                      </a:r>
                    </a:p>
                  </a:txBody>
                  <a:tcPr marL="36000" marR="36000" marT="18000" marB="18000" anchor="b"/>
                </a:tc>
                <a:extLst>
                  <a:ext uri="{0D108BD9-81ED-4DB2-BD59-A6C34878D82A}">
                    <a16:rowId xmlns:a16="http://schemas.microsoft.com/office/drawing/2014/main" val="3680078738"/>
                  </a:ext>
                </a:extLst>
              </a:tr>
              <a:tr h="198000">
                <a:tc>
                  <a:txBody>
                    <a:bodyPr/>
                    <a:lstStyle/>
                    <a:p>
                      <a:pPr algn="l" fontAlgn="b"/>
                      <a:r>
                        <a:rPr lang="fi-FI" sz="1000" u="none" strike="noStrike">
                          <a:effectLst/>
                        </a:rPr>
                        <a:t>Tervo</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1 412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243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273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382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276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305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2 702</a:t>
                      </a:r>
                    </a:p>
                  </a:txBody>
                  <a:tcPr marL="36000" marR="36000" marT="18000" marB="18000" anchor="b"/>
                </a:tc>
                <a:extLst>
                  <a:ext uri="{0D108BD9-81ED-4DB2-BD59-A6C34878D82A}">
                    <a16:rowId xmlns:a16="http://schemas.microsoft.com/office/drawing/2014/main" val="4229150105"/>
                  </a:ext>
                </a:extLst>
              </a:tr>
              <a:tr h="198000">
                <a:tc>
                  <a:txBody>
                    <a:bodyPr/>
                    <a:lstStyle/>
                    <a:p>
                      <a:pPr algn="l" fontAlgn="b"/>
                      <a:r>
                        <a:rPr lang="fi-FI" sz="1000" u="none" strike="noStrike">
                          <a:effectLst/>
                        </a:rPr>
                        <a:t>Tuusniemi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2 313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-209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-227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201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397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-558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530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484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355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184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649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270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1 783</a:t>
                      </a:r>
                    </a:p>
                  </a:txBody>
                  <a:tcPr marL="36000" marR="36000" marT="18000" marB="18000" anchor="b"/>
                </a:tc>
                <a:extLst>
                  <a:ext uri="{0D108BD9-81ED-4DB2-BD59-A6C34878D82A}">
                    <a16:rowId xmlns:a16="http://schemas.microsoft.com/office/drawing/2014/main" val="2345359946"/>
                  </a:ext>
                </a:extLst>
              </a:tr>
              <a:tr h="198000">
                <a:tc>
                  <a:txBody>
                    <a:bodyPr/>
                    <a:lstStyle/>
                    <a:p>
                      <a:pPr algn="l" fontAlgn="b"/>
                      <a:r>
                        <a:rPr lang="fi-FI" sz="1000" u="none" strike="noStrike">
                          <a:effectLst/>
                        </a:rPr>
                        <a:t>Varkaus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19 727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273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297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314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370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609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602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660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570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963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760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4 937</a:t>
                      </a:r>
                    </a:p>
                  </a:txBody>
                  <a:tcPr marL="36000" marR="36000" marT="18000" marB="18000" anchor="b"/>
                </a:tc>
                <a:extLst>
                  <a:ext uri="{0D108BD9-81ED-4DB2-BD59-A6C34878D82A}">
                    <a16:rowId xmlns:a16="http://schemas.microsoft.com/office/drawing/2014/main" val="2146944156"/>
                  </a:ext>
                </a:extLst>
              </a:tr>
              <a:tr h="198000">
                <a:tc>
                  <a:txBody>
                    <a:bodyPr/>
                    <a:lstStyle/>
                    <a:p>
                      <a:pPr algn="l" fontAlgn="b"/>
                      <a:r>
                        <a:rPr lang="fi-FI" sz="1000" u="none" strike="noStrike">
                          <a:effectLst/>
                        </a:rPr>
                        <a:t>Vesanto</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1 895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380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409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278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352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278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344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2 859</a:t>
                      </a:r>
                    </a:p>
                  </a:txBody>
                  <a:tcPr marL="36000" marR="36000" marT="18000" marB="18000" anchor="b"/>
                </a:tc>
                <a:extLst>
                  <a:ext uri="{0D108BD9-81ED-4DB2-BD59-A6C34878D82A}">
                    <a16:rowId xmlns:a16="http://schemas.microsoft.com/office/drawing/2014/main" val="421161583"/>
                  </a:ext>
                </a:extLst>
              </a:tr>
              <a:tr h="198000">
                <a:tc>
                  <a:txBody>
                    <a:bodyPr/>
                    <a:lstStyle/>
                    <a:p>
                      <a:pPr algn="l" fontAlgn="b"/>
                      <a:r>
                        <a:rPr lang="fi-FI" sz="1000" u="none" strike="noStrike">
                          <a:effectLst/>
                        </a:rPr>
                        <a:t>Vieremä</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3 387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389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397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348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389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803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803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1 288</a:t>
                      </a:r>
                    </a:p>
                  </a:txBody>
                  <a:tcPr marL="36000" marR="36000" marT="18000" marB="18000" anchor="b"/>
                </a:tc>
                <a:extLst>
                  <a:ext uri="{0D108BD9-81ED-4DB2-BD59-A6C34878D82A}">
                    <a16:rowId xmlns:a16="http://schemas.microsoft.com/office/drawing/2014/main" val="3591827845"/>
                  </a:ext>
                </a:extLst>
              </a:tr>
              <a:tr h="198000">
                <a:tc>
                  <a:txBody>
                    <a:bodyPr/>
                    <a:lstStyle/>
                    <a:p>
                      <a:pPr algn="l" fontAlgn="b"/>
                      <a:r>
                        <a:rPr lang="fi-FI" sz="1000" b="1" u="none" strike="noStrike" dirty="0">
                          <a:effectLst/>
                        </a:rPr>
                        <a:t>Pohjois-Savo </a:t>
                      </a:r>
                      <a:endParaRPr lang="fi-FI" sz="1000" b="1"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248 190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356</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372</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392</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428</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-66</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602</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652</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551</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558</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765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629</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3 707</a:t>
                      </a:r>
                    </a:p>
                  </a:txBody>
                  <a:tcPr marL="36000" marR="36000" marT="18000" marB="18000" anchor="b"/>
                </a:tc>
                <a:extLst>
                  <a:ext uri="{0D108BD9-81ED-4DB2-BD59-A6C34878D82A}">
                    <a16:rowId xmlns:a16="http://schemas.microsoft.com/office/drawing/2014/main" val="3194123193"/>
                  </a:ext>
                </a:extLst>
              </a:tr>
            </a:tbl>
          </a:graphicData>
        </a:graphic>
      </p:graphicFrame>
    </p:spTree>
    <p:extLst>
      <p:ext uri="{BB962C8B-B14F-4D97-AF65-F5344CB8AC3E}">
        <p14:creationId xmlns:p14="http://schemas.microsoft.com/office/powerpoint/2010/main" val="3263260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CC11">
            <a:alpha val="0"/>
          </a:srgbClr>
        </a:solidFill>
        <a:effectLst/>
      </p:bgPr>
    </p:bg>
    <p:spTree>
      <p:nvGrpSpPr>
        <p:cNvPr id="1" name=""/>
        <p:cNvGrpSpPr/>
        <p:nvPr/>
      </p:nvGrpSpPr>
      <p:grpSpPr>
        <a:xfrm>
          <a:off x="0" y="0"/>
          <a:ext cx="0" cy="0"/>
          <a:chOff x="0" y="0"/>
          <a:chExt cx="0" cy="0"/>
        </a:xfrm>
      </p:grpSpPr>
      <p:sp>
        <p:nvSpPr>
          <p:cNvPr id="10" name="Otsikko 1">
            <a:extLst>
              <a:ext uri="{FF2B5EF4-FFF2-40B4-BE49-F238E27FC236}">
                <a16:creationId xmlns:a16="http://schemas.microsoft.com/office/drawing/2014/main" id="{3E4F8491-AF3F-C14A-BED4-E48810A92E9C}"/>
              </a:ext>
            </a:extLst>
          </p:cNvPr>
          <p:cNvSpPr>
            <a:spLocks noGrp="1"/>
          </p:cNvSpPr>
          <p:nvPr>
            <p:ph type="title"/>
          </p:nvPr>
        </p:nvSpPr>
        <p:spPr>
          <a:xfrm>
            <a:off x="448456" y="365125"/>
            <a:ext cx="11288842" cy="1325563"/>
          </a:xfrm>
        </p:spPr>
        <p:txBody>
          <a:bodyPr>
            <a:normAutofit fontScale="90000"/>
          </a:bodyPr>
          <a:lstStyle/>
          <a:p>
            <a:r>
              <a:rPr lang="fi-FI" sz="3600" dirty="0"/>
              <a:t>Pohjois-Savon kuntien talousarviot v. 2025 (1 000 €) 5/6</a:t>
            </a:r>
            <a:br>
              <a:rPr lang="fi-FI" dirty="0"/>
            </a:br>
            <a:r>
              <a:rPr lang="fi-FI" sz="2200" dirty="0"/>
              <a:t>(ml. liikelaitokset) (tiedot sisältävät vain ulkoiset menot ja tulot)</a:t>
            </a:r>
          </a:p>
        </p:txBody>
      </p:sp>
      <p:pic>
        <p:nvPicPr>
          <p:cNvPr id="7" name="Kuva 6">
            <a:extLst>
              <a:ext uri="{FF2B5EF4-FFF2-40B4-BE49-F238E27FC236}">
                <a16:creationId xmlns:a16="http://schemas.microsoft.com/office/drawing/2014/main" id="{34C10C92-2E94-7A44-BD24-737A3C00410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755943" y="6332259"/>
            <a:ext cx="2316136" cy="409184"/>
          </a:xfrm>
          <a:prstGeom prst="rect">
            <a:avLst/>
          </a:prstGeom>
        </p:spPr>
      </p:pic>
      <p:sp>
        <p:nvSpPr>
          <p:cNvPr id="3" name="Tekstiruutu 2">
            <a:extLst>
              <a:ext uri="{FF2B5EF4-FFF2-40B4-BE49-F238E27FC236}">
                <a16:creationId xmlns:a16="http://schemas.microsoft.com/office/drawing/2014/main" id="{FA6D3364-2EB4-0B1B-1107-CFF8E803BE31}"/>
              </a:ext>
            </a:extLst>
          </p:cNvPr>
          <p:cNvSpPr txBox="1"/>
          <p:nvPr/>
        </p:nvSpPr>
        <p:spPr>
          <a:xfrm>
            <a:off x="0" y="6627168"/>
            <a:ext cx="9877331" cy="230832"/>
          </a:xfrm>
          <a:prstGeom prst="rect">
            <a:avLst/>
          </a:prstGeom>
          <a:noFill/>
        </p:spPr>
        <p:txBody>
          <a:bodyPr wrap="square">
            <a:spAutoFit/>
          </a:bodyPr>
          <a:lstStyle/>
          <a:p>
            <a:r>
              <a:rPr lang="fi-FI" sz="900" dirty="0">
                <a:solidFill>
                  <a:schemeClr val="tx1"/>
                </a:solidFill>
              </a:rPr>
              <a:t>Lähde: Kysely Pohjois-Savon kunnille kuntien talousarvioista, marras-joulukuu 2024</a:t>
            </a:r>
          </a:p>
        </p:txBody>
      </p:sp>
      <p:graphicFrame>
        <p:nvGraphicFramePr>
          <p:cNvPr id="4" name="Taulukko 3">
            <a:extLst>
              <a:ext uri="{FF2B5EF4-FFF2-40B4-BE49-F238E27FC236}">
                <a16:creationId xmlns:a16="http://schemas.microsoft.com/office/drawing/2014/main" id="{351779AF-ACAE-B39F-F7C8-62CE0249D3D5}"/>
              </a:ext>
            </a:extLst>
          </p:cNvPr>
          <p:cNvGraphicFramePr>
            <a:graphicFrameLocks noGrp="1"/>
          </p:cNvGraphicFramePr>
          <p:nvPr>
            <p:extLst>
              <p:ext uri="{D42A27DB-BD31-4B8C-83A1-F6EECF244321}">
                <p14:modId xmlns:p14="http://schemas.microsoft.com/office/powerpoint/2010/main" val="3028433648"/>
              </p:ext>
            </p:extLst>
          </p:nvPr>
        </p:nvGraphicFramePr>
        <p:xfrm>
          <a:off x="658800" y="1609200"/>
          <a:ext cx="10823056" cy="4566000"/>
        </p:xfrm>
        <a:graphic>
          <a:graphicData uri="http://schemas.openxmlformats.org/drawingml/2006/table">
            <a:tbl>
              <a:tblPr firstRow="1" bandRow="1">
                <a:tableStyleId>{9D7B26C5-4107-4FEC-AEDC-1716B250A1EF}</a:tableStyleId>
              </a:tblPr>
              <a:tblGrid>
                <a:gridCol w="1103056">
                  <a:extLst>
                    <a:ext uri="{9D8B030D-6E8A-4147-A177-3AD203B41FA5}">
                      <a16:colId xmlns:a16="http://schemas.microsoft.com/office/drawing/2014/main" val="2231049387"/>
                    </a:ext>
                  </a:extLst>
                </a:gridCol>
                <a:gridCol w="864000">
                  <a:extLst>
                    <a:ext uri="{9D8B030D-6E8A-4147-A177-3AD203B41FA5}">
                      <a16:colId xmlns:a16="http://schemas.microsoft.com/office/drawing/2014/main" val="2992998385"/>
                    </a:ext>
                  </a:extLst>
                </a:gridCol>
                <a:gridCol w="936000">
                  <a:extLst>
                    <a:ext uri="{9D8B030D-6E8A-4147-A177-3AD203B41FA5}">
                      <a16:colId xmlns:a16="http://schemas.microsoft.com/office/drawing/2014/main" val="1443327255"/>
                    </a:ext>
                  </a:extLst>
                </a:gridCol>
                <a:gridCol w="936000">
                  <a:extLst>
                    <a:ext uri="{9D8B030D-6E8A-4147-A177-3AD203B41FA5}">
                      <a16:colId xmlns:a16="http://schemas.microsoft.com/office/drawing/2014/main" val="4185891238"/>
                    </a:ext>
                  </a:extLst>
                </a:gridCol>
                <a:gridCol w="936000">
                  <a:extLst>
                    <a:ext uri="{9D8B030D-6E8A-4147-A177-3AD203B41FA5}">
                      <a16:colId xmlns:a16="http://schemas.microsoft.com/office/drawing/2014/main" val="1603223306"/>
                    </a:ext>
                  </a:extLst>
                </a:gridCol>
                <a:gridCol w="1080000">
                  <a:extLst>
                    <a:ext uri="{9D8B030D-6E8A-4147-A177-3AD203B41FA5}">
                      <a16:colId xmlns:a16="http://schemas.microsoft.com/office/drawing/2014/main" val="1085969667"/>
                    </a:ext>
                  </a:extLst>
                </a:gridCol>
                <a:gridCol w="1080000">
                  <a:extLst>
                    <a:ext uri="{9D8B030D-6E8A-4147-A177-3AD203B41FA5}">
                      <a16:colId xmlns:a16="http://schemas.microsoft.com/office/drawing/2014/main" val="1298011686"/>
                    </a:ext>
                  </a:extLst>
                </a:gridCol>
                <a:gridCol w="1080000">
                  <a:extLst>
                    <a:ext uri="{9D8B030D-6E8A-4147-A177-3AD203B41FA5}">
                      <a16:colId xmlns:a16="http://schemas.microsoft.com/office/drawing/2014/main" val="2180485326"/>
                    </a:ext>
                  </a:extLst>
                </a:gridCol>
                <a:gridCol w="936000">
                  <a:extLst>
                    <a:ext uri="{9D8B030D-6E8A-4147-A177-3AD203B41FA5}">
                      <a16:colId xmlns:a16="http://schemas.microsoft.com/office/drawing/2014/main" val="717001717"/>
                    </a:ext>
                  </a:extLst>
                </a:gridCol>
                <a:gridCol w="936000">
                  <a:extLst>
                    <a:ext uri="{9D8B030D-6E8A-4147-A177-3AD203B41FA5}">
                      <a16:colId xmlns:a16="http://schemas.microsoft.com/office/drawing/2014/main" val="861488987"/>
                    </a:ext>
                  </a:extLst>
                </a:gridCol>
                <a:gridCol w="936000">
                  <a:extLst>
                    <a:ext uri="{9D8B030D-6E8A-4147-A177-3AD203B41FA5}">
                      <a16:colId xmlns:a16="http://schemas.microsoft.com/office/drawing/2014/main" val="2215327996"/>
                    </a:ext>
                  </a:extLst>
                </a:gridCol>
              </a:tblGrid>
              <a:tr h="468000">
                <a:tc>
                  <a:txBody>
                    <a:bodyPr/>
                    <a:lstStyle/>
                    <a:p>
                      <a:pPr algn="l" fontAlgn="b"/>
                      <a:r>
                        <a:rPr lang="fi-FI" sz="1000" u="none" strike="noStrike">
                          <a:effectLst/>
                        </a:rPr>
                        <a:t>Kunta</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Väestö</a:t>
                      </a:r>
                      <a:br>
                        <a:rPr lang="fi-FI" sz="1000" b="0" u="none" strike="noStrike" dirty="0">
                          <a:effectLst/>
                        </a:rPr>
                      </a:br>
                      <a:r>
                        <a:rPr lang="fi-FI" sz="1000" b="0" u="none" strike="noStrike" dirty="0">
                          <a:effectLst/>
                        </a:rPr>
                        <a:t>31.12.</a:t>
                      </a:r>
                      <a:br>
                        <a:rPr lang="fi-FI" sz="1000" b="0" u="none" strike="noStrike" dirty="0">
                          <a:effectLst/>
                        </a:rPr>
                      </a:br>
                      <a:r>
                        <a:rPr lang="fi-FI" sz="1000" b="0" u="none" strike="noStrike" dirty="0">
                          <a:effectLst/>
                        </a:rPr>
                        <a:t>2023</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Toimintatulot</a:t>
                      </a:r>
                      <a:br>
                        <a:rPr lang="fi-FI" sz="1000" u="none" strike="noStrike" dirty="0">
                          <a:effectLst/>
                        </a:rPr>
                      </a:br>
                      <a:r>
                        <a:rPr lang="fi-FI" sz="1000" u="none" strike="noStrike" dirty="0">
                          <a:effectLst/>
                        </a:rPr>
                        <a:t>v. 2025</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Toimintatulot</a:t>
                      </a:r>
                      <a:br>
                        <a:rPr lang="fi-FI" sz="1000" b="0" u="none" strike="noStrike" dirty="0">
                          <a:effectLst/>
                        </a:rPr>
                      </a:br>
                      <a:r>
                        <a:rPr lang="fi-FI" sz="1000" b="0" u="none" strike="noStrike" dirty="0">
                          <a:effectLst/>
                        </a:rPr>
                        <a:t>v. 2026</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Toimintatulot</a:t>
                      </a:r>
                      <a:br>
                        <a:rPr lang="fi-FI" sz="1000" b="0" u="none" strike="noStrike" dirty="0">
                          <a:effectLst/>
                        </a:rPr>
                      </a:br>
                      <a:r>
                        <a:rPr lang="fi-FI" sz="1000" b="0" u="none" strike="noStrike" dirty="0">
                          <a:effectLst/>
                        </a:rPr>
                        <a:t>v. 2027</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i="1" u="none" strike="noStrike" dirty="0">
                          <a:effectLst/>
                        </a:rPr>
                        <a:t>Valmistus omaan käyttöön v. 2025</a:t>
                      </a:r>
                      <a:endParaRPr lang="fi-FI" sz="1000" b="0" i="1"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i="1" u="none" strike="noStrike" dirty="0">
                          <a:effectLst/>
                        </a:rPr>
                        <a:t>Valmistus omaan</a:t>
                      </a:r>
                      <a:br>
                        <a:rPr lang="fi-FI" sz="1000" b="0" i="1" u="none" strike="noStrike" dirty="0">
                          <a:effectLst/>
                        </a:rPr>
                      </a:br>
                      <a:r>
                        <a:rPr lang="fi-FI" sz="1000" b="0" i="1" u="none" strike="noStrike" dirty="0">
                          <a:effectLst/>
                        </a:rPr>
                        <a:t>käyttöön v. 2026</a:t>
                      </a:r>
                      <a:endParaRPr lang="fi-FI" sz="1000" b="0" i="1"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i="1" u="none" strike="noStrike" dirty="0">
                          <a:effectLst/>
                        </a:rPr>
                        <a:t>Valmistus omaan</a:t>
                      </a:r>
                      <a:br>
                        <a:rPr lang="fi-FI" sz="1000" b="0" i="1" u="none" strike="noStrike" dirty="0">
                          <a:effectLst/>
                        </a:rPr>
                      </a:br>
                      <a:r>
                        <a:rPr lang="fi-FI" sz="1000" b="0" i="1" u="none" strike="noStrike" dirty="0">
                          <a:effectLst/>
                        </a:rPr>
                        <a:t>käyttöön v. 2027</a:t>
                      </a:r>
                      <a:endParaRPr lang="fi-FI" sz="1000" b="0" i="1"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Toimintamenot</a:t>
                      </a:r>
                      <a:br>
                        <a:rPr lang="fi-FI" sz="1000" u="none" strike="noStrike" dirty="0">
                          <a:effectLst/>
                        </a:rPr>
                      </a:br>
                      <a:r>
                        <a:rPr lang="fi-FI" sz="1000" u="none" strike="noStrike" dirty="0">
                          <a:effectLst/>
                        </a:rPr>
                        <a:t>v. 2025</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Toimintamenot</a:t>
                      </a:r>
                      <a:br>
                        <a:rPr lang="fi-FI" sz="1000" b="0" u="none" strike="noStrike" dirty="0">
                          <a:effectLst/>
                        </a:rPr>
                      </a:br>
                      <a:r>
                        <a:rPr lang="fi-FI" sz="1000" b="0" u="none" strike="noStrike" dirty="0">
                          <a:effectLst/>
                        </a:rPr>
                        <a:t>v. 2026</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Toimintamenot</a:t>
                      </a:r>
                      <a:br>
                        <a:rPr lang="fi-FI" sz="1000" b="0" u="none" strike="noStrike" dirty="0">
                          <a:effectLst/>
                        </a:rPr>
                      </a:br>
                      <a:r>
                        <a:rPr lang="fi-FI" sz="1000" b="0" u="none" strike="noStrike" dirty="0">
                          <a:effectLst/>
                        </a:rPr>
                        <a:t>v. 2027</a:t>
                      </a:r>
                      <a:endParaRPr lang="fi-FI" sz="1000" b="0" i="0" u="none" strike="noStrike" dirty="0">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3018707628"/>
                  </a:ext>
                </a:extLst>
              </a:tr>
              <a:tr h="198000">
                <a:tc>
                  <a:txBody>
                    <a:bodyPr/>
                    <a:lstStyle/>
                    <a:p>
                      <a:pPr algn="l" fontAlgn="b"/>
                      <a:r>
                        <a:rPr lang="fi-FI" sz="1000" u="none" strike="noStrike" dirty="0">
                          <a:effectLst/>
                        </a:rPr>
                        <a:t>Iisalmi</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dirty="0">
                          <a:solidFill>
                            <a:srgbClr val="000000"/>
                          </a:solidFill>
                          <a:effectLst/>
                          <a:latin typeface="Calibri" panose="020F0502020204030204" pitchFamily="34" charset="0"/>
                        </a:rPr>
                        <a:t>20 618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43 676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41 345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39 937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99 983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97 796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97 179</a:t>
                      </a:r>
                    </a:p>
                  </a:txBody>
                  <a:tcPr marL="36000" marR="36000" marT="18000" marB="18000" anchor="b"/>
                </a:tc>
                <a:extLst>
                  <a:ext uri="{0D108BD9-81ED-4DB2-BD59-A6C34878D82A}">
                    <a16:rowId xmlns:a16="http://schemas.microsoft.com/office/drawing/2014/main" val="1194132111"/>
                  </a:ext>
                </a:extLst>
              </a:tr>
              <a:tr h="198000">
                <a:tc>
                  <a:txBody>
                    <a:bodyPr/>
                    <a:lstStyle/>
                    <a:p>
                      <a:pPr algn="l" fontAlgn="b"/>
                      <a:r>
                        <a:rPr lang="fi-FI" sz="1000" u="none" strike="noStrike">
                          <a:effectLst/>
                        </a:rPr>
                        <a:t>Joroinen</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4 590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3 461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2 826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2 856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15 267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15 035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15 349</a:t>
                      </a:r>
                    </a:p>
                  </a:txBody>
                  <a:tcPr marL="36000" marR="36000" marT="18000" marB="18000" anchor="b"/>
                </a:tc>
                <a:extLst>
                  <a:ext uri="{0D108BD9-81ED-4DB2-BD59-A6C34878D82A}">
                    <a16:rowId xmlns:a16="http://schemas.microsoft.com/office/drawing/2014/main" val="907431665"/>
                  </a:ext>
                </a:extLst>
              </a:tr>
              <a:tr h="198000">
                <a:tc>
                  <a:txBody>
                    <a:bodyPr/>
                    <a:lstStyle/>
                    <a:p>
                      <a:pPr algn="l" fontAlgn="b"/>
                      <a:r>
                        <a:rPr lang="fi-FI" sz="1000" u="none" strike="noStrike">
                          <a:effectLst/>
                        </a:rPr>
                        <a:t>Kaavi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2 156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1 905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2 155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7 680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7 610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7 660</a:t>
                      </a:r>
                    </a:p>
                  </a:txBody>
                  <a:tcPr marL="36000" marR="36000" marT="18000" marB="18000" anchor="b"/>
                </a:tc>
                <a:extLst>
                  <a:ext uri="{0D108BD9-81ED-4DB2-BD59-A6C34878D82A}">
                    <a16:rowId xmlns:a16="http://schemas.microsoft.com/office/drawing/2014/main" val="2336739906"/>
                  </a:ext>
                </a:extLst>
              </a:tr>
              <a:tr h="198000">
                <a:tc>
                  <a:txBody>
                    <a:bodyPr/>
                    <a:lstStyle/>
                    <a:p>
                      <a:pPr algn="l" fontAlgn="b"/>
                      <a:r>
                        <a:rPr lang="fi-FI" sz="1000" u="none" strike="noStrike" dirty="0">
                          <a:effectLst/>
                        </a:rPr>
                        <a:t>Keitele</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2 035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1 837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1 918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1 943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7 412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7 561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7 713</a:t>
                      </a:r>
                    </a:p>
                  </a:txBody>
                  <a:tcPr marL="36000" marR="36000" marT="18000" marB="18000" anchor="b"/>
                </a:tc>
                <a:extLst>
                  <a:ext uri="{0D108BD9-81ED-4DB2-BD59-A6C34878D82A}">
                    <a16:rowId xmlns:a16="http://schemas.microsoft.com/office/drawing/2014/main" val="2501879008"/>
                  </a:ext>
                </a:extLst>
              </a:tr>
              <a:tr h="198000">
                <a:tc>
                  <a:txBody>
                    <a:bodyPr/>
                    <a:lstStyle/>
                    <a:p>
                      <a:pPr algn="l" fontAlgn="b"/>
                      <a:r>
                        <a:rPr lang="fi-FI" sz="1000" u="none" strike="noStrike" dirty="0">
                          <a:effectLst/>
                        </a:rPr>
                        <a:t>Kiuruvesi </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7 475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5 974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6 058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6 053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28 305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28 432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28 665</a:t>
                      </a:r>
                    </a:p>
                  </a:txBody>
                  <a:tcPr marL="36000" marR="36000" marT="18000" marB="18000" anchor="b"/>
                </a:tc>
                <a:extLst>
                  <a:ext uri="{0D108BD9-81ED-4DB2-BD59-A6C34878D82A}">
                    <a16:rowId xmlns:a16="http://schemas.microsoft.com/office/drawing/2014/main" val="3059786793"/>
                  </a:ext>
                </a:extLst>
              </a:tr>
              <a:tr h="198000">
                <a:tc>
                  <a:txBody>
                    <a:bodyPr/>
                    <a:lstStyle/>
                    <a:p>
                      <a:pPr algn="l" fontAlgn="b"/>
                      <a:r>
                        <a:rPr lang="fi-FI" sz="1000" u="none" strike="noStrike">
                          <a:effectLst/>
                        </a:rPr>
                        <a:t>Kuopio </a:t>
                      </a:r>
                      <a:r>
                        <a:rPr lang="fi-FI" sz="1000" u="none" strike="noStrike" baseline="30000">
                          <a:effectLst/>
                        </a:rPr>
                        <a:t>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124 021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119 461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116 336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119 594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437 414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449 661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462 252</a:t>
                      </a:r>
                    </a:p>
                  </a:txBody>
                  <a:tcPr marL="36000" marR="36000" marT="18000" marB="18000" anchor="b"/>
                </a:tc>
                <a:extLst>
                  <a:ext uri="{0D108BD9-81ED-4DB2-BD59-A6C34878D82A}">
                    <a16:rowId xmlns:a16="http://schemas.microsoft.com/office/drawing/2014/main" val="1290192803"/>
                  </a:ext>
                </a:extLst>
              </a:tr>
              <a:tr h="198000">
                <a:tc>
                  <a:txBody>
                    <a:bodyPr/>
                    <a:lstStyle/>
                    <a:p>
                      <a:pPr algn="l" fontAlgn="b"/>
                      <a:r>
                        <a:rPr lang="fi-FI" sz="1000" u="none" strike="noStrike">
                          <a:effectLst/>
                        </a:rPr>
                        <a:t>Lapinlahti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8 975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5 915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5 900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5 900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29 355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29 843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30 439</a:t>
                      </a:r>
                    </a:p>
                  </a:txBody>
                  <a:tcPr marL="36000" marR="36000" marT="18000" marB="18000" anchor="b"/>
                </a:tc>
                <a:extLst>
                  <a:ext uri="{0D108BD9-81ED-4DB2-BD59-A6C34878D82A}">
                    <a16:rowId xmlns:a16="http://schemas.microsoft.com/office/drawing/2014/main" val="2972281946"/>
                  </a:ext>
                </a:extLst>
              </a:tr>
              <a:tr h="198000">
                <a:tc>
                  <a:txBody>
                    <a:bodyPr/>
                    <a:lstStyle/>
                    <a:p>
                      <a:pPr algn="l" fontAlgn="b"/>
                      <a:r>
                        <a:rPr lang="fi-FI" sz="1000" u="none" strike="noStrike">
                          <a:effectLst/>
                        </a:rPr>
                        <a:t>Leppävirta</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9 049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8 097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8 260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8 425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31 877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32 515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33 165</a:t>
                      </a:r>
                    </a:p>
                  </a:txBody>
                  <a:tcPr marL="36000" marR="36000" marT="18000" marB="18000" anchor="b"/>
                </a:tc>
                <a:extLst>
                  <a:ext uri="{0D108BD9-81ED-4DB2-BD59-A6C34878D82A}">
                    <a16:rowId xmlns:a16="http://schemas.microsoft.com/office/drawing/2014/main" val="2919074414"/>
                  </a:ext>
                </a:extLst>
              </a:tr>
              <a:tr h="198000">
                <a:tc>
                  <a:txBody>
                    <a:bodyPr/>
                    <a:lstStyle/>
                    <a:p>
                      <a:pPr algn="l" fontAlgn="b"/>
                      <a:r>
                        <a:rPr lang="fi-FI" sz="1000" u="none" strike="noStrike">
                          <a:effectLst/>
                        </a:rPr>
                        <a:t>Pielavesi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4 073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3 969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4 088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4 211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16 741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17 151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17 948</a:t>
                      </a:r>
                    </a:p>
                  </a:txBody>
                  <a:tcPr marL="36000" marR="36000" marT="18000" marB="18000" anchor="b"/>
                </a:tc>
                <a:extLst>
                  <a:ext uri="{0D108BD9-81ED-4DB2-BD59-A6C34878D82A}">
                    <a16:rowId xmlns:a16="http://schemas.microsoft.com/office/drawing/2014/main" val="50980447"/>
                  </a:ext>
                </a:extLst>
              </a:tr>
              <a:tr h="198000">
                <a:tc>
                  <a:txBody>
                    <a:bodyPr/>
                    <a:lstStyle/>
                    <a:p>
                      <a:pPr algn="l" fontAlgn="b"/>
                      <a:r>
                        <a:rPr lang="fi-FI" sz="1000" u="none" strike="noStrike">
                          <a:effectLst/>
                        </a:rPr>
                        <a:t>Rautalampi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2 933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2 688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2 036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1 975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11 837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11 856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11 587</a:t>
                      </a:r>
                    </a:p>
                  </a:txBody>
                  <a:tcPr marL="36000" marR="36000" marT="18000" marB="18000" anchor="b"/>
                </a:tc>
                <a:extLst>
                  <a:ext uri="{0D108BD9-81ED-4DB2-BD59-A6C34878D82A}">
                    <a16:rowId xmlns:a16="http://schemas.microsoft.com/office/drawing/2014/main" val="1350476113"/>
                  </a:ext>
                </a:extLst>
              </a:tr>
              <a:tr h="198000">
                <a:tc>
                  <a:txBody>
                    <a:bodyPr/>
                    <a:lstStyle/>
                    <a:p>
                      <a:pPr algn="l" fontAlgn="b"/>
                      <a:r>
                        <a:rPr lang="fi-FI" sz="1000" u="none" strike="noStrike">
                          <a:effectLst/>
                        </a:rPr>
                        <a:t>Rautavaara</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1 424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2 729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2 636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2 610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7 551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7 370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7 424</a:t>
                      </a:r>
                    </a:p>
                  </a:txBody>
                  <a:tcPr marL="36000" marR="36000" marT="18000" marB="18000" anchor="b"/>
                </a:tc>
                <a:extLst>
                  <a:ext uri="{0D108BD9-81ED-4DB2-BD59-A6C34878D82A}">
                    <a16:rowId xmlns:a16="http://schemas.microsoft.com/office/drawing/2014/main" val="466146329"/>
                  </a:ext>
                </a:extLst>
              </a:tr>
              <a:tr h="198000">
                <a:tc>
                  <a:txBody>
                    <a:bodyPr/>
                    <a:lstStyle/>
                    <a:p>
                      <a:pPr algn="l" fontAlgn="b"/>
                      <a:r>
                        <a:rPr lang="fi-FI" sz="1000" u="none" strike="noStrike">
                          <a:effectLst/>
                        </a:rPr>
                        <a:t>Siilinjärvi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21 290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14 820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14 820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14 820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78 881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80 471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81 626</a:t>
                      </a:r>
                    </a:p>
                  </a:txBody>
                  <a:tcPr marL="36000" marR="36000" marT="18000" marB="18000" anchor="b"/>
                </a:tc>
                <a:extLst>
                  <a:ext uri="{0D108BD9-81ED-4DB2-BD59-A6C34878D82A}">
                    <a16:rowId xmlns:a16="http://schemas.microsoft.com/office/drawing/2014/main" val="3629149425"/>
                  </a:ext>
                </a:extLst>
              </a:tr>
              <a:tr h="198000">
                <a:tc>
                  <a:txBody>
                    <a:bodyPr/>
                    <a:lstStyle/>
                    <a:p>
                      <a:pPr algn="l" fontAlgn="b"/>
                      <a:r>
                        <a:rPr lang="fi-FI" sz="1000" u="none" strike="noStrike">
                          <a:effectLst/>
                        </a:rPr>
                        <a:t>Sonkajärvi</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3 637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2 263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2 340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2 417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14 068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14 511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14 989</a:t>
                      </a:r>
                    </a:p>
                  </a:txBody>
                  <a:tcPr marL="36000" marR="36000" marT="18000" marB="18000" anchor="b"/>
                </a:tc>
                <a:extLst>
                  <a:ext uri="{0D108BD9-81ED-4DB2-BD59-A6C34878D82A}">
                    <a16:rowId xmlns:a16="http://schemas.microsoft.com/office/drawing/2014/main" val="1228024188"/>
                  </a:ext>
                </a:extLst>
              </a:tr>
              <a:tr h="198000">
                <a:tc>
                  <a:txBody>
                    <a:bodyPr/>
                    <a:lstStyle/>
                    <a:p>
                      <a:pPr algn="l" fontAlgn="b"/>
                      <a:r>
                        <a:rPr lang="fi-FI" sz="1000" u="none" strike="noStrike">
                          <a:effectLst/>
                        </a:rPr>
                        <a:t>Suonenjoki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6 708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5 736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3 350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3 400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25 571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25 000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25 650</a:t>
                      </a:r>
                    </a:p>
                  </a:txBody>
                  <a:tcPr marL="36000" marR="36000" marT="18000" marB="18000" anchor="b"/>
                </a:tc>
                <a:extLst>
                  <a:ext uri="{0D108BD9-81ED-4DB2-BD59-A6C34878D82A}">
                    <a16:rowId xmlns:a16="http://schemas.microsoft.com/office/drawing/2014/main" val="1394325039"/>
                  </a:ext>
                </a:extLst>
              </a:tr>
              <a:tr h="198000">
                <a:tc>
                  <a:txBody>
                    <a:bodyPr/>
                    <a:lstStyle/>
                    <a:p>
                      <a:pPr algn="l" fontAlgn="b"/>
                      <a:r>
                        <a:rPr lang="fi-FI" sz="1000" u="none" strike="noStrike">
                          <a:effectLst/>
                        </a:rPr>
                        <a:t>Tervo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1 412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2 311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2 304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2 310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6 311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6 525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6 539</a:t>
                      </a:r>
                    </a:p>
                  </a:txBody>
                  <a:tcPr marL="36000" marR="36000" marT="18000" marB="18000" anchor="b"/>
                </a:tc>
                <a:extLst>
                  <a:ext uri="{0D108BD9-81ED-4DB2-BD59-A6C34878D82A}">
                    <a16:rowId xmlns:a16="http://schemas.microsoft.com/office/drawing/2014/main" val="4289187724"/>
                  </a:ext>
                </a:extLst>
              </a:tr>
              <a:tr h="198000">
                <a:tc>
                  <a:txBody>
                    <a:bodyPr/>
                    <a:lstStyle/>
                    <a:p>
                      <a:pPr algn="l" fontAlgn="b"/>
                      <a:r>
                        <a:rPr lang="fi-FI" sz="1000" u="none" strike="noStrike">
                          <a:effectLst/>
                        </a:rPr>
                        <a:t>Tuusniemi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2 313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2 895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2 048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2 084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9 034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8 760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8 769</a:t>
                      </a:r>
                    </a:p>
                  </a:txBody>
                  <a:tcPr marL="36000" marR="36000" marT="18000" marB="18000" anchor="b"/>
                </a:tc>
                <a:extLst>
                  <a:ext uri="{0D108BD9-81ED-4DB2-BD59-A6C34878D82A}">
                    <a16:rowId xmlns:a16="http://schemas.microsoft.com/office/drawing/2014/main" val="2503859261"/>
                  </a:ext>
                </a:extLst>
              </a:tr>
              <a:tr h="198000">
                <a:tc>
                  <a:txBody>
                    <a:bodyPr/>
                    <a:lstStyle/>
                    <a:p>
                      <a:pPr algn="l" fontAlgn="b"/>
                      <a:r>
                        <a:rPr lang="fi-FI" sz="1000" u="none" strike="noStrike">
                          <a:effectLst/>
                        </a:rPr>
                        <a:t>Varkaus</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19 727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22 985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22 966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23 198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425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425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425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76 281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76 885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77 721</a:t>
                      </a:r>
                    </a:p>
                  </a:txBody>
                  <a:tcPr marL="36000" marR="36000" marT="18000" marB="18000" anchor="b"/>
                </a:tc>
                <a:extLst>
                  <a:ext uri="{0D108BD9-81ED-4DB2-BD59-A6C34878D82A}">
                    <a16:rowId xmlns:a16="http://schemas.microsoft.com/office/drawing/2014/main" val="3821811610"/>
                  </a:ext>
                </a:extLst>
              </a:tr>
              <a:tr h="198000">
                <a:tc>
                  <a:txBody>
                    <a:bodyPr/>
                    <a:lstStyle/>
                    <a:p>
                      <a:pPr algn="l" fontAlgn="b"/>
                      <a:r>
                        <a:rPr lang="fi-FI" sz="1000" u="none" strike="noStrike">
                          <a:effectLst/>
                        </a:rPr>
                        <a:t>Vesanto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1 895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2 659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2 154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2 154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8 761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8 693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8 673</a:t>
                      </a:r>
                    </a:p>
                  </a:txBody>
                  <a:tcPr marL="36000" marR="36000" marT="18000" marB="18000" anchor="b"/>
                </a:tc>
                <a:extLst>
                  <a:ext uri="{0D108BD9-81ED-4DB2-BD59-A6C34878D82A}">
                    <a16:rowId xmlns:a16="http://schemas.microsoft.com/office/drawing/2014/main" val="3053424548"/>
                  </a:ext>
                </a:extLst>
              </a:tr>
              <a:tr h="198000">
                <a:tc>
                  <a:txBody>
                    <a:bodyPr/>
                    <a:lstStyle/>
                    <a:p>
                      <a:pPr algn="l" fontAlgn="b"/>
                      <a:r>
                        <a:rPr lang="fi-FI" sz="1000" u="none" strike="noStrike">
                          <a:effectLst/>
                        </a:rPr>
                        <a:t>Vieremä</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3 387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1 552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1 604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1 657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13 586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13 974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14 422</a:t>
                      </a:r>
                    </a:p>
                  </a:txBody>
                  <a:tcPr marL="36000" marR="36000" marT="18000" marB="18000" anchor="b"/>
                </a:tc>
                <a:extLst>
                  <a:ext uri="{0D108BD9-81ED-4DB2-BD59-A6C34878D82A}">
                    <a16:rowId xmlns:a16="http://schemas.microsoft.com/office/drawing/2014/main" val="1873605476"/>
                  </a:ext>
                </a:extLst>
              </a:tr>
              <a:tr h="198000">
                <a:tc>
                  <a:txBody>
                    <a:bodyPr/>
                    <a:lstStyle/>
                    <a:p>
                      <a:pPr algn="l" fontAlgn="b"/>
                      <a:r>
                        <a:rPr lang="fi-FI" sz="1000" b="1" u="none" strike="noStrike" dirty="0">
                          <a:effectLst/>
                        </a:rPr>
                        <a:t>Pohjois-Savo  </a:t>
                      </a:r>
                      <a:endParaRPr lang="fi-FI" sz="1000" b="1"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248 190</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255 184</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244 894</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247 699</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635</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629</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629</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925 915</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939 649</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957 770</a:t>
                      </a:r>
                    </a:p>
                  </a:txBody>
                  <a:tcPr marL="36000" marR="36000" marT="18000" marB="18000" anchor="b"/>
                </a:tc>
                <a:extLst>
                  <a:ext uri="{0D108BD9-81ED-4DB2-BD59-A6C34878D82A}">
                    <a16:rowId xmlns:a16="http://schemas.microsoft.com/office/drawing/2014/main" val="3152404488"/>
                  </a:ext>
                </a:extLst>
              </a:tr>
            </a:tbl>
          </a:graphicData>
        </a:graphic>
      </p:graphicFrame>
    </p:spTree>
    <p:extLst>
      <p:ext uri="{BB962C8B-B14F-4D97-AF65-F5344CB8AC3E}">
        <p14:creationId xmlns:p14="http://schemas.microsoft.com/office/powerpoint/2010/main" val="929195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CC11">
            <a:alpha val="0"/>
          </a:srgbClr>
        </a:solidFill>
        <a:effectLst/>
      </p:bgPr>
    </p:bg>
    <p:spTree>
      <p:nvGrpSpPr>
        <p:cNvPr id="1" name=""/>
        <p:cNvGrpSpPr/>
        <p:nvPr/>
      </p:nvGrpSpPr>
      <p:grpSpPr>
        <a:xfrm>
          <a:off x="0" y="0"/>
          <a:ext cx="0" cy="0"/>
          <a:chOff x="0" y="0"/>
          <a:chExt cx="0" cy="0"/>
        </a:xfrm>
      </p:grpSpPr>
      <p:sp>
        <p:nvSpPr>
          <p:cNvPr id="10" name="Otsikko 1">
            <a:extLst>
              <a:ext uri="{FF2B5EF4-FFF2-40B4-BE49-F238E27FC236}">
                <a16:creationId xmlns:a16="http://schemas.microsoft.com/office/drawing/2014/main" id="{3E4F8491-AF3F-C14A-BED4-E48810A92E9C}"/>
              </a:ext>
            </a:extLst>
          </p:cNvPr>
          <p:cNvSpPr>
            <a:spLocks noGrp="1"/>
          </p:cNvSpPr>
          <p:nvPr>
            <p:ph type="title"/>
          </p:nvPr>
        </p:nvSpPr>
        <p:spPr>
          <a:xfrm>
            <a:off x="448456" y="365125"/>
            <a:ext cx="11288842" cy="1325563"/>
          </a:xfrm>
        </p:spPr>
        <p:txBody>
          <a:bodyPr>
            <a:normAutofit/>
          </a:bodyPr>
          <a:lstStyle/>
          <a:p>
            <a:r>
              <a:rPr lang="fi-FI" sz="3200" dirty="0"/>
              <a:t>Pohjois-Savon kuntien talousarviot v. 2025 (1 000 €) 6/6</a:t>
            </a:r>
            <a:br>
              <a:rPr lang="fi-FI" dirty="0"/>
            </a:br>
            <a:r>
              <a:rPr lang="fi-FI" sz="2000" dirty="0"/>
              <a:t>(ml. liikelaitokset) (tiedot sisältävät vain ulkoiset menot ja tulot)</a:t>
            </a:r>
          </a:p>
        </p:txBody>
      </p:sp>
      <p:pic>
        <p:nvPicPr>
          <p:cNvPr id="7" name="Kuva 6">
            <a:extLst>
              <a:ext uri="{FF2B5EF4-FFF2-40B4-BE49-F238E27FC236}">
                <a16:creationId xmlns:a16="http://schemas.microsoft.com/office/drawing/2014/main" id="{34C10C92-2E94-7A44-BD24-737A3C00410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755943" y="6332259"/>
            <a:ext cx="2316136" cy="409184"/>
          </a:xfrm>
          <a:prstGeom prst="rect">
            <a:avLst/>
          </a:prstGeom>
        </p:spPr>
      </p:pic>
      <p:graphicFrame>
        <p:nvGraphicFramePr>
          <p:cNvPr id="2" name="Taulukko 1">
            <a:extLst>
              <a:ext uri="{FF2B5EF4-FFF2-40B4-BE49-F238E27FC236}">
                <a16:creationId xmlns:a16="http://schemas.microsoft.com/office/drawing/2014/main" id="{C7D78DF8-E577-A1B4-A4E7-6133810B5651}"/>
              </a:ext>
            </a:extLst>
          </p:cNvPr>
          <p:cNvGraphicFramePr>
            <a:graphicFrameLocks noGrp="1"/>
          </p:cNvGraphicFramePr>
          <p:nvPr>
            <p:extLst>
              <p:ext uri="{D42A27DB-BD31-4B8C-83A1-F6EECF244321}">
                <p14:modId xmlns:p14="http://schemas.microsoft.com/office/powerpoint/2010/main" val="1177298604"/>
              </p:ext>
            </p:extLst>
          </p:nvPr>
        </p:nvGraphicFramePr>
        <p:xfrm>
          <a:off x="658800" y="1609200"/>
          <a:ext cx="10821600" cy="4566000"/>
        </p:xfrm>
        <a:graphic>
          <a:graphicData uri="http://schemas.openxmlformats.org/drawingml/2006/table">
            <a:tbl>
              <a:tblPr firstRow="1" bandRow="1">
                <a:tableStyleId>{9D7B26C5-4107-4FEC-AEDC-1716B250A1EF}</a:tableStyleId>
              </a:tblPr>
              <a:tblGrid>
                <a:gridCol w="1101600">
                  <a:extLst>
                    <a:ext uri="{9D8B030D-6E8A-4147-A177-3AD203B41FA5}">
                      <a16:colId xmlns:a16="http://schemas.microsoft.com/office/drawing/2014/main" val="1207811943"/>
                    </a:ext>
                  </a:extLst>
                </a:gridCol>
                <a:gridCol w="972000">
                  <a:extLst>
                    <a:ext uri="{9D8B030D-6E8A-4147-A177-3AD203B41FA5}">
                      <a16:colId xmlns:a16="http://schemas.microsoft.com/office/drawing/2014/main" val="1592986912"/>
                    </a:ext>
                  </a:extLst>
                </a:gridCol>
                <a:gridCol w="972000">
                  <a:extLst>
                    <a:ext uri="{9D8B030D-6E8A-4147-A177-3AD203B41FA5}">
                      <a16:colId xmlns:a16="http://schemas.microsoft.com/office/drawing/2014/main" val="4017569970"/>
                    </a:ext>
                  </a:extLst>
                </a:gridCol>
                <a:gridCol w="972000">
                  <a:extLst>
                    <a:ext uri="{9D8B030D-6E8A-4147-A177-3AD203B41FA5}">
                      <a16:colId xmlns:a16="http://schemas.microsoft.com/office/drawing/2014/main" val="3709209375"/>
                    </a:ext>
                  </a:extLst>
                </a:gridCol>
                <a:gridCol w="972000">
                  <a:extLst>
                    <a:ext uri="{9D8B030D-6E8A-4147-A177-3AD203B41FA5}">
                      <a16:colId xmlns:a16="http://schemas.microsoft.com/office/drawing/2014/main" val="3095587276"/>
                    </a:ext>
                  </a:extLst>
                </a:gridCol>
                <a:gridCol w="972000">
                  <a:extLst>
                    <a:ext uri="{9D8B030D-6E8A-4147-A177-3AD203B41FA5}">
                      <a16:colId xmlns:a16="http://schemas.microsoft.com/office/drawing/2014/main" val="1738678637"/>
                    </a:ext>
                  </a:extLst>
                </a:gridCol>
                <a:gridCol w="972000">
                  <a:extLst>
                    <a:ext uri="{9D8B030D-6E8A-4147-A177-3AD203B41FA5}">
                      <a16:colId xmlns:a16="http://schemas.microsoft.com/office/drawing/2014/main" val="257956592"/>
                    </a:ext>
                  </a:extLst>
                </a:gridCol>
                <a:gridCol w="972000">
                  <a:extLst>
                    <a:ext uri="{9D8B030D-6E8A-4147-A177-3AD203B41FA5}">
                      <a16:colId xmlns:a16="http://schemas.microsoft.com/office/drawing/2014/main" val="3429404557"/>
                    </a:ext>
                  </a:extLst>
                </a:gridCol>
                <a:gridCol w="972000">
                  <a:extLst>
                    <a:ext uri="{9D8B030D-6E8A-4147-A177-3AD203B41FA5}">
                      <a16:colId xmlns:a16="http://schemas.microsoft.com/office/drawing/2014/main" val="4242843884"/>
                    </a:ext>
                  </a:extLst>
                </a:gridCol>
                <a:gridCol w="972000">
                  <a:extLst>
                    <a:ext uri="{9D8B030D-6E8A-4147-A177-3AD203B41FA5}">
                      <a16:colId xmlns:a16="http://schemas.microsoft.com/office/drawing/2014/main" val="3505349660"/>
                    </a:ext>
                  </a:extLst>
                </a:gridCol>
                <a:gridCol w="972000">
                  <a:extLst>
                    <a:ext uri="{9D8B030D-6E8A-4147-A177-3AD203B41FA5}">
                      <a16:colId xmlns:a16="http://schemas.microsoft.com/office/drawing/2014/main" val="1795568426"/>
                    </a:ext>
                  </a:extLst>
                </a:gridCol>
              </a:tblGrid>
              <a:tr h="493200">
                <a:tc>
                  <a:txBody>
                    <a:bodyPr/>
                    <a:lstStyle/>
                    <a:p>
                      <a:pPr algn="l" fontAlgn="b"/>
                      <a:r>
                        <a:rPr lang="fi-FI" sz="1000" u="none" strike="noStrike" dirty="0">
                          <a:effectLst/>
                        </a:rPr>
                        <a:t>Kunta</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Väestö</a:t>
                      </a:r>
                      <a:br>
                        <a:rPr lang="fi-FI" sz="1000" b="0" u="none" strike="noStrike" dirty="0">
                          <a:effectLst/>
                        </a:rPr>
                      </a:br>
                      <a:r>
                        <a:rPr lang="fi-FI" sz="1000" b="0" u="none" strike="noStrike" dirty="0">
                          <a:effectLst/>
                        </a:rPr>
                        <a:t>31.12.</a:t>
                      </a:r>
                      <a:br>
                        <a:rPr lang="fi-FI" sz="1000" b="0" u="none" strike="noStrike" dirty="0">
                          <a:effectLst/>
                        </a:rPr>
                      </a:br>
                      <a:r>
                        <a:rPr lang="fi-FI" sz="1000" b="0" u="none" strike="noStrike" dirty="0">
                          <a:effectLst/>
                        </a:rPr>
                        <a:t>2023</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Verotulot</a:t>
                      </a:r>
                      <a:br>
                        <a:rPr lang="fi-FI" sz="1000" u="none" strike="noStrike" dirty="0">
                          <a:effectLst/>
                        </a:rPr>
                      </a:br>
                      <a:r>
                        <a:rPr lang="fi-FI" sz="1000" u="none" strike="noStrike" dirty="0">
                          <a:effectLst/>
                        </a:rPr>
                        <a:t>yhteensä</a:t>
                      </a:r>
                      <a:br>
                        <a:rPr lang="fi-FI" sz="1000" u="none" strike="noStrike" dirty="0">
                          <a:effectLst/>
                        </a:rPr>
                      </a:br>
                      <a:r>
                        <a:rPr lang="fi-FI" sz="1000" u="none" strike="noStrike" dirty="0">
                          <a:effectLst/>
                        </a:rPr>
                        <a:t>v. 2025</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Verotulot</a:t>
                      </a:r>
                      <a:br>
                        <a:rPr lang="fi-FI" sz="1000" b="0" u="none" strike="noStrike" dirty="0">
                          <a:effectLst/>
                        </a:rPr>
                      </a:br>
                      <a:r>
                        <a:rPr lang="fi-FI" sz="1000" b="0" u="none" strike="noStrike" dirty="0">
                          <a:effectLst/>
                        </a:rPr>
                        <a:t>yhteensä</a:t>
                      </a:r>
                      <a:br>
                        <a:rPr lang="fi-FI" sz="1000" b="0" u="none" strike="noStrike" dirty="0">
                          <a:effectLst/>
                        </a:rPr>
                      </a:br>
                      <a:r>
                        <a:rPr lang="fi-FI" sz="1000" b="0" u="none" strike="noStrike" dirty="0">
                          <a:effectLst/>
                        </a:rPr>
                        <a:t>v. 2026</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Verotulot</a:t>
                      </a:r>
                      <a:br>
                        <a:rPr lang="fi-FI" sz="1000" b="0" u="none" strike="noStrike" dirty="0">
                          <a:effectLst/>
                        </a:rPr>
                      </a:br>
                      <a:r>
                        <a:rPr lang="fi-FI" sz="1000" b="0" u="none" strike="noStrike" dirty="0">
                          <a:effectLst/>
                        </a:rPr>
                        <a:t>yhteensä</a:t>
                      </a:r>
                      <a:br>
                        <a:rPr lang="fi-FI" sz="1000" b="0" u="none" strike="noStrike" dirty="0">
                          <a:effectLst/>
                        </a:rPr>
                      </a:br>
                      <a:r>
                        <a:rPr lang="fi-FI" sz="1000" b="0" u="none" strike="noStrike" dirty="0">
                          <a:effectLst/>
                        </a:rPr>
                        <a:t>v. 2027</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Valtionosuudet</a:t>
                      </a:r>
                      <a:br>
                        <a:rPr lang="fi-FI" sz="1000" u="none" strike="noStrike" dirty="0">
                          <a:effectLst/>
                        </a:rPr>
                      </a:br>
                      <a:r>
                        <a:rPr lang="fi-FI" sz="1000" u="none" strike="noStrike" dirty="0">
                          <a:effectLst/>
                        </a:rPr>
                        <a:t>yhteensä</a:t>
                      </a:r>
                      <a:br>
                        <a:rPr lang="fi-FI" sz="1000" u="none" strike="noStrike" dirty="0">
                          <a:effectLst/>
                        </a:rPr>
                      </a:br>
                      <a:r>
                        <a:rPr lang="fi-FI" sz="1000" u="none" strike="noStrike" dirty="0">
                          <a:effectLst/>
                        </a:rPr>
                        <a:t>v. 2025</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Valtionosuudet</a:t>
                      </a:r>
                      <a:br>
                        <a:rPr lang="fi-FI" sz="1000" b="0" u="none" strike="noStrike" dirty="0">
                          <a:effectLst/>
                        </a:rPr>
                      </a:br>
                      <a:r>
                        <a:rPr lang="fi-FI" sz="1000" b="0" u="none" strike="noStrike" dirty="0">
                          <a:effectLst/>
                        </a:rPr>
                        <a:t>yhteensä</a:t>
                      </a:r>
                      <a:br>
                        <a:rPr lang="fi-FI" sz="1000" b="0" u="none" strike="noStrike" dirty="0">
                          <a:effectLst/>
                        </a:rPr>
                      </a:br>
                      <a:r>
                        <a:rPr lang="fi-FI" sz="1000" b="0" u="none" strike="noStrike" dirty="0">
                          <a:effectLst/>
                        </a:rPr>
                        <a:t>v. 2026</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Valtionosuudet</a:t>
                      </a:r>
                      <a:br>
                        <a:rPr lang="fi-FI" sz="1000" b="0" u="none" strike="noStrike" dirty="0">
                          <a:effectLst/>
                        </a:rPr>
                      </a:br>
                      <a:r>
                        <a:rPr lang="fi-FI" sz="1000" b="0" u="none" strike="noStrike" dirty="0">
                          <a:effectLst/>
                        </a:rPr>
                        <a:t>yhteensä</a:t>
                      </a:r>
                      <a:br>
                        <a:rPr lang="fi-FI" sz="1000" b="0" u="none" strike="noStrike" dirty="0">
                          <a:effectLst/>
                        </a:rPr>
                      </a:br>
                      <a:r>
                        <a:rPr lang="fi-FI" sz="1000" b="0" u="none" strike="noStrike" dirty="0">
                          <a:effectLst/>
                        </a:rPr>
                        <a:t>v. 2027</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Käyttötulot</a:t>
                      </a:r>
                      <a:br>
                        <a:rPr lang="fi-FI" sz="1000" u="none" strike="noStrike" dirty="0">
                          <a:effectLst/>
                        </a:rPr>
                      </a:br>
                      <a:r>
                        <a:rPr lang="fi-FI" sz="1000" u="none" strike="noStrike" dirty="0">
                          <a:effectLst/>
                        </a:rPr>
                        <a:t>v. 2025</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Käyttötulot</a:t>
                      </a:r>
                      <a:br>
                        <a:rPr lang="fi-FI" sz="1000" b="0" u="none" strike="noStrike" dirty="0">
                          <a:effectLst/>
                        </a:rPr>
                      </a:br>
                      <a:r>
                        <a:rPr lang="fi-FI" sz="1000" b="0" u="none" strike="noStrike" dirty="0">
                          <a:effectLst/>
                        </a:rPr>
                        <a:t>v. 2026</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Käyttötulot</a:t>
                      </a:r>
                      <a:br>
                        <a:rPr lang="fi-FI" sz="1000" b="0" u="none" strike="noStrike" dirty="0">
                          <a:effectLst/>
                        </a:rPr>
                      </a:br>
                      <a:r>
                        <a:rPr lang="fi-FI" sz="1000" b="0" u="none" strike="noStrike" dirty="0">
                          <a:effectLst/>
                        </a:rPr>
                        <a:t>v. 2027</a:t>
                      </a:r>
                      <a:endParaRPr lang="fi-FI" sz="1000" b="0" i="0" u="none" strike="noStrike" dirty="0">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1985317239"/>
                  </a:ext>
                </a:extLst>
              </a:tr>
              <a:tr h="198000">
                <a:tc>
                  <a:txBody>
                    <a:bodyPr/>
                    <a:lstStyle/>
                    <a:p>
                      <a:pPr algn="l" fontAlgn="b"/>
                      <a:r>
                        <a:rPr lang="fi-FI" sz="1000" u="none" strike="noStrike" dirty="0">
                          <a:effectLst/>
                        </a:rPr>
                        <a:t>Iisalmi</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dirty="0">
                          <a:solidFill>
                            <a:srgbClr val="000000"/>
                          </a:solidFill>
                          <a:effectLst/>
                          <a:latin typeface="Calibri" panose="020F0502020204030204" pitchFamily="34" charset="0"/>
                        </a:rPr>
                        <a:t>20 618</a:t>
                      </a:r>
                    </a:p>
                  </a:txBody>
                  <a:tcPr marL="36000" marR="36000" marT="18000" marB="18000" anchor="b"/>
                </a:tc>
                <a:tc>
                  <a:txBody>
                    <a:bodyPr/>
                    <a:lstStyle/>
                    <a:p>
                      <a:pPr algn="r" fontAlgn="b"/>
                      <a:r>
                        <a:rPr lang="fi-FI" sz="1100" b="0" i="0" u="none" strike="noStrike" dirty="0">
                          <a:solidFill>
                            <a:srgbClr val="000000"/>
                          </a:solidFill>
                          <a:effectLst/>
                          <a:latin typeface="Calibri" panose="020F0502020204030204" pitchFamily="34" charset="0"/>
                        </a:rPr>
                        <a:t>43 478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45 146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46 228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22 579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22 297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21 630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109 733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108 788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107 795</a:t>
                      </a:r>
                    </a:p>
                  </a:txBody>
                  <a:tcPr marL="36000" marR="36000" marT="18000" marB="18000" anchor="b"/>
                </a:tc>
                <a:extLst>
                  <a:ext uri="{0D108BD9-81ED-4DB2-BD59-A6C34878D82A}">
                    <a16:rowId xmlns:a16="http://schemas.microsoft.com/office/drawing/2014/main" val="565259632"/>
                  </a:ext>
                </a:extLst>
              </a:tr>
              <a:tr h="198000">
                <a:tc>
                  <a:txBody>
                    <a:bodyPr/>
                    <a:lstStyle/>
                    <a:p>
                      <a:pPr algn="l" fontAlgn="b"/>
                      <a:r>
                        <a:rPr lang="fi-FI" sz="1000" u="none" strike="noStrike">
                          <a:effectLst/>
                        </a:rPr>
                        <a:t>Joroinen</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dirty="0">
                          <a:solidFill>
                            <a:srgbClr val="000000"/>
                          </a:solidFill>
                          <a:effectLst/>
                          <a:latin typeface="Calibri" panose="020F0502020204030204" pitchFamily="34" charset="0"/>
                        </a:rPr>
                        <a:t>4 590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10 473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10 896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11 082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3 175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3 170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2 840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17 109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16 892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16 778</a:t>
                      </a:r>
                    </a:p>
                  </a:txBody>
                  <a:tcPr marL="36000" marR="36000" marT="18000" marB="18000" anchor="b"/>
                </a:tc>
                <a:extLst>
                  <a:ext uri="{0D108BD9-81ED-4DB2-BD59-A6C34878D82A}">
                    <a16:rowId xmlns:a16="http://schemas.microsoft.com/office/drawing/2014/main" val="107737112"/>
                  </a:ext>
                </a:extLst>
              </a:tr>
              <a:tr h="198000">
                <a:tc>
                  <a:txBody>
                    <a:bodyPr/>
                    <a:lstStyle/>
                    <a:p>
                      <a:pPr algn="l" fontAlgn="b"/>
                      <a:r>
                        <a:rPr lang="fi-FI" sz="1000" u="none" strike="noStrike">
                          <a:effectLst/>
                        </a:rPr>
                        <a:t>Kaavi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6 286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6 300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6 400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-409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8 033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7 905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8 555</a:t>
                      </a:r>
                    </a:p>
                  </a:txBody>
                  <a:tcPr marL="36000" marR="36000" marT="18000" marB="18000" anchor="b"/>
                </a:tc>
                <a:extLst>
                  <a:ext uri="{0D108BD9-81ED-4DB2-BD59-A6C34878D82A}">
                    <a16:rowId xmlns:a16="http://schemas.microsoft.com/office/drawing/2014/main" val="1765012557"/>
                  </a:ext>
                </a:extLst>
              </a:tr>
              <a:tr h="198000">
                <a:tc>
                  <a:txBody>
                    <a:bodyPr/>
                    <a:lstStyle/>
                    <a:p>
                      <a:pPr algn="l" fontAlgn="b"/>
                      <a:r>
                        <a:rPr lang="fi-FI" sz="1000" u="none" strike="noStrike">
                          <a:effectLst/>
                        </a:rPr>
                        <a:t>Keitele</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2 035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5 672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5 672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5 672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782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782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8 296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8 372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8 397</a:t>
                      </a:r>
                    </a:p>
                  </a:txBody>
                  <a:tcPr marL="36000" marR="36000" marT="18000" marB="18000" anchor="b"/>
                </a:tc>
                <a:extLst>
                  <a:ext uri="{0D108BD9-81ED-4DB2-BD59-A6C34878D82A}">
                    <a16:rowId xmlns:a16="http://schemas.microsoft.com/office/drawing/2014/main" val="2366223445"/>
                  </a:ext>
                </a:extLst>
              </a:tr>
              <a:tr h="198000">
                <a:tc>
                  <a:txBody>
                    <a:bodyPr/>
                    <a:lstStyle/>
                    <a:p>
                      <a:pPr algn="l" fontAlgn="b"/>
                      <a:r>
                        <a:rPr lang="fi-FI" sz="1000" u="none" strike="noStrike">
                          <a:effectLst/>
                        </a:rPr>
                        <a:t>Kiuruvesi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7 475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14 912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15 691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15 878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9 574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10 020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9 902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30 460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31 769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31 833</a:t>
                      </a:r>
                    </a:p>
                  </a:txBody>
                  <a:tcPr marL="36000" marR="36000" marT="18000" marB="18000" anchor="b"/>
                </a:tc>
                <a:extLst>
                  <a:ext uri="{0D108BD9-81ED-4DB2-BD59-A6C34878D82A}">
                    <a16:rowId xmlns:a16="http://schemas.microsoft.com/office/drawing/2014/main" val="1616418862"/>
                  </a:ext>
                </a:extLst>
              </a:tr>
              <a:tr h="198000">
                <a:tc>
                  <a:txBody>
                    <a:bodyPr/>
                    <a:lstStyle/>
                    <a:p>
                      <a:pPr algn="l" fontAlgn="b"/>
                      <a:r>
                        <a:rPr lang="fi-FI" sz="1000" u="none" strike="noStrike" dirty="0">
                          <a:effectLst/>
                        </a:rPr>
                        <a:t>Kuopio </a:t>
                      </a:r>
                      <a:r>
                        <a:rPr lang="fi-FI" sz="1000" u="none" strike="noStrike" baseline="30000" dirty="0">
                          <a:effectLst/>
                        </a:rPr>
                        <a:t> </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124 021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311 600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329 000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341 700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42 345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48 900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52 200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473 406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494 236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513 494</a:t>
                      </a:r>
                    </a:p>
                  </a:txBody>
                  <a:tcPr marL="36000" marR="36000" marT="18000" marB="18000" anchor="b"/>
                </a:tc>
                <a:extLst>
                  <a:ext uri="{0D108BD9-81ED-4DB2-BD59-A6C34878D82A}">
                    <a16:rowId xmlns:a16="http://schemas.microsoft.com/office/drawing/2014/main" val="3539026608"/>
                  </a:ext>
                </a:extLst>
              </a:tr>
              <a:tr h="198000">
                <a:tc>
                  <a:txBody>
                    <a:bodyPr/>
                    <a:lstStyle/>
                    <a:p>
                      <a:pPr algn="l" fontAlgn="b"/>
                      <a:r>
                        <a:rPr lang="fi-FI" sz="1000" u="none" strike="noStrike">
                          <a:effectLst/>
                        </a:rPr>
                        <a:t>Lapinlahti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8 975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19 855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20 738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21 020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5 779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5 779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5 779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31 549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32 417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32 699</a:t>
                      </a:r>
                    </a:p>
                  </a:txBody>
                  <a:tcPr marL="36000" marR="36000" marT="18000" marB="18000" anchor="b"/>
                </a:tc>
                <a:extLst>
                  <a:ext uri="{0D108BD9-81ED-4DB2-BD59-A6C34878D82A}">
                    <a16:rowId xmlns:a16="http://schemas.microsoft.com/office/drawing/2014/main" val="3535841166"/>
                  </a:ext>
                </a:extLst>
              </a:tr>
              <a:tr h="198000">
                <a:tc>
                  <a:txBody>
                    <a:bodyPr/>
                    <a:lstStyle/>
                    <a:p>
                      <a:pPr algn="l" fontAlgn="b"/>
                      <a:r>
                        <a:rPr lang="fi-FI" sz="1000" u="none" strike="noStrike">
                          <a:effectLst/>
                        </a:rPr>
                        <a:t>Leppävirta</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9 049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20 923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21 704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22 093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5 121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5 150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5 200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34 141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35 114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35 718</a:t>
                      </a:r>
                    </a:p>
                  </a:txBody>
                  <a:tcPr marL="36000" marR="36000" marT="18000" marB="18000" anchor="b"/>
                </a:tc>
                <a:extLst>
                  <a:ext uri="{0D108BD9-81ED-4DB2-BD59-A6C34878D82A}">
                    <a16:rowId xmlns:a16="http://schemas.microsoft.com/office/drawing/2014/main" val="3770384050"/>
                  </a:ext>
                </a:extLst>
              </a:tr>
              <a:tr h="198000">
                <a:tc>
                  <a:txBody>
                    <a:bodyPr/>
                    <a:lstStyle/>
                    <a:p>
                      <a:pPr algn="l" fontAlgn="b"/>
                      <a:r>
                        <a:rPr lang="fi-FI" sz="1000" u="none" strike="noStrike">
                          <a:effectLst/>
                        </a:rPr>
                        <a:t>Pielavesi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4 073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8 244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8 653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8 785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5 587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5 652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5 509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17 800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18 393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18 505</a:t>
                      </a:r>
                    </a:p>
                  </a:txBody>
                  <a:tcPr marL="36000" marR="36000" marT="18000" marB="18000" anchor="b"/>
                </a:tc>
                <a:extLst>
                  <a:ext uri="{0D108BD9-81ED-4DB2-BD59-A6C34878D82A}">
                    <a16:rowId xmlns:a16="http://schemas.microsoft.com/office/drawing/2014/main" val="1912374796"/>
                  </a:ext>
                </a:extLst>
              </a:tr>
              <a:tr h="198000">
                <a:tc>
                  <a:txBody>
                    <a:bodyPr/>
                    <a:lstStyle/>
                    <a:p>
                      <a:pPr algn="l" fontAlgn="b"/>
                      <a:r>
                        <a:rPr lang="fi-FI" sz="1000" u="none" strike="noStrike">
                          <a:effectLst/>
                        </a:rPr>
                        <a:t>Rautalampi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2 933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7 110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7 317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7 424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12 498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12 053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12 099</a:t>
                      </a:r>
                    </a:p>
                  </a:txBody>
                  <a:tcPr marL="36000" marR="36000" marT="18000" marB="18000" anchor="b"/>
                </a:tc>
                <a:extLst>
                  <a:ext uri="{0D108BD9-81ED-4DB2-BD59-A6C34878D82A}">
                    <a16:rowId xmlns:a16="http://schemas.microsoft.com/office/drawing/2014/main" val="4052237606"/>
                  </a:ext>
                </a:extLst>
              </a:tr>
              <a:tr h="198000">
                <a:tc>
                  <a:txBody>
                    <a:bodyPr/>
                    <a:lstStyle/>
                    <a:p>
                      <a:pPr algn="l" fontAlgn="b"/>
                      <a:r>
                        <a:rPr lang="fi-FI" sz="1000" u="none" strike="noStrike">
                          <a:effectLst/>
                        </a:rPr>
                        <a:t>Rautavaara</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1 424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3 509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3 669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3 756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1 889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1 889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1 889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8 127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8 194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8 255</a:t>
                      </a:r>
                    </a:p>
                  </a:txBody>
                  <a:tcPr marL="36000" marR="36000" marT="18000" marB="18000" anchor="b"/>
                </a:tc>
                <a:extLst>
                  <a:ext uri="{0D108BD9-81ED-4DB2-BD59-A6C34878D82A}">
                    <a16:rowId xmlns:a16="http://schemas.microsoft.com/office/drawing/2014/main" val="1881696505"/>
                  </a:ext>
                </a:extLst>
              </a:tr>
              <a:tr h="198000">
                <a:tc>
                  <a:txBody>
                    <a:bodyPr/>
                    <a:lstStyle/>
                    <a:p>
                      <a:pPr algn="l" fontAlgn="b"/>
                      <a:r>
                        <a:rPr lang="fi-FI" sz="1000" u="none" strike="noStrike">
                          <a:effectLst/>
                        </a:rPr>
                        <a:t>Siilinjärvi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21 290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61 310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61 810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62 645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10 600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8 570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9 020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86 730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85 200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86 485</a:t>
                      </a:r>
                    </a:p>
                  </a:txBody>
                  <a:tcPr marL="36000" marR="36000" marT="18000" marB="18000" anchor="b"/>
                </a:tc>
                <a:extLst>
                  <a:ext uri="{0D108BD9-81ED-4DB2-BD59-A6C34878D82A}">
                    <a16:rowId xmlns:a16="http://schemas.microsoft.com/office/drawing/2014/main" val="2518426321"/>
                  </a:ext>
                </a:extLst>
              </a:tr>
              <a:tr h="198000">
                <a:tc>
                  <a:txBody>
                    <a:bodyPr/>
                    <a:lstStyle/>
                    <a:p>
                      <a:pPr algn="l" fontAlgn="b"/>
                      <a:r>
                        <a:rPr lang="fi-FI" sz="1000" u="none" strike="noStrike">
                          <a:effectLst/>
                        </a:rPr>
                        <a:t>Sonkajärvi</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3 637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7 941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8 249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8 408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5 085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5 103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5 403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15 289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15 692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16 228</a:t>
                      </a:r>
                    </a:p>
                  </a:txBody>
                  <a:tcPr marL="36000" marR="36000" marT="18000" marB="18000" anchor="b"/>
                </a:tc>
                <a:extLst>
                  <a:ext uri="{0D108BD9-81ED-4DB2-BD59-A6C34878D82A}">
                    <a16:rowId xmlns:a16="http://schemas.microsoft.com/office/drawing/2014/main" val="3595480577"/>
                  </a:ext>
                </a:extLst>
              </a:tr>
              <a:tr h="198000">
                <a:tc>
                  <a:txBody>
                    <a:bodyPr/>
                    <a:lstStyle/>
                    <a:p>
                      <a:pPr algn="l" fontAlgn="b"/>
                      <a:r>
                        <a:rPr lang="fi-FI" sz="1000" u="none" strike="noStrike">
                          <a:effectLst/>
                        </a:rPr>
                        <a:t>Suonenjoki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6 708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16 300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16 800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17 300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5 400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4 900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5 000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27 436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25 050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25 700</a:t>
                      </a:r>
                    </a:p>
                  </a:txBody>
                  <a:tcPr marL="36000" marR="36000" marT="18000" marB="18000" anchor="b"/>
                </a:tc>
                <a:extLst>
                  <a:ext uri="{0D108BD9-81ED-4DB2-BD59-A6C34878D82A}">
                    <a16:rowId xmlns:a16="http://schemas.microsoft.com/office/drawing/2014/main" val="123425980"/>
                  </a:ext>
                </a:extLst>
              </a:tr>
              <a:tr h="198000">
                <a:tc>
                  <a:txBody>
                    <a:bodyPr/>
                    <a:lstStyle/>
                    <a:p>
                      <a:pPr algn="l" fontAlgn="b"/>
                      <a:r>
                        <a:rPr lang="fi-FI" sz="1000" u="none" strike="noStrike">
                          <a:effectLst/>
                        </a:rPr>
                        <a:t>Tervo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1 412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3 384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3 490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3 552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835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835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835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6 530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6 629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6 697</a:t>
                      </a:r>
                    </a:p>
                  </a:txBody>
                  <a:tcPr marL="36000" marR="36000" marT="18000" marB="18000" anchor="b"/>
                </a:tc>
                <a:extLst>
                  <a:ext uri="{0D108BD9-81ED-4DB2-BD59-A6C34878D82A}">
                    <a16:rowId xmlns:a16="http://schemas.microsoft.com/office/drawing/2014/main" val="2636974084"/>
                  </a:ext>
                </a:extLst>
              </a:tr>
              <a:tr h="198000">
                <a:tc>
                  <a:txBody>
                    <a:bodyPr/>
                    <a:lstStyle/>
                    <a:p>
                      <a:pPr algn="l" fontAlgn="b"/>
                      <a:r>
                        <a:rPr lang="fi-FI" sz="1000" u="none" strike="noStrike">
                          <a:effectLst/>
                        </a:rPr>
                        <a:t>Tuusniemi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2 313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5 330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5 750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5 850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254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1 200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8 479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8 148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9 134</a:t>
                      </a:r>
                    </a:p>
                  </a:txBody>
                  <a:tcPr marL="36000" marR="36000" marT="18000" marB="18000" anchor="b"/>
                </a:tc>
                <a:extLst>
                  <a:ext uri="{0D108BD9-81ED-4DB2-BD59-A6C34878D82A}">
                    <a16:rowId xmlns:a16="http://schemas.microsoft.com/office/drawing/2014/main" val="2582055465"/>
                  </a:ext>
                </a:extLst>
              </a:tr>
              <a:tr h="198000">
                <a:tc>
                  <a:txBody>
                    <a:bodyPr/>
                    <a:lstStyle/>
                    <a:p>
                      <a:pPr algn="l" fontAlgn="b"/>
                      <a:r>
                        <a:rPr lang="fi-FI" sz="1000" u="none" strike="noStrike">
                          <a:effectLst/>
                        </a:rPr>
                        <a:t>Varkaus</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19 727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51 489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53 048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53 981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5 906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5 906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5 906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80 380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81 920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83 085</a:t>
                      </a:r>
                    </a:p>
                  </a:txBody>
                  <a:tcPr marL="36000" marR="36000" marT="18000" marB="18000" anchor="b"/>
                </a:tc>
                <a:extLst>
                  <a:ext uri="{0D108BD9-81ED-4DB2-BD59-A6C34878D82A}">
                    <a16:rowId xmlns:a16="http://schemas.microsoft.com/office/drawing/2014/main" val="3114607401"/>
                  </a:ext>
                </a:extLst>
              </a:tr>
              <a:tr h="198000">
                <a:tc>
                  <a:txBody>
                    <a:bodyPr/>
                    <a:lstStyle/>
                    <a:p>
                      <a:pPr algn="l" fontAlgn="b"/>
                      <a:r>
                        <a:rPr lang="fi-FI" sz="1000" u="none" strike="noStrike">
                          <a:effectLst/>
                        </a:rPr>
                        <a:t>Vesanto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1 895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4 043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4 256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4 315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2 846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2 846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2 846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9 548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9 256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9 315</a:t>
                      </a:r>
                    </a:p>
                  </a:txBody>
                  <a:tcPr marL="36000" marR="36000" marT="18000" marB="18000" anchor="b"/>
                </a:tc>
                <a:extLst>
                  <a:ext uri="{0D108BD9-81ED-4DB2-BD59-A6C34878D82A}">
                    <a16:rowId xmlns:a16="http://schemas.microsoft.com/office/drawing/2014/main" val="322864044"/>
                  </a:ext>
                </a:extLst>
              </a:tr>
              <a:tr h="198000">
                <a:tc>
                  <a:txBody>
                    <a:bodyPr/>
                    <a:lstStyle/>
                    <a:p>
                      <a:pPr algn="l" fontAlgn="b"/>
                      <a:r>
                        <a:rPr lang="fi-FI" sz="1000" u="none" strike="noStrike">
                          <a:effectLst/>
                        </a:rPr>
                        <a:t>Vieremä</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3 387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8 779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9 209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9 439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4 191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4 169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4 169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14 522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14 982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15 265</a:t>
                      </a:r>
                    </a:p>
                  </a:txBody>
                  <a:tcPr marL="36000" marR="36000" marT="18000" marB="18000" anchor="b"/>
                </a:tc>
                <a:extLst>
                  <a:ext uri="{0D108BD9-81ED-4DB2-BD59-A6C34878D82A}">
                    <a16:rowId xmlns:a16="http://schemas.microsoft.com/office/drawing/2014/main" val="208185765"/>
                  </a:ext>
                </a:extLst>
              </a:tr>
              <a:tr h="198000">
                <a:tc>
                  <a:txBody>
                    <a:bodyPr/>
                    <a:lstStyle/>
                    <a:p>
                      <a:pPr algn="l" fontAlgn="b"/>
                      <a:r>
                        <a:rPr lang="fi-FI" sz="1000" b="1" u="none" strike="noStrike" dirty="0">
                          <a:effectLst/>
                        </a:rPr>
                        <a:t>Pohjois-Savo </a:t>
                      </a:r>
                      <a:endParaRPr lang="fi-FI" sz="1000" b="1"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248 190</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610 638</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637 398</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655 528</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134 244</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138 718</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142 810</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1 000 066</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1 021 010</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1 046 037</a:t>
                      </a:r>
                    </a:p>
                  </a:txBody>
                  <a:tcPr marL="36000" marR="36000" marT="18000" marB="18000" anchor="b"/>
                </a:tc>
                <a:extLst>
                  <a:ext uri="{0D108BD9-81ED-4DB2-BD59-A6C34878D82A}">
                    <a16:rowId xmlns:a16="http://schemas.microsoft.com/office/drawing/2014/main" val="424377659"/>
                  </a:ext>
                </a:extLst>
              </a:tr>
            </a:tbl>
          </a:graphicData>
        </a:graphic>
      </p:graphicFrame>
      <p:sp>
        <p:nvSpPr>
          <p:cNvPr id="3" name="Tekstiruutu 2">
            <a:extLst>
              <a:ext uri="{FF2B5EF4-FFF2-40B4-BE49-F238E27FC236}">
                <a16:creationId xmlns:a16="http://schemas.microsoft.com/office/drawing/2014/main" id="{D163914C-1023-C649-7CF0-CFF489A80F9A}"/>
              </a:ext>
            </a:extLst>
          </p:cNvPr>
          <p:cNvSpPr txBox="1"/>
          <p:nvPr/>
        </p:nvSpPr>
        <p:spPr>
          <a:xfrm>
            <a:off x="0" y="6627168"/>
            <a:ext cx="9877331" cy="230832"/>
          </a:xfrm>
          <a:prstGeom prst="rect">
            <a:avLst/>
          </a:prstGeom>
          <a:noFill/>
        </p:spPr>
        <p:txBody>
          <a:bodyPr wrap="square">
            <a:spAutoFit/>
          </a:bodyPr>
          <a:lstStyle/>
          <a:p>
            <a:r>
              <a:rPr lang="fi-FI" sz="900" dirty="0">
                <a:solidFill>
                  <a:schemeClr val="tx1"/>
                </a:solidFill>
              </a:rPr>
              <a:t>Lähde: Kysely Pohjois-Savon kunnille kuntien talousarvioista, marras-joulukuu 2024</a:t>
            </a:r>
          </a:p>
        </p:txBody>
      </p:sp>
    </p:spTree>
    <p:extLst>
      <p:ext uri="{BB962C8B-B14F-4D97-AF65-F5344CB8AC3E}">
        <p14:creationId xmlns:p14="http://schemas.microsoft.com/office/powerpoint/2010/main" val="4292962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CC11">
            <a:alpha val="0"/>
          </a:srgbClr>
        </a:solidFill>
        <a:effectLst/>
      </p:bgPr>
    </p:bg>
    <p:spTree>
      <p:nvGrpSpPr>
        <p:cNvPr id="1" name=""/>
        <p:cNvGrpSpPr/>
        <p:nvPr/>
      </p:nvGrpSpPr>
      <p:grpSpPr>
        <a:xfrm>
          <a:off x="0" y="0"/>
          <a:ext cx="0" cy="0"/>
          <a:chOff x="0" y="0"/>
          <a:chExt cx="0" cy="0"/>
        </a:xfrm>
      </p:grpSpPr>
      <p:sp>
        <p:nvSpPr>
          <p:cNvPr id="10" name="Otsikko 1">
            <a:extLst>
              <a:ext uri="{FF2B5EF4-FFF2-40B4-BE49-F238E27FC236}">
                <a16:creationId xmlns:a16="http://schemas.microsoft.com/office/drawing/2014/main" id="{3E4F8491-AF3F-C14A-BED4-E48810A92E9C}"/>
              </a:ext>
            </a:extLst>
          </p:cNvPr>
          <p:cNvSpPr>
            <a:spLocks noGrp="1"/>
          </p:cNvSpPr>
          <p:nvPr>
            <p:ph type="title"/>
          </p:nvPr>
        </p:nvSpPr>
        <p:spPr>
          <a:xfrm>
            <a:off x="448456" y="365125"/>
            <a:ext cx="11288842" cy="1325563"/>
          </a:xfrm>
        </p:spPr>
        <p:txBody>
          <a:bodyPr>
            <a:normAutofit/>
          </a:bodyPr>
          <a:lstStyle/>
          <a:p>
            <a:r>
              <a:rPr lang="fi-FI" sz="3200" dirty="0"/>
              <a:t>Vuosikate, poistot ja nettoinvestoinnit v. 2025 (€/as)</a:t>
            </a:r>
          </a:p>
        </p:txBody>
      </p:sp>
      <p:graphicFrame>
        <p:nvGraphicFramePr>
          <p:cNvPr id="5" name="Taulukko 4">
            <a:extLst>
              <a:ext uri="{FF2B5EF4-FFF2-40B4-BE49-F238E27FC236}">
                <a16:creationId xmlns:a16="http://schemas.microsoft.com/office/drawing/2014/main" id="{998ED002-6E57-CC77-2998-13412FF45EEF}"/>
              </a:ext>
            </a:extLst>
          </p:cNvPr>
          <p:cNvGraphicFramePr>
            <a:graphicFrameLocks noGrp="1"/>
          </p:cNvGraphicFramePr>
          <p:nvPr>
            <p:extLst>
              <p:ext uri="{D42A27DB-BD31-4B8C-83A1-F6EECF244321}">
                <p14:modId xmlns:p14="http://schemas.microsoft.com/office/powerpoint/2010/main" val="2785919764"/>
              </p:ext>
            </p:extLst>
          </p:nvPr>
        </p:nvGraphicFramePr>
        <p:xfrm>
          <a:off x="569769" y="1745801"/>
          <a:ext cx="3032000" cy="4341000"/>
        </p:xfrm>
        <a:graphic>
          <a:graphicData uri="http://schemas.openxmlformats.org/drawingml/2006/table">
            <a:tbl>
              <a:tblPr firstRow="1" bandRow="1">
                <a:tableStyleId>{9D7B26C5-4107-4FEC-AEDC-1716B250A1EF}</a:tableStyleId>
              </a:tblPr>
              <a:tblGrid>
                <a:gridCol w="1016000">
                  <a:extLst>
                    <a:ext uri="{9D8B030D-6E8A-4147-A177-3AD203B41FA5}">
                      <a16:colId xmlns:a16="http://schemas.microsoft.com/office/drawing/2014/main" val="2954768211"/>
                    </a:ext>
                  </a:extLst>
                </a:gridCol>
                <a:gridCol w="648000">
                  <a:extLst>
                    <a:ext uri="{9D8B030D-6E8A-4147-A177-3AD203B41FA5}">
                      <a16:colId xmlns:a16="http://schemas.microsoft.com/office/drawing/2014/main" val="2154728145"/>
                    </a:ext>
                  </a:extLst>
                </a:gridCol>
                <a:gridCol w="612000">
                  <a:extLst>
                    <a:ext uri="{9D8B030D-6E8A-4147-A177-3AD203B41FA5}">
                      <a16:colId xmlns:a16="http://schemas.microsoft.com/office/drawing/2014/main" val="1036754496"/>
                    </a:ext>
                  </a:extLst>
                </a:gridCol>
                <a:gridCol w="756000">
                  <a:extLst>
                    <a:ext uri="{9D8B030D-6E8A-4147-A177-3AD203B41FA5}">
                      <a16:colId xmlns:a16="http://schemas.microsoft.com/office/drawing/2014/main" val="3214934337"/>
                    </a:ext>
                  </a:extLst>
                </a:gridCol>
              </a:tblGrid>
              <a:tr h="381000">
                <a:tc>
                  <a:txBody>
                    <a:bodyPr/>
                    <a:lstStyle/>
                    <a:p>
                      <a:pPr algn="l" fontAlgn="b"/>
                      <a:r>
                        <a:rPr lang="fi-FI" sz="1050" u="none" strike="noStrike" dirty="0">
                          <a:effectLst/>
                          <a:latin typeface="+mn-lt"/>
                        </a:rPr>
                        <a:t>Kunta</a:t>
                      </a:r>
                      <a:endParaRPr lang="fi-FI" sz="1050" b="1" i="0" u="none" strike="noStrike" dirty="0">
                        <a:solidFill>
                          <a:srgbClr val="000000"/>
                        </a:solidFill>
                        <a:effectLst/>
                        <a:latin typeface="+mn-lt"/>
                      </a:endParaRPr>
                    </a:p>
                  </a:txBody>
                  <a:tcPr marL="36000" marR="36000" marT="18000" marB="18000" anchor="b"/>
                </a:tc>
                <a:tc>
                  <a:txBody>
                    <a:bodyPr/>
                    <a:lstStyle/>
                    <a:p>
                      <a:pPr algn="r" fontAlgn="b"/>
                      <a:r>
                        <a:rPr lang="fi-FI" sz="1050" u="none" strike="noStrike" dirty="0">
                          <a:effectLst/>
                          <a:latin typeface="+mn-lt"/>
                        </a:rPr>
                        <a:t>Vuosikate</a:t>
                      </a:r>
                      <a:endParaRPr lang="fi-FI" sz="1050" b="1" i="0" u="none" strike="noStrike" dirty="0">
                        <a:solidFill>
                          <a:srgbClr val="000000"/>
                        </a:solidFill>
                        <a:effectLst/>
                        <a:latin typeface="+mn-lt"/>
                      </a:endParaRPr>
                    </a:p>
                  </a:txBody>
                  <a:tcPr marL="36000" marR="36000" marT="18000" marB="18000" anchor="b"/>
                </a:tc>
                <a:tc>
                  <a:txBody>
                    <a:bodyPr/>
                    <a:lstStyle/>
                    <a:p>
                      <a:pPr algn="r" fontAlgn="b"/>
                      <a:r>
                        <a:rPr lang="fi-FI" sz="1050" u="none" strike="noStrike" dirty="0">
                          <a:effectLst/>
                          <a:latin typeface="+mn-lt"/>
                        </a:rPr>
                        <a:t>Poistot</a:t>
                      </a:r>
                      <a:endParaRPr lang="fi-FI" sz="1050" b="1" i="0" u="none" strike="noStrike" dirty="0">
                        <a:solidFill>
                          <a:srgbClr val="000000"/>
                        </a:solidFill>
                        <a:effectLst/>
                        <a:latin typeface="+mn-lt"/>
                      </a:endParaRPr>
                    </a:p>
                  </a:txBody>
                  <a:tcPr marL="36000" marR="36000" marT="18000" marB="18000" anchor="b"/>
                </a:tc>
                <a:tc>
                  <a:txBody>
                    <a:bodyPr/>
                    <a:lstStyle/>
                    <a:p>
                      <a:pPr algn="r" fontAlgn="b"/>
                      <a:r>
                        <a:rPr lang="fi-FI" sz="1050" u="none" strike="noStrike" dirty="0">
                          <a:effectLst/>
                          <a:latin typeface="+mn-lt"/>
                        </a:rPr>
                        <a:t>Netto-</a:t>
                      </a:r>
                    </a:p>
                    <a:p>
                      <a:pPr algn="r" fontAlgn="b"/>
                      <a:r>
                        <a:rPr lang="fi-FI" sz="1050" u="none" strike="noStrike" dirty="0">
                          <a:effectLst/>
                          <a:latin typeface="+mn-lt"/>
                        </a:rPr>
                        <a:t>investoinnit</a:t>
                      </a:r>
                      <a:endParaRPr lang="fi-FI" sz="1050" b="1" i="0" u="none" strike="noStrike" dirty="0">
                        <a:solidFill>
                          <a:srgbClr val="000000"/>
                        </a:solidFill>
                        <a:effectLst/>
                        <a:latin typeface="+mn-lt"/>
                      </a:endParaRPr>
                    </a:p>
                  </a:txBody>
                  <a:tcPr marL="36000" marR="36000" marT="18000" marB="18000" anchor="b"/>
                </a:tc>
                <a:extLst>
                  <a:ext uri="{0D108BD9-81ED-4DB2-BD59-A6C34878D82A}">
                    <a16:rowId xmlns:a16="http://schemas.microsoft.com/office/drawing/2014/main" val="3091480395"/>
                  </a:ext>
                </a:extLst>
              </a:tr>
              <a:tr h="198000">
                <a:tc>
                  <a:txBody>
                    <a:bodyPr/>
                    <a:lstStyle/>
                    <a:p>
                      <a:pPr algn="l" fontAlgn="b"/>
                      <a:r>
                        <a:rPr lang="fi-FI" sz="1000" b="0" i="0" u="none" strike="noStrike" dirty="0">
                          <a:solidFill>
                            <a:srgbClr val="000000"/>
                          </a:solidFill>
                          <a:effectLst/>
                          <a:latin typeface="Franklin Gothic Book" panose="020B0503020102020204" pitchFamily="34" charset="0"/>
                        </a:rPr>
                        <a:t>Rautalampi </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328</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296</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99</a:t>
                      </a:r>
                    </a:p>
                  </a:txBody>
                  <a:tcPr marL="36000" marR="36000" marT="18000" marB="18000" anchor="b"/>
                </a:tc>
                <a:extLst>
                  <a:ext uri="{0D108BD9-81ED-4DB2-BD59-A6C34878D82A}">
                    <a16:rowId xmlns:a16="http://schemas.microsoft.com/office/drawing/2014/main" val="2785420860"/>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Tervo</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243</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273</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110</a:t>
                      </a:r>
                    </a:p>
                  </a:txBody>
                  <a:tcPr marL="36000" marR="36000" marT="18000" marB="18000" anchor="b"/>
                </a:tc>
                <a:extLst>
                  <a:ext uri="{0D108BD9-81ED-4DB2-BD59-A6C34878D82A}">
                    <a16:rowId xmlns:a16="http://schemas.microsoft.com/office/drawing/2014/main" val="4260759722"/>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Lapinlahti</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331</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346</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145</a:t>
                      </a:r>
                    </a:p>
                  </a:txBody>
                  <a:tcPr marL="36000" marR="36000" marT="18000" marB="18000" anchor="b"/>
                </a:tc>
                <a:extLst>
                  <a:ext uri="{0D108BD9-81ED-4DB2-BD59-A6C34878D82A}">
                    <a16:rowId xmlns:a16="http://schemas.microsoft.com/office/drawing/2014/main" val="4249378342"/>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Tuusniemi </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-209</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397</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184</a:t>
                      </a:r>
                    </a:p>
                  </a:txBody>
                  <a:tcPr marL="36000" marR="36000" marT="18000" marB="18000" anchor="b"/>
                </a:tc>
                <a:extLst>
                  <a:ext uri="{0D108BD9-81ED-4DB2-BD59-A6C34878D82A}">
                    <a16:rowId xmlns:a16="http://schemas.microsoft.com/office/drawing/2014/main" val="626794332"/>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Kaavi</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158</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327</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190</a:t>
                      </a:r>
                    </a:p>
                  </a:txBody>
                  <a:tcPr marL="36000" marR="36000" marT="18000" marB="18000" anchor="b"/>
                </a:tc>
                <a:extLst>
                  <a:ext uri="{0D108BD9-81ED-4DB2-BD59-A6C34878D82A}">
                    <a16:rowId xmlns:a16="http://schemas.microsoft.com/office/drawing/2014/main" val="208506951"/>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Kiuruvesi </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361</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456</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200</a:t>
                      </a:r>
                    </a:p>
                  </a:txBody>
                  <a:tcPr marL="36000" marR="36000" marT="18000" marB="18000" anchor="b"/>
                </a:tc>
                <a:extLst>
                  <a:ext uri="{0D108BD9-81ED-4DB2-BD59-A6C34878D82A}">
                    <a16:rowId xmlns:a16="http://schemas.microsoft.com/office/drawing/2014/main" val="2677236025"/>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Vesanto</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500</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387</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278</a:t>
                      </a:r>
                    </a:p>
                  </a:txBody>
                  <a:tcPr marL="36000" marR="36000" marT="18000" marB="18000" anchor="b"/>
                </a:tc>
                <a:extLst>
                  <a:ext uri="{0D108BD9-81ED-4DB2-BD59-A6C34878D82A}">
                    <a16:rowId xmlns:a16="http://schemas.microsoft.com/office/drawing/2014/main" val="1050424014"/>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Siilinjärvi </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390</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357</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342</a:t>
                      </a:r>
                    </a:p>
                  </a:txBody>
                  <a:tcPr marL="36000" marR="36000" marT="18000" marB="18000" anchor="b"/>
                </a:tc>
                <a:extLst>
                  <a:ext uri="{0D108BD9-81ED-4DB2-BD59-A6C34878D82A}">
                    <a16:rowId xmlns:a16="http://schemas.microsoft.com/office/drawing/2014/main" val="886426311"/>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Sonkajärvi</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329</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347</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380</a:t>
                      </a:r>
                    </a:p>
                  </a:txBody>
                  <a:tcPr marL="36000" marR="36000" marT="18000" marB="18000" anchor="b"/>
                </a:tc>
                <a:extLst>
                  <a:ext uri="{0D108BD9-81ED-4DB2-BD59-A6C34878D82A}">
                    <a16:rowId xmlns:a16="http://schemas.microsoft.com/office/drawing/2014/main" val="3672544657"/>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Joroinen</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336</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253</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466</a:t>
                      </a:r>
                    </a:p>
                  </a:txBody>
                  <a:tcPr marL="36000" marR="36000" marT="18000" marB="18000" anchor="b"/>
                </a:tc>
                <a:extLst>
                  <a:ext uri="{0D108BD9-81ED-4DB2-BD59-A6C34878D82A}">
                    <a16:rowId xmlns:a16="http://schemas.microsoft.com/office/drawing/2014/main" val="2710512895"/>
                  </a:ext>
                </a:extLst>
              </a:tr>
              <a:tr h="198000">
                <a:tc>
                  <a:txBody>
                    <a:bodyPr/>
                    <a:lstStyle/>
                    <a:p>
                      <a:pPr algn="l" fontAlgn="b"/>
                      <a:r>
                        <a:rPr lang="fi-FI" sz="1000" b="1" i="0" u="none" strike="noStrike">
                          <a:solidFill>
                            <a:srgbClr val="000000"/>
                          </a:solidFill>
                          <a:effectLst/>
                          <a:latin typeface="Franklin Gothic Book" panose="020B0503020102020204" pitchFamily="34" charset="0"/>
                        </a:rPr>
                        <a:t>Pohjois-Savo</a:t>
                      </a:r>
                    </a:p>
                  </a:txBody>
                  <a:tcPr marL="36000" marR="36000" marT="18000" marB="18000" anchor="b"/>
                </a:tc>
                <a:tc>
                  <a:txBody>
                    <a:bodyPr/>
                    <a:lstStyle/>
                    <a:p>
                      <a:pPr algn="r" fontAlgn="b"/>
                      <a:r>
                        <a:rPr lang="fi-FI" sz="1000" b="1" i="0" u="none" strike="noStrike" dirty="0">
                          <a:solidFill>
                            <a:srgbClr val="000000"/>
                          </a:solidFill>
                          <a:effectLst/>
                          <a:latin typeface="Franklin Gothic Book" panose="020B0503020102020204" pitchFamily="34" charset="0"/>
                        </a:rPr>
                        <a:t>356</a:t>
                      </a:r>
                    </a:p>
                  </a:txBody>
                  <a:tcPr marL="36000" marR="36000" marT="18000" marB="18000" anchor="b"/>
                </a:tc>
                <a:tc>
                  <a:txBody>
                    <a:bodyPr/>
                    <a:lstStyle/>
                    <a:p>
                      <a:pPr algn="r" fontAlgn="b"/>
                      <a:r>
                        <a:rPr lang="fi-FI" sz="1000" b="1" i="0" u="none" strike="noStrike" dirty="0">
                          <a:solidFill>
                            <a:srgbClr val="000000"/>
                          </a:solidFill>
                          <a:effectLst/>
                          <a:latin typeface="Franklin Gothic Book" panose="020B0503020102020204" pitchFamily="34" charset="0"/>
                        </a:rPr>
                        <a:t>428</a:t>
                      </a:r>
                    </a:p>
                  </a:txBody>
                  <a:tcPr marL="36000" marR="36000" marT="18000" marB="18000" anchor="b"/>
                </a:tc>
                <a:tc>
                  <a:txBody>
                    <a:bodyPr/>
                    <a:lstStyle/>
                    <a:p>
                      <a:pPr algn="r" fontAlgn="b"/>
                      <a:r>
                        <a:rPr lang="fi-FI" sz="1000" b="1" i="0" u="none" strike="noStrike" dirty="0">
                          <a:solidFill>
                            <a:srgbClr val="000000"/>
                          </a:solidFill>
                          <a:effectLst/>
                          <a:latin typeface="Franklin Gothic Book" panose="020B0503020102020204" pitchFamily="34" charset="0"/>
                        </a:rPr>
                        <a:t>558</a:t>
                      </a:r>
                    </a:p>
                  </a:txBody>
                  <a:tcPr marL="36000" marR="36000" marT="18000" marB="18000" anchor="b"/>
                </a:tc>
                <a:extLst>
                  <a:ext uri="{0D108BD9-81ED-4DB2-BD59-A6C34878D82A}">
                    <a16:rowId xmlns:a16="http://schemas.microsoft.com/office/drawing/2014/main" val="3873896847"/>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Varkaus </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273</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370</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570</a:t>
                      </a:r>
                    </a:p>
                  </a:txBody>
                  <a:tcPr marL="36000" marR="36000" marT="18000" marB="18000" anchor="b"/>
                </a:tc>
                <a:extLst>
                  <a:ext uri="{0D108BD9-81ED-4DB2-BD59-A6C34878D82A}">
                    <a16:rowId xmlns:a16="http://schemas.microsoft.com/office/drawing/2014/main" val="1445373497"/>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Kuopio </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368</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468</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596</a:t>
                      </a:r>
                    </a:p>
                  </a:txBody>
                  <a:tcPr marL="36000" marR="36000" marT="18000" marB="18000" anchor="b"/>
                </a:tc>
                <a:extLst>
                  <a:ext uri="{0D108BD9-81ED-4DB2-BD59-A6C34878D82A}">
                    <a16:rowId xmlns:a16="http://schemas.microsoft.com/office/drawing/2014/main" val="825351217"/>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Iisalmi</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416</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528</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650</a:t>
                      </a:r>
                    </a:p>
                  </a:txBody>
                  <a:tcPr marL="36000" marR="36000" marT="18000" marB="18000" anchor="b"/>
                </a:tc>
                <a:extLst>
                  <a:ext uri="{0D108BD9-81ED-4DB2-BD59-A6C34878D82A}">
                    <a16:rowId xmlns:a16="http://schemas.microsoft.com/office/drawing/2014/main" val="1021750188"/>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Rautavaara</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600</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537</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757</a:t>
                      </a:r>
                    </a:p>
                  </a:txBody>
                  <a:tcPr marL="36000" marR="36000" marT="18000" marB="18000" anchor="b"/>
                </a:tc>
                <a:extLst>
                  <a:ext uri="{0D108BD9-81ED-4DB2-BD59-A6C34878D82A}">
                    <a16:rowId xmlns:a16="http://schemas.microsoft.com/office/drawing/2014/main" val="2373682116"/>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Suonenjoki</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378</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358</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787</a:t>
                      </a:r>
                    </a:p>
                  </a:txBody>
                  <a:tcPr marL="36000" marR="36000" marT="18000" marB="18000" anchor="b"/>
                </a:tc>
                <a:extLst>
                  <a:ext uri="{0D108BD9-81ED-4DB2-BD59-A6C34878D82A}">
                    <a16:rowId xmlns:a16="http://schemas.microsoft.com/office/drawing/2014/main" val="3930561270"/>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Keitele </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450</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359</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801</a:t>
                      </a:r>
                    </a:p>
                  </a:txBody>
                  <a:tcPr marL="36000" marR="36000" marT="18000" marB="18000" anchor="b"/>
                </a:tc>
                <a:extLst>
                  <a:ext uri="{0D108BD9-81ED-4DB2-BD59-A6C34878D82A}">
                    <a16:rowId xmlns:a16="http://schemas.microsoft.com/office/drawing/2014/main" val="2471099784"/>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Vieremä</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389</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389</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803</a:t>
                      </a:r>
                    </a:p>
                  </a:txBody>
                  <a:tcPr marL="36000" marR="36000" marT="18000" marB="18000" anchor="b"/>
                </a:tc>
                <a:extLst>
                  <a:ext uri="{0D108BD9-81ED-4DB2-BD59-A6C34878D82A}">
                    <a16:rowId xmlns:a16="http://schemas.microsoft.com/office/drawing/2014/main" val="3744805610"/>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Leppävirta</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306</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333</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814</a:t>
                      </a:r>
                    </a:p>
                  </a:txBody>
                  <a:tcPr marL="36000" marR="36000" marT="18000" marB="18000" anchor="b"/>
                </a:tc>
                <a:extLst>
                  <a:ext uri="{0D108BD9-81ED-4DB2-BD59-A6C34878D82A}">
                    <a16:rowId xmlns:a16="http://schemas.microsoft.com/office/drawing/2014/main" val="2259868268"/>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Pielavesi </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407</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353</a:t>
                      </a:r>
                    </a:p>
                  </a:txBody>
                  <a:tcPr marL="36000" marR="36000" marT="18000" marB="18000" anchor="b"/>
                </a:tc>
                <a:tc>
                  <a:txBody>
                    <a:bodyPr/>
                    <a:lstStyle/>
                    <a:p>
                      <a:pPr algn="r" fontAlgn="b"/>
                      <a:r>
                        <a:rPr lang="fi-FI" sz="1000" b="0" i="0" u="none" strike="noStrike" dirty="0">
                          <a:solidFill>
                            <a:srgbClr val="000000"/>
                          </a:solidFill>
                          <a:effectLst/>
                          <a:latin typeface="Franklin Gothic Book" panose="020B0503020102020204" pitchFamily="34" charset="0"/>
                        </a:rPr>
                        <a:t>1 548</a:t>
                      </a:r>
                    </a:p>
                  </a:txBody>
                  <a:tcPr marL="36000" marR="36000" marT="18000" marB="18000" anchor="b"/>
                </a:tc>
                <a:extLst>
                  <a:ext uri="{0D108BD9-81ED-4DB2-BD59-A6C34878D82A}">
                    <a16:rowId xmlns:a16="http://schemas.microsoft.com/office/drawing/2014/main" val="1488901686"/>
                  </a:ext>
                </a:extLst>
              </a:tr>
            </a:tbl>
          </a:graphicData>
        </a:graphic>
      </p:graphicFrame>
      <p:pic>
        <p:nvPicPr>
          <p:cNvPr id="7" name="Kuva 6">
            <a:extLst>
              <a:ext uri="{FF2B5EF4-FFF2-40B4-BE49-F238E27FC236}">
                <a16:creationId xmlns:a16="http://schemas.microsoft.com/office/drawing/2014/main" id="{34C10C92-2E94-7A44-BD24-737A3C00410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755943" y="6332259"/>
            <a:ext cx="2316136" cy="409184"/>
          </a:xfrm>
          <a:prstGeom prst="rect">
            <a:avLst/>
          </a:prstGeom>
        </p:spPr>
      </p:pic>
      <p:sp>
        <p:nvSpPr>
          <p:cNvPr id="2" name="Tekstiruutu 1">
            <a:extLst>
              <a:ext uri="{FF2B5EF4-FFF2-40B4-BE49-F238E27FC236}">
                <a16:creationId xmlns:a16="http://schemas.microsoft.com/office/drawing/2014/main" id="{4EC18561-B674-99F5-4A56-EC3330A4D32B}"/>
              </a:ext>
            </a:extLst>
          </p:cNvPr>
          <p:cNvSpPr txBox="1"/>
          <p:nvPr/>
        </p:nvSpPr>
        <p:spPr>
          <a:xfrm>
            <a:off x="0" y="6633721"/>
            <a:ext cx="8697680" cy="230832"/>
          </a:xfrm>
          <a:prstGeom prst="rect">
            <a:avLst/>
          </a:prstGeom>
          <a:noFill/>
        </p:spPr>
        <p:txBody>
          <a:bodyPr wrap="square">
            <a:spAutoFit/>
          </a:bodyPr>
          <a:lstStyle/>
          <a:p>
            <a:r>
              <a:rPr lang="fi-FI" sz="900" dirty="0">
                <a:solidFill>
                  <a:schemeClr val="tx1"/>
                </a:solidFill>
              </a:rPr>
              <a:t>Lähde: Kysely Pohjois-Savon kunnille kuntien talousarvioista, marras-joulukuu 2024</a:t>
            </a:r>
          </a:p>
        </p:txBody>
      </p:sp>
      <p:graphicFrame>
        <p:nvGraphicFramePr>
          <p:cNvPr id="12" name="Kaavio 11" descr="Palkkikaavio esittää Pohjois-Savon kuntien vuosikatteen ja poistot euroina asukasta kohden ja viivakuvio nettoinvestoinnit euroina asukasta kohden vuonna 2022. Kaavion tiedot on esitetty kaavion viereisessä taulukossa.">
            <a:extLst>
              <a:ext uri="{FF2B5EF4-FFF2-40B4-BE49-F238E27FC236}">
                <a16:creationId xmlns:a16="http://schemas.microsoft.com/office/drawing/2014/main" id="{6512243D-3049-42B5-A2E5-19B2F9A32AE9}"/>
              </a:ext>
            </a:extLst>
          </p:cNvPr>
          <p:cNvGraphicFramePr>
            <a:graphicFrameLocks/>
          </p:cNvGraphicFramePr>
          <p:nvPr>
            <p:extLst>
              <p:ext uri="{D42A27DB-BD31-4B8C-83A1-F6EECF244321}">
                <p14:modId xmlns:p14="http://schemas.microsoft.com/office/powerpoint/2010/main" val="879859819"/>
              </p:ext>
            </p:extLst>
          </p:nvPr>
        </p:nvGraphicFramePr>
        <p:xfrm>
          <a:off x="4040448" y="1711775"/>
          <a:ext cx="7729200" cy="4449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02840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CC11">
            <a:alpha val="0"/>
          </a:srgbClr>
        </a:solidFill>
        <a:effectLst/>
      </p:bgPr>
    </p:bg>
    <p:spTree>
      <p:nvGrpSpPr>
        <p:cNvPr id="1" name=""/>
        <p:cNvGrpSpPr/>
        <p:nvPr/>
      </p:nvGrpSpPr>
      <p:grpSpPr>
        <a:xfrm>
          <a:off x="0" y="0"/>
          <a:ext cx="0" cy="0"/>
          <a:chOff x="0" y="0"/>
          <a:chExt cx="0" cy="0"/>
        </a:xfrm>
      </p:grpSpPr>
      <p:sp>
        <p:nvSpPr>
          <p:cNvPr id="10" name="Otsikko 1">
            <a:extLst>
              <a:ext uri="{FF2B5EF4-FFF2-40B4-BE49-F238E27FC236}">
                <a16:creationId xmlns:a16="http://schemas.microsoft.com/office/drawing/2014/main" id="{3E4F8491-AF3F-C14A-BED4-E48810A92E9C}"/>
              </a:ext>
            </a:extLst>
          </p:cNvPr>
          <p:cNvSpPr>
            <a:spLocks noGrp="1"/>
          </p:cNvSpPr>
          <p:nvPr>
            <p:ph type="title"/>
          </p:nvPr>
        </p:nvSpPr>
        <p:spPr>
          <a:xfrm>
            <a:off x="448456" y="365125"/>
            <a:ext cx="11288842" cy="1325563"/>
          </a:xfrm>
        </p:spPr>
        <p:txBody>
          <a:bodyPr>
            <a:normAutofit/>
          </a:bodyPr>
          <a:lstStyle/>
          <a:p>
            <a:r>
              <a:rPr lang="fi-FI" sz="3200" dirty="0"/>
              <a:t>Arvio pitkäaikaisista lainoista v. 2025 (€/as)</a:t>
            </a:r>
          </a:p>
        </p:txBody>
      </p:sp>
      <p:graphicFrame>
        <p:nvGraphicFramePr>
          <p:cNvPr id="4" name="Taulukko 3">
            <a:extLst>
              <a:ext uri="{FF2B5EF4-FFF2-40B4-BE49-F238E27FC236}">
                <a16:creationId xmlns:a16="http://schemas.microsoft.com/office/drawing/2014/main" id="{24D2D3AE-7DEE-5996-E0C1-CF5F2D052C72}"/>
              </a:ext>
            </a:extLst>
          </p:cNvPr>
          <p:cNvGraphicFramePr>
            <a:graphicFrameLocks noGrp="1"/>
          </p:cNvGraphicFramePr>
          <p:nvPr>
            <p:extLst>
              <p:ext uri="{D42A27DB-BD31-4B8C-83A1-F6EECF244321}">
                <p14:modId xmlns:p14="http://schemas.microsoft.com/office/powerpoint/2010/main" val="3015594674"/>
              </p:ext>
            </p:extLst>
          </p:nvPr>
        </p:nvGraphicFramePr>
        <p:xfrm>
          <a:off x="568200" y="1746300"/>
          <a:ext cx="2664000" cy="4341000"/>
        </p:xfrm>
        <a:graphic>
          <a:graphicData uri="http://schemas.openxmlformats.org/drawingml/2006/table">
            <a:tbl>
              <a:tblPr firstRow="1" bandRow="1">
                <a:tableStyleId>{9D7B26C5-4107-4FEC-AEDC-1716B250A1EF}</a:tableStyleId>
              </a:tblPr>
              <a:tblGrid>
                <a:gridCol w="1260000">
                  <a:extLst>
                    <a:ext uri="{9D8B030D-6E8A-4147-A177-3AD203B41FA5}">
                      <a16:colId xmlns:a16="http://schemas.microsoft.com/office/drawing/2014/main" val="2954768211"/>
                    </a:ext>
                  </a:extLst>
                </a:gridCol>
                <a:gridCol w="1404000">
                  <a:extLst>
                    <a:ext uri="{9D8B030D-6E8A-4147-A177-3AD203B41FA5}">
                      <a16:colId xmlns:a16="http://schemas.microsoft.com/office/drawing/2014/main" val="2154728145"/>
                    </a:ext>
                  </a:extLst>
                </a:gridCol>
              </a:tblGrid>
              <a:tr h="381000">
                <a:tc>
                  <a:txBody>
                    <a:bodyPr/>
                    <a:lstStyle/>
                    <a:p>
                      <a:pPr algn="l" fontAlgn="b"/>
                      <a:r>
                        <a:rPr lang="fi-FI" sz="1050" b="1" i="0" u="none" strike="noStrike" dirty="0">
                          <a:solidFill>
                            <a:srgbClr val="000000"/>
                          </a:solidFill>
                          <a:effectLst/>
                          <a:latin typeface="+mn-lt"/>
                        </a:rPr>
                        <a:t>Kunta</a:t>
                      </a:r>
                    </a:p>
                  </a:txBody>
                  <a:tcPr marL="36000" marR="36000" marT="18000" marB="18000" anchor="b"/>
                </a:tc>
                <a:tc>
                  <a:txBody>
                    <a:bodyPr/>
                    <a:lstStyle/>
                    <a:p>
                      <a:pPr algn="r" fontAlgn="b"/>
                      <a:r>
                        <a:rPr lang="fi-FI" sz="1050" b="1" i="0" u="none" strike="noStrike" dirty="0">
                          <a:solidFill>
                            <a:srgbClr val="000000"/>
                          </a:solidFill>
                          <a:effectLst/>
                          <a:latin typeface="+mn-lt"/>
                        </a:rPr>
                        <a:t>Arvio pitkäaik. lainojen</a:t>
                      </a:r>
                      <a:br>
                        <a:rPr lang="fi-FI" sz="1050" b="1" i="0" u="none" strike="noStrike" dirty="0">
                          <a:solidFill>
                            <a:srgbClr val="000000"/>
                          </a:solidFill>
                          <a:effectLst/>
                          <a:latin typeface="+mn-lt"/>
                        </a:rPr>
                      </a:br>
                      <a:r>
                        <a:rPr lang="fi-FI" sz="1050" b="1" i="0" u="none" strike="noStrike" dirty="0">
                          <a:solidFill>
                            <a:srgbClr val="000000"/>
                          </a:solidFill>
                          <a:effectLst/>
                          <a:latin typeface="+mn-lt"/>
                        </a:rPr>
                        <a:t>määrästä 31.12.2025</a:t>
                      </a:r>
                    </a:p>
                  </a:txBody>
                  <a:tcPr marL="36000" marR="36000" marT="18000" marB="18000" anchor="b"/>
                </a:tc>
                <a:extLst>
                  <a:ext uri="{0D108BD9-81ED-4DB2-BD59-A6C34878D82A}">
                    <a16:rowId xmlns:a16="http://schemas.microsoft.com/office/drawing/2014/main" val="3091480395"/>
                  </a:ext>
                </a:extLst>
              </a:tr>
              <a:tr h="198000">
                <a:tc>
                  <a:txBody>
                    <a:bodyPr/>
                    <a:lstStyle/>
                    <a:p>
                      <a:pPr algn="l" fontAlgn="b"/>
                      <a:r>
                        <a:rPr lang="fi-FI" sz="1000" b="0" i="0" u="none" strike="noStrike" dirty="0">
                          <a:solidFill>
                            <a:srgbClr val="000000"/>
                          </a:solidFill>
                          <a:effectLst/>
                          <a:latin typeface="Franklin Gothic Book" panose="020B0503020102020204" pitchFamily="34" charset="0"/>
                        </a:rPr>
                        <a:t>Kiuruvesi </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422</a:t>
                      </a:r>
                    </a:p>
                  </a:txBody>
                  <a:tcPr marL="36000" marR="36000" marT="18000" marB="18000" anchor="b"/>
                </a:tc>
                <a:extLst>
                  <a:ext uri="{0D108BD9-81ED-4DB2-BD59-A6C34878D82A}">
                    <a16:rowId xmlns:a16="http://schemas.microsoft.com/office/drawing/2014/main" val="2785420860"/>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Sonkajärvi</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1 109</a:t>
                      </a:r>
                    </a:p>
                  </a:txBody>
                  <a:tcPr marL="36000" marR="36000" marT="18000" marB="18000" anchor="b"/>
                </a:tc>
                <a:extLst>
                  <a:ext uri="{0D108BD9-81ED-4DB2-BD59-A6C34878D82A}">
                    <a16:rowId xmlns:a16="http://schemas.microsoft.com/office/drawing/2014/main" val="4260759722"/>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Leppävirta</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1 271</a:t>
                      </a:r>
                    </a:p>
                  </a:txBody>
                  <a:tcPr marL="36000" marR="36000" marT="18000" marB="18000" anchor="b"/>
                </a:tc>
                <a:extLst>
                  <a:ext uri="{0D108BD9-81ED-4DB2-BD59-A6C34878D82A}">
                    <a16:rowId xmlns:a16="http://schemas.microsoft.com/office/drawing/2014/main" val="4249378342"/>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Vieremä</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1 288</a:t>
                      </a:r>
                    </a:p>
                  </a:txBody>
                  <a:tcPr marL="36000" marR="36000" marT="18000" marB="18000" anchor="b"/>
                </a:tc>
                <a:extLst>
                  <a:ext uri="{0D108BD9-81ED-4DB2-BD59-A6C34878D82A}">
                    <a16:rowId xmlns:a16="http://schemas.microsoft.com/office/drawing/2014/main" val="626794332"/>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Keitele </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1 585</a:t>
                      </a:r>
                    </a:p>
                  </a:txBody>
                  <a:tcPr marL="36000" marR="36000" marT="18000" marB="18000" anchor="b"/>
                </a:tc>
                <a:extLst>
                  <a:ext uri="{0D108BD9-81ED-4DB2-BD59-A6C34878D82A}">
                    <a16:rowId xmlns:a16="http://schemas.microsoft.com/office/drawing/2014/main" val="208506951"/>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Tuusniemi </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1 783</a:t>
                      </a:r>
                    </a:p>
                  </a:txBody>
                  <a:tcPr marL="36000" marR="36000" marT="18000" marB="18000" anchor="b"/>
                </a:tc>
                <a:extLst>
                  <a:ext uri="{0D108BD9-81ED-4DB2-BD59-A6C34878D82A}">
                    <a16:rowId xmlns:a16="http://schemas.microsoft.com/office/drawing/2014/main" val="2677236025"/>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Pielavesi </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2 285</a:t>
                      </a:r>
                    </a:p>
                  </a:txBody>
                  <a:tcPr marL="36000" marR="36000" marT="18000" marB="18000" anchor="b"/>
                </a:tc>
                <a:extLst>
                  <a:ext uri="{0D108BD9-81ED-4DB2-BD59-A6C34878D82A}">
                    <a16:rowId xmlns:a16="http://schemas.microsoft.com/office/drawing/2014/main" val="1050424014"/>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Tervo</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2 702</a:t>
                      </a:r>
                    </a:p>
                  </a:txBody>
                  <a:tcPr marL="36000" marR="36000" marT="18000" marB="18000" anchor="b"/>
                </a:tc>
                <a:extLst>
                  <a:ext uri="{0D108BD9-81ED-4DB2-BD59-A6C34878D82A}">
                    <a16:rowId xmlns:a16="http://schemas.microsoft.com/office/drawing/2014/main" val="886426311"/>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Rautalampi </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2 853</a:t>
                      </a:r>
                    </a:p>
                  </a:txBody>
                  <a:tcPr marL="36000" marR="36000" marT="18000" marB="18000" anchor="b"/>
                </a:tc>
                <a:extLst>
                  <a:ext uri="{0D108BD9-81ED-4DB2-BD59-A6C34878D82A}">
                    <a16:rowId xmlns:a16="http://schemas.microsoft.com/office/drawing/2014/main" val="3672544657"/>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Vesanto</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2 859</a:t>
                      </a:r>
                    </a:p>
                  </a:txBody>
                  <a:tcPr marL="36000" marR="36000" marT="18000" marB="18000" anchor="b"/>
                </a:tc>
                <a:extLst>
                  <a:ext uri="{0D108BD9-81ED-4DB2-BD59-A6C34878D82A}">
                    <a16:rowId xmlns:a16="http://schemas.microsoft.com/office/drawing/2014/main" val="2710512895"/>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Kaavi</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3 084</a:t>
                      </a:r>
                    </a:p>
                  </a:txBody>
                  <a:tcPr marL="36000" marR="36000" marT="18000" marB="18000" anchor="b"/>
                </a:tc>
                <a:extLst>
                  <a:ext uri="{0D108BD9-81ED-4DB2-BD59-A6C34878D82A}">
                    <a16:rowId xmlns:a16="http://schemas.microsoft.com/office/drawing/2014/main" val="3873896847"/>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Suonenjoki</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3 086</a:t>
                      </a:r>
                    </a:p>
                  </a:txBody>
                  <a:tcPr marL="36000" marR="36000" marT="18000" marB="18000" anchor="b"/>
                </a:tc>
                <a:extLst>
                  <a:ext uri="{0D108BD9-81ED-4DB2-BD59-A6C34878D82A}">
                    <a16:rowId xmlns:a16="http://schemas.microsoft.com/office/drawing/2014/main" val="1445373497"/>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Siilinjärvi </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3 097</a:t>
                      </a:r>
                    </a:p>
                  </a:txBody>
                  <a:tcPr marL="36000" marR="36000" marT="18000" marB="18000" anchor="b"/>
                </a:tc>
                <a:extLst>
                  <a:ext uri="{0D108BD9-81ED-4DB2-BD59-A6C34878D82A}">
                    <a16:rowId xmlns:a16="http://schemas.microsoft.com/office/drawing/2014/main" val="825351217"/>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Rautavaara</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3 178</a:t>
                      </a:r>
                    </a:p>
                  </a:txBody>
                  <a:tcPr marL="36000" marR="36000" marT="18000" marB="18000" anchor="b"/>
                </a:tc>
                <a:extLst>
                  <a:ext uri="{0D108BD9-81ED-4DB2-BD59-A6C34878D82A}">
                    <a16:rowId xmlns:a16="http://schemas.microsoft.com/office/drawing/2014/main" val="1021750188"/>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Joroinen</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3 676</a:t>
                      </a:r>
                    </a:p>
                  </a:txBody>
                  <a:tcPr marL="36000" marR="36000" marT="18000" marB="18000" anchor="b"/>
                </a:tc>
                <a:extLst>
                  <a:ext uri="{0D108BD9-81ED-4DB2-BD59-A6C34878D82A}">
                    <a16:rowId xmlns:a16="http://schemas.microsoft.com/office/drawing/2014/main" val="2373682116"/>
                  </a:ext>
                </a:extLst>
              </a:tr>
              <a:tr h="198000">
                <a:tc>
                  <a:txBody>
                    <a:bodyPr/>
                    <a:lstStyle/>
                    <a:p>
                      <a:pPr algn="l" fontAlgn="b"/>
                      <a:r>
                        <a:rPr lang="fi-FI" sz="1000" b="1" i="0" u="none" strike="noStrike">
                          <a:solidFill>
                            <a:srgbClr val="000000"/>
                          </a:solidFill>
                          <a:effectLst/>
                          <a:latin typeface="Franklin Gothic Book" panose="020B0503020102020204" pitchFamily="34" charset="0"/>
                        </a:rPr>
                        <a:t>Pohjois-Savo</a:t>
                      </a:r>
                    </a:p>
                  </a:txBody>
                  <a:tcPr marL="36000" marR="36000" marT="18000" marB="18000" anchor="b"/>
                </a:tc>
                <a:tc>
                  <a:txBody>
                    <a:bodyPr/>
                    <a:lstStyle/>
                    <a:p>
                      <a:pPr algn="r" fontAlgn="b"/>
                      <a:r>
                        <a:rPr lang="fi-FI" sz="1000" b="1" i="0" u="none" strike="noStrike" dirty="0">
                          <a:solidFill>
                            <a:srgbClr val="000000"/>
                          </a:solidFill>
                          <a:effectLst/>
                          <a:latin typeface="Franklin Gothic Book" panose="020B0503020102020204" pitchFamily="34" charset="0"/>
                        </a:rPr>
                        <a:t>3 707</a:t>
                      </a:r>
                    </a:p>
                  </a:txBody>
                  <a:tcPr marL="36000" marR="36000" marT="18000" marB="18000" anchor="b"/>
                </a:tc>
                <a:extLst>
                  <a:ext uri="{0D108BD9-81ED-4DB2-BD59-A6C34878D82A}">
                    <a16:rowId xmlns:a16="http://schemas.microsoft.com/office/drawing/2014/main" val="3930561270"/>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Lapinlahti</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3 897</a:t>
                      </a:r>
                    </a:p>
                  </a:txBody>
                  <a:tcPr marL="36000" marR="36000" marT="18000" marB="18000" anchor="b"/>
                </a:tc>
                <a:extLst>
                  <a:ext uri="{0D108BD9-81ED-4DB2-BD59-A6C34878D82A}">
                    <a16:rowId xmlns:a16="http://schemas.microsoft.com/office/drawing/2014/main" val="2471099784"/>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Kuopio </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4 231</a:t>
                      </a:r>
                    </a:p>
                  </a:txBody>
                  <a:tcPr marL="36000" marR="36000" marT="18000" marB="18000" anchor="b"/>
                </a:tc>
                <a:extLst>
                  <a:ext uri="{0D108BD9-81ED-4DB2-BD59-A6C34878D82A}">
                    <a16:rowId xmlns:a16="http://schemas.microsoft.com/office/drawing/2014/main" val="3744805610"/>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Iisalmi</a:t>
                      </a:r>
                    </a:p>
                  </a:txBody>
                  <a:tcPr marL="36000" marR="36000" marT="18000" marB="18000" anchor="b"/>
                </a:tc>
                <a:tc>
                  <a:txBody>
                    <a:bodyPr/>
                    <a:lstStyle/>
                    <a:p>
                      <a:pPr algn="r" fontAlgn="b"/>
                      <a:r>
                        <a:rPr lang="fi-FI" sz="1000" b="0" i="0" u="none" strike="noStrike">
                          <a:solidFill>
                            <a:srgbClr val="000000"/>
                          </a:solidFill>
                          <a:effectLst/>
                          <a:latin typeface="Franklin Gothic Book" panose="020B0503020102020204" pitchFamily="34" charset="0"/>
                        </a:rPr>
                        <a:t>4 344</a:t>
                      </a:r>
                    </a:p>
                  </a:txBody>
                  <a:tcPr marL="36000" marR="36000" marT="18000" marB="18000" anchor="b"/>
                </a:tc>
                <a:extLst>
                  <a:ext uri="{0D108BD9-81ED-4DB2-BD59-A6C34878D82A}">
                    <a16:rowId xmlns:a16="http://schemas.microsoft.com/office/drawing/2014/main" val="2259868268"/>
                  </a:ext>
                </a:extLst>
              </a:tr>
              <a:tr h="198000">
                <a:tc>
                  <a:txBody>
                    <a:bodyPr/>
                    <a:lstStyle/>
                    <a:p>
                      <a:pPr algn="l" fontAlgn="b"/>
                      <a:r>
                        <a:rPr lang="fi-FI" sz="1000" b="0" i="0" u="none" strike="noStrike">
                          <a:solidFill>
                            <a:srgbClr val="000000"/>
                          </a:solidFill>
                          <a:effectLst/>
                          <a:latin typeface="Franklin Gothic Book" panose="020B0503020102020204" pitchFamily="34" charset="0"/>
                        </a:rPr>
                        <a:t>Varkaus </a:t>
                      </a:r>
                    </a:p>
                  </a:txBody>
                  <a:tcPr marL="36000" marR="36000" marT="18000" marB="18000" anchor="b"/>
                </a:tc>
                <a:tc>
                  <a:txBody>
                    <a:bodyPr/>
                    <a:lstStyle/>
                    <a:p>
                      <a:pPr algn="r" fontAlgn="b"/>
                      <a:r>
                        <a:rPr lang="fi-FI" sz="1000" b="0" i="0" u="none" strike="noStrike" dirty="0">
                          <a:solidFill>
                            <a:srgbClr val="000000"/>
                          </a:solidFill>
                          <a:effectLst/>
                          <a:latin typeface="Franklin Gothic Book" panose="020B0503020102020204" pitchFamily="34" charset="0"/>
                        </a:rPr>
                        <a:t>4 937</a:t>
                      </a:r>
                    </a:p>
                  </a:txBody>
                  <a:tcPr marL="36000" marR="36000" marT="18000" marB="18000" anchor="b"/>
                </a:tc>
                <a:extLst>
                  <a:ext uri="{0D108BD9-81ED-4DB2-BD59-A6C34878D82A}">
                    <a16:rowId xmlns:a16="http://schemas.microsoft.com/office/drawing/2014/main" val="1488901686"/>
                  </a:ext>
                </a:extLst>
              </a:tr>
            </a:tbl>
          </a:graphicData>
        </a:graphic>
      </p:graphicFrame>
      <p:sp>
        <p:nvSpPr>
          <p:cNvPr id="2" name="Tekstiruutu 1">
            <a:extLst>
              <a:ext uri="{FF2B5EF4-FFF2-40B4-BE49-F238E27FC236}">
                <a16:creationId xmlns:a16="http://schemas.microsoft.com/office/drawing/2014/main" id="{4EC18561-B674-99F5-4A56-EC3330A4D32B}"/>
              </a:ext>
            </a:extLst>
          </p:cNvPr>
          <p:cNvSpPr txBox="1"/>
          <p:nvPr/>
        </p:nvSpPr>
        <p:spPr>
          <a:xfrm>
            <a:off x="0" y="6488668"/>
            <a:ext cx="8697680" cy="369332"/>
          </a:xfrm>
          <a:prstGeom prst="rect">
            <a:avLst/>
          </a:prstGeom>
          <a:noFill/>
        </p:spPr>
        <p:txBody>
          <a:bodyPr wrap="square">
            <a:spAutoFit/>
          </a:bodyPr>
          <a:lstStyle/>
          <a:p>
            <a:r>
              <a:rPr lang="fi-FI" sz="900" dirty="0"/>
              <a:t>Huom! Lainamäärä ei sisällä pitkäaikaisia vastuita (ml. leasing-vastuut) eikä konsernivastuita.</a:t>
            </a:r>
          </a:p>
          <a:p>
            <a:r>
              <a:rPr lang="fi-FI" sz="900" dirty="0"/>
              <a:t>Lähde: Kysely Pohjois-Savon kunnille kuntien talousarvioista, marras-joulukuu 2024</a:t>
            </a:r>
          </a:p>
        </p:txBody>
      </p:sp>
      <p:pic>
        <p:nvPicPr>
          <p:cNvPr id="7" name="Kuva 6">
            <a:extLst>
              <a:ext uri="{FF2B5EF4-FFF2-40B4-BE49-F238E27FC236}">
                <a16:creationId xmlns:a16="http://schemas.microsoft.com/office/drawing/2014/main" id="{34C10C92-2E94-7A44-BD24-737A3C00410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755943" y="6332259"/>
            <a:ext cx="2316136" cy="409184"/>
          </a:xfrm>
          <a:prstGeom prst="rect">
            <a:avLst/>
          </a:prstGeom>
        </p:spPr>
      </p:pic>
      <p:graphicFrame>
        <p:nvGraphicFramePr>
          <p:cNvPr id="3" name="Kaavio 2" descr="Palkkikaavio esittää Pohjois-Savon kuntien arvion pitkäaikaisten lainojen määrästä 31.12.2022 euroina asukasta kohden. Kaavion tiedot on esitetty kaavion viereisessä taulukossa.">
            <a:extLst>
              <a:ext uri="{FF2B5EF4-FFF2-40B4-BE49-F238E27FC236}">
                <a16:creationId xmlns:a16="http://schemas.microsoft.com/office/drawing/2014/main" id="{53600C51-8258-4704-8CD1-B819A0101A0A}"/>
              </a:ext>
            </a:extLst>
          </p:cNvPr>
          <p:cNvGraphicFramePr>
            <a:graphicFrameLocks/>
          </p:cNvGraphicFramePr>
          <p:nvPr>
            <p:extLst>
              <p:ext uri="{D42A27DB-BD31-4B8C-83A1-F6EECF244321}">
                <p14:modId xmlns:p14="http://schemas.microsoft.com/office/powerpoint/2010/main" val="1412199657"/>
              </p:ext>
            </p:extLst>
          </p:nvPr>
        </p:nvGraphicFramePr>
        <p:xfrm>
          <a:off x="3784275" y="1690688"/>
          <a:ext cx="7728600" cy="4449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81724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CC11">
            <a:alpha val="0"/>
          </a:srgbClr>
        </a:solidFill>
        <a:effectLst/>
      </p:bgPr>
    </p:bg>
    <p:spTree>
      <p:nvGrpSpPr>
        <p:cNvPr id="1" name=""/>
        <p:cNvGrpSpPr/>
        <p:nvPr/>
      </p:nvGrpSpPr>
      <p:grpSpPr>
        <a:xfrm>
          <a:off x="0" y="0"/>
          <a:ext cx="0" cy="0"/>
          <a:chOff x="0" y="0"/>
          <a:chExt cx="0" cy="0"/>
        </a:xfrm>
      </p:grpSpPr>
      <p:sp>
        <p:nvSpPr>
          <p:cNvPr id="10" name="Otsikko 1">
            <a:extLst>
              <a:ext uri="{FF2B5EF4-FFF2-40B4-BE49-F238E27FC236}">
                <a16:creationId xmlns:a16="http://schemas.microsoft.com/office/drawing/2014/main" id="{3E4F8491-AF3F-C14A-BED4-E48810A92E9C}"/>
              </a:ext>
            </a:extLst>
          </p:cNvPr>
          <p:cNvSpPr>
            <a:spLocks noGrp="1"/>
          </p:cNvSpPr>
          <p:nvPr>
            <p:ph type="title"/>
          </p:nvPr>
        </p:nvSpPr>
        <p:spPr>
          <a:xfrm>
            <a:off x="448456" y="365125"/>
            <a:ext cx="11288842" cy="1325563"/>
          </a:xfrm>
        </p:spPr>
        <p:txBody>
          <a:bodyPr>
            <a:normAutofit/>
          </a:bodyPr>
          <a:lstStyle/>
          <a:p>
            <a:r>
              <a:rPr lang="fi-FI" sz="3200" dirty="0"/>
              <a:t>Kuntien veroprosentit v. 2025</a:t>
            </a:r>
          </a:p>
        </p:txBody>
      </p:sp>
      <p:pic>
        <p:nvPicPr>
          <p:cNvPr id="7" name="Kuva 6">
            <a:extLst>
              <a:ext uri="{FF2B5EF4-FFF2-40B4-BE49-F238E27FC236}">
                <a16:creationId xmlns:a16="http://schemas.microsoft.com/office/drawing/2014/main" id="{34C10C92-2E94-7A44-BD24-737A3C00410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755943" y="6332259"/>
            <a:ext cx="2316136" cy="409184"/>
          </a:xfrm>
          <a:prstGeom prst="rect">
            <a:avLst/>
          </a:prstGeom>
        </p:spPr>
      </p:pic>
      <p:sp>
        <p:nvSpPr>
          <p:cNvPr id="2" name="Tekstiruutu 1">
            <a:extLst>
              <a:ext uri="{FF2B5EF4-FFF2-40B4-BE49-F238E27FC236}">
                <a16:creationId xmlns:a16="http://schemas.microsoft.com/office/drawing/2014/main" id="{8B3F75DA-84F3-C563-89B8-EB7C8FCCB66C}"/>
              </a:ext>
            </a:extLst>
          </p:cNvPr>
          <p:cNvSpPr txBox="1"/>
          <p:nvPr/>
        </p:nvSpPr>
        <p:spPr>
          <a:xfrm>
            <a:off x="0" y="6633721"/>
            <a:ext cx="8697680" cy="230832"/>
          </a:xfrm>
          <a:prstGeom prst="rect">
            <a:avLst/>
          </a:prstGeom>
          <a:noFill/>
        </p:spPr>
        <p:txBody>
          <a:bodyPr wrap="square">
            <a:spAutoFit/>
          </a:bodyPr>
          <a:lstStyle/>
          <a:p>
            <a:r>
              <a:rPr lang="fi-FI" sz="900" dirty="0"/>
              <a:t>Lähde: Kuntaliitto 25.11.2024/Verohallinto</a:t>
            </a:r>
          </a:p>
        </p:txBody>
      </p:sp>
      <p:graphicFrame>
        <p:nvGraphicFramePr>
          <p:cNvPr id="3" name="Taulukko 2">
            <a:extLst>
              <a:ext uri="{FF2B5EF4-FFF2-40B4-BE49-F238E27FC236}">
                <a16:creationId xmlns:a16="http://schemas.microsoft.com/office/drawing/2014/main" id="{372CB7F6-F68A-BEFE-7301-B352C7B34663}"/>
              </a:ext>
            </a:extLst>
          </p:cNvPr>
          <p:cNvGraphicFramePr>
            <a:graphicFrameLocks noGrp="1"/>
          </p:cNvGraphicFramePr>
          <p:nvPr>
            <p:extLst>
              <p:ext uri="{D42A27DB-BD31-4B8C-83A1-F6EECF244321}">
                <p14:modId xmlns:p14="http://schemas.microsoft.com/office/powerpoint/2010/main" val="3492176736"/>
              </p:ext>
            </p:extLst>
          </p:nvPr>
        </p:nvGraphicFramePr>
        <p:xfrm>
          <a:off x="497561" y="1461459"/>
          <a:ext cx="11190632" cy="4870800"/>
        </p:xfrm>
        <a:graphic>
          <a:graphicData uri="http://schemas.openxmlformats.org/drawingml/2006/table">
            <a:tbl>
              <a:tblPr firstRow="1" bandRow="1">
                <a:tableStyleId>{9D7B26C5-4107-4FEC-AEDC-1716B250A1EF}</a:tableStyleId>
              </a:tblPr>
              <a:tblGrid>
                <a:gridCol w="1114172">
                  <a:extLst>
                    <a:ext uri="{9D8B030D-6E8A-4147-A177-3AD203B41FA5}">
                      <a16:colId xmlns:a16="http://schemas.microsoft.com/office/drawing/2014/main" val="3750902942"/>
                    </a:ext>
                  </a:extLst>
                </a:gridCol>
                <a:gridCol w="590685">
                  <a:extLst>
                    <a:ext uri="{9D8B030D-6E8A-4147-A177-3AD203B41FA5}">
                      <a16:colId xmlns:a16="http://schemas.microsoft.com/office/drawing/2014/main" val="2840431918"/>
                    </a:ext>
                  </a:extLst>
                </a:gridCol>
                <a:gridCol w="590685">
                  <a:extLst>
                    <a:ext uri="{9D8B030D-6E8A-4147-A177-3AD203B41FA5}">
                      <a16:colId xmlns:a16="http://schemas.microsoft.com/office/drawing/2014/main" val="667101365"/>
                    </a:ext>
                  </a:extLst>
                </a:gridCol>
                <a:gridCol w="497418">
                  <a:extLst>
                    <a:ext uri="{9D8B030D-6E8A-4147-A177-3AD203B41FA5}">
                      <a16:colId xmlns:a16="http://schemas.microsoft.com/office/drawing/2014/main" val="90907178"/>
                    </a:ext>
                  </a:extLst>
                </a:gridCol>
                <a:gridCol w="864000">
                  <a:extLst>
                    <a:ext uri="{9D8B030D-6E8A-4147-A177-3AD203B41FA5}">
                      <a16:colId xmlns:a16="http://schemas.microsoft.com/office/drawing/2014/main" val="1770824646"/>
                    </a:ext>
                  </a:extLst>
                </a:gridCol>
                <a:gridCol w="864000">
                  <a:extLst>
                    <a:ext uri="{9D8B030D-6E8A-4147-A177-3AD203B41FA5}">
                      <a16:colId xmlns:a16="http://schemas.microsoft.com/office/drawing/2014/main" val="1474809027"/>
                    </a:ext>
                  </a:extLst>
                </a:gridCol>
                <a:gridCol w="497418">
                  <a:extLst>
                    <a:ext uri="{9D8B030D-6E8A-4147-A177-3AD203B41FA5}">
                      <a16:colId xmlns:a16="http://schemas.microsoft.com/office/drawing/2014/main" val="2234954842"/>
                    </a:ext>
                  </a:extLst>
                </a:gridCol>
                <a:gridCol w="684000">
                  <a:extLst>
                    <a:ext uri="{9D8B030D-6E8A-4147-A177-3AD203B41FA5}">
                      <a16:colId xmlns:a16="http://schemas.microsoft.com/office/drawing/2014/main" val="969036790"/>
                    </a:ext>
                  </a:extLst>
                </a:gridCol>
                <a:gridCol w="684000">
                  <a:extLst>
                    <a:ext uri="{9D8B030D-6E8A-4147-A177-3AD203B41FA5}">
                      <a16:colId xmlns:a16="http://schemas.microsoft.com/office/drawing/2014/main" val="624259332"/>
                    </a:ext>
                  </a:extLst>
                </a:gridCol>
                <a:gridCol w="497418">
                  <a:extLst>
                    <a:ext uri="{9D8B030D-6E8A-4147-A177-3AD203B41FA5}">
                      <a16:colId xmlns:a16="http://schemas.microsoft.com/office/drawing/2014/main" val="3695826590"/>
                    </a:ext>
                  </a:extLst>
                </a:gridCol>
                <a:gridCol w="828000">
                  <a:extLst>
                    <a:ext uri="{9D8B030D-6E8A-4147-A177-3AD203B41FA5}">
                      <a16:colId xmlns:a16="http://schemas.microsoft.com/office/drawing/2014/main" val="2641878232"/>
                    </a:ext>
                  </a:extLst>
                </a:gridCol>
                <a:gridCol w="828000">
                  <a:extLst>
                    <a:ext uri="{9D8B030D-6E8A-4147-A177-3AD203B41FA5}">
                      <a16:colId xmlns:a16="http://schemas.microsoft.com/office/drawing/2014/main" val="4145113797"/>
                    </a:ext>
                  </a:extLst>
                </a:gridCol>
                <a:gridCol w="497418">
                  <a:extLst>
                    <a:ext uri="{9D8B030D-6E8A-4147-A177-3AD203B41FA5}">
                      <a16:colId xmlns:a16="http://schemas.microsoft.com/office/drawing/2014/main" val="1667471646"/>
                    </a:ext>
                  </a:extLst>
                </a:gridCol>
                <a:gridCol w="828000">
                  <a:extLst>
                    <a:ext uri="{9D8B030D-6E8A-4147-A177-3AD203B41FA5}">
                      <a16:colId xmlns:a16="http://schemas.microsoft.com/office/drawing/2014/main" val="183205137"/>
                    </a:ext>
                  </a:extLst>
                </a:gridCol>
                <a:gridCol w="828000">
                  <a:extLst>
                    <a:ext uri="{9D8B030D-6E8A-4147-A177-3AD203B41FA5}">
                      <a16:colId xmlns:a16="http://schemas.microsoft.com/office/drawing/2014/main" val="1209252021"/>
                    </a:ext>
                  </a:extLst>
                </a:gridCol>
                <a:gridCol w="497418">
                  <a:extLst>
                    <a:ext uri="{9D8B030D-6E8A-4147-A177-3AD203B41FA5}">
                      <a16:colId xmlns:a16="http://schemas.microsoft.com/office/drawing/2014/main" val="4091845877"/>
                    </a:ext>
                  </a:extLst>
                </a:gridCol>
              </a:tblGrid>
              <a:tr h="647475">
                <a:tc>
                  <a:txBody>
                    <a:bodyPr/>
                    <a:lstStyle/>
                    <a:p>
                      <a:pPr algn="l" fontAlgn="t"/>
                      <a:r>
                        <a:rPr lang="fi-FI" sz="1000" b="0" i="0" u="none" strike="noStrike" dirty="0">
                          <a:solidFill>
                            <a:srgbClr val="000000"/>
                          </a:solidFill>
                          <a:effectLst/>
                          <a:latin typeface="Calibri" panose="020F0502020204030204" pitchFamily="34" charset="0"/>
                        </a:rPr>
                        <a:t>Kunta</a:t>
                      </a:r>
                    </a:p>
                  </a:txBody>
                  <a:tcPr marL="36000" marR="36000" marT="18000" marB="18000"/>
                </a:tc>
                <a:tc>
                  <a:txBody>
                    <a:bodyPr/>
                    <a:lstStyle/>
                    <a:p>
                      <a:pPr algn="r" fontAlgn="t"/>
                      <a:r>
                        <a:rPr lang="fi-FI" sz="1000" b="0" i="0" u="none" strike="noStrike" dirty="0">
                          <a:solidFill>
                            <a:srgbClr val="000000"/>
                          </a:solidFill>
                          <a:effectLst/>
                          <a:latin typeface="Calibri" panose="020F0502020204030204" pitchFamily="34" charset="0"/>
                        </a:rPr>
                        <a:t>Tulovero-</a:t>
                      </a:r>
                      <a:br>
                        <a:rPr lang="fi-FI" sz="1000" b="0" i="0" u="none" strike="noStrike" dirty="0">
                          <a:solidFill>
                            <a:srgbClr val="000000"/>
                          </a:solidFill>
                          <a:effectLst/>
                          <a:latin typeface="Calibri" panose="020F0502020204030204" pitchFamily="34" charset="0"/>
                        </a:rPr>
                      </a:br>
                      <a:r>
                        <a:rPr lang="fi-FI" sz="1000" b="0" i="0" u="none" strike="noStrike" dirty="0">
                          <a:solidFill>
                            <a:srgbClr val="000000"/>
                          </a:solidFill>
                          <a:effectLst/>
                          <a:latin typeface="Calibri" panose="020F0502020204030204" pitchFamily="34" charset="0"/>
                        </a:rPr>
                        <a:t>prosentti </a:t>
                      </a:r>
                      <a:br>
                        <a:rPr lang="fi-FI" sz="1000" b="0" i="0" u="none" strike="noStrike" dirty="0">
                          <a:solidFill>
                            <a:srgbClr val="000000"/>
                          </a:solidFill>
                          <a:effectLst/>
                          <a:latin typeface="Calibri" panose="020F0502020204030204" pitchFamily="34" charset="0"/>
                        </a:rPr>
                      </a:br>
                      <a:r>
                        <a:rPr lang="fi-FI" sz="1000" b="0" i="0" u="none" strike="noStrike" dirty="0">
                          <a:solidFill>
                            <a:srgbClr val="000000"/>
                          </a:solidFill>
                          <a:effectLst/>
                          <a:latin typeface="Calibri" panose="020F0502020204030204" pitchFamily="34" charset="0"/>
                        </a:rPr>
                        <a:t>2024</a:t>
                      </a:r>
                    </a:p>
                  </a:txBody>
                  <a:tcPr marL="36000" marR="36000" marT="18000" marB="18000" anchor="b"/>
                </a:tc>
                <a:tc>
                  <a:txBody>
                    <a:bodyPr/>
                    <a:lstStyle/>
                    <a:p>
                      <a:pPr algn="r" fontAlgn="t"/>
                      <a:r>
                        <a:rPr lang="fi-FI" sz="1000" b="1" i="0" u="none" strike="noStrike" dirty="0">
                          <a:solidFill>
                            <a:srgbClr val="000000"/>
                          </a:solidFill>
                          <a:effectLst/>
                          <a:latin typeface="Calibri" panose="020F0502020204030204" pitchFamily="34" charset="0"/>
                        </a:rPr>
                        <a:t>Tulovero-</a:t>
                      </a:r>
                      <a:br>
                        <a:rPr lang="fi-FI" sz="1000" b="1" i="0" u="none" strike="noStrike" dirty="0">
                          <a:solidFill>
                            <a:srgbClr val="000000"/>
                          </a:solidFill>
                          <a:effectLst/>
                          <a:latin typeface="Calibri" panose="020F0502020204030204" pitchFamily="34" charset="0"/>
                        </a:rPr>
                      </a:br>
                      <a:r>
                        <a:rPr lang="fi-FI" sz="1000" b="1" i="0" u="none" strike="noStrike" dirty="0">
                          <a:solidFill>
                            <a:srgbClr val="000000"/>
                          </a:solidFill>
                          <a:effectLst/>
                          <a:latin typeface="Calibri" panose="020F0502020204030204" pitchFamily="34" charset="0"/>
                        </a:rPr>
                        <a:t>prosentti </a:t>
                      </a:r>
                      <a:br>
                        <a:rPr lang="fi-FI" sz="1000" b="1" i="0" u="none" strike="noStrike" dirty="0">
                          <a:solidFill>
                            <a:srgbClr val="000000"/>
                          </a:solidFill>
                          <a:effectLst/>
                          <a:latin typeface="Calibri" panose="020F0502020204030204" pitchFamily="34" charset="0"/>
                        </a:rPr>
                      </a:br>
                      <a:r>
                        <a:rPr lang="fi-FI" sz="1000" b="1" i="0" u="none" strike="noStrike" dirty="0">
                          <a:solidFill>
                            <a:srgbClr val="000000"/>
                          </a:solidFill>
                          <a:effectLst/>
                          <a:latin typeface="Calibri" panose="020F0502020204030204" pitchFamily="34" charset="0"/>
                        </a:rPr>
                        <a:t>2025</a:t>
                      </a:r>
                    </a:p>
                  </a:txBody>
                  <a:tcPr marL="36000" marR="36000" marT="18000" marB="18000" anchor="b"/>
                </a:tc>
                <a:tc>
                  <a:txBody>
                    <a:bodyPr/>
                    <a:lstStyle/>
                    <a:p>
                      <a:pPr algn="r" fontAlgn="t"/>
                      <a:r>
                        <a:rPr lang="fi-FI" sz="1000" b="0" i="1" u="none" strike="noStrike" dirty="0">
                          <a:solidFill>
                            <a:srgbClr val="000000"/>
                          </a:solidFill>
                          <a:effectLst/>
                          <a:latin typeface="Calibri" panose="020F0502020204030204" pitchFamily="34" charset="0"/>
                        </a:rPr>
                        <a:t>Muutos </a:t>
                      </a:r>
                      <a:br>
                        <a:rPr lang="fi-FI" sz="1000" b="0" i="1" u="none" strike="noStrike" dirty="0">
                          <a:solidFill>
                            <a:srgbClr val="000000"/>
                          </a:solidFill>
                          <a:effectLst/>
                          <a:latin typeface="Calibri" panose="020F0502020204030204" pitchFamily="34" charset="0"/>
                        </a:rPr>
                      </a:br>
                      <a:r>
                        <a:rPr lang="fi-FI" sz="1000" b="0" i="1" u="none" strike="noStrike" dirty="0">
                          <a:solidFill>
                            <a:srgbClr val="000000"/>
                          </a:solidFill>
                          <a:effectLst/>
                          <a:latin typeface="Calibri" panose="020F0502020204030204" pitchFamily="34" charset="0"/>
                        </a:rPr>
                        <a:t>%-yks.</a:t>
                      </a:r>
                    </a:p>
                  </a:txBody>
                  <a:tcPr marL="36000" marR="36000" marT="18000" marB="18000" anchor="b"/>
                </a:tc>
                <a:tc>
                  <a:txBody>
                    <a:bodyPr/>
                    <a:lstStyle/>
                    <a:p>
                      <a:pPr algn="r" fontAlgn="t"/>
                      <a:r>
                        <a:rPr lang="fi-FI" sz="1000" b="0" i="0" u="none" strike="noStrike" dirty="0">
                          <a:solidFill>
                            <a:srgbClr val="000000"/>
                          </a:solidFill>
                          <a:effectLst/>
                          <a:latin typeface="Calibri" panose="020F0502020204030204" pitchFamily="34" charset="0"/>
                        </a:rPr>
                        <a:t>Yleinen </a:t>
                      </a:r>
                      <a:br>
                        <a:rPr lang="fi-FI" sz="1000" b="0" i="0" u="none" strike="noStrike" dirty="0">
                          <a:solidFill>
                            <a:srgbClr val="000000"/>
                          </a:solidFill>
                          <a:effectLst/>
                          <a:latin typeface="Calibri" panose="020F0502020204030204" pitchFamily="34" charset="0"/>
                        </a:rPr>
                      </a:br>
                      <a:r>
                        <a:rPr lang="fi-FI" sz="1000" b="0" i="0" u="none" strike="noStrike" dirty="0">
                          <a:solidFill>
                            <a:srgbClr val="000000"/>
                          </a:solidFill>
                          <a:effectLst/>
                          <a:latin typeface="Calibri" panose="020F0502020204030204" pitchFamily="34" charset="0"/>
                        </a:rPr>
                        <a:t>rakennuksen </a:t>
                      </a:r>
                      <a:br>
                        <a:rPr lang="fi-FI" sz="1000" b="0" i="0" u="none" strike="noStrike" dirty="0">
                          <a:solidFill>
                            <a:srgbClr val="000000"/>
                          </a:solidFill>
                          <a:effectLst/>
                          <a:latin typeface="Calibri" panose="020F0502020204030204" pitchFamily="34" charset="0"/>
                        </a:rPr>
                      </a:br>
                      <a:r>
                        <a:rPr lang="fi-FI" sz="1000" b="0" i="0" u="none" strike="noStrike" dirty="0">
                          <a:solidFill>
                            <a:srgbClr val="000000"/>
                          </a:solidFill>
                          <a:effectLst/>
                          <a:latin typeface="Calibri" panose="020F0502020204030204" pitchFamily="34" charset="0"/>
                        </a:rPr>
                        <a:t>veroprosentti </a:t>
                      </a:r>
                      <a:br>
                        <a:rPr lang="fi-FI" sz="1000" b="0" i="0" u="none" strike="noStrike" dirty="0">
                          <a:solidFill>
                            <a:srgbClr val="000000"/>
                          </a:solidFill>
                          <a:effectLst/>
                          <a:latin typeface="Calibri" panose="020F0502020204030204" pitchFamily="34" charset="0"/>
                        </a:rPr>
                      </a:br>
                      <a:r>
                        <a:rPr lang="fi-FI" sz="1000" b="0" i="0" u="none" strike="noStrike" dirty="0">
                          <a:solidFill>
                            <a:srgbClr val="000000"/>
                          </a:solidFill>
                          <a:effectLst/>
                          <a:latin typeface="Calibri" panose="020F0502020204030204" pitchFamily="34" charset="0"/>
                        </a:rPr>
                        <a:t>2024</a:t>
                      </a:r>
                    </a:p>
                  </a:txBody>
                  <a:tcPr marL="36000" marR="36000" marT="18000" marB="18000" anchor="b"/>
                </a:tc>
                <a:tc>
                  <a:txBody>
                    <a:bodyPr/>
                    <a:lstStyle/>
                    <a:p>
                      <a:pPr algn="r" fontAlgn="t"/>
                      <a:r>
                        <a:rPr lang="fi-FI" sz="1000" b="1" i="0" u="none" strike="noStrike" dirty="0">
                          <a:solidFill>
                            <a:srgbClr val="000000"/>
                          </a:solidFill>
                          <a:effectLst/>
                          <a:latin typeface="Calibri" panose="020F0502020204030204" pitchFamily="34" charset="0"/>
                        </a:rPr>
                        <a:t>Yleinen </a:t>
                      </a:r>
                      <a:br>
                        <a:rPr lang="fi-FI" sz="1000" b="1" i="0" u="none" strike="noStrike" dirty="0">
                          <a:solidFill>
                            <a:srgbClr val="000000"/>
                          </a:solidFill>
                          <a:effectLst/>
                          <a:latin typeface="Calibri" panose="020F0502020204030204" pitchFamily="34" charset="0"/>
                        </a:rPr>
                      </a:br>
                      <a:r>
                        <a:rPr lang="fi-FI" sz="1000" b="1" i="0" u="none" strike="noStrike" dirty="0">
                          <a:solidFill>
                            <a:srgbClr val="000000"/>
                          </a:solidFill>
                          <a:effectLst/>
                          <a:latin typeface="Calibri" panose="020F0502020204030204" pitchFamily="34" charset="0"/>
                        </a:rPr>
                        <a:t>rakennuksen </a:t>
                      </a:r>
                      <a:br>
                        <a:rPr lang="fi-FI" sz="1000" b="1" i="0" u="none" strike="noStrike" dirty="0">
                          <a:solidFill>
                            <a:srgbClr val="000000"/>
                          </a:solidFill>
                          <a:effectLst/>
                          <a:latin typeface="Calibri" panose="020F0502020204030204" pitchFamily="34" charset="0"/>
                        </a:rPr>
                      </a:br>
                      <a:r>
                        <a:rPr lang="fi-FI" sz="1000" b="1" i="0" u="none" strike="noStrike" dirty="0">
                          <a:solidFill>
                            <a:srgbClr val="000000"/>
                          </a:solidFill>
                          <a:effectLst/>
                          <a:latin typeface="Calibri" panose="020F0502020204030204" pitchFamily="34" charset="0"/>
                        </a:rPr>
                        <a:t>veroprosentti </a:t>
                      </a:r>
                      <a:br>
                        <a:rPr lang="fi-FI" sz="1000" b="1" i="0" u="none" strike="noStrike" dirty="0">
                          <a:solidFill>
                            <a:srgbClr val="000000"/>
                          </a:solidFill>
                          <a:effectLst/>
                          <a:latin typeface="Calibri" panose="020F0502020204030204" pitchFamily="34" charset="0"/>
                        </a:rPr>
                      </a:br>
                      <a:r>
                        <a:rPr lang="fi-FI" sz="1000" b="1" i="0" u="none" strike="noStrike" dirty="0">
                          <a:solidFill>
                            <a:srgbClr val="000000"/>
                          </a:solidFill>
                          <a:effectLst/>
                          <a:latin typeface="Calibri" panose="020F0502020204030204" pitchFamily="34" charset="0"/>
                        </a:rPr>
                        <a:t>2025</a:t>
                      </a:r>
                    </a:p>
                  </a:txBody>
                  <a:tcPr marL="36000" marR="36000" marT="18000" marB="18000" anchor="b"/>
                </a:tc>
                <a:tc>
                  <a:txBody>
                    <a:bodyPr/>
                    <a:lstStyle/>
                    <a:p>
                      <a:pPr algn="r" fontAlgn="t"/>
                      <a:r>
                        <a:rPr lang="fi-FI" sz="1000" b="0" i="1" u="none" strike="noStrike" dirty="0">
                          <a:solidFill>
                            <a:srgbClr val="000000"/>
                          </a:solidFill>
                          <a:effectLst/>
                          <a:latin typeface="Calibri" panose="020F0502020204030204" pitchFamily="34" charset="0"/>
                        </a:rPr>
                        <a:t>Muutos </a:t>
                      </a:r>
                      <a:br>
                        <a:rPr lang="fi-FI" sz="1000" b="0" i="1" u="none" strike="noStrike" dirty="0">
                          <a:solidFill>
                            <a:srgbClr val="000000"/>
                          </a:solidFill>
                          <a:effectLst/>
                          <a:latin typeface="Calibri" panose="020F0502020204030204" pitchFamily="34" charset="0"/>
                        </a:rPr>
                      </a:br>
                      <a:r>
                        <a:rPr lang="fi-FI" sz="1000" b="0" i="1" u="none" strike="noStrike" dirty="0">
                          <a:solidFill>
                            <a:srgbClr val="000000"/>
                          </a:solidFill>
                          <a:effectLst/>
                          <a:latin typeface="Calibri" panose="020F0502020204030204" pitchFamily="34" charset="0"/>
                        </a:rPr>
                        <a:t>%-yks.</a:t>
                      </a:r>
                    </a:p>
                  </a:txBody>
                  <a:tcPr marL="36000" marR="36000" marT="18000" marB="18000" anchor="b"/>
                </a:tc>
                <a:tc>
                  <a:txBody>
                    <a:bodyPr/>
                    <a:lstStyle/>
                    <a:p>
                      <a:pPr algn="r" fontAlgn="t"/>
                      <a:r>
                        <a:rPr lang="fi-FI" sz="1000" b="0" i="0" u="none" strike="noStrike" dirty="0">
                          <a:solidFill>
                            <a:srgbClr val="000000"/>
                          </a:solidFill>
                          <a:effectLst/>
                          <a:latin typeface="Calibri" panose="020F0502020204030204" pitchFamily="34" charset="0"/>
                        </a:rPr>
                        <a:t>Yleinen maapohjan vero-prosentti </a:t>
                      </a:r>
                      <a:br>
                        <a:rPr lang="fi-FI" sz="1000" b="0" i="0" u="none" strike="noStrike" dirty="0">
                          <a:solidFill>
                            <a:srgbClr val="000000"/>
                          </a:solidFill>
                          <a:effectLst/>
                          <a:latin typeface="Calibri" panose="020F0502020204030204" pitchFamily="34" charset="0"/>
                        </a:rPr>
                      </a:br>
                      <a:r>
                        <a:rPr lang="fi-FI" sz="1000" b="0" i="0" u="none" strike="noStrike" dirty="0">
                          <a:solidFill>
                            <a:srgbClr val="000000"/>
                          </a:solidFill>
                          <a:effectLst/>
                          <a:latin typeface="Calibri" panose="020F0502020204030204" pitchFamily="34" charset="0"/>
                        </a:rPr>
                        <a:t>2024</a:t>
                      </a:r>
                    </a:p>
                  </a:txBody>
                  <a:tcPr marL="36000" marR="36000" marT="18000" marB="18000" anchor="b"/>
                </a:tc>
                <a:tc>
                  <a:txBody>
                    <a:bodyPr/>
                    <a:lstStyle/>
                    <a:p>
                      <a:pPr algn="r" fontAlgn="t"/>
                      <a:r>
                        <a:rPr lang="fi-FI" sz="1000" b="1" i="0" u="none" strike="noStrike" dirty="0">
                          <a:solidFill>
                            <a:srgbClr val="000000"/>
                          </a:solidFill>
                          <a:effectLst/>
                          <a:latin typeface="Calibri" panose="020F0502020204030204" pitchFamily="34" charset="0"/>
                        </a:rPr>
                        <a:t>Yleinen maapohjan vero-prosentti </a:t>
                      </a:r>
                      <a:br>
                        <a:rPr lang="fi-FI" sz="1000" b="1" i="0" u="none" strike="noStrike" dirty="0">
                          <a:solidFill>
                            <a:srgbClr val="000000"/>
                          </a:solidFill>
                          <a:effectLst/>
                          <a:latin typeface="Calibri" panose="020F0502020204030204" pitchFamily="34" charset="0"/>
                        </a:rPr>
                      </a:br>
                      <a:r>
                        <a:rPr lang="fi-FI" sz="1000" b="1" i="0" u="none" strike="noStrike" dirty="0">
                          <a:solidFill>
                            <a:srgbClr val="000000"/>
                          </a:solidFill>
                          <a:effectLst/>
                          <a:latin typeface="Calibri" panose="020F0502020204030204" pitchFamily="34" charset="0"/>
                        </a:rPr>
                        <a:t>2025</a:t>
                      </a:r>
                    </a:p>
                  </a:txBody>
                  <a:tcPr marL="36000" marR="36000" marT="18000" marB="18000" anchor="b"/>
                </a:tc>
                <a:tc>
                  <a:txBody>
                    <a:bodyPr/>
                    <a:lstStyle/>
                    <a:p>
                      <a:pPr algn="r" fontAlgn="t"/>
                      <a:r>
                        <a:rPr lang="fi-FI" sz="1000" b="0" i="1" u="none" strike="noStrike" dirty="0">
                          <a:solidFill>
                            <a:srgbClr val="000000"/>
                          </a:solidFill>
                          <a:effectLst/>
                          <a:latin typeface="Calibri" panose="020F0502020204030204" pitchFamily="34" charset="0"/>
                        </a:rPr>
                        <a:t>Muutos </a:t>
                      </a:r>
                      <a:br>
                        <a:rPr lang="fi-FI" sz="1000" b="0" i="1" u="none" strike="noStrike" dirty="0">
                          <a:solidFill>
                            <a:srgbClr val="000000"/>
                          </a:solidFill>
                          <a:effectLst/>
                          <a:latin typeface="Calibri" panose="020F0502020204030204" pitchFamily="34" charset="0"/>
                        </a:rPr>
                      </a:br>
                      <a:r>
                        <a:rPr lang="fi-FI" sz="1000" b="0" i="1" u="none" strike="noStrike" dirty="0">
                          <a:solidFill>
                            <a:srgbClr val="000000"/>
                          </a:solidFill>
                          <a:effectLst/>
                          <a:latin typeface="Calibri" panose="020F0502020204030204" pitchFamily="34" charset="0"/>
                        </a:rPr>
                        <a:t>%-yks.</a:t>
                      </a:r>
                    </a:p>
                  </a:txBody>
                  <a:tcPr marL="36000" marR="36000" marT="18000" marB="18000" anchor="b"/>
                </a:tc>
                <a:tc>
                  <a:txBody>
                    <a:bodyPr/>
                    <a:lstStyle/>
                    <a:p>
                      <a:pPr algn="r" fontAlgn="t"/>
                      <a:r>
                        <a:rPr lang="fi-FI" sz="1000" b="0" i="0" u="none" strike="noStrike" dirty="0">
                          <a:solidFill>
                            <a:srgbClr val="000000"/>
                          </a:solidFill>
                          <a:effectLst/>
                          <a:latin typeface="Calibri" panose="020F0502020204030204" pitchFamily="34" charset="0"/>
                        </a:rPr>
                        <a:t>Vakituisen asunnon </a:t>
                      </a:r>
                    </a:p>
                    <a:p>
                      <a:pPr algn="r" fontAlgn="t"/>
                      <a:r>
                        <a:rPr lang="fi-FI" sz="1000" b="0" i="0" u="none" strike="noStrike" dirty="0">
                          <a:solidFill>
                            <a:srgbClr val="000000"/>
                          </a:solidFill>
                          <a:effectLst/>
                          <a:latin typeface="Calibri" panose="020F0502020204030204" pitchFamily="34" charset="0"/>
                        </a:rPr>
                        <a:t>kiinteistö-</a:t>
                      </a:r>
                    </a:p>
                    <a:p>
                      <a:pPr algn="r" fontAlgn="t"/>
                      <a:r>
                        <a:rPr lang="fi-FI" sz="1000" b="0" i="0" u="none" strike="noStrike" dirty="0">
                          <a:solidFill>
                            <a:srgbClr val="000000"/>
                          </a:solidFill>
                          <a:effectLst/>
                          <a:latin typeface="Calibri" panose="020F0502020204030204" pitchFamily="34" charset="0"/>
                        </a:rPr>
                        <a:t>veroprosentti </a:t>
                      </a:r>
                    </a:p>
                    <a:p>
                      <a:pPr algn="r" fontAlgn="t"/>
                      <a:r>
                        <a:rPr lang="fi-FI" sz="1000" b="0" i="0" u="none" strike="noStrike" dirty="0">
                          <a:solidFill>
                            <a:srgbClr val="000000"/>
                          </a:solidFill>
                          <a:effectLst/>
                          <a:latin typeface="Calibri" panose="020F0502020204030204" pitchFamily="34" charset="0"/>
                        </a:rPr>
                        <a:t>2024</a:t>
                      </a:r>
                    </a:p>
                  </a:txBody>
                  <a:tcPr marL="36000" marR="36000" marT="18000" marB="18000" anchor="b"/>
                </a:tc>
                <a:tc>
                  <a:txBody>
                    <a:bodyPr/>
                    <a:lstStyle/>
                    <a:p>
                      <a:pPr algn="r" fontAlgn="t"/>
                      <a:r>
                        <a:rPr lang="fi-FI" sz="1000" b="1" i="0" u="none" strike="noStrike" dirty="0">
                          <a:solidFill>
                            <a:srgbClr val="000000"/>
                          </a:solidFill>
                          <a:effectLst/>
                          <a:latin typeface="Calibri" panose="020F0502020204030204" pitchFamily="34" charset="0"/>
                        </a:rPr>
                        <a:t>Vakituisen asunnon kiinteistö-</a:t>
                      </a:r>
                    </a:p>
                    <a:p>
                      <a:pPr algn="r" fontAlgn="t"/>
                      <a:r>
                        <a:rPr lang="fi-FI" sz="1000" b="1" i="0" u="none" strike="noStrike" dirty="0">
                          <a:solidFill>
                            <a:srgbClr val="000000"/>
                          </a:solidFill>
                          <a:effectLst/>
                          <a:latin typeface="Calibri" panose="020F0502020204030204" pitchFamily="34" charset="0"/>
                        </a:rPr>
                        <a:t>veroprosentti </a:t>
                      </a:r>
                    </a:p>
                    <a:p>
                      <a:pPr algn="r" fontAlgn="t"/>
                      <a:r>
                        <a:rPr lang="fi-FI" sz="1000" b="1" i="0" u="none" strike="noStrike" dirty="0">
                          <a:solidFill>
                            <a:srgbClr val="000000"/>
                          </a:solidFill>
                          <a:effectLst/>
                          <a:latin typeface="Calibri" panose="020F0502020204030204" pitchFamily="34" charset="0"/>
                        </a:rPr>
                        <a:t>2025</a:t>
                      </a:r>
                    </a:p>
                  </a:txBody>
                  <a:tcPr marL="36000" marR="36000" marT="18000" marB="18000" anchor="b"/>
                </a:tc>
                <a:tc>
                  <a:txBody>
                    <a:bodyPr/>
                    <a:lstStyle/>
                    <a:p>
                      <a:pPr algn="r" fontAlgn="t"/>
                      <a:r>
                        <a:rPr lang="fi-FI" sz="1000" b="0" i="1" u="none" strike="noStrike" dirty="0">
                          <a:solidFill>
                            <a:srgbClr val="000000"/>
                          </a:solidFill>
                          <a:effectLst/>
                          <a:latin typeface="Calibri" panose="020F0502020204030204" pitchFamily="34" charset="0"/>
                        </a:rPr>
                        <a:t>Muutos %-yks</a:t>
                      </a:r>
                    </a:p>
                  </a:txBody>
                  <a:tcPr marL="36000" marR="36000" marT="18000" marB="18000" anchor="b"/>
                </a:tc>
                <a:tc>
                  <a:txBody>
                    <a:bodyPr/>
                    <a:lstStyle/>
                    <a:p>
                      <a:pPr algn="r" fontAlgn="t"/>
                      <a:r>
                        <a:rPr lang="fi-FI" sz="1000" b="0" i="0" u="none" strike="noStrike" dirty="0">
                          <a:solidFill>
                            <a:srgbClr val="000000"/>
                          </a:solidFill>
                          <a:effectLst/>
                          <a:latin typeface="Calibri" panose="020F0502020204030204" pitchFamily="34" charset="0"/>
                        </a:rPr>
                        <a:t>Muun kuin </a:t>
                      </a:r>
                      <a:br>
                        <a:rPr lang="fi-FI" sz="1000" b="0" i="0" u="none" strike="noStrike" dirty="0">
                          <a:solidFill>
                            <a:srgbClr val="000000"/>
                          </a:solidFill>
                          <a:effectLst/>
                          <a:latin typeface="Calibri" panose="020F0502020204030204" pitchFamily="34" charset="0"/>
                        </a:rPr>
                      </a:br>
                      <a:r>
                        <a:rPr lang="fi-FI" sz="1000" b="0" i="0" u="none" strike="noStrike" dirty="0">
                          <a:solidFill>
                            <a:srgbClr val="000000"/>
                          </a:solidFill>
                          <a:effectLst/>
                          <a:latin typeface="Calibri" panose="020F0502020204030204" pitchFamily="34" charset="0"/>
                        </a:rPr>
                        <a:t>vak. asunnon </a:t>
                      </a:r>
                      <a:br>
                        <a:rPr lang="fi-FI" sz="1000" b="0" i="0" u="none" strike="noStrike" dirty="0">
                          <a:solidFill>
                            <a:srgbClr val="000000"/>
                          </a:solidFill>
                          <a:effectLst/>
                          <a:latin typeface="Calibri" panose="020F0502020204030204" pitchFamily="34" charset="0"/>
                        </a:rPr>
                      </a:br>
                      <a:r>
                        <a:rPr lang="fi-FI" sz="1000" b="0" i="0" u="none" strike="noStrike" dirty="0">
                          <a:solidFill>
                            <a:srgbClr val="000000"/>
                          </a:solidFill>
                          <a:effectLst/>
                          <a:latin typeface="Calibri" panose="020F0502020204030204" pitchFamily="34" charset="0"/>
                        </a:rPr>
                        <a:t>kiinteistö-</a:t>
                      </a:r>
                      <a:br>
                        <a:rPr lang="fi-FI" sz="1000" b="0" i="0" u="none" strike="noStrike" dirty="0">
                          <a:solidFill>
                            <a:srgbClr val="000000"/>
                          </a:solidFill>
                          <a:effectLst/>
                          <a:latin typeface="Calibri" panose="020F0502020204030204" pitchFamily="34" charset="0"/>
                        </a:rPr>
                      </a:br>
                      <a:r>
                        <a:rPr lang="fi-FI" sz="1000" b="0" i="0" u="none" strike="noStrike" dirty="0">
                          <a:solidFill>
                            <a:srgbClr val="000000"/>
                          </a:solidFill>
                          <a:effectLst/>
                          <a:latin typeface="Calibri" panose="020F0502020204030204" pitchFamily="34" charset="0"/>
                        </a:rPr>
                        <a:t>vero-prosentti </a:t>
                      </a:r>
                      <a:br>
                        <a:rPr lang="fi-FI" sz="1000" b="0" i="0" u="none" strike="noStrike" dirty="0">
                          <a:solidFill>
                            <a:srgbClr val="000000"/>
                          </a:solidFill>
                          <a:effectLst/>
                          <a:latin typeface="Calibri" panose="020F0502020204030204" pitchFamily="34" charset="0"/>
                        </a:rPr>
                      </a:br>
                      <a:r>
                        <a:rPr lang="fi-FI" sz="1000" b="0" i="0" u="none" strike="noStrike" dirty="0">
                          <a:solidFill>
                            <a:srgbClr val="000000"/>
                          </a:solidFill>
                          <a:effectLst/>
                          <a:latin typeface="Calibri" panose="020F0502020204030204" pitchFamily="34" charset="0"/>
                        </a:rPr>
                        <a:t>2024</a:t>
                      </a:r>
                    </a:p>
                  </a:txBody>
                  <a:tcPr marL="36000" marR="36000" marT="18000" marB="18000" anchor="b"/>
                </a:tc>
                <a:tc>
                  <a:txBody>
                    <a:bodyPr/>
                    <a:lstStyle/>
                    <a:p>
                      <a:pPr algn="r" fontAlgn="t"/>
                      <a:r>
                        <a:rPr lang="fi-FI" sz="1000" b="1" i="0" u="none" strike="noStrike" dirty="0">
                          <a:solidFill>
                            <a:srgbClr val="000000"/>
                          </a:solidFill>
                          <a:effectLst/>
                          <a:latin typeface="Calibri" panose="020F0502020204030204" pitchFamily="34" charset="0"/>
                        </a:rPr>
                        <a:t>Muun kuin </a:t>
                      </a:r>
                      <a:br>
                        <a:rPr lang="fi-FI" sz="1000" b="1" i="0" u="none" strike="noStrike" dirty="0">
                          <a:solidFill>
                            <a:srgbClr val="000000"/>
                          </a:solidFill>
                          <a:effectLst/>
                          <a:latin typeface="Calibri" panose="020F0502020204030204" pitchFamily="34" charset="0"/>
                        </a:rPr>
                      </a:br>
                      <a:r>
                        <a:rPr lang="fi-FI" sz="1000" b="1" i="0" u="none" strike="noStrike" dirty="0">
                          <a:solidFill>
                            <a:srgbClr val="000000"/>
                          </a:solidFill>
                          <a:effectLst/>
                          <a:latin typeface="Calibri" panose="020F0502020204030204" pitchFamily="34" charset="0"/>
                        </a:rPr>
                        <a:t>vak. asunnon </a:t>
                      </a:r>
                      <a:br>
                        <a:rPr lang="fi-FI" sz="1000" b="1" i="0" u="none" strike="noStrike" dirty="0">
                          <a:solidFill>
                            <a:srgbClr val="000000"/>
                          </a:solidFill>
                          <a:effectLst/>
                          <a:latin typeface="Calibri" panose="020F0502020204030204" pitchFamily="34" charset="0"/>
                        </a:rPr>
                      </a:br>
                      <a:r>
                        <a:rPr lang="fi-FI" sz="1000" b="1" i="0" u="none" strike="noStrike" dirty="0">
                          <a:solidFill>
                            <a:srgbClr val="000000"/>
                          </a:solidFill>
                          <a:effectLst/>
                          <a:latin typeface="Calibri" panose="020F0502020204030204" pitchFamily="34" charset="0"/>
                        </a:rPr>
                        <a:t>kiinteistö-</a:t>
                      </a:r>
                      <a:br>
                        <a:rPr lang="fi-FI" sz="1000" b="1" i="0" u="none" strike="noStrike" dirty="0">
                          <a:solidFill>
                            <a:srgbClr val="000000"/>
                          </a:solidFill>
                          <a:effectLst/>
                          <a:latin typeface="Calibri" panose="020F0502020204030204" pitchFamily="34" charset="0"/>
                        </a:rPr>
                      </a:br>
                      <a:r>
                        <a:rPr lang="fi-FI" sz="1000" b="1" i="0" u="none" strike="noStrike" dirty="0">
                          <a:solidFill>
                            <a:srgbClr val="000000"/>
                          </a:solidFill>
                          <a:effectLst/>
                          <a:latin typeface="Calibri" panose="020F0502020204030204" pitchFamily="34" charset="0"/>
                        </a:rPr>
                        <a:t>veroprosentti </a:t>
                      </a:r>
                      <a:br>
                        <a:rPr lang="fi-FI" sz="1000" b="1" i="0" u="none" strike="noStrike" dirty="0">
                          <a:solidFill>
                            <a:srgbClr val="000000"/>
                          </a:solidFill>
                          <a:effectLst/>
                          <a:latin typeface="Calibri" panose="020F0502020204030204" pitchFamily="34" charset="0"/>
                        </a:rPr>
                      </a:br>
                      <a:r>
                        <a:rPr lang="fi-FI" sz="1000" b="1" i="0" u="none" strike="noStrike" dirty="0">
                          <a:solidFill>
                            <a:srgbClr val="000000"/>
                          </a:solidFill>
                          <a:effectLst/>
                          <a:latin typeface="Calibri" panose="020F0502020204030204" pitchFamily="34" charset="0"/>
                        </a:rPr>
                        <a:t>2025</a:t>
                      </a:r>
                    </a:p>
                  </a:txBody>
                  <a:tcPr marL="36000" marR="36000" marT="18000" marB="18000" anchor="b"/>
                </a:tc>
                <a:tc>
                  <a:txBody>
                    <a:bodyPr/>
                    <a:lstStyle/>
                    <a:p>
                      <a:pPr algn="r" fontAlgn="t"/>
                      <a:r>
                        <a:rPr lang="fi-FI" sz="1000" b="0" i="1" u="none" strike="noStrike" dirty="0">
                          <a:solidFill>
                            <a:srgbClr val="000000"/>
                          </a:solidFill>
                          <a:effectLst/>
                          <a:latin typeface="Calibri" panose="020F0502020204030204" pitchFamily="34" charset="0"/>
                        </a:rPr>
                        <a:t>Muutos </a:t>
                      </a:r>
                      <a:br>
                        <a:rPr lang="fi-FI" sz="1000" b="0" i="1" u="none" strike="noStrike" dirty="0">
                          <a:solidFill>
                            <a:srgbClr val="000000"/>
                          </a:solidFill>
                          <a:effectLst/>
                          <a:latin typeface="Calibri" panose="020F0502020204030204" pitchFamily="34" charset="0"/>
                        </a:rPr>
                      </a:br>
                      <a:r>
                        <a:rPr lang="fi-FI" sz="1000" b="0" i="1" u="none" strike="noStrike" dirty="0">
                          <a:solidFill>
                            <a:srgbClr val="000000"/>
                          </a:solidFill>
                          <a:effectLst/>
                          <a:latin typeface="Calibri" panose="020F0502020204030204" pitchFamily="34" charset="0"/>
                        </a:rPr>
                        <a:t>%-yks.</a:t>
                      </a:r>
                    </a:p>
                  </a:txBody>
                  <a:tcPr marL="36000" marR="36000" marT="18000" marB="18000" anchor="b"/>
                </a:tc>
                <a:extLst>
                  <a:ext uri="{0D108BD9-81ED-4DB2-BD59-A6C34878D82A}">
                    <a16:rowId xmlns:a16="http://schemas.microsoft.com/office/drawing/2014/main" val="3262485126"/>
                  </a:ext>
                </a:extLst>
              </a:tr>
              <a:tr h="190800">
                <a:tc>
                  <a:txBody>
                    <a:bodyPr/>
                    <a:lstStyle/>
                    <a:p>
                      <a:pPr algn="l" fontAlgn="b"/>
                      <a:r>
                        <a:rPr lang="fi-FI" sz="1000" b="0" i="0" u="none" strike="noStrike">
                          <a:solidFill>
                            <a:srgbClr val="000000"/>
                          </a:solidFill>
                          <a:effectLst/>
                          <a:latin typeface="Calibri" panose="020F0502020204030204" pitchFamily="34" charset="0"/>
                        </a:rPr>
                        <a:t>Iisalmi</a:t>
                      </a:r>
                    </a:p>
                  </a:txBody>
                  <a:tcPr marL="36000" marR="36000" marT="18000" marB="18000" anchor="b"/>
                </a:tc>
                <a:tc>
                  <a:txBody>
                    <a:bodyPr/>
                    <a:lstStyle/>
                    <a:p>
                      <a:pPr algn="r" fontAlgn="b"/>
                      <a:r>
                        <a:rPr lang="fi-FI" sz="1100" b="0" i="0" u="none" strike="noStrike" dirty="0">
                          <a:solidFill>
                            <a:srgbClr val="000000"/>
                          </a:solidFill>
                          <a:effectLst/>
                          <a:latin typeface="Calibri" panose="020F0502020204030204" pitchFamily="34" charset="0"/>
                        </a:rPr>
                        <a:t>7,90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7,90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1,10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endParaRPr lang="fi-FI" sz="1100" b="0" i="1"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0,55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0,55 </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0,93</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0,93</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extLst>
                  <a:ext uri="{0D108BD9-81ED-4DB2-BD59-A6C34878D82A}">
                    <a16:rowId xmlns:a16="http://schemas.microsoft.com/office/drawing/2014/main" val="3638187527"/>
                  </a:ext>
                </a:extLst>
              </a:tr>
              <a:tr h="190800">
                <a:tc>
                  <a:txBody>
                    <a:bodyPr/>
                    <a:lstStyle/>
                    <a:p>
                      <a:pPr algn="l" fontAlgn="b"/>
                      <a:r>
                        <a:rPr lang="fi-FI" sz="1000" b="0" i="0" u="none" strike="noStrike">
                          <a:solidFill>
                            <a:srgbClr val="000000"/>
                          </a:solidFill>
                          <a:effectLst/>
                          <a:latin typeface="Calibri" panose="020F0502020204030204" pitchFamily="34" charset="0"/>
                        </a:rPr>
                        <a:t>Joroinen</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8,60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8,60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1,05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endParaRPr lang="fi-FI" sz="1100" b="0" i="1"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0,50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0,50 </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1,10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extLst>
                  <a:ext uri="{0D108BD9-81ED-4DB2-BD59-A6C34878D82A}">
                    <a16:rowId xmlns:a16="http://schemas.microsoft.com/office/drawing/2014/main" val="528862557"/>
                  </a:ext>
                </a:extLst>
              </a:tr>
              <a:tr h="190800">
                <a:tc>
                  <a:txBody>
                    <a:bodyPr/>
                    <a:lstStyle/>
                    <a:p>
                      <a:pPr algn="l" fontAlgn="b"/>
                      <a:r>
                        <a:rPr lang="fi-FI" sz="1000" b="0" i="0" u="none" strike="noStrike">
                          <a:solidFill>
                            <a:srgbClr val="000000"/>
                          </a:solidFill>
                          <a:effectLst/>
                          <a:latin typeface="Calibri" panose="020F0502020204030204" pitchFamily="34" charset="0"/>
                        </a:rPr>
                        <a:t>Kaavi</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9,80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9,90</a:t>
                      </a:r>
                    </a:p>
                  </a:txBody>
                  <a:tcPr marL="36000" marR="36000" marT="18000" marB="18000" anchor="b"/>
                </a:tc>
                <a:tc>
                  <a:txBody>
                    <a:bodyPr/>
                    <a:lstStyle/>
                    <a:p>
                      <a:pPr algn="r" fontAlgn="b"/>
                      <a:r>
                        <a:rPr lang="fi-FI" sz="1100" b="0" i="1" u="none" strike="noStrike">
                          <a:solidFill>
                            <a:srgbClr val="9C0006"/>
                          </a:solidFill>
                          <a:effectLst/>
                          <a:latin typeface="Calibri" panose="020F0502020204030204" pitchFamily="34" charset="0"/>
                        </a:rPr>
                        <a:t>0,10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1,50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1,50</a:t>
                      </a:r>
                    </a:p>
                  </a:txBody>
                  <a:tcPr marL="36000" marR="36000" marT="18000" marB="18000" anchor="b"/>
                </a:tc>
                <a:tc>
                  <a:txBody>
                    <a:bodyPr/>
                    <a:lstStyle/>
                    <a:p>
                      <a:pPr algn="r" fontAlgn="b"/>
                      <a:endParaRPr lang="fi-FI" sz="1100" b="0" i="1"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0,75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0,75 </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1,70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1,70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extLst>
                  <a:ext uri="{0D108BD9-81ED-4DB2-BD59-A6C34878D82A}">
                    <a16:rowId xmlns:a16="http://schemas.microsoft.com/office/drawing/2014/main" val="2894780140"/>
                  </a:ext>
                </a:extLst>
              </a:tr>
              <a:tr h="190800">
                <a:tc>
                  <a:txBody>
                    <a:bodyPr/>
                    <a:lstStyle/>
                    <a:p>
                      <a:pPr algn="l" fontAlgn="b"/>
                      <a:r>
                        <a:rPr lang="fi-FI" sz="1000" b="0" i="0" u="none" strike="noStrike">
                          <a:solidFill>
                            <a:srgbClr val="000000"/>
                          </a:solidFill>
                          <a:effectLst/>
                          <a:latin typeface="Calibri" panose="020F0502020204030204" pitchFamily="34" charset="0"/>
                        </a:rPr>
                        <a:t>Keitele</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7,90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8,90</a:t>
                      </a:r>
                    </a:p>
                  </a:txBody>
                  <a:tcPr marL="36000" marR="36000" marT="18000" marB="18000" anchor="b"/>
                </a:tc>
                <a:tc>
                  <a:txBody>
                    <a:bodyPr/>
                    <a:lstStyle/>
                    <a:p>
                      <a:pPr algn="r" fontAlgn="b"/>
                      <a:r>
                        <a:rPr lang="fi-FI" sz="1100" b="0" i="1" u="none" strike="noStrike">
                          <a:solidFill>
                            <a:srgbClr val="9C0006"/>
                          </a:solidFill>
                          <a:effectLst/>
                          <a:latin typeface="Calibri" panose="020F0502020204030204" pitchFamily="34" charset="0"/>
                        </a:rPr>
                        <a:t>1,00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1,05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endParaRPr lang="fi-FI" sz="1100" b="0" i="1"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0,55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0,55 </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1,10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extLst>
                  <a:ext uri="{0D108BD9-81ED-4DB2-BD59-A6C34878D82A}">
                    <a16:rowId xmlns:a16="http://schemas.microsoft.com/office/drawing/2014/main" val="1013500905"/>
                  </a:ext>
                </a:extLst>
              </a:tr>
              <a:tr h="190800">
                <a:tc>
                  <a:txBody>
                    <a:bodyPr/>
                    <a:lstStyle/>
                    <a:p>
                      <a:pPr algn="l" fontAlgn="b"/>
                      <a:r>
                        <a:rPr lang="fi-FI" sz="1000" b="0" i="0" u="none" strike="noStrike">
                          <a:solidFill>
                            <a:srgbClr val="000000"/>
                          </a:solidFill>
                          <a:effectLst/>
                          <a:latin typeface="Calibri" panose="020F0502020204030204" pitchFamily="34" charset="0"/>
                        </a:rPr>
                        <a:t>Kiuruvesi</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9,50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9,50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0,93</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0,93</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endParaRPr lang="fi-FI" sz="1100" b="0" i="1"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0,55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0,55 </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1,00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extLst>
                  <a:ext uri="{0D108BD9-81ED-4DB2-BD59-A6C34878D82A}">
                    <a16:rowId xmlns:a16="http://schemas.microsoft.com/office/drawing/2014/main" val="758431183"/>
                  </a:ext>
                </a:extLst>
              </a:tr>
              <a:tr h="190800">
                <a:tc>
                  <a:txBody>
                    <a:bodyPr/>
                    <a:lstStyle/>
                    <a:p>
                      <a:pPr algn="l" fontAlgn="b"/>
                      <a:r>
                        <a:rPr lang="fi-FI" sz="1000" b="0" i="0" u="none" strike="noStrike">
                          <a:solidFill>
                            <a:srgbClr val="000000"/>
                          </a:solidFill>
                          <a:effectLst/>
                          <a:latin typeface="Calibri" panose="020F0502020204030204" pitchFamily="34" charset="0"/>
                        </a:rPr>
                        <a:t>Kuopio</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8,10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8,10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endParaRPr lang="fi-FI" sz="1100" b="0" i="1"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0,62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0,62 </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extLst>
                  <a:ext uri="{0D108BD9-81ED-4DB2-BD59-A6C34878D82A}">
                    <a16:rowId xmlns:a16="http://schemas.microsoft.com/office/drawing/2014/main" val="1563081492"/>
                  </a:ext>
                </a:extLst>
              </a:tr>
              <a:tr h="190800">
                <a:tc>
                  <a:txBody>
                    <a:bodyPr/>
                    <a:lstStyle/>
                    <a:p>
                      <a:pPr algn="l" fontAlgn="b"/>
                      <a:r>
                        <a:rPr lang="fi-FI" sz="1000" b="0" i="0" u="none" strike="noStrike">
                          <a:solidFill>
                            <a:srgbClr val="000000"/>
                          </a:solidFill>
                          <a:effectLst/>
                          <a:latin typeface="Calibri" panose="020F0502020204030204" pitchFamily="34" charset="0"/>
                        </a:rPr>
                        <a:t>Lapinlahti</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9,40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9,40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1,24</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1,24</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endParaRPr lang="fi-FI" sz="1100" b="0" i="1"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0,60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0,60 </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1,23</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1,23</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extLst>
                  <a:ext uri="{0D108BD9-81ED-4DB2-BD59-A6C34878D82A}">
                    <a16:rowId xmlns:a16="http://schemas.microsoft.com/office/drawing/2014/main" val="3097027420"/>
                  </a:ext>
                </a:extLst>
              </a:tr>
              <a:tr h="190800">
                <a:tc>
                  <a:txBody>
                    <a:bodyPr/>
                    <a:lstStyle/>
                    <a:p>
                      <a:pPr algn="l" fontAlgn="b"/>
                      <a:r>
                        <a:rPr lang="fi-FI" sz="1000" b="0" i="0" u="none" strike="noStrike">
                          <a:solidFill>
                            <a:srgbClr val="000000"/>
                          </a:solidFill>
                          <a:effectLst/>
                          <a:latin typeface="Calibri" panose="020F0502020204030204" pitchFamily="34" charset="0"/>
                        </a:rPr>
                        <a:t>Leppävirta</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8,40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8,40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1,00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endParaRPr lang="fi-FI" sz="1100" b="0" i="1"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0,45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0,45 </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1,00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extLst>
                  <a:ext uri="{0D108BD9-81ED-4DB2-BD59-A6C34878D82A}">
                    <a16:rowId xmlns:a16="http://schemas.microsoft.com/office/drawing/2014/main" val="601703828"/>
                  </a:ext>
                </a:extLst>
              </a:tr>
              <a:tr h="190800">
                <a:tc>
                  <a:txBody>
                    <a:bodyPr/>
                    <a:lstStyle/>
                    <a:p>
                      <a:pPr algn="l" fontAlgn="b"/>
                      <a:r>
                        <a:rPr lang="fi-FI" sz="1000" b="0" i="0" u="none" strike="noStrike">
                          <a:solidFill>
                            <a:srgbClr val="000000"/>
                          </a:solidFill>
                          <a:effectLst/>
                          <a:latin typeface="Calibri" panose="020F0502020204030204" pitchFamily="34" charset="0"/>
                        </a:rPr>
                        <a:t>Pielavesi</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9,10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9,10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0,93</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0,93</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endParaRPr lang="fi-FI" sz="1100" b="0" i="1"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0,60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0,60 </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1,10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extLst>
                  <a:ext uri="{0D108BD9-81ED-4DB2-BD59-A6C34878D82A}">
                    <a16:rowId xmlns:a16="http://schemas.microsoft.com/office/drawing/2014/main" val="3364499196"/>
                  </a:ext>
                </a:extLst>
              </a:tr>
              <a:tr h="190800">
                <a:tc>
                  <a:txBody>
                    <a:bodyPr/>
                    <a:lstStyle/>
                    <a:p>
                      <a:pPr algn="l" fontAlgn="b"/>
                      <a:r>
                        <a:rPr lang="fi-FI" sz="1000" b="0" i="0" u="none" strike="noStrike">
                          <a:solidFill>
                            <a:srgbClr val="000000"/>
                          </a:solidFill>
                          <a:effectLst/>
                          <a:latin typeface="Calibri" panose="020F0502020204030204" pitchFamily="34" charset="0"/>
                        </a:rPr>
                        <a:t>Rautalampi</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9,90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9,90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1,05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endParaRPr lang="fi-FI" sz="1100" b="0" i="1"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0,75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0,75 </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extLst>
                  <a:ext uri="{0D108BD9-81ED-4DB2-BD59-A6C34878D82A}">
                    <a16:rowId xmlns:a16="http://schemas.microsoft.com/office/drawing/2014/main" val="4017438467"/>
                  </a:ext>
                </a:extLst>
              </a:tr>
              <a:tr h="190800">
                <a:tc>
                  <a:txBody>
                    <a:bodyPr/>
                    <a:lstStyle/>
                    <a:p>
                      <a:pPr algn="l" fontAlgn="b"/>
                      <a:r>
                        <a:rPr lang="fi-FI" sz="1000" b="0" i="0" u="none" strike="noStrike">
                          <a:solidFill>
                            <a:srgbClr val="000000"/>
                          </a:solidFill>
                          <a:effectLst/>
                          <a:latin typeface="Calibri" panose="020F0502020204030204" pitchFamily="34" charset="0"/>
                        </a:rPr>
                        <a:t>Rautavaara</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9,40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9,40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endParaRPr lang="fi-FI" sz="1100" b="0" i="1"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0,65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0,65 </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1,25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extLst>
                  <a:ext uri="{0D108BD9-81ED-4DB2-BD59-A6C34878D82A}">
                    <a16:rowId xmlns:a16="http://schemas.microsoft.com/office/drawing/2014/main" val="574798271"/>
                  </a:ext>
                </a:extLst>
              </a:tr>
              <a:tr h="190800">
                <a:tc>
                  <a:txBody>
                    <a:bodyPr/>
                    <a:lstStyle/>
                    <a:p>
                      <a:pPr algn="l" fontAlgn="b"/>
                      <a:r>
                        <a:rPr lang="fi-FI" sz="1000" b="0" i="0" u="none" strike="noStrike">
                          <a:solidFill>
                            <a:srgbClr val="000000"/>
                          </a:solidFill>
                          <a:effectLst/>
                          <a:latin typeface="Calibri" panose="020F0502020204030204" pitchFamily="34" charset="0"/>
                        </a:rPr>
                        <a:t>Siilinjärvi</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9,40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9,40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1,25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endParaRPr lang="fi-FI" sz="1100" b="0" i="1"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0,65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0,65 </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1,00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extLst>
                  <a:ext uri="{0D108BD9-81ED-4DB2-BD59-A6C34878D82A}">
                    <a16:rowId xmlns:a16="http://schemas.microsoft.com/office/drawing/2014/main" val="3800462304"/>
                  </a:ext>
                </a:extLst>
              </a:tr>
              <a:tr h="190800">
                <a:tc>
                  <a:txBody>
                    <a:bodyPr/>
                    <a:lstStyle/>
                    <a:p>
                      <a:pPr algn="l" fontAlgn="b"/>
                      <a:r>
                        <a:rPr lang="fi-FI" sz="1000" b="0" i="0" u="none" strike="noStrike">
                          <a:solidFill>
                            <a:srgbClr val="000000"/>
                          </a:solidFill>
                          <a:effectLst/>
                          <a:latin typeface="Calibri" panose="020F0502020204030204" pitchFamily="34" charset="0"/>
                        </a:rPr>
                        <a:t>Sonkajärvi</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8,60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8,60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1,00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endParaRPr lang="fi-FI" sz="1100" b="0" i="1"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0,55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0,55 </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1,25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extLst>
                  <a:ext uri="{0D108BD9-81ED-4DB2-BD59-A6C34878D82A}">
                    <a16:rowId xmlns:a16="http://schemas.microsoft.com/office/drawing/2014/main" val="309409521"/>
                  </a:ext>
                </a:extLst>
              </a:tr>
              <a:tr h="190800">
                <a:tc>
                  <a:txBody>
                    <a:bodyPr/>
                    <a:lstStyle/>
                    <a:p>
                      <a:pPr algn="l" fontAlgn="b"/>
                      <a:r>
                        <a:rPr lang="fi-FI" sz="1000" b="0" i="0" u="none" strike="noStrike">
                          <a:solidFill>
                            <a:srgbClr val="000000"/>
                          </a:solidFill>
                          <a:effectLst/>
                          <a:latin typeface="Calibri" panose="020F0502020204030204" pitchFamily="34" charset="0"/>
                        </a:rPr>
                        <a:t>Suonenjoki</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9,10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9,10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1,05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endParaRPr lang="fi-FI" sz="1100" b="0" i="1"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0,70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0,70 </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1,25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extLst>
                  <a:ext uri="{0D108BD9-81ED-4DB2-BD59-A6C34878D82A}">
                    <a16:rowId xmlns:a16="http://schemas.microsoft.com/office/drawing/2014/main" val="609700524"/>
                  </a:ext>
                </a:extLst>
              </a:tr>
              <a:tr h="190800">
                <a:tc>
                  <a:txBody>
                    <a:bodyPr/>
                    <a:lstStyle/>
                    <a:p>
                      <a:pPr algn="l" fontAlgn="b"/>
                      <a:r>
                        <a:rPr lang="fi-FI" sz="1000" b="0" i="0" u="none" strike="noStrike">
                          <a:solidFill>
                            <a:srgbClr val="000000"/>
                          </a:solidFill>
                          <a:effectLst/>
                          <a:latin typeface="Calibri" panose="020F0502020204030204" pitchFamily="34" charset="0"/>
                        </a:rPr>
                        <a:t>Tervo</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9,90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9,90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1,20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endParaRPr lang="fi-FI" sz="1100" b="0" i="1"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0,70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0,70 </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1,70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1,70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extLst>
                  <a:ext uri="{0D108BD9-81ED-4DB2-BD59-A6C34878D82A}">
                    <a16:rowId xmlns:a16="http://schemas.microsoft.com/office/drawing/2014/main" val="324998974"/>
                  </a:ext>
                </a:extLst>
              </a:tr>
              <a:tr h="190800">
                <a:tc>
                  <a:txBody>
                    <a:bodyPr/>
                    <a:lstStyle/>
                    <a:p>
                      <a:pPr algn="l" fontAlgn="b"/>
                      <a:r>
                        <a:rPr lang="fi-FI" sz="1000" b="0" i="0" u="none" strike="noStrike">
                          <a:solidFill>
                            <a:srgbClr val="000000"/>
                          </a:solidFill>
                          <a:effectLst/>
                          <a:latin typeface="Calibri" panose="020F0502020204030204" pitchFamily="34" charset="0"/>
                        </a:rPr>
                        <a:t>Tuusniemi</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9,40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9,40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1,15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endParaRPr lang="fi-FI" sz="1100" b="0" i="1"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0,65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0,65 </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1,25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extLst>
                  <a:ext uri="{0D108BD9-81ED-4DB2-BD59-A6C34878D82A}">
                    <a16:rowId xmlns:a16="http://schemas.microsoft.com/office/drawing/2014/main" val="2241893891"/>
                  </a:ext>
                </a:extLst>
              </a:tr>
              <a:tr h="190800">
                <a:tc>
                  <a:txBody>
                    <a:bodyPr/>
                    <a:lstStyle/>
                    <a:p>
                      <a:pPr algn="l" fontAlgn="b"/>
                      <a:r>
                        <a:rPr lang="fi-FI" sz="1000" b="0" i="0" u="none" strike="noStrike">
                          <a:solidFill>
                            <a:srgbClr val="000000"/>
                          </a:solidFill>
                          <a:effectLst/>
                          <a:latin typeface="Calibri" panose="020F0502020204030204" pitchFamily="34" charset="0"/>
                        </a:rPr>
                        <a:t>Varkaus</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8,80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9,30</a:t>
                      </a:r>
                    </a:p>
                  </a:txBody>
                  <a:tcPr marL="36000" marR="36000" marT="18000" marB="18000" anchor="b"/>
                </a:tc>
                <a:tc>
                  <a:txBody>
                    <a:bodyPr/>
                    <a:lstStyle/>
                    <a:p>
                      <a:pPr algn="r" fontAlgn="b"/>
                      <a:r>
                        <a:rPr lang="fi-FI" sz="1100" b="0" i="1" u="none" strike="noStrike">
                          <a:solidFill>
                            <a:srgbClr val="9C0006"/>
                          </a:solidFill>
                          <a:effectLst/>
                          <a:latin typeface="Calibri" panose="020F0502020204030204" pitchFamily="34" charset="0"/>
                        </a:rPr>
                        <a:t>0,50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1,55</a:t>
                      </a:r>
                    </a:p>
                  </a:txBody>
                  <a:tcPr marL="36000" marR="36000" marT="18000" marB="18000" anchor="b"/>
                </a:tc>
                <a:tc>
                  <a:txBody>
                    <a:bodyPr/>
                    <a:lstStyle/>
                    <a:p>
                      <a:pPr algn="r" fontAlgn="b"/>
                      <a:r>
                        <a:rPr lang="fi-FI" sz="1100" b="0" i="1" u="none" strike="noStrike">
                          <a:solidFill>
                            <a:srgbClr val="9C0006"/>
                          </a:solidFill>
                          <a:effectLst/>
                          <a:latin typeface="Calibri" panose="020F0502020204030204" pitchFamily="34" charset="0"/>
                        </a:rPr>
                        <a:t>0,10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1,55</a:t>
                      </a:r>
                    </a:p>
                  </a:txBody>
                  <a:tcPr marL="36000" marR="36000" marT="18000" marB="18000" anchor="b"/>
                </a:tc>
                <a:tc>
                  <a:txBody>
                    <a:bodyPr/>
                    <a:lstStyle/>
                    <a:p>
                      <a:pPr algn="r" fontAlgn="b"/>
                      <a:r>
                        <a:rPr lang="fi-FI" sz="1100" b="0" i="1" u="none" strike="noStrike">
                          <a:solidFill>
                            <a:srgbClr val="9C0006"/>
                          </a:solidFill>
                          <a:effectLst/>
                          <a:latin typeface="Calibri" panose="020F0502020204030204" pitchFamily="34" charset="0"/>
                        </a:rPr>
                        <a:t>0,10 </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0,55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0,65 </a:t>
                      </a:r>
                    </a:p>
                  </a:txBody>
                  <a:tcPr marL="36000" marR="36000" marT="18000" marB="18000" anchor="b"/>
                </a:tc>
                <a:tc>
                  <a:txBody>
                    <a:bodyPr/>
                    <a:lstStyle/>
                    <a:p>
                      <a:pPr algn="r" fontAlgn="b"/>
                      <a:r>
                        <a:rPr lang="fi-FI" sz="1100" b="0" i="1" u="none" strike="noStrike">
                          <a:solidFill>
                            <a:srgbClr val="9C0006"/>
                          </a:solidFill>
                          <a:effectLst/>
                          <a:latin typeface="Calibri" panose="020F0502020204030204" pitchFamily="34" charset="0"/>
                        </a:rPr>
                        <a:t>0,10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1,20</a:t>
                      </a:r>
                    </a:p>
                  </a:txBody>
                  <a:tcPr marL="36000" marR="36000" marT="18000" marB="18000" anchor="b"/>
                </a:tc>
                <a:tc>
                  <a:txBody>
                    <a:bodyPr/>
                    <a:lstStyle/>
                    <a:p>
                      <a:pPr algn="r" fontAlgn="b"/>
                      <a:r>
                        <a:rPr lang="fi-FI" sz="1100" b="0" i="1" u="none" strike="noStrike">
                          <a:solidFill>
                            <a:srgbClr val="9C0006"/>
                          </a:solidFill>
                          <a:effectLst/>
                          <a:latin typeface="Calibri" panose="020F0502020204030204" pitchFamily="34" charset="0"/>
                        </a:rPr>
                        <a:t>0,10 </a:t>
                      </a:r>
                    </a:p>
                  </a:txBody>
                  <a:tcPr marL="36000" marR="36000" marT="18000" marB="18000" anchor="b"/>
                </a:tc>
                <a:extLst>
                  <a:ext uri="{0D108BD9-81ED-4DB2-BD59-A6C34878D82A}">
                    <a16:rowId xmlns:a16="http://schemas.microsoft.com/office/drawing/2014/main" val="1402572126"/>
                  </a:ext>
                </a:extLst>
              </a:tr>
              <a:tr h="190800">
                <a:tc>
                  <a:txBody>
                    <a:bodyPr/>
                    <a:lstStyle/>
                    <a:p>
                      <a:pPr algn="l" fontAlgn="b"/>
                      <a:r>
                        <a:rPr lang="fi-FI" sz="1000" b="0" i="0" u="none" strike="noStrike">
                          <a:solidFill>
                            <a:srgbClr val="000000"/>
                          </a:solidFill>
                          <a:effectLst/>
                          <a:latin typeface="Calibri" panose="020F0502020204030204" pitchFamily="34" charset="0"/>
                        </a:rPr>
                        <a:t>Vesanto</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9,20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9,50</a:t>
                      </a:r>
                    </a:p>
                  </a:txBody>
                  <a:tcPr marL="36000" marR="36000" marT="18000" marB="18000" anchor="b"/>
                </a:tc>
                <a:tc>
                  <a:txBody>
                    <a:bodyPr/>
                    <a:lstStyle/>
                    <a:p>
                      <a:pPr algn="r" fontAlgn="b"/>
                      <a:r>
                        <a:rPr lang="fi-FI" sz="1100" b="0" i="1" u="none" strike="noStrike">
                          <a:solidFill>
                            <a:srgbClr val="9C0006"/>
                          </a:solidFill>
                          <a:effectLst/>
                          <a:latin typeface="Calibri" panose="020F0502020204030204" pitchFamily="34" charset="0"/>
                        </a:rPr>
                        <a:t>0,30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1,25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endParaRPr lang="fi-FI" sz="1100" b="0" i="1"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0,80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0,80 </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1,50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extLst>
                  <a:ext uri="{0D108BD9-81ED-4DB2-BD59-A6C34878D82A}">
                    <a16:rowId xmlns:a16="http://schemas.microsoft.com/office/drawing/2014/main" val="3771920936"/>
                  </a:ext>
                </a:extLst>
              </a:tr>
              <a:tr h="190800">
                <a:tc>
                  <a:txBody>
                    <a:bodyPr/>
                    <a:lstStyle/>
                    <a:p>
                      <a:pPr algn="l" fontAlgn="b"/>
                      <a:r>
                        <a:rPr lang="fi-FI" sz="1000" b="0" i="0" u="none" strike="noStrike">
                          <a:solidFill>
                            <a:srgbClr val="000000"/>
                          </a:solidFill>
                          <a:effectLst/>
                          <a:latin typeface="Calibri" panose="020F0502020204030204" pitchFamily="34" charset="0"/>
                        </a:rPr>
                        <a:t>Vieremä</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8,40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8,40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0,93</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0,93</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1,30</a:t>
                      </a:r>
                    </a:p>
                  </a:txBody>
                  <a:tcPr marL="36000" marR="36000" marT="18000" marB="18000" anchor="b"/>
                </a:tc>
                <a:tc>
                  <a:txBody>
                    <a:bodyPr/>
                    <a:lstStyle/>
                    <a:p>
                      <a:pPr algn="r" fontAlgn="b"/>
                      <a:endParaRPr lang="fi-FI" sz="1100" b="0" i="1"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0,45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0,45 </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1,00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 </a:t>
                      </a:r>
                    </a:p>
                  </a:txBody>
                  <a:tcPr marL="36000" marR="36000" marT="18000" marB="18000" anchor="b"/>
                </a:tc>
                <a:extLst>
                  <a:ext uri="{0D108BD9-81ED-4DB2-BD59-A6C34878D82A}">
                    <a16:rowId xmlns:a16="http://schemas.microsoft.com/office/drawing/2014/main" val="1552062430"/>
                  </a:ext>
                </a:extLst>
              </a:tr>
              <a:tr h="190800">
                <a:tc>
                  <a:txBody>
                    <a:bodyPr/>
                    <a:lstStyle/>
                    <a:p>
                      <a:pPr algn="l" fontAlgn="b"/>
                      <a:r>
                        <a:rPr lang="fi-FI" sz="1000" b="1" i="0" u="none" strike="noStrike">
                          <a:solidFill>
                            <a:srgbClr val="000000"/>
                          </a:solidFill>
                          <a:effectLst/>
                          <a:latin typeface="Calibri" panose="020F0502020204030204" pitchFamily="34" charset="0"/>
                        </a:rPr>
                        <a:t>Pohjois-Savo</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8,46</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8,51</a:t>
                      </a:r>
                    </a:p>
                  </a:txBody>
                  <a:tcPr marL="36000" marR="36000" marT="18000" marB="18000" anchor="b"/>
                </a:tc>
                <a:tc>
                  <a:txBody>
                    <a:bodyPr/>
                    <a:lstStyle/>
                    <a:p>
                      <a:pPr algn="r" fontAlgn="b"/>
                      <a:r>
                        <a:rPr lang="fi-FI" sz="1100" b="1" i="1" u="none" strike="noStrike">
                          <a:solidFill>
                            <a:srgbClr val="9C0006"/>
                          </a:solidFill>
                          <a:effectLst/>
                          <a:latin typeface="Calibri" panose="020F0502020204030204" pitchFamily="34" charset="0"/>
                        </a:rPr>
                        <a:t>0,05 </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1,25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1,26</a:t>
                      </a:r>
                    </a:p>
                  </a:txBody>
                  <a:tcPr marL="36000" marR="36000" marT="18000" marB="18000" anchor="b"/>
                </a:tc>
                <a:tc>
                  <a:txBody>
                    <a:bodyPr/>
                    <a:lstStyle/>
                    <a:p>
                      <a:pPr algn="r" fontAlgn="b"/>
                      <a:r>
                        <a:rPr lang="fi-FI" sz="1100" b="1" i="1" u="none" strike="noStrike">
                          <a:solidFill>
                            <a:srgbClr val="9C0006"/>
                          </a:solidFill>
                          <a:effectLst/>
                          <a:latin typeface="Calibri" panose="020F0502020204030204" pitchFamily="34" charset="0"/>
                        </a:rPr>
                        <a:t>0,01 </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1,31</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1,32</a:t>
                      </a:r>
                    </a:p>
                  </a:txBody>
                  <a:tcPr marL="36000" marR="36000" marT="18000" marB="18000" anchor="b"/>
                </a:tc>
                <a:tc>
                  <a:txBody>
                    <a:bodyPr/>
                    <a:lstStyle/>
                    <a:p>
                      <a:pPr algn="r" fontAlgn="b"/>
                      <a:r>
                        <a:rPr lang="fi-FI" sz="1100" b="1" i="1" u="none" strike="noStrike">
                          <a:solidFill>
                            <a:srgbClr val="9C0006"/>
                          </a:solidFill>
                          <a:effectLst/>
                          <a:latin typeface="Calibri" panose="020F0502020204030204" pitchFamily="34" charset="0"/>
                        </a:rPr>
                        <a:t>0,01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0,60 </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0,61 </a:t>
                      </a:r>
                    </a:p>
                  </a:txBody>
                  <a:tcPr marL="36000" marR="36000" marT="18000" marB="18000" anchor="b"/>
                </a:tc>
                <a:tc>
                  <a:txBody>
                    <a:bodyPr/>
                    <a:lstStyle/>
                    <a:p>
                      <a:pPr algn="r" fontAlgn="b"/>
                      <a:r>
                        <a:rPr lang="fi-FI" sz="1100" b="1" i="1" u="none" strike="noStrike">
                          <a:solidFill>
                            <a:srgbClr val="9C0006"/>
                          </a:solidFill>
                          <a:effectLst/>
                          <a:latin typeface="Calibri" panose="020F0502020204030204" pitchFamily="34" charset="0"/>
                        </a:rPr>
                        <a:t>0,01 </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1,25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1,25</a:t>
                      </a:r>
                    </a:p>
                  </a:txBody>
                  <a:tcPr marL="36000" marR="36000" marT="18000" marB="18000" anchor="b"/>
                </a:tc>
                <a:tc>
                  <a:txBody>
                    <a:bodyPr/>
                    <a:lstStyle/>
                    <a:p>
                      <a:pPr algn="r" fontAlgn="b"/>
                      <a:r>
                        <a:rPr lang="fi-FI" sz="1100" b="1" i="1" u="none" strike="noStrike" dirty="0">
                          <a:solidFill>
                            <a:srgbClr val="9C0006"/>
                          </a:solidFill>
                          <a:effectLst/>
                          <a:latin typeface="Calibri" panose="020F0502020204030204" pitchFamily="34" charset="0"/>
                        </a:rPr>
                        <a:t>0,00 </a:t>
                      </a:r>
                    </a:p>
                  </a:txBody>
                  <a:tcPr marL="36000" marR="36000" marT="18000" marB="18000" anchor="b"/>
                </a:tc>
                <a:extLst>
                  <a:ext uri="{0D108BD9-81ED-4DB2-BD59-A6C34878D82A}">
                    <a16:rowId xmlns:a16="http://schemas.microsoft.com/office/drawing/2014/main" val="3991877945"/>
                  </a:ext>
                </a:extLst>
              </a:tr>
            </a:tbl>
          </a:graphicData>
        </a:graphic>
      </p:graphicFrame>
    </p:spTree>
    <p:extLst>
      <p:ext uri="{BB962C8B-B14F-4D97-AF65-F5344CB8AC3E}">
        <p14:creationId xmlns:p14="http://schemas.microsoft.com/office/powerpoint/2010/main" val="2359507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CC11">
            <a:alpha val="0"/>
          </a:srgbClr>
        </a:solidFill>
        <a:effectLst/>
      </p:bgPr>
    </p:bg>
    <p:spTree>
      <p:nvGrpSpPr>
        <p:cNvPr id="1" name=""/>
        <p:cNvGrpSpPr/>
        <p:nvPr/>
      </p:nvGrpSpPr>
      <p:grpSpPr>
        <a:xfrm>
          <a:off x="0" y="0"/>
          <a:ext cx="0" cy="0"/>
          <a:chOff x="0" y="0"/>
          <a:chExt cx="0" cy="0"/>
        </a:xfrm>
      </p:grpSpPr>
      <p:sp>
        <p:nvSpPr>
          <p:cNvPr id="10" name="Otsikko 1">
            <a:extLst>
              <a:ext uri="{FF2B5EF4-FFF2-40B4-BE49-F238E27FC236}">
                <a16:creationId xmlns:a16="http://schemas.microsoft.com/office/drawing/2014/main" id="{3E4F8491-AF3F-C14A-BED4-E48810A92E9C}"/>
              </a:ext>
            </a:extLst>
          </p:cNvPr>
          <p:cNvSpPr>
            <a:spLocks noGrp="1"/>
          </p:cNvSpPr>
          <p:nvPr>
            <p:ph type="title"/>
          </p:nvPr>
        </p:nvSpPr>
        <p:spPr>
          <a:xfrm>
            <a:off x="454702" y="365125"/>
            <a:ext cx="11288842" cy="1325563"/>
          </a:xfrm>
        </p:spPr>
        <p:txBody>
          <a:bodyPr>
            <a:normAutofit/>
          </a:bodyPr>
          <a:lstStyle/>
          <a:p>
            <a:r>
              <a:rPr lang="fi-FI" sz="3200" dirty="0"/>
              <a:t>Kuntien tuloveroprosentit ja efektiiviset veroasteet v. 2025</a:t>
            </a:r>
          </a:p>
        </p:txBody>
      </p:sp>
      <p:graphicFrame>
        <p:nvGraphicFramePr>
          <p:cNvPr id="4" name="Taulukko 3">
            <a:extLst>
              <a:ext uri="{FF2B5EF4-FFF2-40B4-BE49-F238E27FC236}">
                <a16:creationId xmlns:a16="http://schemas.microsoft.com/office/drawing/2014/main" id="{2A79C7A0-0665-6510-A03C-4EE2C937F61C}"/>
              </a:ext>
            </a:extLst>
          </p:cNvPr>
          <p:cNvGraphicFramePr>
            <a:graphicFrameLocks noGrp="1"/>
          </p:cNvGraphicFramePr>
          <p:nvPr>
            <p:extLst>
              <p:ext uri="{D42A27DB-BD31-4B8C-83A1-F6EECF244321}">
                <p14:modId xmlns:p14="http://schemas.microsoft.com/office/powerpoint/2010/main" val="2181511562"/>
              </p:ext>
            </p:extLst>
          </p:nvPr>
        </p:nvGraphicFramePr>
        <p:xfrm>
          <a:off x="568800" y="1582058"/>
          <a:ext cx="3420000" cy="4514040"/>
        </p:xfrm>
        <a:graphic>
          <a:graphicData uri="http://schemas.openxmlformats.org/drawingml/2006/table">
            <a:tbl>
              <a:tblPr firstRow="1" bandRow="1">
                <a:tableStyleId>{9D7B26C5-4107-4FEC-AEDC-1716B250A1EF}</a:tableStyleId>
              </a:tblPr>
              <a:tblGrid>
                <a:gridCol w="900000">
                  <a:extLst>
                    <a:ext uri="{9D8B030D-6E8A-4147-A177-3AD203B41FA5}">
                      <a16:colId xmlns:a16="http://schemas.microsoft.com/office/drawing/2014/main" val="2766630010"/>
                    </a:ext>
                  </a:extLst>
                </a:gridCol>
                <a:gridCol w="1260000">
                  <a:extLst>
                    <a:ext uri="{9D8B030D-6E8A-4147-A177-3AD203B41FA5}">
                      <a16:colId xmlns:a16="http://schemas.microsoft.com/office/drawing/2014/main" val="1183045636"/>
                    </a:ext>
                  </a:extLst>
                </a:gridCol>
                <a:gridCol w="1260000">
                  <a:extLst>
                    <a:ext uri="{9D8B030D-6E8A-4147-A177-3AD203B41FA5}">
                      <a16:colId xmlns:a16="http://schemas.microsoft.com/office/drawing/2014/main" val="2531349043"/>
                    </a:ext>
                  </a:extLst>
                </a:gridCol>
              </a:tblGrid>
              <a:tr h="216000">
                <a:tc>
                  <a:txBody>
                    <a:bodyPr/>
                    <a:lstStyle/>
                    <a:p>
                      <a:pPr algn="l" fontAlgn="b"/>
                      <a:r>
                        <a:rPr lang="fi-FI" sz="1050" b="1" u="none" strike="noStrike" dirty="0">
                          <a:effectLst/>
                          <a:latin typeface="+mn-lt"/>
                        </a:rPr>
                        <a:t>Kunta</a:t>
                      </a:r>
                      <a:endParaRPr lang="fi-FI" sz="1050" b="1" i="0" u="none" strike="noStrike" dirty="0">
                        <a:solidFill>
                          <a:srgbClr val="000000"/>
                        </a:solidFill>
                        <a:effectLst/>
                        <a:latin typeface="+mn-lt"/>
                      </a:endParaRPr>
                    </a:p>
                  </a:txBody>
                  <a:tcPr marL="36000" marR="36000" marT="18000" marB="18000" anchor="b"/>
                </a:tc>
                <a:tc>
                  <a:txBody>
                    <a:bodyPr/>
                    <a:lstStyle/>
                    <a:p>
                      <a:pPr algn="l" fontAlgn="b"/>
                      <a:r>
                        <a:rPr lang="fi-FI" sz="1050" b="1" u="none" strike="noStrike" dirty="0">
                          <a:effectLst/>
                          <a:latin typeface="+mn-lt"/>
                        </a:rPr>
                        <a:t>Tuloveroprosentti 2025</a:t>
                      </a:r>
                      <a:endParaRPr lang="fi-FI" sz="1050" b="1" i="0" u="none" strike="noStrike" dirty="0">
                        <a:solidFill>
                          <a:srgbClr val="000000"/>
                        </a:solidFill>
                        <a:effectLst/>
                        <a:latin typeface="+mn-lt"/>
                      </a:endParaRPr>
                    </a:p>
                  </a:txBody>
                  <a:tcPr marL="36000" marR="36000" marT="18000" marB="18000" anchor="b"/>
                </a:tc>
                <a:tc>
                  <a:txBody>
                    <a:bodyPr/>
                    <a:lstStyle/>
                    <a:p>
                      <a:pPr algn="l" fontAlgn="b"/>
                      <a:r>
                        <a:rPr lang="fi-FI" sz="1050" b="1" i="0" u="none" strike="noStrike" dirty="0">
                          <a:solidFill>
                            <a:srgbClr val="000000"/>
                          </a:solidFill>
                          <a:effectLst/>
                          <a:latin typeface="+mn-lt"/>
                        </a:rPr>
                        <a:t>Efektiivinen veroaste 2025</a:t>
                      </a:r>
                    </a:p>
                  </a:txBody>
                  <a:tcPr marL="36000" marR="36000" marT="18000" marB="18000" anchor="b"/>
                </a:tc>
                <a:extLst>
                  <a:ext uri="{0D108BD9-81ED-4DB2-BD59-A6C34878D82A}">
                    <a16:rowId xmlns:a16="http://schemas.microsoft.com/office/drawing/2014/main" val="217652344"/>
                  </a:ext>
                </a:extLst>
              </a:tr>
              <a:tr h="198000">
                <a:tc>
                  <a:txBody>
                    <a:bodyPr/>
                    <a:lstStyle/>
                    <a:p>
                      <a:pPr algn="l" fontAlgn="b"/>
                      <a:r>
                        <a:rPr lang="fi-FI" sz="1100" b="1" i="0" u="none" strike="noStrike" dirty="0">
                          <a:solidFill>
                            <a:srgbClr val="000000"/>
                          </a:solidFill>
                          <a:effectLst/>
                          <a:latin typeface="Calibri" panose="020F0502020204030204" pitchFamily="34" charset="0"/>
                        </a:rPr>
                        <a:t>Koko maa</a:t>
                      </a:r>
                    </a:p>
                  </a:txBody>
                  <a:tcPr marL="6350" marR="6350" marT="6350" marB="0" anchor="b"/>
                </a:tc>
                <a:tc>
                  <a:txBody>
                    <a:bodyPr/>
                    <a:lstStyle/>
                    <a:p>
                      <a:pPr algn="r" fontAlgn="b"/>
                      <a:r>
                        <a:rPr lang="fi-FI" sz="1100" b="1" i="0" u="none" strike="noStrike">
                          <a:solidFill>
                            <a:srgbClr val="000000"/>
                          </a:solidFill>
                          <a:effectLst/>
                          <a:latin typeface="Calibri" panose="020F0502020204030204" pitchFamily="34" charset="0"/>
                        </a:rPr>
                        <a:t>7,59</a:t>
                      </a:r>
                    </a:p>
                  </a:txBody>
                  <a:tcPr marL="6350" marR="6350" marT="6350" marB="0" anchor="b"/>
                </a:tc>
                <a:tc>
                  <a:txBody>
                    <a:bodyPr/>
                    <a:lstStyle/>
                    <a:p>
                      <a:pPr algn="r" fontAlgn="b"/>
                      <a:r>
                        <a:rPr lang="fi-FI" sz="1100" b="1" i="0" u="none" strike="noStrike">
                          <a:solidFill>
                            <a:srgbClr val="000000"/>
                          </a:solidFill>
                          <a:effectLst/>
                          <a:latin typeface="Calibri" panose="020F0502020204030204" pitchFamily="34" charset="0"/>
                        </a:rPr>
                        <a:t>6,15</a:t>
                      </a:r>
                    </a:p>
                  </a:txBody>
                  <a:tcPr marL="6350" marR="6350" marT="6350" marB="0" anchor="b"/>
                </a:tc>
                <a:extLst>
                  <a:ext uri="{0D108BD9-81ED-4DB2-BD59-A6C34878D82A}">
                    <a16:rowId xmlns:a16="http://schemas.microsoft.com/office/drawing/2014/main" val="1205551428"/>
                  </a:ext>
                </a:extLst>
              </a:tr>
              <a:tr h="198000">
                <a:tc>
                  <a:txBody>
                    <a:bodyPr/>
                    <a:lstStyle/>
                    <a:p>
                      <a:pPr algn="l" fontAlgn="b"/>
                      <a:r>
                        <a:rPr lang="fi-FI" sz="1100" b="0" i="0" u="none" strike="noStrike">
                          <a:solidFill>
                            <a:srgbClr val="000000"/>
                          </a:solidFill>
                          <a:effectLst/>
                          <a:latin typeface="Calibri" panose="020F0502020204030204" pitchFamily="34" charset="0"/>
                        </a:rPr>
                        <a:t>Iisalmi</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7,90</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6,17</a:t>
                      </a:r>
                    </a:p>
                  </a:txBody>
                  <a:tcPr marL="6350" marR="6350" marT="6350" marB="0" anchor="b"/>
                </a:tc>
                <a:extLst>
                  <a:ext uri="{0D108BD9-81ED-4DB2-BD59-A6C34878D82A}">
                    <a16:rowId xmlns:a16="http://schemas.microsoft.com/office/drawing/2014/main" val="3813040201"/>
                  </a:ext>
                </a:extLst>
              </a:tr>
              <a:tr h="198000">
                <a:tc>
                  <a:txBody>
                    <a:bodyPr/>
                    <a:lstStyle/>
                    <a:p>
                      <a:pPr algn="l" fontAlgn="b"/>
                      <a:r>
                        <a:rPr lang="fi-FI" sz="1100" b="0" i="0" u="none" strike="noStrike">
                          <a:solidFill>
                            <a:srgbClr val="000000"/>
                          </a:solidFill>
                          <a:effectLst/>
                          <a:latin typeface="Calibri" panose="020F0502020204030204" pitchFamily="34" charset="0"/>
                        </a:rPr>
                        <a:t>Kuopio</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8,10</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6,47</a:t>
                      </a:r>
                    </a:p>
                  </a:txBody>
                  <a:tcPr marL="6350" marR="6350" marT="6350" marB="0" anchor="b"/>
                </a:tc>
                <a:extLst>
                  <a:ext uri="{0D108BD9-81ED-4DB2-BD59-A6C34878D82A}">
                    <a16:rowId xmlns:a16="http://schemas.microsoft.com/office/drawing/2014/main" val="2749601365"/>
                  </a:ext>
                </a:extLst>
              </a:tr>
              <a:tr h="198000">
                <a:tc>
                  <a:txBody>
                    <a:bodyPr/>
                    <a:lstStyle/>
                    <a:p>
                      <a:pPr algn="l" fontAlgn="b"/>
                      <a:r>
                        <a:rPr lang="fi-FI" sz="1100" b="0" i="0" u="none" strike="noStrike">
                          <a:solidFill>
                            <a:srgbClr val="000000"/>
                          </a:solidFill>
                          <a:effectLst/>
                          <a:latin typeface="Calibri" panose="020F0502020204030204" pitchFamily="34" charset="0"/>
                        </a:rPr>
                        <a:t>Leppävirta</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8,40</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6,42</a:t>
                      </a:r>
                    </a:p>
                  </a:txBody>
                  <a:tcPr marL="6350" marR="6350" marT="6350" marB="0" anchor="b"/>
                </a:tc>
                <a:extLst>
                  <a:ext uri="{0D108BD9-81ED-4DB2-BD59-A6C34878D82A}">
                    <a16:rowId xmlns:a16="http://schemas.microsoft.com/office/drawing/2014/main" val="2091576411"/>
                  </a:ext>
                </a:extLst>
              </a:tr>
              <a:tr h="198000">
                <a:tc>
                  <a:txBody>
                    <a:bodyPr/>
                    <a:lstStyle/>
                    <a:p>
                      <a:pPr algn="l" fontAlgn="b"/>
                      <a:r>
                        <a:rPr lang="fi-FI" sz="1100" b="0" i="0" u="none" strike="noStrike">
                          <a:solidFill>
                            <a:srgbClr val="000000"/>
                          </a:solidFill>
                          <a:effectLst/>
                          <a:latin typeface="Calibri" panose="020F0502020204030204" pitchFamily="34" charset="0"/>
                        </a:rPr>
                        <a:t>Vieremä</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8,40</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6,25</a:t>
                      </a:r>
                    </a:p>
                  </a:txBody>
                  <a:tcPr marL="6350" marR="6350" marT="6350" marB="0" anchor="b"/>
                </a:tc>
                <a:extLst>
                  <a:ext uri="{0D108BD9-81ED-4DB2-BD59-A6C34878D82A}">
                    <a16:rowId xmlns:a16="http://schemas.microsoft.com/office/drawing/2014/main" val="3496879641"/>
                  </a:ext>
                </a:extLst>
              </a:tr>
              <a:tr h="198000">
                <a:tc>
                  <a:txBody>
                    <a:bodyPr/>
                    <a:lstStyle/>
                    <a:p>
                      <a:pPr algn="l" fontAlgn="b"/>
                      <a:r>
                        <a:rPr lang="fi-FI" sz="1100" b="1" i="0" u="none" strike="noStrike">
                          <a:solidFill>
                            <a:srgbClr val="000000"/>
                          </a:solidFill>
                          <a:effectLst/>
                          <a:latin typeface="Calibri" panose="020F0502020204030204" pitchFamily="34" charset="0"/>
                        </a:rPr>
                        <a:t>Pohjois-Savo</a:t>
                      </a:r>
                    </a:p>
                  </a:txBody>
                  <a:tcPr marL="6350" marR="6350" marT="6350" marB="0" anchor="b"/>
                </a:tc>
                <a:tc>
                  <a:txBody>
                    <a:bodyPr/>
                    <a:lstStyle/>
                    <a:p>
                      <a:pPr algn="r" fontAlgn="b"/>
                      <a:r>
                        <a:rPr lang="fi-FI" sz="1100" b="1" i="0" u="none" strike="noStrike">
                          <a:solidFill>
                            <a:srgbClr val="000000"/>
                          </a:solidFill>
                          <a:effectLst/>
                          <a:latin typeface="Calibri" panose="020F0502020204030204" pitchFamily="34" charset="0"/>
                        </a:rPr>
                        <a:t>8,51</a:t>
                      </a:r>
                    </a:p>
                  </a:txBody>
                  <a:tcPr marL="6350" marR="6350" marT="6350" marB="0" anchor="b"/>
                </a:tc>
                <a:tc>
                  <a:txBody>
                    <a:bodyPr/>
                    <a:lstStyle/>
                    <a:p>
                      <a:pPr algn="l" fontAlgn="b"/>
                      <a:r>
                        <a:rPr lang="fi-FI" sz="1100" b="1" i="0" u="none" strike="noStrike">
                          <a:solidFill>
                            <a:srgbClr val="000000"/>
                          </a:solidFill>
                          <a:effectLst/>
                          <a:latin typeface="Calibri" panose="020F0502020204030204" pitchFamily="34" charset="0"/>
                        </a:rPr>
                        <a:t> </a:t>
                      </a:r>
                    </a:p>
                  </a:txBody>
                  <a:tcPr marL="6350" marR="6350" marT="6350" marB="0" anchor="b"/>
                </a:tc>
                <a:extLst>
                  <a:ext uri="{0D108BD9-81ED-4DB2-BD59-A6C34878D82A}">
                    <a16:rowId xmlns:a16="http://schemas.microsoft.com/office/drawing/2014/main" val="3034511032"/>
                  </a:ext>
                </a:extLst>
              </a:tr>
              <a:tr h="198000">
                <a:tc>
                  <a:txBody>
                    <a:bodyPr/>
                    <a:lstStyle/>
                    <a:p>
                      <a:pPr algn="l" fontAlgn="b"/>
                      <a:r>
                        <a:rPr lang="fi-FI" sz="1100" b="0" i="0" u="none" strike="noStrike">
                          <a:solidFill>
                            <a:srgbClr val="000000"/>
                          </a:solidFill>
                          <a:effectLst/>
                          <a:latin typeface="Calibri" panose="020F0502020204030204" pitchFamily="34" charset="0"/>
                        </a:rPr>
                        <a:t>Joroinen</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8,60</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6,54</a:t>
                      </a:r>
                    </a:p>
                  </a:txBody>
                  <a:tcPr marL="6350" marR="6350" marT="6350" marB="0" anchor="b"/>
                </a:tc>
                <a:extLst>
                  <a:ext uri="{0D108BD9-81ED-4DB2-BD59-A6C34878D82A}">
                    <a16:rowId xmlns:a16="http://schemas.microsoft.com/office/drawing/2014/main" val="1512300090"/>
                  </a:ext>
                </a:extLst>
              </a:tr>
              <a:tr h="198000">
                <a:tc>
                  <a:txBody>
                    <a:bodyPr/>
                    <a:lstStyle/>
                    <a:p>
                      <a:pPr algn="l" fontAlgn="b"/>
                      <a:r>
                        <a:rPr lang="fi-FI" sz="1100" b="0" i="0" u="none" strike="noStrike">
                          <a:solidFill>
                            <a:srgbClr val="000000"/>
                          </a:solidFill>
                          <a:effectLst/>
                          <a:latin typeface="Calibri" panose="020F0502020204030204" pitchFamily="34" charset="0"/>
                        </a:rPr>
                        <a:t>Sonkajärvi</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8,60</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6,11</a:t>
                      </a:r>
                    </a:p>
                  </a:txBody>
                  <a:tcPr marL="6350" marR="6350" marT="6350" marB="0" anchor="b"/>
                </a:tc>
                <a:extLst>
                  <a:ext uri="{0D108BD9-81ED-4DB2-BD59-A6C34878D82A}">
                    <a16:rowId xmlns:a16="http://schemas.microsoft.com/office/drawing/2014/main" val="1366847838"/>
                  </a:ext>
                </a:extLst>
              </a:tr>
              <a:tr h="198000">
                <a:tc>
                  <a:txBody>
                    <a:bodyPr/>
                    <a:lstStyle/>
                    <a:p>
                      <a:pPr algn="l" fontAlgn="b"/>
                      <a:r>
                        <a:rPr lang="fi-FI" sz="1100" b="0" i="0" u="none" strike="noStrike">
                          <a:solidFill>
                            <a:srgbClr val="000000"/>
                          </a:solidFill>
                          <a:effectLst/>
                          <a:latin typeface="Calibri" panose="020F0502020204030204" pitchFamily="34" charset="0"/>
                        </a:rPr>
                        <a:t>Keitele</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8,90</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6,41</a:t>
                      </a:r>
                    </a:p>
                  </a:txBody>
                  <a:tcPr marL="6350" marR="6350" marT="6350" marB="0" anchor="b"/>
                </a:tc>
                <a:extLst>
                  <a:ext uri="{0D108BD9-81ED-4DB2-BD59-A6C34878D82A}">
                    <a16:rowId xmlns:a16="http://schemas.microsoft.com/office/drawing/2014/main" val="922452616"/>
                  </a:ext>
                </a:extLst>
              </a:tr>
              <a:tr h="198000">
                <a:tc>
                  <a:txBody>
                    <a:bodyPr/>
                    <a:lstStyle/>
                    <a:p>
                      <a:pPr algn="l" fontAlgn="b"/>
                      <a:r>
                        <a:rPr lang="fi-FI" sz="1100" b="0" i="0" u="none" strike="noStrike">
                          <a:solidFill>
                            <a:srgbClr val="000000"/>
                          </a:solidFill>
                          <a:effectLst/>
                          <a:latin typeface="Calibri" panose="020F0502020204030204" pitchFamily="34" charset="0"/>
                        </a:rPr>
                        <a:t>Pielavesi</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9,10</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6,32</a:t>
                      </a:r>
                    </a:p>
                  </a:txBody>
                  <a:tcPr marL="6350" marR="6350" marT="6350" marB="0" anchor="b"/>
                </a:tc>
                <a:extLst>
                  <a:ext uri="{0D108BD9-81ED-4DB2-BD59-A6C34878D82A}">
                    <a16:rowId xmlns:a16="http://schemas.microsoft.com/office/drawing/2014/main" val="1208090574"/>
                  </a:ext>
                </a:extLst>
              </a:tr>
              <a:tr h="198000">
                <a:tc>
                  <a:txBody>
                    <a:bodyPr/>
                    <a:lstStyle/>
                    <a:p>
                      <a:pPr algn="l" fontAlgn="b"/>
                      <a:r>
                        <a:rPr lang="fi-FI" sz="1100" b="0" i="0" u="none" strike="noStrike">
                          <a:solidFill>
                            <a:srgbClr val="000000"/>
                          </a:solidFill>
                          <a:effectLst/>
                          <a:latin typeface="Calibri" panose="020F0502020204030204" pitchFamily="34" charset="0"/>
                        </a:rPr>
                        <a:t>Suonenjoki</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9,10</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6,73</a:t>
                      </a:r>
                    </a:p>
                  </a:txBody>
                  <a:tcPr marL="6350" marR="6350" marT="6350" marB="0" anchor="b"/>
                </a:tc>
                <a:extLst>
                  <a:ext uri="{0D108BD9-81ED-4DB2-BD59-A6C34878D82A}">
                    <a16:rowId xmlns:a16="http://schemas.microsoft.com/office/drawing/2014/main" val="1137329057"/>
                  </a:ext>
                </a:extLst>
              </a:tr>
              <a:tr h="198000">
                <a:tc>
                  <a:txBody>
                    <a:bodyPr/>
                    <a:lstStyle/>
                    <a:p>
                      <a:pPr algn="l" fontAlgn="b"/>
                      <a:r>
                        <a:rPr lang="fi-FI" sz="1100" b="0" i="0" u="none" strike="noStrike">
                          <a:solidFill>
                            <a:srgbClr val="000000"/>
                          </a:solidFill>
                          <a:effectLst/>
                          <a:latin typeface="Calibri" panose="020F0502020204030204" pitchFamily="34" charset="0"/>
                        </a:rPr>
                        <a:t>Varkaus</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9,30</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7,35</a:t>
                      </a:r>
                    </a:p>
                  </a:txBody>
                  <a:tcPr marL="6350" marR="6350" marT="6350" marB="0" anchor="b"/>
                </a:tc>
                <a:extLst>
                  <a:ext uri="{0D108BD9-81ED-4DB2-BD59-A6C34878D82A}">
                    <a16:rowId xmlns:a16="http://schemas.microsoft.com/office/drawing/2014/main" val="2976024836"/>
                  </a:ext>
                </a:extLst>
              </a:tr>
              <a:tr h="198000">
                <a:tc>
                  <a:txBody>
                    <a:bodyPr/>
                    <a:lstStyle/>
                    <a:p>
                      <a:pPr algn="l" fontAlgn="b"/>
                      <a:r>
                        <a:rPr lang="fi-FI" sz="1100" b="0" i="0" u="none" strike="noStrike">
                          <a:solidFill>
                            <a:srgbClr val="000000"/>
                          </a:solidFill>
                          <a:effectLst/>
                          <a:latin typeface="Calibri" panose="020F0502020204030204" pitchFamily="34" charset="0"/>
                        </a:rPr>
                        <a:t>Lapinlahti</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9,40</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6,99</a:t>
                      </a:r>
                    </a:p>
                  </a:txBody>
                  <a:tcPr marL="6350" marR="6350" marT="6350" marB="0" anchor="b"/>
                </a:tc>
                <a:extLst>
                  <a:ext uri="{0D108BD9-81ED-4DB2-BD59-A6C34878D82A}">
                    <a16:rowId xmlns:a16="http://schemas.microsoft.com/office/drawing/2014/main" val="3261920638"/>
                  </a:ext>
                </a:extLst>
              </a:tr>
              <a:tr h="198000">
                <a:tc>
                  <a:txBody>
                    <a:bodyPr/>
                    <a:lstStyle/>
                    <a:p>
                      <a:pPr algn="l" fontAlgn="b"/>
                      <a:r>
                        <a:rPr lang="fi-FI" sz="1100" b="0" i="0" u="none" strike="noStrike">
                          <a:solidFill>
                            <a:srgbClr val="000000"/>
                          </a:solidFill>
                          <a:effectLst/>
                          <a:latin typeface="Calibri" panose="020F0502020204030204" pitchFamily="34" charset="0"/>
                        </a:rPr>
                        <a:t>Rautavaara</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9,40</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6,17</a:t>
                      </a:r>
                    </a:p>
                  </a:txBody>
                  <a:tcPr marL="6350" marR="6350" marT="6350" marB="0" anchor="b"/>
                </a:tc>
                <a:extLst>
                  <a:ext uri="{0D108BD9-81ED-4DB2-BD59-A6C34878D82A}">
                    <a16:rowId xmlns:a16="http://schemas.microsoft.com/office/drawing/2014/main" val="1738907011"/>
                  </a:ext>
                </a:extLst>
              </a:tr>
              <a:tr h="198000">
                <a:tc>
                  <a:txBody>
                    <a:bodyPr/>
                    <a:lstStyle/>
                    <a:p>
                      <a:pPr algn="l" fontAlgn="b"/>
                      <a:r>
                        <a:rPr lang="fi-FI" sz="1100" b="0" i="0" u="none" strike="noStrike">
                          <a:solidFill>
                            <a:srgbClr val="000000"/>
                          </a:solidFill>
                          <a:effectLst/>
                          <a:latin typeface="Calibri" panose="020F0502020204030204" pitchFamily="34" charset="0"/>
                        </a:rPr>
                        <a:t>Siilinjärvi</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9,40</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7,66</a:t>
                      </a:r>
                    </a:p>
                  </a:txBody>
                  <a:tcPr marL="6350" marR="6350" marT="6350" marB="0" anchor="b"/>
                </a:tc>
                <a:extLst>
                  <a:ext uri="{0D108BD9-81ED-4DB2-BD59-A6C34878D82A}">
                    <a16:rowId xmlns:a16="http://schemas.microsoft.com/office/drawing/2014/main" val="2321062144"/>
                  </a:ext>
                </a:extLst>
              </a:tr>
              <a:tr h="198000">
                <a:tc>
                  <a:txBody>
                    <a:bodyPr/>
                    <a:lstStyle/>
                    <a:p>
                      <a:pPr algn="l" fontAlgn="b"/>
                      <a:r>
                        <a:rPr lang="fi-FI" sz="1100" b="0" i="0" u="none" strike="noStrike">
                          <a:solidFill>
                            <a:srgbClr val="000000"/>
                          </a:solidFill>
                          <a:effectLst/>
                          <a:latin typeface="Calibri" panose="020F0502020204030204" pitchFamily="34" charset="0"/>
                        </a:rPr>
                        <a:t>Tuusniemi</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9,40</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6,49</a:t>
                      </a:r>
                    </a:p>
                  </a:txBody>
                  <a:tcPr marL="6350" marR="6350" marT="6350" marB="0" anchor="b"/>
                </a:tc>
                <a:extLst>
                  <a:ext uri="{0D108BD9-81ED-4DB2-BD59-A6C34878D82A}">
                    <a16:rowId xmlns:a16="http://schemas.microsoft.com/office/drawing/2014/main" val="796105234"/>
                  </a:ext>
                </a:extLst>
              </a:tr>
              <a:tr h="198000">
                <a:tc>
                  <a:txBody>
                    <a:bodyPr/>
                    <a:lstStyle/>
                    <a:p>
                      <a:pPr algn="l" fontAlgn="b"/>
                      <a:r>
                        <a:rPr lang="fi-FI" sz="1100" b="0" i="0" u="none" strike="noStrike">
                          <a:solidFill>
                            <a:srgbClr val="000000"/>
                          </a:solidFill>
                          <a:effectLst/>
                          <a:latin typeface="Calibri" panose="020F0502020204030204" pitchFamily="34" charset="0"/>
                        </a:rPr>
                        <a:t>Kiuruvesi</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9,50</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6,85</a:t>
                      </a:r>
                    </a:p>
                  </a:txBody>
                  <a:tcPr marL="6350" marR="6350" marT="6350" marB="0" anchor="b"/>
                </a:tc>
                <a:extLst>
                  <a:ext uri="{0D108BD9-81ED-4DB2-BD59-A6C34878D82A}">
                    <a16:rowId xmlns:a16="http://schemas.microsoft.com/office/drawing/2014/main" val="3610230084"/>
                  </a:ext>
                </a:extLst>
              </a:tr>
              <a:tr h="198000">
                <a:tc>
                  <a:txBody>
                    <a:bodyPr/>
                    <a:lstStyle/>
                    <a:p>
                      <a:pPr algn="l" fontAlgn="b"/>
                      <a:r>
                        <a:rPr lang="fi-FI" sz="1100" b="0" i="0" u="none" strike="noStrike">
                          <a:solidFill>
                            <a:srgbClr val="000000"/>
                          </a:solidFill>
                          <a:effectLst/>
                          <a:latin typeface="Calibri" panose="020F0502020204030204" pitchFamily="34" charset="0"/>
                        </a:rPr>
                        <a:t>Vesanto</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9,50</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6,47</a:t>
                      </a:r>
                    </a:p>
                  </a:txBody>
                  <a:tcPr marL="6350" marR="6350" marT="6350" marB="0" anchor="b"/>
                </a:tc>
                <a:extLst>
                  <a:ext uri="{0D108BD9-81ED-4DB2-BD59-A6C34878D82A}">
                    <a16:rowId xmlns:a16="http://schemas.microsoft.com/office/drawing/2014/main" val="1906322841"/>
                  </a:ext>
                </a:extLst>
              </a:tr>
              <a:tr h="198000">
                <a:tc>
                  <a:txBody>
                    <a:bodyPr/>
                    <a:lstStyle/>
                    <a:p>
                      <a:pPr algn="l" fontAlgn="b"/>
                      <a:r>
                        <a:rPr lang="fi-FI" sz="1100" b="0" i="0" u="none" strike="noStrike">
                          <a:solidFill>
                            <a:srgbClr val="000000"/>
                          </a:solidFill>
                          <a:effectLst/>
                          <a:latin typeface="Calibri" panose="020F0502020204030204" pitchFamily="34" charset="0"/>
                        </a:rPr>
                        <a:t>Kaavi</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9,90</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6,85</a:t>
                      </a:r>
                    </a:p>
                  </a:txBody>
                  <a:tcPr marL="6350" marR="6350" marT="6350" marB="0" anchor="b"/>
                </a:tc>
                <a:extLst>
                  <a:ext uri="{0D108BD9-81ED-4DB2-BD59-A6C34878D82A}">
                    <a16:rowId xmlns:a16="http://schemas.microsoft.com/office/drawing/2014/main" val="457381905"/>
                  </a:ext>
                </a:extLst>
              </a:tr>
              <a:tr h="198000">
                <a:tc>
                  <a:txBody>
                    <a:bodyPr/>
                    <a:lstStyle/>
                    <a:p>
                      <a:pPr algn="l" fontAlgn="b"/>
                      <a:r>
                        <a:rPr lang="fi-FI" sz="1100" b="0" i="0" u="none" strike="noStrike">
                          <a:solidFill>
                            <a:srgbClr val="000000"/>
                          </a:solidFill>
                          <a:effectLst/>
                          <a:latin typeface="Calibri" panose="020F0502020204030204" pitchFamily="34" charset="0"/>
                        </a:rPr>
                        <a:t>Rautalampi</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9,90</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7,18</a:t>
                      </a:r>
                    </a:p>
                  </a:txBody>
                  <a:tcPr marL="6350" marR="6350" marT="6350" marB="0" anchor="b"/>
                </a:tc>
                <a:extLst>
                  <a:ext uri="{0D108BD9-81ED-4DB2-BD59-A6C34878D82A}">
                    <a16:rowId xmlns:a16="http://schemas.microsoft.com/office/drawing/2014/main" val="552472077"/>
                  </a:ext>
                </a:extLst>
              </a:tr>
              <a:tr h="198000">
                <a:tc>
                  <a:txBody>
                    <a:bodyPr/>
                    <a:lstStyle/>
                    <a:p>
                      <a:pPr algn="l" fontAlgn="b"/>
                      <a:r>
                        <a:rPr lang="fi-FI" sz="1100" b="0" i="0" u="none" strike="noStrike">
                          <a:solidFill>
                            <a:srgbClr val="000000"/>
                          </a:solidFill>
                          <a:effectLst/>
                          <a:latin typeface="Calibri" panose="020F0502020204030204" pitchFamily="34" charset="0"/>
                        </a:rPr>
                        <a:t>Tervo</a:t>
                      </a:r>
                    </a:p>
                  </a:txBody>
                  <a:tcPr marL="6350" marR="6350" marT="6350" marB="0" anchor="b"/>
                </a:tc>
                <a:tc>
                  <a:txBody>
                    <a:bodyPr/>
                    <a:lstStyle/>
                    <a:p>
                      <a:pPr algn="r" fontAlgn="b"/>
                      <a:r>
                        <a:rPr lang="fi-FI" sz="1100" b="0" i="0" u="none" strike="noStrike">
                          <a:solidFill>
                            <a:srgbClr val="000000"/>
                          </a:solidFill>
                          <a:effectLst/>
                          <a:latin typeface="Calibri" panose="020F0502020204030204" pitchFamily="34" charset="0"/>
                        </a:rPr>
                        <a:t>9,90</a:t>
                      </a:r>
                    </a:p>
                  </a:txBody>
                  <a:tcPr marL="6350" marR="6350" marT="6350" marB="0" anchor="b"/>
                </a:tc>
                <a:tc>
                  <a:txBody>
                    <a:bodyPr/>
                    <a:lstStyle/>
                    <a:p>
                      <a:pPr algn="r" fontAlgn="b"/>
                      <a:r>
                        <a:rPr lang="fi-FI" sz="1100" b="0" i="0" u="none" strike="noStrike" dirty="0">
                          <a:solidFill>
                            <a:srgbClr val="000000"/>
                          </a:solidFill>
                          <a:effectLst/>
                          <a:latin typeface="Calibri" panose="020F0502020204030204" pitchFamily="34" charset="0"/>
                        </a:rPr>
                        <a:t>6,82</a:t>
                      </a:r>
                    </a:p>
                  </a:txBody>
                  <a:tcPr marL="6350" marR="6350" marT="6350" marB="0" anchor="b"/>
                </a:tc>
                <a:extLst>
                  <a:ext uri="{0D108BD9-81ED-4DB2-BD59-A6C34878D82A}">
                    <a16:rowId xmlns:a16="http://schemas.microsoft.com/office/drawing/2014/main" val="324476991"/>
                  </a:ext>
                </a:extLst>
              </a:tr>
            </a:tbl>
          </a:graphicData>
        </a:graphic>
      </p:graphicFrame>
      <p:sp>
        <p:nvSpPr>
          <p:cNvPr id="2" name="Tekstiruutu 1">
            <a:extLst>
              <a:ext uri="{FF2B5EF4-FFF2-40B4-BE49-F238E27FC236}">
                <a16:creationId xmlns:a16="http://schemas.microsoft.com/office/drawing/2014/main" id="{8B3F75DA-84F3-C563-89B8-EB7C8FCCB66C}"/>
              </a:ext>
            </a:extLst>
          </p:cNvPr>
          <p:cNvSpPr txBox="1"/>
          <p:nvPr/>
        </p:nvSpPr>
        <p:spPr>
          <a:xfrm>
            <a:off x="0" y="6633721"/>
            <a:ext cx="8697680" cy="230832"/>
          </a:xfrm>
          <a:prstGeom prst="rect">
            <a:avLst/>
          </a:prstGeom>
          <a:noFill/>
        </p:spPr>
        <p:txBody>
          <a:bodyPr wrap="square">
            <a:spAutoFit/>
          </a:bodyPr>
          <a:lstStyle/>
          <a:p>
            <a:r>
              <a:rPr lang="fi-FI" sz="900" dirty="0"/>
              <a:t>Lähde: Kuntaliitto 25.11.2024/Verohallinto</a:t>
            </a:r>
          </a:p>
        </p:txBody>
      </p:sp>
      <p:pic>
        <p:nvPicPr>
          <p:cNvPr id="7" name="Kuva 6">
            <a:extLst>
              <a:ext uri="{FF2B5EF4-FFF2-40B4-BE49-F238E27FC236}">
                <a16:creationId xmlns:a16="http://schemas.microsoft.com/office/drawing/2014/main" id="{34C10C92-2E94-7A44-BD24-737A3C00410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755943" y="6332259"/>
            <a:ext cx="2316136" cy="409184"/>
          </a:xfrm>
          <a:prstGeom prst="rect">
            <a:avLst/>
          </a:prstGeom>
        </p:spPr>
      </p:pic>
      <p:graphicFrame>
        <p:nvGraphicFramePr>
          <p:cNvPr id="3" name="Kaavio 2" descr="Pylväskaavio esittää Pohjois-Savon kuntien tuloveroprosentit ja efektiiviset veroasteet vuonna 2022. Kaavion tiedot on esitetty samalla välilehdellä taulukossa.">
            <a:extLst>
              <a:ext uri="{FF2B5EF4-FFF2-40B4-BE49-F238E27FC236}">
                <a16:creationId xmlns:a16="http://schemas.microsoft.com/office/drawing/2014/main" id="{34239101-574D-4D6F-ABD4-981D31F1FFB4}"/>
              </a:ext>
            </a:extLst>
          </p:cNvPr>
          <p:cNvGraphicFramePr>
            <a:graphicFrameLocks/>
          </p:cNvGraphicFramePr>
          <p:nvPr>
            <p:extLst>
              <p:ext uri="{D42A27DB-BD31-4B8C-83A1-F6EECF244321}">
                <p14:modId xmlns:p14="http://schemas.microsoft.com/office/powerpoint/2010/main" val="3431436661"/>
              </p:ext>
            </p:extLst>
          </p:nvPr>
        </p:nvGraphicFramePr>
        <p:xfrm>
          <a:off x="4128442" y="1646498"/>
          <a:ext cx="7729200" cy="44496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kstiruutu 4">
            <a:extLst>
              <a:ext uri="{FF2B5EF4-FFF2-40B4-BE49-F238E27FC236}">
                <a16:creationId xmlns:a16="http://schemas.microsoft.com/office/drawing/2014/main" id="{2DC22AB2-4427-F22F-C6E9-B6EDAC0F1E36}"/>
              </a:ext>
            </a:extLst>
          </p:cNvPr>
          <p:cNvSpPr txBox="1"/>
          <p:nvPr/>
        </p:nvSpPr>
        <p:spPr>
          <a:xfrm>
            <a:off x="0" y="6492875"/>
            <a:ext cx="8697680" cy="230832"/>
          </a:xfrm>
          <a:prstGeom prst="rect">
            <a:avLst/>
          </a:prstGeom>
          <a:noFill/>
        </p:spPr>
        <p:txBody>
          <a:bodyPr wrap="square">
            <a:spAutoFit/>
          </a:bodyPr>
          <a:lstStyle/>
          <a:p>
            <a:r>
              <a:rPr lang="fi-FI" sz="900" dirty="0"/>
              <a:t>Efektiivinen veroaste ilmoittaa maksuunpannun kunnallisveron suhteen ansiotuloihin.</a:t>
            </a:r>
          </a:p>
        </p:txBody>
      </p:sp>
    </p:spTree>
    <p:extLst>
      <p:ext uri="{BB962C8B-B14F-4D97-AF65-F5344CB8AC3E}">
        <p14:creationId xmlns:p14="http://schemas.microsoft.com/office/powerpoint/2010/main" val="3928260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C11">
            <a:alpha val="0"/>
          </a:srgbClr>
        </a:solidFill>
        <a:effectLst/>
      </p:bgPr>
    </p:bg>
    <p:spTree>
      <p:nvGrpSpPr>
        <p:cNvPr id="1" name=""/>
        <p:cNvGrpSpPr/>
        <p:nvPr/>
      </p:nvGrpSpPr>
      <p:grpSpPr>
        <a:xfrm>
          <a:off x="0" y="0"/>
          <a:ext cx="0" cy="0"/>
          <a:chOff x="0" y="0"/>
          <a:chExt cx="0" cy="0"/>
        </a:xfrm>
      </p:grpSpPr>
      <p:sp>
        <p:nvSpPr>
          <p:cNvPr id="11" name="Otsikko 1">
            <a:extLst>
              <a:ext uri="{FF2B5EF4-FFF2-40B4-BE49-F238E27FC236}">
                <a16:creationId xmlns:a16="http://schemas.microsoft.com/office/drawing/2014/main" id="{8E1BF388-D4F2-9847-AEE5-BC1111CF8AF7}"/>
              </a:ext>
            </a:extLst>
          </p:cNvPr>
          <p:cNvSpPr>
            <a:spLocks noGrp="1"/>
          </p:cNvSpPr>
          <p:nvPr>
            <p:ph type="title"/>
          </p:nvPr>
        </p:nvSpPr>
        <p:spPr>
          <a:xfrm>
            <a:off x="448456" y="365125"/>
            <a:ext cx="11288842" cy="1325563"/>
          </a:xfrm>
        </p:spPr>
        <p:txBody>
          <a:bodyPr>
            <a:noAutofit/>
          </a:bodyPr>
          <a:lstStyle/>
          <a:p>
            <a:r>
              <a:rPr lang="fi-FI" sz="3200" dirty="0"/>
              <a:t>Tietoa Pohjois-Savon kuntien talouden tasapainottamis-ohjelmista sekä tulkinnassa huomioitavia asioita 1/2</a:t>
            </a:r>
          </a:p>
        </p:txBody>
      </p:sp>
      <p:sp>
        <p:nvSpPr>
          <p:cNvPr id="12" name="Sisällön paikkamerkki 2">
            <a:extLst>
              <a:ext uri="{FF2B5EF4-FFF2-40B4-BE49-F238E27FC236}">
                <a16:creationId xmlns:a16="http://schemas.microsoft.com/office/drawing/2014/main" id="{6017FB8E-2980-A740-B287-CCBCF973FC35}"/>
              </a:ext>
            </a:extLst>
          </p:cNvPr>
          <p:cNvSpPr txBox="1">
            <a:spLocks/>
          </p:cNvSpPr>
          <p:nvPr/>
        </p:nvSpPr>
        <p:spPr>
          <a:xfrm>
            <a:off x="448455" y="1690688"/>
            <a:ext cx="11288840" cy="450663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400"/>
              </a:spcBef>
            </a:pPr>
            <a:r>
              <a:rPr lang="fi-FI" sz="1200" b="1" dirty="0"/>
              <a:t>Iisalmessa </a:t>
            </a:r>
            <a:r>
              <a:rPr lang="fi-FI" sz="1200" dirty="0"/>
              <a:t>on tehty talouden tasapainottamisohjelma vuosille 2025–2027. Keskeinen kohta on henkilöstömäärän sopeuttaminen palvelutuotantoon ja tavoiteltava vaikutus talouden tasapaino.</a:t>
            </a:r>
            <a:endParaRPr lang="fi-FI" sz="1200" b="1" dirty="0"/>
          </a:p>
          <a:p>
            <a:pPr>
              <a:lnSpc>
                <a:spcPct val="100000"/>
              </a:lnSpc>
              <a:spcBef>
                <a:spcPts val="400"/>
              </a:spcBef>
            </a:pPr>
            <a:r>
              <a:rPr lang="fi-FI" sz="1200" b="1" dirty="0"/>
              <a:t>Joroisissa </a:t>
            </a:r>
            <a:r>
              <a:rPr lang="fi-FI" sz="1200" dirty="0"/>
              <a:t>kunnan toiminnassa tapahtuvat muutokset: Työllisyysalueen muodostumiseen ja toimintaan liittyviin muutoksiin on varattu vain VOS-perusteinen rahoitus. Kunnan mukaan oletettavaa on, että valtion rahoitus ei tule kattamaan kaikkia kustannuksia.</a:t>
            </a:r>
            <a:endParaRPr lang="fi-FI" sz="1200" b="1" dirty="0"/>
          </a:p>
          <a:p>
            <a:pPr>
              <a:lnSpc>
                <a:spcPct val="100000"/>
              </a:lnSpc>
              <a:spcBef>
                <a:spcPts val="400"/>
              </a:spcBef>
            </a:pPr>
            <a:r>
              <a:rPr lang="fi-FI" sz="1200" b="1" dirty="0"/>
              <a:t>Kaavilla </a:t>
            </a:r>
            <a:r>
              <a:rPr lang="fi-FI" sz="1200" dirty="0"/>
              <a:t>on tehty talouden tasapainottamisohjelma vuosille 2024 ja 2025. Keskeisiä kohtia ovat toimintakulujen karsimisen ja toimintatuottojen lisäämisen toteuttaminen, omaisuuden myynti sekä kuntastrategian päivittämisen tarpeellisuus. Tavoitteena on talouden tasapainottaminen. </a:t>
            </a:r>
          </a:p>
          <a:p>
            <a:pPr marL="230400" indent="0">
              <a:lnSpc>
                <a:spcPct val="100000"/>
              </a:lnSpc>
              <a:spcBef>
                <a:spcPts val="400"/>
              </a:spcBef>
              <a:buNone/>
            </a:pPr>
            <a:r>
              <a:rPr lang="fi-FI" sz="1200" dirty="0"/>
              <a:t>Muut kunnan toiminnassa tapahtuvat muutokset: iltapäiväkerhotoiminnan ja perhepäivähoidon lakkauttaminen</a:t>
            </a:r>
            <a:endParaRPr lang="fi-FI" sz="1200" b="1" dirty="0"/>
          </a:p>
          <a:p>
            <a:pPr>
              <a:lnSpc>
                <a:spcPct val="100000"/>
              </a:lnSpc>
              <a:spcBef>
                <a:spcPts val="400"/>
              </a:spcBef>
            </a:pPr>
            <a:r>
              <a:rPr lang="fi-FI" sz="1200" b="1" dirty="0"/>
              <a:t>Kiuruvedellä </a:t>
            </a:r>
            <a:r>
              <a:rPr lang="fi-FI" sz="1200" dirty="0"/>
              <a:t>on ollut talouden tasapainottamisohjelma vuosille 2019–2023. Keskeisiä kohtia olivat metsätilojen myynti ja päiväkodin ja kyläkoulun lakkauttaminen. Kiuruveden kaupungilla on YT-neuvottelut, joissa henkilöstöä vähennetään v. 2025–2027. Säästö 27,7 htv.</a:t>
            </a:r>
          </a:p>
          <a:p>
            <a:pPr>
              <a:lnSpc>
                <a:spcPct val="100000"/>
              </a:lnSpc>
              <a:spcBef>
                <a:spcPts val="400"/>
              </a:spcBef>
            </a:pPr>
            <a:r>
              <a:rPr lang="fi-FI" sz="1200" b="1" dirty="0"/>
              <a:t>Kuopiossa </a:t>
            </a:r>
            <a:r>
              <a:rPr lang="fi-FI" sz="1200" dirty="0"/>
              <a:t>on tehty talouden tasapainottamisohjelma vuosille 2025–2027. Ohjelma käsittää kaikki kaupungin toiminnot: pääkohdat palveluverkko, palvelujen järjestäminen, toimintatuottojen kasvattaminen, omaisuus ja konsernirakenne, henkilöstö sekä investoinnit. Yhteensä ko. vuosille valtuuston päätös käsittää noin 29 M€ vaikutukset. </a:t>
            </a:r>
          </a:p>
          <a:p>
            <a:pPr marL="230400" indent="0">
              <a:lnSpc>
                <a:spcPct val="100000"/>
              </a:lnSpc>
              <a:spcBef>
                <a:spcPts val="400"/>
              </a:spcBef>
              <a:buNone/>
              <a:tabLst>
                <a:tab pos="360000" algn="l"/>
              </a:tabLst>
            </a:pPr>
            <a:r>
              <a:rPr lang="fi-FI" sz="1200" dirty="0"/>
              <a:t>Muut kaupungin toiminnassa tapahtuvat muutokset: Kuopion työllisyysalueen toiminta käynnistyy vuoden 2025 alusta, joka vaikuttaa käyttötalouden tuloihin ja menoihin sekä valtionosuuksiin. Työllisyysalueesta muodostetaan oma taseyksikkönsä.</a:t>
            </a:r>
            <a:endParaRPr lang="fi-FI" sz="1200" b="1" dirty="0"/>
          </a:p>
          <a:p>
            <a:pPr>
              <a:lnSpc>
                <a:spcPct val="100000"/>
              </a:lnSpc>
              <a:spcBef>
                <a:spcPts val="400"/>
              </a:spcBef>
            </a:pPr>
            <a:r>
              <a:rPr lang="fi-FI" sz="1200" b="1" dirty="0"/>
              <a:t>Lapinlahdella </a:t>
            </a:r>
            <a:r>
              <a:rPr lang="fi-FI" sz="1200" dirty="0"/>
              <a:t>on tehty talouden tasapainottamisohjelma vuosille 2024–2026. Keskeisiä kohtia ovat verojen lisäys ja henkilöstön vähennykset.</a:t>
            </a:r>
          </a:p>
          <a:p>
            <a:pPr>
              <a:lnSpc>
                <a:spcPct val="100000"/>
              </a:lnSpc>
              <a:spcBef>
                <a:spcPts val="400"/>
              </a:spcBef>
            </a:pPr>
            <a:r>
              <a:rPr lang="fi-FI" sz="1200" b="1" dirty="0"/>
              <a:t>Leppävirralla </a:t>
            </a:r>
            <a:r>
              <a:rPr lang="fi-FI" sz="1200" dirty="0"/>
              <a:t>on talouden tasapainottamisohjelma vuodesta 2019 eteenpäin. Keskeisiä kohtia ovat koulu- ja päiväkotiverkko ja tavoiteltavana vaikutuksena oppilaskohtaiset kustannukset. </a:t>
            </a:r>
          </a:p>
          <a:p>
            <a:pPr marL="237600" indent="0">
              <a:lnSpc>
                <a:spcPct val="100000"/>
              </a:lnSpc>
              <a:spcBef>
                <a:spcPts val="400"/>
              </a:spcBef>
              <a:buNone/>
            </a:pPr>
            <a:r>
              <a:rPr lang="fi-FI" sz="1200" dirty="0"/>
              <a:t>Muut kunnan toiminnassa tapahtuvat muutokset: TE-uudistus (Keski-Savon työllisyysalue, isäntäkuntana Varkaus), valtuutettujen määrä vähenee 35:stä 27:ään, organisaatiouudistus valmisteilla, toimielinten vähentäminen ja sitä kautta operatiivisen toiminnan tehostumisen tavoite. </a:t>
            </a:r>
          </a:p>
          <a:p>
            <a:pPr marL="237600" indent="0">
              <a:lnSpc>
                <a:spcPct val="100000"/>
              </a:lnSpc>
              <a:spcBef>
                <a:spcPts val="400"/>
              </a:spcBef>
              <a:buNone/>
            </a:pPr>
            <a:r>
              <a:rPr lang="fi-FI" sz="1200" dirty="0"/>
              <a:t>Investointimenoissa n. puolet/vuosi on varausluonteisia ja toteutuminen vain jos ulkopuolisen kumppanin kanssa käynnistyy hankkeita.</a:t>
            </a:r>
          </a:p>
        </p:txBody>
      </p:sp>
      <p:pic>
        <p:nvPicPr>
          <p:cNvPr id="7" name="Kuva 6">
            <a:extLst>
              <a:ext uri="{FF2B5EF4-FFF2-40B4-BE49-F238E27FC236}">
                <a16:creationId xmlns:a16="http://schemas.microsoft.com/office/drawing/2014/main" id="{233DC356-48B9-8E47-86C0-F7011CFFEC9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755943" y="6332259"/>
            <a:ext cx="2316136" cy="409184"/>
          </a:xfrm>
          <a:prstGeom prst="rect">
            <a:avLst/>
          </a:prstGeom>
        </p:spPr>
      </p:pic>
      <p:sp>
        <p:nvSpPr>
          <p:cNvPr id="3" name="Tekstiruutu 2">
            <a:extLst>
              <a:ext uri="{FF2B5EF4-FFF2-40B4-BE49-F238E27FC236}">
                <a16:creationId xmlns:a16="http://schemas.microsoft.com/office/drawing/2014/main" id="{8BC5DD76-36DC-774C-15D6-40CBD9C4683F}"/>
              </a:ext>
            </a:extLst>
          </p:cNvPr>
          <p:cNvSpPr txBox="1"/>
          <p:nvPr/>
        </p:nvSpPr>
        <p:spPr>
          <a:xfrm>
            <a:off x="0" y="6633721"/>
            <a:ext cx="8697680" cy="230832"/>
          </a:xfrm>
          <a:prstGeom prst="rect">
            <a:avLst/>
          </a:prstGeom>
          <a:noFill/>
        </p:spPr>
        <p:txBody>
          <a:bodyPr wrap="square">
            <a:spAutoFit/>
          </a:bodyPr>
          <a:lstStyle/>
          <a:p>
            <a:r>
              <a:rPr lang="fi-FI" sz="900" dirty="0">
                <a:solidFill>
                  <a:schemeClr val="tx1"/>
                </a:solidFill>
              </a:rPr>
              <a:t>Lähde: Kysely Pohjois-Savon kunnille kuntien talousarvioista, marras-joulukuu </a:t>
            </a:r>
            <a:r>
              <a:rPr lang="fi-FI" sz="900" dirty="0"/>
              <a:t>2024</a:t>
            </a:r>
            <a:endParaRPr lang="fi-FI" sz="900" dirty="0">
              <a:solidFill>
                <a:schemeClr val="tx1"/>
              </a:solidFill>
            </a:endParaRPr>
          </a:p>
        </p:txBody>
      </p:sp>
    </p:spTree>
    <p:extLst>
      <p:ext uri="{BB962C8B-B14F-4D97-AF65-F5344CB8AC3E}">
        <p14:creationId xmlns:p14="http://schemas.microsoft.com/office/powerpoint/2010/main" val="1202027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C11">
            <a:alpha val="0"/>
          </a:srgbClr>
        </a:solidFill>
        <a:effectLst/>
      </p:bgPr>
    </p:bg>
    <p:spTree>
      <p:nvGrpSpPr>
        <p:cNvPr id="1" name=""/>
        <p:cNvGrpSpPr/>
        <p:nvPr/>
      </p:nvGrpSpPr>
      <p:grpSpPr>
        <a:xfrm>
          <a:off x="0" y="0"/>
          <a:ext cx="0" cy="0"/>
          <a:chOff x="0" y="0"/>
          <a:chExt cx="0" cy="0"/>
        </a:xfrm>
      </p:grpSpPr>
      <p:sp>
        <p:nvSpPr>
          <p:cNvPr id="11" name="Otsikko 1">
            <a:extLst>
              <a:ext uri="{FF2B5EF4-FFF2-40B4-BE49-F238E27FC236}">
                <a16:creationId xmlns:a16="http://schemas.microsoft.com/office/drawing/2014/main" id="{8E1BF388-D4F2-9847-AEE5-BC1111CF8AF7}"/>
              </a:ext>
            </a:extLst>
          </p:cNvPr>
          <p:cNvSpPr>
            <a:spLocks noGrp="1"/>
          </p:cNvSpPr>
          <p:nvPr>
            <p:ph type="title"/>
          </p:nvPr>
        </p:nvSpPr>
        <p:spPr>
          <a:xfrm>
            <a:off x="448456" y="365125"/>
            <a:ext cx="11288842" cy="1325563"/>
          </a:xfrm>
        </p:spPr>
        <p:txBody>
          <a:bodyPr>
            <a:noAutofit/>
          </a:bodyPr>
          <a:lstStyle/>
          <a:p>
            <a:r>
              <a:rPr lang="fi-FI" sz="3200" dirty="0"/>
              <a:t>Tietoa Pohjois-Savon kuntien talouden tasapainottamis-ohjelmista sekä tulkinnassa huomioitavia asioita 2/2</a:t>
            </a:r>
          </a:p>
        </p:txBody>
      </p:sp>
      <p:sp>
        <p:nvSpPr>
          <p:cNvPr id="12" name="Sisällön paikkamerkki 2">
            <a:extLst>
              <a:ext uri="{FF2B5EF4-FFF2-40B4-BE49-F238E27FC236}">
                <a16:creationId xmlns:a16="http://schemas.microsoft.com/office/drawing/2014/main" id="{6017FB8E-2980-A740-B287-CCBCF973FC35}"/>
              </a:ext>
            </a:extLst>
          </p:cNvPr>
          <p:cNvSpPr txBox="1">
            <a:spLocks/>
          </p:cNvSpPr>
          <p:nvPr/>
        </p:nvSpPr>
        <p:spPr>
          <a:xfrm>
            <a:off x="448455" y="1690688"/>
            <a:ext cx="11288840" cy="458414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400"/>
              </a:spcBef>
            </a:pPr>
            <a:r>
              <a:rPr lang="fi-FI" sz="1200" b="1" dirty="0"/>
              <a:t>Siilinjärvellä </a:t>
            </a:r>
            <a:r>
              <a:rPr lang="fi-FI" sz="1200" dirty="0"/>
              <a:t>on tehty talouden tasapainottamisohjelma vuosille 2024–2027. Tavoitteena on kumulatiivisen tuloksen säilyminen käyttötalouden osalta positiivisena, merkittäviä tulosvaikutuksia sisältävien tasearvojen alaskirjausten loppuunsaattaminen ja että vuosikate kattaa 80 % investoinneista.</a:t>
            </a:r>
          </a:p>
          <a:p>
            <a:pPr marL="230400" indent="0">
              <a:lnSpc>
                <a:spcPct val="100000"/>
              </a:lnSpc>
              <a:spcBef>
                <a:spcPts val="400"/>
              </a:spcBef>
              <a:buNone/>
            </a:pPr>
            <a:r>
              <a:rPr lang="fi-FI" sz="1200" dirty="0"/>
              <a:t>Muut kunnan toiminnassa tapahtuvat muutokset: TE-uudistus</a:t>
            </a:r>
          </a:p>
          <a:p>
            <a:pPr>
              <a:lnSpc>
                <a:spcPct val="100000"/>
              </a:lnSpc>
              <a:spcBef>
                <a:spcPts val="400"/>
              </a:spcBef>
            </a:pPr>
            <a:r>
              <a:rPr lang="fi-FI" sz="1200" b="1" dirty="0"/>
              <a:t>Sonkajärvellä </a:t>
            </a:r>
            <a:r>
              <a:rPr lang="fi-FI" sz="1200" dirty="0"/>
              <a:t>on tehty talouden tasapainottamisohjelma vuosille 2021–2030. Toimintasuunnitelmaan sisältyvien toimenpiteiden säännöllisiksi vuosittaisiksi säästöiksi vuoteen 2030 mennessä arvioitiin noin 1,3 miljoonaa euroa. Toimenpiteet koskettavat laajasti eri toimialoja. Toimenpiteet sisältävät muun muassa tehtävien täyttämättä jättämisiä, sijaiskustannusten vähentämistä ja muita tehtäväjärjestelyjä, toimitilojen käytön tehostamista ja kiinteistöjen myymistä, avustuksiin tehtäviä leikkauksia ja maksujen korotuksia. Talouden tasapainottamisohjelma laadittiin tilanteessa, jossa yksi paikkakunnan merkittävistä työllistäjistä oli ajautunut konkurssiin ja Sonkajärvi haki harkinnanvaraista valtionosuuden korotusta. Tasapainottumissuunnitelman jälkeen kunnan talouden näkymät ovat kehittyneet positiivisempaan suuntaan. Myös sosiaali- ja terveydenhuollon uudistus ja vesihuoltolaitoksen yhtiöittäminen ovat merkittävästi muuttaneet kokonaisuutta. Toimialat ovat siitä huolimatta ottaneet tasapainottamisuunnitelman tavoitteet huomioon vuosittain talousarvion tekemisessä. </a:t>
            </a:r>
          </a:p>
          <a:p>
            <a:pPr marL="230400" indent="0">
              <a:lnSpc>
                <a:spcPct val="100000"/>
              </a:lnSpc>
              <a:spcBef>
                <a:spcPts val="400"/>
              </a:spcBef>
              <a:buNone/>
            </a:pPr>
            <a:r>
              <a:rPr lang="fi-FI" sz="1200" dirty="0"/>
              <a:t>Muut kunnan toiminnassa tapahtuvat muutokset: Ylä-Savon työllisyysalueen toiminnan alkaminen</a:t>
            </a:r>
          </a:p>
          <a:p>
            <a:pPr>
              <a:lnSpc>
                <a:spcPct val="100000"/>
              </a:lnSpc>
              <a:spcBef>
                <a:spcPts val="400"/>
              </a:spcBef>
            </a:pPr>
            <a:r>
              <a:rPr lang="fi-FI" sz="1200" b="1" dirty="0"/>
              <a:t>Suonenjoella </a:t>
            </a:r>
            <a:r>
              <a:rPr lang="fi-FI" sz="1200" dirty="0"/>
              <a:t>on tehty talouden tasapainottamisohjelma vuosille 2021–2025. Keskeisiä kohtia ovat toiminnalliset muutokset sekä prosessien tarkastelu ja tehokkuus, kustannustason leikkaaminen ei-lakisääteisten palvelujen/menojen osalta sekä palveluverkoston ja palvelutason tarkastelu. Tavoiteltava vaikutus on, että kaupungin talous pidetään ylijäämäisenä ja kestävällä pohjalla ja investointikyky säilyy. Uuden ohjelman laatiminen aloitetaan v. 2025–2026. </a:t>
            </a:r>
          </a:p>
          <a:p>
            <a:pPr marL="230400" indent="0">
              <a:lnSpc>
                <a:spcPct val="100000"/>
              </a:lnSpc>
              <a:spcBef>
                <a:spcPts val="400"/>
              </a:spcBef>
              <a:buNone/>
            </a:pPr>
            <a:r>
              <a:rPr lang="fi-FI" sz="1200" dirty="0"/>
              <a:t>Muut kaupungin toiminnassa tapahtuvat muutokset: Sote-kiinteistöjen yhtiöittäminen vuoden 2026 alkuun sekä TE-palvelu-uudistus vuoden 2025 alkuun</a:t>
            </a:r>
            <a:endParaRPr lang="fi-FI" sz="1200" b="1" dirty="0"/>
          </a:p>
          <a:p>
            <a:pPr>
              <a:lnSpc>
                <a:spcPct val="100000"/>
              </a:lnSpc>
              <a:spcBef>
                <a:spcPts val="400"/>
              </a:spcBef>
            </a:pPr>
            <a:r>
              <a:rPr lang="fi-FI" sz="1200" b="1" dirty="0"/>
              <a:t>Tuusniemellä </a:t>
            </a:r>
            <a:r>
              <a:rPr lang="fi-FI" sz="1200" dirty="0"/>
              <a:t>on tehty talouden tasapainottamisohjelma vuosille 2023–2026. Keskeisiä kohtia ovat veronkorotukset ja koko kuntaa koskevat säästöt. Tavoiteltava vaikutus on tulopohjan vahvistaminen ja kohdennettu menojen leikkaus.</a:t>
            </a:r>
            <a:endParaRPr lang="fi-FI" sz="1200" b="1" dirty="0"/>
          </a:p>
          <a:p>
            <a:pPr>
              <a:lnSpc>
                <a:spcPct val="100000"/>
              </a:lnSpc>
              <a:spcBef>
                <a:spcPts val="400"/>
              </a:spcBef>
            </a:pPr>
            <a:r>
              <a:rPr lang="fi-FI" sz="1200" b="1" dirty="0"/>
              <a:t>Varkaudessa </a:t>
            </a:r>
            <a:r>
              <a:rPr lang="fi-FI" sz="1200" dirty="0"/>
              <a:t>on talouden tasapainottamisohjelma vuosille 2025–2026. Keskeisiä kohtia ovat toiminnan tehostaminen, organisaatiomuutokset, palveluverkko, omistajapolitiikka ja verotus. Tavoiteltava vaikutus on 4,5 M€ säästöt vuodelle 2025 ja 1,28 M€ säästöt vuodelle 2026.</a:t>
            </a:r>
          </a:p>
          <a:p>
            <a:pPr marL="230400" indent="0">
              <a:lnSpc>
                <a:spcPct val="100000"/>
              </a:lnSpc>
              <a:spcBef>
                <a:spcPts val="400"/>
              </a:spcBef>
              <a:buNone/>
            </a:pPr>
            <a:r>
              <a:rPr lang="fi-FI" sz="1200" dirty="0"/>
              <a:t>Muut kaupungin toiminnassa tapahtuvat muutokset: Keski-Savon työllisyysalue aloittaa toimintansa 1.1.2025</a:t>
            </a:r>
            <a:r>
              <a:rPr lang="fi-FI" sz="1200" b="1" dirty="0"/>
              <a:t> </a:t>
            </a:r>
          </a:p>
          <a:p>
            <a:pPr marL="230400">
              <a:lnSpc>
                <a:spcPct val="100000"/>
              </a:lnSpc>
              <a:spcBef>
                <a:spcPts val="400"/>
              </a:spcBef>
            </a:pPr>
            <a:r>
              <a:rPr lang="fi-FI" sz="1200" b="1" dirty="0"/>
              <a:t>Vesannolla </a:t>
            </a:r>
            <a:r>
              <a:rPr lang="fi-FI" sz="1200" dirty="0"/>
              <a:t>on tehty talouden tasapainottamisohjelma vuosille 2019–2023.</a:t>
            </a:r>
          </a:p>
          <a:p>
            <a:pPr marL="237600" indent="0">
              <a:lnSpc>
                <a:spcPct val="100000"/>
              </a:lnSpc>
              <a:spcBef>
                <a:spcPts val="400"/>
              </a:spcBef>
              <a:buNone/>
            </a:pPr>
            <a:r>
              <a:rPr lang="fi-FI" sz="1200" dirty="0"/>
              <a:t>Muut kunnan toiminnassa tapahtuvat muutokset: Palkka- ja taloushallinnon ulkoistus Monetralle 2024</a:t>
            </a:r>
          </a:p>
          <a:p>
            <a:pPr>
              <a:lnSpc>
                <a:spcPct val="100000"/>
              </a:lnSpc>
              <a:spcBef>
                <a:spcPts val="400"/>
              </a:spcBef>
            </a:pPr>
            <a:r>
              <a:rPr lang="fi-FI" sz="1200" b="1" dirty="0"/>
              <a:t>Vieremällä </a:t>
            </a:r>
            <a:r>
              <a:rPr lang="fi-FI" sz="1200" dirty="0"/>
              <a:t>kunnan toiminnassa tapahtuvat muutokset: valtakunnallinen TE-palvelu-uudistus</a:t>
            </a:r>
          </a:p>
          <a:p>
            <a:pPr marL="230400" indent="0">
              <a:lnSpc>
                <a:spcPct val="100000"/>
              </a:lnSpc>
              <a:spcBef>
                <a:spcPts val="400"/>
              </a:spcBef>
              <a:buNone/>
            </a:pPr>
            <a:endParaRPr lang="fi-FI" sz="1200" dirty="0"/>
          </a:p>
        </p:txBody>
      </p:sp>
      <p:pic>
        <p:nvPicPr>
          <p:cNvPr id="7" name="Kuva 6">
            <a:extLst>
              <a:ext uri="{FF2B5EF4-FFF2-40B4-BE49-F238E27FC236}">
                <a16:creationId xmlns:a16="http://schemas.microsoft.com/office/drawing/2014/main" id="{233DC356-48B9-8E47-86C0-F7011CFFEC9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755943" y="6332259"/>
            <a:ext cx="2316136" cy="409184"/>
          </a:xfrm>
          <a:prstGeom prst="rect">
            <a:avLst/>
          </a:prstGeom>
        </p:spPr>
      </p:pic>
      <p:sp>
        <p:nvSpPr>
          <p:cNvPr id="2" name="Tekstiruutu 1">
            <a:extLst>
              <a:ext uri="{FF2B5EF4-FFF2-40B4-BE49-F238E27FC236}">
                <a16:creationId xmlns:a16="http://schemas.microsoft.com/office/drawing/2014/main" id="{5E04397E-F689-689D-050B-861AA22920CF}"/>
              </a:ext>
            </a:extLst>
          </p:cNvPr>
          <p:cNvSpPr txBox="1"/>
          <p:nvPr/>
        </p:nvSpPr>
        <p:spPr>
          <a:xfrm>
            <a:off x="0" y="6633721"/>
            <a:ext cx="8697680" cy="230832"/>
          </a:xfrm>
          <a:prstGeom prst="rect">
            <a:avLst/>
          </a:prstGeom>
          <a:noFill/>
        </p:spPr>
        <p:txBody>
          <a:bodyPr wrap="square">
            <a:spAutoFit/>
          </a:bodyPr>
          <a:lstStyle/>
          <a:p>
            <a:r>
              <a:rPr lang="fi-FI" sz="900" dirty="0">
                <a:solidFill>
                  <a:schemeClr val="tx1"/>
                </a:solidFill>
              </a:rPr>
              <a:t>Lähde: Kysely Pohjois-Savon kunnille kuntien talousarvioista, marras-joulukuu 2024</a:t>
            </a:r>
          </a:p>
        </p:txBody>
      </p:sp>
    </p:spTree>
    <p:extLst>
      <p:ext uri="{BB962C8B-B14F-4D97-AF65-F5344CB8AC3E}">
        <p14:creationId xmlns:p14="http://schemas.microsoft.com/office/powerpoint/2010/main" val="2939130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C11">
            <a:alpha val="0"/>
          </a:srgbClr>
        </a:solidFill>
        <a:effectLst/>
      </p:bgPr>
    </p:bg>
    <p:spTree>
      <p:nvGrpSpPr>
        <p:cNvPr id="1" name=""/>
        <p:cNvGrpSpPr/>
        <p:nvPr/>
      </p:nvGrpSpPr>
      <p:grpSpPr>
        <a:xfrm>
          <a:off x="0" y="0"/>
          <a:ext cx="0" cy="0"/>
          <a:chOff x="0" y="0"/>
          <a:chExt cx="0" cy="0"/>
        </a:xfrm>
      </p:grpSpPr>
      <p:sp>
        <p:nvSpPr>
          <p:cNvPr id="10" name="Otsikko 1">
            <a:extLst>
              <a:ext uri="{FF2B5EF4-FFF2-40B4-BE49-F238E27FC236}">
                <a16:creationId xmlns:a16="http://schemas.microsoft.com/office/drawing/2014/main" id="{3E4F8491-AF3F-C14A-BED4-E48810A92E9C}"/>
              </a:ext>
            </a:extLst>
          </p:cNvPr>
          <p:cNvSpPr>
            <a:spLocks noGrp="1"/>
          </p:cNvSpPr>
          <p:nvPr>
            <p:ph type="title"/>
          </p:nvPr>
        </p:nvSpPr>
        <p:spPr>
          <a:xfrm>
            <a:off x="448456" y="365125"/>
            <a:ext cx="11288842" cy="1325563"/>
          </a:xfrm>
        </p:spPr>
        <p:txBody>
          <a:bodyPr>
            <a:normAutofit/>
          </a:bodyPr>
          <a:lstStyle/>
          <a:p>
            <a:r>
              <a:rPr lang="fi-FI" sz="3200" dirty="0"/>
              <a:t>Pohjois-Savon kuntien tilinpäätös- ja talousarviotietojen vertailu</a:t>
            </a:r>
            <a:br>
              <a:rPr lang="fi-FI" sz="3200" dirty="0"/>
            </a:br>
            <a:r>
              <a:rPr lang="fi-FI" sz="2000" dirty="0"/>
              <a:t>1 000 €</a:t>
            </a:r>
          </a:p>
        </p:txBody>
      </p:sp>
      <p:pic>
        <p:nvPicPr>
          <p:cNvPr id="7" name="Kuva 6">
            <a:extLst>
              <a:ext uri="{FF2B5EF4-FFF2-40B4-BE49-F238E27FC236}">
                <a16:creationId xmlns:a16="http://schemas.microsoft.com/office/drawing/2014/main" id="{34C10C92-2E94-7A44-BD24-737A3C00410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9755943" y="6332259"/>
            <a:ext cx="2316136" cy="409184"/>
          </a:xfrm>
          <a:prstGeom prst="rect">
            <a:avLst/>
          </a:prstGeom>
        </p:spPr>
      </p:pic>
      <p:sp>
        <p:nvSpPr>
          <p:cNvPr id="2" name="Tekstiruutu 1">
            <a:extLst>
              <a:ext uri="{FF2B5EF4-FFF2-40B4-BE49-F238E27FC236}">
                <a16:creationId xmlns:a16="http://schemas.microsoft.com/office/drawing/2014/main" id="{D64D1C14-2B93-DE85-5DEE-EF5BB44D6A97}"/>
              </a:ext>
            </a:extLst>
          </p:cNvPr>
          <p:cNvSpPr txBox="1"/>
          <p:nvPr/>
        </p:nvSpPr>
        <p:spPr>
          <a:xfrm>
            <a:off x="0" y="6488668"/>
            <a:ext cx="9877331" cy="369332"/>
          </a:xfrm>
          <a:prstGeom prst="rect">
            <a:avLst/>
          </a:prstGeom>
          <a:noFill/>
        </p:spPr>
        <p:txBody>
          <a:bodyPr wrap="square">
            <a:spAutoFit/>
          </a:bodyPr>
          <a:lstStyle/>
          <a:p>
            <a:r>
              <a:rPr lang="fi-FI" sz="900" dirty="0"/>
              <a:t>HUOM! Lainamäärä ei sisällä pitkäaikaisia vastuita (ml. leasing-vastuut) eikä konsernivastuita.</a:t>
            </a:r>
          </a:p>
          <a:p>
            <a:r>
              <a:rPr lang="fi-FI" sz="900" dirty="0"/>
              <a:t>Lähde: Kyselyt Pohjois-Savon kunnille kuntien talousarvioista ja tilinpäätöksistä</a:t>
            </a:r>
          </a:p>
        </p:txBody>
      </p:sp>
      <p:graphicFrame>
        <p:nvGraphicFramePr>
          <p:cNvPr id="3" name="Taulukko 2">
            <a:extLst>
              <a:ext uri="{FF2B5EF4-FFF2-40B4-BE49-F238E27FC236}">
                <a16:creationId xmlns:a16="http://schemas.microsoft.com/office/drawing/2014/main" id="{329B4471-32A4-9020-BC30-5F141D7512B5}"/>
              </a:ext>
            </a:extLst>
          </p:cNvPr>
          <p:cNvGraphicFramePr>
            <a:graphicFrameLocks noGrp="1"/>
          </p:cNvGraphicFramePr>
          <p:nvPr>
            <p:extLst>
              <p:ext uri="{D42A27DB-BD31-4B8C-83A1-F6EECF244321}">
                <p14:modId xmlns:p14="http://schemas.microsoft.com/office/powerpoint/2010/main" val="1139071872"/>
              </p:ext>
            </p:extLst>
          </p:nvPr>
        </p:nvGraphicFramePr>
        <p:xfrm>
          <a:off x="593240" y="1476106"/>
          <a:ext cx="10999273" cy="4842000"/>
        </p:xfrm>
        <a:graphic>
          <a:graphicData uri="http://schemas.openxmlformats.org/drawingml/2006/table">
            <a:tbl>
              <a:tblPr firstRow="1" bandRow="1">
                <a:tableStyleId>{9D7B26C5-4107-4FEC-AEDC-1716B250A1EF}</a:tableStyleId>
              </a:tblPr>
              <a:tblGrid>
                <a:gridCol w="1279273">
                  <a:extLst>
                    <a:ext uri="{9D8B030D-6E8A-4147-A177-3AD203B41FA5}">
                      <a16:colId xmlns:a16="http://schemas.microsoft.com/office/drawing/2014/main" val="673593862"/>
                    </a:ext>
                  </a:extLst>
                </a:gridCol>
                <a:gridCol w="648000">
                  <a:extLst>
                    <a:ext uri="{9D8B030D-6E8A-4147-A177-3AD203B41FA5}">
                      <a16:colId xmlns:a16="http://schemas.microsoft.com/office/drawing/2014/main" val="822793464"/>
                    </a:ext>
                  </a:extLst>
                </a:gridCol>
                <a:gridCol w="648000">
                  <a:extLst>
                    <a:ext uri="{9D8B030D-6E8A-4147-A177-3AD203B41FA5}">
                      <a16:colId xmlns:a16="http://schemas.microsoft.com/office/drawing/2014/main" val="307066551"/>
                    </a:ext>
                  </a:extLst>
                </a:gridCol>
                <a:gridCol w="648000">
                  <a:extLst>
                    <a:ext uri="{9D8B030D-6E8A-4147-A177-3AD203B41FA5}">
                      <a16:colId xmlns:a16="http://schemas.microsoft.com/office/drawing/2014/main" val="3488734270"/>
                    </a:ext>
                  </a:extLst>
                </a:gridCol>
                <a:gridCol w="648000">
                  <a:extLst>
                    <a:ext uri="{9D8B030D-6E8A-4147-A177-3AD203B41FA5}">
                      <a16:colId xmlns:a16="http://schemas.microsoft.com/office/drawing/2014/main" val="4200161894"/>
                    </a:ext>
                  </a:extLst>
                </a:gridCol>
                <a:gridCol w="648000">
                  <a:extLst>
                    <a:ext uri="{9D8B030D-6E8A-4147-A177-3AD203B41FA5}">
                      <a16:colId xmlns:a16="http://schemas.microsoft.com/office/drawing/2014/main" val="3938636556"/>
                    </a:ext>
                  </a:extLst>
                </a:gridCol>
                <a:gridCol w="648000">
                  <a:extLst>
                    <a:ext uri="{9D8B030D-6E8A-4147-A177-3AD203B41FA5}">
                      <a16:colId xmlns:a16="http://schemas.microsoft.com/office/drawing/2014/main" val="33440724"/>
                    </a:ext>
                  </a:extLst>
                </a:gridCol>
                <a:gridCol w="648000">
                  <a:extLst>
                    <a:ext uri="{9D8B030D-6E8A-4147-A177-3AD203B41FA5}">
                      <a16:colId xmlns:a16="http://schemas.microsoft.com/office/drawing/2014/main" val="1297869135"/>
                    </a:ext>
                  </a:extLst>
                </a:gridCol>
                <a:gridCol w="648000">
                  <a:extLst>
                    <a:ext uri="{9D8B030D-6E8A-4147-A177-3AD203B41FA5}">
                      <a16:colId xmlns:a16="http://schemas.microsoft.com/office/drawing/2014/main" val="1941321020"/>
                    </a:ext>
                  </a:extLst>
                </a:gridCol>
                <a:gridCol w="648000">
                  <a:extLst>
                    <a:ext uri="{9D8B030D-6E8A-4147-A177-3AD203B41FA5}">
                      <a16:colId xmlns:a16="http://schemas.microsoft.com/office/drawing/2014/main" val="199871690"/>
                    </a:ext>
                  </a:extLst>
                </a:gridCol>
                <a:gridCol w="648000">
                  <a:extLst>
                    <a:ext uri="{9D8B030D-6E8A-4147-A177-3AD203B41FA5}">
                      <a16:colId xmlns:a16="http://schemas.microsoft.com/office/drawing/2014/main" val="612368469"/>
                    </a:ext>
                  </a:extLst>
                </a:gridCol>
                <a:gridCol w="648000">
                  <a:extLst>
                    <a:ext uri="{9D8B030D-6E8A-4147-A177-3AD203B41FA5}">
                      <a16:colId xmlns:a16="http://schemas.microsoft.com/office/drawing/2014/main" val="3694470871"/>
                    </a:ext>
                  </a:extLst>
                </a:gridCol>
                <a:gridCol w="648000">
                  <a:extLst>
                    <a:ext uri="{9D8B030D-6E8A-4147-A177-3AD203B41FA5}">
                      <a16:colId xmlns:a16="http://schemas.microsoft.com/office/drawing/2014/main" val="3476401770"/>
                    </a:ext>
                  </a:extLst>
                </a:gridCol>
                <a:gridCol w="648000">
                  <a:extLst>
                    <a:ext uri="{9D8B030D-6E8A-4147-A177-3AD203B41FA5}">
                      <a16:colId xmlns:a16="http://schemas.microsoft.com/office/drawing/2014/main" val="532987648"/>
                    </a:ext>
                  </a:extLst>
                </a:gridCol>
                <a:gridCol w="648000">
                  <a:extLst>
                    <a:ext uri="{9D8B030D-6E8A-4147-A177-3AD203B41FA5}">
                      <a16:colId xmlns:a16="http://schemas.microsoft.com/office/drawing/2014/main" val="593980812"/>
                    </a:ext>
                  </a:extLst>
                </a:gridCol>
                <a:gridCol w="648000">
                  <a:extLst>
                    <a:ext uri="{9D8B030D-6E8A-4147-A177-3AD203B41FA5}">
                      <a16:colId xmlns:a16="http://schemas.microsoft.com/office/drawing/2014/main" val="706620008"/>
                    </a:ext>
                  </a:extLst>
                </a:gridCol>
              </a:tblGrid>
              <a:tr h="640800">
                <a:tc>
                  <a:txBody>
                    <a:bodyPr/>
                    <a:lstStyle/>
                    <a:p>
                      <a:pPr algn="l" fontAlgn="b"/>
                      <a:r>
                        <a:rPr lang="fi-FI" sz="1000" u="none" strike="noStrike" dirty="0">
                          <a:effectLst/>
                          <a:latin typeface="+mn-lt"/>
                        </a:rPr>
                        <a:t>Tiedot</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000" u="none" strike="noStrike" dirty="0">
                          <a:effectLst/>
                          <a:latin typeface="+mn-lt"/>
                        </a:rPr>
                        <a:t>TP2020</a:t>
                      </a:r>
                      <a:endParaRPr lang="fi-FI" sz="800" b="0" i="0" u="none" strike="noStrike" dirty="0">
                        <a:solidFill>
                          <a:srgbClr val="000000"/>
                        </a:solidFill>
                        <a:effectLst/>
                        <a:latin typeface="+mn-lt"/>
                      </a:endParaRPr>
                    </a:p>
                  </a:txBody>
                  <a:tcPr marL="36000" marR="36000" marT="18000" marB="18000" anchor="b"/>
                </a:tc>
                <a:tc>
                  <a:txBody>
                    <a:bodyPr/>
                    <a:lstStyle/>
                    <a:p>
                      <a:pPr algn="r" fontAlgn="b"/>
                      <a:r>
                        <a:rPr lang="fi-FI" sz="1000" u="none" strike="noStrike" dirty="0">
                          <a:effectLst/>
                          <a:latin typeface="+mn-lt"/>
                        </a:rPr>
                        <a:t>TP2021</a:t>
                      </a:r>
                      <a:endParaRPr lang="fi-FI" sz="800" b="0" i="0" u="none" strike="noStrike" dirty="0">
                        <a:solidFill>
                          <a:srgbClr val="000000"/>
                        </a:solidFill>
                        <a:effectLst/>
                        <a:latin typeface="+mn-lt"/>
                      </a:endParaRPr>
                    </a:p>
                  </a:txBody>
                  <a:tcPr marL="36000" marR="36000" marT="18000" marB="18000" anchor="b"/>
                </a:tc>
                <a:tc>
                  <a:txBody>
                    <a:bodyPr/>
                    <a:lstStyle/>
                    <a:p>
                      <a:pPr algn="r" fontAlgn="b"/>
                      <a:r>
                        <a:rPr lang="fi-FI" sz="1000" u="none" strike="noStrike" dirty="0">
                          <a:effectLst/>
                          <a:latin typeface="+mn-lt"/>
                        </a:rPr>
                        <a:t>TP2022 </a:t>
                      </a:r>
                      <a:endParaRPr lang="fi-FI" sz="800" b="0" i="0" u="none" strike="noStrike" dirty="0">
                        <a:solidFill>
                          <a:srgbClr val="000000"/>
                        </a:solidFill>
                        <a:effectLst/>
                        <a:latin typeface="+mn-lt"/>
                      </a:endParaRPr>
                    </a:p>
                  </a:txBody>
                  <a:tcPr marL="36000" marR="36000" marT="18000" marB="18000" anchor="b"/>
                </a:tc>
                <a:tc>
                  <a:txBody>
                    <a:bodyPr/>
                    <a:lstStyle/>
                    <a:p>
                      <a:pPr algn="r" fontAlgn="b"/>
                      <a:r>
                        <a:rPr lang="fi-FI" sz="1000" u="none" strike="noStrike" dirty="0">
                          <a:effectLst/>
                          <a:latin typeface="+mn-lt"/>
                        </a:rPr>
                        <a:t>TP2023</a:t>
                      </a:r>
                      <a:endParaRPr lang="fi-FI" sz="800" b="0" i="0" u="none" strike="noStrike" dirty="0">
                        <a:solidFill>
                          <a:srgbClr val="000000"/>
                        </a:solidFill>
                        <a:effectLst/>
                        <a:latin typeface="+mn-lt"/>
                      </a:endParaRPr>
                    </a:p>
                  </a:txBody>
                  <a:tcPr marL="36000" marR="36000" marT="18000" marB="18000"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fi-FI" sz="1000" u="none" strike="noStrike" dirty="0">
                          <a:effectLst/>
                          <a:latin typeface="+mn-lt"/>
                        </a:rPr>
                        <a:t>TA2024</a:t>
                      </a:r>
                      <a:endParaRPr lang="fi-FI" sz="800" b="0" i="0" u="none" strike="noStrike" dirty="0">
                        <a:solidFill>
                          <a:srgbClr val="000000"/>
                        </a:solidFill>
                        <a:effectLst/>
                        <a:latin typeface="+mn-lt"/>
                      </a:endParaRPr>
                    </a:p>
                  </a:txBody>
                  <a:tcPr marL="36000" marR="36000" marT="18000" marB="18000" anchor="b"/>
                </a:tc>
                <a:tc>
                  <a:txBody>
                    <a:bodyPr/>
                    <a:lstStyle/>
                    <a:p>
                      <a:pPr algn="r" fontAlgn="b"/>
                      <a:r>
                        <a:rPr lang="fi-FI" sz="1000" b="1" i="0" u="none" strike="noStrike" dirty="0">
                          <a:solidFill>
                            <a:srgbClr val="000000"/>
                          </a:solidFill>
                          <a:effectLst/>
                          <a:latin typeface="+mn-lt"/>
                        </a:rPr>
                        <a:t>TA2025</a:t>
                      </a:r>
                    </a:p>
                  </a:txBody>
                  <a:tcPr marL="36000" marR="36000" marT="18000" marB="18000" anchor="b"/>
                </a:tc>
                <a:tc>
                  <a:txBody>
                    <a:bodyPr/>
                    <a:lstStyle/>
                    <a:p>
                      <a:pPr algn="r" fontAlgn="b"/>
                      <a:r>
                        <a:rPr lang="fi-FI" sz="1000" u="none" strike="noStrike" dirty="0">
                          <a:effectLst/>
                          <a:latin typeface="+mn-lt"/>
                        </a:rPr>
                        <a:t>TS2026</a:t>
                      </a:r>
                      <a:endParaRPr lang="fi-FI" sz="800" b="0" i="0" u="none" strike="noStrike" dirty="0">
                        <a:solidFill>
                          <a:srgbClr val="000000"/>
                        </a:solidFill>
                        <a:effectLst/>
                        <a:latin typeface="+mn-lt"/>
                      </a:endParaRPr>
                    </a:p>
                  </a:txBody>
                  <a:tcPr marL="36000" marR="36000" marT="18000" marB="18000" anchor="b"/>
                </a:tc>
                <a:tc>
                  <a:txBody>
                    <a:bodyPr/>
                    <a:lstStyle/>
                    <a:p>
                      <a:pPr algn="r" fontAlgn="b"/>
                      <a:r>
                        <a:rPr lang="fi-FI" sz="1000" u="none" strike="noStrike" dirty="0">
                          <a:effectLst/>
                          <a:latin typeface="+mn-lt"/>
                        </a:rPr>
                        <a:t>TS2027</a:t>
                      </a:r>
                      <a:endParaRPr lang="fi-FI" sz="800" b="0" i="0" u="none" strike="noStrike" dirty="0">
                        <a:solidFill>
                          <a:srgbClr val="000000"/>
                        </a:solidFill>
                        <a:effectLst/>
                        <a:latin typeface="+mn-lt"/>
                      </a:endParaRPr>
                    </a:p>
                  </a:txBody>
                  <a:tcPr marL="36000" marR="36000" marT="18000" marB="18000" anchor="b"/>
                </a:tc>
                <a:tc>
                  <a:txBody>
                    <a:bodyPr/>
                    <a:lstStyle/>
                    <a:p>
                      <a:pPr algn="r" fontAlgn="b"/>
                      <a:r>
                        <a:rPr lang="fi-FI" sz="1000" b="1" i="0" u="none" strike="noStrike" dirty="0">
                          <a:solidFill>
                            <a:srgbClr val="000000"/>
                          </a:solidFill>
                          <a:effectLst/>
                          <a:latin typeface="+mn-lt"/>
                        </a:rPr>
                        <a:t>Muutos (%) v. 2020–2021</a:t>
                      </a:r>
                    </a:p>
                  </a:txBody>
                  <a:tcPr marL="36000" marR="36000" marT="18000" marB="18000" anchor="b"/>
                </a:tc>
                <a:tc>
                  <a:txBody>
                    <a:bodyPr/>
                    <a:lstStyle/>
                    <a:p>
                      <a:pPr algn="r" fontAlgn="b"/>
                      <a:r>
                        <a:rPr lang="fi-FI" sz="1000" b="1" u="none" strike="noStrike" dirty="0">
                          <a:effectLst/>
                          <a:latin typeface="+mn-lt"/>
                        </a:rPr>
                        <a:t>Muutos (%) </a:t>
                      </a:r>
                      <a:br>
                        <a:rPr lang="fi-FI" sz="1000" b="1" u="none" strike="noStrike" dirty="0">
                          <a:effectLst/>
                          <a:latin typeface="+mn-lt"/>
                        </a:rPr>
                      </a:br>
                      <a:r>
                        <a:rPr lang="fi-FI" sz="1000" b="1" u="none" strike="noStrike" dirty="0">
                          <a:effectLst/>
                          <a:latin typeface="+mn-lt"/>
                        </a:rPr>
                        <a:t>v. 2021–2022</a:t>
                      </a:r>
                      <a:endParaRPr lang="fi-FI" sz="1000" b="1" i="0" u="none" strike="noStrike" dirty="0">
                        <a:solidFill>
                          <a:srgbClr val="000000"/>
                        </a:solidFill>
                        <a:effectLst/>
                        <a:latin typeface="+mn-lt"/>
                      </a:endParaRPr>
                    </a:p>
                  </a:txBody>
                  <a:tcPr marL="36000" marR="36000" marT="18000" marB="18000" anchor="b"/>
                </a:tc>
                <a:tc>
                  <a:txBody>
                    <a:bodyPr/>
                    <a:lstStyle/>
                    <a:p>
                      <a:pPr algn="r" fontAlgn="b"/>
                      <a:r>
                        <a:rPr lang="fi-FI" sz="1000" u="none" strike="noStrike" dirty="0">
                          <a:effectLst/>
                          <a:latin typeface="+mn-lt"/>
                        </a:rPr>
                        <a:t>Muutos (%) </a:t>
                      </a:r>
                      <a:br>
                        <a:rPr lang="fi-FI" sz="1000" u="none" strike="noStrike" dirty="0">
                          <a:effectLst/>
                          <a:latin typeface="+mn-lt"/>
                        </a:rPr>
                      </a:br>
                      <a:r>
                        <a:rPr lang="fi-FI" sz="1000" u="none" strike="noStrike" dirty="0">
                          <a:effectLst/>
                          <a:latin typeface="+mn-lt"/>
                        </a:rPr>
                        <a:t>v. 2022–2023</a:t>
                      </a:r>
                      <a:endParaRPr lang="fi-FI" sz="800" b="0" i="0" u="none" strike="noStrike" dirty="0">
                        <a:solidFill>
                          <a:srgbClr val="000000"/>
                        </a:solidFill>
                        <a:effectLst/>
                        <a:latin typeface="+mn-lt"/>
                      </a:endParaRPr>
                    </a:p>
                  </a:txBody>
                  <a:tcPr marL="36000" marR="36000" marT="18000" marB="18000" anchor="b"/>
                </a:tc>
                <a:tc>
                  <a:txBody>
                    <a:bodyPr/>
                    <a:lstStyle/>
                    <a:p>
                      <a:pPr algn="r" fontAlgn="b"/>
                      <a:r>
                        <a:rPr lang="fi-FI" sz="1000" u="none" strike="noStrike" dirty="0">
                          <a:effectLst/>
                          <a:latin typeface="+mn-lt"/>
                        </a:rPr>
                        <a:t>Muutos (%) </a:t>
                      </a:r>
                      <a:br>
                        <a:rPr lang="fi-FI" sz="1000" u="none" strike="noStrike" dirty="0">
                          <a:effectLst/>
                          <a:latin typeface="+mn-lt"/>
                        </a:rPr>
                      </a:br>
                      <a:r>
                        <a:rPr lang="fi-FI" sz="1000" u="none" strike="noStrike" dirty="0">
                          <a:effectLst/>
                          <a:latin typeface="+mn-lt"/>
                        </a:rPr>
                        <a:t>v. 2023–2024</a:t>
                      </a:r>
                      <a:endParaRPr lang="fi-FI" sz="800" b="0" i="0" u="none" strike="noStrike" dirty="0">
                        <a:solidFill>
                          <a:srgbClr val="000000"/>
                        </a:solidFill>
                        <a:effectLst/>
                        <a:latin typeface="+mn-lt"/>
                      </a:endParaRPr>
                    </a:p>
                  </a:txBody>
                  <a:tcPr marL="36000" marR="36000" marT="18000" marB="18000" anchor="b"/>
                </a:tc>
                <a:tc>
                  <a:txBody>
                    <a:bodyPr/>
                    <a:lstStyle/>
                    <a:p>
                      <a:pPr algn="r" fontAlgn="b"/>
                      <a:r>
                        <a:rPr lang="fi-FI" sz="1000" u="none" strike="noStrike" dirty="0">
                          <a:effectLst/>
                          <a:latin typeface="+mn-lt"/>
                        </a:rPr>
                        <a:t>Muutos (%) </a:t>
                      </a:r>
                      <a:br>
                        <a:rPr lang="fi-FI" sz="1000" u="none" strike="noStrike" dirty="0">
                          <a:effectLst/>
                          <a:latin typeface="+mn-lt"/>
                        </a:rPr>
                      </a:br>
                      <a:r>
                        <a:rPr lang="fi-FI" sz="1000" u="none" strike="noStrike" dirty="0">
                          <a:effectLst/>
                          <a:latin typeface="+mn-lt"/>
                        </a:rPr>
                        <a:t>v. 2024–2025</a:t>
                      </a:r>
                    </a:p>
                  </a:txBody>
                  <a:tcPr marL="36000" marR="36000" marT="18000" marB="18000" anchor="b"/>
                </a:tc>
                <a:tc>
                  <a:txBody>
                    <a:bodyPr/>
                    <a:lstStyle/>
                    <a:p>
                      <a:pPr algn="r" fontAlgn="b"/>
                      <a:r>
                        <a:rPr lang="fi-FI" sz="1000" u="none" strike="noStrike" dirty="0">
                          <a:effectLst/>
                          <a:latin typeface="+mn-lt"/>
                        </a:rPr>
                        <a:t>Muutos (%) </a:t>
                      </a:r>
                      <a:br>
                        <a:rPr lang="fi-FI" sz="1000" u="none" strike="noStrike" dirty="0">
                          <a:effectLst/>
                          <a:latin typeface="+mn-lt"/>
                        </a:rPr>
                      </a:br>
                      <a:r>
                        <a:rPr lang="fi-FI" sz="1000" u="none" strike="noStrike" dirty="0">
                          <a:effectLst/>
                          <a:latin typeface="+mn-lt"/>
                        </a:rPr>
                        <a:t>v. 2025–2026</a:t>
                      </a:r>
                    </a:p>
                  </a:txBody>
                  <a:tcPr marL="36000" marR="36000" marT="18000" marB="18000" anchor="b"/>
                </a:tc>
                <a:tc>
                  <a:txBody>
                    <a:bodyPr/>
                    <a:lstStyle/>
                    <a:p>
                      <a:pPr algn="r" fontAlgn="b"/>
                      <a:r>
                        <a:rPr lang="fi-FI" sz="1000" u="none" strike="noStrike" dirty="0">
                          <a:effectLst/>
                          <a:latin typeface="+mn-lt"/>
                        </a:rPr>
                        <a:t>Muutos (%) v. 2026–2027</a:t>
                      </a:r>
                    </a:p>
                  </a:txBody>
                  <a:tcPr marL="36000" marR="36000" marT="18000" marB="18000" anchor="b"/>
                </a:tc>
                <a:extLst>
                  <a:ext uri="{0D108BD9-81ED-4DB2-BD59-A6C34878D82A}">
                    <a16:rowId xmlns:a16="http://schemas.microsoft.com/office/drawing/2014/main" val="460402789"/>
                  </a:ext>
                </a:extLst>
              </a:tr>
              <a:tr h="234000">
                <a:tc>
                  <a:txBody>
                    <a:bodyPr/>
                    <a:lstStyle/>
                    <a:p>
                      <a:pPr algn="l" fontAlgn="b"/>
                      <a:r>
                        <a:rPr lang="fi-FI" sz="1000" b="1" u="none" strike="noStrike" dirty="0">
                          <a:effectLst/>
                          <a:latin typeface="+mn-lt"/>
                        </a:rPr>
                        <a:t>Toimintatulot</a:t>
                      </a:r>
                      <a:endParaRPr lang="fi-FI" sz="1000" b="1" i="0" u="none" strike="noStrike" dirty="0">
                        <a:solidFill>
                          <a:srgbClr val="000000"/>
                        </a:solidFill>
                        <a:effectLst/>
                        <a:latin typeface="+mn-lt"/>
                      </a:endParaRP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345 419</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365 716</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367 261</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246 781</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246 891</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255 184</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244 894</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247 699</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5,9</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0,4</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-32,8</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0,0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3,4</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-4,0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1,1</a:t>
                      </a:r>
                    </a:p>
                  </a:txBody>
                  <a:tcPr marL="36000" marR="36000" marT="18000" marB="18000" anchor="b"/>
                </a:tc>
                <a:extLst>
                  <a:ext uri="{0D108BD9-81ED-4DB2-BD59-A6C34878D82A}">
                    <a16:rowId xmlns:a16="http://schemas.microsoft.com/office/drawing/2014/main" val="100121554"/>
                  </a:ext>
                </a:extLst>
              </a:tr>
              <a:tr h="234000">
                <a:tc>
                  <a:txBody>
                    <a:bodyPr/>
                    <a:lstStyle/>
                    <a:p>
                      <a:pPr algn="l" fontAlgn="b"/>
                      <a:r>
                        <a:rPr lang="fi-FI" sz="1000" u="none" strike="noStrike" dirty="0">
                          <a:effectLst/>
                          <a:latin typeface="+mn-lt"/>
                        </a:rPr>
                        <a:t>Toimintamenot</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1 870 239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1 927 995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2 033 362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868 581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885 732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925 915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939 649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957 770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-57,3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1,9</a:t>
                      </a:r>
                    </a:p>
                  </a:txBody>
                  <a:tcPr marL="36000" marR="36000" marT="18000" marB="18000" anchor="b"/>
                </a:tc>
                <a:extLst>
                  <a:ext uri="{0D108BD9-81ED-4DB2-BD59-A6C34878D82A}">
                    <a16:rowId xmlns:a16="http://schemas.microsoft.com/office/drawing/2014/main" val="3770337036"/>
                  </a:ext>
                </a:extLst>
              </a:tr>
              <a:tr h="234000">
                <a:tc>
                  <a:txBody>
                    <a:bodyPr/>
                    <a:lstStyle/>
                    <a:p>
                      <a:pPr algn="l" fontAlgn="b"/>
                      <a:r>
                        <a:rPr lang="fi-FI" sz="1000" u="none" strike="noStrike" dirty="0">
                          <a:effectLst/>
                          <a:latin typeface="+mn-lt"/>
                        </a:rPr>
                        <a:t>Henkilöstömenot</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676 775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687 540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726 138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440 775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447 729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452 980</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-39,3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1990381827"/>
                  </a:ext>
                </a:extLst>
              </a:tr>
              <a:tr h="234000">
                <a:tc>
                  <a:txBody>
                    <a:bodyPr/>
                    <a:lstStyle/>
                    <a:p>
                      <a:pPr algn="l" fontAlgn="b"/>
                      <a:r>
                        <a:rPr lang="fi-FI" sz="1000" u="none" strike="noStrike" dirty="0">
                          <a:effectLst/>
                          <a:latin typeface="+mn-lt"/>
                        </a:rPr>
                        <a:t>Palvelujen ostot</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939 647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1 029 923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1 086 285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273 294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276 255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295 006</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-74,8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6,8</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3039745626"/>
                  </a:ext>
                </a:extLst>
              </a:tr>
              <a:tr h="234000">
                <a:tc>
                  <a:txBody>
                    <a:bodyPr/>
                    <a:lstStyle/>
                    <a:p>
                      <a:pPr algn="l" fontAlgn="b"/>
                      <a:r>
                        <a:rPr lang="fi-FI" sz="1000" u="none" strike="noStrike" dirty="0">
                          <a:effectLst/>
                          <a:latin typeface="+mn-lt"/>
                        </a:rPr>
                        <a:t>Toimintakate</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1 524 045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1 562 277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1 666 099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627 411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637 567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670 091</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-62,3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5,1</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3698683535"/>
                  </a:ext>
                </a:extLst>
              </a:tr>
              <a:tr h="234000">
                <a:tc>
                  <a:txBody>
                    <a:bodyPr/>
                    <a:lstStyle/>
                    <a:p>
                      <a:pPr algn="l" fontAlgn="b"/>
                      <a:r>
                        <a:rPr lang="fi-FI" sz="1000" b="1" u="none" strike="noStrike" dirty="0">
                          <a:effectLst/>
                          <a:latin typeface="+mn-lt"/>
                        </a:rPr>
                        <a:t>Verotulot</a:t>
                      </a:r>
                      <a:endParaRPr lang="fi-FI" sz="1000" b="1" i="0" u="none" strike="noStrike" dirty="0">
                        <a:solidFill>
                          <a:srgbClr val="000000"/>
                        </a:solidFill>
                        <a:effectLst/>
                        <a:latin typeface="+mn-lt"/>
                      </a:endParaRP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963 531</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1 035 228</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1 071 061</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599 924</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582 397</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610 638</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637 398</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655 528</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7,4</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3,5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-44,0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-2,9</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4,8</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4,4</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2,8</a:t>
                      </a:r>
                    </a:p>
                  </a:txBody>
                  <a:tcPr marL="36000" marR="36000" marT="18000" marB="18000" anchor="b"/>
                </a:tc>
                <a:extLst>
                  <a:ext uri="{0D108BD9-81ED-4DB2-BD59-A6C34878D82A}">
                    <a16:rowId xmlns:a16="http://schemas.microsoft.com/office/drawing/2014/main" val="2129240565"/>
                  </a:ext>
                </a:extLst>
              </a:tr>
              <a:tr h="234000">
                <a:tc>
                  <a:txBody>
                    <a:bodyPr/>
                    <a:lstStyle/>
                    <a:p>
                      <a:pPr algn="l" fontAlgn="b"/>
                      <a:r>
                        <a:rPr lang="fi-FI" sz="1000" u="none" strike="noStrike" dirty="0">
                          <a:effectLst/>
                          <a:latin typeface="+mn-lt"/>
                        </a:rPr>
                        <a:t>Kunnan tulovero</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824 799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852 822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882 738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441 380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423 876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449 304</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6,0</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3299925647"/>
                  </a:ext>
                </a:extLst>
              </a:tr>
              <a:tr h="234000">
                <a:tc>
                  <a:txBody>
                    <a:bodyPr/>
                    <a:lstStyle/>
                    <a:p>
                      <a:pPr algn="l" fontAlgn="b"/>
                      <a:r>
                        <a:rPr lang="fi-FI" sz="1000" u="none" strike="noStrike" dirty="0">
                          <a:effectLst/>
                          <a:latin typeface="+mn-lt"/>
                        </a:rPr>
                        <a:t>Kiinteistövero</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69 515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80 874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86 189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89 858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96 458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100 371</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4,1</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4172191446"/>
                  </a:ext>
                </a:extLst>
              </a:tr>
              <a:tr h="234000">
                <a:tc>
                  <a:txBody>
                    <a:bodyPr/>
                    <a:lstStyle/>
                    <a:p>
                      <a:pPr algn="l" fontAlgn="b"/>
                      <a:r>
                        <a:rPr lang="fi-FI" sz="1000" u="none" strike="noStrike" dirty="0">
                          <a:effectLst/>
                          <a:latin typeface="+mn-lt"/>
                        </a:rPr>
                        <a:t>Osuus yhteisöveron tuotosta</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68 948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101 531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102 133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68 684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62 063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59 763</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47,3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-3,7</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1563731675"/>
                  </a:ext>
                </a:extLst>
              </a:tr>
              <a:tr h="234000">
                <a:tc>
                  <a:txBody>
                    <a:bodyPr/>
                    <a:lstStyle/>
                    <a:p>
                      <a:pPr algn="l" fontAlgn="b"/>
                      <a:r>
                        <a:rPr lang="fi-FI" sz="1000" b="1" u="none" strike="noStrike" dirty="0">
                          <a:effectLst/>
                          <a:latin typeface="+mn-lt"/>
                        </a:rPr>
                        <a:t>Valtionosuudet</a:t>
                      </a:r>
                      <a:endParaRPr lang="fi-FI" sz="1000" b="1" i="0" u="none" strike="noStrike" dirty="0">
                        <a:solidFill>
                          <a:srgbClr val="000000"/>
                        </a:solidFill>
                        <a:effectLst/>
                        <a:latin typeface="+mn-lt"/>
                      </a:endParaRP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676 567</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639 650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674 462</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133 969</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118 111</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134 244</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138 718</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142 810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-5,5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5,4</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-80,1</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-11,8</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13,7</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3,3</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2,9</a:t>
                      </a:r>
                    </a:p>
                  </a:txBody>
                  <a:tcPr marL="36000" marR="36000" marT="18000" marB="18000" anchor="b"/>
                </a:tc>
                <a:extLst>
                  <a:ext uri="{0D108BD9-81ED-4DB2-BD59-A6C34878D82A}">
                    <a16:rowId xmlns:a16="http://schemas.microsoft.com/office/drawing/2014/main" val="4095410207"/>
                  </a:ext>
                </a:extLst>
              </a:tr>
              <a:tr h="234000">
                <a:tc>
                  <a:txBody>
                    <a:bodyPr/>
                    <a:lstStyle/>
                    <a:p>
                      <a:pPr algn="l" fontAlgn="b"/>
                      <a:r>
                        <a:rPr lang="fi-FI" sz="1000" u="none" strike="noStrike" dirty="0">
                          <a:effectLst/>
                          <a:latin typeface="+mn-lt"/>
                        </a:rPr>
                        <a:t>Käyttötulot yhteensä (toimintatuotot + vero-tulot +valtionosuudet)</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1 985 517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2 040 593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2 112 785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980 674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947 399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1 000 066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1 021 010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1 046 037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-53,6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2,5</a:t>
                      </a:r>
                    </a:p>
                  </a:txBody>
                  <a:tcPr marL="36000" marR="36000" marT="18000" marB="18000" anchor="b"/>
                </a:tc>
                <a:extLst>
                  <a:ext uri="{0D108BD9-81ED-4DB2-BD59-A6C34878D82A}">
                    <a16:rowId xmlns:a16="http://schemas.microsoft.com/office/drawing/2014/main" val="3593191680"/>
                  </a:ext>
                </a:extLst>
              </a:tr>
              <a:tr h="234000">
                <a:tc>
                  <a:txBody>
                    <a:bodyPr/>
                    <a:lstStyle/>
                    <a:p>
                      <a:pPr algn="l" fontAlgn="b"/>
                      <a:r>
                        <a:rPr lang="fi-FI" sz="1000" u="none" strike="noStrike" dirty="0">
                          <a:effectLst/>
                          <a:latin typeface="+mn-lt"/>
                        </a:rPr>
                        <a:t>Vuosikate</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136 987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132 888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103 499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119 423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75 819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88 466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92 392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97 404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-22,1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-36,5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5,4</a:t>
                      </a:r>
                    </a:p>
                  </a:txBody>
                  <a:tcPr marL="36000" marR="36000" marT="18000" marB="18000" anchor="b"/>
                </a:tc>
                <a:extLst>
                  <a:ext uri="{0D108BD9-81ED-4DB2-BD59-A6C34878D82A}">
                    <a16:rowId xmlns:a16="http://schemas.microsoft.com/office/drawing/2014/main" val="3568586362"/>
                  </a:ext>
                </a:extLst>
              </a:tr>
              <a:tr h="234000">
                <a:tc>
                  <a:txBody>
                    <a:bodyPr/>
                    <a:lstStyle/>
                    <a:p>
                      <a:pPr algn="l" fontAlgn="b"/>
                      <a:r>
                        <a:rPr lang="fi-FI" sz="1000" u="none" strike="noStrike" dirty="0">
                          <a:effectLst/>
                          <a:latin typeface="+mn-lt"/>
                        </a:rPr>
                        <a:t>Tilikauden yli-/alijäämä</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38 278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24 310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1 183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8 755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-30 037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-16 321</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-36,5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-95,1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640,1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-443,1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-45,7</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398960608"/>
                  </a:ext>
                </a:extLst>
              </a:tr>
              <a:tr h="234000">
                <a:tc>
                  <a:txBody>
                    <a:bodyPr/>
                    <a:lstStyle/>
                    <a:p>
                      <a:pPr algn="l" fontAlgn="b"/>
                      <a:r>
                        <a:rPr lang="fi-FI" sz="1000" u="none" strike="noStrike" dirty="0">
                          <a:effectLst/>
                          <a:latin typeface="+mn-lt"/>
                        </a:rPr>
                        <a:t>Käyttöomaisuus-investoinnit (brutto)</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135 244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145 010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161 899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190 220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159 040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149 525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161 911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136 706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-15,6</a:t>
                      </a:r>
                    </a:p>
                  </a:txBody>
                  <a:tcPr marL="36000" marR="36000" marT="18000" marB="18000" anchor="b"/>
                </a:tc>
                <a:extLst>
                  <a:ext uri="{0D108BD9-81ED-4DB2-BD59-A6C34878D82A}">
                    <a16:rowId xmlns:a16="http://schemas.microsoft.com/office/drawing/2014/main" val="1097958720"/>
                  </a:ext>
                </a:extLst>
              </a:tr>
              <a:tr h="234000">
                <a:tc>
                  <a:txBody>
                    <a:bodyPr/>
                    <a:lstStyle/>
                    <a:p>
                      <a:pPr algn="l" fontAlgn="b"/>
                      <a:r>
                        <a:rPr lang="fi-FI" sz="1000" u="none" strike="noStrike" dirty="0">
                          <a:effectLst/>
                          <a:latin typeface="+mn-lt"/>
                        </a:rPr>
                        <a:t>Lainakanta (kunnan oma)</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884 741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882 749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885 153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976 995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924 766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920 079</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-0,5</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dirty="0">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3747289134"/>
                  </a:ext>
                </a:extLst>
              </a:tr>
            </a:tbl>
          </a:graphicData>
        </a:graphic>
      </p:graphicFrame>
    </p:spTree>
    <p:extLst>
      <p:ext uri="{BB962C8B-B14F-4D97-AF65-F5344CB8AC3E}">
        <p14:creationId xmlns:p14="http://schemas.microsoft.com/office/powerpoint/2010/main" val="28069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CC11">
            <a:alpha val="0"/>
          </a:srgbClr>
        </a:solidFill>
        <a:effectLst/>
      </p:bgPr>
    </p:bg>
    <p:spTree>
      <p:nvGrpSpPr>
        <p:cNvPr id="1" name=""/>
        <p:cNvGrpSpPr/>
        <p:nvPr/>
      </p:nvGrpSpPr>
      <p:grpSpPr>
        <a:xfrm>
          <a:off x="0" y="0"/>
          <a:ext cx="0" cy="0"/>
          <a:chOff x="0" y="0"/>
          <a:chExt cx="0" cy="0"/>
        </a:xfrm>
      </p:grpSpPr>
      <p:sp>
        <p:nvSpPr>
          <p:cNvPr id="10" name="Otsikko 1">
            <a:extLst>
              <a:ext uri="{FF2B5EF4-FFF2-40B4-BE49-F238E27FC236}">
                <a16:creationId xmlns:a16="http://schemas.microsoft.com/office/drawing/2014/main" id="{3E4F8491-AF3F-C14A-BED4-E48810A92E9C}"/>
              </a:ext>
            </a:extLst>
          </p:cNvPr>
          <p:cNvSpPr>
            <a:spLocks noGrp="1"/>
          </p:cNvSpPr>
          <p:nvPr>
            <p:ph type="title"/>
          </p:nvPr>
        </p:nvSpPr>
        <p:spPr>
          <a:xfrm>
            <a:off x="448456" y="365125"/>
            <a:ext cx="11288842" cy="1325563"/>
          </a:xfrm>
        </p:spPr>
        <p:txBody>
          <a:bodyPr>
            <a:normAutofit/>
          </a:bodyPr>
          <a:lstStyle/>
          <a:p>
            <a:r>
              <a:rPr lang="fi-FI" sz="3200" dirty="0"/>
              <a:t>Pohjois-Savon kuntien tilinpäätös- ja talousarviotietojen vertailu</a:t>
            </a:r>
            <a:br>
              <a:rPr lang="fi-FI" sz="3200" dirty="0"/>
            </a:br>
            <a:r>
              <a:rPr lang="fi-FI" sz="2000" dirty="0"/>
              <a:t>€/as</a:t>
            </a:r>
          </a:p>
        </p:txBody>
      </p:sp>
      <p:pic>
        <p:nvPicPr>
          <p:cNvPr id="7" name="Kuva 6">
            <a:extLst>
              <a:ext uri="{FF2B5EF4-FFF2-40B4-BE49-F238E27FC236}">
                <a16:creationId xmlns:a16="http://schemas.microsoft.com/office/drawing/2014/main" id="{34C10C92-2E94-7A44-BD24-737A3C00410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755943" y="6332259"/>
            <a:ext cx="2316136" cy="409184"/>
          </a:xfrm>
          <a:prstGeom prst="rect">
            <a:avLst/>
          </a:prstGeom>
        </p:spPr>
      </p:pic>
      <p:graphicFrame>
        <p:nvGraphicFramePr>
          <p:cNvPr id="2" name="Taulukko 1">
            <a:extLst>
              <a:ext uri="{FF2B5EF4-FFF2-40B4-BE49-F238E27FC236}">
                <a16:creationId xmlns:a16="http://schemas.microsoft.com/office/drawing/2014/main" id="{A24F4A9B-6309-FE17-699C-7933AB267E51}"/>
              </a:ext>
            </a:extLst>
          </p:cNvPr>
          <p:cNvGraphicFramePr>
            <a:graphicFrameLocks noGrp="1"/>
          </p:cNvGraphicFramePr>
          <p:nvPr>
            <p:extLst>
              <p:ext uri="{D42A27DB-BD31-4B8C-83A1-F6EECF244321}">
                <p14:modId xmlns:p14="http://schemas.microsoft.com/office/powerpoint/2010/main" val="819401771"/>
              </p:ext>
            </p:extLst>
          </p:nvPr>
        </p:nvGraphicFramePr>
        <p:xfrm>
          <a:off x="1761153" y="1573200"/>
          <a:ext cx="7334737" cy="4362000"/>
        </p:xfrm>
        <a:graphic>
          <a:graphicData uri="http://schemas.openxmlformats.org/drawingml/2006/table">
            <a:tbl>
              <a:tblPr firstRow="1" bandRow="1">
                <a:tableStyleId>{9D7B26C5-4107-4FEC-AEDC-1716B250A1EF}</a:tableStyleId>
              </a:tblPr>
              <a:tblGrid>
                <a:gridCol w="1862737">
                  <a:extLst>
                    <a:ext uri="{9D8B030D-6E8A-4147-A177-3AD203B41FA5}">
                      <a16:colId xmlns:a16="http://schemas.microsoft.com/office/drawing/2014/main" val="233246824"/>
                    </a:ext>
                  </a:extLst>
                </a:gridCol>
                <a:gridCol w="684000">
                  <a:extLst>
                    <a:ext uri="{9D8B030D-6E8A-4147-A177-3AD203B41FA5}">
                      <a16:colId xmlns:a16="http://schemas.microsoft.com/office/drawing/2014/main" val="500980084"/>
                    </a:ext>
                  </a:extLst>
                </a:gridCol>
                <a:gridCol w="684000">
                  <a:extLst>
                    <a:ext uri="{9D8B030D-6E8A-4147-A177-3AD203B41FA5}">
                      <a16:colId xmlns:a16="http://schemas.microsoft.com/office/drawing/2014/main" val="2748351164"/>
                    </a:ext>
                  </a:extLst>
                </a:gridCol>
                <a:gridCol w="684000">
                  <a:extLst>
                    <a:ext uri="{9D8B030D-6E8A-4147-A177-3AD203B41FA5}">
                      <a16:colId xmlns:a16="http://schemas.microsoft.com/office/drawing/2014/main" val="1944416234"/>
                    </a:ext>
                  </a:extLst>
                </a:gridCol>
                <a:gridCol w="684000">
                  <a:extLst>
                    <a:ext uri="{9D8B030D-6E8A-4147-A177-3AD203B41FA5}">
                      <a16:colId xmlns:a16="http://schemas.microsoft.com/office/drawing/2014/main" val="1360016643"/>
                    </a:ext>
                  </a:extLst>
                </a:gridCol>
                <a:gridCol w="684000">
                  <a:extLst>
                    <a:ext uri="{9D8B030D-6E8A-4147-A177-3AD203B41FA5}">
                      <a16:colId xmlns:a16="http://schemas.microsoft.com/office/drawing/2014/main" val="1803106048"/>
                    </a:ext>
                  </a:extLst>
                </a:gridCol>
                <a:gridCol w="684000">
                  <a:extLst>
                    <a:ext uri="{9D8B030D-6E8A-4147-A177-3AD203B41FA5}">
                      <a16:colId xmlns:a16="http://schemas.microsoft.com/office/drawing/2014/main" val="424965114"/>
                    </a:ext>
                  </a:extLst>
                </a:gridCol>
                <a:gridCol w="684000">
                  <a:extLst>
                    <a:ext uri="{9D8B030D-6E8A-4147-A177-3AD203B41FA5}">
                      <a16:colId xmlns:a16="http://schemas.microsoft.com/office/drawing/2014/main" val="1543478279"/>
                    </a:ext>
                  </a:extLst>
                </a:gridCol>
                <a:gridCol w="684000">
                  <a:extLst>
                    <a:ext uri="{9D8B030D-6E8A-4147-A177-3AD203B41FA5}">
                      <a16:colId xmlns:a16="http://schemas.microsoft.com/office/drawing/2014/main" val="3008847148"/>
                    </a:ext>
                  </a:extLst>
                </a:gridCol>
              </a:tblGrid>
              <a:tr h="486000">
                <a:tc>
                  <a:txBody>
                    <a:bodyPr/>
                    <a:lstStyle/>
                    <a:p>
                      <a:pPr algn="l" fontAlgn="b"/>
                      <a:r>
                        <a:rPr lang="fi-FI" sz="1000" u="none" strike="noStrike" dirty="0">
                          <a:effectLst/>
                          <a:latin typeface="+mn-lt"/>
                        </a:rPr>
                        <a:t>Tiedot</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000" u="none" strike="noStrike" dirty="0">
                          <a:effectLst/>
                        </a:rPr>
                        <a:t>TP2020</a:t>
                      </a:r>
                      <a:endParaRPr lang="fi-FI" sz="8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TP2021</a:t>
                      </a:r>
                      <a:endParaRPr lang="fi-FI" sz="8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TP2022</a:t>
                      </a:r>
                      <a:endParaRPr lang="fi-FI" sz="8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TP2023</a:t>
                      </a:r>
                      <a:endParaRPr lang="fi-FI" sz="8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TA2024</a:t>
                      </a:r>
                      <a:endParaRPr lang="fi-FI" sz="8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1" i="0" u="none" strike="noStrike" dirty="0">
                          <a:solidFill>
                            <a:srgbClr val="000000"/>
                          </a:solidFill>
                          <a:effectLst/>
                          <a:latin typeface="Calibri" panose="020F0502020204030204" pitchFamily="34" charset="0"/>
                        </a:rPr>
                        <a:t>TA2025</a:t>
                      </a:r>
                    </a:p>
                  </a:txBody>
                  <a:tcPr marL="36000" marR="36000" marT="18000" marB="18000" anchor="b"/>
                </a:tc>
                <a:tc>
                  <a:txBody>
                    <a:bodyPr/>
                    <a:lstStyle/>
                    <a:p>
                      <a:pPr algn="r" fontAlgn="b"/>
                      <a:r>
                        <a:rPr lang="fi-FI" sz="1000" u="none" strike="noStrike" dirty="0">
                          <a:effectLst/>
                        </a:rPr>
                        <a:t>TS2026</a:t>
                      </a:r>
                      <a:endParaRPr lang="fi-FI" sz="8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TS2027</a:t>
                      </a:r>
                      <a:endParaRPr lang="fi-FI" sz="800" b="0" i="0" u="none" strike="noStrike" dirty="0">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4112515116"/>
                  </a:ext>
                </a:extLst>
              </a:tr>
              <a:tr h="234000">
                <a:tc>
                  <a:txBody>
                    <a:bodyPr/>
                    <a:lstStyle/>
                    <a:p>
                      <a:pPr algn="l" fontAlgn="b"/>
                      <a:r>
                        <a:rPr lang="fi-FI" sz="1000" b="1" u="none" strike="noStrike" dirty="0">
                          <a:effectLst/>
                          <a:latin typeface="+mn-lt"/>
                        </a:rPr>
                        <a:t>Toimintatulot</a:t>
                      </a:r>
                      <a:endParaRPr lang="fi-FI" sz="1000" b="1" i="0" u="none" strike="noStrike" dirty="0">
                        <a:solidFill>
                          <a:srgbClr val="000000"/>
                        </a:solidFill>
                        <a:effectLst/>
                        <a:latin typeface="+mn-lt"/>
                      </a:endParaRP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1 391</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1 473</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1 483</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994</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995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1 028</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987</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998</a:t>
                      </a:r>
                    </a:p>
                  </a:txBody>
                  <a:tcPr marL="36000" marR="36000" marT="18000" marB="18000" anchor="b"/>
                </a:tc>
                <a:extLst>
                  <a:ext uri="{0D108BD9-81ED-4DB2-BD59-A6C34878D82A}">
                    <a16:rowId xmlns:a16="http://schemas.microsoft.com/office/drawing/2014/main" val="238544672"/>
                  </a:ext>
                </a:extLst>
              </a:tr>
              <a:tr h="234000">
                <a:tc>
                  <a:txBody>
                    <a:bodyPr/>
                    <a:lstStyle/>
                    <a:p>
                      <a:pPr algn="l" fontAlgn="b"/>
                      <a:r>
                        <a:rPr lang="fi-FI" sz="1000" u="none" strike="noStrike" dirty="0">
                          <a:effectLst/>
                          <a:latin typeface="+mn-lt"/>
                        </a:rPr>
                        <a:t>Toimintamenot</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7 533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7 763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8 209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3 500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3 569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3 731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3 786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3 859</a:t>
                      </a:r>
                    </a:p>
                  </a:txBody>
                  <a:tcPr marL="36000" marR="36000" marT="18000" marB="18000" anchor="b"/>
                </a:tc>
                <a:extLst>
                  <a:ext uri="{0D108BD9-81ED-4DB2-BD59-A6C34878D82A}">
                    <a16:rowId xmlns:a16="http://schemas.microsoft.com/office/drawing/2014/main" val="1805525439"/>
                  </a:ext>
                </a:extLst>
              </a:tr>
              <a:tr h="234000">
                <a:tc>
                  <a:txBody>
                    <a:bodyPr/>
                    <a:lstStyle/>
                    <a:p>
                      <a:pPr algn="l" fontAlgn="b"/>
                      <a:r>
                        <a:rPr lang="fi-FI" sz="1000" u="none" strike="noStrike" dirty="0">
                          <a:effectLst/>
                          <a:latin typeface="+mn-lt"/>
                        </a:rPr>
                        <a:t>Henkilöstömenot</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2 726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2 768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2 932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1 776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1 804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1 825</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3356639627"/>
                  </a:ext>
                </a:extLst>
              </a:tr>
              <a:tr h="234000">
                <a:tc>
                  <a:txBody>
                    <a:bodyPr/>
                    <a:lstStyle/>
                    <a:p>
                      <a:pPr algn="l" fontAlgn="b"/>
                      <a:r>
                        <a:rPr lang="fi-FI" sz="1000" u="none" strike="noStrike">
                          <a:effectLst/>
                          <a:latin typeface="+mn-lt"/>
                        </a:rPr>
                        <a:t>Palvelujen ostot</a:t>
                      </a:r>
                      <a:endParaRPr lang="fi-FI" sz="1000" b="0" i="0" u="none" strike="noStrike">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3 785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4 147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4 386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1 101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1 113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1 189</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1041060000"/>
                  </a:ext>
                </a:extLst>
              </a:tr>
              <a:tr h="234000">
                <a:tc>
                  <a:txBody>
                    <a:bodyPr/>
                    <a:lstStyle/>
                    <a:p>
                      <a:pPr algn="l" fontAlgn="b"/>
                      <a:r>
                        <a:rPr lang="fi-FI" sz="1000" u="none" strike="noStrike" dirty="0">
                          <a:effectLst/>
                          <a:latin typeface="+mn-lt"/>
                        </a:rPr>
                        <a:t>Toimintakate</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6 139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6 290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6 727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2 528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2 569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2 700</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513095305"/>
                  </a:ext>
                </a:extLst>
              </a:tr>
              <a:tr h="234000">
                <a:tc>
                  <a:txBody>
                    <a:bodyPr/>
                    <a:lstStyle/>
                    <a:p>
                      <a:pPr algn="l" fontAlgn="b"/>
                      <a:r>
                        <a:rPr lang="fi-FI" sz="1000" b="1" u="none" strike="noStrike" dirty="0">
                          <a:effectLst/>
                          <a:latin typeface="+mn-lt"/>
                        </a:rPr>
                        <a:t>Verotulot</a:t>
                      </a:r>
                      <a:endParaRPr lang="fi-FI" sz="1000" b="1" i="0" u="none" strike="noStrike" dirty="0">
                        <a:solidFill>
                          <a:srgbClr val="000000"/>
                        </a:solidFill>
                        <a:effectLst/>
                        <a:latin typeface="+mn-lt"/>
                      </a:endParaRP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3 881</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4 168</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4 324</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2 417</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2 347</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2 460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2 568</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2 641</a:t>
                      </a:r>
                    </a:p>
                  </a:txBody>
                  <a:tcPr marL="36000" marR="36000" marT="18000" marB="18000" anchor="b"/>
                </a:tc>
                <a:extLst>
                  <a:ext uri="{0D108BD9-81ED-4DB2-BD59-A6C34878D82A}">
                    <a16:rowId xmlns:a16="http://schemas.microsoft.com/office/drawing/2014/main" val="2165209856"/>
                  </a:ext>
                </a:extLst>
              </a:tr>
              <a:tr h="234000">
                <a:tc>
                  <a:txBody>
                    <a:bodyPr/>
                    <a:lstStyle/>
                    <a:p>
                      <a:pPr algn="l" fontAlgn="b"/>
                      <a:r>
                        <a:rPr lang="fi-FI" sz="1000" u="none" strike="noStrike">
                          <a:effectLst/>
                          <a:latin typeface="+mn-lt"/>
                        </a:rPr>
                        <a:t>Kunnan tulovero</a:t>
                      </a:r>
                      <a:endParaRPr lang="fi-FI" sz="1000" b="0" i="0" u="none" strike="noStrike">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3 322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3 434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3 564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1 778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1 708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1 810</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166168436"/>
                  </a:ext>
                </a:extLst>
              </a:tr>
              <a:tr h="234000">
                <a:tc>
                  <a:txBody>
                    <a:bodyPr/>
                    <a:lstStyle/>
                    <a:p>
                      <a:pPr algn="l" fontAlgn="b"/>
                      <a:r>
                        <a:rPr lang="fi-FI" sz="1000" u="none" strike="noStrike" dirty="0">
                          <a:effectLst/>
                          <a:latin typeface="+mn-lt"/>
                        </a:rPr>
                        <a:t>Kiinteistövero</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280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326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348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362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389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404</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614524435"/>
                  </a:ext>
                </a:extLst>
              </a:tr>
              <a:tr h="234000">
                <a:tc>
                  <a:txBody>
                    <a:bodyPr/>
                    <a:lstStyle/>
                    <a:p>
                      <a:pPr algn="l" fontAlgn="b"/>
                      <a:r>
                        <a:rPr lang="fi-FI" sz="1000" b="0" u="none" strike="noStrike" dirty="0">
                          <a:effectLst/>
                          <a:latin typeface="+mn-lt"/>
                        </a:rPr>
                        <a:t>Osuus yhteisöveron tuotosta</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278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409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412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277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241</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3150186383"/>
                  </a:ext>
                </a:extLst>
              </a:tr>
              <a:tr h="234000">
                <a:tc>
                  <a:txBody>
                    <a:bodyPr/>
                    <a:lstStyle/>
                    <a:p>
                      <a:pPr algn="l" fontAlgn="b"/>
                      <a:r>
                        <a:rPr lang="fi-FI" sz="1000" b="1" u="none" strike="noStrike" dirty="0">
                          <a:effectLst/>
                          <a:latin typeface="+mn-lt"/>
                        </a:rPr>
                        <a:t>Valtionosuudet</a:t>
                      </a:r>
                      <a:endParaRPr lang="fi-FI" sz="1000" b="1" i="0" u="none" strike="noStrike" dirty="0">
                        <a:solidFill>
                          <a:srgbClr val="000000"/>
                        </a:solidFill>
                        <a:effectLst/>
                        <a:latin typeface="+mn-lt"/>
                      </a:endParaRP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2 725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2 575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2 723</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540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476</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541</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559</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575</a:t>
                      </a:r>
                    </a:p>
                  </a:txBody>
                  <a:tcPr marL="36000" marR="36000" marT="18000" marB="18000" anchor="b"/>
                </a:tc>
                <a:extLst>
                  <a:ext uri="{0D108BD9-81ED-4DB2-BD59-A6C34878D82A}">
                    <a16:rowId xmlns:a16="http://schemas.microsoft.com/office/drawing/2014/main" val="4058930554"/>
                  </a:ext>
                </a:extLst>
              </a:tr>
              <a:tr h="234000">
                <a:tc>
                  <a:txBody>
                    <a:bodyPr/>
                    <a:lstStyle/>
                    <a:p>
                      <a:pPr algn="l" fontAlgn="b"/>
                      <a:r>
                        <a:rPr lang="fi-FI" sz="1000" u="none" strike="noStrike" dirty="0">
                          <a:effectLst/>
                          <a:latin typeface="+mn-lt"/>
                        </a:rPr>
                        <a:t>Käyttötulot yhteensä (toimintatuotot + verotulot + valtionosuudet)</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7 998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8 216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8 530</a:t>
                      </a:r>
                    </a:p>
                  </a:txBody>
                  <a:tcPr marL="36000" marR="36000" marT="18000" marB="18000" anchor="b"/>
                </a:tc>
                <a:tc>
                  <a:txBody>
                    <a:bodyPr/>
                    <a:lstStyle/>
                    <a:p>
                      <a:pPr algn="r" fontAlgn="b"/>
                      <a:r>
                        <a:rPr lang="fi-FI" sz="1100" b="0" i="0" u="none" strike="noStrike" dirty="0">
                          <a:solidFill>
                            <a:srgbClr val="000000"/>
                          </a:solidFill>
                          <a:effectLst/>
                          <a:latin typeface="Calibri" panose="020F0502020204030204" pitchFamily="34" charset="0"/>
                        </a:rPr>
                        <a:t>3 951</a:t>
                      </a:r>
                    </a:p>
                  </a:txBody>
                  <a:tcPr marL="36000" marR="36000" marT="18000" marB="18000" anchor="b"/>
                </a:tc>
                <a:tc>
                  <a:txBody>
                    <a:bodyPr/>
                    <a:lstStyle/>
                    <a:p>
                      <a:pPr algn="r" fontAlgn="b"/>
                      <a:r>
                        <a:rPr lang="fi-FI" sz="1100" b="0" i="0" u="none" strike="noStrike" dirty="0">
                          <a:solidFill>
                            <a:srgbClr val="000000"/>
                          </a:solidFill>
                          <a:effectLst/>
                          <a:latin typeface="Calibri" panose="020F0502020204030204" pitchFamily="34" charset="0"/>
                        </a:rPr>
                        <a:t>3 817</a:t>
                      </a:r>
                    </a:p>
                  </a:txBody>
                  <a:tcPr marL="36000" marR="36000" marT="18000" marB="18000" anchor="b"/>
                </a:tc>
                <a:tc>
                  <a:txBody>
                    <a:bodyPr/>
                    <a:lstStyle/>
                    <a:p>
                      <a:pPr algn="r" fontAlgn="b"/>
                      <a:r>
                        <a:rPr lang="fi-FI" sz="1100" b="0" i="0" u="none" strike="noStrike" dirty="0">
                          <a:solidFill>
                            <a:srgbClr val="000000"/>
                          </a:solidFill>
                          <a:effectLst/>
                          <a:latin typeface="Calibri" panose="020F0502020204030204" pitchFamily="34" charset="0"/>
                        </a:rPr>
                        <a:t>4 029</a:t>
                      </a:r>
                    </a:p>
                  </a:txBody>
                  <a:tcPr marL="36000" marR="36000" marT="18000" marB="18000" anchor="b"/>
                </a:tc>
                <a:tc>
                  <a:txBody>
                    <a:bodyPr/>
                    <a:lstStyle/>
                    <a:p>
                      <a:pPr algn="r" fontAlgn="b"/>
                      <a:r>
                        <a:rPr lang="fi-FI" sz="1100" b="0" i="0" u="none" strike="noStrike" dirty="0">
                          <a:solidFill>
                            <a:srgbClr val="000000"/>
                          </a:solidFill>
                          <a:effectLst/>
                          <a:latin typeface="Calibri" panose="020F0502020204030204" pitchFamily="34" charset="0"/>
                        </a:rPr>
                        <a:t>4 114</a:t>
                      </a:r>
                    </a:p>
                  </a:txBody>
                  <a:tcPr marL="36000" marR="36000" marT="18000" marB="18000" anchor="b"/>
                </a:tc>
                <a:tc>
                  <a:txBody>
                    <a:bodyPr/>
                    <a:lstStyle/>
                    <a:p>
                      <a:pPr algn="r" fontAlgn="b"/>
                      <a:r>
                        <a:rPr lang="fi-FI" sz="1100" b="0" i="0" u="none" strike="noStrike" dirty="0">
                          <a:solidFill>
                            <a:srgbClr val="000000"/>
                          </a:solidFill>
                          <a:effectLst/>
                          <a:latin typeface="Calibri" panose="020F0502020204030204" pitchFamily="34" charset="0"/>
                        </a:rPr>
                        <a:t>4 215</a:t>
                      </a:r>
                    </a:p>
                  </a:txBody>
                  <a:tcPr marL="36000" marR="36000" marT="18000" marB="18000" anchor="b"/>
                </a:tc>
                <a:extLst>
                  <a:ext uri="{0D108BD9-81ED-4DB2-BD59-A6C34878D82A}">
                    <a16:rowId xmlns:a16="http://schemas.microsoft.com/office/drawing/2014/main" val="1501314515"/>
                  </a:ext>
                </a:extLst>
              </a:tr>
              <a:tr h="234000">
                <a:tc>
                  <a:txBody>
                    <a:bodyPr/>
                    <a:lstStyle/>
                    <a:p>
                      <a:pPr algn="l" fontAlgn="b"/>
                      <a:r>
                        <a:rPr lang="fi-FI" sz="1000" u="none" strike="noStrike" dirty="0">
                          <a:effectLst/>
                          <a:latin typeface="+mn-lt"/>
                        </a:rPr>
                        <a:t>Vuosikate</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552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535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418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481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305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356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372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392</a:t>
                      </a:r>
                    </a:p>
                  </a:txBody>
                  <a:tcPr marL="36000" marR="36000" marT="18000" marB="18000" anchor="b"/>
                </a:tc>
                <a:extLst>
                  <a:ext uri="{0D108BD9-81ED-4DB2-BD59-A6C34878D82A}">
                    <a16:rowId xmlns:a16="http://schemas.microsoft.com/office/drawing/2014/main" val="2828295297"/>
                  </a:ext>
                </a:extLst>
              </a:tr>
              <a:tr h="234000">
                <a:tc>
                  <a:txBody>
                    <a:bodyPr/>
                    <a:lstStyle/>
                    <a:p>
                      <a:pPr algn="l" fontAlgn="b"/>
                      <a:r>
                        <a:rPr lang="fi-FI" sz="1000" u="none" strike="noStrike" dirty="0">
                          <a:effectLst/>
                          <a:latin typeface="+mn-lt"/>
                        </a:rPr>
                        <a:t>Tilikauden yli-/alijäämä</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-66</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1046857918"/>
                  </a:ext>
                </a:extLst>
              </a:tr>
              <a:tr h="234000">
                <a:tc>
                  <a:txBody>
                    <a:bodyPr/>
                    <a:lstStyle/>
                    <a:p>
                      <a:pPr algn="l" fontAlgn="b"/>
                      <a:r>
                        <a:rPr lang="fi-FI" sz="1000" u="none" strike="noStrike" dirty="0">
                          <a:effectLst/>
                          <a:latin typeface="+mn-lt"/>
                        </a:rPr>
                        <a:t>Käyttöomaisuusinvestoinnit (brutto)</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545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584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654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766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641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602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652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551</a:t>
                      </a:r>
                    </a:p>
                  </a:txBody>
                  <a:tcPr marL="36000" marR="36000" marT="18000" marB="18000" anchor="b"/>
                </a:tc>
                <a:extLst>
                  <a:ext uri="{0D108BD9-81ED-4DB2-BD59-A6C34878D82A}">
                    <a16:rowId xmlns:a16="http://schemas.microsoft.com/office/drawing/2014/main" val="2259936248"/>
                  </a:ext>
                </a:extLst>
              </a:tr>
              <a:tr h="234000">
                <a:tc>
                  <a:txBody>
                    <a:bodyPr/>
                    <a:lstStyle/>
                    <a:p>
                      <a:pPr algn="l" fontAlgn="b"/>
                      <a:r>
                        <a:rPr lang="fi-FI" sz="1000" u="none" strike="noStrike" dirty="0">
                          <a:effectLst/>
                          <a:latin typeface="+mn-lt"/>
                        </a:rPr>
                        <a:t>Lainakanta (kunnan oma)</a:t>
                      </a:r>
                      <a:endParaRPr lang="fi-FI" sz="1000" b="0" i="0" u="none" strike="noStrike" dirty="0">
                        <a:solidFill>
                          <a:srgbClr val="000000"/>
                        </a:solidFill>
                        <a:effectLst/>
                        <a:latin typeface="+mn-lt"/>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3 564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3 554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3 574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3 936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3 726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3 707</a:t>
                      </a:r>
                    </a:p>
                  </a:txBody>
                  <a:tcPr marL="36000" marR="36000" marT="18000" marB="18000" anchor="b"/>
                </a:tc>
                <a:tc>
                  <a:txBody>
                    <a:bodyPr/>
                    <a:lstStyle/>
                    <a:p>
                      <a:pPr algn="l" fontAlgn="b"/>
                      <a:endParaRPr lang="fi-FI" sz="1100" b="0" i="0" u="none" strike="noStrike">
                        <a:solidFill>
                          <a:srgbClr val="000000"/>
                        </a:solidFill>
                        <a:effectLst/>
                        <a:latin typeface="Calibri" panose="020F0502020204030204" pitchFamily="34" charset="0"/>
                      </a:endParaRPr>
                    </a:p>
                  </a:txBody>
                  <a:tcPr marL="36000" marR="36000" marT="18000" marB="18000" anchor="b"/>
                </a:tc>
                <a:tc>
                  <a:txBody>
                    <a:bodyPr/>
                    <a:lstStyle/>
                    <a:p>
                      <a:pPr algn="l" fontAlgn="b"/>
                      <a:endParaRPr lang="fi-FI" sz="1100" b="0" i="0" u="none" strike="noStrike" dirty="0">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2389172551"/>
                  </a:ext>
                </a:extLst>
              </a:tr>
            </a:tbl>
          </a:graphicData>
        </a:graphic>
      </p:graphicFrame>
      <p:sp>
        <p:nvSpPr>
          <p:cNvPr id="4" name="Tekstiruutu 3">
            <a:extLst>
              <a:ext uri="{FF2B5EF4-FFF2-40B4-BE49-F238E27FC236}">
                <a16:creationId xmlns:a16="http://schemas.microsoft.com/office/drawing/2014/main" id="{893043F6-2FFF-D114-BCEB-39AF705A9E53}"/>
              </a:ext>
            </a:extLst>
          </p:cNvPr>
          <p:cNvSpPr txBox="1"/>
          <p:nvPr/>
        </p:nvSpPr>
        <p:spPr>
          <a:xfrm>
            <a:off x="0" y="6350169"/>
            <a:ext cx="9877331" cy="507831"/>
          </a:xfrm>
          <a:prstGeom prst="rect">
            <a:avLst/>
          </a:prstGeom>
          <a:noFill/>
        </p:spPr>
        <p:txBody>
          <a:bodyPr wrap="square">
            <a:spAutoFit/>
          </a:bodyPr>
          <a:lstStyle/>
          <a:p>
            <a:r>
              <a:rPr lang="fi-FI" sz="900" dirty="0"/>
              <a:t>HUOM! Lainamäärä ei sisällä pitkäaikaisia vastuita (ml. leasing-vastuut) eikä konsernivastuita.</a:t>
            </a:r>
          </a:p>
          <a:p>
            <a:r>
              <a:rPr lang="fi-FI" sz="900" dirty="0"/>
              <a:t>Suhteutus asukaslukuun on vuosille 2020–2023 tehty kunkin vuoden 31.12. tilanteen asukaslukua käyttäen. Vuosille 2024–2027 suhteutus on tehty vuoden 2023 asukaslukua käyttäen.</a:t>
            </a:r>
          </a:p>
          <a:p>
            <a:r>
              <a:rPr lang="fi-FI" sz="900" dirty="0"/>
              <a:t>Lähde: Kyselyt Pohjois-Savon kunnille kuntien talousarvioista ja tilinpäätöksistä</a:t>
            </a:r>
          </a:p>
        </p:txBody>
      </p:sp>
    </p:spTree>
    <p:extLst>
      <p:ext uri="{BB962C8B-B14F-4D97-AF65-F5344CB8AC3E}">
        <p14:creationId xmlns:p14="http://schemas.microsoft.com/office/powerpoint/2010/main" val="2744244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CC11">
            <a:alpha val="0"/>
          </a:srgbClr>
        </a:solidFill>
        <a:effectLst/>
      </p:bgPr>
    </p:bg>
    <p:spTree>
      <p:nvGrpSpPr>
        <p:cNvPr id="1" name=""/>
        <p:cNvGrpSpPr/>
        <p:nvPr/>
      </p:nvGrpSpPr>
      <p:grpSpPr>
        <a:xfrm>
          <a:off x="0" y="0"/>
          <a:ext cx="0" cy="0"/>
          <a:chOff x="0" y="0"/>
          <a:chExt cx="0" cy="0"/>
        </a:xfrm>
      </p:grpSpPr>
      <p:sp>
        <p:nvSpPr>
          <p:cNvPr id="10" name="Otsikko 1">
            <a:extLst>
              <a:ext uri="{FF2B5EF4-FFF2-40B4-BE49-F238E27FC236}">
                <a16:creationId xmlns:a16="http://schemas.microsoft.com/office/drawing/2014/main" id="{3E4F8491-AF3F-C14A-BED4-E48810A92E9C}"/>
              </a:ext>
            </a:extLst>
          </p:cNvPr>
          <p:cNvSpPr>
            <a:spLocks noGrp="1"/>
          </p:cNvSpPr>
          <p:nvPr>
            <p:ph type="title"/>
          </p:nvPr>
        </p:nvSpPr>
        <p:spPr>
          <a:xfrm>
            <a:off x="448456" y="365125"/>
            <a:ext cx="11288842" cy="1325563"/>
          </a:xfrm>
        </p:spPr>
        <p:txBody>
          <a:bodyPr>
            <a:normAutofit/>
          </a:bodyPr>
          <a:lstStyle/>
          <a:p>
            <a:r>
              <a:rPr lang="fi-FI" sz="3200" dirty="0"/>
              <a:t>Pohjois-Savon kuntien talousarviot v. 2025 ja vertailu vuoden 2023 talousarvioihin 1/2</a:t>
            </a:r>
          </a:p>
        </p:txBody>
      </p:sp>
      <p:sp>
        <p:nvSpPr>
          <p:cNvPr id="11" name="Sisällön paikkamerkki 2">
            <a:extLst>
              <a:ext uri="{FF2B5EF4-FFF2-40B4-BE49-F238E27FC236}">
                <a16:creationId xmlns:a16="http://schemas.microsoft.com/office/drawing/2014/main" id="{D66685F3-B08E-2D40-871E-BF1236552B96}"/>
              </a:ext>
            </a:extLst>
          </p:cNvPr>
          <p:cNvSpPr txBox="1">
            <a:spLocks/>
          </p:cNvSpPr>
          <p:nvPr/>
        </p:nvSpPr>
        <p:spPr>
          <a:xfrm>
            <a:off x="448455" y="1825625"/>
            <a:ext cx="1128884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8000"/>
              </a:lnSpc>
              <a:spcBef>
                <a:spcPts val="0"/>
              </a:spcBef>
              <a:spcAft>
                <a:spcPts val="400"/>
              </a:spcAft>
              <a:buNone/>
            </a:pPr>
            <a:r>
              <a:rPr lang="fi-FI" sz="1200" b="1" dirty="0">
                <a:latin typeface="Franklin Gothic Book" panose="020B0503020102020204" pitchFamily="34" charset="0"/>
              </a:rPr>
              <a:t>Maakunnan...</a:t>
            </a:r>
          </a:p>
          <a:p>
            <a:pPr>
              <a:lnSpc>
                <a:spcPct val="108000"/>
              </a:lnSpc>
              <a:spcBef>
                <a:spcPts val="0"/>
              </a:spcBef>
              <a:spcAft>
                <a:spcPts val="400"/>
              </a:spcAft>
            </a:pPr>
            <a:r>
              <a:rPr lang="fi-FI" sz="1100" b="1" dirty="0">
                <a:latin typeface="Franklin Gothic Book" panose="020B0503020102020204" pitchFamily="34" charset="0"/>
              </a:rPr>
              <a:t>Toimintamenojen</a:t>
            </a:r>
            <a:r>
              <a:rPr lang="fi-FI" sz="1100" dirty="0">
                <a:latin typeface="Franklin Gothic Book" panose="020B0503020102020204" pitchFamily="34" charset="0"/>
              </a:rPr>
              <a:t> määräksi arvioidaan 926 milj. € (3 731 €/as), ja niiden arvioidaan kasvavan 4,5 %. </a:t>
            </a:r>
          </a:p>
          <a:p>
            <a:pPr lvl="1">
              <a:lnSpc>
                <a:spcPct val="108000"/>
              </a:lnSpc>
              <a:spcBef>
                <a:spcPts val="0"/>
              </a:spcBef>
              <a:spcAft>
                <a:spcPts val="400"/>
              </a:spcAft>
            </a:pPr>
            <a:r>
              <a:rPr lang="fi-FI" sz="1100" u="sng" dirty="0">
                <a:latin typeface="Franklin Gothic Book" panose="020B0503020102020204" pitchFamily="34" charset="0"/>
              </a:rPr>
              <a:t>Henkilöstömenoje</a:t>
            </a:r>
            <a:r>
              <a:rPr lang="fi-FI" sz="1100" dirty="0">
                <a:latin typeface="Franklin Gothic Book" panose="020B0503020102020204" pitchFamily="34" charset="0"/>
              </a:rPr>
              <a:t>n määräksi arvioidaan 453 milj. € (1 825 €/as), ja niiden arvioidaan kasvavan 1,2 %.</a:t>
            </a:r>
          </a:p>
          <a:p>
            <a:pPr lvl="1">
              <a:lnSpc>
                <a:spcPct val="108000"/>
              </a:lnSpc>
              <a:spcBef>
                <a:spcPts val="0"/>
              </a:spcBef>
              <a:spcAft>
                <a:spcPts val="400"/>
              </a:spcAft>
            </a:pPr>
            <a:r>
              <a:rPr lang="fi-FI" sz="1100" u="sng" dirty="0">
                <a:latin typeface="Franklin Gothic Book" panose="020B0503020102020204" pitchFamily="34" charset="0"/>
              </a:rPr>
              <a:t>Palvelujen ostojen </a:t>
            </a:r>
            <a:r>
              <a:rPr lang="fi-FI" sz="1100" dirty="0">
                <a:latin typeface="Franklin Gothic Book" panose="020B0503020102020204" pitchFamily="34" charset="0"/>
              </a:rPr>
              <a:t>määräksi arvioidaan 295 milj. € (1 189 €/as), ja niiden arvioidaan kasvavan 6,8 %. </a:t>
            </a:r>
          </a:p>
          <a:p>
            <a:pPr>
              <a:lnSpc>
                <a:spcPct val="108000"/>
              </a:lnSpc>
              <a:spcBef>
                <a:spcPts val="0"/>
              </a:spcBef>
              <a:spcAft>
                <a:spcPts val="400"/>
              </a:spcAft>
              <a:buSzTx/>
              <a:defRPr/>
            </a:pPr>
            <a:r>
              <a:rPr lang="fi-FI" sz="1100" b="1" dirty="0">
                <a:latin typeface="Franklin Gothic Book" panose="020B0503020102020204" pitchFamily="34" charset="0"/>
              </a:rPr>
              <a:t>Käyttötulojen </a:t>
            </a:r>
            <a:r>
              <a:rPr lang="fi-FI" sz="1100" dirty="0">
                <a:latin typeface="Franklin Gothic Book" panose="020B0503020102020204" pitchFamily="34" charset="0"/>
              </a:rPr>
              <a:t>(= toimintatulot + verotulot + valtionosuudet) määräksi arvioidaan 1 000 milj. € (4 029 €/as), ja niiden arvioidaan kasvavan 5,6 %. </a:t>
            </a:r>
          </a:p>
          <a:p>
            <a:pPr>
              <a:lnSpc>
                <a:spcPct val="108000"/>
              </a:lnSpc>
              <a:spcBef>
                <a:spcPts val="0"/>
              </a:spcBef>
              <a:spcAft>
                <a:spcPts val="400"/>
              </a:spcAft>
              <a:buSzTx/>
              <a:defRPr/>
            </a:pPr>
            <a:r>
              <a:rPr lang="fi-FI" sz="1100" b="1" dirty="0">
                <a:latin typeface="Franklin Gothic Book" panose="020B0503020102020204" pitchFamily="34" charset="0"/>
              </a:rPr>
              <a:t>Toimintatulojen</a:t>
            </a:r>
            <a:r>
              <a:rPr lang="fi-FI" sz="1100" dirty="0">
                <a:latin typeface="Franklin Gothic Book" panose="020B0503020102020204" pitchFamily="34" charset="0"/>
              </a:rPr>
              <a:t> yhteismääräksi arvioidaan 255 milj. € (1 028 €/as), ja niiden arvioidaan kasvavan edellisvuodesta 3,4 %.</a:t>
            </a:r>
          </a:p>
          <a:p>
            <a:pPr lvl="0">
              <a:lnSpc>
                <a:spcPct val="108000"/>
              </a:lnSpc>
              <a:spcBef>
                <a:spcPts val="0"/>
              </a:spcBef>
              <a:spcAft>
                <a:spcPts val="400"/>
              </a:spcAft>
              <a:buSzTx/>
              <a:defRPr/>
            </a:pPr>
            <a:r>
              <a:rPr lang="fi-FI" sz="1100" b="1" dirty="0">
                <a:latin typeface="Franklin Gothic Book" panose="020B0503020102020204" pitchFamily="34" charset="0"/>
              </a:rPr>
              <a:t>Toimintakatteen</a:t>
            </a:r>
            <a:r>
              <a:rPr lang="fi-FI" sz="1100" dirty="0">
                <a:latin typeface="Franklin Gothic Book" panose="020B0503020102020204" pitchFamily="34" charset="0"/>
              </a:rPr>
              <a:t> arvioidaan olevan 670 milj. € (2 700 €/as) ja se heikkenee 5,1 %. </a:t>
            </a:r>
          </a:p>
          <a:p>
            <a:pPr lvl="1">
              <a:lnSpc>
                <a:spcPct val="108000"/>
              </a:lnSpc>
              <a:spcBef>
                <a:spcPts val="0"/>
              </a:spcBef>
              <a:spcAft>
                <a:spcPts val="400"/>
              </a:spcAft>
            </a:pPr>
            <a:r>
              <a:rPr lang="fi-FI" sz="1100" dirty="0">
                <a:latin typeface="Franklin Gothic Book" panose="020B0503020102020204" pitchFamily="34" charset="0"/>
              </a:rPr>
              <a:t>Paras toimintakate on Kaavilla (2 102 €/as) ja Kuopiolla (2 564 €/as) ja heikoin Vieremällä (3 553 €/as) ja Rautavaaralla (3 386 €/as).</a:t>
            </a:r>
          </a:p>
          <a:p>
            <a:pPr>
              <a:lnSpc>
                <a:spcPct val="108000"/>
              </a:lnSpc>
              <a:spcBef>
                <a:spcPts val="0"/>
              </a:spcBef>
              <a:spcAft>
                <a:spcPts val="400"/>
              </a:spcAft>
            </a:pPr>
            <a:r>
              <a:rPr lang="fi-FI" sz="1100" b="1" dirty="0">
                <a:latin typeface="Franklin Gothic Book" panose="020B0503020102020204" pitchFamily="34" charset="0"/>
              </a:rPr>
              <a:t>Verotulojen</a:t>
            </a:r>
            <a:r>
              <a:rPr lang="fi-FI" sz="1100" dirty="0">
                <a:latin typeface="Franklin Gothic Book" panose="020B0503020102020204" pitchFamily="34" charset="0"/>
              </a:rPr>
              <a:t> yhteismääräksi arvioidaan 611 milj. € (2 460 €/as), ja niiden arvioidaan kasvavan 4,8 %.</a:t>
            </a:r>
          </a:p>
          <a:p>
            <a:pPr lvl="1">
              <a:lnSpc>
                <a:spcPct val="108000"/>
              </a:lnSpc>
              <a:spcBef>
                <a:spcPts val="0"/>
              </a:spcBef>
              <a:spcAft>
                <a:spcPts val="400"/>
              </a:spcAft>
            </a:pPr>
            <a:r>
              <a:rPr lang="fi-FI" sz="1100" u="sng" dirty="0">
                <a:latin typeface="Franklin Gothic Book" panose="020B0503020102020204" pitchFamily="34" charset="0"/>
              </a:rPr>
              <a:t>Kunnallisverotulot</a:t>
            </a:r>
            <a:r>
              <a:rPr lang="fi-FI" sz="1100" dirty="0">
                <a:latin typeface="Franklin Gothic Book" panose="020B0503020102020204" pitchFamily="34" charset="0"/>
              </a:rPr>
              <a:t> yhteensä 449 milj. € (1 810 €/as) (kasvua 6,0 %). Parhaat kunnallisverotulot Siilinjärvellä (2 184 €/as) ja Varkaudella (1 985 €/as). Heikoimmat Rautavaaralla (1 355 €/as) ja Pielavedellä (1 394 €/as).</a:t>
            </a:r>
          </a:p>
          <a:p>
            <a:pPr lvl="1">
              <a:lnSpc>
                <a:spcPct val="108000"/>
              </a:lnSpc>
              <a:spcBef>
                <a:spcPts val="0"/>
              </a:spcBef>
              <a:spcAft>
                <a:spcPts val="400"/>
              </a:spcAft>
            </a:pPr>
            <a:r>
              <a:rPr lang="fi-FI" sz="1100" u="sng" dirty="0">
                <a:latin typeface="Franklin Gothic Book" panose="020B0503020102020204" pitchFamily="34" charset="0"/>
              </a:rPr>
              <a:t>Kiinteistöverotulot</a:t>
            </a:r>
            <a:r>
              <a:rPr lang="fi-FI" sz="1100" dirty="0">
                <a:latin typeface="Franklin Gothic Book" panose="020B0503020102020204" pitchFamily="34" charset="0"/>
              </a:rPr>
              <a:t> yhteensä 100 milj. € (404 €/as) (kasvua 4,1 %). Parhaat kiinteistöverotulot Kaavilla (502 €/as) ja Tervolla (497 €/as), heikoimmat Kiuruvedellä (248 €/as) ja Joroisilla (289 €/as).</a:t>
            </a:r>
          </a:p>
          <a:p>
            <a:pPr lvl="1">
              <a:lnSpc>
                <a:spcPct val="108000"/>
              </a:lnSpc>
              <a:spcBef>
                <a:spcPts val="0"/>
              </a:spcBef>
              <a:spcAft>
                <a:spcPts val="400"/>
              </a:spcAft>
            </a:pPr>
            <a:r>
              <a:rPr lang="fi-FI" sz="1100" u="sng" dirty="0">
                <a:latin typeface="Franklin Gothic Book" panose="020B0503020102020204" pitchFamily="34" charset="0"/>
              </a:rPr>
              <a:t>Yhteisöverotulot</a:t>
            </a:r>
            <a:r>
              <a:rPr lang="fi-FI" sz="1100" dirty="0">
                <a:latin typeface="Franklin Gothic Book" panose="020B0503020102020204" pitchFamily="34" charset="0"/>
              </a:rPr>
              <a:t> yhteensä 60 milj. € (241 €/as) (laskua 3,7 %). Parhaat yhteisöverotulot Keiteleellä (983 €/as) ja Rautavaaralla (756 €/as) ja heikoimmat Lapinlahdella (178 €/as) ja Varkaudella (181 €/as).</a:t>
            </a:r>
          </a:p>
          <a:p>
            <a:pPr>
              <a:lnSpc>
                <a:spcPct val="108000"/>
              </a:lnSpc>
              <a:spcBef>
                <a:spcPts val="0"/>
              </a:spcBef>
              <a:spcAft>
                <a:spcPts val="400"/>
              </a:spcAft>
            </a:pPr>
            <a:r>
              <a:rPr lang="fi-FI" sz="1100" b="1" dirty="0">
                <a:latin typeface="Franklin Gothic Book" panose="020B0503020102020204" pitchFamily="34" charset="0"/>
              </a:rPr>
              <a:t>Valtionosuuksien</a:t>
            </a:r>
            <a:r>
              <a:rPr lang="fi-FI" sz="1100" dirty="0">
                <a:latin typeface="Franklin Gothic Book" panose="020B0503020102020204" pitchFamily="34" charset="0"/>
              </a:rPr>
              <a:t> yhteismääräksi arvioidaan 134 milj. € (541 €/as), ja niiden arvioidaan kasvavan 13,7 %. </a:t>
            </a:r>
          </a:p>
          <a:p>
            <a:pPr lvl="1">
              <a:lnSpc>
                <a:spcPct val="108000"/>
              </a:lnSpc>
              <a:spcBef>
                <a:spcPts val="0"/>
              </a:spcBef>
              <a:spcAft>
                <a:spcPts val="400"/>
              </a:spcAft>
            </a:pPr>
            <a:r>
              <a:rPr lang="fi-FI" sz="1100" dirty="0">
                <a:latin typeface="Franklin Gothic Book" panose="020B0503020102020204" pitchFamily="34" charset="0"/>
              </a:rPr>
              <a:t>Verotulot ovat kaikissa kunnissa suuremmat kuin valtionosuudet.</a:t>
            </a:r>
          </a:p>
          <a:p>
            <a:pPr lvl="1">
              <a:lnSpc>
                <a:spcPct val="108000"/>
              </a:lnSpc>
              <a:spcBef>
                <a:spcPts val="0"/>
              </a:spcBef>
              <a:spcAft>
                <a:spcPts val="400"/>
              </a:spcAft>
            </a:pPr>
            <a:r>
              <a:rPr lang="fi-FI" sz="1100" dirty="0">
                <a:latin typeface="Franklin Gothic Book" panose="020B0503020102020204" pitchFamily="34" charset="0"/>
              </a:rPr>
              <a:t>Valtionosuuksia arvioi saavansa eniten asukasta kohden Vesanto (1 502 €/as) ja Sonkajärvi (1 398 €/as).</a:t>
            </a:r>
          </a:p>
          <a:p>
            <a:pPr lvl="1">
              <a:lnSpc>
                <a:spcPct val="108000"/>
              </a:lnSpc>
              <a:spcBef>
                <a:spcPts val="0"/>
              </a:spcBef>
              <a:spcAft>
                <a:spcPts val="400"/>
              </a:spcAft>
            </a:pPr>
            <a:r>
              <a:rPr lang="fi-FI" sz="1100" dirty="0">
                <a:latin typeface="Franklin Gothic Book" panose="020B0503020102020204" pitchFamily="34" charset="0"/>
              </a:rPr>
              <a:t>Negatiivisiksi valtionosuutensa arvioi Kaavi (-156 €/as).</a:t>
            </a:r>
          </a:p>
        </p:txBody>
      </p:sp>
      <p:sp>
        <p:nvSpPr>
          <p:cNvPr id="2" name="Tekstiruutu 1">
            <a:extLst>
              <a:ext uri="{FF2B5EF4-FFF2-40B4-BE49-F238E27FC236}">
                <a16:creationId xmlns:a16="http://schemas.microsoft.com/office/drawing/2014/main" id="{E4B9AD24-961C-8915-29E8-2A516A571E05}"/>
              </a:ext>
            </a:extLst>
          </p:cNvPr>
          <p:cNvSpPr txBox="1"/>
          <p:nvPr/>
        </p:nvSpPr>
        <p:spPr>
          <a:xfrm>
            <a:off x="0" y="6633721"/>
            <a:ext cx="8697680" cy="230832"/>
          </a:xfrm>
          <a:prstGeom prst="rect">
            <a:avLst/>
          </a:prstGeom>
          <a:noFill/>
        </p:spPr>
        <p:txBody>
          <a:bodyPr wrap="square">
            <a:spAutoFit/>
          </a:bodyPr>
          <a:lstStyle/>
          <a:p>
            <a:r>
              <a:rPr lang="fi-FI" sz="900" dirty="0">
                <a:solidFill>
                  <a:schemeClr val="tx1"/>
                </a:solidFill>
              </a:rPr>
              <a:t>Lähde: Kysely Pohjois-Savon kunnille kuntien talousarvioista, marras-joulukuu 2024</a:t>
            </a:r>
          </a:p>
        </p:txBody>
      </p:sp>
      <p:pic>
        <p:nvPicPr>
          <p:cNvPr id="7" name="Kuva 6">
            <a:extLst>
              <a:ext uri="{FF2B5EF4-FFF2-40B4-BE49-F238E27FC236}">
                <a16:creationId xmlns:a16="http://schemas.microsoft.com/office/drawing/2014/main" id="{34C10C92-2E94-7A44-BD24-737A3C00410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755943" y="6332259"/>
            <a:ext cx="2316136" cy="409184"/>
          </a:xfrm>
          <a:prstGeom prst="rect">
            <a:avLst/>
          </a:prstGeom>
        </p:spPr>
      </p:pic>
    </p:spTree>
    <p:extLst>
      <p:ext uri="{BB962C8B-B14F-4D97-AF65-F5344CB8AC3E}">
        <p14:creationId xmlns:p14="http://schemas.microsoft.com/office/powerpoint/2010/main" val="1739703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CC11">
            <a:alpha val="0"/>
          </a:srgbClr>
        </a:solidFill>
        <a:effectLst/>
      </p:bgPr>
    </p:bg>
    <p:spTree>
      <p:nvGrpSpPr>
        <p:cNvPr id="1" name=""/>
        <p:cNvGrpSpPr/>
        <p:nvPr/>
      </p:nvGrpSpPr>
      <p:grpSpPr>
        <a:xfrm>
          <a:off x="0" y="0"/>
          <a:ext cx="0" cy="0"/>
          <a:chOff x="0" y="0"/>
          <a:chExt cx="0" cy="0"/>
        </a:xfrm>
      </p:grpSpPr>
      <p:sp>
        <p:nvSpPr>
          <p:cNvPr id="10" name="Otsikko 1">
            <a:extLst>
              <a:ext uri="{FF2B5EF4-FFF2-40B4-BE49-F238E27FC236}">
                <a16:creationId xmlns:a16="http://schemas.microsoft.com/office/drawing/2014/main" id="{3E4F8491-AF3F-C14A-BED4-E48810A92E9C}"/>
              </a:ext>
            </a:extLst>
          </p:cNvPr>
          <p:cNvSpPr>
            <a:spLocks noGrp="1"/>
          </p:cNvSpPr>
          <p:nvPr>
            <p:ph type="title"/>
          </p:nvPr>
        </p:nvSpPr>
        <p:spPr>
          <a:xfrm>
            <a:off x="448456" y="365125"/>
            <a:ext cx="11288842" cy="1325563"/>
          </a:xfrm>
        </p:spPr>
        <p:txBody>
          <a:bodyPr>
            <a:normAutofit/>
          </a:bodyPr>
          <a:lstStyle/>
          <a:p>
            <a:r>
              <a:rPr lang="fi-FI" sz="3200" dirty="0"/>
              <a:t>Pohjois-Savon kuntien talousarviot v. 2025 ja vertailu vuoden 2023 talousarvioihin 2/2</a:t>
            </a:r>
          </a:p>
        </p:txBody>
      </p:sp>
      <p:sp>
        <p:nvSpPr>
          <p:cNvPr id="11" name="Sisällön paikkamerkki 2">
            <a:extLst>
              <a:ext uri="{FF2B5EF4-FFF2-40B4-BE49-F238E27FC236}">
                <a16:creationId xmlns:a16="http://schemas.microsoft.com/office/drawing/2014/main" id="{D66685F3-B08E-2D40-871E-BF1236552B96}"/>
              </a:ext>
            </a:extLst>
          </p:cNvPr>
          <p:cNvSpPr txBox="1">
            <a:spLocks/>
          </p:cNvSpPr>
          <p:nvPr/>
        </p:nvSpPr>
        <p:spPr>
          <a:xfrm>
            <a:off x="448455" y="1687513"/>
            <a:ext cx="11288840"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8000"/>
              </a:lnSpc>
              <a:spcBef>
                <a:spcPts val="0"/>
              </a:spcBef>
              <a:spcAft>
                <a:spcPts val="400"/>
              </a:spcAft>
            </a:pPr>
            <a:r>
              <a:rPr lang="fi-FI" sz="1100" b="1" dirty="0">
                <a:latin typeface="Franklin Gothic Book" panose="020B0503020102020204" pitchFamily="34" charset="0"/>
              </a:rPr>
              <a:t>Vuosikatteen</a:t>
            </a:r>
            <a:r>
              <a:rPr lang="fi-FI" sz="1100" dirty="0">
                <a:latin typeface="Franklin Gothic Book" panose="020B0503020102020204" pitchFamily="34" charset="0"/>
              </a:rPr>
              <a:t> määräksi arvioidaan 88 milj. € (356 €/as), ja sen arvioidaan vahvistuvan 16,7 %.</a:t>
            </a:r>
          </a:p>
          <a:p>
            <a:pPr lvl="1">
              <a:lnSpc>
                <a:spcPct val="108000"/>
              </a:lnSpc>
              <a:spcBef>
                <a:spcPts val="0"/>
              </a:spcBef>
              <a:spcAft>
                <a:spcPts val="400"/>
              </a:spcAft>
            </a:pPr>
            <a:r>
              <a:rPr lang="fi-FI" sz="1100" dirty="0">
                <a:latin typeface="Franklin Gothic Book" panose="020B0503020102020204" pitchFamily="34" charset="0"/>
              </a:rPr>
              <a:t>Vuosikatteensa arvioi negatiiviseksi Tuusniemi (-484 €/as).</a:t>
            </a:r>
          </a:p>
          <a:p>
            <a:pPr lvl="1">
              <a:lnSpc>
                <a:spcPct val="108000"/>
              </a:lnSpc>
              <a:spcBef>
                <a:spcPts val="0"/>
              </a:spcBef>
              <a:spcAft>
                <a:spcPts val="400"/>
              </a:spcAft>
            </a:pPr>
            <a:r>
              <a:rPr lang="fi-FI" sz="1100" dirty="0">
                <a:latin typeface="Franklin Gothic Book" panose="020B0503020102020204" pitchFamily="34" charset="0"/>
              </a:rPr>
              <a:t>Vuosikatteensa arvioi korkeimmaksi Rautavaara (600 €/as) ja Vesanto (500 €/as).</a:t>
            </a:r>
          </a:p>
          <a:p>
            <a:pPr lvl="1">
              <a:lnSpc>
                <a:spcPct val="108000"/>
              </a:lnSpc>
              <a:spcBef>
                <a:spcPts val="0"/>
              </a:spcBef>
              <a:spcAft>
                <a:spcPts val="400"/>
              </a:spcAft>
            </a:pPr>
            <a:r>
              <a:rPr lang="fi-FI" sz="1100" b="1" dirty="0">
                <a:latin typeface="Franklin Gothic Book" panose="020B0503020102020204" pitchFamily="34" charset="0"/>
              </a:rPr>
              <a:t>Poistoihin</a:t>
            </a:r>
            <a:r>
              <a:rPr lang="fi-FI" sz="1100" dirty="0">
                <a:latin typeface="Franklin Gothic Book" panose="020B0503020102020204" pitchFamily="34" charset="0"/>
              </a:rPr>
              <a:t> riittää kahdeksan kunnan vuosikate (TA2024:ssa 9).</a:t>
            </a:r>
          </a:p>
          <a:p>
            <a:pPr>
              <a:lnSpc>
                <a:spcPct val="108000"/>
              </a:lnSpc>
              <a:spcBef>
                <a:spcPts val="0"/>
              </a:spcBef>
              <a:spcAft>
                <a:spcPts val="400"/>
              </a:spcAft>
            </a:pPr>
            <a:r>
              <a:rPr lang="fi-FI" sz="1100" b="1" dirty="0">
                <a:latin typeface="Franklin Gothic Book" panose="020B0503020102020204" pitchFamily="34" charset="0"/>
              </a:rPr>
              <a:t>Alijäämää</a:t>
            </a:r>
            <a:r>
              <a:rPr lang="fi-FI" sz="1100" dirty="0">
                <a:latin typeface="Franklin Gothic Book" panose="020B0503020102020204" pitchFamily="34" charset="0"/>
              </a:rPr>
              <a:t> ennakoidaan tulevan tilikaudelle 16 milj. € (66 €/as). </a:t>
            </a:r>
          </a:p>
          <a:p>
            <a:pPr lvl="1">
              <a:lnSpc>
                <a:spcPct val="108000"/>
              </a:lnSpc>
              <a:spcBef>
                <a:spcPts val="0"/>
              </a:spcBef>
              <a:spcAft>
                <a:spcPts val="400"/>
              </a:spcAft>
            </a:pPr>
            <a:r>
              <a:rPr lang="fi-FI" sz="1100" dirty="0">
                <a:latin typeface="Franklin Gothic Book" panose="020B0503020102020204" pitchFamily="34" charset="0"/>
              </a:rPr>
              <a:t>Alijäämää ennakoi kahdeksan kuntaa (vuoden 2024 talousarviossa alijäämää ennakoi kymmenen kuntaa).</a:t>
            </a:r>
          </a:p>
          <a:p>
            <a:pPr>
              <a:lnSpc>
                <a:spcPct val="108000"/>
              </a:lnSpc>
              <a:spcBef>
                <a:spcPts val="0"/>
              </a:spcBef>
              <a:spcAft>
                <a:spcPts val="400"/>
              </a:spcAft>
            </a:pPr>
            <a:r>
              <a:rPr lang="fi-FI" sz="1100" b="1" dirty="0">
                <a:latin typeface="Franklin Gothic Book" panose="020B0503020102020204" pitchFamily="34" charset="0"/>
              </a:rPr>
              <a:t>Käyttöomaisuusinvestointien</a:t>
            </a:r>
            <a:r>
              <a:rPr lang="fi-FI" sz="1100" dirty="0">
                <a:latin typeface="Franklin Gothic Book" panose="020B0503020102020204" pitchFamily="34" charset="0"/>
              </a:rPr>
              <a:t> (brutto) määräksi arvioidaan 150 milj. € (602 €/as), ja niiden ennakoidaan laskevan 6,0 %.</a:t>
            </a:r>
          </a:p>
          <a:p>
            <a:pPr lvl="1">
              <a:lnSpc>
                <a:spcPct val="108000"/>
              </a:lnSpc>
              <a:spcBef>
                <a:spcPts val="0"/>
              </a:spcBef>
              <a:spcAft>
                <a:spcPts val="400"/>
              </a:spcAft>
            </a:pPr>
            <a:r>
              <a:rPr lang="fi-FI" sz="1100" dirty="0">
                <a:latin typeface="Franklin Gothic Book" panose="020B0503020102020204" pitchFamily="34" charset="0"/>
              </a:rPr>
              <a:t>Eniten investoi asukasta kohden Pielavesi (1 560 €/as) ja Rautavaara (1 147 €/as).</a:t>
            </a:r>
          </a:p>
          <a:p>
            <a:pPr lvl="1">
              <a:lnSpc>
                <a:spcPct val="108000"/>
              </a:lnSpc>
              <a:spcBef>
                <a:spcPts val="0"/>
              </a:spcBef>
              <a:spcAft>
                <a:spcPts val="400"/>
              </a:spcAft>
            </a:pPr>
            <a:r>
              <a:rPr lang="fi-FI" sz="1100" dirty="0">
                <a:latin typeface="Franklin Gothic Book" panose="020B0503020102020204" pitchFamily="34" charset="0"/>
              </a:rPr>
              <a:t>Pienimmät investoinnit asukasta kohden on Lapinlahdella (146 €/as) ja Kiuruvedellä (213 €/as).</a:t>
            </a:r>
          </a:p>
          <a:p>
            <a:pPr>
              <a:lnSpc>
                <a:spcPct val="108000"/>
              </a:lnSpc>
              <a:spcBef>
                <a:spcPts val="0"/>
              </a:spcBef>
              <a:spcAft>
                <a:spcPts val="400"/>
              </a:spcAft>
            </a:pPr>
            <a:r>
              <a:rPr lang="fi-FI" sz="1100" b="1" dirty="0">
                <a:latin typeface="Franklin Gothic Book" panose="020B0503020102020204" pitchFamily="34" charset="0"/>
              </a:rPr>
              <a:t>Pitkäaikaisten lainojen </a:t>
            </a:r>
            <a:r>
              <a:rPr lang="fi-FI" sz="1100" dirty="0">
                <a:latin typeface="Franklin Gothic Book" panose="020B0503020102020204" pitchFamily="34" charset="0"/>
              </a:rPr>
              <a:t>määräksi arvioidaan 920 milj. € (3 707 €/as), ja niiden arvioidaan laskevan 0,5 %.</a:t>
            </a:r>
          </a:p>
          <a:p>
            <a:pPr lvl="1">
              <a:lnSpc>
                <a:spcPct val="108000"/>
              </a:lnSpc>
              <a:spcBef>
                <a:spcPts val="0"/>
              </a:spcBef>
              <a:spcAft>
                <a:spcPts val="400"/>
              </a:spcAft>
            </a:pPr>
            <a:r>
              <a:rPr lang="fi-FI" sz="1100" dirty="0">
                <a:latin typeface="Franklin Gothic Book" panose="020B0503020102020204" pitchFamily="34" charset="0"/>
              </a:rPr>
              <a:t>Korkeimmaksi pitkäaikaisten lainojensa määrän arvioi asukasta kohden Varkaus (4 937 €/as) ja Iisalmi (4 344 €/as) </a:t>
            </a:r>
          </a:p>
          <a:p>
            <a:pPr lvl="1">
              <a:lnSpc>
                <a:spcPct val="108000"/>
              </a:lnSpc>
              <a:spcBef>
                <a:spcPts val="0"/>
              </a:spcBef>
              <a:spcAft>
                <a:spcPts val="400"/>
              </a:spcAft>
            </a:pPr>
            <a:r>
              <a:rPr lang="fi-FI" sz="1100" dirty="0">
                <a:latin typeface="Franklin Gothic Book" panose="020B0503020102020204" pitchFamily="34" charset="0"/>
              </a:rPr>
              <a:t>Alhaisimmaksi pitkäaikaisten lainojensa määrän arvioi Kiuruvesi (422 €/as) ja Sonkajärvi (1 109 €/as).</a:t>
            </a:r>
          </a:p>
          <a:p>
            <a:pPr>
              <a:lnSpc>
                <a:spcPct val="108000"/>
              </a:lnSpc>
              <a:spcBef>
                <a:spcPts val="0"/>
              </a:spcBef>
              <a:spcAft>
                <a:spcPts val="400"/>
              </a:spcAft>
            </a:pPr>
            <a:r>
              <a:rPr lang="fi-FI" sz="1100" dirty="0">
                <a:latin typeface="Franklin Gothic Book" panose="020B0503020102020204" pitchFamily="34" charset="0"/>
              </a:rPr>
              <a:t>Korkein </a:t>
            </a:r>
            <a:r>
              <a:rPr lang="fi-FI" sz="1100" b="1" dirty="0">
                <a:latin typeface="Franklin Gothic Book" panose="020B0503020102020204" pitchFamily="34" charset="0"/>
              </a:rPr>
              <a:t>tuloveroprosentti</a:t>
            </a:r>
            <a:r>
              <a:rPr lang="fi-FI" sz="1100" dirty="0">
                <a:latin typeface="Franklin Gothic Book" panose="020B0503020102020204" pitchFamily="34" charset="0"/>
              </a:rPr>
              <a:t> tulee olemaan Kaavilla, Rautalammilla ja Tervolla (9,90 %) ja alhaisin Iisalmella (7,90 %).</a:t>
            </a:r>
          </a:p>
          <a:p>
            <a:pPr>
              <a:lnSpc>
                <a:spcPct val="108000"/>
              </a:lnSpc>
              <a:spcBef>
                <a:spcPts val="0"/>
              </a:spcBef>
              <a:spcAft>
                <a:spcPts val="400"/>
              </a:spcAft>
            </a:pPr>
            <a:r>
              <a:rPr lang="fi-FI" sz="1100" b="1" dirty="0">
                <a:latin typeface="Franklin Gothic Book" panose="020B0503020102020204" pitchFamily="34" charset="0"/>
              </a:rPr>
              <a:t>Vakituisen asunnon kiinteistöveroprosenttia </a:t>
            </a:r>
            <a:r>
              <a:rPr lang="fi-FI" sz="1100" dirty="0">
                <a:latin typeface="Franklin Gothic Book" panose="020B0503020102020204" pitchFamily="34" charset="0"/>
              </a:rPr>
              <a:t>korottaa yksi kunta (v. 2024 yksi kunta).</a:t>
            </a:r>
          </a:p>
          <a:p>
            <a:pPr lvl="1">
              <a:lnSpc>
                <a:spcPct val="108000"/>
              </a:lnSpc>
              <a:spcBef>
                <a:spcPts val="0"/>
              </a:spcBef>
              <a:spcAft>
                <a:spcPts val="400"/>
              </a:spcAft>
            </a:pPr>
            <a:r>
              <a:rPr lang="fi-FI" sz="1100" dirty="0">
                <a:latin typeface="Franklin Gothic Book" panose="020B0503020102020204" pitchFamily="34" charset="0"/>
              </a:rPr>
              <a:t>Korkein vakituisen asuinrakennuksen kiinteistöveroprosentti on Vesannolla (0,80 %).</a:t>
            </a:r>
          </a:p>
          <a:p>
            <a:pPr lvl="1">
              <a:lnSpc>
                <a:spcPct val="108000"/>
              </a:lnSpc>
              <a:spcBef>
                <a:spcPts val="0"/>
              </a:spcBef>
              <a:spcAft>
                <a:spcPts val="400"/>
              </a:spcAft>
            </a:pPr>
            <a:r>
              <a:rPr lang="fi-FI" sz="1100" dirty="0">
                <a:latin typeface="Franklin Gothic Book" panose="020B0503020102020204" pitchFamily="34" charset="0"/>
              </a:rPr>
              <a:t>Alhaisin vakituisen asunnon kiinteistöveroprosentti Leppävirralla ja Vieremällä (0,45 %).</a:t>
            </a:r>
          </a:p>
          <a:p>
            <a:pPr>
              <a:lnSpc>
                <a:spcPct val="108000"/>
              </a:lnSpc>
              <a:spcBef>
                <a:spcPts val="0"/>
              </a:spcBef>
              <a:spcAft>
                <a:spcPts val="400"/>
              </a:spcAft>
            </a:pPr>
            <a:r>
              <a:rPr lang="fi-FI" sz="1100" dirty="0">
                <a:latin typeface="Franklin Gothic Book" panose="020B0503020102020204" pitchFamily="34" charset="0"/>
              </a:rPr>
              <a:t>Korkein </a:t>
            </a:r>
            <a:r>
              <a:rPr lang="fi-FI" sz="1100" b="1" dirty="0">
                <a:latin typeface="Franklin Gothic Book" panose="020B0503020102020204" pitchFamily="34" charset="0"/>
              </a:rPr>
              <a:t>muun kuin vakituisen asunnon kiinteistöveroprosentti </a:t>
            </a:r>
            <a:r>
              <a:rPr lang="fi-FI" sz="1100" dirty="0">
                <a:latin typeface="Franklin Gothic Book" panose="020B0503020102020204" pitchFamily="34" charset="0"/>
              </a:rPr>
              <a:t>on Kaavilla ja Tervolla (1,70 %).</a:t>
            </a:r>
          </a:p>
          <a:p>
            <a:pPr lvl="1">
              <a:lnSpc>
                <a:spcPct val="108000"/>
              </a:lnSpc>
              <a:spcBef>
                <a:spcPts val="0"/>
              </a:spcBef>
              <a:spcAft>
                <a:spcPts val="400"/>
              </a:spcAft>
            </a:pPr>
            <a:r>
              <a:rPr lang="fi-FI" sz="1100" dirty="0">
                <a:latin typeface="Franklin Gothic Book" panose="020B0503020102020204" pitchFamily="34" charset="0"/>
              </a:rPr>
              <a:t>Alhaisin muun kuin vakituisen asunnon kiinteistöveroprosentti Iisalmella (0,93 %).</a:t>
            </a:r>
          </a:p>
          <a:p>
            <a:pPr>
              <a:lnSpc>
                <a:spcPct val="108000"/>
              </a:lnSpc>
              <a:spcBef>
                <a:spcPts val="0"/>
              </a:spcBef>
              <a:spcAft>
                <a:spcPts val="400"/>
              </a:spcAft>
            </a:pPr>
            <a:r>
              <a:rPr lang="fi-FI" sz="1100" dirty="0">
                <a:latin typeface="Franklin Gothic Book" panose="020B0503020102020204" pitchFamily="34" charset="0"/>
              </a:rPr>
              <a:t>Korkein </a:t>
            </a:r>
            <a:r>
              <a:rPr lang="fi-FI" sz="1100" b="1" dirty="0">
                <a:latin typeface="Franklin Gothic Book" panose="020B0503020102020204" pitchFamily="34" charset="0"/>
              </a:rPr>
              <a:t>yleinen kiinteistöveroprosentti </a:t>
            </a:r>
            <a:r>
              <a:rPr lang="fi-FI" sz="1100" dirty="0">
                <a:latin typeface="Franklin Gothic Book" panose="020B0503020102020204" pitchFamily="34" charset="0"/>
              </a:rPr>
              <a:t>Varkaudella (1,55 %).</a:t>
            </a:r>
          </a:p>
          <a:p>
            <a:pPr lvl="1">
              <a:lnSpc>
                <a:spcPct val="108000"/>
              </a:lnSpc>
              <a:spcBef>
                <a:spcPts val="0"/>
              </a:spcBef>
              <a:spcAft>
                <a:spcPts val="400"/>
              </a:spcAft>
            </a:pPr>
            <a:r>
              <a:rPr lang="fi-FI" sz="1100" dirty="0">
                <a:latin typeface="Franklin Gothic Book" panose="020B0503020102020204" pitchFamily="34" charset="0"/>
              </a:rPr>
              <a:t>Alhaisin yleinen kiinteistöveroprosentti Kiuruvedellä, Pielavedellä ja Vieremällä (0,93 %).</a:t>
            </a:r>
          </a:p>
          <a:p>
            <a:pPr marL="0" indent="0">
              <a:spcBef>
                <a:spcPts val="0"/>
              </a:spcBef>
              <a:spcAft>
                <a:spcPts val="400"/>
              </a:spcAft>
              <a:buNone/>
            </a:pPr>
            <a:endParaRPr lang="fi-FI" sz="1100" dirty="0">
              <a:latin typeface="Franklin Gothic Book" panose="020B0503020102020204" pitchFamily="34" charset="0"/>
            </a:endParaRPr>
          </a:p>
        </p:txBody>
      </p:sp>
      <p:pic>
        <p:nvPicPr>
          <p:cNvPr id="7" name="Kuva 6">
            <a:extLst>
              <a:ext uri="{FF2B5EF4-FFF2-40B4-BE49-F238E27FC236}">
                <a16:creationId xmlns:a16="http://schemas.microsoft.com/office/drawing/2014/main" id="{34C10C92-2E94-7A44-BD24-737A3C00410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755943" y="6332259"/>
            <a:ext cx="2316136" cy="409184"/>
          </a:xfrm>
          <a:prstGeom prst="rect">
            <a:avLst/>
          </a:prstGeom>
        </p:spPr>
      </p:pic>
      <p:sp>
        <p:nvSpPr>
          <p:cNvPr id="2" name="Tekstiruutu 1">
            <a:extLst>
              <a:ext uri="{FF2B5EF4-FFF2-40B4-BE49-F238E27FC236}">
                <a16:creationId xmlns:a16="http://schemas.microsoft.com/office/drawing/2014/main" id="{1F16BFC3-12A9-0466-C309-DA9175C3B5D8}"/>
              </a:ext>
            </a:extLst>
          </p:cNvPr>
          <p:cNvSpPr txBox="1"/>
          <p:nvPr/>
        </p:nvSpPr>
        <p:spPr>
          <a:xfrm>
            <a:off x="0" y="6492875"/>
            <a:ext cx="8697680" cy="369332"/>
          </a:xfrm>
          <a:prstGeom prst="rect">
            <a:avLst/>
          </a:prstGeom>
          <a:noFill/>
        </p:spPr>
        <p:txBody>
          <a:bodyPr wrap="square">
            <a:spAutoFit/>
          </a:bodyPr>
          <a:lstStyle/>
          <a:p>
            <a:r>
              <a:rPr lang="fi-FI" sz="900" dirty="0"/>
              <a:t>Huom! Lainamäärä ei sisällä pitkäaikaisia vastuita (ml. leasing-vastuut) eikä konsernivastuita.</a:t>
            </a:r>
          </a:p>
          <a:p>
            <a:r>
              <a:rPr lang="fi-FI" sz="900" dirty="0">
                <a:solidFill>
                  <a:schemeClr val="tx1"/>
                </a:solidFill>
              </a:rPr>
              <a:t>Lähde: Kysely Pohjois-Savon kunnille kuntien talousarvioista, marras-joulukuu 2024</a:t>
            </a:r>
            <a:r>
              <a:rPr lang="fi-FI" sz="900" dirty="0"/>
              <a:t>;</a:t>
            </a:r>
            <a:r>
              <a:rPr lang="fi-FI" sz="900" dirty="0">
                <a:solidFill>
                  <a:schemeClr val="tx1"/>
                </a:solidFill>
              </a:rPr>
              <a:t> Veroprosenttitietojen lähde: </a:t>
            </a:r>
            <a:r>
              <a:rPr lang="fi-FI" sz="900" dirty="0"/>
              <a:t>Kuntaliitto 25.11.2024/Verohallinto </a:t>
            </a:r>
          </a:p>
        </p:txBody>
      </p:sp>
    </p:spTree>
    <p:extLst>
      <p:ext uri="{BB962C8B-B14F-4D97-AF65-F5344CB8AC3E}">
        <p14:creationId xmlns:p14="http://schemas.microsoft.com/office/powerpoint/2010/main" val="1889195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CC11">
            <a:alpha val="0"/>
          </a:srgbClr>
        </a:solidFill>
        <a:effectLst/>
      </p:bgPr>
    </p:bg>
    <p:spTree>
      <p:nvGrpSpPr>
        <p:cNvPr id="1" name=""/>
        <p:cNvGrpSpPr/>
        <p:nvPr/>
      </p:nvGrpSpPr>
      <p:grpSpPr>
        <a:xfrm>
          <a:off x="0" y="0"/>
          <a:ext cx="0" cy="0"/>
          <a:chOff x="0" y="0"/>
          <a:chExt cx="0" cy="0"/>
        </a:xfrm>
      </p:grpSpPr>
      <p:sp>
        <p:nvSpPr>
          <p:cNvPr id="10" name="Otsikko 1">
            <a:extLst>
              <a:ext uri="{FF2B5EF4-FFF2-40B4-BE49-F238E27FC236}">
                <a16:creationId xmlns:a16="http://schemas.microsoft.com/office/drawing/2014/main" id="{3E4F8491-AF3F-C14A-BED4-E48810A92E9C}"/>
              </a:ext>
            </a:extLst>
          </p:cNvPr>
          <p:cNvSpPr>
            <a:spLocks noGrp="1"/>
          </p:cNvSpPr>
          <p:nvPr>
            <p:ph type="title"/>
          </p:nvPr>
        </p:nvSpPr>
        <p:spPr>
          <a:xfrm>
            <a:off x="448456" y="365125"/>
            <a:ext cx="11288842" cy="1325563"/>
          </a:xfrm>
        </p:spPr>
        <p:txBody>
          <a:bodyPr>
            <a:normAutofit fontScale="90000"/>
          </a:bodyPr>
          <a:lstStyle/>
          <a:p>
            <a:r>
              <a:rPr lang="fi-FI" sz="3600" dirty="0"/>
              <a:t>Pohjois-Savon kuntien talousarviot v. 2025 (1 000 €) 1/6</a:t>
            </a:r>
            <a:br>
              <a:rPr lang="fi-FI" dirty="0"/>
            </a:br>
            <a:r>
              <a:rPr lang="fi-FI" sz="2200" dirty="0"/>
              <a:t>(ml. liikelaitokset) (tiedot sisältävät vain ulkoiset menot ja tulot)</a:t>
            </a:r>
          </a:p>
        </p:txBody>
      </p:sp>
      <p:pic>
        <p:nvPicPr>
          <p:cNvPr id="7" name="Kuva 6">
            <a:extLst>
              <a:ext uri="{FF2B5EF4-FFF2-40B4-BE49-F238E27FC236}">
                <a16:creationId xmlns:a16="http://schemas.microsoft.com/office/drawing/2014/main" id="{34C10C92-2E94-7A44-BD24-737A3C00410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755943" y="6332259"/>
            <a:ext cx="2316136" cy="409184"/>
          </a:xfrm>
          <a:prstGeom prst="rect">
            <a:avLst/>
          </a:prstGeom>
        </p:spPr>
      </p:pic>
      <p:sp>
        <p:nvSpPr>
          <p:cNvPr id="2" name="Tekstiruutu 1">
            <a:extLst>
              <a:ext uri="{FF2B5EF4-FFF2-40B4-BE49-F238E27FC236}">
                <a16:creationId xmlns:a16="http://schemas.microsoft.com/office/drawing/2014/main" id="{695C4361-EC9C-31FE-587F-72A39EF2CED2}"/>
              </a:ext>
            </a:extLst>
          </p:cNvPr>
          <p:cNvSpPr txBox="1"/>
          <p:nvPr/>
        </p:nvSpPr>
        <p:spPr>
          <a:xfrm>
            <a:off x="0" y="6633721"/>
            <a:ext cx="8697680" cy="230832"/>
          </a:xfrm>
          <a:prstGeom prst="rect">
            <a:avLst/>
          </a:prstGeom>
          <a:noFill/>
        </p:spPr>
        <p:txBody>
          <a:bodyPr wrap="square">
            <a:spAutoFit/>
          </a:bodyPr>
          <a:lstStyle/>
          <a:p>
            <a:r>
              <a:rPr lang="fi-FI" sz="900" dirty="0">
                <a:solidFill>
                  <a:schemeClr val="tx1"/>
                </a:solidFill>
              </a:rPr>
              <a:t>Lähde: </a:t>
            </a:r>
            <a:r>
              <a:rPr lang="fi-FI" sz="900" dirty="0"/>
              <a:t>v</a:t>
            </a:r>
            <a:r>
              <a:rPr lang="fi-FI" sz="900" dirty="0">
                <a:solidFill>
                  <a:schemeClr val="tx1"/>
                </a:solidFill>
              </a:rPr>
              <a:t>äestö</a:t>
            </a:r>
            <a:r>
              <a:rPr lang="fi-FI" sz="900" dirty="0"/>
              <a:t>: </a:t>
            </a:r>
            <a:r>
              <a:rPr lang="fi-FI" sz="900" dirty="0">
                <a:solidFill>
                  <a:schemeClr val="tx1"/>
                </a:solidFill>
              </a:rPr>
              <a:t>Tilastokeskus / muut tiedot: kysely Pohjois-Savon kunnille kuntien talousarvioista, marras-joulukuu 2024</a:t>
            </a:r>
          </a:p>
        </p:txBody>
      </p:sp>
      <p:graphicFrame>
        <p:nvGraphicFramePr>
          <p:cNvPr id="3" name="Taulukko 2">
            <a:extLst>
              <a:ext uri="{FF2B5EF4-FFF2-40B4-BE49-F238E27FC236}">
                <a16:creationId xmlns:a16="http://schemas.microsoft.com/office/drawing/2014/main" id="{CF8790AC-ADE6-6EED-2C70-6960C5FB5DB3}"/>
              </a:ext>
            </a:extLst>
          </p:cNvPr>
          <p:cNvGraphicFramePr>
            <a:graphicFrameLocks noGrp="1"/>
          </p:cNvGraphicFramePr>
          <p:nvPr>
            <p:extLst>
              <p:ext uri="{D42A27DB-BD31-4B8C-83A1-F6EECF244321}">
                <p14:modId xmlns:p14="http://schemas.microsoft.com/office/powerpoint/2010/main" val="2876539481"/>
              </p:ext>
            </p:extLst>
          </p:nvPr>
        </p:nvGraphicFramePr>
        <p:xfrm>
          <a:off x="602877" y="1607813"/>
          <a:ext cx="10980000" cy="4792225"/>
        </p:xfrm>
        <a:graphic>
          <a:graphicData uri="http://schemas.openxmlformats.org/drawingml/2006/table">
            <a:tbl>
              <a:tblPr firstRow="1" bandRow="1">
                <a:tableStyleId>{9D7B26C5-4107-4FEC-AEDC-1716B250A1EF}</a:tableStyleId>
              </a:tblPr>
              <a:tblGrid>
                <a:gridCol w="900000">
                  <a:extLst>
                    <a:ext uri="{9D8B030D-6E8A-4147-A177-3AD203B41FA5}">
                      <a16:colId xmlns:a16="http://schemas.microsoft.com/office/drawing/2014/main" val="3983516003"/>
                    </a:ext>
                  </a:extLst>
                </a:gridCol>
                <a:gridCol w="684000">
                  <a:extLst>
                    <a:ext uri="{9D8B030D-6E8A-4147-A177-3AD203B41FA5}">
                      <a16:colId xmlns:a16="http://schemas.microsoft.com/office/drawing/2014/main" val="999131244"/>
                    </a:ext>
                  </a:extLst>
                </a:gridCol>
                <a:gridCol w="612000">
                  <a:extLst>
                    <a:ext uri="{9D8B030D-6E8A-4147-A177-3AD203B41FA5}">
                      <a16:colId xmlns:a16="http://schemas.microsoft.com/office/drawing/2014/main" val="2644972943"/>
                    </a:ext>
                  </a:extLst>
                </a:gridCol>
                <a:gridCol w="612000">
                  <a:extLst>
                    <a:ext uri="{9D8B030D-6E8A-4147-A177-3AD203B41FA5}">
                      <a16:colId xmlns:a16="http://schemas.microsoft.com/office/drawing/2014/main" val="1060763421"/>
                    </a:ext>
                  </a:extLst>
                </a:gridCol>
                <a:gridCol w="612000">
                  <a:extLst>
                    <a:ext uri="{9D8B030D-6E8A-4147-A177-3AD203B41FA5}">
                      <a16:colId xmlns:a16="http://schemas.microsoft.com/office/drawing/2014/main" val="583352312"/>
                    </a:ext>
                  </a:extLst>
                </a:gridCol>
                <a:gridCol w="720000">
                  <a:extLst>
                    <a:ext uri="{9D8B030D-6E8A-4147-A177-3AD203B41FA5}">
                      <a16:colId xmlns:a16="http://schemas.microsoft.com/office/drawing/2014/main" val="2667085637"/>
                    </a:ext>
                  </a:extLst>
                </a:gridCol>
                <a:gridCol w="684000">
                  <a:extLst>
                    <a:ext uri="{9D8B030D-6E8A-4147-A177-3AD203B41FA5}">
                      <a16:colId xmlns:a16="http://schemas.microsoft.com/office/drawing/2014/main" val="1398496868"/>
                    </a:ext>
                  </a:extLst>
                </a:gridCol>
                <a:gridCol w="612000">
                  <a:extLst>
                    <a:ext uri="{9D8B030D-6E8A-4147-A177-3AD203B41FA5}">
                      <a16:colId xmlns:a16="http://schemas.microsoft.com/office/drawing/2014/main" val="1343922331"/>
                    </a:ext>
                  </a:extLst>
                </a:gridCol>
                <a:gridCol w="612000">
                  <a:extLst>
                    <a:ext uri="{9D8B030D-6E8A-4147-A177-3AD203B41FA5}">
                      <a16:colId xmlns:a16="http://schemas.microsoft.com/office/drawing/2014/main" val="177135906"/>
                    </a:ext>
                  </a:extLst>
                </a:gridCol>
                <a:gridCol w="648000">
                  <a:extLst>
                    <a:ext uri="{9D8B030D-6E8A-4147-A177-3AD203B41FA5}">
                      <a16:colId xmlns:a16="http://schemas.microsoft.com/office/drawing/2014/main" val="365117634"/>
                    </a:ext>
                  </a:extLst>
                </a:gridCol>
                <a:gridCol w="612000">
                  <a:extLst>
                    <a:ext uri="{9D8B030D-6E8A-4147-A177-3AD203B41FA5}">
                      <a16:colId xmlns:a16="http://schemas.microsoft.com/office/drawing/2014/main" val="2888529742"/>
                    </a:ext>
                  </a:extLst>
                </a:gridCol>
                <a:gridCol w="612000">
                  <a:extLst>
                    <a:ext uri="{9D8B030D-6E8A-4147-A177-3AD203B41FA5}">
                      <a16:colId xmlns:a16="http://schemas.microsoft.com/office/drawing/2014/main" val="385610691"/>
                    </a:ext>
                  </a:extLst>
                </a:gridCol>
                <a:gridCol w="612000">
                  <a:extLst>
                    <a:ext uri="{9D8B030D-6E8A-4147-A177-3AD203B41FA5}">
                      <a16:colId xmlns:a16="http://schemas.microsoft.com/office/drawing/2014/main" val="284374321"/>
                    </a:ext>
                  </a:extLst>
                </a:gridCol>
                <a:gridCol w="612000">
                  <a:extLst>
                    <a:ext uri="{9D8B030D-6E8A-4147-A177-3AD203B41FA5}">
                      <a16:colId xmlns:a16="http://schemas.microsoft.com/office/drawing/2014/main" val="1896296531"/>
                    </a:ext>
                  </a:extLst>
                </a:gridCol>
                <a:gridCol w="612000">
                  <a:extLst>
                    <a:ext uri="{9D8B030D-6E8A-4147-A177-3AD203B41FA5}">
                      <a16:colId xmlns:a16="http://schemas.microsoft.com/office/drawing/2014/main" val="1208493953"/>
                    </a:ext>
                  </a:extLst>
                </a:gridCol>
                <a:gridCol w="612000">
                  <a:extLst>
                    <a:ext uri="{9D8B030D-6E8A-4147-A177-3AD203B41FA5}">
                      <a16:colId xmlns:a16="http://schemas.microsoft.com/office/drawing/2014/main" val="1050322048"/>
                    </a:ext>
                  </a:extLst>
                </a:gridCol>
                <a:gridCol w="612000">
                  <a:extLst>
                    <a:ext uri="{9D8B030D-6E8A-4147-A177-3AD203B41FA5}">
                      <a16:colId xmlns:a16="http://schemas.microsoft.com/office/drawing/2014/main" val="1523806422"/>
                    </a:ext>
                  </a:extLst>
                </a:gridCol>
              </a:tblGrid>
              <a:tr h="719425">
                <a:tc>
                  <a:txBody>
                    <a:bodyPr/>
                    <a:lstStyle/>
                    <a:p>
                      <a:pPr algn="l" fontAlgn="b"/>
                      <a:r>
                        <a:rPr lang="fi-FI" sz="1000" u="none" strike="noStrike" dirty="0">
                          <a:effectLst/>
                        </a:rPr>
                        <a:t>Kunta</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Väestö</a:t>
                      </a:r>
                      <a:br>
                        <a:rPr lang="fi-FI" sz="1000" b="0" u="none" strike="noStrike" dirty="0">
                          <a:effectLst/>
                        </a:rPr>
                      </a:br>
                      <a:r>
                        <a:rPr lang="fi-FI" sz="1000" b="0" u="none" strike="noStrike" dirty="0">
                          <a:effectLst/>
                        </a:rPr>
                        <a:t>31.12.</a:t>
                      </a:r>
                      <a:br>
                        <a:rPr lang="fi-FI" sz="1000" b="0" u="none" strike="noStrike" dirty="0">
                          <a:effectLst/>
                        </a:rPr>
                      </a:br>
                      <a:r>
                        <a:rPr lang="fi-FI" sz="1000" b="0" u="none" strike="noStrike" dirty="0">
                          <a:effectLst/>
                        </a:rPr>
                        <a:t>2023</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Toiminta-</a:t>
                      </a:r>
                      <a:br>
                        <a:rPr lang="fi-FI" sz="1000" u="none" strike="noStrike" dirty="0">
                          <a:effectLst/>
                        </a:rPr>
                      </a:br>
                      <a:r>
                        <a:rPr lang="fi-FI" sz="1000" u="none" strike="noStrike" dirty="0">
                          <a:effectLst/>
                        </a:rPr>
                        <a:t>tulot</a:t>
                      </a:r>
                      <a:endParaRPr lang="fi-FI" sz="1000" b="1"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i="1" u="none" strike="noStrike" dirty="0">
                          <a:effectLst/>
                        </a:rPr>
                        <a:t>Valmistus</a:t>
                      </a:r>
                      <a:br>
                        <a:rPr lang="fi-FI" sz="1000" b="0" i="1" u="none" strike="noStrike" dirty="0">
                          <a:effectLst/>
                        </a:rPr>
                      </a:br>
                      <a:r>
                        <a:rPr lang="fi-FI" sz="1000" b="0" i="1" u="none" strike="noStrike" dirty="0">
                          <a:effectLst/>
                        </a:rPr>
                        <a:t>omaan</a:t>
                      </a:r>
                      <a:br>
                        <a:rPr lang="fi-FI" sz="1000" b="0" i="1" u="none" strike="noStrike" dirty="0">
                          <a:effectLst/>
                        </a:rPr>
                      </a:br>
                      <a:r>
                        <a:rPr lang="fi-FI" sz="1000" b="0" i="1" u="none" strike="noStrike" dirty="0">
                          <a:effectLst/>
                        </a:rPr>
                        <a:t>käyttöön</a:t>
                      </a:r>
                      <a:endParaRPr lang="fi-FI" sz="1000" b="0" i="1"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Toiminta-</a:t>
                      </a:r>
                      <a:br>
                        <a:rPr lang="fi-FI" sz="1000" u="none" strike="noStrike" dirty="0">
                          <a:effectLst/>
                        </a:rPr>
                      </a:br>
                      <a:r>
                        <a:rPr lang="fi-FI" sz="1000" u="none" strike="noStrike" dirty="0">
                          <a:effectLst/>
                        </a:rPr>
                        <a:t>menot</a:t>
                      </a:r>
                      <a:endParaRPr lang="fi-FI" sz="1000" b="1"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i="1" u="none" strike="noStrike" dirty="0">
                          <a:effectLst/>
                        </a:rPr>
                        <a:t>Henkilöstö-</a:t>
                      </a:r>
                      <a:br>
                        <a:rPr lang="fi-FI" sz="1000" b="0" i="1" u="none" strike="noStrike" dirty="0">
                          <a:effectLst/>
                        </a:rPr>
                      </a:br>
                      <a:r>
                        <a:rPr lang="fi-FI" sz="1000" b="0" i="1" u="none" strike="noStrike" dirty="0">
                          <a:effectLst/>
                        </a:rPr>
                        <a:t>menot</a:t>
                      </a:r>
                      <a:endParaRPr lang="fi-FI" sz="1000" b="0" i="1"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i="1" u="none" strike="noStrike" dirty="0">
                          <a:effectLst/>
                        </a:rPr>
                        <a:t>Palvelujen</a:t>
                      </a:r>
                      <a:br>
                        <a:rPr lang="fi-FI" sz="1000" b="0" i="1" u="none" strike="noStrike" dirty="0">
                          <a:effectLst/>
                        </a:rPr>
                      </a:br>
                      <a:r>
                        <a:rPr lang="fi-FI" sz="1000" b="0" i="1" u="none" strike="noStrike" dirty="0">
                          <a:effectLst/>
                        </a:rPr>
                        <a:t>ostot</a:t>
                      </a:r>
                      <a:endParaRPr lang="fi-FI" sz="1000" b="0" i="1"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Toiminta-</a:t>
                      </a:r>
                      <a:br>
                        <a:rPr lang="fi-FI" sz="1000" b="0" u="none" strike="noStrike" dirty="0">
                          <a:effectLst/>
                        </a:rPr>
                      </a:br>
                      <a:r>
                        <a:rPr lang="fi-FI" sz="1000" b="0" u="none" strike="noStrike" dirty="0">
                          <a:effectLst/>
                        </a:rPr>
                        <a:t>kate</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Verotulot</a:t>
                      </a:r>
                      <a:br>
                        <a:rPr lang="fi-FI" sz="1000" u="none" strike="noStrike" dirty="0">
                          <a:effectLst/>
                        </a:rPr>
                      </a:br>
                      <a:r>
                        <a:rPr lang="fi-FI" sz="1000" u="none" strike="noStrike" dirty="0">
                          <a:effectLst/>
                        </a:rPr>
                        <a:t>yhteensä</a:t>
                      </a:r>
                      <a:br>
                        <a:rPr lang="fi-FI" sz="1000" u="none" strike="noStrike" dirty="0">
                          <a:effectLst/>
                        </a:rPr>
                      </a:br>
                      <a:r>
                        <a:rPr lang="fi-FI" sz="1000" u="none" strike="noStrike" dirty="0">
                          <a:effectLst/>
                        </a:rPr>
                        <a:t>v. 2025</a:t>
                      </a:r>
                      <a:endParaRPr lang="fi-FI" sz="1000" b="1"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i="1" u="none" strike="noStrike" dirty="0">
                          <a:effectLst/>
                        </a:rPr>
                        <a:t>Kunnallis-</a:t>
                      </a:r>
                      <a:br>
                        <a:rPr lang="fi-FI" sz="1000" b="0" i="1" u="none" strike="noStrike" dirty="0">
                          <a:effectLst/>
                        </a:rPr>
                      </a:br>
                      <a:r>
                        <a:rPr lang="fi-FI" sz="1000" b="0" i="1" u="none" strike="noStrike" dirty="0">
                          <a:effectLst/>
                        </a:rPr>
                        <a:t>vero</a:t>
                      </a:r>
                      <a:endParaRPr lang="fi-FI" sz="1000" b="0" i="1"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i="1" u="none" strike="noStrike" dirty="0">
                          <a:effectLst/>
                        </a:rPr>
                        <a:t>Kiinteistö-</a:t>
                      </a:r>
                      <a:br>
                        <a:rPr lang="fi-FI" sz="1000" b="0" i="1" u="none" strike="noStrike" dirty="0">
                          <a:effectLst/>
                        </a:rPr>
                      </a:br>
                      <a:r>
                        <a:rPr lang="fi-FI" sz="1000" b="0" i="1" u="none" strike="noStrike" dirty="0">
                          <a:effectLst/>
                        </a:rPr>
                        <a:t>vero</a:t>
                      </a:r>
                      <a:endParaRPr lang="fi-FI" sz="1000" b="0" i="1"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i="1" u="none" strike="noStrike" dirty="0">
                          <a:effectLst/>
                        </a:rPr>
                        <a:t>Yhteisö-</a:t>
                      </a:r>
                      <a:br>
                        <a:rPr lang="fi-FI" sz="1000" b="0" i="1" u="none" strike="noStrike" dirty="0">
                          <a:effectLst/>
                        </a:rPr>
                      </a:br>
                      <a:r>
                        <a:rPr lang="fi-FI" sz="1000" b="0" i="1" u="none" strike="noStrike" dirty="0">
                          <a:effectLst/>
                        </a:rPr>
                        <a:t>vero</a:t>
                      </a:r>
                      <a:endParaRPr lang="fi-FI" sz="1000" b="0" i="1"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Verotulot</a:t>
                      </a:r>
                      <a:br>
                        <a:rPr lang="fi-FI" sz="1000" b="0" u="none" strike="noStrike" dirty="0">
                          <a:effectLst/>
                        </a:rPr>
                      </a:br>
                      <a:r>
                        <a:rPr lang="fi-FI" sz="1000" b="0" u="none" strike="noStrike" dirty="0">
                          <a:effectLst/>
                        </a:rPr>
                        <a:t>yhteensä</a:t>
                      </a:r>
                      <a:br>
                        <a:rPr lang="fi-FI" sz="1000" b="0" u="none" strike="noStrike" dirty="0">
                          <a:effectLst/>
                        </a:rPr>
                      </a:br>
                      <a:r>
                        <a:rPr lang="fi-FI" sz="1000" b="0" u="none" strike="noStrike" dirty="0">
                          <a:effectLst/>
                        </a:rPr>
                        <a:t>v. 2026</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Verotulot</a:t>
                      </a:r>
                      <a:br>
                        <a:rPr lang="fi-FI" sz="1000" b="0" u="none" strike="noStrike" dirty="0">
                          <a:effectLst/>
                        </a:rPr>
                      </a:br>
                      <a:r>
                        <a:rPr lang="fi-FI" sz="1000" b="0" u="none" strike="noStrike" dirty="0">
                          <a:effectLst/>
                        </a:rPr>
                        <a:t>yhteensä</a:t>
                      </a:r>
                      <a:br>
                        <a:rPr lang="fi-FI" sz="1000" b="0" u="none" strike="noStrike" dirty="0">
                          <a:effectLst/>
                        </a:rPr>
                      </a:br>
                      <a:r>
                        <a:rPr lang="fi-FI" sz="1000" b="0" u="none" strike="noStrike" dirty="0">
                          <a:effectLst/>
                        </a:rPr>
                        <a:t>v. 2027</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Valtion-</a:t>
                      </a:r>
                      <a:br>
                        <a:rPr lang="fi-FI" sz="1000" u="none" strike="noStrike" dirty="0">
                          <a:effectLst/>
                        </a:rPr>
                      </a:br>
                      <a:r>
                        <a:rPr lang="fi-FI" sz="1000" u="none" strike="noStrike" dirty="0">
                          <a:effectLst/>
                        </a:rPr>
                        <a:t>osuudet</a:t>
                      </a:r>
                      <a:br>
                        <a:rPr lang="fi-FI" sz="1000" u="none" strike="noStrike" dirty="0">
                          <a:effectLst/>
                        </a:rPr>
                      </a:br>
                      <a:r>
                        <a:rPr lang="fi-FI" sz="1000" u="none" strike="noStrike" dirty="0">
                          <a:effectLst/>
                        </a:rPr>
                        <a:t>yhteensä</a:t>
                      </a:r>
                      <a:br>
                        <a:rPr lang="fi-FI" sz="1000" u="none" strike="noStrike" dirty="0">
                          <a:effectLst/>
                        </a:rPr>
                      </a:br>
                      <a:r>
                        <a:rPr lang="fi-FI" sz="1000" u="none" strike="noStrike" dirty="0">
                          <a:effectLst/>
                        </a:rPr>
                        <a:t>v. 2025</a:t>
                      </a:r>
                      <a:endParaRPr lang="fi-FI" sz="1000" b="1"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Valtion-</a:t>
                      </a:r>
                      <a:br>
                        <a:rPr lang="fi-FI" sz="1000" b="0" u="none" strike="noStrike" dirty="0">
                          <a:effectLst/>
                        </a:rPr>
                      </a:br>
                      <a:r>
                        <a:rPr lang="fi-FI" sz="1000" b="0" u="none" strike="noStrike" dirty="0">
                          <a:effectLst/>
                        </a:rPr>
                        <a:t>osuudet</a:t>
                      </a:r>
                      <a:br>
                        <a:rPr lang="fi-FI" sz="1000" b="0" u="none" strike="noStrike" dirty="0">
                          <a:effectLst/>
                        </a:rPr>
                      </a:br>
                      <a:r>
                        <a:rPr lang="fi-FI" sz="1000" b="0" u="none" strike="noStrike" dirty="0">
                          <a:effectLst/>
                        </a:rPr>
                        <a:t>yhteensä</a:t>
                      </a:r>
                      <a:br>
                        <a:rPr lang="fi-FI" sz="1000" b="0" u="none" strike="noStrike" dirty="0">
                          <a:effectLst/>
                        </a:rPr>
                      </a:br>
                      <a:r>
                        <a:rPr lang="fi-FI" sz="1000" b="0" u="none" strike="noStrike" dirty="0">
                          <a:effectLst/>
                        </a:rPr>
                        <a:t>v. 2026</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Valtion-</a:t>
                      </a:r>
                      <a:br>
                        <a:rPr lang="fi-FI" sz="1000" b="0" u="none" strike="noStrike" dirty="0">
                          <a:effectLst/>
                        </a:rPr>
                      </a:br>
                      <a:r>
                        <a:rPr lang="fi-FI" sz="1000" b="0" u="none" strike="noStrike" dirty="0">
                          <a:effectLst/>
                        </a:rPr>
                        <a:t>osuudet</a:t>
                      </a:r>
                      <a:br>
                        <a:rPr lang="fi-FI" sz="1000" b="0" u="none" strike="noStrike" dirty="0">
                          <a:effectLst/>
                        </a:rPr>
                      </a:br>
                      <a:r>
                        <a:rPr lang="fi-FI" sz="1000" b="0" u="none" strike="noStrike" dirty="0">
                          <a:effectLst/>
                        </a:rPr>
                        <a:t>yhteensä</a:t>
                      </a:r>
                      <a:br>
                        <a:rPr lang="fi-FI" sz="1000" b="0" u="none" strike="noStrike" dirty="0">
                          <a:effectLst/>
                        </a:rPr>
                      </a:br>
                      <a:r>
                        <a:rPr lang="fi-FI" sz="1000" b="0" u="none" strike="noStrike" dirty="0">
                          <a:effectLst/>
                        </a:rPr>
                        <a:t>v. 2027</a:t>
                      </a:r>
                      <a:endParaRPr lang="fi-FI" sz="1000" b="0" i="0" u="none" strike="noStrike" dirty="0">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2170877886"/>
                  </a:ext>
                </a:extLst>
              </a:tr>
              <a:tr h="198000">
                <a:tc>
                  <a:txBody>
                    <a:bodyPr/>
                    <a:lstStyle/>
                    <a:p>
                      <a:pPr algn="l" fontAlgn="b"/>
                      <a:r>
                        <a:rPr lang="fi-FI" sz="1000" u="none" strike="noStrike" dirty="0">
                          <a:effectLst/>
                        </a:rPr>
                        <a:t>Iisalmi</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dirty="0">
                          <a:solidFill>
                            <a:srgbClr val="000000"/>
                          </a:solidFill>
                          <a:effectLst/>
                          <a:latin typeface="Calibri" panose="020F0502020204030204" pitchFamily="34" charset="0"/>
                        </a:rPr>
                        <a:t>20 618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43 676</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99 983</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54 489</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25 428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56 275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43 478</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32 283</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6 140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5 055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45 146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46 228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22 579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22 297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21 630</a:t>
                      </a:r>
                    </a:p>
                  </a:txBody>
                  <a:tcPr marL="36000" marR="36000" marT="18000" marB="18000" anchor="b"/>
                </a:tc>
                <a:extLst>
                  <a:ext uri="{0D108BD9-81ED-4DB2-BD59-A6C34878D82A}">
                    <a16:rowId xmlns:a16="http://schemas.microsoft.com/office/drawing/2014/main" val="1747537330"/>
                  </a:ext>
                </a:extLst>
              </a:tr>
              <a:tr h="198000">
                <a:tc>
                  <a:txBody>
                    <a:bodyPr/>
                    <a:lstStyle/>
                    <a:p>
                      <a:pPr algn="l" fontAlgn="b"/>
                      <a:r>
                        <a:rPr lang="fi-FI" sz="1000" u="none" strike="noStrike">
                          <a:effectLst/>
                        </a:rPr>
                        <a:t>Joroinen</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4 590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3 461</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15 267</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8 678</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3 828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11 806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10 473</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7 935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1 326</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1 212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10 896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11 082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3 175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3 170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2 840</a:t>
                      </a:r>
                    </a:p>
                  </a:txBody>
                  <a:tcPr marL="36000" marR="36000" marT="18000" marB="18000" anchor="b"/>
                </a:tc>
                <a:extLst>
                  <a:ext uri="{0D108BD9-81ED-4DB2-BD59-A6C34878D82A}">
                    <a16:rowId xmlns:a16="http://schemas.microsoft.com/office/drawing/2014/main" val="3414996310"/>
                  </a:ext>
                </a:extLst>
              </a:tr>
              <a:tr h="198000">
                <a:tc>
                  <a:txBody>
                    <a:bodyPr/>
                    <a:lstStyle/>
                    <a:p>
                      <a:pPr algn="l" fontAlgn="b"/>
                      <a:r>
                        <a:rPr lang="fi-FI" sz="1000" u="none" strike="noStrike">
                          <a:effectLst/>
                        </a:rPr>
                        <a:t>Kaavi</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2 156</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7 680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3 181</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3 310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5 524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6 286</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4 187</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1 319</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780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6 300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6 400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-409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extLst>
                  <a:ext uri="{0D108BD9-81ED-4DB2-BD59-A6C34878D82A}">
                    <a16:rowId xmlns:a16="http://schemas.microsoft.com/office/drawing/2014/main" val="2717506543"/>
                  </a:ext>
                </a:extLst>
              </a:tr>
              <a:tr h="198000">
                <a:tc>
                  <a:txBody>
                    <a:bodyPr/>
                    <a:lstStyle/>
                    <a:p>
                      <a:pPr algn="l" fontAlgn="b"/>
                      <a:r>
                        <a:rPr lang="fi-FI" sz="1000" u="none" strike="noStrike" dirty="0">
                          <a:effectLst/>
                        </a:rPr>
                        <a:t>Keitele</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2 035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1 837</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7 412</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3 160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3 076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5 576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5 672</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3 062</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610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2 000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5 672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5 672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782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782</a:t>
                      </a:r>
                    </a:p>
                  </a:txBody>
                  <a:tcPr marL="36000" marR="36000" marT="18000" marB="18000" anchor="b"/>
                </a:tc>
                <a:extLst>
                  <a:ext uri="{0D108BD9-81ED-4DB2-BD59-A6C34878D82A}">
                    <a16:rowId xmlns:a16="http://schemas.microsoft.com/office/drawing/2014/main" val="839047108"/>
                  </a:ext>
                </a:extLst>
              </a:tr>
              <a:tr h="198000">
                <a:tc>
                  <a:txBody>
                    <a:bodyPr/>
                    <a:lstStyle/>
                    <a:p>
                      <a:pPr algn="l" fontAlgn="b"/>
                      <a:r>
                        <a:rPr lang="fi-FI" sz="1000" u="none" strike="noStrike">
                          <a:effectLst/>
                        </a:rPr>
                        <a:t>Kiuruvesi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7 475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5 974</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28 305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11 491</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8 383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22 313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14 912</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11 486</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1 853</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1 573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15 691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15 878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9 574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10 020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9 902</a:t>
                      </a:r>
                    </a:p>
                  </a:txBody>
                  <a:tcPr marL="36000" marR="36000" marT="18000" marB="18000" anchor="b"/>
                </a:tc>
                <a:extLst>
                  <a:ext uri="{0D108BD9-81ED-4DB2-BD59-A6C34878D82A}">
                    <a16:rowId xmlns:a16="http://schemas.microsoft.com/office/drawing/2014/main" val="2633503783"/>
                  </a:ext>
                </a:extLst>
              </a:tr>
              <a:tr h="198000">
                <a:tc>
                  <a:txBody>
                    <a:bodyPr/>
                    <a:lstStyle/>
                    <a:p>
                      <a:pPr algn="l" fontAlgn="b"/>
                      <a:r>
                        <a:rPr lang="fi-FI" sz="1000" u="none" strike="noStrike" dirty="0">
                          <a:effectLst/>
                        </a:rPr>
                        <a:t>Kuopio </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124 021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119 461</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437 414</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204 379</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154 808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317 953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311 600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230 500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57 000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24 100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329 000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341 700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42 345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48 900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52 200</a:t>
                      </a:r>
                    </a:p>
                  </a:txBody>
                  <a:tcPr marL="36000" marR="36000" marT="18000" marB="18000" anchor="b"/>
                </a:tc>
                <a:extLst>
                  <a:ext uri="{0D108BD9-81ED-4DB2-BD59-A6C34878D82A}">
                    <a16:rowId xmlns:a16="http://schemas.microsoft.com/office/drawing/2014/main" val="3575710821"/>
                  </a:ext>
                </a:extLst>
              </a:tr>
              <a:tr h="198000">
                <a:tc>
                  <a:txBody>
                    <a:bodyPr/>
                    <a:lstStyle/>
                    <a:p>
                      <a:pPr algn="l" fontAlgn="b"/>
                      <a:r>
                        <a:rPr lang="fi-FI" sz="1000" u="none" strike="noStrike">
                          <a:effectLst/>
                        </a:rPr>
                        <a:t>Lapinlahti</a:t>
                      </a:r>
                      <a:r>
                        <a:rPr lang="fi-FI" sz="1000" u="none" strike="noStrike" baseline="30000">
                          <a:effectLst/>
                        </a:rPr>
                        <a:t>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8 975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5 915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29 355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16 016</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7 806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23 440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19 855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15 422</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2 837</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1 596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20 738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21 020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5 779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5 779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5 779</a:t>
                      </a:r>
                    </a:p>
                  </a:txBody>
                  <a:tcPr marL="36000" marR="36000" marT="18000" marB="18000" anchor="b"/>
                </a:tc>
                <a:extLst>
                  <a:ext uri="{0D108BD9-81ED-4DB2-BD59-A6C34878D82A}">
                    <a16:rowId xmlns:a16="http://schemas.microsoft.com/office/drawing/2014/main" val="4213664753"/>
                  </a:ext>
                </a:extLst>
              </a:tr>
              <a:tr h="198000">
                <a:tc>
                  <a:txBody>
                    <a:bodyPr/>
                    <a:lstStyle/>
                    <a:p>
                      <a:pPr algn="l" fontAlgn="b"/>
                      <a:r>
                        <a:rPr lang="fi-FI" sz="1000" u="none" strike="noStrike">
                          <a:effectLst/>
                        </a:rPr>
                        <a:t>Leppävirta</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9 049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8 097</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31 877</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16 964</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9 301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23 779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20 923</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15 671</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3 191</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2 061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21 704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22 093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5 121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5 150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5 200</a:t>
                      </a:r>
                    </a:p>
                  </a:txBody>
                  <a:tcPr marL="36000" marR="36000" marT="18000" marB="18000" anchor="b"/>
                </a:tc>
                <a:extLst>
                  <a:ext uri="{0D108BD9-81ED-4DB2-BD59-A6C34878D82A}">
                    <a16:rowId xmlns:a16="http://schemas.microsoft.com/office/drawing/2014/main" val="1209356623"/>
                  </a:ext>
                </a:extLst>
              </a:tr>
              <a:tr h="198000">
                <a:tc>
                  <a:txBody>
                    <a:bodyPr/>
                    <a:lstStyle/>
                    <a:p>
                      <a:pPr algn="l" fontAlgn="b"/>
                      <a:r>
                        <a:rPr lang="fi-FI" sz="1000" u="none" strike="noStrike">
                          <a:effectLst/>
                        </a:rPr>
                        <a:t>Pielavesi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4 073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3 969</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16 741</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8 410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5 609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12 772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8 244</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5 677</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1 364</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1 203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8 653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8 785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5 587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5 652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5 509</a:t>
                      </a:r>
                    </a:p>
                  </a:txBody>
                  <a:tcPr marL="36000" marR="36000" marT="18000" marB="18000" anchor="b"/>
                </a:tc>
                <a:extLst>
                  <a:ext uri="{0D108BD9-81ED-4DB2-BD59-A6C34878D82A}">
                    <a16:rowId xmlns:a16="http://schemas.microsoft.com/office/drawing/2014/main" val="2330477153"/>
                  </a:ext>
                </a:extLst>
              </a:tr>
              <a:tr h="198000">
                <a:tc>
                  <a:txBody>
                    <a:bodyPr/>
                    <a:lstStyle/>
                    <a:p>
                      <a:pPr algn="l" fontAlgn="b"/>
                      <a:r>
                        <a:rPr lang="fi-FI" sz="1000" u="none" strike="noStrike">
                          <a:effectLst/>
                        </a:rPr>
                        <a:t>Rautalampi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2 933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2 688</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11 837</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6 302</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3 375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9 148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7 110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5 121</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1 398</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591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7 317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7 424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2 700</a:t>
                      </a:r>
                    </a:p>
                  </a:txBody>
                  <a:tcPr marL="36000" marR="36000" marT="18000" marB="18000" anchor="b"/>
                </a:tc>
                <a:extLst>
                  <a:ext uri="{0D108BD9-81ED-4DB2-BD59-A6C34878D82A}">
                    <a16:rowId xmlns:a16="http://schemas.microsoft.com/office/drawing/2014/main" val="1004189879"/>
                  </a:ext>
                </a:extLst>
              </a:tr>
              <a:tr h="198000">
                <a:tc>
                  <a:txBody>
                    <a:bodyPr/>
                    <a:lstStyle/>
                    <a:p>
                      <a:pPr algn="l" fontAlgn="b"/>
                      <a:r>
                        <a:rPr lang="fi-FI" sz="1000" u="none" strike="noStrike">
                          <a:effectLst/>
                        </a:rPr>
                        <a:t>Rautavaara</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1 424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2 729</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7 551</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3 699</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2 527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4 822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3 509</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1 930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502</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1 077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3 669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3 756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1 889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1 889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1 889</a:t>
                      </a:r>
                    </a:p>
                  </a:txBody>
                  <a:tcPr marL="36000" marR="36000" marT="18000" marB="18000" anchor="b"/>
                </a:tc>
                <a:extLst>
                  <a:ext uri="{0D108BD9-81ED-4DB2-BD59-A6C34878D82A}">
                    <a16:rowId xmlns:a16="http://schemas.microsoft.com/office/drawing/2014/main" val="3615410377"/>
                  </a:ext>
                </a:extLst>
              </a:tr>
              <a:tr h="198000">
                <a:tc>
                  <a:txBody>
                    <a:bodyPr/>
                    <a:lstStyle/>
                    <a:p>
                      <a:pPr algn="l" fontAlgn="b"/>
                      <a:r>
                        <a:rPr lang="fi-FI" sz="1000" u="none" strike="noStrike">
                          <a:effectLst/>
                        </a:rPr>
                        <a:t>Siilinjärvi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21 290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14 820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78 881</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42 147</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18 511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63 974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61 310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46 500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6 980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6 630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61 810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62 645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10 600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8 570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9 020</a:t>
                      </a:r>
                    </a:p>
                  </a:txBody>
                  <a:tcPr marL="36000" marR="36000" marT="18000" marB="18000" anchor="b"/>
                </a:tc>
                <a:extLst>
                  <a:ext uri="{0D108BD9-81ED-4DB2-BD59-A6C34878D82A}">
                    <a16:rowId xmlns:a16="http://schemas.microsoft.com/office/drawing/2014/main" val="2719883648"/>
                  </a:ext>
                </a:extLst>
              </a:tr>
              <a:tr h="198000">
                <a:tc>
                  <a:txBody>
                    <a:bodyPr/>
                    <a:lstStyle/>
                    <a:p>
                      <a:pPr algn="l" fontAlgn="b"/>
                      <a:r>
                        <a:rPr lang="fi-FI" sz="1000" u="none" strike="noStrike">
                          <a:effectLst/>
                        </a:rPr>
                        <a:t>Sonkajärvi</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3 637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2 263</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14 068</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7 096</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3 943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11 788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7 941</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5 241</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1 156</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1 544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8 249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8 408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5 085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5 103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5 403</a:t>
                      </a:r>
                    </a:p>
                  </a:txBody>
                  <a:tcPr marL="36000" marR="36000" marT="18000" marB="18000" anchor="b"/>
                </a:tc>
                <a:extLst>
                  <a:ext uri="{0D108BD9-81ED-4DB2-BD59-A6C34878D82A}">
                    <a16:rowId xmlns:a16="http://schemas.microsoft.com/office/drawing/2014/main" val="2011271846"/>
                  </a:ext>
                </a:extLst>
              </a:tr>
              <a:tr h="198000">
                <a:tc>
                  <a:txBody>
                    <a:bodyPr/>
                    <a:lstStyle/>
                    <a:p>
                      <a:pPr algn="l" fontAlgn="b"/>
                      <a:r>
                        <a:rPr lang="fi-FI" sz="1000" u="none" strike="noStrike">
                          <a:effectLst/>
                        </a:rPr>
                        <a:t>Suonenjoki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6 708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5 736</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57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25 571</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13 555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6 915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19 778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16 300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11 200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2 100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3 000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16 800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17 300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5 400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4 900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5 000</a:t>
                      </a:r>
                    </a:p>
                  </a:txBody>
                  <a:tcPr marL="36000" marR="36000" marT="18000" marB="18000" anchor="b"/>
                </a:tc>
                <a:extLst>
                  <a:ext uri="{0D108BD9-81ED-4DB2-BD59-A6C34878D82A}">
                    <a16:rowId xmlns:a16="http://schemas.microsoft.com/office/drawing/2014/main" val="2694786689"/>
                  </a:ext>
                </a:extLst>
              </a:tr>
              <a:tr h="198000">
                <a:tc>
                  <a:txBody>
                    <a:bodyPr/>
                    <a:lstStyle/>
                    <a:p>
                      <a:pPr algn="l" fontAlgn="b"/>
                      <a:r>
                        <a:rPr lang="fi-FI" sz="1000" u="none" strike="noStrike">
                          <a:effectLst/>
                        </a:rPr>
                        <a:t>Tervo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1 412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2 311</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6 311</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3 474</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1 852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3 999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3 384</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2 325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702</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357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3 490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3 552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835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835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835</a:t>
                      </a:r>
                    </a:p>
                  </a:txBody>
                  <a:tcPr marL="36000" marR="36000" marT="18000" marB="18000" anchor="b"/>
                </a:tc>
                <a:extLst>
                  <a:ext uri="{0D108BD9-81ED-4DB2-BD59-A6C34878D82A}">
                    <a16:rowId xmlns:a16="http://schemas.microsoft.com/office/drawing/2014/main" val="3145272278"/>
                  </a:ext>
                </a:extLst>
              </a:tr>
              <a:tr h="198000">
                <a:tc>
                  <a:txBody>
                    <a:bodyPr/>
                    <a:lstStyle/>
                    <a:p>
                      <a:pPr algn="l" fontAlgn="b"/>
                      <a:r>
                        <a:rPr lang="fi-FI" sz="1000" u="none" strike="noStrike">
                          <a:effectLst/>
                        </a:rPr>
                        <a:t>Tuusniemi</a:t>
                      </a:r>
                      <a:r>
                        <a:rPr lang="fi-FI" sz="1000" u="none" strike="noStrike" baseline="30000">
                          <a:effectLst/>
                        </a:rPr>
                        <a:t>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2 313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2 895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9 034</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4 629</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2 831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6 139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5 330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3 580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1 100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650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5 750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5 850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254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350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1 200</a:t>
                      </a:r>
                    </a:p>
                  </a:txBody>
                  <a:tcPr marL="36000" marR="36000" marT="18000" marB="18000" anchor="b"/>
                </a:tc>
                <a:extLst>
                  <a:ext uri="{0D108BD9-81ED-4DB2-BD59-A6C34878D82A}">
                    <a16:rowId xmlns:a16="http://schemas.microsoft.com/office/drawing/2014/main" val="2255366797"/>
                  </a:ext>
                </a:extLst>
              </a:tr>
              <a:tr h="198000">
                <a:tc>
                  <a:txBody>
                    <a:bodyPr/>
                    <a:lstStyle/>
                    <a:p>
                      <a:pPr algn="l" fontAlgn="b"/>
                      <a:r>
                        <a:rPr lang="fi-FI" sz="1000" u="none" strike="noStrike">
                          <a:effectLst/>
                        </a:rPr>
                        <a:t>Varkaus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19 727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22 985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425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76 281</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34 422</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26 291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52 871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51 489</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39 165</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8 762</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3 562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53 048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53 981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5 906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5 906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5 906</a:t>
                      </a:r>
                    </a:p>
                  </a:txBody>
                  <a:tcPr marL="36000" marR="36000" marT="18000" marB="18000" anchor="b"/>
                </a:tc>
                <a:extLst>
                  <a:ext uri="{0D108BD9-81ED-4DB2-BD59-A6C34878D82A}">
                    <a16:rowId xmlns:a16="http://schemas.microsoft.com/office/drawing/2014/main" val="1946992673"/>
                  </a:ext>
                </a:extLst>
              </a:tr>
              <a:tr h="198000">
                <a:tc>
                  <a:txBody>
                    <a:bodyPr/>
                    <a:lstStyle/>
                    <a:p>
                      <a:pPr algn="l" fontAlgn="b"/>
                      <a:r>
                        <a:rPr lang="fi-FI" sz="1000" u="none" strike="noStrike">
                          <a:effectLst/>
                        </a:rPr>
                        <a:t>Vesanto</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1 895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2 659</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8 761</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3 460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3 534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6 101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4 043</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2 749</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850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444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4 256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4 315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2 846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2 846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2 846</a:t>
                      </a:r>
                    </a:p>
                  </a:txBody>
                  <a:tcPr marL="36000" marR="36000" marT="18000" marB="18000" anchor="b"/>
                </a:tc>
                <a:extLst>
                  <a:ext uri="{0D108BD9-81ED-4DB2-BD59-A6C34878D82A}">
                    <a16:rowId xmlns:a16="http://schemas.microsoft.com/office/drawing/2014/main" val="481275980"/>
                  </a:ext>
                </a:extLst>
              </a:tr>
              <a:tr h="198000">
                <a:tc>
                  <a:txBody>
                    <a:bodyPr/>
                    <a:lstStyle/>
                    <a:p>
                      <a:pPr algn="l" fontAlgn="b"/>
                      <a:r>
                        <a:rPr lang="fi-FI" sz="1000" u="none" strike="noStrike">
                          <a:effectLst/>
                        </a:rPr>
                        <a:t>Vieremä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3 387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1 552</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13 586</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7 428</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3 679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12 033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8 779</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5 270</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1 181</a:t>
                      </a:r>
                    </a:p>
                  </a:txBody>
                  <a:tcPr marL="36000" marR="36000" marT="18000" marB="18000" anchor="b"/>
                </a:tc>
                <a:tc>
                  <a:txBody>
                    <a:bodyPr/>
                    <a:lstStyle/>
                    <a:p>
                      <a:pPr algn="r" fontAlgn="b"/>
                      <a:r>
                        <a:rPr lang="fi-FI" sz="1100" b="0" i="1" u="none" strike="noStrike">
                          <a:solidFill>
                            <a:srgbClr val="000000"/>
                          </a:solidFill>
                          <a:effectLst/>
                          <a:latin typeface="Calibri" panose="020F0502020204030204" pitchFamily="34" charset="0"/>
                        </a:rPr>
                        <a:t>2 328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9 209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9 439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4 191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4 169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4 169</a:t>
                      </a:r>
                    </a:p>
                  </a:txBody>
                  <a:tcPr marL="36000" marR="36000" marT="18000" marB="18000" anchor="b"/>
                </a:tc>
                <a:extLst>
                  <a:ext uri="{0D108BD9-81ED-4DB2-BD59-A6C34878D82A}">
                    <a16:rowId xmlns:a16="http://schemas.microsoft.com/office/drawing/2014/main" val="192136643"/>
                  </a:ext>
                </a:extLst>
              </a:tr>
              <a:tr h="198000">
                <a:tc>
                  <a:txBody>
                    <a:bodyPr/>
                    <a:lstStyle/>
                    <a:p>
                      <a:pPr algn="l" fontAlgn="b"/>
                      <a:r>
                        <a:rPr lang="fi-FI" sz="1000" b="1" u="none" strike="noStrike" dirty="0">
                          <a:effectLst/>
                        </a:rPr>
                        <a:t>Pohjois-Savo  </a:t>
                      </a:r>
                      <a:endParaRPr lang="fi-FI" sz="1000" b="1"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248 190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255 184</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635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925 915</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452 980</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295 006</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670 091</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610 638</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449 304</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100 371</a:t>
                      </a:r>
                    </a:p>
                  </a:txBody>
                  <a:tcPr marL="36000" marR="36000" marT="18000" marB="18000" anchor="b"/>
                </a:tc>
                <a:tc>
                  <a:txBody>
                    <a:bodyPr/>
                    <a:lstStyle/>
                    <a:p>
                      <a:pPr algn="r" fontAlgn="b"/>
                      <a:r>
                        <a:rPr lang="fi-FI" sz="1100" b="1" i="1" u="none" strike="noStrike">
                          <a:solidFill>
                            <a:srgbClr val="000000"/>
                          </a:solidFill>
                          <a:effectLst/>
                          <a:latin typeface="Calibri" panose="020F0502020204030204" pitchFamily="34" charset="0"/>
                        </a:rPr>
                        <a:t>59 763</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637 398</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655 528</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134 244</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138 718</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142 810</a:t>
                      </a:r>
                    </a:p>
                  </a:txBody>
                  <a:tcPr marL="36000" marR="36000" marT="18000" marB="18000" anchor="b"/>
                </a:tc>
                <a:extLst>
                  <a:ext uri="{0D108BD9-81ED-4DB2-BD59-A6C34878D82A}">
                    <a16:rowId xmlns:a16="http://schemas.microsoft.com/office/drawing/2014/main" val="3831054730"/>
                  </a:ext>
                </a:extLst>
              </a:tr>
            </a:tbl>
          </a:graphicData>
        </a:graphic>
      </p:graphicFrame>
    </p:spTree>
    <p:extLst>
      <p:ext uri="{BB962C8B-B14F-4D97-AF65-F5344CB8AC3E}">
        <p14:creationId xmlns:p14="http://schemas.microsoft.com/office/powerpoint/2010/main" val="908741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CC11">
            <a:alpha val="0"/>
          </a:srgbClr>
        </a:solidFill>
        <a:effectLst/>
      </p:bgPr>
    </p:bg>
    <p:spTree>
      <p:nvGrpSpPr>
        <p:cNvPr id="1" name=""/>
        <p:cNvGrpSpPr/>
        <p:nvPr/>
      </p:nvGrpSpPr>
      <p:grpSpPr>
        <a:xfrm>
          <a:off x="0" y="0"/>
          <a:ext cx="0" cy="0"/>
          <a:chOff x="0" y="0"/>
          <a:chExt cx="0" cy="0"/>
        </a:xfrm>
      </p:grpSpPr>
      <p:sp>
        <p:nvSpPr>
          <p:cNvPr id="10" name="Otsikko 1">
            <a:extLst>
              <a:ext uri="{FF2B5EF4-FFF2-40B4-BE49-F238E27FC236}">
                <a16:creationId xmlns:a16="http://schemas.microsoft.com/office/drawing/2014/main" id="{3E4F8491-AF3F-C14A-BED4-E48810A92E9C}"/>
              </a:ext>
            </a:extLst>
          </p:cNvPr>
          <p:cNvSpPr>
            <a:spLocks noGrp="1"/>
          </p:cNvSpPr>
          <p:nvPr>
            <p:ph type="title"/>
          </p:nvPr>
        </p:nvSpPr>
        <p:spPr>
          <a:xfrm>
            <a:off x="448456" y="365125"/>
            <a:ext cx="11288842" cy="1325563"/>
          </a:xfrm>
        </p:spPr>
        <p:txBody>
          <a:bodyPr>
            <a:normAutofit/>
          </a:bodyPr>
          <a:lstStyle/>
          <a:p>
            <a:r>
              <a:rPr lang="fi-FI" sz="3200" dirty="0"/>
              <a:t>Pohjois-Savon kuntien talousarviot v. 2025 (€/as) 2/6</a:t>
            </a:r>
            <a:br>
              <a:rPr lang="fi-FI" dirty="0"/>
            </a:br>
            <a:r>
              <a:rPr lang="fi-FI" sz="2000" dirty="0"/>
              <a:t>(ml. liikelaitokset) (tiedot sisältävät vain ulkoiset menot ja tulot)</a:t>
            </a:r>
          </a:p>
        </p:txBody>
      </p:sp>
      <p:pic>
        <p:nvPicPr>
          <p:cNvPr id="7" name="Kuva 6">
            <a:extLst>
              <a:ext uri="{FF2B5EF4-FFF2-40B4-BE49-F238E27FC236}">
                <a16:creationId xmlns:a16="http://schemas.microsoft.com/office/drawing/2014/main" id="{34C10C92-2E94-7A44-BD24-737A3C00410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755943" y="6332259"/>
            <a:ext cx="2316136" cy="409184"/>
          </a:xfrm>
          <a:prstGeom prst="rect">
            <a:avLst/>
          </a:prstGeom>
        </p:spPr>
      </p:pic>
      <p:sp>
        <p:nvSpPr>
          <p:cNvPr id="3" name="Tekstiruutu 2">
            <a:extLst>
              <a:ext uri="{FF2B5EF4-FFF2-40B4-BE49-F238E27FC236}">
                <a16:creationId xmlns:a16="http://schemas.microsoft.com/office/drawing/2014/main" id="{90D09AB7-42CA-E04F-55ED-05903250244F}"/>
              </a:ext>
            </a:extLst>
          </p:cNvPr>
          <p:cNvSpPr txBox="1"/>
          <p:nvPr/>
        </p:nvSpPr>
        <p:spPr>
          <a:xfrm>
            <a:off x="0" y="6633721"/>
            <a:ext cx="8697680" cy="230832"/>
          </a:xfrm>
          <a:prstGeom prst="rect">
            <a:avLst/>
          </a:prstGeom>
          <a:noFill/>
        </p:spPr>
        <p:txBody>
          <a:bodyPr wrap="square">
            <a:spAutoFit/>
          </a:bodyPr>
          <a:lstStyle/>
          <a:p>
            <a:r>
              <a:rPr lang="fi-FI" sz="900" dirty="0">
                <a:solidFill>
                  <a:schemeClr val="tx1"/>
                </a:solidFill>
              </a:rPr>
              <a:t>Lähde: </a:t>
            </a:r>
            <a:r>
              <a:rPr lang="fi-FI" sz="900" dirty="0"/>
              <a:t>v</a:t>
            </a:r>
            <a:r>
              <a:rPr lang="fi-FI" sz="900" dirty="0">
                <a:solidFill>
                  <a:schemeClr val="tx1"/>
                </a:solidFill>
              </a:rPr>
              <a:t>äestö</a:t>
            </a:r>
            <a:r>
              <a:rPr lang="fi-FI" sz="900" dirty="0"/>
              <a:t>: </a:t>
            </a:r>
            <a:r>
              <a:rPr lang="fi-FI" sz="900" dirty="0">
                <a:solidFill>
                  <a:schemeClr val="tx1"/>
                </a:solidFill>
              </a:rPr>
              <a:t>Tilastokeskus / muut tiedot: kysely Pohjois-Savon kunnille kuntien talousarvioista, marras-joulukuu 2024</a:t>
            </a:r>
          </a:p>
        </p:txBody>
      </p:sp>
      <p:graphicFrame>
        <p:nvGraphicFramePr>
          <p:cNvPr id="2" name="Taulukko 1">
            <a:extLst>
              <a:ext uri="{FF2B5EF4-FFF2-40B4-BE49-F238E27FC236}">
                <a16:creationId xmlns:a16="http://schemas.microsoft.com/office/drawing/2014/main" id="{BED4326E-6E3A-9A98-FE10-DC272D6B59AE}"/>
              </a:ext>
            </a:extLst>
          </p:cNvPr>
          <p:cNvGraphicFramePr>
            <a:graphicFrameLocks noGrp="1"/>
          </p:cNvGraphicFramePr>
          <p:nvPr>
            <p:extLst>
              <p:ext uri="{D42A27DB-BD31-4B8C-83A1-F6EECF244321}">
                <p14:modId xmlns:p14="http://schemas.microsoft.com/office/powerpoint/2010/main" val="3568169575"/>
              </p:ext>
            </p:extLst>
          </p:nvPr>
        </p:nvGraphicFramePr>
        <p:xfrm>
          <a:off x="602877" y="1609200"/>
          <a:ext cx="10980000" cy="4792800"/>
        </p:xfrm>
        <a:graphic>
          <a:graphicData uri="http://schemas.openxmlformats.org/drawingml/2006/table">
            <a:tbl>
              <a:tblPr firstRow="1" bandRow="1">
                <a:tableStyleId>{9D7B26C5-4107-4FEC-AEDC-1716B250A1EF}</a:tableStyleId>
              </a:tblPr>
              <a:tblGrid>
                <a:gridCol w="900000">
                  <a:extLst>
                    <a:ext uri="{9D8B030D-6E8A-4147-A177-3AD203B41FA5}">
                      <a16:colId xmlns:a16="http://schemas.microsoft.com/office/drawing/2014/main" val="2956423309"/>
                    </a:ext>
                  </a:extLst>
                </a:gridCol>
                <a:gridCol w="684000">
                  <a:extLst>
                    <a:ext uri="{9D8B030D-6E8A-4147-A177-3AD203B41FA5}">
                      <a16:colId xmlns:a16="http://schemas.microsoft.com/office/drawing/2014/main" val="2939349576"/>
                    </a:ext>
                  </a:extLst>
                </a:gridCol>
                <a:gridCol w="612000">
                  <a:extLst>
                    <a:ext uri="{9D8B030D-6E8A-4147-A177-3AD203B41FA5}">
                      <a16:colId xmlns:a16="http://schemas.microsoft.com/office/drawing/2014/main" val="3785378527"/>
                    </a:ext>
                  </a:extLst>
                </a:gridCol>
                <a:gridCol w="612000">
                  <a:extLst>
                    <a:ext uri="{9D8B030D-6E8A-4147-A177-3AD203B41FA5}">
                      <a16:colId xmlns:a16="http://schemas.microsoft.com/office/drawing/2014/main" val="3205699038"/>
                    </a:ext>
                  </a:extLst>
                </a:gridCol>
                <a:gridCol w="612000">
                  <a:extLst>
                    <a:ext uri="{9D8B030D-6E8A-4147-A177-3AD203B41FA5}">
                      <a16:colId xmlns:a16="http://schemas.microsoft.com/office/drawing/2014/main" val="814869577"/>
                    </a:ext>
                  </a:extLst>
                </a:gridCol>
                <a:gridCol w="720000">
                  <a:extLst>
                    <a:ext uri="{9D8B030D-6E8A-4147-A177-3AD203B41FA5}">
                      <a16:colId xmlns:a16="http://schemas.microsoft.com/office/drawing/2014/main" val="610506525"/>
                    </a:ext>
                  </a:extLst>
                </a:gridCol>
                <a:gridCol w="684000">
                  <a:extLst>
                    <a:ext uri="{9D8B030D-6E8A-4147-A177-3AD203B41FA5}">
                      <a16:colId xmlns:a16="http://schemas.microsoft.com/office/drawing/2014/main" val="4093085061"/>
                    </a:ext>
                  </a:extLst>
                </a:gridCol>
                <a:gridCol w="612000">
                  <a:extLst>
                    <a:ext uri="{9D8B030D-6E8A-4147-A177-3AD203B41FA5}">
                      <a16:colId xmlns:a16="http://schemas.microsoft.com/office/drawing/2014/main" val="2100665192"/>
                    </a:ext>
                  </a:extLst>
                </a:gridCol>
                <a:gridCol w="612000">
                  <a:extLst>
                    <a:ext uri="{9D8B030D-6E8A-4147-A177-3AD203B41FA5}">
                      <a16:colId xmlns:a16="http://schemas.microsoft.com/office/drawing/2014/main" val="3703152578"/>
                    </a:ext>
                  </a:extLst>
                </a:gridCol>
                <a:gridCol w="648000">
                  <a:extLst>
                    <a:ext uri="{9D8B030D-6E8A-4147-A177-3AD203B41FA5}">
                      <a16:colId xmlns:a16="http://schemas.microsoft.com/office/drawing/2014/main" val="2428852863"/>
                    </a:ext>
                  </a:extLst>
                </a:gridCol>
                <a:gridCol w="612000">
                  <a:extLst>
                    <a:ext uri="{9D8B030D-6E8A-4147-A177-3AD203B41FA5}">
                      <a16:colId xmlns:a16="http://schemas.microsoft.com/office/drawing/2014/main" val="3683514950"/>
                    </a:ext>
                  </a:extLst>
                </a:gridCol>
                <a:gridCol w="612000">
                  <a:extLst>
                    <a:ext uri="{9D8B030D-6E8A-4147-A177-3AD203B41FA5}">
                      <a16:colId xmlns:a16="http://schemas.microsoft.com/office/drawing/2014/main" val="1730840215"/>
                    </a:ext>
                  </a:extLst>
                </a:gridCol>
                <a:gridCol w="612000">
                  <a:extLst>
                    <a:ext uri="{9D8B030D-6E8A-4147-A177-3AD203B41FA5}">
                      <a16:colId xmlns:a16="http://schemas.microsoft.com/office/drawing/2014/main" val="4294136790"/>
                    </a:ext>
                  </a:extLst>
                </a:gridCol>
                <a:gridCol w="612000">
                  <a:extLst>
                    <a:ext uri="{9D8B030D-6E8A-4147-A177-3AD203B41FA5}">
                      <a16:colId xmlns:a16="http://schemas.microsoft.com/office/drawing/2014/main" val="3417388110"/>
                    </a:ext>
                  </a:extLst>
                </a:gridCol>
                <a:gridCol w="612000">
                  <a:extLst>
                    <a:ext uri="{9D8B030D-6E8A-4147-A177-3AD203B41FA5}">
                      <a16:colId xmlns:a16="http://schemas.microsoft.com/office/drawing/2014/main" val="947463166"/>
                    </a:ext>
                  </a:extLst>
                </a:gridCol>
                <a:gridCol w="612000">
                  <a:extLst>
                    <a:ext uri="{9D8B030D-6E8A-4147-A177-3AD203B41FA5}">
                      <a16:colId xmlns:a16="http://schemas.microsoft.com/office/drawing/2014/main" val="122644784"/>
                    </a:ext>
                  </a:extLst>
                </a:gridCol>
                <a:gridCol w="612000">
                  <a:extLst>
                    <a:ext uri="{9D8B030D-6E8A-4147-A177-3AD203B41FA5}">
                      <a16:colId xmlns:a16="http://schemas.microsoft.com/office/drawing/2014/main" val="810080601"/>
                    </a:ext>
                  </a:extLst>
                </a:gridCol>
              </a:tblGrid>
              <a:tr h="720000">
                <a:tc>
                  <a:txBody>
                    <a:bodyPr/>
                    <a:lstStyle/>
                    <a:p>
                      <a:pPr algn="l" fontAlgn="b"/>
                      <a:r>
                        <a:rPr lang="fi-FI" sz="1000" u="none" strike="noStrike" dirty="0">
                          <a:effectLst/>
                        </a:rPr>
                        <a:t>Kunta</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Väestö</a:t>
                      </a:r>
                      <a:br>
                        <a:rPr lang="fi-FI" sz="1000" b="0" u="none" strike="noStrike" dirty="0">
                          <a:effectLst/>
                        </a:rPr>
                      </a:br>
                      <a:r>
                        <a:rPr lang="fi-FI" sz="1000" b="0" u="none" strike="noStrike" dirty="0">
                          <a:effectLst/>
                        </a:rPr>
                        <a:t>31.12.</a:t>
                      </a:r>
                      <a:br>
                        <a:rPr lang="fi-FI" sz="1000" b="0" u="none" strike="noStrike" dirty="0">
                          <a:effectLst/>
                        </a:rPr>
                      </a:br>
                      <a:r>
                        <a:rPr lang="fi-FI" sz="1000" b="0" u="none" strike="noStrike" dirty="0">
                          <a:effectLst/>
                        </a:rPr>
                        <a:t>2023</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Toiminta-</a:t>
                      </a:r>
                      <a:br>
                        <a:rPr lang="fi-FI" sz="1000" u="none" strike="noStrike" dirty="0">
                          <a:effectLst/>
                        </a:rPr>
                      </a:br>
                      <a:r>
                        <a:rPr lang="fi-FI" sz="1000" u="none" strike="noStrike" dirty="0">
                          <a:effectLst/>
                        </a:rPr>
                        <a:t>tulot</a:t>
                      </a:r>
                      <a:endParaRPr lang="fi-FI" sz="1000" b="1"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i="1" u="none" strike="noStrike" dirty="0">
                          <a:effectLst/>
                        </a:rPr>
                        <a:t>Valmistus</a:t>
                      </a:r>
                      <a:br>
                        <a:rPr lang="fi-FI" sz="1000" b="0" i="1" u="none" strike="noStrike" dirty="0">
                          <a:effectLst/>
                        </a:rPr>
                      </a:br>
                      <a:r>
                        <a:rPr lang="fi-FI" sz="1000" b="0" i="1" u="none" strike="noStrike" dirty="0">
                          <a:effectLst/>
                        </a:rPr>
                        <a:t>omaan</a:t>
                      </a:r>
                      <a:br>
                        <a:rPr lang="fi-FI" sz="1000" b="0" i="1" u="none" strike="noStrike" dirty="0">
                          <a:effectLst/>
                        </a:rPr>
                      </a:br>
                      <a:r>
                        <a:rPr lang="fi-FI" sz="1000" b="0" i="1" u="none" strike="noStrike" dirty="0">
                          <a:effectLst/>
                        </a:rPr>
                        <a:t>käyttöön</a:t>
                      </a:r>
                      <a:endParaRPr lang="fi-FI" sz="1000" b="0" i="1"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Toiminta-</a:t>
                      </a:r>
                      <a:br>
                        <a:rPr lang="fi-FI" sz="1000" u="none" strike="noStrike" dirty="0">
                          <a:effectLst/>
                        </a:rPr>
                      </a:br>
                      <a:r>
                        <a:rPr lang="fi-FI" sz="1000" u="none" strike="noStrike" dirty="0">
                          <a:effectLst/>
                        </a:rPr>
                        <a:t>menot</a:t>
                      </a:r>
                      <a:endParaRPr lang="fi-FI" sz="1000" b="1"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i="1" u="none" strike="noStrike" dirty="0">
                          <a:effectLst/>
                        </a:rPr>
                        <a:t>Henkilöstö-</a:t>
                      </a:r>
                      <a:br>
                        <a:rPr lang="fi-FI" sz="1000" b="0" i="1" u="none" strike="noStrike" dirty="0">
                          <a:effectLst/>
                        </a:rPr>
                      </a:br>
                      <a:r>
                        <a:rPr lang="fi-FI" sz="1000" b="0" i="1" u="none" strike="noStrike" dirty="0">
                          <a:effectLst/>
                        </a:rPr>
                        <a:t>menot</a:t>
                      </a:r>
                      <a:endParaRPr lang="fi-FI" sz="1000" b="0" i="1"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i="1" u="none" strike="noStrike" dirty="0">
                          <a:effectLst/>
                        </a:rPr>
                        <a:t>Palvelujen</a:t>
                      </a:r>
                      <a:br>
                        <a:rPr lang="fi-FI" sz="1000" b="0" i="1" u="none" strike="noStrike" dirty="0">
                          <a:effectLst/>
                        </a:rPr>
                      </a:br>
                      <a:r>
                        <a:rPr lang="fi-FI" sz="1000" b="0" i="1" u="none" strike="noStrike" dirty="0">
                          <a:effectLst/>
                        </a:rPr>
                        <a:t>ostot</a:t>
                      </a:r>
                      <a:endParaRPr lang="fi-FI" sz="1000" b="0" i="1"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Toiminta-</a:t>
                      </a:r>
                      <a:br>
                        <a:rPr lang="fi-FI" sz="1000" b="0" u="none" strike="noStrike" dirty="0">
                          <a:effectLst/>
                        </a:rPr>
                      </a:br>
                      <a:r>
                        <a:rPr lang="fi-FI" sz="1000" b="0" u="none" strike="noStrike" dirty="0">
                          <a:effectLst/>
                        </a:rPr>
                        <a:t>kate</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Verotulot</a:t>
                      </a:r>
                      <a:br>
                        <a:rPr lang="fi-FI" sz="1000" u="none" strike="noStrike" dirty="0">
                          <a:effectLst/>
                        </a:rPr>
                      </a:br>
                      <a:r>
                        <a:rPr lang="fi-FI" sz="1000" u="none" strike="noStrike" dirty="0">
                          <a:effectLst/>
                        </a:rPr>
                        <a:t>yhteensä</a:t>
                      </a:r>
                      <a:br>
                        <a:rPr lang="fi-FI" sz="1000" u="none" strike="noStrike" dirty="0">
                          <a:effectLst/>
                        </a:rPr>
                      </a:br>
                      <a:r>
                        <a:rPr lang="fi-FI" sz="1000" u="none" strike="noStrike" dirty="0">
                          <a:effectLst/>
                        </a:rPr>
                        <a:t>v. 2025</a:t>
                      </a:r>
                      <a:endParaRPr lang="fi-FI" sz="1000" b="1"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i="1" u="none" strike="noStrike" dirty="0">
                          <a:effectLst/>
                        </a:rPr>
                        <a:t>Kunnallis-</a:t>
                      </a:r>
                      <a:br>
                        <a:rPr lang="fi-FI" sz="1000" b="0" i="1" u="none" strike="noStrike" dirty="0">
                          <a:effectLst/>
                        </a:rPr>
                      </a:br>
                      <a:r>
                        <a:rPr lang="fi-FI" sz="1000" b="0" i="1" u="none" strike="noStrike" dirty="0">
                          <a:effectLst/>
                        </a:rPr>
                        <a:t>vero</a:t>
                      </a:r>
                      <a:endParaRPr lang="fi-FI" sz="1000" b="0" i="1"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i="1" u="none" strike="noStrike" dirty="0">
                          <a:effectLst/>
                        </a:rPr>
                        <a:t>Kiinteistö-</a:t>
                      </a:r>
                      <a:br>
                        <a:rPr lang="fi-FI" sz="1000" b="0" i="1" u="none" strike="noStrike" dirty="0">
                          <a:effectLst/>
                        </a:rPr>
                      </a:br>
                      <a:r>
                        <a:rPr lang="fi-FI" sz="1000" b="0" i="1" u="none" strike="noStrike" dirty="0">
                          <a:effectLst/>
                        </a:rPr>
                        <a:t>vero</a:t>
                      </a:r>
                      <a:endParaRPr lang="fi-FI" sz="1000" b="0" i="1"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i="1" u="none" strike="noStrike" dirty="0">
                          <a:effectLst/>
                        </a:rPr>
                        <a:t>Yhteisö-</a:t>
                      </a:r>
                      <a:br>
                        <a:rPr lang="fi-FI" sz="1000" b="0" i="1" u="none" strike="noStrike" dirty="0">
                          <a:effectLst/>
                        </a:rPr>
                      </a:br>
                      <a:r>
                        <a:rPr lang="fi-FI" sz="1000" b="0" i="1" u="none" strike="noStrike" dirty="0">
                          <a:effectLst/>
                        </a:rPr>
                        <a:t>vero</a:t>
                      </a:r>
                      <a:endParaRPr lang="fi-FI" sz="1000" b="0" i="1"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Verotulot</a:t>
                      </a:r>
                      <a:br>
                        <a:rPr lang="fi-FI" sz="1000" b="0" u="none" strike="noStrike" dirty="0">
                          <a:effectLst/>
                        </a:rPr>
                      </a:br>
                      <a:r>
                        <a:rPr lang="fi-FI" sz="1000" b="0" u="none" strike="noStrike" dirty="0">
                          <a:effectLst/>
                        </a:rPr>
                        <a:t>yhteensä</a:t>
                      </a:r>
                      <a:br>
                        <a:rPr lang="fi-FI" sz="1000" b="0" u="none" strike="noStrike" dirty="0">
                          <a:effectLst/>
                        </a:rPr>
                      </a:br>
                      <a:r>
                        <a:rPr lang="fi-FI" sz="1000" b="0" u="none" strike="noStrike" dirty="0">
                          <a:effectLst/>
                        </a:rPr>
                        <a:t>v. 2026</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Verotulot</a:t>
                      </a:r>
                      <a:br>
                        <a:rPr lang="fi-FI" sz="1000" b="0" u="none" strike="noStrike" dirty="0">
                          <a:effectLst/>
                        </a:rPr>
                      </a:br>
                      <a:r>
                        <a:rPr lang="fi-FI" sz="1000" b="0" u="none" strike="noStrike" dirty="0">
                          <a:effectLst/>
                        </a:rPr>
                        <a:t>yhteensä</a:t>
                      </a:r>
                      <a:br>
                        <a:rPr lang="fi-FI" sz="1000" b="0" u="none" strike="noStrike" dirty="0">
                          <a:effectLst/>
                        </a:rPr>
                      </a:br>
                      <a:r>
                        <a:rPr lang="fi-FI" sz="1000" b="0" u="none" strike="noStrike" dirty="0">
                          <a:effectLst/>
                        </a:rPr>
                        <a:t>v. 2027</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u="none" strike="noStrike" dirty="0">
                          <a:effectLst/>
                        </a:rPr>
                        <a:t>Valtion-</a:t>
                      </a:r>
                      <a:br>
                        <a:rPr lang="fi-FI" sz="1000" u="none" strike="noStrike" dirty="0">
                          <a:effectLst/>
                        </a:rPr>
                      </a:br>
                      <a:r>
                        <a:rPr lang="fi-FI" sz="1000" u="none" strike="noStrike" dirty="0">
                          <a:effectLst/>
                        </a:rPr>
                        <a:t>osuudet</a:t>
                      </a:r>
                      <a:br>
                        <a:rPr lang="fi-FI" sz="1000" u="none" strike="noStrike" dirty="0">
                          <a:effectLst/>
                        </a:rPr>
                      </a:br>
                      <a:r>
                        <a:rPr lang="fi-FI" sz="1000" u="none" strike="noStrike" dirty="0">
                          <a:effectLst/>
                        </a:rPr>
                        <a:t>yhteensä</a:t>
                      </a:r>
                      <a:br>
                        <a:rPr lang="fi-FI" sz="1000" u="none" strike="noStrike" dirty="0">
                          <a:effectLst/>
                        </a:rPr>
                      </a:br>
                      <a:r>
                        <a:rPr lang="fi-FI" sz="1000" u="none" strike="noStrike" dirty="0">
                          <a:effectLst/>
                        </a:rPr>
                        <a:t>v. 2025</a:t>
                      </a:r>
                      <a:endParaRPr lang="fi-FI" sz="1000" b="1"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Valtion-</a:t>
                      </a:r>
                      <a:br>
                        <a:rPr lang="fi-FI" sz="1000" b="0" u="none" strike="noStrike" dirty="0">
                          <a:effectLst/>
                        </a:rPr>
                      </a:br>
                      <a:r>
                        <a:rPr lang="fi-FI" sz="1000" b="0" u="none" strike="noStrike" dirty="0">
                          <a:effectLst/>
                        </a:rPr>
                        <a:t>osuudet</a:t>
                      </a:r>
                      <a:br>
                        <a:rPr lang="fi-FI" sz="1000" b="0" u="none" strike="noStrike" dirty="0">
                          <a:effectLst/>
                        </a:rPr>
                      </a:br>
                      <a:r>
                        <a:rPr lang="fi-FI" sz="1000" b="0" u="none" strike="noStrike" dirty="0">
                          <a:effectLst/>
                        </a:rPr>
                        <a:t>yhteensä</a:t>
                      </a:r>
                      <a:br>
                        <a:rPr lang="fi-FI" sz="1000" b="0" u="none" strike="noStrike" dirty="0">
                          <a:effectLst/>
                        </a:rPr>
                      </a:br>
                      <a:r>
                        <a:rPr lang="fi-FI" sz="1000" b="0" u="none" strike="noStrike" dirty="0">
                          <a:effectLst/>
                        </a:rPr>
                        <a:t>v. 2026</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000" b="0" u="none" strike="noStrike" dirty="0">
                          <a:effectLst/>
                        </a:rPr>
                        <a:t>Valtion-</a:t>
                      </a:r>
                      <a:br>
                        <a:rPr lang="fi-FI" sz="1000" b="0" u="none" strike="noStrike" dirty="0">
                          <a:effectLst/>
                        </a:rPr>
                      </a:br>
                      <a:r>
                        <a:rPr lang="fi-FI" sz="1000" b="0" u="none" strike="noStrike" dirty="0">
                          <a:effectLst/>
                        </a:rPr>
                        <a:t>osuudet</a:t>
                      </a:r>
                      <a:br>
                        <a:rPr lang="fi-FI" sz="1000" b="0" u="none" strike="noStrike" dirty="0">
                          <a:effectLst/>
                        </a:rPr>
                      </a:br>
                      <a:r>
                        <a:rPr lang="fi-FI" sz="1000" b="0" u="none" strike="noStrike" dirty="0">
                          <a:effectLst/>
                        </a:rPr>
                        <a:t>yhteensä</a:t>
                      </a:r>
                      <a:br>
                        <a:rPr lang="fi-FI" sz="1000" b="0" u="none" strike="noStrike" dirty="0">
                          <a:effectLst/>
                        </a:rPr>
                      </a:br>
                      <a:r>
                        <a:rPr lang="fi-FI" sz="1000" b="0" u="none" strike="noStrike" dirty="0">
                          <a:effectLst/>
                        </a:rPr>
                        <a:t>v. 2027</a:t>
                      </a:r>
                      <a:endParaRPr lang="fi-FI" sz="1000" b="0" i="0" u="none" strike="noStrike" dirty="0">
                        <a:solidFill>
                          <a:srgbClr val="000000"/>
                        </a:solidFill>
                        <a:effectLst/>
                        <a:latin typeface="Calibri" panose="020F0502020204030204" pitchFamily="34" charset="0"/>
                      </a:endParaRPr>
                    </a:p>
                  </a:txBody>
                  <a:tcPr marL="36000" marR="36000" marT="18000" marB="18000" anchor="b"/>
                </a:tc>
                <a:extLst>
                  <a:ext uri="{0D108BD9-81ED-4DB2-BD59-A6C34878D82A}">
                    <a16:rowId xmlns:a16="http://schemas.microsoft.com/office/drawing/2014/main" val="2044810321"/>
                  </a:ext>
                </a:extLst>
              </a:tr>
              <a:tr h="198000">
                <a:tc>
                  <a:txBody>
                    <a:bodyPr/>
                    <a:lstStyle/>
                    <a:p>
                      <a:pPr algn="l" fontAlgn="b"/>
                      <a:r>
                        <a:rPr lang="fi-FI" sz="1000" u="none" strike="noStrike" dirty="0">
                          <a:effectLst/>
                        </a:rPr>
                        <a:t>Iisalmi</a:t>
                      </a:r>
                      <a:endParaRPr lang="fi-FI" sz="1000" b="0"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dirty="0">
                          <a:solidFill>
                            <a:srgbClr val="000000"/>
                          </a:solidFill>
                          <a:effectLst/>
                          <a:latin typeface="Calibri" panose="020F0502020204030204" pitchFamily="34" charset="0"/>
                        </a:rPr>
                        <a:t>20 618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2 118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4 849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2 643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1 233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2 729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2 109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1 566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298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245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2 242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1 095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1 081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1 049</a:t>
                      </a:r>
                    </a:p>
                  </a:txBody>
                  <a:tcPr marL="36000" marR="36000" marT="18000" marB="18000" anchor="b"/>
                </a:tc>
                <a:extLst>
                  <a:ext uri="{0D108BD9-81ED-4DB2-BD59-A6C34878D82A}">
                    <a16:rowId xmlns:a16="http://schemas.microsoft.com/office/drawing/2014/main" val="3865361053"/>
                  </a:ext>
                </a:extLst>
              </a:tr>
              <a:tr h="198000">
                <a:tc>
                  <a:txBody>
                    <a:bodyPr/>
                    <a:lstStyle/>
                    <a:p>
                      <a:pPr algn="l" fontAlgn="b"/>
                      <a:r>
                        <a:rPr lang="fi-FI" sz="1000" u="none" strike="noStrike">
                          <a:effectLst/>
                        </a:rPr>
                        <a:t>Joroinen</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4 590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754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3 326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1 891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834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2 572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2 282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1 729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289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264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2 374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2 414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692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691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619</a:t>
                      </a:r>
                    </a:p>
                  </a:txBody>
                  <a:tcPr marL="36000" marR="36000" marT="18000" marB="18000" anchor="b"/>
                </a:tc>
                <a:extLst>
                  <a:ext uri="{0D108BD9-81ED-4DB2-BD59-A6C34878D82A}">
                    <a16:rowId xmlns:a16="http://schemas.microsoft.com/office/drawing/2014/main" val="1131052307"/>
                  </a:ext>
                </a:extLst>
              </a:tr>
              <a:tr h="198000">
                <a:tc>
                  <a:txBody>
                    <a:bodyPr/>
                    <a:lstStyle/>
                    <a:p>
                      <a:pPr algn="l" fontAlgn="b"/>
                      <a:r>
                        <a:rPr lang="fi-FI" sz="1000" u="none" strike="noStrike">
                          <a:effectLst/>
                        </a:rPr>
                        <a:t>Kaavi</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2 922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1 210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1 260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2 102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2 392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1 593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502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297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2 397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2 435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extLst>
                  <a:ext uri="{0D108BD9-81ED-4DB2-BD59-A6C34878D82A}">
                    <a16:rowId xmlns:a16="http://schemas.microsoft.com/office/drawing/2014/main" val="541834180"/>
                  </a:ext>
                </a:extLst>
              </a:tr>
              <a:tr h="198000">
                <a:tc>
                  <a:txBody>
                    <a:bodyPr/>
                    <a:lstStyle/>
                    <a:p>
                      <a:pPr algn="l" fontAlgn="b"/>
                      <a:r>
                        <a:rPr lang="fi-FI" sz="1000" u="none" strike="noStrike">
                          <a:effectLst/>
                        </a:rPr>
                        <a:t>Keitele</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2 035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903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3 642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1 553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1 512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2 740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1 505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300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983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384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384</a:t>
                      </a:r>
                    </a:p>
                  </a:txBody>
                  <a:tcPr marL="36000" marR="36000" marT="18000" marB="18000" anchor="b"/>
                </a:tc>
                <a:extLst>
                  <a:ext uri="{0D108BD9-81ED-4DB2-BD59-A6C34878D82A}">
                    <a16:rowId xmlns:a16="http://schemas.microsoft.com/office/drawing/2014/main" val="4175207233"/>
                  </a:ext>
                </a:extLst>
              </a:tr>
              <a:tr h="198000">
                <a:tc>
                  <a:txBody>
                    <a:bodyPr/>
                    <a:lstStyle/>
                    <a:p>
                      <a:pPr algn="l" fontAlgn="b"/>
                      <a:r>
                        <a:rPr lang="fi-FI" sz="1000" u="none" strike="noStrike">
                          <a:effectLst/>
                        </a:rPr>
                        <a:t>Kiuruvesi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7 475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799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3 787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1 537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1 121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2 985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1 995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1 537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248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210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2 099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2 124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1 281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1 340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1 325</a:t>
                      </a:r>
                    </a:p>
                  </a:txBody>
                  <a:tcPr marL="36000" marR="36000" marT="18000" marB="18000" anchor="b"/>
                </a:tc>
                <a:extLst>
                  <a:ext uri="{0D108BD9-81ED-4DB2-BD59-A6C34878D82A}">
                    <a16:rowId xmlns:a16="http://schemas.microsoft.com/office/drawing/2014/main" val="1202374575"/>
                  </a:ext>
                </a:extLst>
              </a:tr>
              <a:tr h="198000">
                <a:tc>
                  <a:txBody>
                    <a:bodyPr/>
                    <a:lstStyle/>
                    <a:p>
                      <a:pPr algn="l" fontAlgn="b"/>
                      <a:r>
                        <a:rPr lang="fi-FI" sz="1000" u="none" strike="noStrike">
                          <a:effectLst/>
                        </a:rPr>
                        <a:t>Kuopio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124 021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963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3 527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1 648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1 248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2 564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2 512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1 859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460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194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2 653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2 755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341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394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421</a:t>
                      </a:r>
                    </a:p>
                  </a:txBody>
                  <a:tcPr marL="36000" marR="36000" marT="18000" marB="18000" anchor="b"/>
                </a:tc>
                <a:extLst>
                  <a:ext uri="{0D108BD9-81ED-4DB2-BD59-A6C34878D82A}">
                    <a16:rowId xmlns:a16="http://schemas.microsoft.com/office/drawing/2014/main" val="4089796602"/>
                  </a:ext>
                </a:extLst>
              </a:tr>
              <a:tr h="198000">
                <a:tc>
                  <a:txBody>
                    <a:bodyPr/>
                    <a:lstStyle/>
                    <a:p>
                      <a:pPr algn="l" fontAlgn="b"/>
                      <a:r>
                        <a:rPr lang="fi-FI" sz="1000" u="none" strike="noStrike">
                          <a:effectLst/>
                        </a:rPr>
                        <a:t>Lapinlahti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8 975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659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3 271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1 785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870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2 612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2 212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1 718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316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178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2 311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2 342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644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644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644</a:t>
                      </a:r>
                    </a:p>
                  </a:txBody>
                  <a:tcPr marL="36000" marR="36000" marT="18000" marB="18000" anchor="b"/>
                </a:tc>
                <a:extLst>
                  <a:ext uri="{0D108BD9-81ED-4DB2-BD59-A6C34878D82A}">
                    <a16:rowId xmlns:a16="http://schemas.microsoft.com/office/drawing/2014/main" val="3450695694"/>
                  </a:ext>
                </a:extLst>
              </a:tr>
              <a:tr h="198000">
                <a:tc>
                  <a:txBody>
                    <a:bodyPr/>
                    <a:lstStyle/>
                    <a:p>
                      <a:pPr algn="l" fontAlgn="b"/>
                      <a:r>
                        <a:rPr lang="fi-FI" sz="1000" u="none" strike="noStrike">
                          <a:effectLst/>
                        </a:rPr>
                        <a:t>Leppävirta</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9 049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895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3 523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1 028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2 312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1 732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353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2 398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2 441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566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569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575</a:t>
                      </a:r>
                    </a:p>
                  </a:txBody>
                  <a:tcPr marL="36000" marR="36000" marT="18000" marB="18000" anchor="b"/>
                </a:tc>
                <a:extLst>
                  <a:ext uri="{0D108BD9-81ED-4DB2-BD59-A6C34878D82A}">
                    <a16:rowId xmlns:a16="http://schemas.microsoft.com/office/drawing/2014/main" val="1816189352"/>
                  </a:ext>
                </a:extLst>
              </a:tr>
              <a:tr h="198000">
                <a:tc>
                  <a:txBody>
                    <a:bodyPr/>
                    <a:lstStyle/>
                    <a:p>
                      <a:pPr algn="l" fontAlgn="b"/>
                      <a:r>
                        <a:rPr lang="fi-FI" sz="1000" u="none" strike="noStrike">
                          <a:effectLst/>
                        </a:rPr>
                        <a:t>Pielavesi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4 073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974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4 110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2 065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1 377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3 136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2 024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1 394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335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295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2 124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2 157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1 372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1 388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1 353</a:t>
                      </a:r>
                    </a:p>
                  </a:txBody>
                  <a:tcPr marL="36000" marR="36000" marT="18000" marB="18000" anchor="b"/>
                </a:tc>
                <a:extLst>
                  <a:ext uri="{0D108BD9-81ED-4DB2-BD59-A6C34878D82A}">
                    <a16:rowId xmlns:a16="http://schemas.microsoft.com/office/drawing/2014/main" val="1491888597"/>
                  </a:ext>
                </a:extLst>
              </a:tr>
              <a:tr h="198000">
                <a:tc>
                  <a:txBody>
                    <a:bodyPr/>
                    <a:lstStyle/>
                    <a:p>
                      <a:pPr algn="l" fontAlgn="b"/>
                      <a:r>
                        <a:rPr lang="fi-FI" sz="1000" u="none" strike="noStrike">
                          <a:effectLst/>
                        </a:rPr>
                        <a:t>Rautalampi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2 933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916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4 036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2 149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1 151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3 119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2 424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1 746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477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202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2 495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2 531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921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921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921</a:t>
                      </a:r>
                    </a:p>
                  </a:txBody>
                  <a:tcPr marL="36000" marR="36000" marT="18000" marB="18000" anchor="b"/>
                </a:tc>
                <a:extLst>
                  <a:ext uri="{0D108BD9-81ED-4DB2-BD59-A6C34878D82A}">
                    <a16:rowId xmlns:a16="http://schemas.microsoft.com/office/drawing/2014/main" val="3090407723"/>
                  </a:ext>
                </a:extLst>
              </a:tr>
              <a:tr h="198000">
                <a:tc>
                  <a:txBody>
                    <a:bodyPr/>
                    <a:lstStyle/>
                    <a:p>
                      <a:pPr algn="l" fontAlgn="b"/>
                      <a:r>
                        <a:rPr lang="fi-FI" sz="1000" u="none" strike="noStrike">
                          <a:effectLst/>
                        </a:rPr>
                        <a:t>Rautavaara</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1 424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1 916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5 303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2 598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1 775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3 386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2 464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1 355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353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756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2 577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2 638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1 327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1 327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1 327</a:t>
                      </a:r>
                    </a:p>
                  </a:txBody>
                  <a:tcPr marL="36000" marR="36000" marT="18000" marB="18000" anchor="b"/>
                </a:tc>
                <a:extLst>
                  <a:ext uri="{0D108BD9-81ED-4DB2-BD59-A6C34878D82A}">
                    <a16:rowId xmlns:a16="http://schemas.microsoft.com/office/drawing/2014/main" val="1281670953"/>
                  </a:ext>
                </a:extLst>
              </a:tr>
              <a:tr h="198000">
                <a:tc>
                  <a:txBody>
                    <a:bodyPr/>
                    <a:lstStyle/>
                    <a:p>
                      <a:pPr algn="l" fontAlgn="b"/>
                      <a:r>
                        <a:rPr lang="fi-FI" sz="1000" u="none" strike="noStrike">
                          <a:effectLst/>
                        </a:rPr>
                        <a:t>Siilinjärvi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21 290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696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3 705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1 980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869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3 005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2 880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2 184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328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311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2 903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2 942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498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403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424</a:t>
                      </a:r>
                    </a:p>
                  </a:txBody>
                  <a:tcPr marL="36000" marR="36000" marT="18000" marB="18000" anchor="b"/>
                </a:tc>
                <a:extLst>
                  <a:ext uri="{0D108BD9-81ED-4DB2-BD59-A6C34878D82A}">
                    <a16:rowId xmlns:a16="http://schemas.microsoft.com/office/drawing/2014/main" val="1277733234"/>
                  </a:ext>
                </a:extLst>
              </a:tr>
              <a:tr h="198000">
                <a:tc>
                  <a:txBody>
                    <a:bodyPr/>
                    <a:lstStyle/>
                    <a:p>
                      <a:pPr algn="l" fontAlgn="b"/>
                      <a:r>
                        <a:rPr lang="fi-FI" sz="1000" u="none" strike="noStrike">
                          <a:effectLst/>
                        </a:rPr>
                        <a:t>Sonkajärvi</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3 637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622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3 868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1 951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1 084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3 241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2 183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1 441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318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425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2 268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2 312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1 398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1 403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1 486</a:t>
                      </a:r>
                    </a:p>
                  </a:txBody>
                  <a:tcPr marL="36000" marR="36000" marT="18000" marB="18000" anchor="b"/>
                </a:tc>
                <a:extLst>
                  <a:ext uri="{0D108BD9-81ED-4DB2-BD59-A6C34878D82A}">
                    <a16:rowId xmlns:a16="http://schemas.microsoft.com/office/drawing/2014/main" val="2535473382"/>
                  </a:ext>
                </a:extLst>
              </a:tr>
              <a:tr h="198000">
                <a:tc>
                  <a:txBody>
                    <a:bodyPr/>
                    <a:lstStyle/>
                    <a:p>
                      <a:pPr algn="l" fontAlgn="b"/>
                      <a:r>
                        <a:rPr lang="fi-FI" sz="1000" u="none" strike="noStrike">
                          <a:effectLst/>
                        </a:rPr>
                        <a:t>Suonenjoki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6 708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855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3 812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2 021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1 031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2 948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2 430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1 670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313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447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2 504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2 579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805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730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745</a:t>
                      </a:r>
                    </a:p>
                  </a:txBody>
                  <a:tcPr marL="36000" marR="36000" marT="18000" marB="18000" anchor="b"/>
                </a:tc>
                <a:extLst>
                  <a:ext uri="{0D108BD9-81ED-4DB2-BD59-A6C34878D82A}">
                    <a16:rowId xmlns:a16="http://schemas.microsoft.com/office/drawing/2014/main" val="3885413057"/>
                  </a:ext>
                </a:extLst>
              </a:tr>
              <a:tr h="198000">
                <a:tc>
                  <a:txBody>
                    <a:bodyPr/>
                    <a:lstStyle/>
                    <a:p>
                      <a:pPr algn="l" fontAlgn="b"/>
                      <a:r>
                        <a:rPr lang="fi-FI" sz="1000" u="none" strike="noStrike">
                          <a:effectLst/>
                        </a:rPr>
                        <a:t>Tervo</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1 412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1 637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4 470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2 460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1 312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2 832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2 397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1 647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497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253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2 472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2 516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591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591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591</a:t>
                      </a:r>
                    </a:p>
                  </a:txBody>
                  <a:tcPr marL="36000" marR="36000" marT="18000" marB="18000" anchor="b"/>
                </a:tc>
                <a:extLst>
                  <a:ext uri="{0D108BD9-81ED-4DB2-BD59-A6C34878D82A}">
                    <a16:rowId xmlns:a16="http://schemas.microsoft.com/office/drawing/2014/main" val="3649451038"/>
                  </a:ext>
                </a:extLst>
              </a:tr>
              <a:tr h="198000">
                <a:tc>
                  <a:txBody>
                    <a:bodyPr/>
                    <a:lstStyle/>
                    <a:p>
                      <a:pPr algn="l" fontAlgn="b"/>
                      <a:r>
                        <a:rPr lang="fi-FI" sz="1000" u="none" strike="noStrike">
                          <a:effectLst/>
                        </a:rPr>
                        <a:t>Tuusniemi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2 313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1 252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3 906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2 001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1 224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2 654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2 304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1 548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476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281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2 486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2 529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110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151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519</a:t>
                      </a:r>
                    </a:p>
                  </a:txBody>
                  <a:tcPr marL="36000" marR="36000" marT="18000" marB="18000" anchor="b"/>
                </a:tc>
                <a:extLst>
                  <a:ext uri="{0D108BD9-81ED-4DB2-BD59-A6C34878D82A}">
                    <a16:rowId xmlns:a16="http://schemas.microsoft.com/office/drawing/2014/main" val="927145789"/>
                  </a:ext>
                </a:extLst>
              </a:tr>
              <a:tr h="198000">
                <a:tc>
                  <a:txBody>
                    <a:bodyPr/>
                    <a:lstStyle/>
                    <a:p>
                      <a:pPr algn="l" fontAlgn="b"/>
                      <a:r>
                        <a:rPr lang="fi-FI" sz="1000" u="none" strike="noStrike">
                          <a:effectLst/>
                        </a:rPr>
                        <a:t>Varkaus </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19 727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1 165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3 867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1 745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1 333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2 680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2 610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1 985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444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181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2 689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2 736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299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299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299</a:t>
                      </a:r>
                    </a:p>
                  </a:txBody>
                  <a:tcPr marL="36000" marR="36000" marT="18000" marB="18000" anchor="b"/>
                </a:tc>
                <a:extLst>
                  <a:ext uri="{0D108BD9-81ED-4DB2-BD59-A6C34878D82A}">
                    <a16:rowId xmlns:a16="http://schemas.microsoft.com/office/drawing/2014/main" val="1090761916"/>
                  </a:ext>
                </a:extLst>
              </a:tr>
              <a:tr h="198000">
                <a:tc>
                  <a:txBody>
                    <a:bodyPr/>
                    <a:lstStyle/>
                    <a:p>
                      <a:pPr algn="l" fontAlgn="b"/>
                      <a:r>
                        <a:rPr lang="fi-FI" sz="1000" u="none" strike="noStrike">
                          <a:effectLst/>
                        </a:rPr>
                        <a:t>Vesanto</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1 895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1 403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4 623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1 826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1 865</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3 220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2 134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1 451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449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234</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2 246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2 277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1 502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1 502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1 502</a:t>
                      </a:r>
                    </a:p>
                  </a:txBody>
                  <a:tcPr marL="36000" marR="36000" marT="18000" marB="18000" anchor="b"/>
                </a:tc>
                <a:extLst>
                  <a:ext uri="{0D108BD9-81ED-4DB2-BD59-A6C34878D82A}">
                    <a16:rowId xmlns:a16="http://schemas.microsoft.com/office/drawing/2014/main" val="4291087394"/>
                  </a:ext>
                </a:extLst>
              </a:tr>
              <a:tr h="198000">
                <a:tc>
                  <a:txBody>
                    <a:bodyPr/>
                    <a:lstStyle/>
                    <a:p>
                      <a:pPr algn="l" fontAlgn="b"/>
                      <a:r>
                        <a:rPr lang="fi-FI" sz="1000" u="none" strike="noStrike">
                          <a:effectLst/>
                        </a:rPr>
                        <a:t>Vieremä</a:t>
                      </a:r>
                      <a:endParaRPr lang="fi-FI" sz="1000" b="0" i="0" u="none" strike="noStrike">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3 387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458</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0</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4 011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2 193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1 086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3 553</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2 592</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1 556</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349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687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2 719</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2 787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1 237</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1 231</a:t>
                      </a:r>
                    </a:p>
                  </a:txBody>
                  <a:tcPr marL="36000" marR="36000" marT="18000" marB="18000" anchor="b"/>
                </a:tc>
                <a:tc>
                  <a:txBody>
                    <a:bodyPr/>
                    <a:lstStyle/>
                    <a:p>
                      <a:pPr algn="r" fontAlgn="b"/>
                      <a:r>
                        <a:rPr lang="fi-FI" sz="1100" b="0" i="0" u="none" strike="noStrike">
                          <a:solidFill>
                            <a:srgbClr val="000000"/>
                          </a:solidFill>
                          <a:effectLst/>
                          <a:latin typeface="Calibri" panose="020F0502020204030204" pitchFamily="34" charset="0"/>
                        </a:rPr>
                        <a:t>1 231</a:t>
                      </a:r>
                    </a:p>
                  </a:txBody>
                  <a:tcPr marL="36000" marR="36000" marT="18000" marB="18000" anchor="b"/>
                </a:tc>
                <a:extLst>
                  <a:ext uri="{0D108BD9-81ED-4DB2-BD59-A6C34878D82A}">
                    <a16:rowId xmlns:a16="http://schemas.microsoft.com/office/drawing/2014/main" val="663087102"/>
                  </a:ext>
                </a:extLst>
              </a:tr>
              <a:tr h="198000">
                <a:tc>
                  <a:txBody>
                    <a:bodyPr/>
                    <a:lstStyle/>
                    <a:p>
                      <a:pPr algn="l" fontAlgn="b"/>
                      <a:r>
                        <a:rPr lang="fi-FI" sz="1000" b="1" u="none" strike="noStrike" dirty="0">
                          <a:effectLst/>
                        </a:rPr>
                        <a:t>Pohjois-Savo  </a:t>
                      </a:r>
                      <a:endParaRPr lang="fi-FI" sz="1000" b="1" i="0" u="none" strike="noStrike" dirty="0">
                        <a:solidFill>
                          <a:srgbClr val="000000"/>
                        </a:solidFill>
                        <a:effectLst/>
                        <a:latin typeface="Calibri" panose="020F0502020204030204" pitchFamily="34" charset="0"/>
                      </a:endParaRP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248 190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1 028</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3</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3 731</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1 825</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1 189</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2 700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2 460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1 810</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404</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241</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2 568</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2 641</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541</a:t>
                      </a:r>
                    </a:p>
                  </a:txBody>
                  <a:tcPr marL="36000" marR="36000" marT="18000" marB="18000" anchor="b"/>
                </a:tc>
                <a:tc>
                  <a:txBody>
                    <a:bodyPr/>
                    <a:lstStyle/>
                    <a:p>
                      <a:pPr algn="r" fontAlgn="b"/>
                      <a:r>
                        <a:rPr lang="fi-FI" sz="1100" b="1" i="0" u="none" strike="noStrike">
                          <a:solidFill>
                            <a:srgbClr val="000000"/>
                          </a:solidFill>
                          <a:effectLst/>
                          <a:latin typeface="Calibri" panose="020F0502020204030204" pitchFamily="34" charset="0"/>
                        </a:rPr>
                        <a:t>559</a:t>
                      </a:r>
                    </a:p>
                  </a:txBody>
                  <a:tcPr marL="36000" marR="36000" marT="18000" marB="18000" anchor="b"/>
                </a:tc>
                <a:tc>
                  <a:txBody>
                    <a:bodyPr/>
                    <a:lstStyle/>
                    <a:p>
                      <a:pPr algn="r" fontAlgn="b"/>
                      <a:r>
                        <a:rPr lang="fi-FI" sz="1100" b="1" i="0" u="none" strike="noStrike" dirty="0">
                          <a:solidFill>
                            <a:srgbClr val="000000"/>
                          </a:solidFill>
                          <a:effectLst/>
                          <a:latin typeface="Calibri" panose="020F0502020204030204" pitchFamily="34" charset="0"/>
                        </a:rPr>
                        <a:t>575</a:t>
                      </a:r>
                    </a:p>
                  </a:txBody>
                  <a:tcPr marL="36000" marR="36000" marT="18000" marB="18000" anchor="b"/>
                </a:tc>
                <a:extLst>
                  <a:ext uri="{0D108BD9-81ED-4DB2-BD59-A6C34878D82A}">
                    <a16:rowId xmlns:a16="http://schemas.microsoft.com/office/drawing/2014/main" val="1477007909"/>
                  </a:ext>
                </a:extLst>
              </a:tr>
            </a:tbl>
          </a:graphicData>
        </a:graphic>
      </p:graphicFrame>
    </p:spTree>
    <p:extLst>
      <p:ext uri="{BB962C8B-B14F-4D97-AF65-F5344CB8AC3E}">
        <p14:creationId xmlns:p14="http://schemas.microsoft.com/office/powerpoint/2010/main" val="734469207"/>
      </p:ext>
    </p:extLst>
  </p:cSld>
  <p:clrMapOvr>
    <a:masterClrMapping/>
  </p:clrMapOvr>
</p:sld>
</file>

<file path=ppt/theme/theme1.xml><?xml version="1.0" encoding="utf-8"?>
<a:theme xmlns:a="http://schemas.openxmlformats.org/drawingml/2006/main" name="Office-teema">
  <a:themeElements>
    <a:clrScheme name="Kelta-oranss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SL_esitys2022" id="{6510A77E-3D41-46F6-96C7-8B557DBD956C}" vid="{0B30294F-9649-459E-8877-39414406D341}"/>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ohjois-Savonliitto">
    <a:dk1>
      <a:srgbClr val="000000"/>
    </a:dk1>
    <a:lt1>
      <a:srgbClr val="FFFFFF"/>
    </a:lt1>
    <a:dk2>
      <a:srgbClr val="1F497D"/>
    </a:dk2>
    <a:lt2>
      <a:srgbClr val="EEECE1"/>
    </a:lt2>
    <a:accent1>
      <a:srgbClr val="538FCC"/>
    </a:accent1>
    <a:accent2>
      <a:srgbClr val="DCD6D4"/>
    </a:accent2>
    <a:accent3>
      <a:srgbClr val="F9DC06"/>
    </a:accent3>
    <a:accent4>
      <a:srgbClr val="C4BDBC"/>
    </a:accent4>
    <a:accent5>
      <a:srgbClr val="000000"/>
    </a:accent5>
    <a:accent6>
      <a:srgbClr val="003399"/>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7da45db-5c56-40f0-812e-9e795a9ded2e" xsi:nil="true"/>
    <lcf76f155ced4ddcb4097134ff3c332f xmlns="20687e04-2b66-4153-a4a5-df37f3cb410c">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2BA730BBA5CA44FABC43D3B76C31DDA" ma:contentTypeVersion="18" ma:contentTypeDescription="Create a new document." ma:contentTypeScope="" ma:versionID="ab14091e0824df1c0ea45c5b23f14818">
  <xsd:schema xmlns:xsd="http://www.w3.org/2001/XMLSchema" xmlns:xs="http://www.w3.org/2001/XMLSchema" xmlns:p="http://schemas.microsoft.com/office/2006/metadata/properties" xmlns:ns2="20687e04-2b66-4153-a4a5-df37f3cb410c" xmlns:ns3="27da45db-5c56-40f0-812e-9e795a9ded2e" targetNamespace="http://schemas.microsoft.com/office/2006/metadata/properties" ma:root="true" ma:fieldsID="a9ef018753874e357385c209003b3c09" ns2:_="" ns3:_="">
    <xsd:import namespace="20687e04-2b66-4153-a4a5-df37f3cb410c"/>
    <xsd:import namespace="27da45db-5c56-40f0-812e-9e795a9ded2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687e04-2b66-4153-a4a5-df37f3cb41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4f3aec6-172b-4261-a579-1b9c936781e8"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da45db-5c56-40f0-812e-9e795a9ded2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89bfb88-a4b8-407b-b9ae-716c5ce0db20}" ma:internalName="TaxCatchAll" ma:showField="CatchAllData" ma:web="27da45db-5c56-40f0-812e-9e795a9ded2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4251F36-D64A-49F6-BF5D-EACEC8196B95}">
  <ds:schemaRefs>
    <ds:schemaRef ds:uri="http://purl.org/dc/terms/"/>
    <ds:schemaRef ds:uri="20687e04-2b66-4153-a4a5-df37f3cb410c"/>
    <ds:schemaRef ds:uri="27da45db-5c56-40f0-812e-9e795a9ded2e"/>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BE335BC-86B4-406D-86CC-A909C57CE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687e04-2b66-4153-a4a5-df37f3cb410c"/>
    <ds:schemaRef ds:uri="27da45db-5c56-40f0-812e-9e795a9ded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C00E8FD-C1B1-4010-AC85-1635714907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PSL_esitys2022</Template>
  <TotalTime>0</TotalTime>
  <Words>6510</Words>
  <Application>Microsoft Office PowerPoint</Application>
  <PresentationFormat>Laajakuva</PresentationFormat>
  <Paragraphs>2742</Paragraphs>
  <Slides>17</Slides>
  <Notes>1</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17</vt:i4>
      </vt:variant>
    </vt:vector>
  </HeadingPairs>
  <TitlesOfParts>
    <vt:vector size="22" baseType="lpstr">
      <vt:lpstr>Arial</vt:lpstr>
      <vt:lpstr>Calibri</vt:lpstr>
      <vt:lpstr>Franklin Gothic Book</vt:lpstr>
      <vt:lpstr>Franklin Gothic Medium</vt:lpstr>
      <vt:lpstr>Office-teema</vt:lpstr>
      <vt:lpstr>Pohjois-Savon kuntien talousarviot 2025</vt:lpstr>
      <vt:lpstr>Tietoa Pohjois-Savon kuntien talouden tasapainottamis-ohjelmista sekä tulkinnassa huomioitavia asioita 1/2</vt:lpstr>
      <vt:lpstr>Tietoa Pohjois-Savon kuntien talouden tasapainottamis-ohjelmista sekä tulkinnassa huomioitavia asioita 2/2</vt:lpstr>
      <vt:lpstr>Pohjois-Savon kuntien tilinpäätös- ja talousarviotietojen vertailu 1 000 €</vt:lpstr>
      <vt:lpstr>Pohjois-Savon kuntien tilinpäätös- ja talousarviotietojen vertailu €/as</vt:lpstr>
      <vt:lpstr>Pohjois-Savon kuntien talousarviot v. 2025 ja vertailu vuoden 2023 talousarvioihin 1/2</vt:lpstr>
      <vt:lpstr>Pohjois-Savon kuntien talousarviot v. 2025 ja vertailu vuoden 2023 talousarvioihin 2/2</vt:lpstr>
      <vt:lpstr>Pohjois-Savon kuntien talousarviot v. 2025 (1 000 €) 1/6 (ml. liikelaitokset) (tiedot sisältävät vain ulkoiset menot ja tulot)</vt:lpstr>
      <vt:lpstr>Pohjois-Savon kuntien talousarviot v. 2025 (€/as) 2/6 (ml. liikelaitokset) (tiedot sisältävät vain ulkoiset menot ja tulot)</vt:lpstr>
      <vt:lpstr>Pohjois-Savon kuntien talousarviot v. 2025 (1 000 €) 3/6 (ml. liikelaitokset) (tiedot sisältävät vain ulkoiset menot ja tulot)</vt:lpstr>
      <vt:lpstr>Pohjois-Savon kuntien talousarviot v. 2025 (€/as) 4/6 (ml. liikelaitokset) (tiedot sisältävät vain ulkoiset menot ja tulot)</vt:lpstr>
      <vt:lpstr>Pohjois-Savon kuntien talousarviot v. 2025 (1 000 €) 5/6 (ml. liikelaitokset) (tiedot sisältävät vain ulkoiset menot ja tulot)</vt:lpstr>
      <vt:lpstr>Pohjois-Savon kuntien talousarviot v. 2025 (1 000 €) 6/6 (ml. liikelaitokset) (tiedot sisältävät vain ulkoiset menot ja tulot)</vt:lpstr>
      <vt:lpstr>Vuosikate, poistot ja nettoinvestoinnit v. 2025 (€/as)</vt:lpstr>
      <vt:lpstr>Arvio pitkäaikaisista lainoista v. 2025 (€/as)</vt:lpstr>
      <vt:lpstr>Kuntien veroprosentit v. 2025</vt:lpstr>
      <vt:lpstr>Kuntien tuloveroprosentit ja efektiiviset veroasteet v. 2025</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2022-12-22T08:09:24Z</dcterms:created>
  <dcterms:modified xsi:type="dcterms:W3CDTF">2024-12-12T14:13:50Z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0x01010042BA730BBA5CA44FABC43D3B76C31DDA</vt:lpwstr>
  </property>
</Properties>
</file>