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22"/>
  </p:notesMasterIdLst>
  <p:handoutMasterIdLst>
    <p:handoutMasterId r:id="rId23"/>
  </p:handoutMasterIdLst>
  <p:sldIdLst>
    <p:sldId id="263" r:id="rId5"/>
    <p:sldId id="261" r:id="rId6"/>
    <p:sldId id="275" r:id="rId7"/>
    <p:sldId id="268" r:id="rId8"/>
    <p:sldId id="287" r:id="rId9"/>
    <p:sldId id="273" r:id="rId10"/>
    <p:sldId id="276" r:id="rId11"/>
    <p:sldId id="277" r:id="rId12"/>
    <p:sldId id="278" r:id="rId13"/>
    <p:sldId id="279" r:id="rId14"/>
    <p:sldId id="280" r:id="rId15"/>
    <p:sldId id="281" r:id="rId16"/>
    <p:sldId id="282" r:id="rId17"/>
    <p:sldId id="283" r:id="rId18"/>
    <p:sldId id="284" r:id="rId19"/>
    <p:sldId id="274" r:id="rId20"/>
    <p:sldId id="286" r:id="rId21"/>
  </p:sldIdLst>
  <p:sldSz cx="12192000" cy="6858000"/>
  <p:notesSz cx="6808788" cy="9940925"/>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BBFE"/>
    <a:srgbClr val="FFCC11"/>
    <a:srgbClr val="FFD1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06D6500-3E7D-4A7E-9ECE-8E4853734865}" v="109" dt="2023-12-19T06:55:42.085"/>
  </p1510:revLst>
</p1510:revInfo>
</file>

<file path=ppt/tableStyles.xml><?xml version="1.0" encoding="utf-8"?>
<a:tblStyleLst xmlns:a="http://schemas.openxmlformats.org/drawingml/2006/main" def="{5C22544A-7EE6-4342-B048-85BDC9FD1C3A}">
  <a:tblStyle styleId="{5C22544A-7EE6-4342-B048-85BDC9FD1C3A}" styleName="Normaali tyyli 2 - Korostu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Vaalea tyyli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Vaalea tyyli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3B4B98B0-60AC-42C2-AFA5-B58CD77FA1E5}" styleName="Vaalea tyyli 1 - Korostus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5238" autoAdjust="0"/>
  </p:normalViewPr>
  <p:slideViewPr>
    <p:cSldViewPr snapToGrid="0" snapToObjects="1">
      <p:cViewPr varScale="1">
        <p:scale>
          <a:sx n="106" d="100"/>
          <a:sy n="106" d="100"/>
        </p:scale>
        <p:origin x="792" y="108"/>
      </p:cViewPr>
      <p:guideLst/>
    </p:cSldViewPr>
  </p:slideViewPr>
  <p:outlineViewPr>
    <p:cViewPr>
      <p:scale>
        <a:sx n="33" d="100"/>
        <a:sy n="33" d="100"/>
      </p:scale>
      <p:origin x="0" y="-588"/>
    </p:cViewPr>
  </p:outlineViewPr>
  <p:notesTextViewPr>
    <p:cViewPr>
      <p:scale>
        <a:sx n="1" d="1"/>
        <a:sy n="1" d="1"/>
      </p:scale>
      <p:origin x="0" y="0"/>
    </p:cViewPr>
  </p:notesTextViewPr>
  <p:notesViewPr>
    <p:cSldViewPr snapToGrid="0" snapToObjects="1">
      <p:cViewPr varScale="1">
        <p:scale>
          <a:sx n="94" d="100"/>
          <a:sy n="94" d="100"/>
        </p:scale>
        <p:origin x="2544"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'Vuosikate, poistot, inv.'!$K$1</c:f>
          <c:strCache>
            <c:ptCount val="1"/>
            <c:pt idx="0">
              <c:v>Vuosikate, poistot ja nettoinvestoinnit v. 2024 (€/as.)</c:v>
            </c:pt>
          </c:strCache>
        </c:strRef>
      </c:tx>
      <c:overlay val="0"/>
      <c:spPr>
        <a:noFill/>
        <a:ln>
          <a:noFill/>
        </a:ln>
        <a:effectLst/>
      </c:spPr>
      <c:txPr>
        <a:bodyPr rot="0" spcFirstLastPara="1" vertOverflow="ellipsis" vert="horz" wrap="square" anchor="ctr" anchorCtr="1"/>
        <a:lstStyle/>
        <a:p>
          <a:pPr>
            <a:defRPr sz="1400" b="1" i="0" u="none" strike="noStrike" kern="1200" spc="0" baseline="0">
              <a:solidFill>
                <a:schemeClr val="tx1"/>
              </a:solidFill>
              <a:latin typeface="Franklin Gothic Book" panose="020B0503020102020204" pitchFamily="34" charset="0"/>
              <a:ea typeface="+mn-ea"/>
              <a:cs typeface="+mn-cs"/>
            </a:defRPr>
          </a:pPr>
          <a:endParaRPr lang="fi-FI"/>
        </a:p>
      </c:txPr>
    </c:title>
    <c:autoTitleDeleted val="0"/>
    <c:plotArea>
      <c:layout>
        <c:manualLayout>
          <c:layoutTarget val="inner"/>
          <c:xMode val="edge"/>
          <c:yMode val="edge"/>
          <c:x val="7.6518007863124987E-2"/>
          <c:y val="0.10203789303664977"/>
          <c:w val="0.90319614612488797"/>
          <c:h val="0.65246322911413679"/>
        </c:manualLayout>
      </c:layout>
      <c:barChart>
        <c:barDir val="col"/>
        <c:grouping val="clustered"/>
        <c:varyColors val="0"/>
        <c:ser>
          <c:idx val="0"/>
          <c:order val="0"/>
          <c:tx>
            <c:strRef>
              <c:f>'Vuosikate, poistot, inv.'!$B$4</c:f>
              <c:strCache>
                <c:ptCount val="1"/>
                <c:pt idx="0">
                  <c:v>Vuosikate</c:v>
                </c:pt>
              </c:strCache>
            </c:strRef>
          </c:tx>
          <c:spPr>
            <a:solidFill>
              <a:srgbClr val="2ABBFE"/>
            </a:solidFill>
            <a:ln>
              <a:solidFill>
                <a:srgbClr val="2ABBFE"/>
              </a:solidFill>
            </a:ln>
            <a:effectLst/>
          </c:spPr>
          <c:invertIfNegative val="0"/>
          <c:cat>
            <c:strRef>
              <c:f>'Vuosikate, poistot, inv.'!$A$5:$A$24</c:f>
              <c:strCache>
                <c:ptCount val="20"/>
                <c:pt idx="0">
                  <c:v>Tervo</c:v>
                </c:pt>
                <c:pt idx="1">
                  <c:v>Vesanto</c:v>
                </c:pt>
                <c:pt idx="2">
                  <c:v>Rautalampi </c:v>
                </c:pt>
                <c:pt idx="3">
                  <c:v>Lapinlahti</c:v>
                </c:pt>
                <c:pt idx="4">
                  <c:v>Kaavi</c:v>
                </c:pt>
                <c:pt idx="5">
                  <c:v>Kiuruvesi </c:v>
                </c:pt>
                <c:pt idx="6">
                  <c:v>Tuusniemi </c:v>
                </c:pt>
                <c:pt idx="7">
                  <c:v>Siilinjärvi </c:v>
                </c:pt>
                <c:pt idx="8">
                  <c:v>Sonkajärvi</c:v>
                </c:pt>
                <c:pt idx="9">
                  <c:v>Varkaus </c:v>
                </c:pt>
                <c:pt idx="10">
                  <c:v>Rautavaara</c:v>
                </c:pt>
                <c:pt idx="11">
                  <c:v>Joroinen</c:v>
                </c:pt>
                <c:pt idx="12">
                  <c:v>Suonenjoki</c:v>
                </c:pt>
                <c:pt idx="13">
                  <c:v>POHJOIS-SAVO </c:v>
                </c:pt>
                <c:pt idx="14">
                  <c:v>Kuopio </c:v>
                </c:pt>
                <c:pt idx="15">
                  <c:v>Leppävirta</c:v>
                </c:pt>
                <c:pt idx="16">
                  <c:v>Keitele </c:v>
                </c:pt>
                <c:pt idx="17">
                  <c:v>Iisalmi</c:v>
                </c:pt>
                <c:pt idx="18">
                  <c:v>Vieremä</c:v>
                </c:pt>
                <c:pt idx="19">
                  <c:v>Pielavesi </c:v>
                </c:pt>
              </c:strCache>
            </c:strRef>
          </c:cat>
          <c:val>
            <c:numRef>
              <c:f>'Vuosikate, poistot, inv.'!$B$5:$B$24</c:f>
              <c:numCache>
                <c:formatCode>#,##0</c:formatCode>
                <c:ptCount val="20"/>
                <c:pt idx="0">
                  <c:v>282.44274809160305</c:v>
                </c:pt>
                <c:pt idx="1">
                  <c:v>418.95987328405494</c:v>
                </c:pt>
                <c:pt idx="2">
                  <c:v>314.43994601889341</c:v>
                </c:pt>
                <c:pt idx="3">
                  <c:v>252.77503022310145</c:v>
                </c:pt>
                <c:pt idx="4">
                  <c:v>55.410933432502787</c:v>
                </c:pt>
                <c:pt idx="5">
                  <c:v>468.21113597472686</c:v>
                </c:pt>
                <c:pt idx="6">
                  <c:v>-270.25898078529656</c:v>
                </c:pt>
                <c:pt idx="7">
                  <c:v>268.22720422004522</c:v>
                </c:pt>
                <c:pt idx="8">
                  <c:v>651.68845315904139</c:v>
                </c:pt>
                <c:pt idx="9">
                  <c:v>205.52659547547952</c:v>
                </c:pt>
                <c:pt idx="10">
                  <c:v>486.12051455653352</c:v>
                </c:pt>
                <c:pt idx="11">
                  <c:v>263.43612334801765</c:v>
                </c:pt>
                <c:pt idx="12">
                  <c:v>370.84134259943812</c:v>
                </c:pt>
                <c:pt idx="13">
                  <c:v>306.1036622538748</c:v>
                </c:pt>
                <c:pt idx="14">
                  <c:v>305.70827283553842</c:v>
                </c:pt>
                <c:pt idx="15">
                  <c:v>308.7065489811485</c:v>
                </c:pt>
                <c:pt idx="16">
                  <c:v>342.04041399704289</c:v>
                </c:pt>
                <c:pt idx="17">
                  <c:v>366.04009422623915</c:v>
                </c:pt>
                <c:pt idx="18">
                  <c:v>400.64196089874525</c:v>
                </c:pt>
                <c:pt idx="19">
                  <c:v>426.08695652173913</c:v>
                </c:pt>
              </c:numCache>
            </c:numRef>
          </c:val>
          <c:extLst>
            <c:ext xmlns:c16="http://schemas.microsoft.com/office/drawing/2014/chart" uri="{C3380CC4-5D6E-409C-BE32-E72D297353CC}">
              <c16:uniqueId val="{00000000-6535-4209-A6E7-F69026794D5C}"/>
            </c:ext>
          </c:extLst>
        </c:ser>
        <c:ser>
          <c:idx val="1"/>
          <c:order val="1"/>
          <c:tx>
            <c:strRef>
              <c:f>'Vuosikate, poistot, inv.'!$C$4</c:f>
              <c:strCache>
                <c:ptCount val="1"/>
                <c:pt idx="0">
                  <c:v>Poistot</c:v>
                </c:pt>
              </c:strCache>
            </c:strRef>
          </c:tx>
          <c:spPr>
            <a:pattFill prst="dkDnDiag">
              <a:fgClr>
                <a:srgbClr val="FFC000"/>
              </a:fgClr>
              <a:bgClr>
                <a:schemeClr val="bg1"/>
              </a:bgClr>
            </a:pattFill>
            <a:ln>
              <a:solidFill>
                <a:srgbClr val="FFC000"/>
              </a:solidFill>
            </a:ln>
            <a:effectLst/>
          </c:spPr>
          <c:invertIfNegative val="0"/>
          <c:cat>
            <c:strRef>
              <c:f>'Vuosikate, poistot, inv.'!$A$5:$A$24</c:f>
              <c:strCache>
                <c:ptCount val="20"/>
                <c:pt idx="0">
                  <c:v>Tervo</c:v>
                </c:pt>
                <c:pt idx="1">
                  <c:v>Vesanto</c:v>
                </c:pt>
                <c:pt idx="2">
                  <c:v>Rautalampi </c:v>
                </c:pt>
                <c:pt idx="3">
                  <c:v>Lapinlahti</c:v>
                </c:pt>
                <c:pt idx="4">
                  <c:v>Kaavi</c:v>
                </c:pt>
                <c:pt idx="5">
                  <c:v>Kiuruvesi </c:v>
                </c:pt>
                <c:pt idx="6">
                  <c:v>Tuusniemi </c:v>
                </c:pt>
                <c:pt idx="7">
                  <c:v>Siilinjärvi </c:v>
                </c:pt>
                <c:pt idx="8">
                  <c:v>Sonkajärvi</c:v>
                </c:pt>
                <c:pt idx="9">
                  <c:v>Varkaus </c:v>
                </c:pt>
                <c:pt idx="10">
                  <c:v>Rautavaara</c:v>
                </c:pt>
                <c:pt idx="11">
                  <c:v>Joroinen</c:v>
                </c:pt>
                <c:pt idx="12">
                  <c:v>Suonenjoki</c:v>
                </c:pt>
                <c:pt idx="13">
                  <c:v>POHJOIS-SAVO </c:v>
                </c:pt>
                <c:pt idx="14">
                  <c:v>Kuopio </c:v>
                </c:pt>
                <c:pt idx="15">
                  <c:v>Leppävirta</c:v>
                </c:pt>
                <c:pt idx="16">
                  <c:v>Keitele </c:v>
                </c:pt>
                <c:pt idx="17">
                  <c:v>Iisalmi</c:v>
                </c:pt>
                <c:pt idx="18">
                  <c:v>Vieremä</c:v>
                </c:pt>
                <c:pt idx="19">
                  <c:v>Pielavesi </c:v>
                </c:pt>
              </c:strCache>
            </c:strRef>
          </c:cat>
          <c:val>
            <c:numRef>
              <c:f>'Vuosikate, poistot, inv.'!$C$5:$C$24</c:f>
              <c:numCache>
                <c:formatCode>#,##0</c:formatCode>
                <c:ptCount val="20"/>
                <c:pt idx="0">
                  <c:v>287.30048577376823</c:v>
                </c:pt>
                <c:pt idx="1">
                  <c:v>381.51003167898625</c:v>
                </c:pt>
                <c:pt idx="2">
                  <c:v>313.76518218623482</c:v>
                </c:pt>
                <c:pt idx="3">
                  <c:v>398.06572150785803</c:v>
                </c:pt>
                <c:pt idx="4">
                  <c:v>314.24321309036816</c:v>
                </c:pt>
                <c:pt idx="5">
                  <c:v>456.75924707121231</c:v>
                </c:pt>
                <c:pt idx="6">
                  <c:v>363.40852130325817</c:v>
                </c:pt>
                <c:pt idx="7">
                  <c:v>341.74830444611905</c:v>
                </c:pt>
                <c:pt idx="8">
                  <c:v>362.47276688453161</c:v>
                </c:pt>
                <c:pt idx="9">
                  <c:v>369.75555443089223</c:v>
                </c:pt>
                <c:pt idx="10">
                  <c:v>513.87948544346648</c:v>
                </c:pt>
                <c:pt idx="11">
                  <c:v>252.86343612334801</c:v>
                </c:pt>
                <c:pt idx="12">
                  <c:v>354.87209818128048</c:v>
                </c:pt>
                <c:pt idx="13">
                  <c:v>429.36335485225425</c:v>
                </c:pt>
                <c:pt idx="14">
                  <c:v>473.31027619622495</c:v>
                </c:pt>
                <c:pt idx="15">
                  <c:v>350.44132069303691</c:v>
                </c:pt>
                <c:pt idx="16">
                  <c:v>339.57614588467226</c:v>
                </c:pt>
                <c:pt idx="17">
                  <c:v>510.98504879573096</c:v>
                </c:pt>
                <c:pt idx="18">
                  <c:v>364.16690983367374</c:v>
                </c:pt>
                <c:pt idx="19">
                  <c:v>354.58937198067633</c:v>
                </c:pt>
              </c:numCache>
            </c:numRef>
          </c:val>
          <c:extLst>
            <c:ext xmlns:c16="http://schemas.microsoft.com/office/drawing/2014/chart" uri="{C3380CC4-5D6E-409C-BE32-E72D297353CC}">
              <c16:uniqueId val="{00000001-6535-4209-A6E7-F69026794D5C}"/>
            </c:ext>
          </c:extLst>
        </c:ser>
        <c:dLbls>
          <c:showLegendKey val="0"/>
          <c:showVal val="0"/>
          <c:showCatName val="0"/>
          <c:showSerName val="0"/>
          <c:showPercent val="0"/>
          <c:showBubbleSize val="0"/>
        </c:dLbls>
        <c:gapWidth val="120"/>
        <c:axId val="575263080"/>
        <c:axId val="575262424"/>
      </c:barChart>
      <c:lineChart>
        <c:grouping val="standard"/>
        <c:varyColors val="0"/>
        <c:ser>
          <c:idx val="2"/>
          <c:order val="2"/>
          <c:tx>
            <c:strRef>
              <c:f>'Vuosikate, poistot, inv.'!$D$4</c:f>
              <c:strCache>
                <c:ptCount val="1"/>
                <c:pt idx="0">
                  <c:v>Nettoinvestoinnit</c:v>
                </c:pt>
              </c:strCache>
            </c:strRef>
          </c:tx>
          <c:spPr>
            <a:ln w="0" cap="rnd">
              <a:noFill/>
              <a:round/>
            </a:ln>
            <a:effectLst/>
          </c:spPr>
          <c:marker>
            <c:symbol val="circle"/>
            <c:size val="8"/>
            <c:spPr>
              <a:solidFill>
                <a:schemeClr val="tx1">
                  <a:alpha val="96000"/>
                </a:schemeClr>
              </a:solidFill>
              <a:ln w="9525">
                <a:noFill/>
              </a:ln>
              <a:effectLst/>
            </c:spPr>
          </c:marker>
          <c:cat>
            <c:strRef>
              <c:f>'Vuosikate, poistot, inv.'!$A$5:$A$24</c:f>
              <c:strCache>
                <c:ptCount val="20"/>
                <c:pt idx="0">
                  <c:v>Tervo</c:v>
                </c:pt>
                <c:pt idx="1">
                  <c:v>Vesanto</c:v>
                </c:pt>
                <c:pt idx="2">
                  <c:v>Rautalampi </c:v>
                </c:pt>
                <c:pt idx="3">
                  <c:v>Lapinlahti</c:v>
                </c:pt>
                <c:pt idx="4">
                  <c:v>Kaavi</c:v>
                </c:pt>
                <c:pt idx="5">
                  <c:v>Kiuruvesi </c:v>
                </c:pt>
                <c:pt idx="6">
                  <c:v>Tuusniemi </c:v>
                </c:pt>
                <c:pt idx="7">
                  <c:v>Siilinjärvi </c:v>
                </c:pt>
                <c:pt idx="8">
                  <c:v>Sonkajärvi</c:v>
                </c:pt>
                <c:pt idx="9">
                  <c:v>Varkaus </c:v>
                </c:pt>
                <c:pt idx="10">
                  <c:v>Rautavaara</c:v>
                </c:pt>
                <c:pt idx="11">
                  <c:v>Joroinen</c:v>
                </c:pt>
                <c:pt idx="12">
                  <c:v>Suonenjoki</c:v>
                </c:pt>
                <c:pt idx="13">
                  <c:v>POHJOIS-SAVO </c:v>
                </c:pt>
                <c:pt idx="14">
                  <c:v>Kuopio </c:v>
                </c:pt>
                <c:pt idx="15">
                  <c:v>Leppävirta</c:v>
                </c:pt>
                <c:pt idx="16">
                  <c:v>Keitele </c:v>
                </c:pt>
                <c:pt idx="17">
                  <c:v>Iisalmi</c:v>
                </c:pt>
                <c:pt idx="18">
                  <c:v>Vieremä</c:v>
                </c:pt>
                <c:pt idx="19">
                  <c:v>Pielavesi </c:v>
                </c:pt>
              </c:strCache>
            </c:strRef>
          </c:cat>
          <c:val>
            <c:numRef>
              <c:f>'Vuosikate, poistot, inv.'!$D$5:$D$24</c:f>
              <c:numCache>
                <c:formatCode>#,##0</c:formatCode>
                <c:ptCount val="20"/>
                <c:pt idx="0">
                  <c:v>4.8577376821651628</c:v>
                </c:pt>
                <c:pt idx="1">
                  <c:v>181.62618796198521</c:v>
                </c:pt>
                <c:pt idx="2">
                  <c:v>217.61133603238866</c:v>
                </c:pt>
                <c:pt idx="3">
                  <c:v>236.50950653918014</c:v>
                </c:pt>
                <c:pt idx="4">
                  <c:v>290.07065823726293</c:v>
                </c:pt>
                <c:pt idx="5">
                  <c:v>294.85323153876533</c:v>
                </c:pt>
                <c:pt idx="6">
                  <c:v>359.2314118629908</c:v>
                </c:pt>
                <c:pt idx="7">
                  <c:v>410.22984174830447</c:v>
                </c:pt>
                <c:pt idx="8">
                  <c:v>415.84967320261438</c:v>
                </c:pt>
                <c:pt idx="9">
                  <c:v>419.04954704185434</c:v>
                </c:pt>
                <c:pt idx="10">
                  <c:v>441.43534190927556</c:v>
                </c:pt>
                <c:pt idx="11">
                  <c:v>512.99559471365637</c:v>
                </c:pt>
                <c:pt idx="12">
                  <c:v>544.87653408250776</c:v>
                </c:pt>
                <c:pt idx="13">
                  <c:v>618.12191901941549</c:v>
                </c:pt>
                <c:pt idx="14">
                  <c:v>682.74140659412365</c:v>
                </c:pt>
                <c:pt idx="15">
                  <c:v>717.00991609458424</c:v>
                </c:pt>
                <c:pt idx="16">
                  <c:v>742.73040906850667</c:v>
                </c:pt>
                <c:pt idx="17">
                  <c:v>878.90005288207294</c:v>
                </c:pt>
                <c:pt idx="18">
                  <c:v>1380.2159323023052</c:v>
                </c:pt>
                <c:pt idx="19">
                  <c:v>1471.4975845410629</c:v>
                </c:pt>
              </c:numCache>
            </c:numRef>
          </c:val>
          <c:smooth val="0"/>
          <c:extLst>
            <c:ext xmlns:c16="http://schemas.microsoft.com/office/drawing/2014/chart" uri="{C3380CC4-5D6E-409C-BE32-E72D297353CC}">
              <c16:uniqueId val="{00000002-6535-4209-A6E7-F69026794D5C}"/>
            </c:ext>
          </c:extLst>
        </c:ser>
        <c:dLbls>
          <c:showLegendKey val="0"/>
          <c:showVal val="0"/>
          <c:showCatName val="0"/>
          <c:showSerName val="0"/>
          <c:showPercent val="0"/>
          <c:showBubbleSize val="0"/>
        </c:dLbls>
        <c:marker val="1"/>
        <c:smooth val="0"/>
        <c:axId val="575263080"/>
        <c:axId val="575262424"/>
      </c:lineChart>
      <c:catAx>
        <c:axId val="575263080"/>
        <c:scaling>
          <c:orientation val="minMax"/>
        </c:scaling>
        <c:delete val="0"/>
        <c:axPos val="b"/>
        <c:title>
          <c:tx>
            <c:rich>
              <a:bodyPr rot="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r>
                  <a:rPr lang="fi-FI" sz="1000">
                    <a:solidFill>
                      <a:sysClr val="windowText" lastClr="000000"/>
                    </a:solidFill>
                    <a:latin typeface="Franklin Gothic Book" panose="020B0503020102020204" pitchFamily="34" charset="0"/>
                  </a:rPr>
                  <a:t>€/as.</a:t>
                </a:r>
              </a:p>
            </c:rich>
          </c:tx>
          <c:layout>
            <c:manualLayout>
              <c:xMode val="edge"/>
              <c:yMode val="edge"/>
              <c:x val="1.8696379168820113E-2"/>
              <c:y val="3.4524853397532883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title>
        <c:numFmt formatCode="General" sourceLinked="1"/>
        <c:majorTickMark val="none"/>
        <c:minorTickMark val="none"/>
        <c:tickLblPos val="low"/>
        <c:spPr>
          <a:noFill/>
          <a:ln w="9525" cap="flat" cmpd="sng" algn="ctr">
            <a:solidFill>
              <a:srgbClr val="4E3B30"/>
            </a:solidFill>
            <a:round/>
          </a:ln>
          <a:effectLst/>
        </c:spPr>
        <c:txPr>
          <a:bodyPr rot="-540000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5262424"/>
        <c:crosses val="autoZero"/>
        <c:auto val="1"/>
        <c:lblAlgn val="ctr"/>
        <c:lblOffset val="100"/>
        <c:noMultiLvlLbl val="0"/>
      </c:catAx>
      <c:valAx>
        <c:axId val="57526242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5263080"/>
        <c:crosses val="autoZero"/>
        <c:crossBetween val="between"/>
      </c:valAx>
      <c:spPr>
        <a:noFill/>
        <a:ln>
          <a:noFill/>
        </a:ln>
        <a:effectLst/>
      </c:spPr>
    </c:plotArea>
    <c:legend>
      <c:legendPos val="b"/>
      <c:layout>
        <c:manualLayout>
          <c:xMode val="edge"/>
          <c:yMode val="edge"/>
          <c:x val="0.18862226017648734"/>
          <c:y val="0.23710165128539473"/>
          <c:w val="0.59185173804493951"/>
          <c:h val="7.3752247504495008E-2"/>
        </c:manualLayout>
      </c:layout>
      <c:overlay val="0"/>
      <c:spPr>
        <a:noFill/>
        <a:ln>
          <a:noFill/>
        </a:ln>
        <a:effectLst/>
      </c:spPr>
      <c:txPr>
        <a:bodyPr rot="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legend>
    <c:plotVisOnly val="1"/>
    <c:dispBlanksAs val="gap"/>
    <c:showDLblsOverMax val="0"/>
  </c:chart>
  <c:spPr>
    <a:solidFill>
      <a:schemeClr val="bg1"/>
    </a:solidFill>
    <a:ln w="9525" cap="flat" cmpd="sng" algn="ctr">
      <a:noFill/>
      <a:round/>
    </a:ln>
    <a:effectLst/>
  </c:spPr>
  <c:txPr>
    <a:bodyPr/>
    <a:lstStyle/>
    <a:p>
      <a:pPr>
        <a:defRPr/>
      </a:pPr>
      <a:endParaRPr lang="fi-F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'Pitkäaik. lainat'!$M$1</c:f>
          <c:strCache>
            <c:ptCount val="1"/>
            <c:pt idx="0">
              <c:v>Arvio Pohjois-Savon kuntien pitkäaikaisista lainoista v. 2024 (€/as.)</c:v>
            </c:pt>
          </c:strCache>
        </c:strRef>
      </c:tx>
      <c:overlay val="0"/>
      <c:spPr>
        <a:noFill/>
        <a:ln>
          <a:noFill/>
        </a:ln>
        <a:effectLst/>
      </c:spPr>
      <c:txPr>
        <a:bodyPr rot="0" spcFirstLastPara="1" vertOverflow="ellipsis" vert="horz" wrap="square" anchor="ctr" anchorCtr="1"/>
        <a:lstStyle/>
        <a:p>
          <a:pPr>
            <a:defRPr sz="1400" b="1" i="0" u="none" strike="noStrike" kern="1200" spc="0" baseline="0">
              <a:solidFill>
                <a:sysClr val="windowText" lastClr="000000"/>
              </a:solidFill>
              <a:latin typeface="Franklin Gothic Book" panose="020B0503020102020204" pitchFamily="34" charset="0"/>
              <a:ea typeface="+mn-ea"/>
              <a:cs typeface="+mn-cs"/>
            </a:defRPr>
          </a:pPr>
          <a:endParaRPr lang="fi-FI"/>
        </a:p>
      </c:txPr>
    </c:title>
    <c:autoTitleDeleted val="0"/>
    <c:plotArea>
      <c:layout>
        <c:manualLayout>
          <c:layoutTarget val="inner"/>
          <c:xMode val="edge"/>
          <c:yMode val="edge"/>
          <c:x val="7.2128438217079427E-2"/>
          <c:y val="0.10001333166687497"/>
          <c:w val="0.91048781796510003"/>
          <c:h val="0.6560260127752563"/>
        </c:manualLayout>
      </c:layout>
      <c:barChart>
        <c:barDir val="col"/>
        <c:grouping val="clustered"/>
        <c:varyColors val="0"/>
        <c:ser>
          <c:idx val="0"/>
          <c:order val="0"/>
          <c:tx>
            <c:strRef>
              <c:f>'Pitkäaik. lainat'!$B$4</c:f>
              <c:strCache>
                <c:ptCount val="1"/>
                <c:pt idx="0">
                  <c:v>Arvio pitkä-
aik. lainojen
määrästä
31.12.2024</c:v>
                </c:pt>
              </c:strCache>
            </c:strRef>
          </c:tx>
          <c:spPr>
            <a:solidFill>
              <a:srgbClr val="FFD128"/>
            </a:solidFill>
            <a:ln>
              <a:noFill/>
            </a:ln>
            <a:effectLst/>
          </c:spPr>
          <c:invertIfNegative val="0"/>
          <c:dPt>
            <c:idx val="9"/>
            <c:invertIfNegative val="0"/>
            <c:bubble3D val="0"/>
            <c:spPr>
              <a:solidFill>
                <a:srgbClr val="FFD128"/>
              </a:solidFill>
              <a:ln>
                <a:noFill/>
              </a:ln>
              <a:effectLst/>
            </c:spPr>
            <c:extLst>
              <c:ext xmlns:c16="http://schemas.microsoft.com/office/drawing/2014/chart" uri="{C3380CC4-5D6E-409C-BE32-E72D297353CC}">
                <c16:uniqueId val="{00000001-B0D3-4F70-B997-51B681790C95}"/>
              </c:ext>
            </c:extLst>
          </c:dPt>
          <c:dPt>
            <c:idx val="12"/>
            <c:invertIfNegative val="0"/>
            <c:bubble3D val="0"/>
            <c:spPr>
              <a:solidFill>
                <a:srgbClr val="FFD128"/>
              </a:solidFill>
              <a:ln>
                <a:noFill/>
              </a:ln>
              <a:effectLst/>
            </c:spPr>
            <c:extLst>
              <c:ext xmlns:c16="http://schemas.microsoft.com/office/drawing/2014/chart" uri="{C3380CC4-5D6E-409C-BE32-E72D297353CC}">
                <c16:uniqueId val="{00000003-B0D3-4F70-B997-51B681790C95}"/>
              </c:ext>
            </c:extLst>
          </c:dPt>
          <c:dPt>
            <c:idx val="14"/>
            <c:invertIfNegative val="0"/>
            <c:bubble3D val="0"/>
            <c:spPr>
              <a:solidFill>
                <a:srgbClr val="2ABBFE"/>
              </a:solidFill>
              <a:ln>
                <a:noFill/>
              </a:ln>
              <a:effectLst/>
            </c:spPr>
            <c:extLst>
              <c:ext xmlns:c16="http://schemas.microsoft.com/office/drawing/2014/chart" uri="{C3380CC4-5D6E-409C-BE32-E72D297353CC}">
                <c16:uniqueId val="{00000008-1C7E-4803-B360-8A4C9F965644}"/>
              </c:ext>
            </c:extLst>
          </c:dPt>
          <c:dPt>
            <c:idx val="15"/>
            <c:invertIfNegative val="0"/>
            <c:bubble3D val="0"/>
            <c:spPr>
              <a:solidFill>
                <a:srgbClr val="FFD128"/>
              </a:solidFill>
              <a:ln>
                <a:noFill/>
              </a:ln>
              <a:effectLst/>
            </c:spPr>
            <c:extLst>
              <c:ext xmlns:c16="http://schemas.microsoft.com/office/drawing/2014/chart" uri="{C3380CC4-5D6E-409C-BE32-E72D297353CC}">
                <c16:uniqueId val="{00000005-B0D3-4F70-B997-51B681790C95}"/>
              </c:ext>
            </c:extLst>
          </c:dPt>
          <c:dPt>
            <c:idx val="18"/>
            <c:invertIfNegative val="0"/>
            <c:bubble3D val="0"/>
            <c:spPr>
              <a:solidFill>
                <a:srgbClr val="FFD128"/>
              </a:solidFill>
              <a:ln>
                <a:noFill/>
              </a:ln>
              <a:effectLst/>
            </c:spPr>
            <c:extLst>
              <c:ext xmlns:c16="http://schemas.microsoft.com/office/drawing/2014/chart" uri="{C3380CC4-5D6E-409C-BE32-E72D297353CC}">
                <c16:uniqueId val="{00000007-B0D3-4F70-B997-51B681790C95}"/>
              </c:ext>
            </c:extLst>
          </c:dPt>
          <c:dLbls>
            <c:spPr>
              <a:noFill/>
              <a:ln>
                <a:noFill/>
              </a:ln>
              <a:effectLst/>
            </c:spPr>
            <c:txPr>
              <a:bodyPr rot="-5400000" spcFirstLastPara="1" vertOverflow="ellipsis" wrap="square" anchor="ctr" anchorCtr="1"/>
              <a:lstStyle/>
              <a:p>
                <a:pPr>
                  <a:defRPr sz="850" b="0" i="0" u="none" strike="noStrike" kern="1200" baseline="0">
                    <a:solidFill>
                      <a:sysClr val="windowText" lastClr="000000"/>
                    </a:solidFill>
                    <a:latin typeface="Franklin Gothic Book" panose="020B0503020102020204" pitchFamily="34"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'Pitkäaik. lainat'!$A$5:$A$24</c:f>
              <c:strCache>
                <c:ptCount val="20"/>
                <c:pt idx="0">
                  <c:v>Leppävirta</c:v>
                </c:pt>
                <c:pt idx="1">
                  <c:v>Kiuruvesi </c:v>
                </c:pt>
                <c:pt idx="2">
                  <c:v>Sonkajärvi</c:v>
                </c:pt>
                <c:pt idx="3">
                  <c:v>Keitele </c:v>
                </c:pt>
                <c:pt idx="4">
                  <c:v>Vieremä</c:v>
                </c:pt>
                <c:pt idx="5">
                  <c:v>Tuusniemi </c:v>
                </c:pt>
                <c:pt idx="6">
                  <c:v>Suonenjoki</c:v>
                </c:pt>
                <c:pt idx="7">
                  <c:v>Kaavi</c:v>
                </c:pt>
                <c:pt idx="8">
                  <c:v>Tervo</c:v>
                </c:pt>
                <c:pt idx="9">
                  <c:v>Vesanto</c:v>
                </c:pt>
                <c:pt idx="10">
                  <c:v>Siilinjärvi </c:v>
                </c:pt>
                <c:pt idx="11">
                  <c:v>Rautavaara</c:v>
                </c:pt>
                <c:pt idx="12">
                  <c:v>Pielavesi </c:v>
                </c:pt>
                <c:pt idx="13">
                  <c:v>Rautalampi </c:v>
                </c:pt>
                <c:pt idx="14">
                  <c:v>POHJOIS-SAVO </c:v>
                </c:pt>
                <c:pt idx="15">
                  <c:v>Joroinen</c:v>
                </c:pt>
                <c:pt idx="16">
                  <c:v>Kuopio </c:v>
                </c:pt>
                <c:pt idx="17">
                  <c:v>Lapinlahti</c:v>
                </c:pt>
                <c:pt idx="18">
                  <c:v>Iisalmi</c:v>
                </c:pt>
                <c:pt idx="19">
                  <c:v>Varkaus </c:v>
                </c:pt>
              </c:strCache>
            </c:strRef>
          </c:cat>
          <c:val>
            <c:numRef>
              <c:f>'Pitkäaik. lainat'!$B$5:$B$24</c:f>
              <c:numCache>
                <c:formatCode>#,##0</c:formatCode>
                <c:ptCount val="20"/>
                <c:pt idx="0">
                  <c:v>926.22861501580041</c:v>
                </c:pt>
                <c:pt idx="1">
                  <c:v>1034.6189285244175</c:v>
                </c:pt>
                <c:pt idx="2">
                  <c:v>1343.4095860566449</c:v>
                </c:pt>
                <c:pt idx="3">
                  <c:v>1441.5968457368162</c:v>
                </c:pt>
                <c:pt idx="4">
                  <c:v>1419.0253866355413</c:v>
                </c:pt>
                <c:pt idx="5">
                  <c:v>1869.2564745196323</c:v>
                </c:pt>
                <c:pt idx="6">
                  <c:v>2914.5349696880085</c:v>
                </c:pt>
                <c:pt idx="7">
                  <c:v>2955.7456303458534</c:v>
                </c:pt>
                <c:pt idx="8">
                  <c:v>3177.6544066620404</c:v>
                </c:pt>
                <c:pt idx="9">
                  <c:v>3204.864308342133</c:v>
                </c:pt>
                <c:pt idx="10">
                  <c:v>3299.7362471740767</c:v>
                </c:pt>
                <c:pt idx="11">
                  <c:v>3407.5829383886257</c:v>
                </c:pt>
                <c:pt idx="12">
                  <c:v>3420.0483091787441</c:v>
                </c:pt>
                <c:pt idx="13">
                  <c:v>3506.7476383265857</c:v>
                </c:pt>
                <c:pt idx="14">
                  <c:v>3733.5772400066212</c:v>
                </c:pt>
                <c:pt idx="15">
                  <c:v>3870.9251101321588</c:v>
                </c:pt>
                <c:pt idx="16">
                  <c:v>4095.6327389594921</c:v>
                </c:pt>
                <c:pt idx="17">
                  <c:v>4149.3570722057366</c:v>
                </c:pt>
                <c:pt idx="18">
                  <c:v>4403.2498437575114</c:v>
                </c:pt>
                <c:pt idx="19">
                  <c:v>5275.3175768004457</c:v>
                </c:pt>
              </c:numCache>
            </c:numRef>
          </c:val>
          <c:extLst>
            <c:ext xmlns:c16="http://schemas.microsoft.com/office/drawing/2014/chart" uri="{C3380CC4-5D6E-409C-BE32-E72D297353CC}">
              <c16:uniqueId val="{00000008-B0D3-4F70-B997-51B681790C95}"/>
            </c:ext>
          </c:extLst>
        </c:ser>
        <c:dLbls>
          <c:showLegendKey val="0"/>
          <c:showVal val="0"/>
          <c:showCatName val="0"/>
          <c:showSerName val="0"/>
          <c:showPercent val="0"/>
          <c:showBubbleSize val="0"/>
        </c:dLbls>
        <c:gapWidth val="80"/>
        <c:overlap val="-27"/>
        <c:axId val="579834848"/>
        <c:axId val="579831896"/>
      </c:barChart>
      <c:catAx>
        <c:axId val="579834848"/>
        <c:scaling>
          <c:orientation val="minMax"/>
        </c:scaling>
        <c:delete val="0"/>
        <c:axPos val="b"/>
        <c:numFmt formatCode="General" sourceLinked="1"/>
        <c:majorTickMark val="none"/>
        <c:minorTickMark val="none"/>
        <c:tickLblPos val="nextTo"/>
        <c:spPr>
          <a:noFill/>
          <a:ln w="9525" cap="flat" cmpd="sng" algn="ctr">
            <a:solidFill>
              <a:srgbClr val="4E3B30"/>
            </a:solidFill>
            <a:round/>
          </a:ln>
          <a:effectLst/>
        </c:spPr>
        <c:txPr>
          <a:bodyPr rot="-540000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9831896"/>
        <c:crosses val="autoZero"/>
        <c:auto val="1"/>
        <c:lblAlgn val="ctr"/>
        <c:lblOffset val="100"/>
        <c:noMultiLvlLbl val="0"/>
      </c:catAx>
      <c:valAx>
        <c:axId val="57983189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r>
                  <a:rPr lang="fi-FI" sz="1000">
                    <a:latin typeface="Franklin Gothic Book" panose="020B0503020102020204" pitchFamily="34" charset="0"/>
                  </a:rPr>
                  <a:t>€/as.</a:t>
                </a:r>
              </a:p>
            </c:rich>
          </c:tx>
          <c:layout>
            <c:manualLayout>
              <c:xMode val="edge"/>
              <c:yMode val="edge"/>
              <c:x val="1.0914050278537448E-2"/>
              <c:y val="2.8064583714303305E-2"/>
            </c:manualLayout>
          </c:layout>
          <c:overlay val="0"/>
          <c:spPr>
            <a:noFill/>
            <a:ln>
              <a:noFill/>
            </a:ln>
            <a:effectLst/>
          </c:spPr>
          <c:txPr>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579834848"/>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fi-FI"/>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'Vero%-kuvio'!$F$1</c:f>
          <c:strCache>
            <c:ptCount val="1"/>
            <c:pt idx="0">
              <c:v>Pohjois-Savon kuntien tuloveroprosentit v. 2024</c:v>
            </c:pt>
          </c:strCache>
        </c:strRef>
      </c:tx>
      <c:layout>
        <c:manualLayout>
          <c:xMode val="edge"/>
          <c:yMode val="edge"/>
          <c:x val="0.23343575224027482"/>
          <c:y val="1.7895051721475992E-2"/>
        </c:manualLayout>
      </c:layout>
      <c:overlay val="0"/>
      <c:spPr>
        <a:noFill/>
        <a:ln>
          <a:noFill/>
        </a:ln>
        <a:effectLst/>
      </c:spPr>
      <c:txPr>
        <a:bodyPr rot="0" spcFirstLastPara="1" vertOverflow="ellipsis" vert="horz" wrap="square" anchor="ctr" anchorCtr="1"/>
        <a:lstStyle/>
        <a:p>
          <a:pPr>
            <a:defRPr sz="1400" b="1" i="0" u="none" strike="noStrike" kern="1200" baseline="0">
              <a:solidFill>
                <a:sysClr val="windowText" lastClr="000000"/>
              </a:solidFill>
              <a:latin typeface="Franklin Gothic Book" panose="020B0503020102020204" pitchFamily="34" charset="0"/>
              <a:ea typeface="+mn-ea"/>
              <a:cs typeface="+mn-cs"/>
            </a:defRPr>
          </a:pPr>
          <a:endParaRPr lang="fi-FI"/>
        </a:p>
      </c:txPr>
    </c:title>
    <c:autoTitleDeleted val="0"/>
    <c:plotArea>
      <c:layout>
        <c:manualLayout>
          <c:layoutTarget val="inner"/>
          <c:xMode val="edge"/>
          <c:yMode val="edge"/>
          <c:x val="9.5799135371652036E-2"/>
          <c:y val="9.2525474756831858E-2"/>
          <c:w val="0.86316070404044476"/>
          <c:h val="0.6795240796772567"/>
        </c:manualLayout>
      </c:layout>
      <c:barChart>
        <c:barDir val="col"/>
        <c:grouping val="clustered"/>
        <c:varyColors val="0"/>
        <c:ser>
          <c:idx val="0"/>
          <c:order val="0"/>
          <c:tx>
            <c:strRef>
              <c:f>'Vero%-kuvio'!$B$4</c:f>
              <c:strCache>
                <c:ptCount val="1"/>
                <c:pt idx="0">
                  <c:v>Tuloveroprosentti</c:v>
                </c:pt>
              </c:strCache>
            </c:strRef>
          </c:tx>
          <c:spPr>
            <a:solidFill>
              <a:srgbClr val="FFD128"/>
            </a:solidFill>
            <a:ln>
              <a:solidFill>
                <a:srgbClr val="FFD128"/>
              </a:solidFill>
            </a:ln>
            <a:effectLst>
              <a:outerShdw blurRad="40000" dist="23000" dir="5400000" rotWithShape="0">
                <a:srgbClr val="000000">
                  <a:alpha val="35000"/>
                </a:srgbClr>
              </a:outerShdw>
            </a:effectLst>
          </c:spPr>
          <c:invertIfNegative val="0"/>
          <c:dPt>
            <c:idx val="0"/>
            <c:invertIfNegative val="0"/>
            <c:bubble3D val="0"/>
            <c:spPr>
              <a:solidFill>
                <a:schemeClr val="bg1">
                  <a:lumMod val="65000"/>
                </a:schemeClr>
              </a:solidFill>
              <a:ln>
                <a:solidFill>
                  <a:schemeClr val="bg1">
                    <a:lumMod val="65000"/>
                  </a:schemeClr>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1-1A7F-43C4-B12E-82789F13F66B}"/>
              </c:ext>
            </c:extLst>
          </c:dPt>
          <c:dPt>
            <c:idx val="6"/>
            <c:invertIfNegative val="0"/>
            <c:bubble3D val="0"/>
            <c:spPr>
              <a:solidFill>
                <a:srgbClr val="2ABBFE"/>
              </a:solidFill>
              <a:ln>
                <a:solidFill>
                  <a:srgbClr val="2ABBFE"/>
                </a:solidFill>
              </a:ln>
              <a:effectLst>
                <a:outerShdw blurRad="40000" dist="23000" dir="5400000" rotWithShape="0">
                  <a:srgbClr val="000000">
                    <a:alpha val="35000"/>
                  </a:srgbClr>
                </a:outerShdw>
              </a:effectLst>
            </c:spPr>
            <c:extLst>
              <c:ext xmlns:c16="http://schemas.microsoft.com/office/drawing/2014/chart" uri="{C3380CC4-5D6E-409C-BE32-E72D297353CC}">
                <c16:uniqueId val="{00000003-1A7F-43C4-B12E-82789F13F66B}"/>
              </c:ext>
            </c:extLst>
          </c:dPt>
          <c:dPt>
            <c:idx val="7"/>
            <c:invertIfNegative val="0"/>
            <c:bubble3D val="0"/>
            <c:extLst>
              <c:ext xmlns:c16="http://schemas.microsoft.com/office/drawing/2014/chart" uri="{C3380CC4-5D6E-409C-BE32-E72D297353CC}">
                <c16:uniqueId val="{00000005-1A7F-43C4-B12E-82789F13F66B}"/>
              </c:ext>
            </c:extLst>
          </c:dPt>
          <c:dPt>
            <c:idx val="8"/>
            <c:invertIfNegative val="0"/>
            <c:bubble3D val="0"/>
            <c:extLst>
              <c:ext xmlns:c16="http://schemas.microsoft.com/office/drawing/2014/chart" uri="{C3380CC4-5D6E-409C-BE32-E72D297353CC}">
                <c16:uniqueId val="{00000006-1A7F-43C4-B12E-82789F13F66B}"/>
              </c:ext>
            </c:extLst>
          </c:dPt>
          <c:dLbls>
            <c:spPr>
              <a:noFill/>
              <a:ln>
                <a:noFill/>
              </a:ln>
              <a:effectLst/>
            </c:spPr>
            <c:txPr>
              <a:bodyPr rot="-540000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strRef>
              <c:f>'Vero%-kuvio'!$A$5:$A$25</c:f>
              <c:strCache>
                <c:ptCount val="21"/>
                <c:pt idx="0">
                  <c:v>Manner-Suomi</c:v>
                </c:pt>
                <c:pt idx="1">
                  <c:v>Iisalmi</c:v>
                </c:pt>
                <c:pt idx="2">
                  <c:v>Keitele</c:v>
                </c:pt>
                <c:pt idx="3">
                  <c:v>Kuopio</c:v>
                </c:pt>
                <c:pt idx="4">
                  <c:v>Leppävirta</c:v>
                </c:pt>
                <c:pt idx="5">
                  <c:v>Vieremä</c:v>
                </c:pt>
                <c:pt idx="6">
                  <c:v>Pohjois-Savo</c:v>
                </c:pt>
                <c:pt idx="7">
                  <c:v>Joroinen</c:v>
                </c:pt>
                <c:pt idx="8">
                  <c:v>Sonkajärvi</c:v>
                </c:pt>
                <c:pt idx="9">
                  <c:v>Varkaus</c:v>
                </c:pt>
                <c:pt idx="10">
                  <c:v>Suonenjoki</c:v>
                </c:pt>
                <c:pt idx="11">
                  <c:v>Pielavesi</c:v>
                </c:pt>
                <c:pt idx="12">
                  <c:v>Vesanto</c:v>
                </c:pt>
                <c:pt idx="13">
                  <c:v>Lapinlahti</c:v>
                </c:pt>
                <c:pt idx="14">
                  <c:v>Rautavaara</c:v>
                </c:pt>
                <c:pt idx="15">
                  <c:v>Siilinjärvi</c:v>
                </c:pt>
                <c:pt idx="16">
                  <c:v>Tuusniemi</c:v>
                </c:pt>
                <c:pt idx="17">
                  <c:v>Kiuruvesi</c:v>
                </c:pt>
                <c:pt idx="18">
                  <c:v>Kaavi</c:v>
                </c:pt>
                <c:pt idx="19">
                  <c:v>Rautalampi</c:v>
                </c:pt>
                <c:pt idx="20">
                  <c:v>Tervo</c:v>
                </c:pt>
              </c:strCache>
            </c:strRef>
          </c:cat>
          <c:val>
            <c:numRef>
              <c:f>'Vero%-kuvio'!$B$5:$B$25</c:f>
              <c:numCache>
                <c:formatCode>#,##0.00</c:formatCode>
                <c:ptCount val="21"/>
                <c:pt idx="0">
                  <c:v>7.46</c:v>
                </c:pt>
                <c:pt idx="1">
                  <c:v>7.9</c:v>
                </c:pt>
                <c:pt idx="2">
                  <c:v>7.9</c:v>
                </c:pt>
                <c:pt idx="3">
                  <c:v>8.1</c:v>
                </c:pt>
                <c:pt idx="4">
                  <c:v>8.4</c:v>
                </c:pt>
                <c:pt idx="5">
                  <c:v>8.4</c:v>
                </c:pt>
                <c:pt idx="6">
                  <c:v>8.463949946632912</c:v>
                </c:pt>
                <c:pt idx="7">
                  <c:v>8.6</c:v>
                </c:pt>
                <c:pt idx="8">
                  <c:v>8.6</c:v>
                </c:pt>
                <c:pt idx="9">
                  <c:v>8.8000000000000007</c:v>
                </c:pt>
                <c:pt idx="10">
                  <c:v>9.1</c:v>
                </c:pt>
                <c:pt idx="11">
                  <c:v>9.1000000000000014</c:v>
                </c:pt>
                <c:pt idx="12">
                  <c:v>9.2000000000000011</c:v>
                </c:pt>
                <c:pt idx="13">
                  <c:v>9.4</c:v>
                </c:pt>
                <c:pt idx="14">
                  <c:v>9.4</c:v>
                </c:pt>
                <c:pt idx="15">
                  <c:v>9.4</c:v>
                </c:pt>
                <c:pt idx="16">
                  <c:v>9.4</c:v>
                </c:pt>
                <c:pt idx="17">
                  <c:v>9.5</c:v>
                </c:pt>
                <c:pt idx="18">
                  <c:v>9.8000000000000007</c:v>
                </c:pt>
                <c:pt idx="19">
                  <c:v>9.9</c:v>
                </c:pt>
                <c:pt idx="20">
                  <c:v>9.9</c:v>
                </c:pt>
              </c:numCache>
            </c:numRef>
          </c:val>
          <c:extLst>
            <c:ext xmlns:c16="http://schemas.microsoft.com/office/drawing/2014/chart" uri="{C3380CC4-5D6E-409C-BE32-E72D297353CC}">
              <c16:uniqueId val="{00000007-1A7F-43C4-B12E-82789F13F66B}"/>
            </c:ext>
          </c:extLst>
        </c:ser>
        <c:dLbls>
          <c:showLegendKey val="0"/>
          <c:showVal val="0"/>
          <c:showCatName val="0"/>
          <c:showSerName val="0"/>
          <c:showPercent val="0"/>
          <c:showBubbleSize val="0"/>
        </c:dLbls>
        <c:gapWidth val="80"/>
        <c:overlap val="-24"/>
        <c:axId val="430054544"/>
        <c:axId val="1"/>
      </c:barChart>
      <c:catAx>
        <c:axId val="430054544"/>
        <c:scaling>
          <c:orientation val="minMax"/>
        </c:scaling>
        <c:delete val="0"/>
        <c:axPos val="b"/>
        <c:numFmt formatCode="General" sourceLinked="1"/>
        <c:majorTickMark val="none"/>
        <c:minorTickMark val="none"/>
        <c:tickLblPos val="nextTo"/>
        <c:spPr>
          <a:noFill/>
          <a:ln w="9525" cap="flat" cmpd="sng" algn="ctr">
            <a:solidFill>
              <a:srgbClr val="4E3B30"/>
            </a:solidFill>
            <a:round/>
          </a:ln>
          <a:effectLst/>
        </c:spPr>
        <c:txPr>
          <a:bodyPr rot="-540000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1"/>
        <c:crosses val="autoZero"/>
        <c:auto val="1"/>
        <c:lblAlgn val="ctr"/>
        <c:lblOffset val="100"/>
        <c:noMultiLvlLbl val="0"/>
      </c:catAx>
      <c:valAx>
        <c:axId val="1"/>
        <c:scaling>
          <c:orientation val="minMax"/>
        </c:scaling>
        <c:delete val="0"/>
        <c:axPos val="l"/>
        <c:majorGridlines>
          <c:spPr>
            <a:ln w="9525" cap="flat" cmpd="sng" algn="ctr">
              <a:solidFill>
                <a:schemeClr val="tx2">
                  <a:lumMod val="15000"/>
                  <a:lumOff val="85000"/>
                </a:schemeClr>
              </a:solidFill>
              <a:round/>
            </a:ln>
            <a:effectLst/>
          </c:spPr>
        </c:majorGridlines>
        <c:title>
          <c:tx>
            <c:rich>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r>
                  <a:rPr lang="fi-FI" sz="1000" b="0">
                    <a:latin typeface="Franklin Gothic Book" panose="020B0503020102020204" pitchFamily="34" charset="0"/>
                  </a:rPr>
                  <a:t>%</a:t>
                </a:r>
              </a:p>
            </c:rich>
          </c:tx>
          <c:layout>
            <c:manualLayout>
              <c:xMode val="edge"/>
              <c:yMode val="edge"/>
              <c:x val="4.7395992774586976E-2"/>
              <c:y val="3.3597151459008795E-2"/>
            </c:manualLayout>
          </c:layout>
          <c:overlay val="0"/>
          <c:spPr>
            <a:noFill/>
            <a:ln>
              <a:noFill/>
            </a:ln>
            <a:effectLst/>
          </c:spPr>
          <c:txPr>
            <a:bodyPr rot="0" spcFirstLastPara="1" vertOverflow="ellipsis"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title>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ysClr val="windowText" lastClr="000000"/>
                </a:solidFill>
                <a:latin typeface="Franklin Gothic Book" panose="020B0503020102020204" pitchFamily="34" charset="0"/>
                <a:ea typeface="+mn-ea"/>
                <a:cs typeface="+mn-cs"/>
              </a:defRPr>
            </a:pPr>
            <a:endParaRPr lang="fi-FI"/>
          </a:p>
        </c:txPr>
        <c:crossAx val="430054544"/>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solidFill>
            <a:sysClr val="windowText" lastClr="000000"/>
          </a:solidFill>
        </a:defRPr>
      </a:pPr>
      <a:endParaRPr lang="fi-F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drawings/drawing1.xml><?xml version="1.0" encoding="utf-8"?>
<c:userShapes xmlns:c="http://schemas.openxmlformats.org/drawingml/2006/chart">
  <cdr:relSizeAnchor xmlns:cdr="http://schemas.openxmlformats.org/drawingml/2006/chartDrawing">
    <cdr:from>
      <cdr:x>0</cdr:x>
      <cdr:y>0.9453</cdr:y>
    </cdr:from>
    <cdr:to>
      <cdr:x>0.58427</cdr:x>
      <cdr:y>1</cdr:y>
    </cdr:to>
    <cdr:sp macro="" textlink="">
      <cdr:nvSpPr>
        <cdr:cNvPr id="3" name="Tekstiruutu 2">
          <a:extLst xmlns:a="http://schemas.openxmlformats.org/drawingml/2006/main">
            <a:ext uri="{FF2B5EF4-FFF2-40B4-BE49-F238E27FC236}">
              <a16:creationId xmlns:a16="http://schemas.microsoft.com/office/drawing/2014/main" id="{C0ADF912-EEA1-44EA-B460-F5425B460877}"/>
            </a:ext>
          </a:extLst>
        </cdr:cNvPr>
        <cdr:cNvSpPr txBox="1"/>
      </cdr:nvSpPr>
      <cdr:spPr>
        <a:xfrm xmlns:a="http://schemas.openxmlformats.org/drawingml/2006/main">
          <a:off x="0" y="4114799"/>
          <a:ext cx="4079271"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fld id="{A275087C-83C5-4C72-8ED4-E65FF48F449B}" type="TxLink">
            <a:rPr lang="en-US" sz="800" b="0" i="0" u="none" strike="noStrike">
              <a:solidFill>
                <a:srgbClr val="000000"/>
              </a:solidFill>
              <a:latin typeface="Franklin Gothic Book" panose="020B0503020102020204" pitchFamily="34" charset="0"/>
              <a:cs typeface="Calibri"/>
            </a:rPr>
            <a:pPr/>
            <a:t> </a:t>
          </a:fld>
          <a:endParaRPr lang="fi-FI" sz="900">
            <a:latin typeface="Franklin Gothic Book" panose="020B0503020102020204" pitchFamily="34" charset="0"/>
          </a:endParaRPr>
        </a:p>
      </cdr:txBody>
    </cdr:sp>
  </cdr:relSizeAnchor>
  <cdr:relSizeAnchor xmlns:cdr="http://schemas.openxmlformats.org/drawingml/2006/chartDrawing">
    <cdr:from>
      <cdr:x>0</cdr:x>
      <cdr:y>0.96284</cdr:y>
    </cdr:from>
    <cdr:to>
      <cdr:x>0.55547</cdr:x>
      <cdr:y>1</cdr:y>
    </cdr:to>
    <cdr:sp macro="" textlink="">
      <cdr:nvSpPr>
        <cdr:cNvPr id="2" name="Tekstiruutu 1">
          <a:extLst xmlns:a="http://schemas.openxmlformats.org/drawingml/2006/main">
            <a:ext uri="{FF2B5EF4-FFF2-40B4-BE49-F238E27FC236}">
              <a16:creationId xmlns:a16="http://schemas.microsoft.com/office/drawing/2014/main" id="{BFEE6EB2-71CE-64CB-A135-9041ED5212A6}"/>
            </a:ext>
          </a:extLst>
        </cdr:cNvPr>
        <cdr:cNvSpPr txBox="1"/>
      </cdr:nvSpPr>
      <cdr:spPr>
        <a:xfrm xmlns:a="http://schemas.openxmlformats.org/drawingml/2006/main">
          <a:off x="0" y="4438649"/>
          <a:ext cx="4292982" cy="17132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fi-FI" sz="800" b="0" i="0" u="none" strike="noStrike" dirty="0">
              <a:solidFill>
                <a:schemeClr val="tx1"/>
              </a:solidFill>
              <a:latin typeface="Franklin Gothic Book" panose="020B0503020102020204" pitchFamily="34" charset="0"/>
              <a:cs typeface="Calibri"/>
            </a:rPr>
            <a:t>HUOM! Lainamäärä</a:t>
          </a:r>
          <a:r>
            <a:rPr lang="fi-FI" sz="800" dirty="0">
              <a:solidFill>
                <a:schemeClr val="tx1"/>
              </a:solidFill>
              <a:latin typeface="Franklin Gothic Book" panose="020B0503020102020204" pitchFamily="34" charset="0"/>
              <a:cs typeface="Calibri"/>
            </a:rPr>
            <a:t> ei sisällä pitkäaikaisia vastuita (ml. leasing-vastuut) eikä konsernivastuita</a:t>
          </a:r>
          <a:r>
            <a:rPr lang="en-US" sz="800" dirty="0">
              <a:solidFill>
                <a:schemeClr val="tx1"/>
              </a:solidFill>
              <a:latin typeface="Franklin Gothic Book" panose="020B0503020102020204" pitchFamily="34" charset="0"/>
              <a:cs typeface="Calibri"/>
            </a:rPr>
            <a:t>.</a:t>
          </a:r>
          <a:endParaRPr lang="en-US" sz="800" b="0" i="0" u="none" strike="noStrike" dirty="0">
            <a:solidFill>
              <a:schemeClr val="tx1"/>
            </a:solidFill>
            <a:latin typeface="Franklin Gothic Book" panose="020B0503020102020204" pitchFamily="34" charset="0"/>
            <a:cs typeface="Calibri"/>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a:extLst>
              <a:ext uri="{FF2B5EF4-FFF2-40B4-BE49-F238E27FC236}">
                <a16:creationId xmlns:a16="http://schemas.microsoft.com/office/drawing/2014/main" id="{D7846E30-FEC6-7D4E-9665-D3EB2A33D851}"/>
              </a:ext>
            </a:extLst>
          </p:cNvPr>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a:extLst>
              <a:ext uri="{FF2B5EF4-FFF2-40B4-BE49-F238E27FC236}">
                <a16:creationId xmlns:a16="http://schemas.microsoft.com/office/drawing/2014/main" id="{5B7D29FD-BFB5-124A-9544-E253FC11B59A}"/>
              </a:ext>
            </a:extLst>
          </p:cNvPr>
          <p:cNvSpPr>
            <a:spLocks noGrp="1"/>
          </p:cNvSpPr>
          <p:nvPr>
            <p:ph type="dt" sz="quarter" idx="1"/>
          </p:nvPr>
        </p:nvSpPr>
        <p:spPr>
          <a:xfrm>
            <a:off x="3856737" y="0"/>
            <a:ext cx="2950475" cy="498773"/>
          </a:xfrm>
          <a:prstGeom prst="rect">
            <a:avLst/>
          </a:prstGeom>
        </p:spPr>
        <p:txBody>
          <a:bodyPr vert="horz" lIns="91440" tIns="45720" rIns="91440" bIns="45720" rtlCol="0"/>
          <a:lstStyle>
            <a:lvl1pPr algn="r">
              <a:defRPr sz="1200"/>
            </a:lvl1pPr>
          </a:lstStyle>
          <a:p>
            <a:fld id="{385837C7-BDF0-4545-8690-B954DCF66A25}" type="datetimeFigureOut">
              <a:rPr lang="fi-FI" smtClean="0"/>
              <a:t>8.1.2024</a:t>
            </a:fld>
            <a:endParaRPr lang="fi-FI"/>
          </a:p>
        </p:txBody>
      </p:sp>
      <p:sp>
        <p:nvSpPr>
          <p:cNvPr id="4" name="Alatunnisteen paikkamerkki 3">
            <a:extLst>
              <a:ext uri="{FF2B5EF4-FFF2-40B4-BE49-F238E27FC236}">
                <a16:creationId xmlns:a16="http://schemas.microsoft.com/office/drawing/2014/main" id="{E311BCEC-9B06-564D-8BB9-CB99FECF9D6E}"/>
              </a:ext>
            </a:extLst>
          </p:cNvPr>
          <p:cNvSpPr>
            <a:spLocks noGrp="1"/>
          </p:cNvSpPr>
          <p:nvPr>
            <p:ph type="ftr" sz="quarter" idx="2"/>
          </p:nvPr>
        </p:nvSpPr>
        <p:spPr>
          <a:xfrm>
            <a:off x="0" y="9442154"/>
            <a:ext cx="2950475" cy="498772"/>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a:extLst>
              <a:ext uri="{FF2B5EF4-FFF2-40B4-BE49-F238E27FC236}">
                <a16:creationId xmlns:a16="http://schemas.microsoft.com/office/drawing/2014/main" id="{D83C0BEB-10DB-6D46-B80F-1701003FAB48}"/>
              </a:ext>
            </a:extLst>
          </p:cNvPr>
          <p:cNvSpPr>
            <a:spLocks noGrp="1"/>
          </p:cNvSpPr>
          <p:nvPr>
            <p:ph type="sldNum" sz="quarter" idx="3"/>
          </p:nvPr>
        </p:nvSpPr>
        <p:spPr>
          <a:xfrm>
            <a:off x="3856737" y="9442154"/>
            <a:ext cx="2950475" cy="498772"/>
          </a:xfrm>
          <a:prstGeom prst="rect">
            <a:avLst/>
          </a:prstGeom>
        </p:spPr>
        <p:txBody>
          <a:bodyPr vert="horz" lIns="91440" tIns="45720" rIns="91440" bIns="45720" rtlCol="0" anchor="b"/>
          <a:lstStyle>
            <a:lvl1pPr algn="r">
              <a:defRPr sz="1200"/>
            </a:lvl1pPr>
          </a:lstStyle>
          <a:p>
            <a:fld id="{07A68012-6F2D-F446-BF76-6910ECBDF8A8}" type="slidenum">
              <a:rPr lang="fi-FI" smtClean="0"/>
              <a:t>‹#›</a:t>
            </a:fld>
            <a:endParaRPr lang="fi-FI"/>
          </a:p>
        </p:txBody>
      </p:sp>
    </p:spTree>
    <p:extLst>
      <p:ext uri="{BB962C8B-B14F-4D97-AF65-F5344CB8AC3E}">
        <p14:creationId xmlns:p14="http://schemas.microsoft.com/office/powerpoint/2010/main" val="3423472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0475" cy="498773"/>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6737" y="0"/>
            <a:ext cx="2950475" cy="498773"/>
          </a:xfrm>
          <a:prstGeom prst="rect">
            <a:avLst/>
          </a:prstGeom>
        </p:spPr>
        <p:txBody>
          <a:bodyPr vert="horz" lIns="91440" tIns="45720" rIns="91440" bIns="45720" rtlCol="0"/>
          <a:lstStyle>
            <a:lvl1pPr algn="r">
              <a:defRPr sz="1200"/>
            </a:lvl1pPr>
          </a:lstStyle>
          <a:p>
            <a:fld id="{610E3A5B-5999-684D-8832-1BD9E7BB8BBA}" type="datetimeFigureOut">
              <a:rPr lang="fi-FI" smtClean="0"/>
              <a:t>8.1.2024</a:t>
            </a:fld>
            <a:endParaRPr lang="fi-FI"/>
          </a:p>
        </p:txBody>
      </p:sp>
      <p:sp>
        <p:nvSpPr>
          <p:cNvPr id="4" name="Dian kuvan paikkamerkki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0879" y="4784070"/>
            <a:ext cx="5447030" cy="3914239"/>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42154"/>
            <a:ext cx="2950475" cy="498772"/>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6737" y="9442154"/>
            <a:ext cx="2950475" cy="498772"/>
          </a:xfrm>
          <a:prstGeom prst="rect">
            <a:avLst/>
          </a:prstGeom>
        </p:spPr>
        <p:txBody>
          <a:bodyPr vert="horz" lIns="91440" tIns="45720" rIns="91440" bIns="45720" rtlCol="0" anchor="b"/>
          <a:lstStyle>
            <a:lvl1pPr algn="r">
              <a:defRPr sz="1200"/>
            </a:lvl1pPr>
          </a:lstStyle>
          <a:p>
            <a:fld id="{D048A064-CE29-A142-8BC8-3A7027F61D8C}" type="slidenum">
              <a:rPr lang="fi-FI" smtClean="0"/>
              <a:t>‹#›</a:t>
            </a:fld>
            <a:endParaRPr lang="fi-FI"/>
          </a:p>
        </p:txBody>
      </p:sp>
    </p:spTree>
    <p:extLst>
      <p:ext uri="{BB962C8B-B14F-4D97-AF65-F5344CB8AC3E}">
        <p14:creationId xmlns:p14="http://schemas.microsoft.com/office/powerpoint/2010/main" val="3380073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5"/>
          </p:nvPr>
        </p:nvSpPr>
        <p:spPr/>
        <p:txBody>
          <a:bodyPr/>
          <a:lstStyle/>
          <a:p>
            <a:fld id="{D048A064-CE29-A142-8BC8-3A7027F61D8C}" type="slidenum">
              <a:rPr lang="fi-FI" smtClean="0"/>
              <a:t>4</a:t>
            </a:fld>
            <a:endParaRPr lang="fi-FI"/>
          </a:p>
        </p:txBody>
      </p:sp>
    </p:spTree>
    <p:extLst>
      <p:ext uri="{BB962C8B-B14F-4D97-AF65-F5344CB8AC3E}">
        <p14:creationId xmlns:p14="http://schemas.microsoft.com/office/powerpoint/2010/main" val="2917636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2F25F49-E62E-684D-A145-70E6EF318CD9}"/>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B115A642-7622-B247-A79F-D747FA7AF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A150CFBB-1C19-2242-89A0-E2CBE05350D4}"/>
              </a:ext>
            </a:extLst>
          </p:cNvPr>
          <p:cNvSpPr>
            <a:spLocks noGrp="1"/>
          </p:cNvSpPr>
          <p:nvPr>
            <p:ph type="dt" sz="half" idx="10"/>
          </p:nvPr>
        </p:nvSpPr>
        <p:spPr/>
        <p:txBody>
          <a:bodyPr/>
          <a:lstStyle/>
          <a:p>
            <a:fld id="{484721F2-2A4B-DC41-84D0-D0D38B490423}" type="datetime1">
              <a:rPr lang="fi-FI" smtClean="0"/>
              <a:t>8.1.2024</a:t>
            </a:fld>
            <a:endParaRPr lang="fi-FI"/>
          </a:p>
        </p:txBody>
      </p:sp>
      <p:sp>
        <p:nvSpPr>
          <p:cNvPr id="5" name="Alatunnisteen paikkamerkki 4">
            <a:extLst>
              <a:ext uri="{FF2B5EF4-FFF2-40B4-BE49-F238E27FC236}">
                <a16:creationId xmlns:a16="http://schemas.microsoft.com/office/drawing/2014/main" id="{0F8B8B11-CEAC-FD48-B513-FB291D98D67E}"/>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A76DC3CD-7000-344F-A84A-CFDE14731A40}"/>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21761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8B22665-AAF0-EF4A-9353-1FB3F9E6A077}"/>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380B1EEA-D2B7-B84D-AA47-FA160C3853A4}"/>
              </a:ext>
            </a:extLst>
          </p:cNvPr>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28027F5-02C6-B445-A744-EA954037F3C9}"/>
              </a:ext>
            </a:extLst>
          </p:cNvPr>
          <p:cNvSpPr>
            <a:spLocks noGrp="1"/>
          </p:cNvSpPr>
          <p:nvPr>
            <p:ph type="dt" sz="half" idx="10"/>
          </p:nvPr>
        </p:nvSpPr>
        <p:spPr/>
        <p:txBody>
          <a:bodyPr/>
          <a:lstStyle/>
          <a:p>
            <a:fld id="{8DB82987-D68F-AD45-9907-63AB57D66555}" type="datetime1">
              <a:rPr lang="fi-FI" smtClean="0"/>
              <a:t>8.1.2024</a:t>
            </a:fld>
            <a:endParaRPr lang="fi-FI"/>
          </a:p>
        </p:txBody>
      </p:sp>
      <p:sp>
        <p:nvSpPr>
          <p:cNvPr id="5" name="Alatunnisteen paikkamerkki 4">
            <a:extLst>
              <a:ext uri="{FF2B5EF4-FFF2-40B4-BE49-F238E27FC236}">
                <a16:creationId xmlns:a16="http://schemas.microsoft.com/office/drawing/2014/main" id="{FCD6260F-CCF2-FC42-86BA-CCA4BD623F79}"/>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2C2E039C-158D-354C-8509-4E4AD15E4707}"/>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1685800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DC53C224-0B83-EB4C-885B-638FBD2B2D05}"/>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F1B8C775-A021-6C49-A61C-331A06FB1075}"/>
              </a:ext>
            </a:extLst>
          </p:cNvPr>
          <p:cNvSpPr>
            <a:spLocks noGrp="1"/>
          </p:cNvSpPr>
          <p:nvPr>
            <p:ph type="body" orient="vert" idx="1"/>
          </p:nvPr>
        </p:nvSpPr>
        <p:spPr>
          <a:xfrm>
            <a:off x="838200" y="365125"/>
            <a:ext cx="7734300" cy="5811838"/>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91EFAD33-8F1F-BF4C-8381-9AA9CB113E50}"/>
              </a:ext>
            </a:extLst>
          </p:cNvPr>
          <p:cNvSpPr>
            <a:spLocks noGrp="1"/>
          </p:cNvSpPr>
          <p:nvPr>
            <p:ph type="dt" sz="half" idx="10"/>
          </p:nvPr>
        </p:nvSpPr>
        <p:spPr/>
        <p:txBody>
          <a:bodyPr/>
          <a:lstStyle/>
          <a:p>
            <a:fld id="{03F5B74E-43EB-AC4C-B694-AC630504C910}" type="datetime1">
              <a:rPr lang="fi-FI" smtClean="0"/>
              <a:t>8.1.2024</a:t>
            </a:fld>
            <a:endParaRPr lang="fi-FI"/>
          </a:p>
        </p:txBody>
      </p:sp>
      <p:sp>
        <p:nvSpPr>
          <p:cNvPr id="5" name="Alatunnisteen paikkamerkki 4">
            <a:extLst>
              <a:ext uri="{FF2B5EF4-FFF2-40B4-BE49-F238E27FC236}">
                <a16:creationId xmlns:a16="http://schemas.microsoft.com/office/drawing/2014/main" id="{7EF3895A-B10E-EE44-9C4F-E290B694D75E}"/>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7659F380-9E00-FE43-BD4C-D4C317DDBB07}"/>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68764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7BB51CA-B874-DB4D-A6F2-F652387A947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230186F1-E3D6-A24E-A9A6-72965AE234A3}"/>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96FC9D8-FE37-3245-A0FC-24B0011F156B}"/>
              </a:ext>
            </a:extLst>
          </p:cNvPr>
          <p:cNvSpPr>
            <a:spLocks noGrp="1"/>
          </p:cNvSpPr>
          <p:nvPr>
            <p:ph type="dt" sz="half" idx="10"/>
          </p:nvPr>
        </p:nvSpPr>
        <p:spPr/>
        <p:txBody>
          <a:bodyPr/>
          <a:lstStyle/>
          <a:p>
            <a:fld id="{EE268E74-DAF5-8E42-AF9D-AABEDAF6FF9B}" type="datetime1">
              <a:rPr lang="fi-FI" smtClean="0"/>
              <a:t>8.1.2024</a:t>
            </a:fld>
            <a:endParaRPr lang="fi-FI"/>
          </a:p>
        </p:txBody>
      </p:sp>
      <p:sp>
        <p:nvSpPr>
          <p:cNvPr id="5" name="Alatunnisteen paikkamerkki 4">
            <a:extLst>
              <a:ext uri="{FF2B5EF4-FFF2-40B4-BE49-F238E27FC236}">
                <a16:creationId xmlns:a16="http://schemas.microsoft.com/office/drawing/2014/main" id="{CBA3097B-CB4F-1E4D-A25E-D98CD1F670F2}"/>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1032DB2A-6B2F-7840-990C-88E636E969DF}"/>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220185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F67A16B-55F2-2E4D-9354-044EB1971C9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88E934E9-29FA-3840-AE0C-DF5B853BFA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 napsauttamalla</a:t>
            </a:r>
          </a:p>
        </p:txBody>
      </p:sp>
      <p:sp>
        <p:nvSpPr>
          <p:cNvPr id="4" name="Päivämäärän paikkamerkki 3">
            <a:extLst>
              <a:ext uri="{FF2B5EF4-FFF2-40B4-BE49-F238E27FC236}">
                <a16:creationId xmlns:a16="http://schemas.microsoft.com/office/drawing/2014/main" id="{A4D521A8-DCE0-AF41-95D5-95E8273DC099}"/>
              </a:ext>
            </a:extLst>
          </p:cNvPr>
          <p:cNvSpPr>
            <a:spLocks noGrp="1"/>
          </p:cNvSpPr>
          <p:nvPr>
            <p:ph type="dt" sz="half" idx="10"/>
          </p:nvPr>
        </p:nvSpPr>
        <p:spPr/>
        <p:txBody>
          <a:bodyPr/>
          <a:lstStyle/>
          <a:p>
            <a:fld id="{BFF630D1-616D-BC49-8419-54B6544657E4}" type="datetime1">
              <a:rPr lang="fi-FI" smtClean="0"/>
              <a:t>8.1.2024</a:t>
            </a:fld>
            <a:endParaRPr lang="fi-FI"/>
          </a:p>
        </p:txBody>
      </p:sp>
      <p:sp>
        <p:nvSpPr>
          <p:cNvPr id="5" name="Alatunnisteen paikkamerkki 4">
            <a:extLst>
              <a:ext uri="{FF2B5EF4-FFF2-40B4-BE49-F238E27FC236}">
                <a16:creationId xmlns:a16="http://schemas.microsoft.com/office/drawing/2014/main" id="{CBAEB666-F419-FC43-BBB8-4A6D5B99345B}"/>
              </a:ext>
            </a:extLst>
          </p:cNvPr>
          <p:cNvSpPr>
            <a:spLocks noGrp="1"/>
          </p:cNvSpPr>
          <p:nvPr>
            <p:ph type="ftr" sz="quarter" idx="11"/>
          </p:nvPr>
        </p:nvSpPr>
        <p:spPr/>
        <p:txBody>
          <a:bodyPr/>
          <a:lstStyle/>
          <a:p>
            <a:r>
              <a:rPr lang="fi-FI"/>
              <a:t>Pohjois-Savon liitto</a:t>
            </a:r>
          </a:p>
        </p:txBody>
      </p:sp>
      <p:sp>
        <p:nvSpPr>
          <p:cNvPr id="6" name="Dian numeron paikkamerkki 5">
            <a:extLst>
              <a:ext uri="{FF2B5EF4-FFF2-40B4-BE49-F238E27FC236}">
                <a16:creationId xmlns:a16="http://schemas.microsoft.com/office/drawing/2014/main" id="{0A213633-E52E-7241-ABDF-22D6D4AF8DB6}"/>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422415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8C6DF89-E9FD-344A-8008-7E07A038BE70}"/>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48B1C6EA-0947-F546-9894-2D088652D23E}"/>
              </a:ext>
            </a:extLst>
          </p:cNvPr>
          <p:cNvSpPr>
            <a:spLocks noGrp="1"/>
          </p:cNvSpPr>
          <p:nvPr>
            <p:ph sz="half" idx="1"/>
          </p:nvPr>
        </p:nvSpPr>
        <p:spPr>
          <a:xfrm>
            <a:off x="838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a:extLst>
              <a:ext uri="{FF2B5EF4-FFF2-40B4-BE49-F238E27FC236}">
                <a16:creationId xmlns:a16="http://schemas.microsoft.com/office/drawing/2014/main" id="{8A308E71-EFE2-7A4D-9C79-59EA91BE32C3}"/>
              </a:ext>
            </a:extLst>
          </p:cNvPr>
          <p:cNvSpPr>
            <a:spLocks noGrp="1"/>
          </p:cNvSpPr>
          <p:nvPr>
            <p:ph sz="half" idx="2"/>
          </p:nvPr>
        </p:nvSpPr>
        <p:spPr>
          <a:xfrm>
            <a:off x="6172200" y="1825625"/>
            <a:ext cx="5181600" cy="435133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a:extLst>
              <a:ext uri="{FF2B5EF4-FFF2-40B4-BE49-F238E27FC236}">
                <a16:creationId xmlns:a16="http://schemas.microsoft.com/office/drawing/2014/main" id="{8E17D40D-7A4C-0942-B29C-8F0E9166E729}"/>
              </a:ext>
            </a:extLst>
          </p:cNvPr>
          <p:cNvSpPr>
            <a:spLocks noGrp="1"/>
          </p:cNvSpPr>
          <p:nvPr>
            <p:ph type="dt" sz="half" idx="10"/>
          </p:nvPr>
        </p:nvSpPr>
        <p:spPr/>
        <p:txBody>
          <a:bodyPr/>
          <a:lstStyle/>
          <a:p>
            <a:fld id="{8A0D1533-F09A-9747-8891-BAE59A1202D2}" type="datetime1">
              <a:rPr lang="fi-FI" smtClean="0"/>
              <a:t>8.1.2024</a:t>
            </a:fld>
            <a:endParaRPr lang="fi-FI"/>
          </a:p>
        </p:txBody>
      </p:sp>
      <p:sp>
        <p:nvSpPr>
          <p:cNvPr id="6" name="Alatunnisteen paikkamerkki 5">
            <a:extLst>
              <a:ext uri="{FF2B5EF4-FFF2-40B4-BE49-F238E27FC236}">
                <a16:creationId xmlns:a16="http://schemas.microsoft.com/office/drawing/2014/main" id="{58A8CF60-B37B-9440-84BF-80A26C837A03}"/>
              </a:ext>
            </a:extLst>
          </p:cNvPr>
          <p:cNvSpPr>
            <a:spLocks noGrp="1"/>
          </p:cNvSpPr>
          <p:nvPr>
            <p:ph type="ftr" sz="quarter" idx="11"/>
          </p:nvPr>
        </p:nvSpPr>
        <p:spPr/>
        <p:txBody>
          <a:bodyPr/>
          <a:lstStyle/>
          <a:p>
            <a:r>
              <a:rPr lang="fi-FI"/>
              <a:t>Pohjois-Savon liitto</a:t>
            </a:r>
          </a:p>
        </p:txBody>
      </p:sp>
      <p:sp>
        <p:nvSpPr>
          <p:cNvPr id="7" name="Dian numeron paikkamerkki 6">
            <a:extLst>
              <a:ext uri="{FF2B5EF4-FFF2-40B4-BE49-F238E27FC236}">
                <a16:creationId xmlns:a16="http://schemas.microsoft.com/office/drawing/2014/main" id="{C51DA92F-BF20-6547-BF2A-194374AFB646}"/>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28650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C2D49E6-4A38-D84D-BC23-3364E72E5F1F}"/>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53BD7035-F2AB-A240-8FBC-43D6061879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a:extLst>
              <a:ext uri="{FF2B5EF4-FFF2-40B4-BE49-F238E27FC236}">
                <a16:creationId xmlns:a16="http://schemas.microsoft.com/office/drawing/2014/main" id="{13BD8A94-C435-8540-9DA3-0E54668620D0}"/>
              </a:ext>
            </a:extLst>
          </p:cNvPr>
          <p:cNvSpPr>
            <a:spLocks noGrp="1"/>
          </p:cNvSpPr>
          <p:nvPr>
            <p:ph sz="half" idx="2"/>
          </p:nvPr>
        </p:nvSpPr>
        <p:spPr>
          <a:xfrm>
            <a:off x="839788" y="2505075"/>
            <a:ext cx="5157787"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a:extLst>
              <a:ext uri="{FF2B5EF4-FFF2-40B4-BE49-F238E27FC236}">
                <a16:creationId xmlns:a16="http://schemas.microsoft.com/office/drawing/2014/main" id="{7D1F8588-D529-4C4C-8ED8-54E9FDD5E5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a:extLst>
              <a:ext uri="{FF2B5EF4-FFF2-40B4-BE49-F238E27FC236}">
                <a16:creationId xmlns:a16="http://schemas.microsoft.com/office/drawing/2014/main" id="{7F74E7F5-A68B-9A47-919B-5BD4AD211D33}"/>
              </a:ext>
            </a:extLst>
          </p:cNvPr>
          <p:cNvSpPr>
            <a:spLocks noGrp="1"/>
          </p:cNvSpPr>
          <p:nvPr>
            <p:ph sz="quarter" idx="4"/>
          </p:nvPr>
        </p:nvSpPr>
        <p:spPr>
          <a:xfrm>
            <a:off x="6172200" y="2505075"/>
            <a:ext cx="5183188" cy="3684588"/>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a:extLst>
              <a:ext uri="{FF2B5EF4-FFF2-40B4-BE49-F238E27FC236}">
                <a16:creationId xmlns:a16="http://schemas.microsoft.com/office/drawing/2014/main" id="{82D3438A-9016-1D4D-BBEA-8352C50C5841}"/>
              </a:ext>
            </a:extLst>
          </p:cNvPr>
          <p:cNvSpPr>
            <a:spLocks noGrp="1"/>
          </p:cNvSpPr>
          <p:nvPr>
            <p:ph type="dt" sz="half" idx="10"/>
          </p:nvPr>
        </p:nvSpPr>
        <p:spPr/>
        <p:txBody>
          <a:bodyPr/>
          <a:lstStyle/>
          <a:p>
            <a:fld id="{89D03EEE-A3E8-6F43-B958-D24E3BD4CD4A}" type="datetime1">
              <a:rPr lang="fi-FI" smtClean="0"/>
              <a:t>8.1.2024</a:t>
            </a:fld>
            <a:endParaRPr lang="fi-FI"/>
          </a:p>
        </p:txBody>
      </p:sp>
      <p:sp>
        <p:nvSpPr>
          <p:cNvPr id="8" name="Alatunnisteen paikkamerkki 7">
            <a:extLst>
              <a:ext uri="{FF2B5EF4-FFF2-40B4-BE49-F238E27FC236}">
                <a16:creationId xmlns:a16="http://schemas.microsoft.com/office/drawing/2014/main" id="{3229C945-850A-B84E-ADD9-9809E56B2845}"/>
              </a:ext>
            </a:extLst>
          </p:cNvPr>
          <p:cNvSpPr>
            <a:spLocks noGrp="1"/>
          </p:cNvSpPr>
          <p:nvPr>
            <p:ph type="ftr" sz="quarter" idx="11"/>
          </p:nvPr>
        </p:nvSpPr>
        <p:spPr/>
        <p:txBody>
          <a:bodyPr/>
          <a:lstStyle/>
          <a:p>
            <a:r>
              <a:rPr lang="fi-FI"/>
              <a:t>Pohjois-Savon liitto</a:t>
            </a:r>
          </a:p>
        </p:txBody>
      </p:sp>
      <p:sp>
        <p:nvSpPr>
          <p:cNvPr id="9" name="Dian numeron paikkamerkki 8">
            <a:extLst>
              <a:ext uri="{FF2B5EF4-FFF2-40B4-BE49-F238E27FC236}">
                <a16:creationId xmlns:a16="http://schemas.microsoft.com/office/drawing/2014/main" id="{46128676-7DE0-DE4E-A7B4-2E56C0C2A8A2}"/>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006270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B726C91-A6FE-3441-A764-79CF0848FC8F}"/>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470BB0B0-2419-634F-95EA-878537E3C8BA}"/>
              </a:ext>
            </a:extLst>
          </p:cNvPr>
          <p:cNvSpPr>
            <a:spLocks noGrp="1"/>
          </p:cNvSpPr>
          <p:nvPr>
            <p:ph type="dt" sz="half" idx="10"/>
          </p:nvPr>
        </p:nvSpPr>
        <p:spPr/>
        <p:txBody>
          <a:bodyPr/>
          <a:lstStyle/>
          <a:p>
            <a:fld id="{8A0203B1-E4F1-B840-B3EB-3403192BE77E}" type="datetime1">
              <a:rPr lang="fi-FI" smtClean="0"/>
              <a:t>8.1.2024</a:t>
            </a:fld>
            <a:endParaRPr lang="fi-FI"/>
          </a:p>
        </p:txBody>
      </p:sp>
      <p:sp>
        <p:nvSpPr>
          <p:cNvPr id="4" name="Alatunnisteen paikkamerkki 3">
            <a:extLst>
              <a:ext uri="{FF2B5EF4-FFF2-40B4-BE49-F238E27FC236}">
                <a16:creationId xmlns:a16="http://schemas.microsoft.com/office/drawing/2014/main" id="{8BF34AB5-D6E3-FD48-A46B-3291B8056A49}"/>
              </a:ext>
            </a:extLst>
          </p:cNvPr>
          <p:cNvSpPr>
            <a:spLocks noGrp="1"/>
          </p:cNvSpPr>
          <p:nvPr>
            <p:ph type="ftr" sz="quarter" idx="11"/>
          </p:nvPr>
        </p:nvSpPr>
        <p:spPr/>
        <p:txBody>
          <a:bodyPr/>
          <a:lstStyle/>
          <a:p>
            <a:r>
              <a:rPr lang="fi-FI"/>
              <a:t>Pohjois-Savon liitto</a:t>
            </a:r>
          </a:p>
        </p:txBody>
      </p:sp>
      <p:sp>
        <p:nvSpPr>
          <p:cNvPr id="5" name="Dian numeron paikkamerkki 4">
            <a:extLst>
              <a:ext uri="{FF2B5EF4-FFF2-40B4-BE49-F238E27FC236}">
                <a16:creationId xmlns:a16="http://schemas.microsoft.com/office/drawing/2014/main" id="{F19C23E5-74E6-B941-A1C6-CC1F409E10AF}"/>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1698337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4A2673C0-FB60-6946-A13C-DC27C57FE2D9}"/>
              </a:ext>
            </a:extLst>
          </p:cNvPr>
          <p:cNvSpPr>
            <a:spLocks noGrp="1"/>
          </p:cNvSpPr>
          <p:nvPr>
            <p:ph type="dt" sz="half" idx="10"/>
          </p:nvPr>
        </p:nvSpPr>
        <p:spPr/>
        <p:txBody>
          <a:bodyPr/>
          <a:lstStyle/>
          <a:p>
            <a:fld id="{EABB8A68-CB4B-C847-A3EC-F72CD206FC96}" type="datetime1">
              <a:rPr lang="fi-FI" smtClean="0"/>
              <a:t>8.1.2024</a:t>
            </a:fld>
            <a:endParaRPr lang="fi-FI"/>
          </a:p>
        </p:txBody>
      </p:sp>
      <p:sp>
        <p:nvSpPr>
          <p:cNvPr id="3" name="Alatunnisteen paikkamerkki 2">
            <a:extLst>
              <a:ext uri="{FF2B5EF4-FFF2-40B4-BE49-F238E27FC236}">
                <a16:creationId xmlns:a16="http://schemas.microsoft.com/office/drawing/2014/main" id="{690C1796-3FDB-2241-A6C7-A070A2C26902}"/>
              </a:ext>
            </a:extLst>
          </p:cNvPr>
          <p:cNvSpPr>
            <a:spLocks noGrp="1"/>
          </p:cNvSpPr>
          <p:nvPr>
            <p:ph type="ftr" sz="quarter" idx="11"/>
          </p:nvPr>
        </p:nvSpPr>
        <p:spPr/>
        <p:txBody>
          <a:bodyPr/>
          <a:lstStyle/>
          <a:p>
            <a:r>
              <a:rPr lang="fi-FI"/>
              <a:t>Pohjois-Savon liitto</a:t>
            </a:r>
          </a:p>
        </p:txBody>
      </p:sp>
      <p:sp>
        <p:nvSpPr>
          <p:cNvPr id="4" name="Dian numeron paikkamerkki 3">
            <a:extLst>
              <a:ext uri="{FF2B5EF4-FFF2-40B4-BE49-F238E27FC236}">
                <a16:creationId xmlns:a16="http://schemas.microsoft.com/office/drawing/2014/main" id="{67723E77-8499-7B45-9894-38F0A2C69B43}"/>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650736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35245C-88D3-B344-A5E4-78AAE8FE60B6}"/>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D1A589A8-4763-3243-BCB9-85806450DF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a:extLst>
              <a:ext uri="{FF2B5EF4-FFF2-40B4-BE49-F238E27FC236}">
                <a16:creationId xmlns:a16="http://schemas.microsoft.com/office/drawing/2014/main" id="{56E57D7F-FFEB-E04A-8828-5378786834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D0D9A31E-16F4-DA4D-B8CF-9419A9F1CE01}"/>
              </a:ext>
            </a:extLst>
          </p:cNvPr>
          <p:cNvSpPr>
            <a:spLocks noGrp="1"/>
          </p:cNvSpPr>
          <p:nvPr>
            <p:ph type="dt" sz="half" idx="10"/>
          </p:nvPr>
        </p:nvSpPr>
        <p:spPr/>
        <p:txBody>
          <a:bodyPr/>
          <a:lstStyle/>
          <a:p>
            <a:fld id="{C4D555FD-96D7-EC42-9D89-B9192CE566F8}" type="datetime1">
              <a:rPr lang="fi-FI" smtClean="0"/>
              <a:t>8.1.2024</a:t>
            </a:fld>
            <a:endParaRPr lang="fi-FI"/>
          </a:p>
        </p:txBody>
      </p:sp>
      <p:sp>
        <p:nvSpPr>
          <p:cNvPr id="6" name="Alatunnisteen paikkamerkki 5">
            <a:extLst>
              <a:ext uri="{FF2B5EF4-FFF2-40B4-BE49-F238E27FC236}">
                <a16:creationId xmlns:a16="http://schemas.microsoft.com/office/drawing/2014/main" id="{D4D0D621-B744-5B4A-B6CB-FB3D02307481}"/>
              </a:ext>
            </a:extLst>
          </p:cNvPr>
          <p:cNvSpPr>
            <a:spLocks noGrp="1"/>
          </p:cNvSpPr>
          <p:nvPr>
            <p:ph type="ftr" sz="quarter" idx="11"/>
          </p:nvPr>
        </p:nvSpPr>
        <p:spPr/>
        <p:txBody>
          <a:bodyPr/>
          <a:lstStyle/>
          <a:p>
            <a:r>
              <a:rPr lang="fi-FI"/>
              <a:t>Pohjois-Savon liitto</a:t>
            </a:r>
          </a:p>
        </p:txBody>
      </p:sp>
      <p:sp>
        <p:nvSpPr>
          <p:cNvPr id="7" name="Dian numeron paikkamerkki 6">
            <a:extLst>
              <a:ext uri="{FF2B5EF4-FFF2-40B4-BE49-F238E27FC236}">
                <a16:creationId xmlns:a16="http://schemas.microsoft.com/office/drawing/2014/main" id="{4EFEB604-2190-364D-9776-B7E1815105DD}"/>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117821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A39DBE2-CAC4-3B48-807D-4BA93EABE411}"/>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C30EA694-1D42-BE4E-BBF5-0C564FBA34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p>
        </p:txBody>
      </p:sp>
      <p:sp>
        <p:nvSpPr>
          <p:cNvPr id="4" name="Tekstin paikkamerkki 3">
            <a:extLst>
              <a:ext uri="{FF2B5EF4-FFF2-40B4-BE49-F238E27FC236}">
                <a16:creationId xmlns:a16="http://schemas.microsoft.com/office/drawing/2014/main" id="{8E535506-7175-5142-A0D8-90110FAB7B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 napsauttamalla</a:t>
            </a:r>
          </a:p>
        </p:txBody>
      </p:sp>
      <p:sp>
        <p:nvSpPr>
          <p:cNvPr id="5" name="Päivämäärän paikkamerkki 4">
            <a:extLst>
              <a:ext uri="{FF2B5EF4-FFF2-40B4-BE49-F238E27FC236}">
                <a16:creationId xmlns:a16="http://schemas.microsoft.com/office/drawing/2014/main" id="{A5029221-B69D-6D42-AE19-3BD1C5EC653F}"/>
              </a:ext>
            </a:extLst>
          </p:cNvPr>
          <p:cNvSpPr>
            <a:spLocks noGrp="1"/>
          </p:cNvSpPr>
          <p:nvPr>
            <p:ph type="dt" sz="half" idx="10"/>
          </p:nvPr>
        </p:nvSpPr>
        <p:spPr/>
        <p:txBody>
          <a:bodyPr/>
          <a:lstStyle/>
          <a:p>
            <a:fld id="{CE7BEB06-C2C9-6141-AA91-250AA4D9D3F2}" type="datetime1">
              <a:rPr lang="fi-FI" smtClean="0"/>
              <a:t>8.1.2024</a:t>
            </a:fld>
            <a:endParaRPr lang="fi-FI"/>
          </a:p>
        </p:txBody>
      </p:sp>
      <p:sp>
        <p:nvSpPr>
          <p:cNvPr id="6" name="Alatunnisteen paikkamerkki 5">
            <a:extLst>
              <a:ext uri="{FF2B5EF4-FFF2-40B4-BE49-F238E27FC236}">
                <a16:creationId xmlns:a16="http://schemas.microsoft.com/office/drawing/2014/main" id="{7B593506-999B-BF43-9D50-5E538CBA796C}"/>
              </a:ext>
            </a:extLst>
          </p:cNvPr>
          <p:cNvSpPr>
            <a:spLocks noGrp="1"/>
          </p:cNvSpPr>
          <p:nvPr>
            <p:ph type="ftr" sz="quarter" idx="11"/>
          </p:nvPr>
        </p:nvSpPr>
        <p:spPr/>
        <p:txBody>
          <a:bodyPr/>
          <a:lstStyle/>
          <a:p>
            <a:r>
              <a:rPr lang="fi-FI"/>
              <a:t>Pohjois-Savon liitto</a:t>
            </a:r>
          </a:p>
        </p:txBody>
      </p:sp>
      <p:sp>
        <p:nvSpPr>
          <p:cNvPr id="7" name="Dian numeron paikkamerkki 6">
            <a:extLst>
              <a:ext uri="{FF2B5EF4-FFF2-40B4-BE49-F238E27FC236}">
                <a16:creationId xmlns:a16="http://schemas.microsoft.com/office/drawing/2014/main" id="{C4E720A0-C01B-6C45-AE38-0C8CC4DB744B}"/>
              </a:ext>
            </a:extLst>
          </p:cNvPr>
          <p:cNvSpPr>
            <a:spLocks noGrp="1"/>
          </p:cNvSpPr>
          <p:nvPr>
            <p:ph type="sldNum" sz="quarter" idx="12"/>
          </p:nvPr>
        </p:nvSpPr>
        <p:spPr/>
        <p:txBody>
          <a:bodyPr/>
          <a:lstStyle/>
          <a:p>
            <a:fld id="{45EFB05F-C28E-B84D-8621-8D9B2726A5C0}" type="slidenum">
              <a:rPr lang="fi-FI" smtClean="0"/>
              <a:t>‹#›</a:t>
            </a:fld>
            <a:endParaRPr lang="fi-FI"/>
          </a:p>
        </p:txBody>
      </p:sp>
    </p:spTree>
    <p:extLst>
      <p:ext uri="{BB962C8B-B14F-4D97-AF65-F5344CB8AC3E}">
        <p14:creationId xmlns:p14="http://schemas.microsoft.com/office/powerpoint/2010/main" val="3913214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11">
            <a:alpha val="89699"/>
          </a:srgbClr>
        </a:solidFill>
        <a:effectLst/>
      </p:bgPr>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70706ABC-6C73-5846-A04F-62F05B4DFAC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F922E224-D430-B443-9D0C-E9F88E8D89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4" name="Päivämäärän paikkamerkki 3">
            <a:extLst>
              <a:ext uri="{FF2B5EF4-FFF2-40B4-BE49-F238E27FC236}">
                <a16:creationId xmlns:a16="http://schemas.microsoft.com/office/drawing/2014/main" id="{11756FB0-4F53-9848-97B2-91F65346BC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9B1F0-F0BB-ED41-B70D-57B242437F06}" type="datetime1">
              <a:rPr lang="fi-FI" smtClean="0"/>
              <a:t>8.1.2024</a:t>
            </a:fld>
            <a:endParaRPr lang="fi-FI"/>
          </a:p>
        </p:txBody>
      </p:sp>
      <p:sp>
        <p:nvSpPr>
          <p:cNvPr id="5" name="Alatunnisteen paikkamerkki 4">
            <a:extLst>
              <a:ext uri="{FF2B5EF4-FFF2-40B4-BE49-F238E27FC236}">
                <a16:creationId xmlns:a16="http://schemas.microsoft.com/office/drawing/2014/main" id="{3A737347-ED9D-C743-A276-B8681A7FE9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i-FI"/>
              <a:t>Pohjois-Savon liitto</a:t>
            </a:r>
          </a:p>
        </p:txBody>
      </p:sp>
      <p:sp>
        <p:nvSpPr>
          <p:cNvPr id="6" name="Dian numeron paikkamerkki 5">
            <a:extLst>
              <a:ext uri="{FF2B5EF4-FFF2-40B4-BE49-F238E27FC236}">
                <a16:creationId xmlns:a16="http://schemas.microsoft.com/office/drawing/2014/main" id="{B2E40F17-99BC-094C-BE33-4FC366B2F6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FB05F-C28E-B84D-8621-8D9B2726A5C0}" type="slidenum">
              <a:rPr lang="fi-FI" smtClean="0"/>
              <a:t>‹#›</a:t>
            </a:fld>
            <a:endParaRPr lang="fi-FI"/>
          </a:p>
        </p:txBody>
      </p:sp>
    </p:spTree>
    <p:extLst>
      <p:ext uri="{BB962C8B-B14F-4D97-AF65-F5344CB8AC3E}">
        <p14:creationId xmlns:p14="http://schemas.microsoft.com/office/powerpoint/2010/main" val="15196186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6000"/>
          </a:schemeClr>
        </a:solidFill>
        <a:effectLst/>
      </p:bgPr>
    </p:bg>
    <p:spTree>
      <p:nvGrpSpPr>
        <p:cNvPr id="1" name=""/>
        <p:cNvGrpSpPr/>
        <p:nvPr/>
      </p:nvGrpSpPr>
      <p:grpSpPr>
        <a:xfrm>
          <a:off x="0" y="0"/>
          <a:ext cx="0" cy="0"/>
          <a:chOff x="0" y="0"/>
          <a:chExt cx="0" cy="0"/>
        </a:xfrm>
      </p:grpSpPr>
      <p:pic>
        <p:nvPicPr>
          <p:cNvPr id="9" name="Kuva 8">
            <a:extLst>
              <a:ext uri="{FF2B5EF4-FFF2-40B4-BE49-F238E27FC236}">
                <a16:creationId xmlns:a16="http://schemas.microsoft.com/office/drawing/2014/main" id="{970A147E-E1C2-5D42-B3DD-715E928B6F1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0" y="3435350"/>
            <a:ext cx="12192000" cy="3422650"/>
          </a:xfrm>
          <a:prstGeom prst="rect">
            <a:avLst/>
          </a:prstGeom>
        </p:spPr>
      </p:pic>
      <p:sp>
        <p:nvSpPr>
          <p:cNvPr id="2" name="Otsikko 1">
            <a:extLst>
              <a:ext uri="{FF2B5EF4-FFF2-40B4-BE49-F238E27FC236}">
                <a16:creationId xmlns:a16="http://schemas.microsoft.com/office/drawing/2014/main" id="{81E5F876-A843-1E4E-8585-49231887D222}"/>
              </a:ext>
            </a:extLst>
          </p:cNvPr>
          <p:cNvSpPr>
            <a:spLocks noGrp="1"/>
          </p:cNvSpPr>
          <p:nvPr>
            <p:ph type="title"/>
          </p:nvPr>
        </p:nvSpPr>
        <p:spPr>
          <a:xfrm>
            <a:off x="1815352" y="1785871"/>
            <a:ext cx="10376648" cy="1325563"/>
          </a:xfrm>
        </p:spPr>
        <p:txBody>
          <a:bodyPr/>
          <a:lstStyle/>
          <a:p>
            <a:r>
              <a:rPr lang="fi-FI" dirty="0">
                <a:solidFill>
                  <a:srgbClr val="FFCC11"/>
                </a:solidFill>
              </a:rPr>
              <a:t>Pohjois-Savon kuntien talousarviot 2024</a:t>
            </a:r>
          </a:p>
        </p:txBody>
      </p:sp>
      <p:pic>
        <p:nvPicPr>
          <p:cNvPr id="7" name="Kuva 6">
            <a:extLst>
              <a:ext uri="{FF2B5EF4-FFF2-40B4-BE49-F238E27FC236}">
                <a16:creationId xmlns:a16="http://schemas.microsoft.com/office/drawing/2014/main" id="{B8B38D25-4AAD-B44C-A689-EB33BA04851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7513238" y="410258"/>
            <a:ext cx="4306795" cy="1214737"/>
          </a:xfrm>
          <a:prstGeom prst="rect">
            <a:avLst/>
          </a:prstGeom>
        </p:spPr>
      </p:pic>
      <p:sp>
        <p:nvSpPr>
          <p:cNvPr id="6" name="Tekstiruutu 5">
            <a:extLst>
              <a:ext uri="{FF2B5EF4-FFF2-40B4-BE49-F238E27FC236}">
                <a16:creationId xmlns:a16="http://schemas.microsoft.com/office/drawing/2014/main" id="{A901E94D-3D54-7A4E-96F9-3DFDFFC60130}"/>
              </a:ext>
            </a:extLst>
          </p:cNvPr>
          <p:cNvSpPr txBox="1"/>
          <p:nvPr/>
        </p:nvSpPr>
        <p:spPr>
          <a:xfrm>
            <a:off x="0" y="6344093"/>
            <a:ext cx="12053455" cy="513908"/>
          </a:xfrm>
          <a:prstGeom prst="rect">
            <a:avLst/>
          </a:prstGeom>
          <a:noFill/>
        </p:spPr>
        <p:txBody>
          <a:bodyPr wrap="square" rtlCol="0">
            <a:noAutofit/>
          </a:bodyPr>
          <a:lstStyle/>
          <a:p>
            <a:r>
              <a:rPr lang="fi-FI" sz="1000" dirty="0">
                <a:solidFill>
                  <a:schemeClr val="tx1"/>
                </a:solidFill>
              </a:rPr>
              <a:t>Lähde: Kysely Pohjois-Savon kunnille kuntien talousarvioista, marras-joulukuu 2023</a:t>
            </a:r>
          </a:p>
          <a:p>
            <a:r>
              <a:rPr lang="fi-FI" sz="1000" dirty="0">
                <a:solidFill>
                  <a:schemeClr val="tx1"/>
                </a:solidFill>
              </a:rPr>
              <a:t>Huom! Osassa kuntia valtuusto on hyväksynyt talousarvion vasta tietojen keräämisajankohdan jälkeen, ja kunnan lopullisiin talousarviotietoihin on voinut tulla muutoksia ohessa esitettyyn verrattuna.</a:t>
            </a:r>
          </a:p>
          <a:p>
            <a:r>
              <a:rPr lang="fi-FI" sz="1000" dirty="0"/>
              <a:t>Tietojen asukaskohtainen suhteutus on tehty vuosille 2024–2026 vuoden 2022 väkilukutietoa käyttäen.</a:t>
            </a:r>
            <a:endParaRPr lang="fi-FI" sz="1000" dirty="0">
              <a:solidFill>
                <a:schemeClr val="tx1"/>
              </a:solidFill>
            </a:endParaRPr>
          </a:p>
          <a:p>
            <a:endParaRPr lang="fi-FI" sz="1200" dirty="0">
              <a:solidFill>
                <a:schemeClr val="tx1"/>
              </a:solidFill>
            </a:endParaRPr>
          </a:p>
          <a:p>
            <a:endParaRPr lang="fi-FI" sz="1200" dirty="0"/>
          </a:p>
        </p:txBody>
      </p:sp>
    </p:spTree>
    <p:extLst>
      <p:ext uri="{BB962C8B-B14F-4D97-AF65-F5344CB8AC3E}">
        <p14:creationId xmlns:p14="http://schemas.microsoft.com/office/powerpoint/2010/main" val="12993079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fontScale="90000"/>
          </a:bodyPr>
          <a:lstStyle/>
          <a:p>
            <a:r>
              <a:rPr lang="fi-FI" sz="3600" dirty="0"/>
              <a:t>Pohjois-Savon kuntien talousarviot v. 2024 (1 000 €) 3/6</a:t>
            </a:r>
            <a:br>
              <a:rPr lang="fi-FI" dirty="0"/>
            </a:br>
            <a:r>
              <a:rPr lang="fi-FI" sz="22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2" name="Taulukko 1">
            <a:extLst>
              <a:ext uri="{FF2B5EF4-FFF2-40B4-BE49-F238E27FC236}">
                <a16:creationId xmlns:a16="http://schemas.microsoft.com/office/drawing/2014/main" id="{FE83A9E0-70FC-5D39-3B21-3B6C0425A42E}"/>
              </a:ext>
            </a:extLst>
          </p:cNvPr>
          <p:cNvGraphicFramePr>
            <a:graphicFrameLocks noGrp="1"/>
          </p:cNvGraphicFramePr>
          <p:nvPr>
            <p:extLst>
              <p:ext uri="{D42A27DB-BD31-4B8C-83A1-F6EECF244321}">
                <p14:modId xmlns:p14="http://schemas.microsoft.com/office/powerpoint/2010/main" val="2695411719"/>
              </p:ext>
            </p:extLst>
          </p:nvPr>
        </p:nvGraphicFramePr>
        <p:xfrm>
          <a:off x="656877" y="1609200"/>
          <a:ext cx="10872000" cy="4680000"/>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2173240169"/>
                    </a:ext>
                  </a:extLst>
                </a:gridCol>
                <a:gridCol w="684000">
                  <a:extLst>
                    <a:ext uri="{9D8B030D-6E8A-4147-A177-3AD203B41FA5}">
                      <a16:colId xmlns:a16="http://schemas.microsoft.com/office/drawing/2014/main" val="3326838210"/>
                    </a:ext>
                  </a:extLst>
                </a:gridCol>
                <a:gridCol w="684000">
                  <a:extLst>
                    <a:ext uri="{9D8B030D-6E8A-4147-A177-3AD203B41FA5}">
                      <a16:colId xmlns:a16="http://schemas.microsoft.com/office/drawing/2014/main" val="3889386940"/>
                    </a:ext>
                  </a:extLst>
                </a:gridCol>
                <a:gridCol w="684000">
                  <a:extLst>
                    <a:ext uri="{9D8B030D-6E8A-4147-A177-3AD203B41FA5}">
                      <a16:colId xmlns:a16="http://schemas.microsoft.com/office/drawing/2014/main" val="519372978"/>
                    </a:ext>
                  </a:extLst>
                </a:gridCol>
                <a:gridCol w="684000">
                  <a:extLst>
                    <a:ext uri="{9D8B030D-6E8A-4147-A177-3AD203B41FA5}">
                      <a16:colId xmlns:a16="http://schemas.microsoft.com/office/drawing/2014/main" val="2288265037"/>
                    </a:ext>
                  </a:extLst>
                </a:gridCol>
                <a:gridCol w="684000">
                  <a:extLst>
                    <a:ext uri="{9D8B030D-6E8A-4147-A177-3AD203B41FA5}">
                      <a16:colId xmlns:a16="http://schemas.microsoft.com/office/drawing/2014/main" val="242707637"/>
                    </a:ext>
                  </a:extLst>
                </a:gridCol>
                <a:gridCol w="684000">
                  <a:extLst>
                    <a:ext uri="{9D8B030D-6E8A-4147-A177-3AD203B41FA5}">
                      <a16:colId xmlns:a16="http://schemas.microsoft.com/office/drawing/2014/main" val="2696904410"/>
                    </a:ext>
                  </a:extLst>
                </a:gridCol>
                <a:gridCol w="684000">
                  <a:extLst>
                    <a:ext uri="{9D8B030D-6E8A-4147-A177-3AD203B41FA5}">
                      <a16:colId xmlns:a16="http://schemas.microsoft.com/office/drawing/2014/main" val="4048526594"/>
                    </a:ext>
                  </a:extLst>
                </a:gridCol>
                <a:gridCol w="684000">
                  <a:extLst>
                    <a:ext uri="{9D8B030D-6E8A-4147-A177-3AD203B41FA5}">
                      <a16:colId xmlns:a16="http://schemas.microsoft.com/office/drawing/2014/main" val="1002138569"/>
                    </a:ext>
                  </a:extLst>
                </a:gridCol>
                <a:gridCol w="684000">
                  <a:extLst>
                    <a:ext uri="{9D8B030D-6E8A-4147-A177-3AD203B41FA5}">
                      <a16:colId xmlns:a16="http://schemas.microsoft.com/office/drawing/2014/main" val="2788357850"/>
                    </a:ext>
                  </a:extLst>
                </a:gridCol>
                <a:gridCol w="684000">
                  <a:extLst>
                    <a:ext uri="{9D8B030D-6E8A-4147-A177-3AD203B41FA5}">
                      <a16:colId xmlns:a16="http://schemas.microsoft.com/office/drawing/2014/main" val="2209446157"/>
                    </a:ext>
                  </a:extLst>
                </a:gridCol>
                <a:gridCol w="1188000">
                  <a:extLst>
                    <a:ext uri="{9D8B030D-6E8A-4147-A177-3AD203B41FA5}">
                      <a16:colId xmlns:a16="http://schemas.microsoft.com/office/drawing/2014/main" val="4132484239"/>
                    </a:ext>
                  </a:extLst>
                </a:gridCol>
                <a:gridCol w="1188000">
                  <a:extLst>
                    <a:ext uri="{9D8B030D-6E8A-4147-A177-3AD203B41FA5}">
                      <a16:colId xmlns:a16="http://schemas.microsoft.com/office/drawing/2014/main" val="92824986"/>
                    </a:ext>
                  </a:extLst>
                </a:gridCol>
                <a:gridCol w="756000">
                  <a:extLst>
                    <a:ext uri="{9D8B030D-6E8A-4147-A177-3AD203B41FA5}">
                      <a16:colId xmlns:a16="http://schemas.microsoft.com/office/drawing/2014/main" val="3436322112"/>
                    </a:ext>
                  </a:extLst>
                </a:gridCol>
              </a:tblGrid>
              <a:tr h="7200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p>
                    <a:p>
                      <a:pPr algn="r" fontAlgn="b"/>
                      <a:r>
                        <a:rPr lang="fi-FI" sz="1000" b="0" u="none" strike="noStrike" dirty="0">
                          <a:effectLst/>
                        </a:rPr>
                        <a:t>2022</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Vuosikate</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Suunit.</a:t>
                      </a:r>
                      <a:br>
                        <a:rPr lang="fi-FI" sz="1000" u="none" strike="noStrike" dirty="0">
                          <a:effectLst/>
                        </a:rPr>
                      </a:br>
                      <a:r>
                        <a:rPr lang="fi-FI" sz="1000" u="none" strike="noStrike" dirty="0">
                          <a:effectLst/>
                        </a:rPr>
                        <a:t>mukaiset</a:t>
                      </a:r>
                      <a:br>
                        <a:rPr lang="fi-FI" sz="1000" u="none" strike="noStrike" dirty="0">
                          <a:effectLst/>
                        </a:rPr>
                      </a:br>
                      <a:r>
                        <a:rPr lang="fi-FI" sz="1000" u="none" strike="noStrike" dirty="0">
                          <a:effectLst/>
                        </a:rPr>
                        <a:t>poistot</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Tilikauden</a:t>
                      </a:r>
                      <a:br>
                        <a:rPr lang="fi-FI" sz="1000" u="none" strike="noStrike" dirty="0">
                          <a:effectLst/>
                        </a:rPr>
                      </a:br>
                      <a:r>
                        <a:rPr lang="fi-FI" sz="1000" u="none" strike="noStrike" dirty="0">
                          <a:effectLst/>
                        </a:rPr>
                        <a:t>yli-/</a:t>
                      </a:r>
                      <a:br>
                        <a:rPr lang="fi-FI" sz="1000" u="none" strike="noStrike" dirty="0">
                          <a:effectLst/>
                        </a:rPr>
                      </a:br>
                      <a:r>
                        <a:rPr lang="fi-FI" sz="1000" u="none" strike="noStrike" dirty="0">
                          <a:effectLst/>
                        </a:rPr>
                        <a:t>alijäämä</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a:effectLst/>
                        </a:rPr>
                        <a:t>investoin.</a:t>
                      </a:r>
                      <a:br>
                        <a:rPr lang="fi-FI" sz="1000" u="none" strike="noStrike" dirty="0">
                          <a:effectLst/>
                        </a:rPr>
                      </a:br>
                      <a:r>
                        <a:rPr lang="fi-FI" sz="1000" u="none" strike="noStrike" dirty="0">
                          <a:effectLst/>
                        </a:rPr>
                        <a:t>(brutto)</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a:effectLst/>
                        </a:rPr>
                        <a:t>inv. netto</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lisäys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vähennys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Arvio pitkä-</a:t>
                      </a:r>
                      <a:br>
                        <a:rPr lang="fi-FI" sz="1000" u="none" strike="noStrike" dirty="0">
                          <a:effectLst/>
                        </a:rPr>
                      </a:br>
                      <a:r>
                        <a:rPr lang="fi-FI" sz="1000" u="none" strike="noStrike" dirty="0">
                          <a:effectLst/>
                        </a:rPr>
                        <a:t>aik. lainojen</a:t>
                      </a:r>
                      <a:br>
                        <a:rPr lang="fi-FI" sz="1000" u="none" strike="noStrike" dirty="0">
                          <a:effectLst/>
                        </a:rPr>
                      </a:br>
                      <a:r>
                        <a:rPr lang="fi-FI" sz="1000" u="none" strike="noStrike" dirty="0">
                          <a:effectLst/>
                        </a:rPr>
                        <a:t>määrästä</a:t>
                      </a:r>
                      <a:br>
                        <a:rPr lang="fi-FI" sz="1000" u="none" strike="noStrike" dirty="0">
                          <a:effectLst/>
                        </a:rPr>
                      </a:br>
                      <a:r>
                        <a:rPr lang="fi-FI" sz="1000" u="none" strike="noStrike" dirty="0">
                          <a:effectLst/>
                        </a:rPr>
                        <a:t>31.12.2024</a:t>
                      </a:r>
                      <a:endParaRPr lang="fi-FI" sz="1000" b="1"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2550030790"/>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20 801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7 614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5 729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5 855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10 629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12 951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14 366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18 039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18 282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16 800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12 167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91 592</a:t>
                      </a:r>
                    </a:p>
                  </a:txBody>
                  <a:tcPr marL="36000" marR="36000" marT="18000" marB="18000" anchor="b"/>
                </a:tc>
                <a:extLst>
                  <a:ext uri="{0D108BD9-81ED-4DB2-BD59-A6C34878D82A}">
                    <a16:rowId xmlns:a16="http://schemas.microsoft.com/office/drawing/2014/main" val="1707719202"/>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1 196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1 148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2 828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3 071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17 574</a:t>
                      </a:r>
                    </a:p>
                  </a:txBody>
                  <a:tcPr marL="36000" marR="36000" marT="18000" marB="18000" anchor="b"/>
                </a:tc>
                <a:extLst>
                  <a:ext uri="{0D108BD9-81ED-4DB2-BD59-A6C34878D82A}">
                    <a16:rowId xmlns:a16="http://schemas.microsoft.com/office/drawing/2014/main" val="573021408"/>
                  </a:ext>
                </a:extLst>
              </a:tr>
              <a:tr h="19800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7 948</a:t>
                      </a:r>
                    </a:p>
                  </a:txBody>
                  <a:tcPr marL="36000" marR="36000" marT="18000" marB="18000" anchor="b"/>
                </a:tc>
                <a:extLst>
                  <a:ext uri="{0D108BD9-81ED-4DB2-BD59-A6C34878D82A}">
                    <a16:rowId xmlns:a16="http://schemas.microsoft.com/office/drawing/2014/main" val="862743506"/>
                  </a:ext>
                </a:extLst>
              </a:tr>
              <a:tr h="198000">
                <a:tc>
                  <a:txBody>
                    <a:bodyPr/>
                    <a:lstStyle/>
                    <a:p>
                      <a:pPr algn="l" fontAlgn="b"/>
                      <a:r>
                        <a:rPr lang="fi-FI" sz="1000" u="none" strike="noStrike">
                          <a:effectLst/>
                        </a:rPr>
                        <a:t>Keitele</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2 925</a:t>
                      </a:r>
                    </a:p>
                  </a:txBody>
                  <a:tcPr marL="36000" marR="36000" marT="18000" marB="18000" anchor="b"/>
                </a:tc>
                <a:extLst>
                  <a:ext uri="{0D108BD9-81ED-4DB2-BD59-A6C34878D82A}">
                    <a16:rowId xmlns:a16="http://schemas.microsoft.com/office/drawing/2014/main" val="2100706048"/>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7 860</a:t>
                      </a:r>
                    </a:p>
                  </a:txBody>
                  <a:tcPr marL="36000" marR="36000" marT="18000" marB="18000" anchor="b"/>
                </a:tc>
                <a:extLst>
                  <a:ext uri="{0D108BD9-81ED-4DB2-BD59-A6C34878D82A}">
                    <a16:rowId xmlns:a16="http://schemas.microsoft.com/office/drawing/2014/main" val="3756629214"/>
                  </a:ext>
                </a:extLst>
              </a:tr>
              <a:tr h="198000">
                <a:tc>
                  <a:txBody>
                    <a:bodyPr/>
                    <a:lstStyle/>
                    <a:p>
                      <a:pPr algn="l" fontAlgn="b"/>
                      <a:r>
                        <a:rPr lang="fi-FI" sz="1000" u="none" strike="noStrike">
                          <a:effectLst/>
                        </a:rPr>
                        <a:t>Kuopio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122 594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37 478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45 500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59 200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58 025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-20 493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89 395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85 120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88 015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83 700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61 300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502 100</a:t>
                      </a:r>
                    </a:p>
                  </a:txBody>
                  <a:tcPr marL="36000" marR="36000" marT="18000" marB="18000" anchor="b"/>
                </a:tc>
                <a:extLst>
                  <a:ext uri="{0D108BD9-81ED-4DB2-BD59-A6C34878D82A}">
                    <a16:rowId xmlns:a16="http://schemas.microsoft.com/office/drawing/2014/main" val="218464126"/>
                  </a:ext>
                </a:extLst>
              </a:tr>
              <a:tr h="198000">
                <a:tc>
                  <a:txBody>
                    <a:bodyPr/>
                    <a:lstStyle/>
                    <a:p>
                      <a:pPr algn="l" fontAlgn="b"/>
                      <a:r>
                        <a:rPr lang="fi-FI" sz="1000" u="none" strike="noStrike">
                          <a:effectLst/>
                        </a:rPr>
                        <a:t>Lapinlahti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2 838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3 016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6 559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3 881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37 755</a:t>
                      </a:r>
                    </a:p>
                  </a:txBody>
                  <a:tcPr marL="36000" marR="36000" marT="18000" marB="18000" anchor="b"/>
                </a:tc>
                <a:extLst>
                  <a:ext uri="{0D108BD9-81ED-4DB2-BD59-A6C34878D82A}">
                    <a16:rowId xmlns:a16="http://schemas.microsoft.com/office/drawing/2014/main" val="4074297070"/>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9 177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2 833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6 580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9 260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7 235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6 580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8 500</a:t>
                      </a:r>
                    </a:p>
                  </a:txBody>
                  <a:tcPr marL="36000" marR="36000" marT="18000" marB="18000" anchor="b"/>
                </a:tc>
                <a:extLst>
                  <a:ext uri="{0D108BD9-81ED-4DB2-BD59-A6C34878D82A}">
                    <a16:rowId xmlns:a16="http://schemas.microsoft.com/office/drawing/2014/main" val="1898772886"/>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6 142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7 472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6 092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4 892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14 159</a:t>
                      </a:r>
                    </a:p>
                  </a:txBody>
                  <a:tcPr marL="36000" marR="36000" marT="18000" marB="18000" anchor="b"/>
                </a:tc>
                <a:extLst>
                  <a:ext uri="{0D108BD9-81ED-4DB2-BD59-A6C34878D82A}">
                    <a16:rowId xmlns:a16="http://schemas.microsoft.com/office/drawing/2014/main" val="1167750622"/>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10 394</a:t>
                      </a:r>
                    </a:p>
                  </a:txBody>
                  <a:tcPr marL="36000" marR="36000" marT="18000" marB="18000" anchor="b"/>
                </a:tc>
                <a:extLst>
                  <a:ext uri="{0D108BD9-81ED-4DB2-BD59-A6C34878D82A}">
                    <a16:rowId xmlns:a16="http://schemas.microsoft.com/office/drawing/2014/main" val="1796813857"/>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5 033</a:t>
                      </a:r>
                    </a:p>
                  </a:txBody>
                  <a:tcPr marL="36000" marR="36000" marT="18000" marB="18000" anchor="b"/>
                </a:tc>
                <a:extLst>
                  <a:ext uri="{0D108BD9-81ED-4DB2-BD59-A6C34878D82A}">
                    <a16:rowId xmlns:a16="http://schemas.microsoft.com/office/drawing/2014/main" val="31715904"/>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5 695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4 290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7 256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9 798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6 885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5 855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8 710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13 875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10 518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70 060</a:t>
                      </a:r>
                    </a:p>
                  </a:txBody>
                  <a:tcPr marL="36000" marR="36000" marT="18000" marB="18000" anchor="b"/>
                </a:tc>
                <a:extLst>
                  <a:ext uri="{0D108BD9-81ED-4DB2-BD59-A6C34878D82A}">
                    <a16:rowId xmlns:a16="http://schemas.microsoft.com/office/drawing/2014/main" val="2570348355"/>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4 933</a:t>
                      </a:r>
                    </a:p>
                  </a:txBody>
                  <a:tcPr marL="36000" marR="36000" marT="18000" marB="18000" anchor="b"/>
                </a:tc>
                <a:extLst>
                  <a:ext uri="{0D108BD9-81ED-4DB2-BD59-A6C34878D82A}">
                    <a16:rowId xmlns:a16="http://schemas.microsoft.com/office/drawing/2014/main" val="3516235127"/>
                  </a:ext>
                </a:extLst>
              </a:tr>
              <a:tr h="198000">
                <a:tc>
                  <a:txBody>
                    <a:bodyPr/>
                    <a:lstStyle/>
                    <a:p>
                      <a:pPr algn="l" fontAlgn="b"/>
                      <a:r>
                        <a:rPr lang="fi-FI" sz="1000" u="none" strike="noStrike">
                          <a:effectLst/>
                        </a:rPr>
                        <a:t>Suonenjoki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6 763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5 105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19 711</a:t>
                      </a:r>
                    </a:p>
                  </a:txBody>
                  <a:tcPr marL="36000" marR="36000" marT="18000" marB="18000" anchor="b"/>
                </a:tc>
                <a:extLst>
                  <a:ext uri="{0D108BD9-81ED-4DB2-BD59-A6C34878D82A}">
                    <a16:rowId xmlns:a16="http://schemas.microsoft.com/office/drawing/2014/main" val="1594268060"/>
                  </a:ext>
                </a:extLst>
              </a:tr>
              <a:tr h="198000">
                <a:tc>
                  <a:txBody>
                    <a:bodyPr/>
                    <a:lstStyle/>
                    <a:p>
                      <a:pPr algn="l" fontAlgn="b"/>
                      <a:r>
                        <a:rPr lang="fi-FI" sz="1000" u="none" strike="noStrike">
                          <a:effectLst/>
                        </a:rPr>
                        <a:t>Tervo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4 579</a:t>
                      </a:r>
                    </a:p>
                  </a:txBody>
                  <a:tcPr marL="36000" marR="36000" marT="18000" marB="18000" anchor="b"/>
                </a:tc>
                <a:extLst>
                  <a:ext uri="{0D108BD9-81ED-4DB2-BD59-A6C34878D82A}">
                    <a16:rowId xmlns:a16="http://schemas.microsoft.com/office/drawing/2014/main" val="2131151334"/>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4 475</a:t>
                      </a:r>
                    </a:p>
                  </a:txBody>
                  <a:tcPr marL="36000" marR="36000" marT="18000" marB="18000" anchor="b"/>
                </a:tc>
                <a:extLst>
                  <a:ext uri="{0D108BD9-81ED-4DB2-BD59-A6C34878D82A}">
                    <a16:rowId xmlns:a16="http://schemas.microsoft.com/office/drawing/2014/main" val="2490296576"/>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7 306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12 388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13 595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18 980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104 235</a:t>
                      </a:r>
                    </a:p>
                  </a:txBody>
                  <a:tcPr marL="36000" marR="36000" marT="18000" marB="18000" anchor="b"/>
                </a:tc>
                <a:extLst>
                  <a:ext uri="{0D108BD9-81ED-4DB2-BD59-A6C34878D82A}">
                    <a16:rowId xmlns:a16="http://schemas.microsoft.com/office/drawing/2014/main" val="3176780310"/>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6 070</a:t>
                      </a:r>
                    </a:p>
                  </a:txBody>
                  <a:tcPr marL="36000" marR="36000" marT="18000" marB="18000" anchor="b"/>
                </a:tc>
                <a:extLst>
                  <a:ext uri="{0D108BD9-81ED-4DB2-BD59-A6C34878D82A}">
                    <a16:rowId xmlns:a16="http://schemas.microsoft.com/office/drawing/2014/main" val="2670473216"/>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1 373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1 248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4 730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4 730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4 863</a:t>
                      </a:r>
                    </a:p>
                  </a:txBody>
                  <a:tcPr marL="36000" marR="36000" marT="18000" marB="18000" anchor="b"/>
                </a:tc>
                <a:extLst>
                  <a:ext uri="{0D108BD9-81ED-4DB2-BD59-A6C34878D82A}">
                    <a16:rowId xmlns:a16="http://schemas.microsoft.com/office/drawing/2014/main" val="3646775971"/>
                  </a:ext>
                </a:extLst>
              </a:tr>
              <a:tr h="198000">
                <a:tc>
                  <a:txBody>
                    <a:bodyPr/>
                    <a:lstStyle/>
                    <a:p>
                      <a:pPr algn="l" fontAlgn="b"/>
                      <a:r>
                        <a:rPr lang="fi-FI" sz="1000" b="1" u="none" strike="noStrike" dirty="0">
                          <a:effectLst/>
                        </a:rPr>
                        <a:t>Pohjois-Savo</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247 689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75 819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78 150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90 264</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106 349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-30 037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159 040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156 750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150 476</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153 102</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188 767</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119 398</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924 766</a:t>
                      </a:r>
                    </a:p>
                  </a:txBody>
                  <a:tcPr marL="36000" marR="36000" marT="18000" marB="18000" anchor="b"/>
                </a:tc>
                <a:extLst>
                  <a:ext uri="{0D108BD9-81ED-4DB2-BD59-A6C34878D82A}">
                    <a16:rowId xmlns:a16="http://schemas.microsoft.com/office/drawing/2014/main" val="133406695"/>
                  </a:ext>
                </a:extLst>
              </a:tr>
            </a:tbl>
          </a:graphicData>
        </a:graphic>
      </p:graphicFrame>
      <p:sp>
        <p:nvSpPr>
          <p:cNvPr id="4" name="Tekstiruutu 3">
            <a:extLst>
              <a:ext uri="{FF2B5EF4-FFF2-40B4-BE49-F238E27FC236}">
                <a16:creationId xmlns:a16="http://schemas.microsoft.com/office/drawing/2014/main" id="{A3EC7311-8F93-9B59-F37D-5A39793E544B}"/>
              </a:ext>
            </a:extLst>
          </p:cNvPr>
          <p:cNvSpPr txBox="1"/>
          <p:nvPr/>
        </p:nvSpPr>
        <p:spPr>
          <a:xfrm>
            <a:off x="0" y="6495396"/>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väestö: Tilastokeskus / muut tiedot: kysely Pohjois-Savon kunnille kuntien talousarvioista, marras-joulukuu 2023</a:t>
            </a:r>
          </a:p>
        </p:txBody>
      </p:sp>
    </p:spTree>
    <p:extLst>
      <p:ext uri="{BB962C8B-B14F-4D97-AF65-F5344CB8AC3E}">
        <p14:creationId xmlns:p14="http://schemas.microsoft.com/office/powerpoint/2010/main" val="14497794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2024 (€/as) 4/6</a:t>
            </a:r>
            <a:br>
              <a:rPr lang="fi-FI" dirty="0"/>
            </a:br>
            <a:r>
              <a:rPr lang="fi-FI" sz="20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0C3BEEBB-FF66-A7D8-A200-8DEFE55C22DF}"/>
              </a:ext>
            </a:extLst>
          </p:cNvPr>
          <p:cNvSpPr txBox="1"/>
          <p:nvPr/>
        </p:nvSpPr>
        <p:spPr>
          <a:xfrm>
            <a:off x="0" y="6488668"/>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väestö: Tilastokeskus / muut tiedot: kysely Pohjois-Savon kunnille kuntien talousarvioista, marras-joulukuu 2023</a:t>
            </a:r>
          </a:p>
        </p:txBody>
      </p:sp>
      <p:graphicFrame>
        <p:nvGraphicFramePr>
          <p:cNvPr id="2" name="Taulukko 1">
            <a:extLst>
              <a:ext uri="{FF2B5EF4-FFF2-40B4-BE49-F238E27FC236}">
                <a16:creationId xmlns:a16="http://schemas.microsoft.com/office/drawing/2014/main" id="{111853CF-B74D-5171-BDE3-8594E659C068}"/>
              </a:ext>
            </a:extLst>
          </p:cNvPr>
          <p:cNvGraphicFramePr>
            <a:graphicFrameLocks noGrp="1"/>
          </p:cNvGraphicFramePr>
          <p:nvPr>
            <p:extLst>
              <p:ext uri="{D42A27DB-BD31-4B8C-83A1-F6EECF244321}">
                <p14:modId xmlns:p14="http://schemas.microsoft.com/office/powerpoint/2010/main" val="2457473085"/>
              </p:ext>
            </p:extLst>
          </p:nvPr>
        </p:nvGraphicFramePr>
        <p:xfrm>
          <a:off x="656877" y="1608675"/>
          <a:ext cx="10872000" cy="4670400"/>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1324029115"/>
                    </a:ext>
                  </a:extLst>
                </a:gridCol>
                <a:gridCol w="684000">
                  <a:extLst>
                    <a:ext uri="{9D8B030D-6E8A-4147-A177-3AD203B41FA5}">
                      <a16:colId xmlns:a16="http://schemas.microsoft.com/office/drawing/2014/main" val="1775198613"/>
                    </a:ext>
                  </a:extLst>
                </a:gridCol>
                <a:gridCol w="684000">
                  <a:extLst>
                    <a:ext uri="{9D8B030D-6E8A-4147-A177-3AD203B41FA5}">
                      <a16:colId xmlns:a16="http://schemas.microsoft.com/office/drawing/2014/main" val="3425635083"/>
                    </a:ext>
                  </a:extLst>
                </a:gridCol>
                <a:gridCol w="684000">
                  <a:extLst>
                    <a:ext uri="{9D8B030D-6E8A-4147-A177-3AD203B41FA5}">
                      <a16:colId xmlns:a16="http://schemas.microsoft.com/office/drawing/2014/main" val="566934904"/>
                    </a:ext>
                  </a:extLst>
                </a:gridCol>
                <a:gridCol w="684000">
                  <a:extLst>
                    <a:ext uri="{9D8B030D-6E8A-4147-A177-3AD203B41FA5}">
                      <a16:colId xmlns:a16="http://schemas.microsoft.com/office/drawing/2014/main" val="458678579"/>
                    </a:ext>
                  </a:extLst>
                </a:gridCol>
                <a:gridCol w="684000">
                  <a:extLst>
                    <a:ext uri="{9D8B030D-6E8A-4147-A177-3AD203B41FA5}">
                      <a16:colId xmlns:a16="http://schemas.microsoft.com/office/drawing/2014/main" val="3046080525"/>
                    </a:ext>
                  </a:extLst>
                </a:gridCol>
                <a:gridCol w="684000">
                  <a:extLst>
                    <a:ext uri="{9D8B030D-6E8A-4147-A177-3AD203B41FA5}">
                      <a16:colId xmlns:a16="http://schemas.microsoft.com/office/drawing/2014/main" val="1221873668"/>
                    </a:ext>
                  </a:extLst>
                </a:gridCol>
                <a:gridCol w="684000">
                  <a:extLst>
                    <a:ext uri="{9D8B030D-6E8A-4147-A177-3AD203B41FA5}">
                      <a16:colId xmlns:a16="http://schemas.microsoft.com/office/drawing/2014/main" val="3559548271"/>
                    </a:ext>
                  </a:extLst>
                </a:gridCol>
                <a:gridCol w="684000">
                  <a:extLst>
                    <a:ext uri="{9D8B030D-6E8A-4147-A177-3AD203B41FA5}">
                      <a16:colId xmlns:a16="http://schemas.microsoft.com/office/drawing/2014/main" val="2711565852"/>
                    </a:ext>
                  </a:extLst>
                </a:gridCol>
                <a:gridCol w="684000">
                  <a:extLst>
                    <a:ext uri="{9D8B030D-6E8A-4147-A177-3AD203B41FA5}">
                      <a16:colId xmlns:a16="http://schemas.microsoft.com/office/drawing/2014/main" val="478356817"/>
                    </a:ext>
                  </a:extLst>
                </a:gridCol>
                <a:gridCol w="684000">
                  <a:extLst>
                    <a:ext uri="{9D8B030D-6E8A-4147-A177-3AD203B41FA5}">
                      <a16:colId xmlns:a16="http://schemas.microsoft.com/office/drawing/2014/main" val="2873042398"/>
                    </a:ext>
                  </a:extLst>
                </a:gridCol>
                <a:gridCol w="1188000">
                  <a:extLst>
                    <a:ext uri="{9D8B030D-6E8A-4147-A177-3AD203B41FA5}">
                      <a16:colId xmlns:a16="http://schemas.microsoft.com/office/drawing/2014/main" val="3332320470"/>
                    </a:ext>
                  </a:extLst>
                </a:gridCol>
                <a:gridCol w="1188000">
                  <a:extLst>
                    <a:ext uri="{9D8B030D-6E8A-4147-A177-3AD203B41FA5}">
                      <a16:colId xmlns:a16="http://schemas.microsoft.com/office/drawing/2014/main" val="950772097"/>
                    </a:ext>
                  </a:extLst>
                </a:gridCol>
                <a:gridCol w="756000">
                  <a:extLst>
                    <a:ext uri="{9D8B030D-6E8A-4147-A177-3AD203B41FA5}">
                      <a16:colId xmlns:a16="http://schemas.microsoft.com/office/drawing/2014/main" val="2923426067"/>
                    </a:ext>
                  </a:extLst>
                </a:gridCol>
              </a:tblGrid>
              <a:tr h="7200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2022</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Vuosikate</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Vuosikate</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Suunnit.</a:t>
                      </a:r>
                      <a:br>
                        <a:rPr lang="fi-FI" sz="1000" u="none" strike="noStrike" dirty="0">
                          <a:effectLst/>
                        </a:rPr>
                      </a:br>
                      <a:r>
                        <a:rPr lang="fi-FI" sz="1000" u="none" strike="noStrike" dirty="0">
                          <a:effectLst/>
                        </a:rPr>
                        <a:t>mukaiset</a:t>
                      </a:r>
                      <a:br>
                        <a:rPr lang="fi-FI" sz="1000" u="none" strike="noStrike" dirty="0">
                          <a:effectLst/>
                        </a:rPr>
                      </a:br>
                      <a:r>
                        <a:rPr lang="fi-FI" sz="1000" u="none" strike="noStrike" dirty="0">
                          <a:effectLst/>
                        </a:rPr>
                        <a:t>poistot</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a:effectLst/>
                        </a:rPr>
                        <a:t>Tilikauden</a:t>
                      </a:r>
                      <a:br>
                        <a:rPr lang="fi-FI" sz="1000" u="none" strike="noStrike">
                          <a:effectLst/>
                        </a:rPr>
                      </a:br>
                      <a:r>
                        <a:rPr lang="fi-FI" sz="1000" u="none" strike="noStrike">
                          <a:effectLst/>
                        </a:rPr>
                        <a:t>yli-/</a:t>
                      </a:r>
                      <a:br>
                        <a:rPr lang="fi-FI" sz="1000" u="none" strike="noStrike">
                          <a:effectLst/>
                        </a:rPr>
                      </a:br>
                      <a:r>
                        <a:rPr lang="fi-FI" sz="1000" u="none" strike="noStrike">
                          <a:effectLst/>
                        </a:rPr>
                        <a:t>alijäämä</a:t>
                      </a:r>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a:effectLst/>
                        </a:rPr>
                        <a:t>investoin.</a:t>
                      </a:r>
                      <a:br>
                        <a:rPr lang="fi-FI" sz="1000" u="none" strike="noStrike" dirty="0">
                          <a:effectLst/>
                        </a:rPr>
                      </a:br>
                      <a:r>
                        <a:rPr lang="fi-FI" sz="1000" u="none" strike="noStrike" dirty="0">
                          <a:effectLst/>
                        </a:rPr>
                        <a:t>(brutto)</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Käyttöom.</a:t>
                      </a:r>
                      <a:br>
                        <a:rPr lang="fi-FI" sz="1000" b="0" u="none" strike="noStrike" dirty="0">
                          <a:effectLst/>
                        </a:rPr>
                      </a:br>
                      <a:r>
                        <a:rPr lang="fi-FI" sz="1000" b="0" u="none" strike="noStrike" dirty="0">
                          <a:effectLst/>
                        </a:rPr>
                        <a:t>investoin.</a:t>
                      </a:r>
                      <a:br>
                        <a:rPr lang="fi-FI" sz="1000" b="0" u="none" strike="noStrike" dirty="0">
                          <a:effectLst/>
                        </a:rPr>
                      </a:br>
                      <a:r>
                        <a:rPr lang="fi-FI" sz="1000" b="0" u="none" strike="noStrike" dirty="0">
                          <a:effectLst/>
                        </a:rPr>
                        <a:t>(brutto)</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Käyttöom.</a:t>
                      </a:r>
                      <a:br>
                        <a:rPr lang="fi-FI" sz="1000" u="none" strike="noStrike" dirty="0">
                          <a:effectLst/>
                        </a:rPr>
                      </a:br>
                      <a:r>
                        <a:rPr lang="fi-FI" sz="1000" u="none" strike="noStrike" dirty="0" err="1">
                          <a:effectLst/>
                        </a:rPr>
                        <a:t>inv.netto</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lisäys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Lainakannan</a:t>
                      </a:r>
                      <a:br>
                        <a:rPr lang="fi-FI" sz="1000" u="none" strike="noStrike" dirty="0">
                          <a:effectLst/>
                        </a:rPr>
                      </a:br>
                      <a:r>
                        <a:rPr lang="fi-FI" sz="1000" u="none" strike="noStrike" dirty="0">
                          <a:effectLst/>
                        </a:rPr>
                        <a:t>muutokset:</a:t>
                      </a:r>
                      <a:br>
                        <a:rPr lang="fi-FI" sz="1000" u="none" strike="noStrike" dirty="0">
                          <a:effectLst/>
                        </a:rPr>
                      </a:br>
                      <a:r>
                        <a:rPr lang="fi-FI" sz="1000" b="0" u="none" strike="noStrike" dirty="0">
                          <a:effectLst/>
                        </a:rPr>
                        <a:t>Pitkäaikaisten</a:t>
                      </a:r>
                      <a:br>
                        <a:rPr lang="fi-FI" sz="1000" b="0" u="none" strike="noStrike" dirty="0">
                          <a:effectLst/>
                        </a:rPr>
                      </a:br>
                      <a:r>
                        <a:rPr lang="fi-FI" sz="1000" b="0" u="none" strike="noStrike" dirty="0">
                          <a:effectLst/>
                        </a:rPr>
                        <a:t>lainojen vähennys</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Arvio pitkä-</a:t>
                      </a:r>
                      <a:br>
                        <a:rPr lang="fi-FI" sz="1000" u="none" strike="noStrike" dirty="0">
                          <a:effectLst/>
                        </a:rPr>
                      </a:br>
                      <a:r>
                        <a:rPr lang="fi-FI" sz="1000" u="none" strike="noStrike" dirty="0">
                          <a:effectLst/>
                        </a:rPr>
                        <a:t>aik. lainojen</a:t>
                      </a:r>
                      <a:br>
                        <a:rPr lang="fi-FI" sz="1000" u="none" strike="noStrike" dirty="0">
                          <a:effectLst/>
                        </a:rPr>
                      </a:br>
                      <a:r>
                        <a:rPr lang="fi-FI" sz="1000" u="none" strike="noStrike" dirty="0">
                          <a:effectLst/>
                        </a:rPr>
                        <a:t>määrästä</a:t>
                      </a:r>
                      <a:br>
                        <a:rPr lang="fi-FI" sz="1000" u="none" strike="noStrike" dirty="0">
                          <a:effectLst/>
                        </a:rPr>
                      </a:br>
                      <a:r>
                        <a:rPr lang="fi-FI" sz="1000" u="none" strike="noStrike" dirty="0">
                          <a:effectLst/>
                        </a:rPr>
                        <a:t>31.12.2024</a:t>
                      </a:r>
                      <a:endParaRPr lang="fi-FI" sz="1000" b="1"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598433876"/>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20 801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879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4 403</a:t>
                      </a:r>
                    </a:p>
                  </a:txBody>
                  <a:tcPr marL="36000" marR="36000" marT="18000" marB="18000" anchor="b"/>
                </a:tc>
                <a:extLst>
                  <a:ext uri="{0D108BD9-81ED-4DB2-BD59-A6C34878D82A}">
                    <a16:rowId xmlns:a16="http://schemas.microsoft.com/office/drawing/2014/main" val="3196256841"/>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3 871</a:t>
                      </a:r>
                    </a:p>
                  </a:txBody>
                  <a:tcPr marL="36000" marR="36000" marT="18000" marB="18000" anchor="b"/>
                </a:tc>
                <a:extLst>
                  <a:ext uri="{0D108BD9-81ED-4DB2-BD59-A6C34878D82A}">
                    <a16:rowId xmlns:a16="http://schemas.microsoft.com/office/drawing/2014/main" val="359423551"/>
                  </a:ext>
                </a:extLst>
              </a:tr>
              <a:tr h="17478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2 956</a:t>
                      </a:r>
                    </a:p>
                  </a:txBody>
                  <a:tcPr marL="36000" marR="36000" marT="18000" marB="18000" anchor="b"/>
                </a:tc>
                <a:extLst>
                  <a:ext uri="{0D108BD9-81ED-4DB2-BD59-A6C34878D82A}">
                    <a16:rowId xmlns:a16="http://schemas.microsoft.com/office/drawing/2014/main" val="1117088650"/>
                  </a:ext>
                </a:extLst>
              </a:tr>
              <a:tr h="198000">
                <a:tc>
                  <a:txBody>
                    <a:bodyPr/>
                    <a:lstStyle/>
                    <a:p>
                      <a:pPr algn="l" fontAlgn="b"/>
                      <a:r>
                        <a:rPr lang="fi-FI" sz="1000" u="none" strike="noStrike">
                          <a:effectLst/>
                        </a:rPr>
                        <a:t>Keitele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1 442</a:t>
                      </a:r>
                    </a:p>
                  </a:txBody>
                  <a:tcPr marL="36000" marR="36000" marT="18000" marB="18000" anchor="b"/>
                </a:tc>
                <a:extLst>
                  <a:ext uri="{0D108BD9-81ED-4DB2-BD59-A6C34878D82A}">
                    <a16:rowId xmlns:a16="http://schemas.microsoft.com/office/drawing/2014/main" val="90840900"/>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1 035</a:t>
                      </a:r>
                    </a:p>
                  </a:txBody>
                  <a:tcPr marL="36000" marR="36000" marT="18000" marB="18000" anchor="b"/>
                </a:tc>
                <a:extLst>
                  <a:ext uri="{0D108BD9-81ED-4DB2-BD59-A6C34878D82A}">
                    <a16:rowId xmlns:a16="http://schemas.microsoft.com/office/drawing/2014/main" val="722826061"/>
                  </a:ext>
                </a:extLst>
              </a:tr>
              <a:tr h="198000">
                <a:tc>
                  <a:txBody>
                    <a:bodyPr/>
                    <a:lstStyle/>
                    <a:p>
                      <a:pPr algn="l" fontAlgn="b"/>
                      <a:r>
                        <a:rPr lang="fi-FI" sz="1000" u="none" strike="noStrike">
                          <a:effectLst/>
                        </a:rPr>
                        <a:t>Kuopio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122 594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473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4 096</a:t>
                      </a:r>
                    </a:p>
                  </a:txBody>
                  <a:tcPr marL="36000" marR="36000" marT="18000" marB="18000" anchor="b"/>
                </a:tc>
                <a:extLst>
                  <a:ext uri="{0D108BD9-81ED-4DB2-BD59-A6C34878D82A}">
                    <a16:rowId xmlns:a16="http://schemas.microsoft.com/office/drawing/2014/main" val="1875810381"/>
                  </a:ext>
                </a:extLst>
              </a:tr>
              <a:tr h="198000">
                <a:tc>
                  <a:txBody>
                    <a:bodyPr/>
                    <a:lstStyle/>
                    <a:p>
                      <a:pPr algn="l" fontAlgn="b"/>
                      <a:r>
                        <a:rPr lang="fi-FI" sz="1000" u="none" strike="noStrike">
                          <a:effectLst/>
                        </a:rPr>
                        <a:t>Lapinlahti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4 149</a:t>
                      </a:r>
                    </a:p>
                  </a:txBody>
                  <a:tcPr marL="36000" marR="36000" marT="18000" marB="18000" anchor="b"/>
                </a:tc>
                <a:extLst>
                  <a:ext uri="{0D108BD9-81ED-4DB2-BD59-A6C34878D82A}">
                    <a16:rowId xmlns:a16="http://schemas.microsoft.com/office/drawing/2014/main" val="2985893778"/>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9 177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926</a:t>
                      </a:r>
                    </a:p>
                  </a:txBody>
                  <a:tcPr marL="36000" marR="36000" marT="18000" marB="18000" anchor="b"/>
                </a:tc>
                <a:extLst>
                  <a:ext uri="{0D108BD9-81ED-4DB2-BD59-A6C34878D82A}">
                    <a16:rowId xmlns:a16="http://schemas.microsoft.com/office/drawing/2014/main" val="1087406342"/>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3 420</a:t>
                      </a:r>
                    </a:p>
                  </a:txBody>
                  <a:tcPr marL="36000" marR="36000" marT="18000" marB="18000" anchor="b"/>
                </a:tc>
                <a:extLst>
                  <a:ext uri="{0D108BD9-81ED-4DB2-BD59-A6C34878D82A}">
                    <a16:rowId xmlns:a16="http://schemas.microsoft.com/office/drawing/2014/main" val="879822964"/>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3 507</a:t>
                      </a:r>
                    </a:p>
                  </a:txBody>
                  <a:tcPr marL="36000" marR="36000" marT="18000" marB="18000" anchor="b"/>
                </a:tc>
                <a:extLst>
                  <a:ext uri="{0D108BD9-81ED-4DB2-BD59-A6C34878D82A}">
                    <a16:rowId xmlns:a16="http://schemas.microsoft.com/office/drawing/2014/main" val="929151253"/>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3 408</a:t>
                      </a:r>
                    </a:p>
                  </a:txBody>
                  <a:tcPr marL="36000" marR="36000" marT="18000" marB="18000" anchor="b"/>
                </a:tc>
                <a:extLst>
                  <a:ext uri="{0D108BD9-81ED-4DB2-BD59-A6C34878D82A}">
                    <a16:rowId xmlns:a16="http://schemas.microsoft.com/office/drawing/2014/main" val="518346312"/>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3 300</a:t>
                      </a:r>
                    </a:p>
                  </a:txBody>
                  <a:tcPr marL="36000" marR="36000" marT="18000" marB="18000" anchor="b"/>
                </a:tc>
                <a:extLst>
                  <a:ext uri="{0D108BD9-81ED-4DB2-BD59-A6C34878D82A}">
                    <a16:rowId xmlns:a16="http://schemas.microsoft.com/office/drawing/2014/main" val="3998633854"/>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1 343</a:t>
                      </a:r>
                    </a:p>
                  </a:txBody>
                  <a:tcPr marL="36000" marR="36000" marT="18000" marB="18000" anchor="b"/>
                </a:tc>
                <a:extLst>
                  <a:ext uri="{0D108BD9-81ED-4DB2-BD59-A6C34878D82A}">
                    <a16:rowId xmlns:a16="http://schemas.microsoft.com/office/drawing/2014/main" val="2195293815"/>
                  </a:ext>
                </a:extLst>
              </a:tr>
              <a:tr h="198000">
                <a:tc>
                  <a:txBody>
                    <a:bodyPr/>
                    <a:lstStyle/>
                    <a:p>
                      <a:pPr algn="l" fontAlgn="b"/>
                      <a:r>
                        <a:rPr lang="fi-FI" sz="1000" u="none" strike="noStrike">
                          <a:effectLst/>
                        </a:rPr>
                        <a:t>Suonenjoki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6 763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2 915</a:t>
                      </a:r>
                    </a:p>
                  </a:txBody>
                  <a:tcPr marL="36000" marR="36000" marT="18000" marB="18000" anchor="b"/>
                </a:tc>
                <a:extLst>
                  <a:ext uri="{0D108BD9-81ED-4DB2-BD59-A6C34878D82A}">
                    <a16:rowId xmlns:a16="http://schemas.microsoft.com/office/drawing/2014/main" val="3680078738"/>
                  </a:ext>
                </a:extLst>
              </a:tr>
              <a:tr h="198000">
                <a:tc>
                  <a:txBody>
                    <a:bodyPr/>
                    <a:lstStyle/>
                    <a:p>
                      <a:pPr algn="l" fontAlgn="b"/>
                      <a:r>
                        <a:rPr lang="fi-FI" sz="1000" u="none" strike="noStrike">
                          <a:effectLst/>
                        </a:rPr>
                        <a:t>Tervo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3 178</a:t>
                      </a:r>
                    </a:p>
                  </a:txBody>
                  <a:tcPr marL="36000" marR="36000" marT="18000" marB="18000" anchor="b"/>
                </a:tc>
                <a:extLst>
                  <a:ext uri="{0D108BD9-81ED-4DB2-BD59-A6C34878D82A}">
                    <a16:rowId xmlns:a16="http://schemas.microsoft.com/office/drawing/2014/main" val="4229150105"/>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1 869</a:t>
                      </a:r>
                    </a:p>
                  </a:txBody>
                  <a:tcPr marL="36000" marR="36000" marT="18000" marB="18000" anchor="b"/>
                </a:tc>
                <a:extLst>
                  <a:ext uri="{0D108BD9-81ED-4DB2-BD59-A6C34878D82A}">
                    <a16:rowId xmlns:a16="http://schemas.microsoft.com/office/drawing/2014/main" val="2345359946"/>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5 275</a:t>
                      </a:r>
                    </a:p>
                  </a:txBody>
                  <a:tcPr marL="36000" marR="36000" marT="18000" marB="18000" anchor="b"/>
                </a:tc>
                <a:extLst>
                  <a:ext uri="{0D108BD9-81ED-4DB2-BD59-A6C34878D82A}">
                    <a16:rowId xmlns:a16="http://schemas.microsoft.com/office/drawing/2014/main" val="2146944156"/>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3 205</a:t>
                      </a:r>
                    </a:p>
                  </a:txBody>
                  <a:tcPr marL="36000" marR="36000" marT="18000" marB="18000" anchor="b"/>
                </a:tc>
                <a:extLst>
                  <a:ext uri="{0D108BD9-81ED-4DB2-BD59-A6C34878D82A}">
                    <a16:rowId xmlns:a16="http://schemas.microsoft.com/office/drawing/2014/main" val="421161583"/>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1 419</a:t>
                      </a:r>
                    </a:p>
                  </a:txBody>
                  <a:tcPr marL="36000" marR="36000" marT="18000" marB="18000" anchor="b"/>
                </a:tc>
                <a:extLst>
                  <a:ext uri="{0D108BD9-81ED-4DB2-BD59-A6C34878D82A}">
                    <a16:rowId xmlns:a16="http://schemas.microsoft.com/office/drawing/2014/main" val="3591827845"/>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247 689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306</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316</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364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429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642</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633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608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618</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762</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482</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3 734</a:t>
                      </a:r>
                    </a:p>
                  </a:txBody>
                  <a:tcPr marL="36000" marR="36000" marT="18000" marB="18000" anchor="b"/>
                </a:tc>
                <a:extLst>
                  <a:ext uri="{0D108BD9-81ED-4DB2-BD59-A6C34878D82A}">
                    <a16:rowId xmlns:a16="http://schemas.microsoft.com/office/drawing/2014/main" val="3194123193"/>
                  </a:ext>
                </a:extLst>
              </a:tr>
            </a:tbl>
          </a:graphicData>
        </a:graphic>
      </p:graphicFrame>
    </p:spTree>
    <p:extLst>
      <p:ext uri="{BB962C8B-B14F-4D97-AF65-F5344CB8AC3E}">
        <p14:creationId xmlns:p14="http://schemas.microsoft.com/office/powerpoint/2010/main" val="3263260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fontScale="90000"/>
          </a:bodyPr>
          <a:lstStyle/>
          <a:p>
            <a:r>
              <a:rPr lang="fi-FI" sz="3600" dirty="0"/>
              <a:t>Pohjois-Savon kuntien talousarviot v. 2024 (1 000 €) 5/6</a:t>
            </a:r>
            <a:br>
              <a:rPr lang="fi-FI" dirty="0"/>
            </a:br>
            <a:r>
              <a:rPr lang="fi-FI" sz="22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FA6D3364-2EB4-0B1B-1107-CFF8E803BE31}"/>
              </a:ext>
            </a:extLst>
          </p:cNvPr>
          <p:cNvSpPr txBox="1"/>
          <p:nvPr/>
        </p:nvSpPr>
        <p:spPr>
          <a:xfrm>
            <a:off x="0" y="6627168"/>
            <a:ext cx="9877331"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2023</a:t>
            </a:r>
          </a:p>
        </p:txBody>
      </p:sp>
      <p:graphicFrame>
        <p:nvGraphicFramePr>
          <p:cNvPr id="4" name="Taulukko 3">
            <a:extLst>
              <a:ext uri="{FF2B5EF4-FFF2-40B4-BE49-F238E27FC236}">
                <a16:creationId xmlns:a16="http://schemas.microsoft.com/office/drawing/2014/main" id="{351779AF-ACAE-B39F-F7C8-62CE0249D3D5}"/>
              </a:ext>
            </a:extLst>
          </p:cNvPr>
          <p:cNvGraphicFramePr>
            <a:graphicFrameLocks noGrp="1"/>
          </p:cNvGraphicFramePr>
          <p:nvPr>
            <p:extLst>
              <p:ext uri="{D42A27DB-BD31-4B8C-83A1-F6EECF244321}">
                <p14:modId xmlns:p14="http://schemas.microsoft.com/office/powerpoint/2010/main" val="436527565"/>
              </p:ext>
            </p:extLst>
          </p:nvPr>
        </p:nvGraphicFramePr>
        <p:xfrm>
          <a:off x="658800" y="1609200"/>
          <a:ext cx="10823056" cy="4453200"/>
        </p:xfrm>
        <a:graphic>
          <a:graphicData uri="http://schemas.openxmlformats.org/drawingml/2006/table">
            <a:tbl>
              <a:tblPr firstRow="1" bandRow="1">
                <a:tableStyleId>{9D7B26C5-4107-4FEC-AEDC-1716B250A1EF}</a:tableStyleId>
              </a:tblPr>
              <a:tblGrid>
                <a:gridCol w="1103056">
                  <a:extLst>
                    <a:ext uri="{9D8B030D-6E8A-4147-A177-3AD203B41FA5}">
                      <a16:colId xmlns:a16="http://schemas.microsoft.com/office/drawing/2014/main" val="2231049387"/>
                    </a:ext>
                  </a:extLst>
                </a:gridCol>
                <a:gridCol w="864000">
                  <a:extLst>
                    <a:ext uri="{9D8B030D-6E8A-4147-A177-3AD203B41FA5}">
                      <a16:colId xmlns:a16="http://schemas.microsoft.com/office/drawing/2014/main" val="2992998385"/>
                    </a:ext>
                  </a:extLst>
                </a:gridCol>
                <a:gridCol w="936000">
                  <a:extLst>
                    <a:ext uri="{9D8B030D-6E8A-4147-A177-3AD203B41FA5}">
                      <a16:colId xmlns:a16="http://schemas.microsoft.com/office/drawing/2014/main" val="1443327255"/>
                    </a:ext>
                  </a:extLst>
                </a:gridCol>
                <a:gridCol w="936000">
                  <a:extLst>
                    <a:ext uri="{9D8B030D-6E8A-4147-A177-3AD203B41FA5}">
                      <a16:colId xmlns:a16="http://schemas.microsoft.com/office/drawing/2014/main" val="4185891238"/>
                    </a:ext>
                  </a:extLst>
                </a:gridCol>
                <a:gridCol w="936000">
                  <a:extLst>
                    <a:ext uri="{9D8B030D-6E8A-4147-A177-3AD203B41FA5}">
                      <a16:colId xmlns:a16="http://schemas.microsoft.com/office/drawing/2014/main" val="1603223306"/>
                    </a:ext>
                  </a:extLst>
                </a:gridCol>
                <a:gridCol w="1080000">
                  <a:extLst>
                    <a:ext uri="{9D8B030D-6E8A-4147-A177-3AD203B41FA5}">
                      <a16:colId xmlns:a16="http://schemas.microsoft.com/office/drawing/2014/main" val="1085969667"/>
                    </a:ext>
                  </a:extLst>
                </a:gridCol>
                <a:gridCol w="1080000">
                  <a:extLst>
                    <a:ext uri="{9D8B030D-6E8A-4147-A177-3AD203B41FA5}">
                      <a16:colId xmlns:a16="http://schemas.microsoft.com/office/drawing/2014/main" val="1298011686"/>
                    </a:ext>
                  </a:extLst>
                </a:gridCol>
                <a:gridCol w="1080000">
                  <a:extLst>
                    <a:ext uri="{9D8B030D-6E8A-4147-A177-3AD203B41FA5}">
                      <a16:colId xmlns:a16="http://schemas.microsoft.com/office/drawing/2014/main" val="2180485326"/>
                    </a:ext>
                  </a:extLst>
                </a:gridCol>
                <a:gridCol w="936000">
                  <a:extLst>
                    <a:ext uri="{9D8B030D-6E8A-4147-A177-3AD203B41FA5}">
                      <a16:colId xmlns:a16="http://schemas.microsoft.com/office/drawing/2014/main" val="717001717"/>
                    </a:ext>
                  </a:extLst>
                </a:gridCol>
                <a:gridCol w="936000">
                  <a:extLst>
                    <a:ext uri="{9D8B030D-6E8A-4147-A177-3AD203B41FA5}">
                      <a16:colId xmlns:a16="http://schemas.microsoft.com/office/drawing/2014/main" val="861488987"/>
                    </a:ext>
                  </a:extLst>
                </a:gridCol>
                <a:gridCol w="936000">
                  <a:extLst>
                    <a:ext uri="{9D8B030D-6E8A-4147-A177-3AD203B41FA5}">
                      <a16:colId xmlns:a16="http://schemas.microsoft.com/office/drawing/2014/main" val="2215327996"/>
                    </a:ext>
                  </a:extLst>
                </a:gridCol>
              </a:tblGrid>
              <a:tr h="468000">
                <a:tc>
                  <a:txBody>
                    <a:bodyPr/>
                    <a:lstStyle/>
                    <a:p>
                      <a:pPr algn="l" fontAlgn="b"/>
                      <a:r>
                        <a:rPr lang="fi-FI" sz="1000" u="none" strike="noStrike">
                          <a:effectLst/>
                        </a:rPr>
                        <a:t>Kunta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2022</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Toimintatulot</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Toimintatulot</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Toimintatulot</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 omaan käyttöön v. 2024</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 omaan</a:t>
                      </a:r>
                      <a:br>
                        <a:rPr lang="fi-FI" sz="1000" b="0" i="1" u="none" strike="noStrike" dirty="0">
                          <a:effectLst/>
                        </a:rPr>
                      </a:br>
                      <a:r>
                        <a:rPr lang="fi-FI" sz="1000" b="0" i="1" u="none" strike="noStrike" dirty="0">
                          <a:effectLst/>
                        </a:rPr>
                        <a:t>käyttöön v. 2025</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 omaan</a:t>
                      </a:r>
                      <a:br>
                        <a:rPr lang="fi-FI" sz="1000" b="0" i="1" u="none" strike="noStrike" dirty="0">
                          <a:effectLst/>
                        </a:rPr>
                      </a:br>
                      <a:r>
                        <a:rPr lang="fi-FI" sz="1000" b="0" i="1" u="none" strike="noStrike" dirty="0">
                          <a:effectLst/>
                        </a:rPr>
                        <a:t>käyttöön v. 2026</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Toimintamenot</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Toimintamenot</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Toimintamenot</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3018707628"/>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20 801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41 255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40 058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40 754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95 938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100 110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101 772</a:t>
                      </a:r>
                    </a:p>
                  </a:txBody>
                  <a:tcPr marL="36000" marR="36000" marT="18000" marB="18000" anchor="b"/>
                </a:tc>
                <a:extLst>
                  <a:ext uri="{0D108BD9-81ED-4DB2-BD59-A6C34878D82A}">
                    <a16:rowId xmlns:a16="http://schemas.microsoft.com/office/drawing/2014/main" val="1194132111"/>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3 070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14 207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15 172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15 413</a:t>
                      </a:r>
                    </a:p>
                  </a:txBody>
                  <a:tcPr marL="36000" marR="36000" marT="18000" marB="18000" anchor="b"/>
                </a:tc>
                <a:extLst>
                  <a:ext uri="{0D108BD9-81ED-4DB2-BD59-A6C34878D82A}">
                    <a16:rowId xmlns:a16="http://schemas.microsoft.com/office/drawing/2014/main" val="907431665"/>
                  </a:ext>
                </a:extLst>
              </a:tr>
              <a:tr h="198000">
                <a:tc>
                  <a:txBody>
                    <a:bodyPr/>
                    <a:lstStyle/>
                    <a:p>
                      <a:pPr algn="l" fontAlgn="b"/>
                      <a:r>
                        <a:rPr lang="fi-FI" sz="1000" u="none" strike="noStrike">
                          <a:effectLst/>
                        </a:rPr>
                        <a:t>Kaavi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1 696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7 458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7 732</a:t>
                      </a:r>
                    </a:p>
                  </a:txBody>
                  <a:tcPr marL="36000" marR="36000" marT="18000" marB="18000" anchor="b"/>
                </a:tc>
                <a:extLst>
                  <a:ext uri="{0D108BD9-81ED-4DB2-BD59-A6C34878D82A}">
                    <a16:rowId xmlns:a16="http://schemas.microsoft.com/office/drawing/2014/main" val="2336739906"/>
                  </a:ext>
                </a:extLst>
              </a:tr>
              <a:tr h="198000">
                <a:tc>
                  <a:txBody>
                    <a:bodyPr/>
                    <a:lstStyle/>
                    <a:p>
                      <a:pPr algn="l" fontAlgn="b"/>
                      <a:r>
                        <a:rPr lang="fi-FI" sz="1000" u="none" strike="noStrike" dirty="0">
                          <a:effectLst/>
                        </a:rPr>
                        <a:t>Keitele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7 216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7 300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7 350</a:t>
                      </a:r>
                    </a:p>
                  </a:txBody>
                  <a:tcPr marL="36000" marR="36000" marT="18000" marB="18000" anchor="b"/>
                </a:tc>
                <a:extLst>
                  <a:ext uri="{0D108BD9-81ED-4DB2-BD59-A6C34878D82A}">
                    <a16:rowId xmlns:a16="http://schemas.microsoft.com/office/drawing/2014/main" val="2501879008"/>
                  </a:ext>
                </a:extLst>
              </a:tr>
              <a:tr h="198000">
                <a:tc>
                  <a:txBody>
                    <a:bodyPr/>
                    <a:lstStyle/>
                    <a:p>
                      <a:pPr algn="l" fontAlgn="b"/>
                      <a:r>
                        <a:rPr lang="fi-FI" sz="1000" u="none" strike="noStrike" dirty="0">
                          <a:effectLst/>
                        </a:rPr>
                        <a:t>Kiuruvesi </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6 302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6 205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6 189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27 111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28 983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29 690</a:t>
                      </a:r>
                    </a:p>
                  </a:txBody>
                  <a:tcPr marL="36000" marR="36000" marT="18000" marB="18000" anchor="b"/>
                </a:tc>
                <a:extLst>
                  <a:ext uri="{0D108BD9-81ED-4DB2-BD59-A6C34878D82A}">
                    <a16:rowId xmlns:a16="http://schemas.microsoft.com/office/drawing/2014/main" val="3059786793"/>
                  </a:ext>
                </a:extLst>
              </a:tr>
              <a:tr h="198000">
                <a:tc>
                  <a:txBody>
                    <a:bodyPr/>
                    <a:lstStyle/>
                    <a:p>
                      <a:pPr algn="l" fontAlgn="b"/>
                      <a:r>
                        <a:rPr lang="fi-FI" sz="1000" u="none" strike="noStrike">
                          <a:effectLst/>
                        </a:rPr>
                        <a:t>Kuopio </a:t>
                      </a:r>
                      <a:r>
                        <a:rPr lang="fi-FI" sz="1000" u="none" strike="noStrike" baseline="30000">
                          <a:effectLst/>
                        </a:rPr>
                        <a:t>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122 594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119 445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127 634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131 187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420 955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447 235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454 142</a:t>
                      </a:r>
                    </a:p>
                  </a:txBody>
                  <a:tcPr marL="36000" marR="36000" marT="18000" marB="18000" anchor="b"/>
                </a:tc>
                <a:extLst>
                  <a:ext uri="{0D108BD9-81ED-4DB2-BD59-A6C34878D82A}">
                    <a16:rowId xmlns:a16="http://schemas.microsoft.com/office/drawing/2014/main" val="1290192803"/>
                  </a:ext>
                </a:extLst>
              </a:tr>
              <a:tr h="198000">
                <a:tc>
                  <a:txBody>
                    <a:bodyPr/>
                    <a:lstStyle/>
                    <a:p>
                      <a:pPr algn="l" fontAlgn="b"/>
                      <a:r>
                        <a:rPr lang="fi-FI" sz="1000" u="none" strike="noStrike">
                          <a:effectLst/>
                        </a:rPr>
                        <a:t>Lapinlahti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5 827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28 364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30 615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31 270</a:t>
                      </a:r>
                    </a:p>
                  </a:txBody>
                  <a:tcPr marL="36000" marR="36000" marT="18000" marB="18000" anchor="b"/>
                </a:tc>
                <a:extLst>
                  <a:ext uri="{0D108BD9-81ED-4DB2-BD59-A6C34878D82A}">
                    <a16:rowId xmlns:a16="http://schemas.microsoft.com/office/drawing/2014/main" val="2972281946"/>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9 177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8 535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30 547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31 585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32 285</a:t>
                      </a:r>
                    </a:p>
                  </a:txBody>
                  <a:tcPr marL="36000" marR="36000" marT="18000" marB="18000" anchor="b"/>
                </a:tc>
                <a:extLst>
                  <a:ext uri="{0D108BD9-81ED-4DB2-BD59-A6C34878D82A}">
                    <a16:rowId xmlns:a16="http://schemas.microsoft.com/office/drawing/2014/main" val="2919074414"/>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3 862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16 009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17 247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18 031</a:t>
                      </a:r>
                    </a:p>
                  </a:txBody>
                  <a:tcPr marL="36000" marR="36000" marT="18000" marB="18000" anchor="b"/>
                </a:tc>
                <a:extLst>
                  <a:ext uri="{0D108BD9-81ED-4DB2-BD59-A6C34878D82A}">
                    <a16:rowId xmlns:a16="http://schemas.microsoft.com/office/drawing/2014/main" val="50980447"/>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12 029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12 320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12 318</a:t>
                      </a:r>
                    </a:p>
                  </a:txBody>
                  <a:tcPr marL="36000" marR="36000" marT="18000" marB="18000" anchor="b"/>
                </a:tc>
                <a:extLst>
                  <a:ext uri="{0D108BD9-81ED-4DB2-BD59-A6C34878D82A}">
                    <a16:rowId xmlns:a16="http://schemas.microsoft.com/office/drawing/2014/main" val="1350476113"/>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7 083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7 299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7 318</a:t>
                      </a:r>
                    </a:p>
                  </a:txBody>
                  <a:tcPr marL="36000" marR="36000" marT="18000" marB="18000" anchor="b"/>
                </a:tc>
                <a:extLst>
                  <a:ext uri="{0D108BD9-81ED-4DB2-BD59-A6C34878D82A}">
                    <a16:rowId xmlns:a16="http://schemas.microsoft.com/office/drawing/2014/main" val="466146329"/>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14 230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77 921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81 442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82 718</a:t>
                      </a:r>
                    </a:p>
                  </a:txBody>
                  <a:tcPr marL="36000" marR="36000" marT="18000" marB="18000" anchor="b"/>
                </a:tc>
                <a:extLst>
                  <a:ext uri="{0D108BD9-81ED-4DB2-BD59-A6C34878D82A}">
                    <a16:rowId xmlns:a16="http://schemas.microsoft.com/office/drawing/2014/main" val="3629149425"/>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13 288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14 411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14 835</a:t>
                      </a:r>
                    </a:p>
                  </a:txBody>
                  <a:tcPr marL="36000" marR="36000" marT="18000" marB="18000" anchor="b"/>
                </a:tc>
                <a:extLst>
                  <a:ext uri="{0D108BD9-81ED-4DB2-BD59-A6C34878D82A}">
                    <a16:rowId xmlns:a16="http://schemas.microsoft.com/office/drawing/2014/main" val="1228024188"/>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6 763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5 546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5 640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24 645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25 700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25 400</a:t>
                      </a:r>
                    </a:p>
                  </a:txBody>
                  <a:tcPr marL="36000" marR="36000" marT="18000" marB="18000" anchor="b"/>
                </a:tc>
                <a:extLst>
                  <a:ext uri="{0D108BD9-81ED-4DB2-BD59-A6C34878D82A}">
                    <a16:rowId xmlns:a16="http://schemas.microsoft.com/office/drawing/2014/main" val="1394325039"/>
                  </a:ext>
                </a:extLst>
              </a:tr>
              <a:tr h="198000">
                <a:tc>
                  <a:txBody>
                    <a:bodyPr/>
                    <a:lstStyle/>
                    <a:p>
                      <a:pPr algn="l" fontAlgn="b"/>
                      <a:r>
                        <a:rPr lang="fi-FI" sz="1000" u="none" strike="noStrike">
                          <a:effectLst/>
                        </a:rPr>
                        <a:t>Tervo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6 027</a:t>
                      </a:r>
                    </a:p>
                  </a:txBody>
                  <a:tcPr marL="36000" marR="36000" marT="18000" marB="18000" anchor="b"/>
                </a:tc>
                <a:extLst>
                  <a:ext uri="{0D108BD9-81ED-4DB2-BD59-A6C34878D82A}">
                    <a16:rowId xmlns:a16="http://schemas.microsoft.com/office/drawing/2014/main" val="4289187724"/>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2 854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2 868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9 049</a:t>
                      </a:r>
                    </a:p>
                  </a:txBody>
                  <a:tcPr marL="36000" marR="36000" marT="18000" marB="18000" anchor="b"/>
                </a:tc>
                <a:extLst>
                  <a:ext uri="{0D108BD9-81ED-4DB2-BD59-A6C34878D82A}">
                    <a16:rowId xmlns:a16="http://schemas.microsoft.com/office/drawing/2014/main" val="2503859261"/>
                  </a:ext>
                </a:extLst>
              </a:tr>
              <a:tr h="198000">
                <a:tc>
                  <a:txBody>
                    <a:bodyPr/>
                    <a:lstStyle/>
                    <a:p>
                      <a:pPr algn="l" fontAlgn="b"/>
                      <a:r>
                        <a:rPr lang="fi-FI" sz="1000" u="none" strike="noStrike">
                          <a:effectLst/>
                        </a:rPr>
                        <a:t>Varkaus</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17 455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17 665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17 925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67 297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72 941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73 210</a:t>
                      </a:r>
                    </a:p>
                  </a:txBody>
                  <a:tcPr marL="36000" marR="36000" marT="18000" marB="18000" anchor="b"/>
                </a:tc>
                <a:extLst>
                  <a:ext uri="{0D108BD9-81ED-4DB2-BD59-A6C34878D82A}">
                    <a16:rowId xmlns:a16="http://schemas.microsoft.com/office/drawing/2014/main" val="3821811610"/>
                  </a:ext>
                </a:extLst>
              </a:tr>
              <a:tr h="198000">
                <a:tc>
                  <a:txBody>
                    <a:bodyPr/>
                    <a:lstStyle/>
                    <a:p>
                      <a:pPr algn="l" fontAlgn="b"/>
                      <a:r>
                        <a:rPr lang="fi-FI" sz="1000" u="none" strike="noStrike">
                          <a:effectLst/>
                        </a:rPr>
                        <a:t>Vesanto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8 166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8 576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8 276</a:t>
                      </a:r>
                    </a:p>
                  </a:txBody>
                  <a:tcPr marL="36000" marR="36000" marT="18000" marB="18000" anchor="b"/>
                </a:tc>
                <a:extLst>
                  <a:ext uri="{0D108BD9-81ED-4DB2-BD59-A6C34878D82A}">
                    <a16:rowId xmlns:a16="http://schemas.microsoft.com/office/drawing/2014/main" val="3053424548"/>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12 814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13 545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13 763</a:t>
                      </a:r>
                    </a:p>
                  </a:txBody>
                  <a:tcPr marL="36000" marR="36000" marT="18000" marB="18000" anchor="b"/>
                </a:tc>
                <a:extLst>
                  <a:ext uri="{0D108BD9-81ED-4DB2-BD59-A6C34878D82A}">
                    <a16:rowId xmlns:a16="http://schemas.microsoft.com/office/drawing/2014/main" val="1873605476"/>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247 689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246 891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254 049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257 314</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827</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830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831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885 732</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937 117</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950 599</a:t>
                      </a:r>
                    </a:p>
                  </a:txBody>
                  <a:tcPr marL="36000" marR="36000" marT="18000" marB="18000" anchor="b"/>
                </a:tc>
                <a:extLst>
                  <a:ext uri="{0D108BD9-81ED-4DB2-BD59-A6C34878D82A}">
                    <a16:rowId xmlns:a16="http://schemas.microsoft.com/office/drawing/2014/main" val="3152404488"/>
                  </a:ext>
                </a:extLst>
              </a:tr>
            </a:tbl>
          </a:graphicData>
        </a:graphic>
      </p:graphicFrame>
    </p:spTree>
    <p:extLst>
      <p:ext uri="{BB962C8B-B14F-4D97-AF65-F5344CB8AC3E}">
        <p14:creationId xmlns:p14="http://schemas.microsoft.com/office/powerpoint/2010/main" val="929195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2024 (1 000 €) 6/6</a:t>
            </a:r>
            <a:br>
              <a:rPr lang="fi-FI" dirty="0"/>
            </a:br>
            <a:r>
              <a:rPr lang="fi-FI" sz="20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2" name="Taulukko 1">
            <a:extLst>
              <a:ext uri="{FF2B5EF4-FFF2-40B4-BE49-F238E27FC236}">
                <a16:creationId xmlns:a16="http://schemas.microsoft.com/office/drawing/2014/main" id="{C7D78DF8-E577-A1B4-A4E7-6133810B5651}"/>
              </a:ext>
            </a:extLst>
          </p:cNvPr>
          <p:cNvGraphicFramePr>
            <a:graphicFrameLocks noGrp="1"/>
          </p:cNvGraphicFramePr>
          <p:nvPr>
            <p:extLst>
              <p:ext uri="{D42A27DB-BD31-4B8C-83A1-F6EECF244321}">
                <p14:modId xmlns:p14="http://schemas.microsoft.com/office/powerpoint/2010/main" val="2288482865"/>
              </p:ext>
            </p:extLst>
          </p:nvPr>
        </p:nvGraphicFramePr>
        <p:xfrm>
          <a:off x="658800" y="1609200"/>
          <a:ext cx="10821600" cy="4453200"/>
        </p:xfrm>
        <a:graphic>
          <a:graphicData uri="http://schemas.openxmlformats.org/drawingml/2006/table">
            <a:tbl>
              <a:tblPr firstRow="1" bandRow="1">
                <a:tableStyleId>{9D7B26C5-4107-4FEC-AEDC-1716B250A1EF}</a:tableStyleId>
              </a:tblPr>
              <a:tblGrid>
                <a:gridCol w="1101600">
                  <a:extLst>
                    <a:ext uri="{9D8B030D-6E8A-4147-A177-3AD203B41FA5}">
                      <a16:colId xmlns:a16="http://schemas.microsoft.com/office/drawing/2014/main" val="1207811943"/>
                    </a:ext>
                  </a:extLst>
                </a:gridCol>
                <a:gridCol w="972000">
                  <a:extLst>
                    <a:ext uri="{9D8B030D-6E8A-4147-A177-3AD203B41FA5}">
                      <a16:colId xmlns:a16="http://schemas.microsoft.com/office/drawing/2014/main" val="1592986912"/>
                    </a:ext>
                  </a:extLst>
                </a:gridCol>
                <a:gridCol w="972000">
                  <a:extLst>
                    <a:ext uri="{9D8B030D-6E8A-4147-A177-3AD203B41FA5}">
                      <a16:colId xmlns:a16="http://schemas.microsoft.com/office/drawing/2014/main" val="4017569970"/>
                    </a:ext>
                  </a:extLst>
                </a:gridCol>
                <a:gridCol w="972000">
                  <a:extLst>
                    <a:ext uri="{9D8B030D-6E8A-4147-A177-3AD203B41FA5}">
                      <a16:colId xmlns:a16="http://schemas.microsoft.com/office/drawing/2014/main" val="3709209375"/>
                    </a:ext>
                  </a:extLst>
                </a:gridCol>
                <a:gridCol w="972000">
                  <a:extLst>
                    <a:ext uri="{9D8B030D-6E8A-4147-A177-3AD203B41FA5}">
                      <a16:colId xmlns:a16="http://schemas.microsoft.com/office/drawing/2014/main" val="3095587276"/>
                    </a:ext>
                  </a:extLst>
                </a:gridCol>
                <a:gridCol w="972000">
                  <a:extLst>
                    <a:ext uri="{9D8B030D-6E8A-4147-A177-3AD203B41FA5}">
                      <a16:colId xmlns:a16="http://schemas.microsoft.com/office/drawing/2014/main" val="1738678637"/>
                    </a:ext>
                  </a:extLst>
                </a:gridCol>
                <a:gridCol w="972000">
                  <a:extLst>
                    <a:ext uri="{9D8B030D-6E8A-4147-A177-3AD203B41FA5}">
                      <a16:colId xmlns:a16="http://schemas.microsoft.com/office/drawing/2014/main" val="257956592"/>
                    </a:ext>
                  </a:extLst>
                </a:gridCol>
                <a:gridCol w="972000">
                  <a:extLst>
                    <a:ext uri="{9D8B030D-6E8A-4147-A177-3AD203B41FA5}">
                      <a16:colId xmlns:a16="http://schemas.microsoft.com/office/drawing/2014/main" val="3429404557"/>
                    </a:ext>
                  </a:extLst>
                </a:gridCol>
                <a:gridCol w="972000">
                  <a:extLst>
                    <a:ext uri="{9D8B030D-6E8A-4147-A177-3AD203B41FA5}">
                      <a16:colId xmlns:a16="http://schemas.microsoft.com/office/drawing/2014/main" val="4242843884"/>
                    </a:ext>
                  </a:extLst>
                </a:gridCol>
                <a:gridCol w="972000">
                  <a:extLst>
                    <a:ext uri="{9D8B030D-6E8A-4147-A177-3AD203B41FA5}">
                      <a16:colId xmlns:a16="http://schemas.microsoft.com/office/drawing/2014/main" val="3505349660"/>
                    </a:ext>
                  </a:extLst>
                </a:gridCol>
                <a:gridCol w="972000">
                  <a:extLst>
                    <a:ext uri="{9D8B030D-6E8A-4147-A177-3AD203B41FA5}">
                      <a16:colId xmlns:a16="http://schemas.microsoft.com/office/drawing/2014/main" val="1795568426"/>
                    </a:ext>
                  </a:extLst>
                </a:gridCol>
              </a:tblGrid>
              <a:tr h="4932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2022</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Verotulot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Valtionosuudet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Käyttötulot</a:t>
                      </a:r>
                      <a:br>
                        <a:rPr lang="fi-FI" sz="1000" u="none" strike="noStrike" dirty="0">
                          <a:effectLst/>
                        </a:rPr>
                      </a:br>
                      <a:r>
                        <a:rPr lang="fi-FI" sz="1000" u="none" strike="noStrike" dirty="0">
                          <a:effectLst/>
                        </a:rPr>
                        <a:t>v. 2024</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Käyttötulot</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Käyttötulot</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1985317239"/>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20 801</a:t>
                      </a: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42 368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43 282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44 463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21 473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24 283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24 717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105 096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107 623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109 934</a:t>
                      </a:r>
                    </a:p>
                  </a:txBody>
                  <a:tcPr marL="36000" marR="36000" marT="18000" marB="18000" anchor="b"/>
                </a:tc>
                <a:extLst>
                  <a:ext uri="{0D108BD9-81ED-4DB2-BD59-A6C34878D82A}">
                    <a16:rowId xmlns:a16="http://schemas.microsoft.com/office/drawing/2014/main" val="565259632"/>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10 269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10 135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10 337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15 588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16 531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16 926</a:t>
                      </a:r>
                    </a:p>
                  </a:txBody>
                  <a:tcPr marL="36000" marR="36000" marT="18000" marB="18000" anchor="b"/>
                </a:tc>
                <a:extLst>
                  <a:ext uri="{0D108BD9-81ED-4DB2-BD59-A6C34878D82A}">
                    <a16:rowId xmlns:a16="http://schemas.microsoft.com/office/drawing/2014/main" val="107737112"/>
                  </a:ext>
                </a:extLst>
              </a:tr>
              <a:tr h="198000">
                <a:tc>
                  <a:txBody>
                    <a:bodyPr/>
                    <a:lstStyle/>
                    <a:p>
                      <a:pPr algn="l" fontAlgn="b"/>
                      <a:r>
                        <a:rPr lang="fi-FI" sz="1000" u="none" strike="noStrike">
                          <a:effectLst/>
                        </a:rPr>
                        <a:t>Kaavi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6 408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6 536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6 667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8 766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8 928</a:t>
                      </a:r>
                    </a:p>
                  </a:txBody>
                  <a:tcPr marL="36000" marR="36000" marT="18000" marB="18000" anchor="b"/>
                </a:tc>
                <a:extLst>
                  <a:ext uri="{0D108BD9-81ED-4DB2-BD59-A6C34878D82A}">
                    <a16:rowId xmlns:a16="http://schemas.microsoft.com/office/drawing/2014/main" val="1765012557"/>
                  </a:ext>
                </a:extLst>
              </a:tr>
              <a:tr h="198000">
                <a:tc>
                  <a:txBody>
                    <a:bodyPr/>
                    <a:lstStyle/>
                    <a:p>
                      <a:pPr algn="l" fontAlgn="b"/>
                      <a:r>
                        <a:rPr lang="fi-FI" sz="1000" u="none" strike="noStrike">
                          <a:effectLst/>
                        </a:rPr>
                        <a:t>Keitele</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4 840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5 393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7 816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8 187</a:t>
                      </a:r>
                    </a:p>
                  </a:txBody>
                  <a:tcPr marL="36000" marR="36000" marT="18000" marB="18000" anchor="b"/>
                </a:tc>
                <a:extLst>
                  <a:ext uri="{0D108BD9-81ED-4DB2-BD59-A6C34878D82A}">
                    <a16:rowId xmlns:a16="http://schemas.microsoft.com/office/drawing/2014/main" val="2366223445"/>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14 593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14 898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15 192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9 261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10 308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10 591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30 156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31 411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31 972</a:t>
                      </a:r>
                    </a:p>
                  </a:txBody>
                  <a:tcPr marL="36000" marR="36000" marT="18000" marB="18000" anchor="b"/>
                </a:tc>
                <a:extLst>
                  <a:ext uri="{0D108BD9-81ED-4DB2-BD59-A6C34878D82A}">
                    <a16:rowId xmlns:a16="http://schemas.microsoft.com/office/drawing/2014/main" val="1616418862"/>
                  </a:ext>
                </a:extLst>
              </a:tr>
              <a:tr h="198000">
                <a:tc>
                  <a:txBody>
                    <a:bodyPr/>
                    <a:lstStyle/>
                    <a:p>
                      <a:pPr algn="l" fontAlgn="b"/>
                      <a:r>
                        <a:rPr lang="fi-FI" sz="1000" u="none" strike="noStrike">
                          <a:effectLst/>
                        </a:rPr>
                        <a:t>Kuopio </a:t>
                      </a:r>
                      <a:r>
                        <a:rPr lang="fi-FI" sz="1000" u="none" strike="noStrike" baseline="30000">
                          <a:effectLst/>
                        </a:rPr>
                        <a:t>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122 594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298 900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308 000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321 900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32 300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51 600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56 600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450 645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487 234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509 687</a:t>
                      </a:r>
                    </a:p>
                  </a:txBody>
                  <a:tcPr marL="36000" marR="36000" marT="18000" marB="18000" anchor="b"/>
                </a:tc>
                <a:extLst>
                  <a:ext uri="{0D108BD9-81ED-4DB2-BD59-A6C34878D82A}">
                    <a16:rowId xmlns:a16="http://schemas.microsoft.com/office/drawing/2014/main" val="3539026608"/>
                  </a:ext>
                </a:extLst>
              </a:tr>
              <a:tr h="198000">
                <a:tc>
                  <a:txBody>
                    <a:bodyPr/>
                    <a:lstStyle/>
                    <a:p>
                      <a:pPr algn="l" fontAlgn="b"/>
                      <a:r>
                        <a:rPr lang="fi-FI" sz="1000" u="none" strike="noStrike">
                          <a:effectLst/>
                        </a:rPr>
                        <a:t>Lapinlahti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18 959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19 560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19 934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5 153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7 193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7 652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29 939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32 753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33 586</a:t>
                      </a:r>
                    </a:p>
                  </a:txBody>
                  <a:tcPr marL="36000" marR="36000" marT="18000" marB="18000" anchor="b"/>
                </a:tc>
                <a:extLst>
                  <a:ext uri="{0D108BD9-81ED-4DB2-BD59-A6C34878D82A}">
                    <a16:rowId xmlns:a16="http://schemas.microsoft.com/office/drawing/2014/main" val="3535841166"/>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9 177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20 295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20 891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4 630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32 860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34 340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35 001</a:t>
                      </a:r>
                    </a:p>
                  </a:txBody>
                  <a:tcPr marL="36000" marR="36000" marT="18000" marB="18000" anchor="b"/>
                </a:tc>
                <a:extLst>
                  <a:ext uri="{0D108BD9-81ED-4DB2-BD59-A6C34878D82A}">
                    <a16:rowId xmlns:a16="http://schemas.microsoft.com/office/drawing/2014/main" val="3770384050"/>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8 119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5 614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17 394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18 190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18 470</a:t>
                      </a:r>
                    </a:p>
                  </a:txBody>
                  <a:tcPr marL="36000" marR="36000" marT="18000" marB="18000" anchor="b"/>
                </a:tc>
                <a:extLst>
                  <a:ext uri="{0D108BD9-81ED-4DB2-BD59-A6C34878D82A}">
                    <a16:rowId xmlns:a16="http://schemas.microsoft.com/office/drawing/2014/main" val="1912374796"/>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12 631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12 552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12 652</a:t>
                      </a:r>
                    </a:p>
                  </a:txBody>
                  <a:tcPr marL="36000" marR="36000" marT="18000" marB="18000" anchor="b"/>
                </a:tc>
                <a:extLst>
                  <a:ext uri="{0D108BD9-81ED-4DB2-BD59-A6C34878D82A}">
                    <a16:rowId xmlns:a16="http://schemas.microsoft.com/office/drawing/2014/main" val="4052237606"/>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8 326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8 319</a:t>
                      </a:r>
                    </a:p>
                  </a:txBody>
                  <a:tcPr marL="36000" marR="36000" marT="18000" marB="18000" anchor="b"/>
                </a:tc>
                <a:extLst>
                  <a:ext uri="{0D108BD9-81ED-4DB2-BD59-A6C34878D82A}">
                    <a16:rowId xmlns:a16="http://schemas.microsoft.com/office/drawing/2014/main" val="1881696505"/>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57 613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58 953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60 123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11 765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12 551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11 270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83 608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85 654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85 543</a:t>
                      </a:r>
                    </a:p>
                  </a:txBody>
                  <a:tcPr marL="36000" marR="36000" marT="18000" marB="18000" anchor="b"/>
                </a:tc>
                <a:extLst>
                  <a:ext uri="{0D108BD9-81ED-4DB2-BD59-A6C34878D82A}">
                    <a16:rowId xmlns:a16="http://schemas.microsoft.com/office/drawing/2014/main" val="2518426321"/>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7 418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7 636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7 779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5 462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5 479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15 466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15 528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15 762</a:t>
                      </a:r>
                    </a:p>
                  </a:txBody>
                  <a:tcPr marL="36000" marR="36000" marT="18000" marB="18000" anchor="b"/>
                </a:tc>
                <a:extLst>
                  <a:ext uri="{0D108BD9-81ED-4DB2-BD59-A6C34878D82A}">
                    <a16:rowId xmlns:a16="http://schemas.microsoft.com/office/drawing/2014/main" val="3595480577"/>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6 763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15 400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5 100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26 646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26 740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25 340</a:t>
                      </a:r>
                    </a:p>
                  </a:txBody>
                  <a:tcPr marL="36000" marR="36000" marT="18000" marB="18000" anchor="b"/>
                </a:tc>
                <a:extLst>
                  <a:ext uri="{0D108BD9-81ED-4DB2-BD59-A6C34878D82A}">
                    <a16:rowId xmlns:a16="http://schemas.microsoft.com/office/drawing/2014/main" val="123425980"/>
                  </a:ext>
                </a:extLst>
              </a:tr>
              <a:tr h="198000">
                <a:tc>
                  <a:txBody>
                    <a:bodyPr/>
                    <a:lstStyle/>
                    <a:p>
                      <a:pPr algn="l" fontAlgn="b"/>
                      <a:r>
                        <a:rPr lang="fi-FI" sz="1000" u="none" strike="noStrike">
                          <a:effectLst/>
                        </a:rPr>
                        <a:t>Tervo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6 222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6 222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6 222</a:t>
                      </a:r>
                    </a:p>
                  </a:txBody>
                  <a:tcPr marL="36000" marR="36000" marT="18000" marB="18000" anchor="b"/>
                </a:tc>
                <a:extLst>
                  <a:ext uri="{0D108BD9-81ED-4DB2-BD59-A6C34878D82A}">
                    <a16:rowId xmlns:a16="http://schemas.microsoft.com/office/drawing/2014/main" val="2636974084"/>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5 366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7 429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8 374</a:t>
                      </a:r>
                    </a:p>
                  </a:txBody>
                  <a:tcPr marL="36000" marR="36000" marT="18000" marB="18000" anchor="b"/>
                </a:tc>
                <a:extLst>
                  <a:ext uri="{0D108BD9-81ED-4DB2-BD59-A6C34878D82A}">
                    <a16:rowId xmlns:a16="http://schemas.microsoft.com/office/drawing/2014/main" val="2582055465"/>
                  </a:ext>
                </a:extLst>
              </a:tr>
              <a:tr h="198000">
                <a:tc>
                  <a:txBody>
                    <a:bodyPr/>
                    <a:lstStyle/>
                    <a:p>
                      <a:pPr algn="l" fontAlgn="b"/>
                      <a:r>
                        <a:rPr lang="fi-FI" sz="1000" u="none" strike="noStrike">
                          <a:effectLst/>
                        </a:rPr>
                        <a:t>Varkaus</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46 815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47 820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48 826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3 918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68 188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74 169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75 431</a:t>
                      </a:r>
                    </a:p>
                  </a:txBody>
                  <a:tcPr marL="36000" marR="36000" marT="18000" marB="18000" anchor="b"/>
                </a:tc>
                <a:extLst>
                  <a:ext uri="{0D108BD9-81ED-4DB2-BD59-A6C34878D82A}">
                    <a16:rowId xmlns:a16="http://schemas.microsoft.com/office/drawing/2014/main" val="3114607401"/>
                  </a:ext>
                </a:extLst>
              </a:tr>
              <a:tr h="198000">
                <a:tc>
                  <a:txBody>
                    <a:bodyPr/>
                    <a:lstStyle/>
                    <a:p>
                      <a:pPr algn="l" fontAlgn="b"/>
                      <a:r>
                        <a:rPr lang="fi-FI" sz="1000" u="none" strike="noStrike">
                          <a:effectLst/>
                        </a:rPr>
                        <a:t>Vesanto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3 001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8 845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9 216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9 276</a:t>
                      </a:r>
                    </a:p>
                  </a:txBody>
                  <a:tcPr marL="36000" marR="36000" marT="18000" marB="18000" anchor="b"/>
                </a:tc>
                <a:extLst>
                  <a:ext uri="{0D108BD9-81ED-4DB2-BD59-A6C34878D82A}">
                    <a16:rowId xmlns:a16="http://schemas.microsoft.com/office/drawing/2014/main" val="322864044"/>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8 854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4 751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13 772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14 755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15 077</a:t>
                      </a:r>
                    </a:p>
                  </a:txBody>
                  <a:tcPr marL="36000" marR="36000" marT="18000" marB="18000" anchor="b"/>
                </a:tc>
                <a:extLst>
                  <a:ext uri="{0D108BD9-81ED-4DB2-BD59-A6C34878D82A}">
                    <a16:rowId xmlns:a16="http://schemas.microsoft.com/office/drawing/2014/main" val="208185765"/>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247 689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582 397</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598 218</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618 000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118 111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153 933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159 373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947 399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1 006 200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1 034 687</a:t>
                      </a:r>
                    </a:p>
                  </a:txBody>
                  <a:tcPr marL="36000" marR="36000" marT="18000" marB="18000" anchor="b"/>
                </a:tc>
                <a:extLst>
                  <a:ext uri="{0D108BD9-81ED-4DB2-BD59-A6C34878D82A}">
                    <a16:rowId xmlns:a16="http://schemas.microsoft.com/office/drawing/2014/main" val="424377659"/>
                  </a:ext>
                </a:extLst>
              </a:tr>
            </a:tbl>
          </a:graphicData>
        </a:graphic>
      </p:graphicFrame>
      <p:sp>
        <p:nvSpPr>
          <p:cNvPr id="3" name="Tekstiruutu 2">
            <a:extLst>
              <a:ext uri="{FF2B5EF4-FFF2-40B4-BE49-F238E27FC236}">
                <a16:creationId xmlns:a16="http://schemas.microsoft.com/office/drawing/2014/main" id="{D163914C-1023-C649-7CF0-CFF489A80F9A}"/>
              </a:ext>
            </a:extLst>
          </p:cNvPr>
          <p:cNvSpPr txBox="1"/>
          <p:nvPr/>
        </p:nvSpPr>
        <p:spPr>
          <a:xfrm>
            <a:off x="0" y="6627168"/>
            <a:ext cx="9877331"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2023</a:t>
            </a:r>
          </a:p>
        </p:txBody>
      </p:sp>
    </p:spTree>
    <p:extLst>
      <p:ext uri="{BB962C8B-B14F-4D97-AF65-F5344CB8AC3E}">
        <p14:creationId xmlns:p14="http://schemas.microsoft.com/office/powerpoint/2010/main" val="4292962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Vuosikate, poistot ja nettoinvestoinnit v. 2024 (€/as)</a:t>
            </a:r>
          </a:p>
        </p:txBody>
      </p:sp>
      <p:graphicFrame>
        <p:nvGraphicFramePr>
          <p:cNvPr id="5" name="Taulukko 4">
            <a:extLst>
              <a:ext uri="{FF2B5EF4-FFF2-40B4-BE49-F238E27FC236}">
                <a16:creationId xmlns:a16="http://schemas.microsoft.com/office/drawing/2014/main" id="{998ED002-6E57-CC77-2998-13412FF45EEF}"/>
              </a:ext>
            </a:extLst>
          </p:cNvPr>
          <p:cNvGraphicFramePr>
            <a:graphicFrameLocks noGrp="1"/>
          </p:cNvGraphicFramePr>
          <p:nvPr>
            <p:extLst>
              <p:ext uri="{D42A27DB-BD31-4B8C-83A1-F6EECF244321}">
                <p14:modId xmlns:p14="http://schemas.microsoft.com/office/powerpoint/2010/main" val="2288810850"/>
              </p:ext>
            </p:extLst>
          </p:nvPr>
        </p:nvGraphicFramePr>
        <p:xfrm>
          <a:off x="569769" y="1745801"/>
          <a:ext cx="3032000" cy="4341000"/>
        </p:xfrm>
        <a:graphic>
          <a:graphicData uri="http://schemas.openxmlformats.org/drawingml/2006/table">
            <a:tbl>
              <a:tblPr firstRow="1" bandRow="1">
                <a:tableStyleId>{9D7B26C5-4107-4FEC-AEDC-1716B250A1EF}</a:tableStyleId>
              </a:tblPr>
              <a:tblGrid>
                <a:gridCol w="1016000">
                  <a:extLst>
                    <a:ext uri="{9D8B030D-6E8A-4147-A177-3AD203B41FA5}">
                      <a16:colId xmlns:a16="http://schemas.microsoft.com/office/drawing/2014/main" val="2954768211"/>
                    </a:ext>
                  </a:extLst>
                </a:gridCol>
                <a:gridCol w="648000">
                  <a:extLst>
                    <a:ext uri="{9D8B030D-6E8A-4147-A177-3AD203B41FA5}">
                      <a16:colId xmlns:a16="http://schemas.microsoft.com/office/drawing/2014/main" val="2154728145"/>
                    </a:ext>
                  </a:extLst>
                </a:gridCol>
                <a:gridCol w="612000">
                  <a:extLst>
                    <a:ext uri="{9D8B030D-6E8A-4147-A177-3AD203B41FA5}">
                      <a16:colId xmlns:a16="http://schemas.microsoft.com/office/drawing/2014/main" val="1036754496"/>
                    </a:ext>
                  </a:extLst>
                </a:gridCol>
                <a:gridCol w="756000">
                  <a:extLst>
                    <a:ext uri="{9D8B030D-6E8A-4147-A177-3AD203B41FA5}">
                      <a16:colId xmlns:a16="http://schemas.microsoft.com/office/drawing/2014/main" val="3214934337"/>
                    </a:ext>
                  </a:extLst>
                </a:gridCol>
              </a:tblGrid>
              <a:tr h="381000">
                <a:tc>
                  <a:txBody>
                    <a:bodyPr/>
                    <a:lstStyle/>
                    <a:p>
                      <a:pPr algn="l" fontAlgn="b"/>
                      <a:r>
                        <a:rPr lang="fi-FI" sz="1050" u="none" strike="noStrike" dirty="0">
                          <a:effectLst/>
                          <a:latin typeface="+mn-lt"/>
                        </a:rPr>
                        <a:t>Kunta</a:t>
                      </a:r>
                      <a:endParaRPr lang="fi-FI" sz="1050" b="1" i="0" u="none" strike="noStrike" dirty="0">
                        <a:solidFill>
                          <a:srgbClr val="000000"/>
                        </a:solidFill>
                        <a:effectLst/>
                        <a:latin typeface="+mn-lt"/>
                      </a:endParaRPr>
                    </a:p>
                  </a:txBody>
                  <a:tcPr marL="36000" marR="36000" marT="18000" marB="18000" anchor="b"/>
                </a:tc>
                <a:tc>
                  <a:txBody>
                    <a:bodyPr/>
                    <a:lstStyle/>
                    <a:p>
                      <a:pPr algn="r" fontAlgn="b"/>
                      <a:r>
                        <a:rPr lang="fi-FI" sz="1050" u="none" strike="noStrike" dirty="0">
                          <a:effectLst/>
                          <a:latin typeface="+mn-lt"/>
                        </a:rPr>
                        <a:t>Vuosikate</a:t>
                      </a:r>
                      <a:endParaRPr lang="fi-FI" sz="1050" b="1" i="0" u="none" strike="noStrike" dirty="0">
                        <a:solidFill>
                          <a:srgbClr val="000000"/>
                        </a:solidFill>
                        <a:effectLst/>
                        <a:latin typeface="+mn-lt"/>
                      </a:endParaRPr>
                    </a:p>
                  </a:txBody>
                  <a:tcPr marL="36000" marR="36000" marT="18000" marB="18000" anchor="b"/>
                </a:tc>
                <a:tc>
                  <a:txBody>
                    <a:bodyPr/>
                    <a:lstStyle/>
                    <a:p>
                      <a:pPr algn="r" fontAlgn="b"/>
                      <a:r>
                        <a:rPr lang="fi-FI" sz="1050" u="none" strike="noStrike" dirty="0">
                          <a:effectLst/>
                          <a:latin typeface="+mn-lt"/>
                        </a:rPr>
                        <a:t>Poistot</a:t>
                      </a:r>
                      <a:endParaRPr lang="fi-FI" sz="1050" b="1" i="0" u="none" strike="noStrike" dirty="0">
                        <a:solidFill>
                          <a:srgbClr val="000000"/>
                        </a:solidFill>
                        <a:effectLst/>
                        <a:latin typeface="+mn-lt"/>
                      </a:endParaRPr>
                    </a:p>
                  </a:txBody>
                  <a:tcPr marL="36000" marR="36000" marT="18000" marB="18000" anchor="b"/>
                </a:tc>
                <a:tc>
                  <a:txBody>
                    <a:bodyPr/>
                    <a:lstStyle/>
                    <a:p>
                      <a:pPr algn="r" fontAlgn="b"/>
                      <a:r>
                        <a:rPr lang="fi-FI" sz="1050" u="none" strike="noStrike" dirty="0">
                          <a:effectLst/>
                          <a:latin typeface="+mn-lt"/>
                        </a:rPr>
                        <a:t>Netto-</a:t>
                      </a:r>
                    </a:p>
                    <a:p>
                      <a:pPr algn="r" fontAlgn="b"/>
                      <a:r>
                        <a:rPr lang="fi-FI" sz="1050" u="none" strike="noStrike" dirty="0">
                          <a:effectLst/>
                          <a:latin typeface="+mn-lt"/>
                        </a:rPr>
                        <a:t>investoinnit</a:t>
                      </a:r>
                      <a:endParaRPr lang="fi-FI" sz="1050" b="1" i="0" u="none" strike="noStrike" dirty="0">
                        <a:solidFill>
                          <a:srgbClr val="000000"/>
                        </a:solidFill>
                        <a:effectLst/>
                        <a:latin typeface="+mn-lt"/>
                      </a:endParaRPr>
                    </a:p>
                  </a:txBody>
                  <a:tcPr marL="36000" marR="36000" marT="18000" marB="18000" anchor="b"/>
                </a:tc>
                <a:extLst>
                  <a:ext uri="{0D108BD9-81ED-4DB2-BD59-A6C34878D82A}">
                    <a16:rowId xmlns:a16="http://schemas.microsoft.com/office/drawing/2014/main" val="3091480395"/>
                  </a:ext>
                </a:extLst>
              </a:tr>
              <a:tr h="198000">
                <a:tc>
                  <a:txBody>
                    <a:bodyPr/>
                    <a:lstStyle/>
                    <a:p>
                      <a:pPr algn="l" fontAlgn="b"/>
                      <a:r>
                        <a:rPr lang="fi-FI" sz="1050" b="0" i="0" u="none" strike="noStrike" dirty="0">
                          <a:solidFill>
                            <a:srgbClr val="000000"/>
                          </a:solidFill>
                          <a:effectLst/>
                          <a:latin typeface="Calibri" panose="020F0502020204030204" pitchFamily="34" charset="0"/>
                        </a:rPr>
                        <a:t>Tervo</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282</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287</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5</a:t>
                      </a:r>
                    </a:p>
                  </a:txBody>
                  <a:tcPr marL="36000" marR="36000" marT="18000" marB="18000" anchor="b"/>
                </a:tc>
                <a:extLst>
                  <a:ext uri="{0D108BD9-81ED-4DB2-BD59-A6C34878D82A}">
                    <a16:rowId xmlns:a16="http://schemas.microsoft.com/office/drawing/2014/main" val="2785420860"/>
                  </a:ext>
                </a:extLst>
              </a:tr>
              <a:tr h="198000">
                <a:tc>
                  <a:txBody>
                    <a:bodyPr/>
                    <a:lstStyle/>
                    <a:p>
                      <a:pPr algn="l" fontAlgn="b"/>
                      <a:r>
                        <a:rPr lang="fi-FI" sz="1050" b="0" i="0" u="none" strike="noStrike">
                          <a:solidFill>
                            <a:srgbClr val="000000"/>
                          </a:solidFill>
                          <a:effectLst/>
                          <a:latin typeface="Calibri" panose="020F0502020204030204" pitchFamily="34" charset="0"/>
                        </a:rPr>
                        <a:t>Vesanto</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419</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382</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182</a:t>
                      </a:r>
                    </a:p>
                  </a:txBody>
                  <a:tcPr marL="36000" marR="36000" marT="18000" marB="18000" anchor="b"/>
                </a:tc>
                <a:extLst>
                  <a:ext uri="{0D108BD9-81ED-4DB2-BD59-A6C34878D82A}">
                    <a16:rowId xmlns:a16="http://schemas.microsoft.com/office/drawing/2014/main" val="4260759722"/>
                  </a:ext>
                </a:extLst>
              </a:tr>
              <a:tr h="198000">
                <a:tc>
                  <a:txBody>
                    <a:bodyPr/>
                    <a:lstStyle/>
                    <a:p>
                      <a:pPr algn="l" fontAlgn="b"/>
                      <a:r>
                        <a:rPr lang="fi-FI" sz="1050" b="0" i="0" u="none" strike="noStrike">
                          <a:solidFill>
                            <a:srgbClr val="000000"/>
                          </a:solidFill>
                          <a:effectLst/>
                          <a:latin typeface="Calibri" panose="020F0502020204030204" pitchFamily="34" charset="0"/>
                        </a:rPr>
                        <a:t>Rautalampi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314</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314</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218</a:t>
                      </a:r>
                    </a:p>
                  </a:txBody>
                  <a:tcPr marL="36000" marR="36000" marT="18000" marB="18000" anchor="b"/>
                </a:tc>
                <a:extLst>
                  <a:ext uri="{0D108BD9-81ED-4DB2-BD59-A6C34878D82A}">
                    <a16:rowId xmlns:a16="http://schemas.microsoft.com/office/drawing/2014/main" val="4249378342"/>
                  </a:ext>
                </a:extLst>
              </a:tr>
              <a:tr h="198000">
                <a:tc>
                  <a:txBody>
                    <a:bodyPr/>
                    <a:lstStyle/>
                    <a:p>
                      <a:pPr algn="l" fontAlgn="b"/>
                      <a:r>
                        <a:rPr lang="fi-FI" sz="1050" b="0" i="0" u="none" strike="noStrike">
                          <a:solidFill>
                            <a:srgbClr val="000000"/>
                          </a:solidFill>
                          <a:effectLst/>
                          <a:latin typeface="Calibri" panose="020F0502020204030204" pitchFamily="34" charset="0"/>
                        </a:rPr>
                        <a:t>Lapinlahti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253</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398</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237</a:t>
                      </a:r>
                    </a:p>
                  </a:txBody>
                  <a:tcPr marL="36000" marR="36000" marT="18000" marB="18000" anchor="b"/>
                </a:tc>
                <a:extLst>
                  <a:ext uri="{0D108BD9-81ED-4DB2-BD59-A6C34878D82A}">
                    <a16:rowId xmlns:a16="http://schemas.microsoft.com/office/drawing/2014/main" val="626794332"/>
                  </a:ext>
                </a:extLst>
              </a:tr>
              <a:tr h="198000">
                <a:tc>
                  <a:txBody>
                    <a:bodyPr/>
                    <a:lstStyle/>
                    <a:p>
                      <a:pPr algn="l" fontAlgn="b"/>
                      <a:r>
                        <a:rPr lang="fi-FI" sz="1050" b="0" i="0" u="none" strike="noStrike">
                          <a:solidFill>
                            <a:srgbClr val="000000"/>
                          </a:solidFill>
                          <a:effectLst/>
                          <a:latin typeface="Calibri" panose="020F0502020204030204" pitchFamily="34" charset="0"/>
                        </a:rPr>
                        <a:t>Kaavi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55</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314</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290</a:t>
                      </a:r>
                    </a:p>
                  </a:txBody>
                  <a:tcPr marL="36000" marR="36000" marT="18000" marB="18000" anchor="b"/>
                </a:tc>
                <a:extLst>
                  <a:ext uri="{0D108BD9-81ED-4DB2-BD59-A6C34878D82A}">
                    <a16:rowId xmlns:a16="http://schemas.microsoft.com/office/drawing/2014/main" val="208506951"/>
                  </a:ext>
                </a:extLst>
              </a:tr>
              <a:tr h="198000">
                <a:tc>
                  <a:txBody>
                    <a:bodyPr/>
                    <a:lstStyle/>
                    <a:p>
                      <a:pPr algn="l" fontAlgn="b"/>
                      <a:r>
                        <a:rPr lang="fi-FI" sz="1050" b="0" i="0" u="none" strike="noStrike">
                          <a:solidFill>
                            <a:srgbClr val="000000"/>
                          </a:solidFill>
                          <a:effectLst/>
                          <a:latin typeface="Calibri" panose="020F0502020204030204" pitchFamily="34" charset="0"/>
                        </a:rPr>
                        <a:t>Kiuruvesi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468</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457</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295</a:t>
                      </a:r>
                    </a:p>
                  </a:txBody>
                  <a:tcPr marL="36000" marR="36000" marT="18000" marB="18000" anchor="b"/>
                </a:tc>
                <a:extLst>
                  <a:ext uri="{0D108BD9-81ED-4DB2-BD59-A6C34878D82A}">
                    <a16:rowId xmlns:a16="http://schemas.microsoft.com/office/drawing/2014/main" val="2677236025"/>
                  </a:ext>
                </a:extLst>
              </a:tr>
              <a:tr h="198000">
                <a:tc>
                  <a:txBody>
                    <a:bodyPr/>
                    <a:lstStyle/>
                    <a:p>
                      <a:pPr algn="l" fontAlgn="b"/>
                      <a:r>
                        <a:rPr lang="fi-FI" sz="1050" b="0" i="0" u="none" strike="noStrike">
                          <a:solidFill>
                            <a:srgbClr val="000000"/>
                          </a:solidFill>
                          <a:effectLst/>
                          <a:latin typeface="Calibri" panose="020F0502020204030204" pitchFamily="34" charset="0"/>
                        </a:rPr>
                        <a:t>Tuusniemi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-270</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363</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359</a:t>
                      </a:r>
                    </a:p>
                  </a:txBody>
                  <a:tcPr marL="36000" marR="36000" marT="18000" marB="18000" anchor="b"/>
                </a:tc>
                <a:extLst>
                  <a:ext uri="{0D108BD9-81ED-4DB2-BD59-A6C34878D82A}">
                    <a16:rowId xmlns:a16="http://schemas.microsoft.com/office/drawing/2014/main" val="1050424014"/>
                  </a:ext>
                </a:extLst>
              </a:tr>
              <a:tr h="198000">
                <a:tc>
                  <a:txBody>
                    <a:bodyPr/>
                    <a:lstStyle/>
                    <a:p>
                      <a:pPr algn="l" fontAlgn="b"/>
                      <a:r>
                        <a:rPr lang="fi-FI" sz="1050" b="0" i="0" u="none" strike="noStrike">
                          <a:solidFill>
                            <a:srgbClr val="000000"/>
                          </a:solidFill>
                          <a:effectLst/>
                          <a:latin typeface="Calibri" panose="020F0502020204030204" pitchFamily="34" charset="0"/>
                        </a:rPr>
                        <a:t>Siilinjärvi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268</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410</a:t>
                      </a:r>
                    </a:p>
                  </a:txBody>
                  <a:tcPr marL="36000" marR="36000" marT="18000" marB="18000" anchor="b"/>
                </a:tc>
                <a:extLst>
                  <a:ext uri="{0D108BD9-81ED-4DB2-BD59-A6C34878D82A}">
                    <a16:rowId xmlns:a16="http://schemas.microsoft.com/office/drawing/2014/main" val="886426311"/>
                  </a:ext>
                </a:extLst>
              </a:tr>
              <a:tr h="198000">
                <a:tc>
                  <a:txBody>
                    <a:bodyPr/>
                    <a:lstStyle/>
                    <a:p>
                      <a:pPr algn="l" fontAlgn="b"/>
                      <a:r>
                        <a:rPr lang="fi-FI" sz="1050" b="0" i="0" u="none" strike="noStrike">
                          <a:solidFill>
                            <a:srgbClr val="000000"/>
                          </a:solidFill>
                          <a:effectLst/>
                          <a:latin typeface="Calibri" panose="020F0502020204030204" pitchFamily="34" charset="0"/>
                        </a:rPr>
                        <a:t>Sonkajärvi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652</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362</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416</a:t>
                      </a:r>
                    </a:p>
                  </a:txBody>
                  <a:tcPr marL="36000" marR="36000" marT="18000" marB="18000" anchor="b"/>
                </a:tc>
                <a:extLst>
                  <a:ext uri="{0D108BD9-81ED-4DB2-BD59-A6C34878D82A}">
                    <a16:rowId xmlns:a16="http://schemas.microsoft.com/office/drawing/2014/main" val="3672544657"/>
                  </a:ext>
                </a:extLst>
              </a:tr>
              <a:tr h="198000">
                <a:tc>
                  <a:txBody>
                    <a:bodyPr/>
                    <a:lstStyle/>
                    <a:p>
                      <a:pPr algn="l" fontAlgn="b"/>
                      <a:r>
                        <a:rPr lang="fi-FI" sz="1050" b="0" i="0" u="none" strike="noStrike">
                          <a:solidFill>
                            <a:srgbClr val="000000"/>
                          </a:solidFill>
                          <a:effectLst/>
                          <a:latin typeface="Calibri" panose="020F0502020204030204" pitchFamily="34" charset="0"/>
                        </a:rPr>
                        <a:t>Varkaus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206</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370</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419</a:t>
                      </a:r>
                    </a:p>
                  </a:txBody>
                  <a:tcPr marL="36000" marR="36000" marT="18000" marB="18000" anchor="b"/>
                </a:tc>
                <a:extLst>
                  <a:ext uri="{0D108BD9-81ED-4DB2-BD59-A6C34878D82A}">
                    <a16:rowId xmlns:a16="http://schemas.microsoft.com/office/drawing/2014/main" val="2710512895"/>
                  </a:ext>
                </a:extLst>
              </a:tr>
              <a:tr h="198000">
                <a:tc>
                  <a:txBody>
                    <a:bodyPr/>
                    <a:lstStyle/>
                    <a:p>
                      <a:pPr algn="l" fontAlgn="b"/>
                      <a:r>
                        <a:rPr lang="fi-FI" sz="1050" b="0" i="0" u="none" strike="noStrike">
                          <a:solidFill>
                            <a:srgbClr val="000000"/>
                          </a:solidFill>
                          <a:effectLst/>
                          <a:latin typeface="Calibri" panose="020F0502020204030204" pitchFamily="34" charset="0"/>
                        </a:rPr>
                        <a:t>Rautavaara</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486</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514</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441</a:t>
                      </a:r>
                    </a:p>
                  </a:txBody>
                  <a:tcPr marL="36000" marR="36000" marT="18000" marB="18000" anchor="b"/>
                </a:tc>
                <a:extLst>
                  <a:ext uri="{0D108BD9-81ED-4DB2-BD59-A6C34878D82A}">
                    <a16:rowId xmlns:a16="http://schemas.microsoft.com/office/drawing/2014/main" val="3873896847"/>
                  </a:ext>
                </a:extLst>
              </a:tr>
              <a:tr h="198000">
                <a:tc>
                  <a:txBody>
                    <a:bodyPr/>
                    <a:lstStyle/>
                    <a:p>
                      <a:pPr algn="l" fontAlgn="b"/>
                      <a:r>
                        <a:rPr lang="fi-FI" sz="1050" b="0" i="0" u="none" strike="noStrike">
                          <a:solidFill>
                            <a:srgbClr val="000000"/>
                          </a:solidFill>
                          <a:effectLst/>
                          <a:latin typeface="Calibri" panose="020F0502020204030204" pitchFamily="34" charset="0"/>
                        </a:rPr>
                        <a:t>Joroinen</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263</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253</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513</a:t>
                      </a:r>
                    </a:p>
                  </a:txBody>
                  <a:tcPr marL="36000" marR="36000" marT="18000" marB="18000" anchor="b"/>
                </a:tc>
                <a:extLst>
                  <a:ext uri="{0D108BD9-81ED-4DB2-BD59-A6C34878D82A}">
                    <a16:rowId xmlns:a16="http://schemas.microsoft.com/office/drawing/2014/main" val="1445373497"/>
                  </a:ext>
                </a:extLst>
              </a:tr>
              <a:tr h="198000">
                <a:tc>
                  <a:txBody>
                    <a:bodyPr/>
                    <a:lstStyle/>
                    <a:p>
                      <a:pPr algn="l" fontAlgn="b"/>
                      <a:r>
                        <a:rPr lang="fi-FI" sz="1050" b="0" i="0" u="none" strike="noStrike">
                          <a:solidFill>
                            <a:srgbClr val="000000"/>
                          </a:solidFill>
                          <a:effectLst/>
                          <a:latin typeface="Calibri" panose="020F0502020204030204" pitchFamily="34" charset="0"/>
                        </a:rPr>
                        <a:t>Suonenjoki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371</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355</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545</a:t>
                      </a:r>
                    </a:p>
                  </a:txBody>
                  <a:tcPr marL="36000" marR="36000" marT="18000" marB="18000" anchor="b"/>
                </a:tc>
                <a:extLst>
                  <a:ext uri="{0D108BD9-81ED-4DB2-BD59-A6C34878D82A}">
                    <a16:rowId xmlns:a16="http://schemas.microsoft.com/office/drawing/2014/main" val="825351217"/>
                  </a:ext>
                </a:extLst>
              </a:tr>
              <a:tr h="198000">
                <a:tc>
                  <a:txBody>
                    <a:bodyPr/>
                    <a:lstStyle/>
                    <a:p>
                      <a:pPr algn="l" fontAlgn="b"/>
                      <a:r>
                        <a:rPr lang="fi-FI" sz="1050" b="1" i="0" u="none" strike="noStrike">
                          <a:solidFill>
                            <a:srgbClr val="000000"/>
                          </a:solidFill>
                          <a:effectLst/>
                          <a:latin typeface="Calibri" panose="020F0502020204030204" pitchFamily="34" charset="0"/>
                        </a:rPr>
                        <a:t>POHJOIS-SAVO </a:t>
                      </a:r>
                    </a:p>
                  </a:txBody>
                  <a:tcPr marL="36000" marR="36000" marT="18000" marB="18000" anchor="b"/>
                </a:tc>
                <a:tc>
                  <a:txBody>
                    <a:bodyPr/>
                    <a:lstStyle/>
                    <a:p>
                      <a:pPr algn="r" fontAlgn="b"/>
                      <a:r>
                        <a:rPr lang="fi-FI" sz="1050" b="1" i="0" u="none" strike="noStrike" dirty="0">
                          <a:solidFill>
                            <a:srgbClr val="000000"/>
                          </a:solidFill>
                          <a:effectLst/>
                          <a:latin typeface="Calibri" panose="020F0502020204030204" pitchFamily="34" charset="0"/>
                        </a:rPr>
                        <a:t>306</a:t>
                      </a:r>
                    </a:p>
                  </a:txBody>
                  <a:tcPr marL="36000" marR="36000" marT="18000" marB="18000" anchor="b"/>
                </a:tc>
                <a:tc>
                  <a:txBody>
                    <a:bodyPr/>
                    <a:lstStyle/>
                    <a:p>
                      <a:pPr algn="r" fontAlgn="b"/>
                      <a:r>
                        <a:rPr lang="fi-FI" sz="1050" b="1" i="0" u="none" strike="noStrike" dirty="0">
                          <a:solidFill>
                            <a:srgbClr val="000000"/>
                          </a:solidFill>
                          <a:effectLst/>
                          <a:latin typeface="Calibri" panose="020F0502020204030204" pitchFamily="34" charset="0"/>
                        </a:rPr>
                        <a:t>429</a:t>
                      </a:r>
                    </a:p>
                  </a:txBody>
                  <a:tcPr marL="36000" marR="36000" marT="18000" marB="18000" anchor="b"/>
                </a:tc>
                <a:tc>
                  <a:txBody>
                    <a:bodyPr/>
                    <a:lstStyle/>
                    <a:p>
                      <a:pPr algn="r" fontAlgn="b"/>
                      <a:r>
                        <a:rPr lang="fi-FI" sz="1050" b="1" i="0" u="none" strike="noStrike" dirty="0">
                          <a:solidFill>
                            <a:srgbClr val="000000"/>
                          </a:solidFill>
                          <a:effectLst/>
                          <a:latin typeface="Calibri" panose="020F0502020204030204" pitchFamily="34" charset="0"/>
                        </a:rPr>
                        <a:t>618</a:t>
                      </a:r>
                    </a:p>
                  </a:txBody>
                  <a:tcPr marL="36000" marR="36000" marT="18000" marB="18000" anchor="b"/>
                </a:tc>
                <a:extLst>
                  <a:ext uri="{0D108BD9-81ED-4DB2-BD59-A6C34878D82A}">
                    <a16:rowId xmlns:a16="http://schemas.microsoft.com/office/drawing/2014/main" val="1021750188"/>
                  </a:ext>
                </a:extLst>
              </a:tr>
              <a:tr h="198000">
                <a:tc>
                  <a:txBody>
                    <a:bodyPr/>
                    <a:lstStyle/>
                    <a:p>
                      <a:pPr algn="l" fontAlgn="b"/>
                      <a:r>
                        <a:rPr lang="fi-FI" sz="1050" b="0" i="0" u="none" strike="noStrike">
                          <a:solidFill>
                            <a:srgbClr val="000000"/>
                          </a:solidFill>
                          <a:effectLst/>
                          <a:latin typeface="Calibri" panose="020F0502020204030204" pitchFamily="34" charset="0"/>
                        </a:rPr>
                        <a:t>Kuopio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306</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473</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683</a:t>
                      </a:r>
                    </a:p>
                  </a:txBody>
                  <a:tcPr marL="36000" marR="36000" marT="18000" marB="18000" anchor="b"/>
                </a:tc>
                <a:extLst>
                  <a:ext uri="{0D108BD9-81ED-4DB2-BD59-A6C34878D82A}">
                    <a16:rowId xmlns:a16="http://schemas.microsoft.com/office/drawing/2014/main" val="2373682116"/>
                  </a:ext>
                </a:extLst>
              </a:tr>
              <a:tr h="198000">
                <a:tc>
                  <a:txBody>
                    <a:bodyPr/>
                    <a:lstStyle/>
                    <a:p>
                      <a:pPr algn="l" fontAlgn="b"/>
                      <a:r>
                        <a:rPr lang="fi-FI" sz="1050" b="0" i="0" u="none" strike="noStrike">
                          <a:solidFill>
                            <a:srgbClr val="000000"/>
                          </a:solidFill>
                          <a:effectLst/>
                          <a:latin typeface="Calibri" panose="020F0502020204030204" pitchFamily="34" charset="0"/>
                        </a:rPr>
                        <a:t>Leppävirta</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309</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350</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717</a:t>
                      </a:r>
                    </a:p>
                  </a:txBody>
                  <a:tcPr marL="36000" marR="36000" marT="18000" marB="18000" anchor="b"/>
                </a:tc>
                <a:extLst>
                  <a:ext uri="{0D108BD9-81ED-4DB2-BD59-A6C34878D82A}">
                    <a16:rowId xmlns:a16="http://schemas.microsoft.com/office/drawing/2014/main" val="3930561270"/>
                  </a:ext>
                </a:extLst>
              </a:tr>
              <a:tr h="198000">
                <a:tc>
                  <a:txBody>
                    <a:bodyPr/>
                    <a:lstStyle/>
                    <a:p>
                      <a:pPr algn="l" fontAlgn="b"/>
                      <a:r>
                        <a:rPr lang="fi-FI" sz="1050" b="0" i="0" u="none" strike="noStrike">
                          <a:solidFill>
                            <a:srgbClr val="000000"/>
                          </a:solidFill>
                          <a:effectLst/>
                          <a:latin typeface="Calibri" panose="020F0502020204030204" pitchFamily="34" charset="0"/>
                        </a:rPr>
                        <a:t>Keitele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340</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743</a:t>
                      </a:r>
                    </a:p>
                  </a:txBody>
                  <a:tcPr marL="36000" marR="36000" marT="18000" marB="18000" anchor="b"/>
                </a:tc>
                <a:extLst>
                  <a:ext uri="{0D108BD9-81ED-4DB2-BD59-A6C34878D82A}">
                    <a16:rowId xmlns:a16="http://schemas.microsoft.com/office/drawing/2014/main" val="2471099784"/>
                  </a:ext>
                </a:extLst>
              </a:tr>
              <a:tr h="198000">
                <a:tc>
                  <a:txBody>
                    <a:bodyPr/>
                    <a:lstStyle/>
                    <a:p>
                      <a:pPr algn="l" fontAlgn="b"/>
                      <a:r>
                        <a:rPr lang="fi-FI" sz="1050" b="0" i="0" u="none" strike="noStrike">
                          <a:solidFill>
                            <a:srgbClr val="000000"/>
                          </a:solidFill>
                          <a:effectLst/>
                          <a:latin typeface="Calibri" panose="020F0502020204030204" pitchFamily="34" charset="0"/>
                        </a:rPr>
                        <a:t>Iisalmi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366</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511</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879</a:t>
                      </a:r>
                    </a:p>
                  </a:txBody>
                  <a:tcPr marL="36000" marR="36000" marT="18000" marB="18000" anchor="b"/>
                </a:tc>
                <a:extLst>
                  <a:ext uri="{0D108BD9-81ED-4DB2-BD59-A6C34878D82A}">
                    <a16:rowId xmlns:a16="http://schemas.microsoft.com/office/drawing/2014/main" val="3744805610"/>
                  </a:ext>
                </a:extLst>
              </a:tr>
              <a:tr h="198000">
                <a:tc>
                  <a:txBody>
                    <a:bodyPr/>
                    <a:lstStyle/>
                    <a:p>
                      <a:pPr algn="l" fontAlgn="b"/>
                      <a:r>
                        <a:rPr lang="fi-FI" sz="1050" b="0" i="0" u="none" strike="noStrike">
                          <a:solidFill>
                            <a:srgbClr val="000000"/>
                          </a:solidFill>
                          <a:effectLst/>
                          <a:latin typeface="Calibri" panose="020F0502020204030204" pitchFamily="34" charset="0"/>
                        </a:rPr>
                        <a:t>Vieremä</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401</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364</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1 380</a:t>
                      </a:r>
                    </a:p>
                  </a:txBody>
                  <a:tcPr marL="36000" marR="36000" marT="18000" marB="18000" anchor="b"/>
                </a:tc>
                <a:extLst>
                  <a:ext uri="{0D108BD9-81ED-4DB2-BD59-A6C34878D82A}">
                    <a16:rowId xmlns:a16="http://schemas.microsoft.com/office/drawing/2014/main" val="2259868268"/>
                  </a:ext>
                </a:extLst>
              </a:tr>
              <a:tr h="198000">
                <a:tc>
                  <a:txBody>
                    <a:bodyPr/>
                    <a:lstStyle/>
                    <a:p>
                      <a:pPr algn="l" fontAlgn="b"/>
                      <a:r>
                        <a:rPr lang="fi-FI" sz="1050" b="0" i="0" u="none" strike="noStrike">
                          <a:solidFill>
                            <a:srgbClr val="000000"/>
                          </a:solidFill>
                          <a:effectLst/>
                          <a:latin typeface="Calibri" panose="020F0502020204030204" pitchFamily="34" charset="0"/>
                        </a:rPr>
                        <a:t>Pielavesi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426</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355</a:t>
                      </a:r>
                    </a:p>
                  </a:txBody>
                  <a:tcPr marL="36000" marR="36000" marT="18000" marB="18000" anchor="b"/>
                </a:tc>
                <a:tc>
                  <a:txBody>
                    <a:bodyPr/>
                    <a:lstStyle/>
                    <a:p>
                      <a:pPr algn="r" fontAlgn="b"/>
                      <a:r>
                        <a:rPr lang="fi-FI" sz="1050" b="0" i="0" u="none" strike="noStrike" dirty="0">
                          <a:solidFill>
                            <a:srgbClr val="000000"/>
                          </a:solidFill>
                          <a:effectLst/>
                          <a:latin typeface="Calibri" panose="020F0502020204030204" pitchFamily="34" charset="0"/>
                        </a:rPr>
                        <a:t>1 471</a:t>
                      </a:r>
                    </a:p>
                  </a:txBody>
                  <a:tcPr marL="36000" marR="36000" marT="18000" marB="18000" anchor="b"/>
                </a:tc>
                <a:extLst>
                  <a:ext uri="{0D108BD9-81ED-4DB2-BD59-A6C34878D82A}">
                    <a16:rowId xmlns:a16="http://schemas.microsoft.com/office/drawing/2014/main" val="1488901686"/>
                  </a:ext>
                </a:extLst>
              </a:tr>
            </a:tbl>
          </a:graphicData>
        </a:graphic>
      </p:graphicFrame>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4EC18561-B674-99F5-4A56-EC3330A4D32B}"/>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2023</a:t>
            </a:r>
          </a:p>
        </p:txBody>
      </p:sp>
      <p:graphicFrame>
        <p:nvGraphicFramePr>
          <p:cNvPr id="4" name="Kaavio 3" descr="Palkkikaavio esittää Pohjois-Savon kuntien vuosikatteen ja poistot euroina asukasta kohden ja viivakuvio nettoinvestoinnit euroina asukasta kohden vuonna 2022. Kaavion tiedot on esitetty kaavion viereisessä taulukossa.">
            <a:extLst>
              <a:ext uri="{FF2B5EF4-FFF2-40B4-BE49-F238E27FC236}">
                <a16:creationId xmlns:a16="http://schemas.microsoft.com/office/drawing/2014/main" id="{6512243D-3049-42B5-A2E5-19B2F9A32AE9}"/>
              </a:ext>
            </a:extLst>
          </p:cNvPr>
          <p:cNvGraphicFramePr>
            <a:graphicFrameLocks/>
          </p:cNvGraphicFramePr>
          <p:nvPr>
            <p:extLst>
              <p:ext uri="{D42A27DB-BD31-4B8C-83A1-F6EECF244321}">
                <p14:modId xmlns:p14="http://schemas.microsoft.com/office/powerpoint/2010/main" val="781872872"/>
              </p:ext>
            </p:extLst>
          </p:nvPr>
        </p:nvGraphicFramePr>
        <p:xfrm>
          <a:off x="3895200" y="1692000"/>
          <a:ext cx="7728600" cy="44480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028408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Arvio pitkäaikaisista lainoista v. 2024 (€/as)</a:t>
            </a:r>
          </a:p>
        </p:txBody>
      </p:sp>
      <p:graphicFrame>
        <p:nvGraphicFramePr>
          <p:cNvPr id="4" name="Taulukko 3">
            <a:extLst>
              <a:ext uri="{FF2B5EF4-FFF2-40B4-BE49-F238E27FC236}">
                <a16:creationId xmlns:a16="http://schemas.microsoft.com/office/drawing/2014/main" id="{24D2D3AE-7DEE-5996-E0C1-CF5F2D052C72}"/>
              </a:ext>
            </a:extLst>
          </p:cNvPr>
          <p:cNvGraphicFramePr>
            <a:graphicFrameLocks noGrp="1"/>
          </p:cNvGraphicFramePr>
          <p:nvPr>
            <p:extLst>
              <p:ext uri="{D42A27DB-BD31-4B8C-83A1-F6EECF244321}">
                <p14:modId xmlns:p14="http://schemas.microsoft.com/office/powerpoint/2010/main" val="994095840"/>
              </p:ext>
            </p:extLst>
          </p:nvPr>
        </p:nvGraphicFramePr>
        <p:xfrm>
          <a:off x="568200" y="1746300"/>
          <a:ext cx="2664000" cy="4341000"/>
        </p:xfrm>
        <a:graphic>
          <a:graphicData uri="http://schemas.openxmlformats.org/drawingml/2006/table">
            <a:tbl>
              <a:tblPr firstRow="1" bandRow="1">
                <a:tableStyleId>{9D7B26C5-4107-4FEC-AEDC-1716B250A1EF}</a:tableStyleId>
              </a:tblPr>
              <a:tblGrid>
                <a:gridCol w="1260000">
                  <a:extLst>
                    <a:ext uri="{9D8B030D-6E8A-4147-A177-3AD203B41FA5}">
                      <a16:colId xmlns:a16="http://schemas.microsoft.com/office/drawing/2014/main" val="2954768211"/>
                    </a:ext>
                  </a:extLst>
                </a:gridCol>
                <a:gridCol w="1404000">
                  <a:extLst>
                    <a:ext uri="{9D8B030D-6E8A-4147-A177-3AD203B41FA5}">
                      <a16:colId xmlns:a16="http://schemas.microsoft.com/office/drawing/2014/main" val="2154728145"/>
                    </a:ext>
                  </a:extLst>
                </a:gridCol>
              </a:tblGrid>
              <a:tr h="381000">
                <a:tc>
                  <a:txBody>
                    <a:bodyPr/>
                    <a:lstStyle/>
                    <a:p>
                      <a:pPr algn="l" fontAlgn="b"/>
                      <a:r>
                        <a:rPr lang="fi-FI" sz="1050" b="1" i="0" u="none" strike="noStrike" dirty="0">
                          <a:solidFill>
                            <a:srgbClr val="000000"/>
                          </a:solidFill>
                          <a:effectLst/>
                          <a:latin typeface="+mn-lt"/>
                        </a:rPr>
                        <a:t>Kunta</a:t>
                      </a:r>
                    </a:p>
                  </a:txBody>
                  <a:tcPr marL="36000" marR="36000" marT="18000" marB="18000" anchor="b"/>
                </a:tc>
                <a:tc>
                  <a:txBody>
                    <a:bodyPr/>
                    <a:lstStyle/>
                    <a:p>
                      <a:pPr algn="r" fontAlgn="b"/>
                      <a:r>
                        <a:rPr lang="fi-FI" sz="1050" b="1" i="0" u="none" strike="noStrike" dirty="0">
                          <a:solidFill>
                            <a:srgbClr val="000000"/>
                          </a:solidFill>
                          <a:effectLst/>
                          <a:latin typeface="+mn-lt"/>
                        </a:rPr>
                        <a:t>Arvio pitkäaik. lainojen</a:t>
                      </a:r>
                      <a:br>
                        <a:rPr lang="fi-FI" sz="1050" b="1" i="0" u="none" strike="noStrike" dirty="0">
                          <a:solidFill>
                            <a:srgbClr val="000000"/>
                          </a:solidFill>
                          <a:effectLst/>
                          <a:latin typeface="+mn-lt"/>
                        </a:rPr>
                      </a:br>
                      <a:r>
                        <a:rPr lang="fi-FI" sz="1050" b="1" i="0" u="none" strike="noStrike" dirty="0">
                          <a:solidFill>
                            <a:srgbClr val="000000"/>
                          </a:solidFill>
                          <a:effectLst/>
                          <a:latin typeface="+mn-lt"/>
                        </a:rPr>
                        <a:t>määrästä 31.12.2024</a:t>
                      </a:r>
                    </a:p>
                  </a:txBody>
                  <a:tcPr marL="36000" marR="36000" marT="18000" marB="18000" anchor="b"/>
                </a:tc>
                <a:extLst>
                  <a:ext uri="{0D108BD9-81ED-4DB2-BD59-A6C34878D82A}">
                    <a16:rowId xmlns:a16="http://schemas.microsoft.com/office/drawing/2014/main" val="3091480395"/>
                  </a:ext>
                </a:extLst>
              </a:tr>
              <a:tr h="198000">
                <a:tc>
                  <a:txBody>
                    <a:bodyPr/>
                    <a:lstStyle/>
                    <a:p>
                      <a:pPr algn="l" fontAlgn="b"/>
                      <a:r>
                        <a:rPr lang="fi-FI" sz="1050" b="0" i="0" u="none" strike="noStrike" dirty="0">
                          <a:solidFill>
                            <a:srgbClr val="000000"/>
                          </a:solidFill>
                          <a:effectLst/>
                          <a:latin typeface="Calibri" panose="020F0502020204030204" pitchFamily="34" charset="0"/>
                        </a:rPr>
                        <a:t>Leppävirta</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926</a:t>
                      </a:r>
                    </a:p>
                  </a:txBody>
                  <a:tcPr marL="36000" marR="36000" marT="18000" marB="18000" anchor="b"/>
                </a:tc>
                <a:extLst>
                  <a:ext uri="{0D108BD9-81ED-4DB2-BD59-A6C34878D82A}">
                    <a16:rowId xmlns:a16="http://schemas.microsoft.com/office/drawing/2014/main" val="2785420860"/>
                  </a:ext>
                </a:extLst>
              </a:tr>
              <a:tr h="198000">
                <a:tc>
                  <a:txBody>
                    <a:bodyPr/>
                    <a:lstStyle/>
                    <a:p>
                      <a:pPr algn="l" fontAlgn="b"/>
                      <a:r>
                        <a:rPr lang="fi-FI" sz="1050" b="0" i="0" u="none" strike="noStrike">
                          <a:solidFill>
                            <a:srgbClr val="000000"/>
                          </a:solidFill>
                          <a:effectLst/>
                          <a:latin typeface="Calibri" panose="020F0502020204030204" pitchFamily="34" charset="0"/>
                        </a:rPr>
                        <a:t>Kiuruvesi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1 035</a:t>
                      </a:r>
                    </a:p>
                  </a:txBody>
                  <a:tcPr marL="36000" marR="36000" marT="18000" marB="18000" anchor="b"/>
                </a:tc>
                <a:extLst>
                  <a:ext uri="{0D108BD9-81ED-4DB2-BD59-A6C34878D82A}">
                    <a16:rowId xmlns:a16="http://schemas.microsoft.com/office/drawing/2014/main" val="4260759722"/>
                  </a:ext>
                </a:extLst>
              </a:tr>
              <a:tr h="198000">
                <a:tc>
                  <a:txBody>
                    <a:bodyPr/>
                    <a:lstStyle/>
                    <a:p>
                      <a:pPr algn="l" fontAlgn="b"/>
                      <a:r>
                        <a:rPr lang="fi-FI" sz="1050" b="0" i="0" u="none" strike="noStrike">
                          <a:solidFill>
                            <a:srgbClr val="000000"/>
                          </a:solidFill>
                          <a:effectLst/>
                          <a:latin typeface="Calibri" panose="020F0502020204030204" pitchFamily="34" charset="0"/>
                        </a:rPr>
                        <a:t>Sonkajärvi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1 343</a:t>
                      </a:r>
                    </a:p>
                  </a:txBody>
                  <a:tcPr marL="36000" marR="36000" marT="18000" marB="18000" anchor="b"/>
                </a:tc>
                <a:extLst>
                  <a:ext uri="{0D108BD9-81ED-4DB2-BD59-A6C34878D82A}">
                    <a16:rowId xmlns:a16="http://schemas.microsoft.com/office/drawing/2014/main" val="4249378342"/>
                  </a:ext>
                </a:extLst>
              </a:tr>
              <a:tr h="198000">
                <a:tc>
                  <a:txBody>
                    <a:bodyPr/>
                    <a:lstStyle/>
                    <a:p>
                      <a:pPr algn="l" fontAlgn="b"/>
                      <a:r>
                        <a:rPr lang="fi-FI" sz="1050" b="0" i="0" u="none" strike="noStrike">
                          <a:solidFill>
                            <a:srgbClr val="000000"/>
                          </a:solidFill>
                          <a:effectLst/>
                          <a:latin typeface="Calibri" panose="020F0502020204030204" pitchFamily="34" charset="0"/>
                        </a:rPr>
                        <a:t>Keitele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1 442</a:t>
                      </a:r>
                    </a:p>
                  </a:txBody>
                  <a:tcPr marL="36000" marR="36000" marT="18000" marB="18000" anchor="b"/>
                </a:tc>
                <a:extLst>
                  <a:ext uri="{0D108BD9-81ED-4DB2-BD59-A6C34878D82A}">
                    <a16:rowId xmlns:a16="http://schemas.microsoft.com/office/drawing/2014/main" val="626794332"/>
                  </a:ext>
                </a:extLst>
              </a:tr>
              <a:tr h="198000">
                <a:tc>
                  <a:txBody>
                    <a:bodyPr/>
                    <a:lstStyle/>
                    <a:p>
                      <a:pPr algn="l" fontAlgn="b"/>
                      <a:r>
                        <a:rPr lang="fi-FI" sz="1050" b="0" i="0" u="none" strike="noStrike">
                          <a:solidFill>
                            <a:srgbClr val="000000"/>
                          </a:solidFill>
                          <a:effectLst/>
                          <a:latin typeface="Calibri" panose="020F0502020204030204" pitchFamily="34" charset="0"/>
                        </a:rPr>
                        <a:t>Vieremä</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1 419</a:t>
                      </a:r>
                    </a:p>
                  </a:txBody>
                  <a:tcPr marL="36000" marR="36000" marT="18000" marB="18000" anchor="b"/>
                </a:tc>
                <a:extLst>
                  <a:ext uri="{0D108BD9-81ED-4DB2-BD59-A6C34878D82A}">
                    <a16:rowId xmlns:a16="http://schemas.microsoft.com/office/drawing/2014/main" val="208506951"/>
                  </a:ext>
                </a:extLst>
              </a:tr>
              <a:tr h="198000">
                <a:tc>
                  <a:txBody>
                    <a:bodyPr/>
                    <a:lstStyle/>
                    <a:p>
                      <a:pPr algn="l" fontAlgn="b"/>
                      <a:r>
                        <a:rPr lang="fi-FI" sz="1050" b="0" i="0" u="none" strike="noStrike">
                          <a:solidFill>
                            <a:srgbClr val="000000"/>
                          </a:solidFill>
                          <a:effectLst/>
                          <a:latin typeface="Calibri" panose="020F0502020204030204" pitchFamily="34" charset="0"/>
                        </a:rPr>
                        <a:t>Tuusniemi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1 869</a:t>
                      </a:r>
                    </a:p>
                  </a:txBody>
                  <a:tcPr marL="36000" marR="36000" marT="18000" marB="18000" anchor="b"/>
                </a:tc>
                <a:extLst>
                  <a:ext uri="{0D108BD9-81ED-4DB2-BD59-A6C34878D82A}">
                    <a16:rowId xmlns:a16="http://schemas.microsoft.com/office/drawing/2014/main" val="2677236025"/>
                  </a:ext>
                </a:extLst>
              </a:tr>
              <a:tr h="198000">
                <a:tc>
                  <a:txBody>
                    <a:bodyPr/>
                    <a:lstStyle/>
                    <a:p>
                      <a:pPr algn="l" fontAlgn="b"/>
                      <a:r>
                        <a:rPr lang="fi-FI" sz="1050" b="0" i="0" u="none" strike="noStrike">
                          <a:solidFill>
                            <a:srgbClr val="000000"/>
                          </a:solidFill>
                          <a:effectLst/>
                          <a:latin typeface="Calibri" panose="020F0502020204030204" pitchFamily="34" charset="0"/>
                        </a:rPr>
                        <a:t>Suonenjoki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2 915</a:t>
                      </a:r>
                    </a:p>
                  </a:txBody>
                  <a:tcPr marL="36000" marR="36000" marT="18000" marB="18000" anchor="b"/>
                </a:tc>
                <a:extLst>
                  <a:ext uri="{0D108BD9-81ED-4DB2-BD59-A6C34878D82A}">
                    <a16:rowId xmlns:a16="http://schemas.microsoft.com/office/drawing/2014/main" val="1050424014"/>
                  </a:ext>
                </a:extLst>
              </a:tr>
              <a:tr h="198000">
                <a:tc>
                  <a:txBody>
                    <a:bodyPr/>
                    <a:lstStyle/>
                    <a:p>
                      <a:pPr algn="l" fontAlgn="b"/>
                      <a:r>
                        <a:rPr lang="fi-FI" sz="1050" b="0" i="0" u="none" strike="noStrike">
                          <a:solidFill>
                            <a:srgbClr val="000000"/>
                          </a:solidFill>
                          <a:effectLst/>
                          <a:latin typeface="Calibri" panose="020F0502020204030204" pitchFamily="34" charset="0"/>
                        </a:rPr>
                        <a:t>Kaavi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2 956</a:t>
                      </a:r>
                    </a:p>
                  </a:txBody>
                  <a:tcPr marL="36000" marR="36000" marT="18000" marB="18000" anchor="b"/>
                </a:tc>
                <a:extLst>
                  <a:ext uri="{0D108BD9-81ED-4DB2-BD59-A6C34878D82A}">
                    <a16:rowId xmlns:a16="http://schemas.microsoft.com/office/drawing/2014/main" val="886426311"/>
                  </a:ext>
                </a:extLst>
              </a:tr>
              <a:tr h="198000">
                <a:tc>
                  <a:txBody>
                    <a:bodyPr/>
                    <a:lstStyle/>
                    <a:p>
                      <a:pPr algn="l" fontAlgn="b"/>
                      <a:r>
                        <a:rPr lang="fi-FI" sz="1050" b="0" i="0" u="none" strike="noStrike">
                          <a:solidFill>
                            <a:srgbClr val="000000"/>
                          </a:solidFill>
                          <a:effectLst/>
                          <a:latin typeface="Calibri" panose="020F0502020204030204" pitchFamily="34" charset="0"/>
                        </a:rPr>
                        <a:t>Tervo</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3 178</a:t>
                      </a:r>
                    </a:p>
                  </a:txBody>
                  <a:tcPr marL="36000" marR="36000" marT="18000" marB="18000" anchor="b"/>
                </a:tc>
                <a:extLst>
                  <a:ext uri="{0D108BD9-81ED-4DB2-BD59-A6C34878D82A}">
                    <a16:rowId xmlns:a16="http://schemas.microsoft.com/office/drawing/2014/main" val="3672544657"/>
                  </a:ext>
                </a:extLst>
              </a:tr>
              <a:tr h="198000">
                <a:tc>
                  <a:txBody>
                    <a:bodyPr/>
                    <a:lstStyle/>
                    <a:p>
                      <a:pPr algn="l" fontAlgn="b"/>
                      <a:r>
                        <a:rPr lang="fi-FI" sz="1050" b="0" i="0" u="none" strike="noStrike">
                          <a:solidFill>
                            <a:srgbClr val="000000"/>
                          </a:solidFill>
                          <a:effectLst/>
                          <a:latin typeface="Calibri" panose="020F0502020204030204" pitchFamily="34" charset="0"/>
                        </a:rPr>
                        <a:t>Vesanto</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3 205</a:t>
                      </a:r>
                    </a:p>
                  </a:txBody>
                  <a:tcPr marL="36000" marR="36000" marT="18000" marB="18000" anchor="b"/>
                </a:tc>
                <a:extLst>
                  <a:ext uri="{0D108BD9-81ED-4DB2-BD59-A6C34878D82A}">
                    <a16:rowId xmlns:a16="http://schemas.microsoft.com/office/drawing/2014/main" val="2710512895"/>
                  </a:ext>
                </a:extLst>
              </a:tr>
              <a:tr h="198000">
                <a:tc>
                  <a:txBody>
                    <a:bodyPr/>
                    <a:lstStyle/>
                    <a:p>
                      <a:pPr algn="l" fontAlgn="b"/>
                      <a:r>
                        <a:rPr lang="fi-FI" sz="1050" b="0" i="0" u="none" strike="noStrike">
                          <a:solidFill>
                            <a:srgbClr val="000000"/>
                          </a:solidFill>
                          <a:effectLst/>
                          <a:latin typeface="Calibri" panose="020F0502020204030204" pitchFamily="34" charset="0"/>
                        </a:rPr>
                        <a:t>Siilinjärvi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3 300</a:t>
                      </a:r>
                    </a:p>
                  </a:txBody>
                  <a:tcPr marL="36000" marR="36000" marT="18000" marB="18000" anchor="b"/>
                </a:tc>
                <a:extLst>
                  <a:ext uri="{0D108BD9-81ED-4DB2-BD59-A6C34878D82A}">
                    <a16:rowId xmlns:a16="http://schemas.microsoft.com/office/drawing/2014/main" val="3873896847"/>
                  </a:ext>
                </a:extLst>
              </a:tr>
              <a:tr h="198000">
                <a:tc>
                  <a:txBody>
                    <a:bodyPr/>
                    <a:lstStyle/>
                    <a:p>
                      <a:pPr algn="l" fontAlgn="b"/>
                      <a:r>
                        <a:rPr lang="fi-FI" sz="1050" b="0" i="0" u="none" strike="noStrike">
                          <a:solidFill>
                            <a:srgbClr val="000000"/>
                          </a:solidFill>
                          <a:effectLst/>
                          <a:latin typeface="Calibri" panose="020F0502020204030204" pitchFamily="34" charset="0"/>
                        </a:rPr>
                        <a:t>Rautavaara</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3 408</a:t>
                      </a:r>
                    </a:p>
                  </a:txBody>
                  <a:tcPr marL="36000" marR="36000" marT="18000" marB="18000" anchor="b"/>
                </a:tc>
                <a:extLst>
                  <a:ext uri="{0D108BD9-81ED-4DB2-BD59-A6C34878D82A}">
                    <a16:rowId xmlns:a16="http://schemas.microsoft.com/office/drawing/2014/main" val="1445373497"/>
                  </a:ext>
                </a:extLst>
              </a:tr>
              <a:tr h="198000">
                <a:tc>
                  <a:txBody>
                    <a:bodyPr/>
                    <a:lstStyle/>
                    <a:p>
                      <a:pPr algn="l" fontAlgn="b"/>
                      <a:r>
                        <a:rPr lang="fi-FI" sz="1050" b="0" i="0" u="none" strike="noStrike">
                          <a:solidFill>
                            <a:srgbClr val="000000"/>
                          </a:solidFill>
                          <a:effectLst/>
                          <a:latin typeface="Calibri" panose="020F0502020204030204" pitchFamily="34" charset="0"/>
                        </a:rPr>
                        <a:t>Pielavesi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3 420</a:t>
                      </a:r>
                    </a:p>
                  </a:txBody>
                  <a:tcPr marL="36000" marR="36000" marT="18000" marB="18000" anchor="b"/>
                </a:tc>
                <a:extLst>
                  <a:ext uri="{0D108BD9-81ED-4DB2-BD59-A6C34878D82A}">
                    <a16:rowId xmlns:a16="http://schemas.microsoft.com/office/drawing/2014/main" val="825351217"/>
                  </a:ext>
                </a:extLst>
              </a:tr>
              <a:tr h="198000">
                <a:tc>
                  <a:txBody>
                    <a:bodyPr/>
                    <a:lstStyle/>
                    <a:p>
                      <a:pPr algn="l" fontAlgn="b"/>
                      <a:r>
                        <a:rPr lang="fi-FI" sz="1050" b="0" i="0" u="none" strike="noStrike">
                          <a:solidFill>
                            <a:srgbClr val="000000"/>
                          </a:solidFill>
                          <a:effectLst/>
                          <a:latin typeface="Calibri" panose="020F0502020204030204" pitchFamily="34" charset="0"/>
                        </a:rPr>
                        <a:t>Rautalampi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3 507</a:t>
                      </a:r>
                    </a:p>
                  </a:txBody>
                  <a:tcPr marL="36000" marR="36000" marT="18000" marB="18000" anchor="b"/>
                </a:tc>
                <a:extLst>
                  <a:ext uri="{0D108BD9-81ED-4DB2-BD59-A6C34878D82A}">
                    <a16:rowId xmlns:a16="http://schemas.microsoft.com/office/drawing/2014/main" val="1021750188"/>
                  </a:ext>
                </a:extLst>
              </a:tr>
              <a:tr h="198000">
                <a:tc>
                  <a:txBody>
                    <a:bodyPr/>
                    <a:lstStyle/>
                    <a:p>
                      <a:pPr algn="l" fontAlgn="b"/>
                      <a:r>
                        <a:rPr lang="fi-FI" sz="1050" b="1" i="0" u="none" strike="noStrike">
                          <a:solidFill>
                            <a:srgbClr val="000000"/>
                          </a:solidFill>
                          <a:effectLst/>
                          <a:latin typeface="Calibri" panose="020F0502020204030204" pitchFamily="34" charset="0"/>
                        </a:rPr>
                        <a:t>POHJOIS-SAVO </a:t>
                      </a:r>
                    </a:p>
                  </a:txBody>
                  <a:tcPr marL="36000" marR="36000" marT="18000" marB="18000" anchor="b"/>
                </a:tc>
                <a:tc>
                  <a:txBody>
                    <a:bodyPr/>
                    <a:lstStyle/>
                    <a:p>
                      <a:pPr algn="r" fontAlgn="b"/>
                      <a:r>
                        <a:rPr lang="fi-FI" sz="1050" b="1" i="0" u="none" strike="noStrike" dirty="0">
                          <a:solidFill>
                            <a:srgbClr val="000000"/>
                          </a:solidFill>
                          <a:effectLst/>
                          <a:latin typeface="Calibri" panose="020F0502020204030204" pitchFamily="34" charset="0"/>
                        </a:rPr>
                        <a:t>3 734</a:t>
                      </a:r>
                    </a:p>
                  </a:txBody>
                  <a:tcPr marL="36000" marR="36000" marT="18000" marB="18000" anchor="b"/>
                </a:tc>
                <a:extLst>
                  <a:ext uri="{0D108BD9-81ED-4DB2-BD59-A6C34878D82A}">
                    <a16:rowId xmlns:a16="http://schemas.microsoft.com/office/drawing/2014/main" val="2373682116"/>
                  </a:ext>
                </a:extLst>
              </a:tr>
              <a:tr h="198000">
                <a:tc>
                  <a:txBody>
                    <a:bodyPr/>
                    <a:lstStyle/>
                    <a:p>
                      <a:pPr algn="l" fontAlgn="b"/>
                      <a:r>
                        <a:rPr lang="fi-FI" sz="1050" b="0" i="0" u="none" strike="noStrike">
                          <a:solidFill>
                            <a:srgbClr val="000000"/>
                          </a:solidFill>
                          <a:effectLst/>
                          <a:latin typeface="Calibri" panose="020F0502020204030204" pitchFamily="34" charset="0"/>
                        </a:rPr>
                        <a:t>Joroinen</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3 871</a:t>
                      </a:r>
                    </a:p>
                  </a:txBody>
                  <a:tcPr marL="36000" marR="36000" marT="18000" marB="18000" anchor="b"/>
                </a:tc>
                <a:extLst>
                  <a:ext uri="{0D108BD9-81ED-4DB2-BD59-A6C34878D82A}">
                    <a16:rowId xmlns:a16="http://schemas.microsoft.com/office/drawing/2014/main" val="3930561270"/>
                  </a:ext>
                </a:extLst>
              </a:tr>
              <a:tr h="198000">
                <a:tc>
                  <a:txBody>
                    <a:bodyPr/>
                    <a:lstStyle/>
                    <a:p>
                      <a:pPr algn="l" fontAlgn="b"/>
                      <a:r>
                        <a:rPr lang="fi-FI" sz="1050" b="0" i="0" u="none" strike="noStrike">
                          <a:solidFill>
                            <a:srgbClr val="000000"/>
                          </a:solidFill>
                          <a:effectLst/>
                          <a:latin typeface="Calibri" panose="020F0502020204030204" pitchFamily="34" charset="0"/>
                        </a:rPr>
                        <a:t>Kuopio </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4 096</a:t>
                      </a:r>
                    </a:p>
                  </a:txBody>
                  <a:tcPr marL="36000" marR="36000" marT="18000" marB="18000" anchor="b"/>
                </a:tc>
                <a:extLst>
                  <a:ext uri="{0D108BD9-81ED-4DB2-BD59-A6C34878D82A}">
                    <a16:rowId xmlns:a16="http://schemas.microsoft.com/office/drawing/2014/main" val="2471099784"/>
                  </a:ext>
                </a:extLst>
              </a:tr>
              <a:tr h="198000">
                <a:tc>
                  <a:txBody>
                    <a:bodyPr/>
                    <a:lstStyle/>
                    <a:p>
                      <a:pPr algn="l" fontAlgn="b"/>
                      <a:r>
                        <a:rPr lang="fi-FI" sz="1050" b="0" i="0" u="none" strike="noStrike">
                          <a:solidFill>
                            <a:srgbClr val="000000"/>
                          </a:solidFill>
                          <a:effectLst/>
                          <a:latin typeface="Calibri" panose="020F0502020204030204" pitchFamily="34" charset="0"/>
                        </a:rPr>
                        <a:t>Lapinlahti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4 149</a:t>
                      </a:r>
                    </a:p>
                  </a:txBody>
                  <a:tcPr marL="36000" marR="36000" marT="18000" marB="18000" anchor="b"/>
                </a:tc>
                <a:extLst>
                  <a:ext uri="{0D108BD9-81ED-4DB2-BD59-A6C34878D82A}">
                    <a16:rowId xmlns:a16="http://schemas.microsoft.com/office/drawing/2014/main" val="3744805610"/>
                  </a:ext>
                </a:extLst>
              </a:tr>
              <a:tr h="198000">
                <a:tc>
                  <a:txBody>
                    <a:bodyPr/>
                    <a:lstStyle/>
                    <a:p>
                      <a:pPr algn="l" fontAlgn="b"/>
                      <a:r>
                        <a:rPr lang="fi-FI" sz="1050" b="0" i="0" u="none" strike="noStrike">
                          <a:solidFill>
                            <a:srgbClr val="000000"/>
                          </a:solidFill>
                          <a:effectLst/>
                          <a:latin typeface="Calibri" panose="020F0502020204030204" pitchFamily="34" charset="0"/>
                        </a:rPr>
                        <a:t>Iisalmi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4 403</a:t>
                      </a:r>
                    </a:p>
                  </a:txBody>
                  <a:tcPr marL="36000" marR="36000" marT="18000" marB="18000" anchor="b"/>
                </a:tc>
                <a:extLst>
                  <a:ext uri="{0D108BD9-81ED-4DB2-BD59-A6C34878D82A}">
                    <a16:rowId xmlns:a16="http://schemas.microsoft.com/office/drawing/2014/main" val="2259868268"/>
                  </a:ext>
                </a:extLst>
              </a:tr>
              <a:tr h="198000">
                <a:tc>
                  <a:txBody>
                    <a:bodyPr/>
                    <a:lstStyle/>
                    <a:p>
                      <a:pPr algn="l" fontAlgn="b"/>
                      <a:r>
                        <a:rPr lang="fi-FI" sz="1050" b="0" i="0" u="none" strike="noStrike">
                          <a:solidFill>
                            <a:srgbClr val="000000"/>
                          </a:solidFill>
                          <a:effectLst/>
                          <a:latin typeface="Calibri" panose="020F0502020204030204" pitchFamily="34" charset="0"/>
                        </a:rPr>
                        <a:t>Varkaus </a:t>
                      </a:r>
                    </a:p>
                  </a:txBody>
                  <a:tcPr marL="36000" marR="36000" marT="18000" marB="18000" anchor="b"/>
                </a:tc>
                <a:tc>
                  <a:txBody>
                    <a:bodyPr/>
                    <a:lstStyle/>
                    <a:p>
                      <a:pPr algn="r" fontAlgn="b"/>
                      <a:r>
                        <a:rPr lang="fi-FI" sz="1050" b="0" i="0" u="none" strike="noStrike" dirty="0">
                          <a:solidFill>
                            <a:srgbClr val="000000"/>
                          </a:solidFill>
                          <a:effectLst/>
                          <a:latin typeface="Calibri" panose="020F0502020204030204" pitchFamily="34" charset="0"/>
                        </a:rPr>
                        <a:t>5 275</a:t>
                      </a:r>
                    </a:p>
                  </a:txBody>
                  <a:tcPr marL="36000" marR="36000" marT="18000" marB="18000" anchor="b"/>
                </a:tc>
                <a:extLst>
                  <a:ext uri="{0D108BD9-81ED-4DB2-BD59-A6C34878D82A}">
                    <a16:rowId xmlns:a16="http://schemas.microsoft.com/office/drawing/2014/main" val="1488901686"/>
                  </a:ext>
                </a:extLst>
              </a:tr>
            </a:tbl>
          </a:graphicData>
        </a:graphic>
      </p:graphicFrame>
      <p:sp>
        <p:nvSpPr>
          <p:cNvPr id="2" name="Tekstiruutu 1">
            <a:extLst>
              <a:ext uri="{FF2B5EF4-FFF2-40B4-BE49-F238E27FC236}">
                <a16:creationId xmlns:a16="http://schemas.microsoft.com/office/drawing/2014/main" id="{4EC18561-B674-99F5-4A56-EC3330A4D32B}"/>
              </a:ext>
            </a:extLst>
          </p:cNvPr>
          <p:cNvSpPr txBox="1"/>
          <p:nvPr/>
        </p:nvSpPr>
        <p:spPr>
          <a:xfrm>
            <a:off x="0" y="6488668"/>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Kysely Pohjois-Savon kunnille kuntien talousarvioista, marras-joulukuu 2023</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3" name="Kaavio 2" descr="Palkkikaavio esittää Pohjois-Savon kuntien arvion pitkäaikaisten lainojen määrästä 31.12.2022 euroina asukasta kohden. Kaavion tiedot on esitetty kaavion viereisessä taulukossa.">
            <a:extLst>
              <a:ext uri="{FF2B5EF4-FFF2-40B4-BE49-F238E27FC236}">
                <a16:creationId xmlns:a16="http://schemas.microsoft.com/office/drawing/2014/main" id="{53600C51-8258-4704-8CD1-B819A0101A0A}"/>
              </a:ext>
            </a:extLst>
          </p:cNvPr>
          <p:cNvGraphicFramePr>
            <a:graphicFrameLocks/>
          </p:cNvGraphicFramePr>
          <p:nvPr>
            <p:extLst>
              <p:ext uri="{D42A27DB-BD31-4B8C-83A1-F6EECF244321}">
                <p14:modId xmlns:p14="http://schemas.microsoft.com/office/powerpoint/2010/main" val="2950158014"/>
              </p:ext>
            </p:extLst>
          </p:nvPr>
        </p:nvGraphicFramePr>
        <p:xfrm>
          <a:off x="3895200" y="1692000"/>
          <a:ext cx="7728600" cy="444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817246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Kuntien veroprosentit v. 2024</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8B3F75DA-84F3-C563-89B8-EB7C8FCCB66C}"/>
              </a:ext>
            </a:extLst>
          </p:cNvPr>
          <p:cNvSpPr txBox="1"/>
          <p:nvPr/>
        </p:nvSpPr>
        <p:spPr>
          <a:xfrm>
            <a:off x="0" y="6633721"/>
            <a:ext cx="8697680" cy="230832"/>
          </a:xfrm>
          <a:prstGeom prst="rect">
            <a:avLst/>
          </a:prstGeom>
          <a:noFill/>
        </p:spPr>
        <p:txBody>
          <a:bodyPr wrap="square">
            <a:spAutoFit/>
          </a:bodyPr>
          <a:lstStyle/>
          <a:p>
            <a:r>
              <a:rPr lang="fi-FI" sz="900" dirty="0"/>
              <a:t>Lähde: Kuntaliitto 11.12.2023/Verohallinto</a:t>
            </a:r>
          </a:p>
        </p:txBody>
      </p:sp>
      <p:graphicFrame>
        <p:nvGraphicFramePr>
          <p:cNvPr id="3" name="Taulukko 2">
            <a:extLst>
              <a:ext uri="{FF2B5EF4-FFF2-40B4-BE49-F238E27FC236}">
                <a16:creationId xmlns:a16="http://schemas.microsoft.com/office/drawing/2014/main" id="{372CB7F6-F68A-BEFE-7301-B352C7B34663}"/>
              </a:ext>
            </a:extLst>
          </p:cNvPr>
          <p:cNvGraphicFramePr>
            <a:graphicFrameLocks noGrp="1"/>
          </p:cNvGraphicFramePr>
          <p:nvPr>
            <p:extLst>
              <p:ext uri="{D42A27DB-BD31-4B8C-83A1-F6EECF244321}">
                <p14:modId xmlns:p14="http://schemas.microsoft.com/office/powerpoint/2010/main" val="3980820332"/>
              </p:ext>
            </p:extLst>
          </p:nvPr>
        </p:nvGraphicFramePr>
        <p:xfrm>
          <a:off x="497561" y="1553743"/>
          <a:ext cx="11190632" cy="4614000"/>
        </p:xfrm>
        <a:graphic>
          <a:graphicData uri="http://schemas.openxmlformats.org/drawingml/2006/table">
            <a:tbl>
              <a:tblPr firstRow="1" bandRow="1">
                <a:tableStyleId>{9D7B26C5-4107-4FEC-AEDC-1716B250A1EF}</a:tableStyleId>
              </a:tblPr>
              <a:tblGrid>
                <a:gridCol w="1114172">
                  <a:extLst>
                    <a:ext uri="{9D8B030D-6E8A-4147-A177-3AD203B41FA5}">
                      <a16:colId xmlns:a16="http://schemas.microsoft.com/office/drawing/2014/main" val="3750902942"/>
                    </a:ext>
                  </a:extLst>
                </a:gridCol>
                <a:gridCol w="590685">
                  <a:extLst>
                    <a:ext uri="{9D8B030D-6E8A-4147-A177-3AD203B41FA5}">
                      <a16:colId xmlns:a16="http://schemas.microsoft.com/office/drawing/2014/main" val="2840431918"/>
                    </a:ext>
                  </a:extLst>
                </a:gridCol>
                <a:gridCol w="590685">
                  <a:extLst>
                    <a:ext uri="{9D8B030D-6E8A-4147-A177-3AD203B41FA5}">
                      <a16:colId xmlns:a16="http://schemas.microsoft.com/office/drawing/2014/main" val="667101365"/>
                    </a:ext>
                  </a:extLst>
                </a:gridCol>
                <a:gridCol w="497418">
                  <a:extLst>
                    <a:ext uri="{9D8B030D-6E8A-4147-A177-3AD203B41FA5}">
                      <a16:colId xmlns:a16="http://schemas.microsoft.com/office/drawing/2014/main" val="90907178"/>
                    </a:ext>
                  </a:extLst>
                </a:gridCol>
                <a:gridCol w="864000">
                  <a:extLst>
                    <a:ext uri="{9D8B030D-6E8A-4147-A177-3AD203B41FA5}">
                      <a16:colId xmlns:a16="http://schemas.microsoft.com/office/drawing/2014/main" val="1770824646"/>
                    </a:ext>
                  </a:extLst>
                </a:gridCol>
                <a:gridCol w="864000">
                  <a:extLst>
                    <a:ext uri="{9D8B030D-6E8A-4147-A177-3AD203B41FA5}">
                      <a16:colId xmlns:a16="http://schemas.microsoft.com/office/drawing/2014/main" val="1474809027"/>
                    </a:ext>
                  </a:extLst>
                </a:gridCol>
                <a:gridCol w="497418">
                  <a:extLst>
                    <a:ext uri="{9D8B030D-6E8A-4147-A177-3AD203B41FA5}">
                      <a16:colId xmlns:a16="http://schemas.microsoft.com/office/drawing/2014/main" val="2234954842"/>
                    </a:ext>
                  </a:extLst>
                </a:gridCol>
                <a:gridCol w="684000">
                  <a:extLst>
                    <a:ext uri="{9D8B030D-6E8A-4147-A177-3AD203B41FA5}">
                      <a16:colId xmlns:a16="http://schemas.microsoft.com/office/drawing/2014/main" val="969036790"/>
                    </a:ext>
                  </a:extLst>
                </a:gridCol>
                <a:gridCol w="684000">
                  <a:extLst>
                    <a:ext uri="{9D8B030D-6E8A-4147-A177-3AD203B41FA5}">
                      <a16:colId xmlns:a16="http://schemas.microsoft.com/office/drawing/2014/main" val="624259332"/>
                    </a:ext>
                  </a:extLst>
                </a:gridCol>
                <a:gridCol w="497418">
                  <a:extLst>
                    <a:ext uri="{9D8B030D-6E8A-4147-A177-3AD203B41FA5}">
                      <a16:colId xmlns:a16="http://schemas.microsoft.com/office/drawing/2014/main" val="3695826590"/>
                    </a:ext>
                  </a:extLst>
                </a:gridCol>
                <a:gridCol w="828000">
                  <a:extLst>
                    <a:ext uri="{9D8B030D-6E8A-4147-A177-3AD203B41FA5}">
                      <a16:colId xmlns:a16="http://schemas.microsoft.com/office/drawing/2014/main" val="2641878232"/>
                    </a:ext>
                  </a:extLst>
                </a:gridCol>
                <a:gridCol w="828000">
                  <a:extLst>
                    <a:ext uri="{9D8B030D-6E8A-4147-A177-3AD203B41FA5}">
                      <a16:colId xmlns:a16="http://schemas.microsoft.com/office/drawing/2014/main" val="4145113797"/>
                    </a:ext>
                  </a:extLst>
                </a:gridCol>
                <a:gridCol w="497418">
                  <a:extLst>
                    <a:ext uri="{9D8B030D-6E8A-4147-A177-3AD203B41FA5}">
                      <a16:colId xmlns:a16="http://schemas.microsoft.com/office/drawing/2014/main" val="1667471646"/>
                    </a:ext>
                  </a:extLst>
                </a:gridCol>
                <a:gridCol w="828000">
                  <a:extLst>
                    <a:ext uri="{9D8B030D-6E8A-4147-A177-3AD203B41FA5}">
                      <a16:colId xmlns:a16="http://schemas.microsoft.com/office/drawing/2014/main" val="183205137"/>
                    </a:ext>
                  </a:extLst>
                </a:gridCol>
                <a:gridCol w="828000">
                  <a:extLst>
                    <a:ext uri="{9D8B030D-6E8A-4147-A177-3AD203B41FA5}">
                      <a16:colId xmlns:a16="http://schemas.microsoft.com/office/drawing/2014/main" val="1209252021"/>
                    </a:ext>
                  </a:extLst>
                </a:gridCol>
                <a:gridCol w="497418">
                  <a:extLst>
                    <a:ext uri="{9D8B030D-6E8A-4147-A177-3AD203B41FA5}">
                      <a16:colId xmlns:a16="http://schemas.microsoft.com/office/drawing/2014/main" val="4091845877"/>
                    </a:ext>
                  </a:extLst>
                </a:gridCol>
              </a:tblGrid>
              <a:tr h="647475">
                <a:tc>
                  <a:txBody>
                    <a:bodyPr/>
                    <a:lstStyle/>
                    <a:p>
                      <a:pPr algn="l" fontAlgn="t"/>
                      <a:r>
                        <a:rPr lang="fi-FI" sz="1000" b="0" i="0" u="none" strike="noStrike" dirty="0">
                          <a:solidFill>
                            <a:srgbClr val="000000"/>
                          </a:solidFill>
                          <a:effectLst/>
                          <a:latin typeface="Calibri" panose="020F0502020204030204" pitchFamily="34" charset="0"/>
                        </a:rPr>
                        <a:t>Kunta</a:t>
                      </a:r>
                    </a:p>
                  </a:txBody>
                  <a:tcPr marL="36000" marR="36000" marT="18000" marB="18000"/>
                </a:tc>
                <a:tc>
                  <a:txBody>
                    <a:bodyPr/>
                    <a:lstStyle/>
                    <a:p>
                      <a:pPr algn="r" fontAlgn="t"/>
                      <a:r>
                        <a:rPr lang="fi-FI" sz="1000" b="0" i="0" u="none" strike="noStrike" dirty="0">
                          <a:solidFill>
                            <a:srgbClr val="000000"/>
                          </a:solidFill>
                          <a:effectLst/>
                          <a:latin typeface="Calibri" panose="020F0502020204030204" pitchFamily="34" charset="0"/>
                        </a:rPr>
                        <a:t>Tulovero-</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2023</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Tulovero-</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0" i="1" u="none" strike="noStrike">
                          <a:solidFill>
                            <a:srgbClr val="000000"/>
                          </a:solidFill>
                          <a:effectLst/>
                          <a:latin typeface="Calibri" panose="020F0502020204030204" pitchFamily="34" charset="0"/>
                        </a:rPr>
                        <a:t>Muutos </a:t>
                      </a:r>
                      <a:br>
                        <a:rPr lang="fi-FI" sz="1000" b="0" i="1" u="none" strike="noStrike">
                          <a:solidFill>
                            <a:srgbClr val="000000"/>
                          </a:solidFill>
                          <a:effectLst/>
                          <a:latin typeface="Calibri" panose="020F0502020204030204" pitchFamily="34" charset="0"/>
                        </a:rPr>
                      </a:br>
                      <a:r>
                        <a:rPr lang="fi-FI" sz="1000" b="0" i="1" u="none" strike="noStrike">
                          <a:solidFill>
                            <a:srgbClr val="000000"/>
                          </a:solidFill>
                          <a:effectLst/>
                          <a:latin typeface="Calibri" panose="020F0502020204030204" pitchFamily="34" charset="0"/>
                        </a:rPr>
                        <a:t>%-yks.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Yleinen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rakennuksen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veroprosentti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2023</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Yleinen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rakennuksen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veroprosentti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0" i="1" u="none" strike="noStrike">
                          <a:solidFill>
                            <a:srgbClr val="000000"/>
                          </a:solidFill>
                          <a:effectLst/>
                          <a:latin typeface="Calibri" panose="020F0502020204030204" pitchFamily="34" charset="0"/>
                        </a:rPr>
                        <a:t>Muutos </a:t>
                      </a:r>
                      <a:br>
                        <a:rPr lang="fi-FI" sz="1000" b="0" i="1" u="none" strike="noStrike">
                          <a:solidFill>
                            <a:srgbClr val="000000"/>
                          </a:solidFill>
                          <a:effectLst/>
                          <a:latin typeface="Calibri" panose="020F0502020204030204" pitchFamily="34" charset="0"/>
                        </a:rPr>
                      </a:br>
                      <a:r>
                        <a:rPr lang="fi-FI" sz="1000" b="0" i="1" u="none" strike="noStrike">
                          <a:solidFill>
                            <a:srgbClr val="000000"/>
                          </a:solidFill>
                          <a:effectLst/>
                          <a:latin typeface="Calibri" panose="020F0502020204030204" pitchFamily="34" charset="0"/>
                        </a:rPr>
                        <a:t>%-yks.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Yleinen maapohjan vero-prosentti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2023</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Yleinen maapohjan vero-prosentti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a:t>
                      </a:r>
                      <a:br>
                        <a:rPr lang="fi-FI" sz="1000" b="0" i="1" u="none" strike="noStrike" dirty="0">
                          <a:solidFill>
                            <a:srgbClr val="000000"/>
                          </a:solidFill>
                          <a:effectLst/>
                          <a:latin typeface="Calibri" panose="020F0502020204030204" pitchFamily="34" charset="0"/>
                        </a:rPr>
                      </a:br>
                      <a:r>
                        <a:rPr lang="fi-FI" sz="1000" b="0" i="1" u="none" strike="noStrike" dirty="0">
                          <a:solidFill>
                            <a:srgbClr val="000000"/>
                          </a:solidFill>
                          <a:effectLst/>
                          <a:latin typeface="Calibri" panose="020F0502020204030204" pitchFamily="34" charset="0"/>
                        </a:rPr>
                        <a:t>%-yks.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Vakituisen asunnon </a:t>
                      </a:r>
                    </a:p>
                    <a:p>
                      <a:pPr algn="r" fontAlgn="t"/>
                      <a:r>
                        <a:rPr lang="fi-FI" sz="1000" b="0" i="0" u="none" strike="noStrike" dirty="0">
                          <a:solidFill>
                            <a:srgbClr val="000000"/>
                          </a:solidFill>
                          <a:effectLst/>
                          <a:latin typeface="Calibri" panose="020F0502020204030204" pitchFamily="34" charset="0"/>
                        </a:rPr>
                        <a:t>kiinteistö-</a:t>
                      </a:r>
                    </a:p>
                    <a:p>
                      <a:pPr algn="r" fontAlgn="t"/>
                      <a:r>
                        <a:rPr lang="fi-FI" sz="1000" b="0" i="0" u="none" strike="noStrike" dirty="0">
                          <a:solidFill>
                            <a:srgbClr val="000000"/>
                          </a:solidFill>
                          <a:effectLst/>
                          <a:latin typeface="Calibri" panose="020F0502020204030204" pitchFamily="34" charset="0"/>
                        </a:rPr>
                        <a:t>veroprosentti </a:t>
                      </a:r>
                    </a:p>
                    <a:p>
                      <a:pPr algn="r" fontAlgn="t"/>
                      <a:r>
                        <a:rPr lang="fi-FI" sz="1000" b="0" i="0" u="none" strike="noStrike" dirty="0">
                          <a:solidFill>
                            <a:srgbClr val="000000"/>
                          </a:solidFill>
                          <a:effectLst/>
                          <a:latin typeface="Calibri" panose="020F0502020204030204" pitchFamily="34" charset="0"/>
                        </a:rPr>
                        <a:t>2023</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Vakituisen asunnon kiinteistö-</a:t>
                      </a:r>
                    </a:p>
                    <a:p>
                      <a:pPr algn="r" fontAlgn="t"/>
                      <a:r>
                        <a:rPr lang="fi-FI" sz="1000" b="1" i="0" u="none" strike="noStrike" dirty="0">
                          <a:solidFill>
                            <a:srgbClr val="000000"/>
                          </a:solidFill>
                          <a:effectLst/>
                          <a:latin typeface="Calibri" panose="020F0502020204030204" pitchFamily="34" charset="0"/>
                        </a:rPr>
                        <a:t>veroprosentti </a:t>
                      </a:r>
                    </a:p>
                    <a:p>
                      <a:pPr algn="r" fontAlgn="t"/>
                      <a:r>
                        <a:rPr lang="fi-FI" sz="1000" b="1"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%-yks</a:t>
                      </a:r>
                    </a:p>
                  </a:txBody>
                  <a:tcPr marL="36000" marR="36000" marT="18000" marB="18000" anchor="b"/>
                </a:tc>
                <a:tc>
                  <a:txBody>
                    <a:bodyPr/>
                    <a:lstStyle/>
                    <a:p>
                      <a:pPr algn="r" fontAlgn="t"/>
                      <a:r>
                        <a:rPr lang="fi-FI" sz="1000" b="0" i="0" u="none" strike="noStrike" dirty="0">
                          <a:solidFill>
                            <a:srgbClr val="000000"/>
                          </a:solidFill>
                          <a:effectLst/>
                          <a:latin typeface="Calibri" panose="020F0502020204030204" pitchFamily="34" charset="0"/>
                        </a:rPr>
                        <a:t>Muun kuin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vak. asunnon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kiinteistö-</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vero-prosentti </a:t>
                      </a:r>
                      <a:br>
                        <a:rPr lang="fi-FI" sz="1000" b="0" i="0" u="none" strike="noStrike" dirty="0">
                          <a:solidFill>
                            <a:srgbClr val="000000"/>
                          </a:solidFill>
                          <a:effectLst/>
                          <a:latin typeface="Calibri" panose="020F0502020204030204" pitchFamily="34" charset="0"/>
                        </a:rPr>
                      </a:br>
                      <a:r>
                        <a:rPr lang="fi-FI" sz="1000" b="0" i="0" u="none" strike="noStrike" dirty="0">
                          <a:solidFill>
                            <a:srgbClr val="000000"/>
                          </a:solidFill>
                          <a:effectLst/>
                          <a:latin typeface="Calibri" panose="020F0502020204030204" pitchFamily="34" charset="0"/>
                        </a:rPr>
                        <a:t>2023</a:t>
                      </a:r>
                    </a:p>
                  </a:txBody>
                  <a:tcPr marL="36000" marR="36000" marT="18000" marB="18000" anchor="b"/>
                </a:tc>
                <a:tc>
                  <a:txBody>
                    <a:bodyPr/>
                    <a:lstStyle/>
                    <a:p>
                      <a:pPr algn="r" fontAlgn="t"/>
                      <a:r>
                        <a:rPr lang="fi-FI" sz="1000" b="1" i="0" u="none" strike="noStrike" dirty="0">
                          <a:solidFill>
                            <a:srgbClr val="000000"/>
                          </a:solidFill>
                          <a:effectLst/>
                          <a:latin typeface="Calibri" panose="020F0502020204030204" pitchFamily="34" charset="0"/>
                        </a:rPr>
                        <a:t>Muun kuin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vak. asunnon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kiinteistö-</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veroprosentti </a:t>
                      </a:r>
                      <a:br>
                        <a:rPr lang="fi-FI" sz="1000" b="1" i="0" u="none" strike="noStrike" dirty="0">
                          <a:solidFill>
                            <a:srgbClr val="000000"/>
                          </a:solidFill>
                          <a:effectLst/>
                          <a:latin typeface="Calibri" panose="020F0502020204030204" pitchFamily="34" charset="0"/>
                        </a:rPr>
                      </a:br>
                      <a:r>
                        <a:rPr lang="fi-FI" sz="1000" b="1" i="0" u="none" strike="noStrike" dirty="0">
                          <a:solidFill>
                            <a:srgbClr val="000000"/>
                          </a:solidFill>
                          <a:effectLst/>
                          <a:latin typeface="Calibri" panose="020F0502020204030204" pitchFamily="34" charset="0"/>
                        </a:rPr>
                        <a:t>2024</a:t>
                      </a:r>
                    </a:p>
                  </a:txBody>
                  <a:tcPr marL="36000" marR="36000" marT="18000" marB="18000" anchor="b"/>
                </a:tc>
                <a:tc>
                  <a:txBody>
                    <a:bodyPr/>
                    <a:lstStyle/>
                    <a:p>
                      <a:pPr algn="r" fontAlgn="t"/>
                      <a:r>
                        <a:rPr lang="fi-FI" sz="1000" b="0" i="1" u="none" strike="noStrike" dirty="0">
                          <a:solidFill>
                            <a:srgbClr val="000000"/>
                          </a:solidFill>
                          <a:effectLst/>
                          <a:latin typeface="Calibri" panose="020F0502020204030204" pitchFamily="34" charset="0"/>
                        </a:rPr>
                        <a:t>Muutos </a:t>
                      </a:r>
                      <a:br>
                        <a:rPr lang="fi-FI" sz="1000" b="0" i="1" u="none" strike="noStrike" dirty="0">
                          <a:solidFill>
                            <a:srgbClr val="000000"/>
                          </a:solidFill>
                          <a:effectLst/>
                          <a:latin typeface="Calibri" panose="020F0502020204030204" pitchFamily="34" charset="0"/>
                        </a:rPr>
                      </a:br>
                      <a:r>
                        <a:rPr lang="fi-FI" sz="1000" b="0" i="1" u="none" strike="noStrike" dirty="0">
                          <a:solidFill>
                            <a:srgbClr val="000000"/>
                          </a:solidFill>
                          <a:effectLst/>
                          <a:latin typeface="Calibri" panose="020F0502020204030204" pitchFamily="34" charset="0"/>
                        </a:rPr>
                        <a:t>%-yks.</a:t>
                      </a:r>
                    </a:p>
                  </a:txBody>
                  <a:tcPr marL="36000" marR="36000" marT="18000" marB="18000" anchor="b"/>
                </a:tc>
                <a:extLst>
                  <a:ext uri="{0D108BD9-81ED-4DB2-BD59-A6C34878D82A}">
                    <a16:rowId xmlns:a16="http://schemas.microsoft.com/office/drawing/2014/main" val="3262485126"/>
                  </a:ext>
                </a:extLst>
              </a:tr>
              <a:tr h="190800">
                <a:tc>
                  <a:txBody>
                    <a:bodyPr/>
                    <a:lstStyle/>
                    <a:p>
                      <a:pPr algn="l" fontAlgn="b"/>
                      <a:r>
                        <a:rPr lang="fi-FI" sz="1000" b="0" i="0" u="none" strike="noStrike">
                          <a:solidFill>
                            <a:srgbClr val="000000"/>
                          </a:solidFill>
                          <a:effectLst/>
                          <a:latin typeface="Calibri" panose="020F0502020204030204" pitchFamily="34" charset="0"/>
                        </a:rPr>
                        <a:t>Iisalmi</a:t>
                      </a: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7,86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7,90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0,20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638187527"/>
                  </a:ext>
                </a:extLst>
              </a:tr>
              <a:tr h="190800">
                <a:tc>
                  <a:txBody>
                    <a:bodyPr/>
                    <a:lstStyle/>
                    <a:p>
                      <a:pPr algn="l" fontAlgn="b"/>
                      <a:r>
                        <a:rPr lang="fi-FI" sz="1000" b="0" i="0" u="none" strike="noStrike">
                          <a:solidFill>
                            <a:srgbClr val="000000"/>
                          </a:solidFill>
                          <a:effectLst/>
                          <a:latin typeface="Calibri" panose="020F0502020204030204" pitchFamily="34" charset="0"/>
                        </a:rPr>
                        <a:t>Joroinen</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8,60</a:t>
                      </a:r>
                    </a:p>
                  </a:txBody>
                  <a:tcPr marL="36000" marR="36000" marT="18000" marB="18000" anchor="b"/>
                </a:tc>
                <a:tc>
                  <a:txBody>
                    <a:bodyPr/>
                    <a:lstStyle/>
                    <a:p>
                      <a:pPr algn="r" fontAlgn="b"/>
                      <a:r>
                        <a:rPr lang="fi-FI" sz="1000" b="0" i="1" u="none" strike="noStrike">
                          <a:solidFill>
                            <a:srgbClr val="538FCC"/>
                          </a:solidFill>
                          <a:effectLst/>
                          <a:latin typeface="Calibri" panose="020F0502020204030204" pitchFamily="34" charset="0"/>
                        </a:rPr>
                        <a:t>-0,01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0,25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0,50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0,50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528862557"/>
                  </a:ext>
                </a:extLst>
              </a:tr>
              <a:tr h="190800">
                <a:tc>
                  <a:txBody>
                    <a:bodyPr/>
                    <a:lstStyle/>
                    <a:p>
                      <a:pPr algn="l" fontAlgn="b"/>
                      <a:r>
                        <a:rPr lang="fi-FI" sz="1000" b="0" i="0" u="none" strike="noStrike">
                          <a:solidFill>
                            <a:srgbClr val="000000"/>
                          </a:solidFill>
                          <a:effectLst/>
                          <a:latin typeface="Calibri" panose="020F0502020204030204" pitchFamily="34" charset="0"/>
                        </a:rPr>
                        <a:t>Kaavi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9,80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0,44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1,50</a:t>
                      </a:r>
                    </a:p>
                  </a:txBody>
                  <a:tcPr marL="36000" marR="36000" marT="18000" marB="18000" anchor="b"/>
                </a:tc>
                <a:tc>
                  <a:txBody>
                    <a:bodyPr/>
                    <a:lstStyle/>
                    <a:p>
                      <a:pPr algn="r" fontAlgn="b"/>
                      <a:endParaRPr lang="fi-FI" sz="10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1,70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2894780140"/>
                  </a:ext>
                </a:extLst>
              </a:tr>
              <a:tr h="190800">
                <a:tc>
                  <a:txBody>
                    <a:bodyPr/>
                    <a:lstStyle/>
                    <a:p>
                      <a:pPr algn="l" fontAlgn="b"/>
                      <a:r>
                        <a:rPr lang="fi-FI" sz="1000" b="0" i="0" u="none" strike="noStrike">
                          <a:solidFill>
                            <a:srgbClr val="000000"/>
                          </a:solidFill>
                          <a:effectLst/>
                          <a:latin typeface="Calibri" panose="020F0502020204030204" pitchFamily="34" charset="0"/>
                        </a:rPr>
                        <a:t>Keitele</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7,86</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7,90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0,25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013500905"/>
                  </a:ext>
                </a:extLst>
              </a:tr>
              <a:tr h="190800">
                <a:tc>
                  <a:txBody>
                    <a:bodyPr/>
                    <a:lstStyle/>
                    <a:p>
                      <a:pPr algn="l" fontAlgn="b"/>
                      <a:r>
                        <a:rPr lang="fi-FI" sz="1000" b="0" i="0" u="none" strike="noStrike">
                          <a:solidFill>
                            <a:srgbClr val="000000"/>
                          </a:solidFill>
                          <a:effectLst/>
                          <a:latin typeface="Calibri" panose="020F0502020204030204" pitchFamily="34" charset="0"/>
                        </a:rPr>
                        <a:t>Kiuruvesi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9,11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9,50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0,39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0,37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758431183"/>
                  </a:ext>
                </a:extLst>
              </a:tr>
              <a:tr h="190800">
                <a:tc>
                  <a:txBody>
                    <a:bodyPr/>
                    <a:lstStyle/>
                    <a:p>
                      <a:pPr algn="l" fontAlgn="b"/>
                      <a:r>
                        <a:rPr lang="fi-FI" sz="1000" b="0" i="0" u="none" strike="noStrike">
                          <a:solidFill>
                            <a:srgbClr val="000000"/>
                          </a:solidFill>
                          <a:effectLst/>
                          <a:latin typeface="Calibri" panose="020F0502020204030204" pitchFamily="34" charset="0"/>
                        </a:rPr>
                        <a:t>Kuopio</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8,11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8,10</a:t>
                      </a:r>
                    </a:p>
                  </a:txBody>
                  <a:tcPr marL="36000" marR="36000" marT="18000" marB="18000" anchor="b"/>
                </a:tc>
                <a:tc>
                  <a:txBody>
                    <a:bodyPr/>
                    <a:lstStyle/>
                    <a:p>
                      <a:pPr algn="r" fontAlgn="b"/>
                      <a:r>
                        <a:rPr lang="fi-FI" sz="1000" b="0" i="1" u="none" strike="noStrike">
                          <a:solidFill>
                            <a:srgbClr val="538FCC"/>
                          </a:solidFill>
                          <a:effectLst/>
                          <a:latin typeface="Calibri" panose="020F0502020204030204" pitchFamily="34" charset="0"/>
                        </a:rPr>
                        <a:t>-0,01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endParaRPr lang="fi-FI" sz="10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0,62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0,62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563081492"/>
                  </a:ext>
                </a:extLst>
              </a:tr>
              <a:tr h="190800">
                <a:tc>
                  <a:txBody>
                    <a:bodyPr/>
                    <a:lstStyle/>
                    <a:p>
                      <a:pPr algn="l" fontAlgn="b"/>
                      <a:r>
                        <a:rPr lang="fi-FI" sz="1000" b="0" i="0" u="none" strike="noStrike">
                          <a:solidFill>
                            <a:srgbClr val="000000"/>
                          </a:solidFill>
                          <a:effectLst/>
                          <a:latin typeface="Calibri" panose="020F0502020204030204" pitchFamily="34" charset="0"/>
                        </a:rPr>
                        <a:t>Lapinlahti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0,79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1,24</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0,31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0,37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0,23 </a:t>
                      </a:r>
                    </a:p>
                  </a:txBody>
                  <a:tcPr marL="36000" marR="36000" marT="18000" marB="18000" anchor="b"/>
                </a:tc>
                <a:extLst>
                  <a:ext uri="{0D108BD9-81ED-4DB2-BD59-A6C34878D82A}">
                    <a16:rowId xmlns:a16="http://schemas.microsoft.com/office/drawing/2014/main" val="3097027420"/>
                  </a:ext>
                </a:extLst>
              </a:tr>
              <a:tr h="190800">
                <a:tc>
                  <a:txBody>
                    <a:bodyPr/>
                    <a:lstStyle/>
                    <a:p>
                      <a:pPr algn="l" fontAlgn="b"/>
                      <a:r>
                        <a:rPr lang="fi-FI" sz="1000" b="0" i="0" u="none" strike="noStrike">
                          <a:solidFill>
                            <a:srgbClr val="000000"/>
                          </a:solidFill>
                          <a:effectLst/>
                          <a:latin typeface="Calibri" panose="020F0502020204030204" pitchFamily="34" charset="0"/>
                        </a:rPr>
                        <a:t>Leppävirta</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8,40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0,30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601703828"/>
                  </a:ext>
                </a:extLst>
              </a:tr>
              <a:tr h="190800">
                <a:tc>
                  <a:txBody>
                    <a:bodyPr/>
                    <a:lstStyle/>
                    <a:p>
                      <a:pPr algn="l" fontAlgn="b"/>
                      <a:r>
                        <a:rPr lang="fi-FI" sz="1000" b="0" i="0" u="none" strike="noStrike">
                          <a:solidFill>
                            <a:srgbClr val="000000"/>
                          </a:solidFill>
                          <a:effectLst/>
                          <a:latin typeface="Calibri" panose="020F0502020204030204" pitchFamily="34" charset="0"/>
                        </a:rPr>
                        <a:t>Pielavesi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9,11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9,10</a:t>
                      </a:r>
                    </a:p>
                  </a:txBody>
                  <a:tcPr marL="36000" marR="36000" marT="18000" marB="18000" anchor="b"/>
                </a:tc>
                <a:tc>
                  <a:txBody>
                    <a:bodyPr/>
                    <a:lstStyle/>
                    <a:p>
                      <a:pPr algn="r" fontAlgn="b"/>
                      <a:r>
                        <a:rPr lang="fi-FI" sz="1000" b="0" i="1" u="none" strike="noStrike">
                          <a:solidFill>
                            <a:srgbClr val="538FCC"/>
                          </a:solidFill>
                          <a:effectLst/>
                          <a:latin typeface="Calibri" panose="020F0502020204030204" pitchFamily="34" charset="0"/>
                        </a:rPr>
                        <a:t>-0,01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0,37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364499196"/>
                  </a:ext>
                </a:extLst>
              </a:tr>
              <a:tr h="190800">
                <a:tc>
                  <a:txBody>
                    <a:bodyPr/>
                    <a:lstStyle/>
                    <a:p>
                      <a:pPr algn="l" fontAlgn="b"/>
                      <a:r>
                        <a:rPr lang="fi-FI" sz="1000" b="0" i="0" u="none" strike="noStrike">
                          <a:solidFill>
                            <a:srgbClr val="000000"/>
                          </a:solidFill>
                          <a:effectLst/>
                          <a:latin typeface="Calibri" panose="020F0502020204030204" pitchFamily="34" charset="0"/>
                        </a:rPr>
                        <a:t>Rautalampi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9,86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9,90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0,25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0,75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1,35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4017438467"/>
                  </a:ext>
                </a:extLst>
              </a:tr>
              <a:tr h="190800">
                <a:tc>
                  <a:txBody>
                    <a:bodyPr/>
                    <a:lstStyle/>
                    <a:p>
                      <a:pPr algn="l" fontAlgn="b"/>
                      <a:r>
                        <a:rPr lang="fi-FI" sz="1000" b="0" i="0" u="none" strike="noStrike">
                          <a:solidFill>
                            <a:srgbClr val="000000"/>
                          </a:solidFill>
                          <a:effectLst/>
                          <a:latin typeface="Calibri" panose="020F0502020204030204" pitchFamily="34" charset="0"/>
                        </a:rPr>
                        <a:t>Rautavaara</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0,07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0,07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574798271"/>
                  </a:ext>
                </a:extLst>
              </a:tr>
              <a:tr h="190800">
                <a:tc>
                  <a:txBody>
                    <a:bodyPr/>
                    <a:lstStyle/>
                    <a:p>
                      <a:pPr algn="l" fontAlgn="b"/>
                      <a:r>
                        <a:rPr lang="fi-FI" sz="1000" b="0" i="0" u="none" strike="noStrike">
                          <a:solidFill>
                            <a:srgbClr val="000000"/>
                          </a:solidFill>
                          <a:effectLst/>
                          <a:latin typeface="Calibri" panose="020F0502020204030204" pitchFamily="34" charset="0"/>
                        </a:rPr>
                        <a:t>Siilinjärvi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800462304"/>
                  </a:ext>
                </a:extLst>
              </a:tr>
              <a:tr h="190800">
                <a:tc>
                  <a:txBody>
                    <a:bodyPr/>
                    <a:lstStyle/>
                    <a:p>
                      <a:pPr algn="l" fontAlgn="b"/>
                      <a:r>
                        <a:rPr lang="fi-FI" sz="1000" b="0" i="0" u="none" strike="noStrike">
                          <a:solidFill>
                            <a:srgbClr val="000000"/>
                          </a:solidFill>
                          <a:effectLst/>
                          <a:latin typeface="Calibri" panose="020F0502020204030204" pitchFamily="34" charset="0"/>
                        </a:rPr>
                        <a:t>Sonkajärvi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8,60</a:t>
                      </a:r>
                    </a:p>
                  </a:txBody>
                  <a:tcPr marL="36000" marR="36000" marT="18000" marB="18000" anchor="b"/>
                </a:tc>
                <a:tc>
                  <a:txBody>
                    <a:bodyPr/>
                    <a:lstStyle/>
                    <a:p>
                      <a:pPr algn="r" fontAlgn="b"/>
                      <a:r>
                        <a:rPr lang="fi-FI" sz="1000" b="0" i="1" u="none" strike="noStrike">
                          <a:solidFill>
                            <a:srgbClr val="538FCC"/>
                          </a:solidFill>
                          <a:effectLst/>
                          <a:latin typeface="Calibri" panose="020F0502020204030204" pitchFamily="34" charset="0"/>
                        </a:rPr>
                        <a:t>-0,01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0,30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09409521"/>
                  </a:ext>
                </a:extLst>
              </a:tr>
              <a:tr h="190800">
                <a:tc>
                  <a:txBody>
                    <a:bodyPr/>
                    <a:lstStyle/>
                    <a:p>
                      <a:pPr algn="l" fontAlgn="b"/>
                      <a:r>
                        <a:rPr lang="fi-FI" sz="1000" b="0" i="0" u="none" strike="noStrike">
                          <a:solidFill>
                            <a:srgbClr val="000000"/>
                          </a:solidFill>
                          <a:effectLst/>
                          <a:latin typeface="Calibri" panose="020F0502020204030204" pitchFamily="34" charset="0"/>
                        </a:rPr>
                        <a:t>Suonenjoki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9,11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9,10</a:t>
                      </a:r>
                    </a:p>
                  </a:txBody>
                  <a:tcPr marL="36000" marR="36000" marT="18000" marB="18000" anchor="b"/>
                </a:tc>
                <a:tc>
                  <a:txBody>
                    <a:bodyPr/>
                    <a:lstStyle/>
                    <a:p>
                      <a:pPr algn="r" fontAlgn="b"/>
                      <a:r>
                        <a:rPr lang="fi-FI" sz="1000" b="0" i="1" u="none" strike="noStrike">
                          <a:solidFill>
                            <a:srgbClr val="538FCC"/>
                          </a:solidFill>
                          <a:effectLst/>
                          <a:latin typeface="Calibri" panose="020F0502020204030204" pitchFamily="34" charset="0"/>
                        </a:rPr>
                        <a:t>-0,01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0" i="1" u="none" strike="noStrike" dirty="0">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0,25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0,70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0,70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609700524"/>
                  </a:ext>
                </a:extLst>
              </a:tr>
              <a:tr h="190800">
                <a:tc>
                  <a:txBody>
                    <a:bodyPr/>
                    <a:lstStyle/>
                    <a:p>
                      <a:pPr algn="l" fontAlgn="b"/>
                      <a:r>
                        <a:rPr lang="fi-FI" sz="1000" b="0" i="0" u="none" strike="noStrike">
                          <a:solidFill>
                            <a:srgbClr val="000000"/>
                          </a:solidFill>
                          <a:effectLst/>
                          <a:latin typeface="Calibri" panose="020F0502020204030204" pitchFamily="34" charset="0"/>
                        </a:rPr>
                        <a:t>Tervo</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9,90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1,04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0,10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0,70 </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0,10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1,70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0,20 </a:t>
                      </a:r>
                    </a:p>
                  </a:txBody>
                  <a:tcPr marL="36000" marR="36000" marT="18000" marB="18000" anchor="b"/>
                </a:tc>
                <a:extLst>
                  <a:ext uri="{0D108BD9-81ED-4DB2-BD59-A6C34878D82A}">
                    <a16:rowId xmlns:a16="http://schemas.microsoft.com/office/drawing/2014/main" val="324998974"/>
                  </a:ext>
                </a:extLst>
              </a:tr>
              <a:tr h="190800">
                <a:tc>
                  <a:txBody>
                    <a:bodyPr/>
                    <a:lstStyle/>
                    <a:p>
                      <a:pPr algn="l" fontAlgn="b"/>
                      <a:r>
                        <a:rPr lang="fi-FI" sz="1000" b="0" i="0" u="none" strike="noStrike">
                          <a:solidFill>
                            <a:srgbClr val="000000"/>
                          </a:solidFill>
                          <a:effectLst/>
                          <a:latin typeface="Calibri" panose="020F0502020204030204" pitchFamily="34" charset="0"/>
                        </a:rPr>
                        <a:t>Tuusniemi</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9,40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0,15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0,65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2241893891"/>
                  </a:ext>
                </a:extLst>
              </a:tr>
              <a:tr h="190800">
                <a:tc>
                  <a:txBody>
                    <a:bodyPr/>
                    <a:lstStyle/>
                    <a:p>
                      <a:pPr algn="l" fontAlgn="b"/>
                      <a:r>
                        <a:rPr lang="fi-FI" sz="1000" b="0" i="0" u="none" strike="noStrike">
                          <a:solidFill>
                            <a:srgbClr val="000000"/>
                          </a:solidFill>
                          <a:effectLst/>
                          <a:latin typeface="Calibri" panose="020F0502020204030204" pitchFamily="34" charset="0"/>
                        </a:rPr>
                        <a:t>Varkaus</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8,80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0,44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1,45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1,45</a:t>
                      </a:r>
                    </a:p>
                  </a:txBody>
                  <a:tcPr marL="36000" marR="36000" marT="18000" marB="18000" anchor="b"/>
                </a:tc>
                <a:tc>
                  <a:txBody>
                    <a:bodyPr/>
                    <a:lstStyle/>
                    <a:p>
                      <a:pPr algn="r" fontAlgn="b"/>
                      <a:endParaRPr lang="fi-FI" sz="1000" b="0" i="1"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0,50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0,55 </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0,05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0,10 </a:t>
                      </a:r>
                    </a:p>
                  </a:txBody>
                  <a:tcPr marL="36000" marR="36000" marT="18000" marB="18000" anchor="b"/>
                </a:tc>
                <a:extLst>
                  <a:ext uri="{0D108BD9-81ED-4DB2-BD59-A6C34878D82A}">
                    <a16:rowId xmlns:a16="http://schemas.microsoft.com/office/drawing/2014/main" val="1402572126"/>
                  </a:ext>
                </a:extLst>
              </a:tr>
              <a:tr h="190800">
                <a:tc>
                  <a:txBody>
                    <a:bodyPr/>
                    <a:lstStyle/>
                    <a:p>
                      <a:pPr algn="l" fontAlgn="b"/>
                      <a:r>
                        <a:rPr lang="fi-FI" sz="1000" b="0" i="0" u="none" strike="noStrike">
                          <a:solidFill>
                            <a:srgbClr val="000000"/>
                          </a:solidFill>
                          <a:effectLst/>
                          <a:latin typeface="Calibri" panose="020F0502020204030204" pitchFamily="34" charset="0"/>
                        </a:rPr>
                        <a:t>Vesanto</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9,11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9,20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0,09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0,80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0,80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771920936"/>
                  </a:ext>
                </a:extLst>
              </a:tr>
              <a:tr h="190800">
                <a:tc>
                  <a:txBody>
                    <a:bodyPr/>
                    <a:lstStyle/>
                    <a:p>
                      <a:pPr algn="l" fontAlgn="b"/>
                      <a:r>
                        <a:rPr lang="fi-FI" sz="1000" b="0" i="0" u="none" strike="noStrike">
                          <a:solidFill>
                            <a:srgbClr val="000000"/>
                          </a:solidFill>
                          <a:effectLst/>
                          <a:latin typeface="Calibri" panose="020F0502020204030204" pitchFamily="34" charset="0"/>
                        </a:rPr>
                        <a:t>Vieremä</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8,40</a:t>
                      </a:r>
                    </a:p>
                  </a:txBody>
                  <a:tcPr marL="36000" marR="36000" marT="18000" marB="18000" anchor="b"/>
                </a:tc>
                <a:tc>
                  <a:txBody>
                    <a:bodyPr/>
                    <a:lstStyle/>
                    <a:p>
                      <a:pPr algn="r" fontAlgn="b"/>
                      <a:r>
                        <a:rPr lang="fi-FI" sz="1000" b="0" i="1" u="none" strike="noStrike">
                          <a:solidFill>
                            <a:srgbClr val="9C0006"/>
                          </a:solidFill>
                          <a:effectLst/>
                          <a:latin typeface="Calibri" panose="020F0502020204030204" pitchFamily="34" charset="0"/>
                        </a:rPr>
                        <a:t>0,04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0,93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1,30</a:t>
                      </a:r>
                    </a:p>
                  </a:txBody>
                  <a:tcPr marL="36000" marR="36000" marT="18000" marB="18000" anchor="b"/>
                </a:tc>
                <a:tc>
                  <a:txBody>
                    <a:bodyPr/>
                    <a:lstStyle/>
                    <a:p>
                      <a:pPr algn="r" fontAlgn="b"/>
                      <a:r>
                        <a:rPr lang="fi-FI" sz="1000" b="0" i="1" u="none" strike="noStrike" dirty="0">
                          <a:solidFill>
                            <a:srgbClr val="9C0006"/>
                          </a:solidFill>
                          <a:effectLst/>
                          <a:latin typeface="Calibri" panose="020F0502020204030204" pitchFamily="34" charset="0"/>
                        </a:rPr>
                        <a:t>0,37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0,45 </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552062430"/>
                  </a:ext>
                </a:extLst>
              </a:tr>
              <a:tr h="190800">
                <a:tc>
                  <a:txBody>
                    <a:bodyPr/>
                    <a:lstStyle/>
                    <a:p>
                      <a:pPr algn="l" fontAlgn="b"/>
                      <a:r>
                        <a:rPr lang="fi-FI" sz="1000" b="1" i="0" u="none" strike="noStrike">
                          <a:solidFill>
                            <a:srgbClr val="000000"/>
                          </a:solidFill>
                          <a:effectLst/>
                          <a:latin typeface="Calibri" panose="020F0502020204030204" pitchFamily="34" charset="0"/>
                        </a:rPr>
                        <a:t>Pohjois-Savo</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8,38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8,46</a:t>
                      </a:r>
                    </a:p>
                  </a:txBody>
                  <a:tcPr marL="36000" marR="36000" marT="18000" marB="18000" anchor="b"/>
                </a:tc>
                <a:tc>
                  <a:txBody>
                    <a:bodyPr/>
                    <a:lstStyle/>
                    <a:p>
                      <a:pPr algn="r" fontAlgn="b"/>
                      <a:r>
                        <a:rPr lang="fi-FI" sz="1000" b="1" i="1" u="none" strike="noStrike">
                          <a:solidFill>
                            <a:srgbClr val="9C0006"/>
                          </a:solidFill>
                          <a:effectLst/>
                          <a:latin typeface="Calibri" panose="020F0502020204030204" pitchFamily="34" charset="0"/>
                        </a:rPr>
                        <a:t>0,08 </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1,24</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1" u="none" strike="noStrike">
                          <a:solidFill>
                            <a:srgbClr val="9C0006"/>
                          </a:solidFill>
                          <a:effectLst/>
                          <a:latin typeface="Calibri" panose="020F0502020204030204" pitchFamily="34" charset="0"/>
                        </a:rPr>
                        <a:t>0,01 </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1,31</a:t>
                      </a:r>
                    </a:p>
                  </a:txBody>
                  <a:tcPr marL="36000" marR="36000" marT="18000" marB="18000" anchor="b"/>
                </a:tc>
                <a:tc>
                  <a:txBody>
                    <a:bodyPr/>
                    <a:lstStyle/>
                    <a:p>
                      <a:pPr algn="r" fontAlgn="b"/>
                      <a:r>
                        <a:rPr lang="fi-FI" sz="1000" b="1" i="1" u="none" strike="noStrike">
                          <a:solidFill>
                            <a:srgbClr val="9C0006"/>
                          </a:solidFill>
                          <a:effectLst/>
                          <a:latin typeface="Calibri" panose="020F0502020204030204" pitchFamily="34" charset="0"/>
                        </a:rPr>
                        <a:t>0,08 </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0,60 </a:t>
                      </a:r>
                    </a:p>
                  </a:txBody>
                  <a:tcPr marL="36000" marR="36000" marT="18000" marB="18000" anchor="b"/>
                </a:tc>
                <a:tc>
                  <a:txBody>
                    <a:bodyPr/>
                    <a:lstStyle/>
                    <a:p>
                      <a:pPr algn="r" fontAlgn="b"/>
                      <a:r>
                        <a:rPr lang="fi-FI" sz="1000" b="1" i="1" u="none" strike="noStrike">
                          <a:solidFill>
                            <a:srgbClr val="9C0006"/>
                          </a:solidFill>
                          <a:effectLst/>
                          <a:latin typeface="Calibri" panose="020F0502020204030204" pitchFamily="34" charset="0"/>
                        </a:rPr>
                        <a:t>0,00 </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1,23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1,25</a:t>
                      </a:r>
                    </a:p>
                  </a:txBody>
                  <a:tcPr marL="36000" marR="36000" marT="18000" marB="18000" anchor="b"/>
                </a:tc>
                <a:tc>
                  <a:txBody>
                    <a:bodyPr/>
                    <a:lstStyle/>
                    <a:p>
                      <a:pPr algn="r" fontAlgn="b"/>
                      <a:r>
                        <a:rPr lang="fi-FI" sz="1000" b="1" i="1" u="none" strike="noStrike" dirty="0">
                          <a:solidFill>
                            <a:srgbClr val="9C0006"/>
                          </a:solidFill>
                          <a:effectLst/>
                          <a:latin typeface="Calibri" panose="020F0502020204030204" pitchFamily="34" charset="0"/>
                        </a:rPr>
                        <a:t>0,02 </a:t>
                      </a:r>
                    </a:p>
                  </a:txBody>
                  <a:tcPr marL="36000" marR="36000" marT="18000" marB="18000" anchor="b"/>
                </a:tc>
                <a:extLst>
                  <a:ext uri="{0D108BD9-81ED-4DB2-BD59-A6C34878D82A}">
                    <a16:rowId xmlns:a16="http://schemas.microsoft.com/office/drawing/2014/main" val="3991877945"/>
                  </a:ext>
                </a:extLst>
              </a:tr>
            </a:tbl>
          </a:graphicData>
        </a:graphic>
      </p:graphicFrame>
    </p:spTree>
    <p:extLst>
      <p:ext uri="{BB962C8B-B14F-4D97-AF65-F5344CB8AC3E}">
        <p14:creationId xmlns:p14="http://schemas.microsoft.com/office/powerpoint/2010/main" val="2359507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Kuntien tuloveroprosentit v. 2024</a:t>
            </a:r>
          </a:p>
        </p:txBody>
      </p:sp>
      <p:graphicFrame>
        <p:nvGraphicFramePr>
          <p:cNvPr id="4" name="Taulukko 3">
            <a:extLst>
              <a:ext uri="{FF2B5EF4-FFF2-40B4-BE49-F238E27FC236}">
                <a16:creationId xmlns:a16="http://schemas.microsoft.com/office/drawing/2014/main" id="{2A79C7A0-0665-6510-A03C-4EE2C937F61C}"/>
              </a:ext>
            </a:extLst>
          </p:cNvPr>
          <p:cNvGraphicFramePr>
            <a:graphicFrameLocks noGrp="1"/>
          </p:cNvGraphicFramePr>
          <p:nvPr>
            <p:extLst>
              <p:ext uri="{D42A27DB-BD31-4B8C-83A1-F6EECF244321}">
                <p14:modId xmlns:p14="http://schemas.microsoft.com/office/powerpoint/2010/main" val="3768297120"/>
              </p:ext>
            </p:extLst>
          </p:nvPr>
        </p:nvGraphicFramePr>
        <p:xfrm>
          <a:off x="568800" y="1729800"/>
          <a:ext cx="2376000" cy="4374000"/>
        </p:xfrm>
        <a:graphic>
          <a:graphicData uri="http://schemas.openxmlformats.org/drawingml/2006/table">
            <a:tbl>
              <a:tblPr firstRow="1" bandRow="1">
                <a:tableStyleId>{9D7B26C5-4107-4FEC-AEDC-1716B250A1EF}</a:tableStyleId>
              </a:tblPr>
              <a:tblGrid>
                <a:gridCol w="1188000">
                  <a:extLst>
                    <a:ext uri="{9D8B030D-6E8A-4147-A177-3AD203B41FA5}">
                      <a16:colId xmlns:a16="http://schemas.microsoft.com/office/drawing/2014/main" val="2766630010"/>
                    </a:ext>
                  </a:extLst>
                </a:gridCol>
                <a:gridCol w="1188000">
                  <a:extLst>
                    <a:ext uri="{9D8B030D-6E8A-4147-A177-3AD203B41FA5}">
                      <a16:colId xmlns:a16="http://schemas.microsoft.com/office/drawing/2014/main" val="1183045636"/>
                    </a:ext>
                  </a:extLst>
                </a:gridCol>
              </a:tblGrid>
              <a:tr h="216000">
                <a:tc>
                  <a:txBody>
                    <a:bodyPr/>
                    <a:lstStyle/>
                    <a:p>
                      <a:pPr algn="l" fontAlgn="b"/>
                      <a:r>
                        <a:rPr lang="fi-FI" sz="1050" u="none" strike="noStrike" dirty="0">
                          <a:effectLst/>
                        </a:rPr>
                        <a:t>Kunta</a:t>
                      </a:r>
                      <a:endParaRPr lang="fi-FI" sz="1050" b="0" i="0" u="none" strike="noStrike" dirty="0">
                        <a:solidFill>
                          <a:srgbClr val="000000"/>
                        </a:solidFill>
                        <a:effectLst/>
                        <a:latin typeface="+mn-lt"/>
                      </a:endParaRPr>
                    </a:p>
                  </a:txBody>
                  <a:tcPr marL="36000" marR="36000" marT="18000" marB="18000" anchor="b"/>
                </a:tc>
                <a:tc>
                  <a:txBody>
                    <a:bodyPr/>
                    <a:lstStyle/>
                    <a:p>
                      <a:pPr algn="l" fontAlgn="b"/>
                      <a:r>
                        <a:rPr lang="fi-FI" sz="1050" u="none" strike="noStrike" dirty="0">
                          <a:effectLst/>
                        </a:rPr>
                        <a:t>Tuloveroprosentti</a:t>
                      </a:r>
                      <a:endParaRPr lang="fi-FI" sz="1050" b="0" i="0" u="none" strike="noStrike" dirty="0">
                        <a:solidFill>
                          <a:srgbClr val="000000"/>
                        </a:solidFill>
                        <a:effectLst/>
                        <a:latin typeface="+mn-lt"/>
                      </a:endParaRPr>
                    </a:p>
                  </a:txBody>
                  <a:tcPr marL="36000" marR="36000" marT="18000" marB="18000" anchor="b"/>
                </a:tc>
                <a:extLst>
                  <a:ext uri="{0D108BD9-81ED-4DB2-BD59-A6C34878D82A}">
                    <a16:rowId xmlns:a16="http://schemas.microsoft.com/office/drawing/2014/main" val="217652344"/>
                  </a:ext>
                </a:extLst>
              </a:tr>
              <a:tr h="198000">
                <a:tc>
                  <a:txBody>
                    <a:bodyPr/>
                    <a:lstStyle/>
                    <a:p>
                      <a:pPr algn="l" fontAlgn="b"/>
                      <a:r>
                        <a:rPr lang="fi-FI" sz="1050" b="0" i="0" u="none" strike="noStrike" dirty="0">
                          <a:solidFill>
                            <a:srgbClr val="000000"/>
                          </a:solidFill>
                          <a:effectLst/>
                          <a:latin typeface="Calibri" panose="020F0502020204030204" pitchFamily="34" charset="0"/>
                        </a:rPr>
                        <a:t>Manner-Suomi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7,46</a:t>
                      </a:r>
                    </a:p>
                  </a:txBody>
                  <a:tcPr marL="36000" marR="36000" marT="18000" marB="18000" anchor="b"/>
                </a:tc>
                <a:extLst>
                  <a:ext uri="{0D108BD9-81ED-4DB2-BD59-A6C34878D82A}">
                    <a16:rowId xmlns:a16="http://schemas.microsoft.com/office/drawing/2014/main" val="1205551428"/>
                  </a:ext>
                </a:extLst>
              </a:tr>
              <a:tr h="198000">
                <a:tc>
                  <a:txBody>
                    <a:bodyPr/>
                    <a:lstStyle/>
                    <a:p>
                      <a:pPr algn="l" fontAlgn="b"/>
                      <a:r>
                        <a:rPr lang="fi-FI" sz="1050" b="0" i="0" u="none" strike="noStrike">
                          <a:solidFill>
                            <a:srgbClr val="000000"/>
                          </a:solidFill>
                          <a:effectLst/>
                          <a:latin typeface="Calibri" panose="020F0502020204030204" pitchFamily="34" charset="0"/>
                        </a:rPr>
                        <a:t>Iisalmi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7,90</a:t>
                      </a:r>
                    </a:p>
                  </a:txBody>
                  <a:tcPr marL="36000" marR="36000" marT="18000" marB="18000" anchor="b"/>
                </a:tc>
                <a:extLst>
                  <a:ext uri="{0D108BD9-81ED-4DB2-BD59-A6C34878D82A}">
                    <a16:rowId xmlns:a16="http://schemas.microsoft.com/office/drawing/2014/main" val="3813040201"/>
                  </a:ext>
                </a:extLst>
              </a:tr>
              <a:tr h="198000">
                <a:tc>
                  <a:txBody>
                    <a:bodyPr/>
                    <a:lstStyle/>
                    <a:p>
                      <a:pPr algn="l" fontAlgn="b"/>
                      <a:r>
                        <a:rPr lang="fi-FI" sz="1050" b="0" i="0" u="none" strike="noStrike">
                          <a:solidFill>
                            <a:srgbClr val="000000"/>
                          </a:solidFill>
                          <a:effectLst/>
                          <a:latin typeface="Calibri" panose="020F0502020204030204" pitchFamily="34" charset="0"/>
                        </a:rPr>
                        <a:t>Keitele</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7,90</a:t>
                      </a:r>
                    </a:p>
                  </a:txBody>
                  <a:tcPr marL="36000" marR="36000" marT="18000" marB="18000" anchor="b"/>
                </a:tc>
                <a:extLst>
                  <a:ext uri="{0D108BD9-81ED-4DB2-BD59-A6C34878D82A}">
                    <a16:rowId xmlns:a16="http://schemas.microsoft.com/office/drawing/2014/main" val="2749601365"/>
                  </a:ext>
                </a:extLst>
              </a:tr>
              <a:tr h="198000">
                <a:tc>
                  <a:txBody>
                    <a:bodyPr/>
                    <a:lstStyle/>
                    <a:p>
                      <a:pPr algn="l" fontAlgn="b"/>
                      <a:r>
                        <a:rPr lang="fi-FI" sz="1050" b="0" i="0" u="none" strike="noStrike">
                          <a:solidFill>
                            <a:srgbClr val="000000"/>
                          </a:solidFill>
                          <a:effectLst/>
                          <a:latin typeface="Calibri" panose="020F0502020204030204" pitchFamily="34" charset="0"/>
                        </a:rPr>
                        <a:t>Kuopio</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8,10</a:t>
                      </a:r>
                    </a:p>
                  </a:txBody>
                  <a:tcPr marL="36000" marR="36000" marT="18000" marB="18000" anchor="b"/>
                </a:tc>
                <a:extLst>
                  <a:ext uri="{0D108BD9-81ED-4DB2-BD59-A6C34878D82A}">
                    <a16:rowId xmlns:a16="http://schemas.microsoft.com/office/drawing/2014/main" val="2091576411"/>
                  </a:ext>
                </a:extLst>
              </a:tr>
              <a:tr h="198000">
                <a:tc>
                  <a:txBody>
                    <a:bodyPr/>
                    <a:lstStyle/>
                    <a:p>
                      <a:pPr algn="l" fontAlgn="b"/>
                      <a:r>
                        <a:rPr lang="fi-FI" sz="1050" b="0" i="0" u="none" strike="noStrike">
                          <a:solidFill>
                            <a:srgbClr val="000000"/>
                          </a:solidFill>
                          <a:effectLst/>
                          <a:latin typeface="Calibri" panose="020F0502020204030204" pitchFamily="34" charset="0"/>
                        </a:rPr>
                        <a:t>Leppävirta</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8,40</a:t>
                      </a:r>
                    </a:p>
                  </a:txBody>
                  <a:tcPr marL="36000" marR="36000" marT="18000" marB="18000" anchor="b"/>
                </a:tc>
                <a:extLst>
                  <a:ext uri="{0D108BD9-81ED-4DB2-BD59-A6C34878D82A}">
                    <a16:rowId xmlns:a16="http://schemas.microsoft.com/office/drawing/2014/main" val="3496879641"/>
                  </a:ext>
                </a:extLst>
              </a:tr>
              <a:tr h="198000">
                <a:tc>
                  <a:txBody>
                    <a:bodyPr/>
                    <a:lstStyle/>
                    <a:p>
                      <a:pPr algn="l" fontAlgn="b"/>
                      <a:r>
                        <a:rPr lang="fi-FI" sz="1050" b="0" i="0" u="none" strike="noStrike">
                          <a:solidFill>
                            <a:srgbClr val="000000"/>
                          </a:solidFill>
                          <a:effectLst/>
                          <a:latin typeface="Calibri" panose="020F0502020204030204" pitchFamily="34" charset="0"/>
                        </a:rPr>
                        <a:t>Vieremä</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8,40</a:t>
                      </a:r>
                    </a:p>
                  </a:txBody>
                  <a:tcPr marL="36000" marR="36000" marT="18000" marB="18000" anchor="b"/>
                </a:tc>
                <a:extLst>
                  <a:ext uri="{0D108BD9-81ED-4DB2-BD59-A6C34878D82A}">
                    <a16:rowId xmlns:a16="http://schemas.microsoft.com/office/drawing/2014/main" val="3034511032"/>
                  </a:ext>
                </a:extLst>
              </a:tr>
              <a:tr h="198000">
                <a:tc>
                  <a:txBody>
                    <a:bodyPr/>
                    <a:lstStyle/>
                    <a:p>
                      <a:pPr algn="l" fontAlgn="b"/>
                      <a:r>
                        <a:rPr lang="fi-FI" sz="1050" b="1" i="0" u="none" strike="noStrike" dirty="0">
                          <a:solidFill>
                            <a:srgbClr val="000000"/>
                          </a:solidFill>
                          <a:effectLst/>
                          <a:latin typeface="Calibri" panose="020F0502020204030204" pitchFamily="34" charset="0"/>
                        </a:rPr>
                        <a:t>Pohjois-Savo</a:t>
                      </a:r>
                    </a:p>
                  </a:txBody>
                  <a:tcPr marL="36000" marR="36000" marT="18000" marB="18000" anchor="b"/>
                </a:tc>
                <a:tc>
                  <a:txBody>
                    <a:bodyPr/>
                    <a:lstStyle/>
                    <a:p>
                      <a:pPr algn="r" fontAlgn="b"/>
                      <a:r>
                        <a:rPr lang="fi-FI" sz="1050" b="1" i="0" u="none" strike="noStrike" dirty="0">
                          <a:solidFill>
                            <a:srgbClr val="000000"/>
                          </a:solidFill>
                          <a:effectLst/>
                          <a:latin typeface="Calibri" panose="020F0502020204030204" pitchFamily="34" charset="0"/>
                        </a:rPr>
                        <a:t>8,46</a:t>
                      </a:r>
                    </a:p>
                  </a:txBody>
                  <a:tcPr marL="36000" marR="36000" marT="18000" marB="18000" anchor="b"/>
                </a:tc>
                <a:extLst>
                  <a:ext uri="{0D108BD9-81ED-4DB2-BD59-A6C34878D82A}">
                    <a16:rowId xmlns:a16="http://schemas.microsoft.com/office/drawing/2014/main" val="1512300090"/>
                  </a:ext>
                </a:extLst>
              </a:tr>
              <a:tr h="198000">
                <a:tc>
                  <a:txBody>
                    <a:bodyPr/>
                    <a:lstStyle/>
                    <a:p>
                      <a:pPr algn="l" fontAlgn="b"/>
                      <a:r>
                        <a:rPr lang="fi-FI" sz="1050" b="0" i="0" u="none" strike="noStrike">
                          <a:solidFill>
                            <a:srgbClr val="000000"/>
                          </a:solidFill>
                          <a:effectLst/>
                          <a:latin typeface="Calibri" panose="020F0502020204030204" pitchFamily="34" charset="0"/>
                        </a:rPr>
                        <a:t>Joroinen</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8,60</a:t>
                      </a:r>
                    </a:p>
                  </a:txBody>
                  <a:tcPr marL="36000" marR="36000" marT="18000" marB="18000" anchor="b"/>
                </a:tc>
                <a:extLst>
                  <a:ext uri="{0D108BD9-81ED-4DB2-BD59-A6C34878D82A}">
                    <a16:rowId xmlns:a16="http://schemas.microsoft.com/office/drawing/2014/main" val="1366847838"/>
                  </a:ext>
                </a:extLst>
              </a:tr>
              <a:tr h="198000">
                <a:tc>
                  <a:txBody>
                    <a:bodyPr/>
                    <a:lstStyle/>
                    <a:p>
                      <a:pPr algn="l" fontAlgn="b"/>
                      <a:r>
                        <a:rPr lang="fi-FI" sz="1050" b="0" i="0" u="none" strike="noStrike">
                          <a:solidFill>
                            <a:srgbClr val="000000"/>
                          </a:solidFill>
                          <a:effectLst/>
                          <a:latin typeface="Calibri" panose="020F0502020204030204" pitchFamily="34" charset="0"/>
                        </a:rPr>
                        <a:t>Sonkajärvi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8,60</a:t>
                      </a:r>
                    </a:p>
                  </a:txBody>
                  <a:tcPr marL="36000" marR="36000" marT="18000" marB="18000" anchor="b"/>
                </a:tc>
                <a:extLst>
                  <a:ext uri="{0D108BD9-81ED-4DB2-BD59-A6C34878D82A}">
                    <a16:rowId xmlns:a16="http://schemas.microsoft.com/office/drawing/2014/main" val="922452616"/>
                  </a:ext>
                </a:extLst>
              </a:tr>
              <a:tr h="198000">
                <a:tc>
                  <a:txBody>
                    <a:bodyPr/>
                    <a:lstStyle/>
                    <a:p>
                      <a:pPr algn="l" fontAlgn="b"/>
                      <a:r>
                        <a:rPr lang="fi-FI" sz="1050" b="0" i="0" u="none" strike="noStrike">
                          <a:solidFill>
                            <a:srgbClr val="000000"/>
                          </a:solidFill>
                          <a:effectLst/>
                          <a:latin typeface="Calibri" panose="020F0502020204030204" pitchFamily="34" charset="0"/>
                        </a:rPr>
                        <a:t>Varkaus</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8,80</a:t>
                      </a:r>
                    </a:p>
                  </a:txBody>
                  <a:tcPr marL="36000" marR="36000" marT="18000" marB="18000" anchor="b"/>
                </a:tc>
                <a:extLst>
                  <a:ext uri="{0D108BD9-81ED-4DB2-BD59-A6C34878D82A}">
                    <a16:rowId xmlns:a16="http://schemas.microsoft.com/office/drawing/2014/main" val="1208090574"/>
                  </a:ext>
                </a:extLst>
              </a:tr>
              <a:tr h="198000">
                <a:tc>
                  <a:txBody>
                    <a:bodyPr/>
                    <a:lstStyle/>
                    <a:p>
                      <a:pPr algn="l" fontAlgn="b"/>
                      <a:r>
                        <a:rPr lang="fi-FI" sz="1050" b="0" i="0" u="none" strike="noStrike">
                          <a:solidFill>
                            <a:srgbClr val="000000"/>
                          </a:solidFill>
                          <a:effectLst/>
                          <a:latin typeface="Calibri" panose="020F0502020204030204" pitchFamily="34" charset="0"/>
                        </a:rPr>
                        <a:t>Suonenjoki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9,10</a:t>
                      </a:r>
                    </a:p>
                  </a:txBody>
                  <a:tcPr marL="36000" marR="36000" marT="18000" marB="18000" anchor="b"/>
                </a:tc>
                <a:extLst>
                  <a:ext uri="{0D108BD9-81ED-4DB2-BD59-A6C34878D82A}">
                    <a16:rowId xmlns:a16="http://schemas.microsoft.com/office/drawing/2014/main" val="1137329057"/>
                  </a:ext>
                </a:extLst>
              </a:tr>
              <a:tr h="198000">
                <a:tc>
                  <a:txBody>
                    <a:bodyPr/>
                    <a:lstStyle/>
                    <a:p>
                      <a:pPr algn="l" fontAlgn="b"/>
                      <a:r>
                        <a:rPr lang="fi-FI" sz="1050" b="0" i="0" u="none" strike="noStrike">
                          <a:solidFill>
                            <a:srgbClr val="000000"/>
                          </a:solidFill>
                          <a:effectLst/>
                          <a:latin typeface="Calibri" panose="020F0502020204030204" pitchFamily="34" charset="0"/>
                        </a:rPr>
                        <a:t>Pielavesi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9,10</a:t>
                      </a:r>
                    </a:p>
                  </a:txBody>
                  <a:tcPr marL="36000" marR="36000" marT="18000" marB="18000" anchor="b"/>
                </a:tc>
                <a:extLst>
                  <a:ext uri="{0D108BD9-81ED-4DB2-BD59-A6C34878D82A}">
                    <a16:rowId xmlns:a16="http://schemas.microsoft.com/office/drawing/2014/main" val="2976024836"/>
                  </a:ext>
                </a:extLst>
              </a:tr>
              <a:tr h="198000">
                <a:tc>
                  <a:txBody>
                    <a:bodyPr/>
                    <a:lstStyle/>
                    <a:p>
                      <a:pPr algn="l" fontAlgn="b"/>
                      <a:r>
                        <a:rPr lang="fi-FI" sz="1050" b="0" i="0" u="none" strike="noStrike">
                          <a:solidFill>
                            <a:srgbClr val="000000"/>
                          </a:solidFill>
                          <a:effectLst/>
                          <a:latin typeface="Calibri" panose="020F0502020204030204" pitchFamily="34" charset="0"/>
                        </a:rPr>
                        <a:t>Vesanto</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9,20</a:t>
                      </a:r>
                    </a:p>
                  </a:txBody>
                  <a:tcPr marL="36000" marR="36000" marT="18000" marB="18000" anchor="b"/>
                </a:tc>
                <a:extLst>
                  <a:ext uri="{0D108BD9-81ED-4DB2-BD59-A6C34878D82A}">
                    <a16:rowId xmlns:a16="http://schemas.microsoft.com/office/drawing/2014/main" val="3261920638"/>
                  </a:ext>
                </a:extLst>
              </a:tr>
              <a:tr h="198000">
                <a:tc>
                  <a:txBody>
                    <a:bodyPr/>
                    <a:lstStyle/>
                    <a:p>
                      <a:pPr algn="l" fontAlgn="b"/>
                      <a:r>
                        <a:rPr lang="fi-FI" sz="1050" b="0" i="0" u="none" strike="noStrike">
                          <a:solidFill>
                            <a:srgbClr val="000000"/>
                          </a:solidFill>
                          <a:effectLst/>
                          <a:latin typeface="Calibri" panose="020F0502020204030204" pitchFamily="34" charset="0"/>
                        </a:rPr>
                        <a:t>Lapinlahti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9,40</a:t>
                      </a:r>
                    </a:p>
                  </a:txBody>
                  <a:tcPr marL="36000" marR="36000" marT="18000" marB="18000" anchor="b"/>
                </a:tc>
                <a:extLst>
                  <a:ext uri="{0D108BD9-81ED-4DB2-BD59-A6C34878D82A}">
                    <a16:rowId xmlns:a16="http://schemas.microsoft.com/office/drawing/2014/main" val="1738907011"/>
                  </a:ext>
                </a:extLst>
              </a:tr>
              <a:tr h="198000">
                <a:tc>
                  <a:txBody>
                    <a:bodyPr/>
                    <a:lstStyle/>
                    <a:p>
                      <a:pPr algn="l" fontAlgn="b"/>
                      <a:r>
                        <a:rPr lang="fi-FI" sz="1050" b="0" i="0" u="none" strike="noStrike">
                          <a:solidFill>
                            <a:srgbClr val="000000"/>
                          </a:solidFill>
                          <a:effectLst/>
                          <a:latin typeface="Calibri" panose="020F0502020204030204" pitchFamily="34" charset="0"/>
                        </a:rPr>
                        <a:t>Rautavaara</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9,40</a:t>
                      </a:r>
                    </a:p>
                  </a:txBody>
                  <a:tcPr marL="36000" marR="36000" marT="18000" marB="18000" anchor="b"/>
                </a:tc>
                <a:extLst>
                  <a:ext uri="{0D108BD9-81ED-4DB2-BD59-A6C34878D82A}">
                    <a16:rowId xmlns:a16="http://schemas.microsoft.com/office/drawing/2014/main" val="2321062144"/>
                  </a:ext>
                </a:extLst>
              </a:tr>
              <a:tr h="198000">
                <a:tc>
                  <a:txBody>
                    <a:bodyPr/>
                    <a:lstStyle/>
                    <a:p>
                      <a:pPr algn="l" fontAlgn="b"/>
                      <a:r>
                        <a:rPr lang="fi-FI" sz="1050" b="0" i="0" u="none" strike="noStrike">
                          <a:solidFill>
                            <a:srgbClr val="000000"/>
                          </a:solidFill>
                          <a:effectLst/>
                          <a:latin typeface="Calibri" panose="020F0502020204030204" pitchFamily="34" charset="0"/>
                        </a:rPr>
                        <a:t>Siilinjärvi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9,40</a:t>
                      </a:r>
                    </a:p>
                  </a:txBody>
                  <a:tcPr marL="36000" marR="36000" marT="18000" marB="18000" anchor="b"/>
                </a:tc>
                <a:extLst>
                  <a:ext uri="{0D108BD9-81ED-4DB2-BD59-A6C34878D82A}">
                    <a16:rowId xmlns:a16="http://schemas.microsoft.com/office/drawing/2014/main" val="796105234"/>
                  </a:ext>
                </a:extLst>
              </a:tr>
              <a:tr h="198000">
                <a:tc>
                  <a:txBody>
                    <a:bodyPr/>
                    <a:lstStyle/>
                    <a:p>
                      <a:pPr algn="l" fontAlgn="b"/>
                      <a:r>
                        <a:rPr lang="fi-FI" sz="1050" b="0" i="0" u="none" strike="noStrike">
                          <a:solidFill>
                            <a:srgbClr val="000000"/>
                          </a:solidFill>
                          <a:effectLst/>
                          <a:latin typeface="Calibri" panose="020F0502020204030204" pitchFamily="34" charset="0"/>
                        </a:rPr>
                        <a:t>Tuusniemi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9,40</a:t>
                      </a:r>
                    </a:p>
                  </a:txBody>
                  <a:tcPr marL="36000" marR="36000" marT="18000" marB="18000" anchor="b"/>
                </a:tc>
                <a:extLst>
                  <a:ext uri="{0D108BD9-81ED-4DB2-BD59-A6C34878D82A}">
                    <a16:rowId xmlns:a16="http://schemas.microsoft.com/office/drawing/2014/main" val="3610230084"/>
                  </a:ext>
                </a:extLst>
              </a:tr>
              <a:tr h="198000">
                <a:tc>
                  <a:txBody>
                    <a:bodyPr/>
                    <a:lstStyle/>
                    <a:p>
                      <a:pPr algn="l" fontAlgn="b"/>
                      <a:r>
                        <a:rPr lang="fi-FI" sz="1050" b="0" i="0" u="none" strike="noStrike">
                          <a:solidFill>
                            <a:srgbClr val="000000"/>
                          </a:solidFill>
                          <a:effectLst/>
                          <a:latin typeface="Calibri" panose="020F0502020204030204" pitchFamily="34" charset="0"/>
                        </a:rPr>
                        <a:t>Kiuruvesi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9,50</a:t>
                      </a:r>
                    </a:p>
                  </a:txBody>
                  <a:tcPr marL="36000" marR="36000" marT="18000" marB="18000" anchor="b"/>
                </a:tc>
                <a:extLst>
                  <a:ext uri="{0D108BD9-81ED-4DB2-BD59-A6C34878D82A}">
                    <a16:rowId xmlns:a16="http://schemas.microsoft.com/office/drawing/2014/main" val="1906322841"/>
                  </a:ext>
                </a:extLst>
              </a:tr>
              <a:tr h="198000">
                <a:tc>
                  <a:txBody>
                    <a:bodyPr/>
                    <a:lstStyle/>
                    <a:p>
                      <a:pPr algn="l" fontAlgn="b"/>
                      <a:r>
                        <a:rPr lang="fi-FI" sz="1050" b="0" i="0" u="none" strike="noStrike">
                          <a:solidFill>
                            <a:srgbClr val="000000"/>
                          </a:solidFill>
                          <a:effectLst/>
                          <a:latin typeface="Calibri" panose="020F0502020204030204" pitchFamily="34" charset="0"/>
                        </a:rPr>
                        <a:t>Kaavi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9,80</a:t>
                      </a:r>
                    </a:p>
                  </a:txBody>
                  <a:tcPr marL="36000" marR="36000" marT="18000" marB="18000" anchor="b"/>
                </a:tc>
                <a:extLst>
                  <a:ext uri="{0D108BD9-81ED-4DB2-BD59-A6C34878D82A}">
                    <a16:rowId xmlns:a16="http://schemas.microsoft.com/office/drawing/2014/main" val="457381905"/>
                  </a:ext>
                </a:extLst>
              </a:tr>
              <a:tr h="198000">
                <a:tc>
                  <a:txBody>
                    <a:bodyPr/>
                    <a:lstStyle/>
                    <a:p>
                      <a:pPr algn="l" fontAlgn="b"/>
                      <a:r>
                        <a:rPr lang="fi-FI" sz="1050" b="0" i="0" u="none" strike="noStrike">
                          <a:solidFill>
                            <a:srgbClr val="000000"/>
                          </a:solidFill>
                          <a:effectLst/>
                          <a:latin typeface="Calibri" panose="020F0502020204030204" pitchFamily="34" charset="0"/>
                        </a:rPr>
                        <a:t>Rautalampi</a:t>
                      </a:r>
                    </a:p>
                  </a:txBody>
                  <a:tcPr marL="36000" marR="36000" marT="18000" marB="18000" anchor="b"/>
                </a:tc>
                <a:tc>
                  <a:txBody>
                    <a:bodyPr/>
                    <a:lstStyle/>
                    <a:p>
                      <a:pPr algn="r" fontAlgn="b"/>
                      <a:r>
                        <a:rPr lang="fi-FI" sz="1050" b="0" i="0" u="none" strike="noStrike">
                          <a:solidFill>
                            <a:srgbClr val="000000"/>
                          </a:solidFill>
                          <a:effectLst/>
                          <a:latin typeface="Calibri" panose="020F0502020204030204" pitchFamily="34" charset="0"/>
                        </a:rPr>
                        <a:t>9,90</a:t>
                      </a:r>
                    </a:p>
                  </a:txBody>
                  <a:tcPr marL="36000" marR="36000" marT="18000" marB="18000" anchor="b"/>
                </a:tc>
                <a:extLst>
                  <a:ext uri="{0D108BD9-81ED-4DB2-BD59-A6C34878D82A}">
                    <a16:rowId xmlns:a16="http://schemas.microsoft.com/office/drawing/2014/main" val="552472077"/>
                  </a:ext>
                </a:extLst>
              </a:tr>
              <a:tr h="198000">
                <a:tc>
                  <a:txBody>
                    <a:bodyPr/>
                    <a:lstStyle/>
                    <a:p>
                      <a:pPr algn="l" fontAlgn="b"/>
                      <a:r>
                        <a:rPr lang="fi-FI" sz="1050" b="0" i="0" u="none" strike="noStrike">
                          <a:solidFill>
                            <a:srgbClr val="000000"/>
                          </a:solidFill>
                          <a:effectLst/>
                          <a:latin typeface="Calibri" panose="020F0502020204030204" pitchFamily="34" charset="0"/>
                        </a:rPr>
                        <a:t>Tervo</a:t>
                      </a:r>
                    </a:p>
                  </a:txBody>
                  <a:tcPr marL="36000" marR="36000" marT="18000" marB="18000" anchor="b"/>
                </a:tc>
                <a:tc>
                  <a:txBody>
                    <a:bodyPr/>
                    <a:lstStyle/>
                    <a:p>
                      <a:pPr algn="r" fontAlgn="b"/>
                      <a:r>
                        <a:rPr lang="fi-FI" sz="1050" b="0" i="0" u="none" strike="noStrike" dirty="0">
                          <a:solidFill>
                            <a:srgbClr val="000000"/>
                          </a:solidFill>
                          <a:effectLst/>
                          <a:latin typeface="Calibri" panose="020F0502020204030204" pitchFamily="34" charset="0"/>
                        </a:rPr>
                        <a:t>9,90</a:t>
                      </a:r>
                    </a:p>
                  </a:txBody>
                  <a:tcPr marL="36000" marR="36000" marT="18000" marB="18000" anchor="b"/>
                </a:tc>
                <a:extLst>
                  <a:ext uri="{0D108BD9-81ED-4DB2-BD59-A6C34878D82A}">
                    <a16:rowId xmlns:a16="http://schemas.microsoft.com/office/drawing/2014/main" val="324476991"/>
                  </a:ext>
                </a:extLst>
              </a:tr>
            </a:tbl>
          </a:graphicData>
        </a:graphic>
      </p:graphicFrame>
      <p:sp>
        <p:nvSpPr>
          <p:cNvPr id="2" name="Tekstiruutu 1">
            <a:extLst>
              <a:ext uri="{FF2B5EF4-FFF2-40B4-BE49-F238E27FC236}">
                <a16:creationId xmlns:a16="http://schemas.microsoft.com/office/drawing/2014/main" id="{8B3F75DA-84F3-C563-89B8-EB7C8FCCB66C}"/>
              </a:ext>
            </a:extLst>
          </p:cNvPr>
          <p:cNvSpPr txBox="1"/>
          <p:nvPr/>
        </p:nvSpPr>
        <p:spPr>
          <a:xfrm>
            <a:off x="0" y="6633721"/>
            <a:ext cx="8697680" cy="230832"/>
          </a:xfrm>
          <a:prstGeom prst="rect">
            <a:avLst/>
          </a:prstGeom>
          <a:noFill/>
        </p:spPr>
        <p:txBody>
          <a:bodyPr wrap="square">
            <a:spAutoFit/>
          </a:bodyPr>
          <a:lstStyle/>
          <a:p>
            <a:r>
              <a:rPr lang="fi-FI" sz="900" dirty="0"/>
              <a:t>Lähde: Kuntaliitto 11.12.2023/Verohallinto</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5" name="Kaavio 4" descr="Palkkikaavio esittää Pohjois-Savon kuntien vuoden 2021 tuloveroprosentit pienimmästä suurimpaan. Kaavion tiedot on esitetty kaavion viereisessä taulukossa.">
            <a:extLst>
              <a:ext uri="{FF2B5EF4-FFF2-40B4-BE49-F238E27FC236}">
                <a16:creationId xmlns:a16="http://schemas.microsoft.com/office/drawing/2014/main" id="{9E303B61-07C3-4895-8CC3-C12D7C4611BB}"/>
              </a:ext>
            </a:extLst>
          </p:cNvPr>
          <p:cNvGraphicFramePr>
            <a:graphicFrameLocks/>
          </p:cNvGraphicFramePr>
          <p:nvPr>
            <p:extLst>
              <p:ext uri="{D42A27DB-BD31-4B8C-83A1-F6EECF244321}">
                <p14:modId xmlns:p14="http://schemas.microsoft.com/office/powerpoint/2010/main" val="1360426266"/>
              </p:ext>
            </p:extLst>
          </p:nvPr>
        </p:nvGraphicFramePr>
        <p:xfrm>
          <a:off x="3895200" y="1692000"/>
          <a:ext cx="7729200" cy="444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28260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1" name="Otsikko 1">
            <a:extLst>
              <a:ext uri="{FF2B5EF4-FFF2-40B4-BE49-F238E27FC236}">
                <a16:creationId xmlns:a16="http://schemas.microsoft.com/office/drawing/2014/main" id="{8E1BF388-D4F2-9847-AEE5-BC1111CF8AF7}"/>
              </a:ext>
            </a:extLst>
          </p:cNvPr>
          <p:cNvSpPr>
            <a:spLocks noGrp="1"/>
          </p:cNvSpPr>
          <p:nvPr>
            <p:ph type="title"/>
          </p:nvPr>
        </p:nvSpPr>
        <p:spPr>
          <a:xfrm>
            <a:off x="448456" y="365125"/>
            <a:ext cx="11288842" cy="1325563"/>
          </a:xfrm>
        </p:spPr>
        <p:txBody>
          <a:bodyPr>
            <a:noAutofit/>
          </a:bodyPr>
          <a:lstStyle/>
          <a:p>
            <a:r>
              <a:rPr lang="fi-FI" sz="3200" dirty="0"/>
              <a:t>Tietoa Pohjois-Savon kuntien talouden tasapainottamis-ohjelmista sekä tulkinnassa huomioitavia asioita 1/2</a:t>
            </a:r>
          </a:p>
        </p:txBody>
      </p:sp>
      <p:sp>
        <p:nvSpPr>
          <p:cNvPr id="12" name="Sisällön paikkamerkki 2">
            <a:extLst>
              <a:ext uri="{FF2B5EF4-FFF2-40B4-BE49-F238E27FC236}">
                <a16:creationId xmlns:a16="http://schemas.microsoft.com/office/drawing/2014/main" id="{6017FB8E-2980-A740-B287-CCBCF973FC35}"/>
              </a:ext>
            </a:extLst>
          </p:cNvPr>
          <p:cNvSpPr txBox="1">
            <a:spLocks/>
          </p:cNvSpPr>
          <p:nvPr/>
        </p:nvSpPr>
        <p:spPr>
          <a:xfrm>
            <a:off x="448455" y="1825625"/>
            <a:ext cx="112888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fi-FI" sz="1350" b="1" dirty="0"/>
              <a:t>Joroisissa </a:t>
            </a:r>
            <a:r>
              <a:rPr lang="fi-FI" sz="1350" dirty="0"/>
              <a:t>on tehty talouden tasapainottamisohjelma vuosille 2021–2024. Ohjelman keskeinen kohta on sote-kiinteistöjen pääomavuokra ja tavoiteltava vaikutus 365 000 € TA2024, koko ohjelma 705 500 €.</a:t>
            </a:r>
            <a:endParaRPr lang="fi-FI" sz="1350" b="1" dirty="0"/>
          </a:p>
          <a:p>
            <a:pPr>
              <a:lnSpc>
                <a:spcPct val="100000"/>
              </a:lnSpc>
              <a:spcBef>
                <a:spcPts val="1200"/>
              </a:spcBef>
            </a:pPr>
            <a:r>
              <a:rPr lang="fi-FI" sz="1350" b="1" dirty="0"/>
              <a:t>Kiuruvedellä </a:t>
            </a:r>
            <a:r>
              <a:rPr lang="fi-FI" sz="1350" dirty="0"/>
              <a:t>on talouden tasapainottamisohjelma vuosille 2019–2023. Keskeisiä kohtia ovat metsätilojen myynti ja päiväkodin ja kyläkoulun lakkauttaminen. Tavoitteena on säästöt.</a:t>
            </a:r>
            <a:endParaRPr lang="fi-FI" sz="1350" b="1" dirty="0"/>
          </a:p>
          <a:p>
            <a:pPr>
              <a:lnSpc>
                <a:spcPct val="100000"/>
              </a:lnSpc>
              <a:spcBef>
                <a:spcPts val="1200"/>
              </a:spcBef>
            </a:pPr>
            <a:r>
              <a:rPr lang="fi-FI" sz="1350" b="1" dirty="0"/>
              <a:t>Kuopiossa </a:t>
            </a:r>
            <a:r>
              <a:rPr lang="fi-FI" sz="1350" dirty="0"/>
              <a:t>on käynnistymässä talouden tasapainottamisohjelma. Keskeisiä kohtia ovat palvelutuotannon rakenteet, palveluverkko, omaisuuden myynti, investointitaso ja veroprosentit. Kaikki kuntatalouden liikkumavaran elementit ovat keinovalikoimassa valmistelun käynnistyessä. Tavoiteltava vaikutus on 2024 vuodesta alkaen 35 miljoonaa </a:t>
            </a:r>
            <a:r>
              <a:rPr lang="fi-FI" sz="1350"/>
              <a:t>euroa.</a:t>
            </a:r>
            <a:endParaRPr lang="fi-FI" sz="1350" dirty="0"/>
          </a:p>
          <a:p>
            <a:pPr marL="216000" indent="0">
              <a:lnSpc>
                <a:spcPct val="100000"/>
              </a:lnSpc>
              <a:spcBef>
                <a:spcPts val="1200"/>
              </a:spcBef>
              <a:buNone/>
            </a:pPr>
            <a:r>
              <a:rPr lang="fi-FI" sz="1350" dirty="0"/>
              <a:t>Kuopion vuosien 2025 ja 2026 tiedot sisältävät jo arvion TE-uudistuksen vaikutuksesta.</a:t>
            </a:r>
          </a:p>
          <a:p>
            <a:pPr>
              <a:lnSpc>
                <a:spcPct val="100000"/>
              </a:lnSpc>
              <a:spcBef>
                <a:spcPts val="1200"/>
              </a:spcBef>
            </a:pPr>
            <a:r>
              <a:rPr lang="fi-FI" sz="1350" b="1" dirty="0"/>
              <a:t>Lapinlahdella </a:t>
            </a:r>
            <a:r>
              <a:rPr lang="fi-FI" sz="1350" dirty="0"/>
              <a:t>on aloitettu talouden tasapainottamissuunnitelman tekeminen. Suunnitelma tulee koskemaan vuotta 2024 ja suunnitelmavuosia.</a:t>
            </a:r>
            <a:endParaRPr lang="fi-FI" sz="1350" b="1" dirty="0"/>
          </a:p>
          <a:p>
            <a:pPr>
              <a:lnSpc>
                <a:spcPct val="100000"/>
              </a:lnSpc>
              <a:spcBef>
                <a:spcPts val="1200"/>
              </a:spcBef>
            </a:pPr>
            <a:r>
              <a:rPr lang="fi-FI" sz="1350" b="1" dirty="0"/>
              <a:t>Leppävirralla </a:t>
            </a:r>
            <a:r>
              <a:rPr lang="fi-FI" sz="1350" dirty="0"/>
              <a:t>talouden tasapainottamisohjelma päättyi vuonna 2022.</a:t>
            </a:r>
            <a:endParaRPr lang="fi-FI" sz="1350" b="1" dirty="0"/>
          </a:p>
          <a:p>
            <a:pPr>
              <a:lnSpc>
                <a:spcPct val="100000"/>
              </a:lnSpc>
              <a:spcBef>
                <a:spcPts val="1200"/>
              </a:spcBef>
            </a:pPr>
            <a:r>
              <a:rPr lang="fi-FI" sz="1350" b="1" dirty="0"/>
              <a:t>Pielavedellä </a:t>
            </a:r>
            <a:r>
              <a:rPr lang="fi-FI" sz="1350" dirty="0"/>
              <a:t>nykyinen talouden tasapainottamisohjelma päättyy vuoden 2023 loppuun. Uusi tehdään vuoden 2024 alusta alkaen.</a:t>
            </a:r>
          </a:p>
          <a:p>
            <a:pPr marL="216000" indent="0">
              <a:lnSpc>
                <a:spcPct val="100000"/>
              </a:lnSpc>
              <a:spcBef>
                <a:spcPts val="1200"/>
              </a:spcBef>
              <a:buNone/>
            </a:pPr>
            <a:r>
              <a:rPr lang="fi-FI" sz="1350" dirty="0"/>
              <a:t>Pielavedellä vapaa-ajan palvelut sekä Kansalaisopisto siirtyvät sivistyksen alaisuudesta kunnanhallituksen alle vuoden 2024 alusta alkaen. Ympäristöterveydenhuolto siirtyy kunnanhallituksen alaisuudesta tekniselle puolelle vuoden 2024 alusta.</a:t>
            </a:r>
          </a:p>
          <a:p>
            <a:pPr>
              <a:lnSpc>
                <a:spcPct val="100000"/>
              </a:lnSpc>
              <a:spcBef>
                <a:spcPts val="1200"/>
              </a:spcBef>
            </a:pPr>
            <a:r>
              <a:rPr lang="fi-FI" sz="1350" b="1" dirty="0"/>
              <a:t>Rautalammilla </a:t>
            </a:r>
            <a:r>
              <a:rPr lang="fi-FI" sz="1350" dirty="0"/>
              <a:t>oli talouden tasapainottamisohjelma vuosille 2019–2022. Keskeinen kohta oli menojen hillintä ja tavoite talouden tasapaino.</a:t>
            </a:r>
            <a:endParaRPr lang="fi-FI" sz="1350" b="1" dirty="0"/>
          </a:p>
          <a:p>
            <a:pPr marL="0" indent="0">
              <a:lnSpc>
                <a:spcPct val="100000"/>
              </a:lnSpc>
              <a:spcBef>
                <a:spcPts val="1200"/>
              </a:spcBef>
              <a:buNone/>
            </a:pPr>
            <a:endParaRPr lang="fi-FI" sz="1350" b="1" dirty="0"/>
          </a:p>
          <a:p>
            <a:pPr>
              <a:lnSpc>
                <a:spcPct val="100000"/>
              </a:lnSpc>
              <a:spcBef>
                <a:spcPts val="1200"/>
              </a:spcBef>
            </a:pPr>
            <a:endParaRPr lang="fi-FI" sz="1350" b="1" dirty="0"/>
          </a:p>
        </p:txBody>
      </p:sp>
      <p:pic>
        <p:nvPicPr>
          <p:cNvPr id="7" name="Kuva 6">
            <a:extLst>
              <a:ext uri="{FF2B5EF4-FFF2-40B4-BE49-F238E27FC236}">
                <a16:creationId xmlns:a16="http://schemas.microsoft.com/office/drawing/2014/main" id="{233DC356-48B9-8E47-86C0-F7011CFFEC9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8BC5DD76-36DC-774C-15D6-40CBD9C4683F}"/>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a:t>
            </a:r>
            <a:r>
              <a:rPr lang="fi-FI" sz="900" dirty="0"/>
              <a:t>2023</a:t>
            </a:r>
            <a:endParaRPr lang="fi-FI" sz="900" dirty="0">
              <a:solidFill>
                <a:schemeClr val="tx1"/>
              </a:solidFill>
            </a:endParaRPr>
          </a:p>
        </p:txBody>
      </p:sp>
    </p:spTree>
    <p:extLst>
      <p:ext uri="{BB962C8B-B14F-4D97-AF65-F5344CB8AC3E}">
        <p14:creationId xmlns:p14="http://schemas.microsoft.com/office/powerpoint/2010/main" val="12020276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1" name="Otsikko 1">
            <a:extLst>
              <a:ext uri="{FF2B5EF4-FFF2-40B4-BE49-F238E27FC236}">
                <a16:creationId xmlns:a16="http://schemas.microsoft.com/office/drawing/2014/main" id="{8E1BF388-D4F2-9847-AEE5-BC1111CF8AF7}"/>
              </a:ext>
            </a:extLst>
          </p:cNvPr>
          <p:cNvSpPr>
            <a:spLocks noGrp="1"/>
          </p:cNvSpPr>
          <p:nvPr>
            <p:ph type="title"/>
          </p:nvPr>
        </p:nvSpPr>
        <p:spPr>
          <a:xfrm>
            <a:off x="448456" y="365125"/>
            <a:ext cx="11288842" cy="1325563"/>
          </a:xfrm>
        </p:spPr>
        <p:txBody>
          <a:bodyPr>
            <a:noAutofit/>
          </a:bodyPr>
          <a:lstStyle/>
          <a:p>
            <a:r>
              <a:rPr lang="fi-FI" sz="3200" dirty="0"/>
              <a:t>Tietoa Pohjois-Savon kuntien talouden tasapainottamis-ohjelmista sekä tulkinnassa huomioitavia asioita 2/2</a:t>
            </a:r>
          </a:p>
        </p:txBody>
      </p:sp>
      <p:sp>
        <p:nvSpPr>
          <p:cNvPr id="12" name="Sisällön paikkamerkki 2">
            <a:extLst>
              <a:ext uri="{FF2B5EF4-FFF2-40B4-BE49-F238E27FC236}">
                <a16:creationId xmlns:a16="http://schemas.microsoft.com/office/drawing/2014/main" id="{6017FB8E-2980-A740-B287-CCBCF973FC35}"/>
              </a:ext>
            </a:extLst>
          </p:cNvPr>
          <p:cNvSpPr txBox="1">
            <a:spLocks/>
          </p:cNvSpPr>
          <p:nvPr/>
        </p:nvSpPr>
        <p:spPr>
          <a:xfrm>
            <a:off x="448455" y="1825625"/>
            <a:ext cx="11288840" cy="4584140"/>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fi-FI" sz="1350" b="1" dirty="0"/>
              <a:t>Siilinjärvellä </a:t>
            </a:r>
            <a:r>
              <a:rPr lang="fi-FI" sz="1350" dirty="0"/>
              <a:t>on tehty talouden tasapainottamisohjelma vuosille 2021–2026. Keskeisiä kohtia ovat investointien toteuttaminen, säästöjen toteuttaminen, palveluverkot ja toiminnan järjestäminen ja tulojen lisäykset. Vuoden 2026 loppuun mennessä tavoiteltu säästö on yhteensä 4,3 miljoonaa euroa. Tämä ohjelma tullaan uusimaan vuoden 2024 aikana.</a:t>
            </a:r>
            <a:endParaRPr lang="fi-FI" sz="1350" b="1" dirty="0"/>
          </a:p>
          <a:p>
            <a:pPr>
              <a:lnSpc>
                <a:spcPct val="100000"/>
              </a:lnSpc>
              <a:spcBef>
                <a:spcPts val="1200"/>
              </a:spcBef>
            </a:pPr>
            <a:r>
              <a:rPr lang="fi-FI" sz="1350" b="1" dirty="0"/>
              <a:t>Sonkajärvellä </a:t>
            </a:r>
            <a:r>
              <a:rPr lang="fi-FI" sz="1350" dirty="0"/>
              <a:t>on tehty talouden tasapainottamisohjelma vuosille 2021–2030. Ohjelma sisältää lukuisia toimenpiteitä ja tavoiteltavana vaikutuksena on kumulatiivinen vuosittainen säästö vuodesta 2030 eteenpäin 1,3 milj. euroa/vuosi toimintamenoissa.</a:t>
            </a:r>
          </a:p>
          <a:p>
            <a:pPr marL="216000" indent="0">
              <a:lnSpc>
                <a:spcPct val="100000"/>
              </a:lnSpc>
              <a:spcBef>
                <a:spcPts val="1200"/>
              </a:spcBef>
              <a:buNone/>
            </a:pPr>
            <a:r>
              <a:rPr lang="fi-FI" sz="1350" dirty="0"/>
              <a:t>Sonkajärvellä kunnan toiminnassa tapahtuvat muutokset: vesihuoltolaitoksen yhtiöittäminen.</a:t>
            </a:r>
          </a:p>
          <a:p>
            <a:pPr>
              <a:lnSpc>
                <a:spcPct val="100000"/>
              </a:lnSpc>
              <a:spcBef>
                <a:spcPts val="1200"/>
              </a:spcBef>
            </a:pPr>
            <a:r>
              <a:rPr lang="fi-FI" sz="1350" b="1" dirty="0"/>
              <a:t>Suonenjoella </a:t>
            </a:r>
            <a:r>
              <a:rPr lang="fi-FI" sz="1350" dirty="0"/>
              <a:t>on tehty talouden tasapainottamisohjelma vuosille 2021–2025. Ohjelman keskeisiä kohtia ovat varhaiskasvatus- ja kouluverkon supistaminen ja alenevaan oppilasmäärään sopeutuminen, tarpeettomista kiinteistöistä luopuminen, palvelujen laadun ja määrän kriittinen tarkastelu ja perusteettomien ja tarpeettomien investointien vähentäminen. Tavoiteltava vaikutus kaudelle 2021–2025 on yhteensä 1,5 milj. euroa.</a:t>
            </a:r>
          </a:p>
          <a:p>
            <a:pPr marL="216000" indent="0">
              <a:lnSpc>
                <a:spcPct val="100000"/>
              </a:lnSpc>
              <a:spcBef>
                <a:spcPts val="1200"/>
              </a:spcBef>
              <a:buNone/>
            </a:pPr>
            <a:r>
              <a:rPr lang="fi-FI" sz="1350" dirty="0"/>
              <a:t>Suonenjoella on otettu huomioon suunnitelmakauden laskelmissa TE-palvelujen vastuu kunnille 2025 alusta lukien, sote-kiinteistöjen yhtiöittäminen viimeistään 2026 mennessä ja valtionosuuksien romahtaminen v. 2025 eteenpäin. Talous kääntyy negatiiviselle uralle v. 2025 eteenpäin.</a:t>
            </a:r>
            <a:endParaRPr lang="fi-FI" sz="1350" b="1" dirty="0"/>
          </a:p>
          <a:p>
            <a:pPr>
              <a:lnSpc>
                <a:spcPct val="100000"/>
              </a:lnSpc>
              <a:spcBef>
                <a:spcPts val="1200"/>
              </a:spcBef>
            </a:pPr>
            <a:r>
              <a:rPr lang="fi-FI" sz="1350" b="1" dirty="0"/>
              <a:t>Tuusniemellä </a:t>
            </a:r>
            <a:r>
              <a:rPr lang="fi-FI" sz="1350" dirty="0"/>
              <a:t>on tehty talouden tasapainottamisohjelma vuosille 2023–2026. Keskeisiä kohtia ovat veronkorotukset ja koko kuntaa koskevat säästöt. Tavoiteltava vaikutus on tulopohjan vahvistuminen ja kohdennettu menojen leikkaus.</a:t>
            </a:r>
            <a:endParaRPr lang="fi-FI" sz="1350" b="1" dirty="0"/>
          </a:p>
          <a:p>
            <a:pPr>
              <a:lnSpc>
                <a:spcPct val="100000"/>
              </a:lnSpc>
              <a:spcBef>
                <a:spcPts val="1200"/>
              </a:spcBef>
            </a:pPr>
            <a:r>
              <a:rPr lang="fi-FI" sz="1350" b="1" dirty="0"/>
              <a:t>Varkaudessa </a:t>
            </a:r>
            <a:r>
              <a:rPr lang="fi-FI" sz="1350" dirty="0"/>
              <a:t>on tehty talouden tasapainottamissuunnitelma vuosille 2024–2026. Keskeisiä kohtia ovat toiminnan tehostaminen, organisaatiomuutokset, palveluverkko, omistajapolitiikka ja verotus. Tavoiteltava vaikutus on säästöt vuodelle 2024 0,75 M€, vuodelle 2025 1,2 M€  ja vuodelle 2026 1,28 M€.</a:t>
            </a:r>
          </a:p>
        </p:txBody>
      </p:sp>
      <p:pic>
        <p:nvPicPr>
          <p:cNvPr id="7" name="Kuva 6">
            <a:extLst>
              <a:ext uri="{FF2B5EF4-FFF2-40B4-BE49-F238E27FC236}">
                <a16:creationId xmlns:a16="http://schemas.microsoft.com/office/drawing/2014/main" id="{233DC356-48B9-8E47-86C0-F7011CFFEC98}"/>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5E04397E-F689-689D-050B-861AA22920CF}"/>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2023</a:t>
            </a:r>
          </a:p>
        </p:txBody>
      </p:sp>
    </p:spTree>
    <p:extLst>
      <p:ext uri="{BB962C8B-B14F-4D97-AF65-F5344CB8AC3E}">
        <p14:creationId xmlns:p14="http://schemas.microsoft.com/office/powerpoint/2010/main" val="2939130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tilinpäätös- ja talousarviotietojen vertailu</a:t>
            </a:r>
            <a:br>
              <a:rPr lang="fi-FI" sz="3200" dirty="0"/>
            </a:br>
            <a:r>
              <a:rPr lang="fi-FI" sz="2000" dirty="0"/>
              <a:t>1 000 €</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D64D1C14-2B93-DE85-5DEE-EF5BB44D6A97}"/>
              </a:ext>
            </a:extLst>
          </p:cNvPr>
          <p:cNvSpPr txBox="1"/>
          <p:nvPr/>
        </p:nvSpPr>
        <p:spPr>
          <a:xfrm>
            <a:off x="0" y="6484336"/>
            <a:ext cx="9877331"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Lähde: Kyselyt Pohjois-Savon kunnille kuntien talousarvioista</a:t>
            </a:r>
          </a:p>
        </p:txBody>
      </p:sp>
      <p:graphicFrame>
        <p:nvGraphicFramePr>
          <p:cNvPr id="3" name="Taulukko 2">
            <a:extLst>
              <a:ext uri="{FF2B5EF4-FFF2-40B4-BE49-F238E27FC236}">
                <a16:creationId xmlns:a16="http://schemas.microsoft.com/office/drawing/2014/main" id="{329B4471-32A4-9020-BC30-5F141D7512B5}"/>
              </a:ext>
            </a:extLst>
          </p:cNvPr>
          <p:cNvGraphicFramePr>
            <a:graphicFrameLocks noGrp="1"/>
          </p:cNvGraphicFramePr>
          <p:nvPr>
            <p:extLst>
              <p:ext uri="{D42A27DB-BD31-4B8C-83A1-F6EECF244321}">
                <p14:modId xmlns:p14="http://schemas.microsoft.com/office/powerpoint/2010/main" val="3214274366"/>
              </p:ext>
            </p:extLst>
          </p:nvPr>
        </p:nvGraphicFramePr>
        <p:xfrm>
          <a:off x="530709" y="1584902"/>
          <a:ext cx="11124335" cy="4630800"/>
        </p:xfrm>
        <a:graphic>
          <a:graphicData uri="http://schemas.openxmlformats.org/drawingml/2006/table">
            <a:tbl>
              <a:tblPr firstRow="1" bandRow="1">
                <a:tableStyleId>{9D7B26C5-4107-4FEC-AEDC-1716B250A1EF}</a:tableStyleId>
              </a:tblPr>
              <a:tblGrid>
                <a:gridCol w="1548335">
                  <a:extLst>
                    <a:ext uri="{9D8B030D-6E8A-4147-A177-3AD203B41FA5}">
                      <a16:colId xmlns:a16="http://schemas.microsoft.com/office/drawing/2014/main" val="673593862"/>
                    </a:ext>
                  </a:extLst>
                </a:gridCol>
                <a:gridCol w="684000">
                  <a:extLst>
                    <a:ext uri="{9D8B030D-6E8A-4147-A177-3AD203B41FA5}">
                      <a16:colId xmlns:a16="http://schemas.microsoft.com/office/drawing/2014/main" val="68392830"/>
                    </a:ext>
                  </a:extLst>
                </a:gridCol>
                <a:gridCol w="684000">
                  <a:extLst>
                    <a:ext uri="{9D8B030D-6E8A-4147-A177-3AD203B41FA5}">
                      <a16:colId xmlns:a16="http://schemas.microsoft.com/office/drawing/2014/main" val="1427594532"/>
                    </a:ext>
                  </a:extLst>
                </a:gridCol>
                <a:gridCol w="684000">
                  <a:extLst>
                    <a:ext uri="{9D8B030D-6E8A-4147-A177-3AD203B41FA5}">
                      <a16:colId xmlns:a16="http://schemas.microsoft.com/office/drawing/2014/main" val="822793464"/>
                    </a:ext>
                  </a:extLst>
                </a:gridCol>
                <a:gridCol w="684000">
                  <a:extLst>
                    <a:ext uri="{9D8B030D-6E8A-4147-A177-3AD203B41FA5}">
                      <a16:colId xmlns:a16="http://schemas.microsoft.com/office/drawing/2014/main" val="307066551"/>
                    </a:ext>
                  </a:extLst>
                </a:gridCol>
                <a:gridCol w="684000">
                  <a:extLst>
                    <a:ext uri="{9D8B030D-6E8A-4147-A177-3AD203B41FA5}">
                      <a16:colId xmlns:a16="http://schemas.microsoft.com/office/drawing/2014/main" val="3488734270"/>
                    </a:ext>
                  </a:extLst>
                </a:gridCol>
                <a:gridCol w="684000">
                  <a:extLst>
                    <a:ext uri="{9D8B030D-6E8A-4147-A177-3AD203B41FA5}">
                      <a16:colId xmlns:a16="http://schemas.microsoft.com/office/drawing/2014/main" val="4200161894"/>
                    </a:ext>
                  </a:extLst>
                </a:gridCol>
                <a:gridCol w="684000">
                  <a:extLst>
                    <a:ext uri="{9D8B030D-6E8A-4147-A177-3AD203B41FA5}">
                      <a16:colId xmlns:a16="http://schemas.microsoft.com/office/drawing/2014/main" val="3938636556"/>
                    </a:ext>
                  </a:extLst>
                </a:gridCol>
                <a:gridCol w="684000">
                  <a:extLst>
                    <a:ext uri="{9D8B030D-6E8A-4147-A177-3AD203B41FA5}">
                      <a16:colId xmlns:a16="http://schemas.microsoft.com/office/drawing/2014/main" val="1297869135"/>
                    </a:ext>
                  </a:extLst>
                </a:gridCol>
                <a:gridCol w="684000">
                  <a:extLst>
                    <a:ext uri="{9D8B030D-6E8A-4147-A177-3AD203B41FA5}">
                      <a16:colId xmlns:a16="http://schemas.microsoft.com/office/drawing/2014/main" val="1941321020"/>
                    </a:ext>
                  </a:extLst>
                </a:gridCol>
                <a:gridCol w="684000">
                  <a:extLst>
                    <a:ext uri="{9D8B030D-6E8A-4147-A177-3AD203B41FA5}">
                      <a16:colId xmlns:a16="http://schemas.microsoft.com/office/drawing/2014/main" val="612368469"/>
                    </a:ext>
                  </a:extLst>
                </a:gridCol>
                <a:gridCol w="684000">
                  <a:extLst>
                    <a:ext uri="{9D8B030D-6E8A-4147-A177-3AD203B41FA5}">
                      <a16:colId xmlns:a16="http://schemas.microsoft.com/office/drawing/2014/main" val="3694470871"/>
                    </a:ext>
                  </a:extLst>
                </a:gridCol>
                <a:gridCol w="684000">
                  <a:extLst>
                    <a:ext uri="{9D8B030D-6E8A-4147-A177-3AD203B41FA5}">
                      <a16:colId xmlns:a16="http://schemas.microsoft.com/office/drawing/2014/main" val="3476401770"/>
                    </a:ext>
                  </a:extLst>
                </a:gridCol>
                <a:gridCol w="684000">
                  <a:extLst>
                    <a:ext uri="{9D8B030D-6E8A-4147-A177-3AD203B41FA5}">
                      <a16:colId xmlns:a16="http://schemas.microsoft.com/office/drawing/2014/main" val="532987648"/>
                    </a:ext>
                  </a:extLst>
                </a:gridCol>
                <a:gridCol w="684000">
                  <a:extLst>
                    <a:ext uri="{9D8B030D-6E8A-4147-A177-3AD203B41FA5}">
                      <a16:colId xmlns:a16="http://schemas.microsoft.com/office/drawing/2014/main" val="593980812"/>
                    </a:ext>
                  </a:extLst>
                </a:gridCol>
              </a:tblGrid>
              <a:tr h="648000">
                <a:tc>
                  <a:txBody>
                    <a:bodyPr/>
                    <a:lstStyle/>
                    <a:p>
                      <a:pPr algn="l" fontAlgn="b"/>
                      <a:r>
                        <a:rPr lang="fi-FI" sz="1000" u="none" strike="noStrike" dirty="0">
                          <a:effectLst/>
                          <a:latin typeface="+mn-lt"/>
                        </a:rPr>
                        <a:t>Tiedot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solidFill>
                            <a:schemeClr val="tx1">
                              <a:lumMod val="50000"/>
                              <a:lumOff val="50000"/>
                            </a:schemeClr>
                          </a:solidFill>
                          <a:effectLst/>
                          <a:latin typeface="+mn-lt"/>
                        </a:rPr>
                        <a:t>TP2019</a:t>
                      </a:r>
                      <a:br>
                        <a:rPr lang="fi-FI" sz="1000" u="none" strike="noStrike" dirty="0">
                          <a:solidFill>
                            <a:schemeClr val="tx1">
                              <a:lumMod val="50000"/>
                              <a:lumOff val="50000"/>
                            </a:schemeClr>
                          </a:solidFill>
                          <a:effectLst/>
                          <a:latin typeface="+mn-lt"/>
                        </a:rPr>
                      </a:br>
                      <a:r>
                        <a:rPr lang="fi-FI" sz="800" b="0" u="none" strike="noStrike" dirty="0">
                          <a:solidFill>
                            <a:schemeClr val="tx1">
                              <a:lumMod val="50000"/>
                              <a:lumOff val="50000"/>
                            </a:schemeClr>
                          </a:solidFill>
                          <a:effectLst/>
                          <a:latin typeface="+mn-lt"/>
                        </a:rPr>
                        <a:t>(ei sis. Joroista)</a:t>
                      </a:r>
                      <a:endParaRPr lang="fi-FI" sz="800" b="0" i="0" u="none" strike="noStrike" dirty="0">
                        <a:solidFill>
                          <a:schemeClr val="tx1">
                            <a:lumMod val="50000"/>
                            <a:lumOff val="50000"/>
                          </a:schemeClr>
                        </a:solidFill>
                        <a:effectLst/>
                        <a:latin typeface="+mn-lt"/>
                      </a:endParaRPr>
                    </a:p>
                  </a:txBody>
                  <a:tcPr marL="36000" marR="36000" marT="18000" marB="18000" anchor="b"/>
                </a:tc>
                <a:tc>
                  <a:txBody>
                    <a:bodyPr/>
                    <a:lstStyle/>
                    <a:p>
                      <a:pPr algn="r" fontAlgn="b"/>
                      <a:r>
                        <a:rPr lang="fi-FI" sz="1000" u="none" strike="noStrike" dirty="0">
                          <a:solidFill>
                            <a:schemeClr val="tx1">
                              <a:lumMod val="50000"/>
                              <a:lumOff val="50000"/>
                            </a:schemeClr>
                          </a:solidFill>
                          <a:effectLst/>
                          <a:latin typeface="+mn-lt"/>
                        </a:rPr>
                        <a:t>TP2020</a:t>
                      </a:r>
                      <a:br>
                        <a:rPr lang="fi-FI" sz="1000" u="none" strike="noStrike" dirty="0">
                          <a:solidFill>
                            <a:schemeClr val="tx1">
                              <a:lumMod val="50000"/>
                              <a:lumOff val="50000"/>
                            </a:schemeClr>
                          </a:solidFill>
                          <a:effectLst/>
                          <a:latin typeface="+mn-lt"/>
                        </a:rPr>
                      </a:br>
                      <a:r>
                        <a:rPr lang="fi-FI" sz="800" b="0" u="none" strike="noStrike" dirty="0">
                          <a:solidFill>
                            <a:schemeClr val="tx1">
                              <a:lumMod val="50000"/>
                              <a:lumOff val="50000"/>
                            </a:schemeClr>
                          </a:solidFill>
                          <a:effectLst/>
                          <a:latin typeface="+mn-lt"/>
                        </a:rPr>
                        <a:t>(ei sis. Joroista)</a:t>
                      </a:r>
                      <a:endParaRPr lang="fi-FI" sz="800" b="0" i="0" u="none" strike="noStrike" dirty="0">
                        <a:solidFill>
                          <a:schemeClr val="tx1">
                            <a:lumMod val="50000"/>
                            <a:lumOff val="50000"/>
                          </a:schemeClr>
                        </a:solidFill>
                        <a:effectLst/>
                        <a:latin typeface="+mn-lt"/>
                      </a:endParaRPr>
                    </a:p>
                  </a:txBody>
                  <a:tcPr marL="36000" marR="36000" marT="18000" marB="18000" anchor="b"/>
                </a:tc>
                <a:tc>
                  <a:txBody>
                    <a:bodyPr/>
                    <a:lstStyle/>
                    <a:p>
                      <a:pPr algn="r" fontAlgn="b"/>
                      <a:r>
                        <a:rPr lang="fi-FI" sz="1000" u="none" strike="noStrike" dirty="0">
                          <a:effectLst/>
                          <a:latin typeface="+mn-lt"/>
                        </a:rPr>
                        <a:t>TP2020</a:t>
                      </a:r>
                      <a:br>
                        <a:rPr lang="fi-FI" sz="1000" u="none" strike="noStrike" dirty="0">
                          <a:effectLst/>
                          <a:latin typeface="+mn-lt"/>
                        </a:rPr>
                      </a:br>
                      <a:r>
                        <a:rPr lang="fi-FI" sz="800" b="0" u="none" strike="noStrike" dirty="0">
                          <a:effectLst/>
                          <a:latin typeface="+mn-lt"/>
                        </a:rPr>
                        <a:t>(sis. Joroinen)</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TP2021</a:t>
                      </a:r>
                      <a:br>
                        <a:rPr lang="fi-FI" sz="1000" u="none" strike="noStrike" dirty="0">
                          <a:effectLst/>
                          <a:latin typeface="+mn-lt"/>
                        </a:rPr>
                      </a:br>
                      <a:r>
                        <a:rPr lang="fi-FI" sz="800" b="0" u="none" strike="noStrike" dirty="0">
                          <a:effectLst/>
                          <a:latin typeface="+mn-lt"/>
                        </a:rPr>
                        <a:t>(sis. Joroinen)</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TP2022 </a:t>
                      </a:r>
                      <a:br>
                        <a:rPr lang="fi-FI" sz="1000" u="none" strike="noStrike" dirty="0">
                          <a:effectLst/>
                          <a:latin typeface="+mn-lt"/>
                        </a:rPr>
                      </a:br>
                      <a:r>
                        <a:rPr lang="fi-FI" sz="800" b="0" u="none" strike="noStrike" dirty="0">
                          <a:effectLst/>
                          <a:latin typeface="+mn-lt"/>
                        </a:rPr>
                        <a:t>(sis. Joroinen)</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TA2023</a:t>
                      </a:r>
                      <a:br>
                        <a:rPr lang="fi-FI" sz="1000" u="none" strike="noStrike" dirty="0">
                          <a:effectLst/>
                          <a:latin typeface="+mn-lt"/>
                        </a:rPr>
                      </a:br>
                      <a:r>
                        <a:rPr lang="fi-FI" sz="800" b="0" u="none" strike="noStrike" dirty="0">
                          <a:effectLst/>
                          <a:latin typeface="+mn-lt"/>
                        </a:rPr>
                        <a:t>(sis. Joroinen)</a:t>
                      </a:r>
                      <a:endParaRPr lang="fi-FI" sz="800" b="0" i="0" u="none" strike="noStrike" dirty="0">
                        <a:solidFill>
                          <a:srgbClr val="000000"/>
                        </a:solidFill>
                        <a:effectLst/>
                        <a:latin typeface="+mn-lt"/>
                      </a:endParaRPr>
                    </a:p>
                  </a:txBody>
                  <a:tcPr marL="36000" marR="36000" marT="18000" marB="18000" anchor="b"/>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fi-FI" sz="1000" u="none" strike="noStrike" dirty="0">
                          <a:effectLst/>
                          <a:latin typeface="+mn-lt"/>
                        </a:rPr>
                        <a:t>TA2024 </a:t>
                      </a:r>
                      <a:r>
                        <a:rPr lang="fi-FI" sz="800" b="0" u="none" strike="noStrike" dirty="0">
                          <a:effectLst/>
                          <a:latin typeface="+mn-lt"/>
                        </a:rPr>
                        <a:t>(sis. Joroinen)</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TS2025</a:t>
                      </a:r>
                      <a:br>
                        <a:rPr lang="fi-FI" sz="1000" u="none" strike="noStrike" dirty="0">
                          <a:effectLst/>
                          <a:latin typeface="+mn-lt"/>
                        </a:rPr>
                      </a:br>
                      <a:r>
                        <a:rPr lang="fi-FI" sz="800" b="0" u="none" strike="noStrike" dirty="0">
                          <a:effectLst/>
                          <a:latin typeface="+mn-lt"/>
                        </a:rPr>
                        <a:t>(sis. Joroinen)</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TS2026</a:t>
                      </a:r>
                      <a:br>
                        <a:rPr lang="fi-FI" sz="1000" u="none" strike="noStrike" dirty="0">
                          <a:effectLst/>
                          <a:latin typeface="+mn-lt"/>
                        </a:rPr>
                      </a:br>
                      <a:r>
                        <a:rPr lang="fi-FI" sz="800" b="0" u="none" strike="noStrike" dirty="0">
                          <a:effectLst/>
                          <a:latin typeface="+mn-lt"/>
                        </a:rPr>
                        <a:t>(sis. Joroinen)</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2021–2022</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2022–2023</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2023–2024</a:t>
                      </a:r>
                      <a:endParaRPr lang="fi-FI" sz="8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2024–2025</a:t>
                      </a:r>
                    </a:p>
                  </a:txBody>
                  <a:tcPr marL="36000" marR="36000" marT="18000" marB="18000" anchor="b"/>
                </a:tc>
                <a:tc>
                  <a:txBody>
                    <a:bodyPr/>
                    <a:lstStyle/>
                    <a:p>
                      <a:pPr algn="r" fontAlgn="b"/>
                      <a:r>
                        <a:rPr lang="fi-FI" sz="1000" u="none" strike="noStrike" dirty="0">
                          <a:effectLst/>
                          <a:latin typeface="+mn-lt"/>
                        </a:rPr>
                        <a:t>Muutos (%) </a:t>
                      </a:r>
                      <a:br>
                        <a:rPr lang="fi-FI" sz="1000" u="none" strike="noStrike" dirty="0">
                          <a:effectLst/>
                          <a:latin typeface="+mn-lt"/>
                        </a:rPr>
                      </a:br>
                      <a:r>
                        <a:rPr lang="fi-FI" sz="1000" u="none" strike="noStrike" dirty="0">
                          <a:effectLst/>
                          <a:latin typeface="+mn-lt"/>
                        </a:rPr>
                        <a:t>v. 2025–2026</a:t>
                      </a:r>
                    </a:p>
                  </a:txBody>
                  <a:tcPr marL="36000" marR="36000" marT="18000" marB="18000" anchor="b"/>
                </a:tc>
                <a:extLst>
                  <a:ext uri="{0D108BD9-81ED-4DB2-BD59-A6C34878D82A}">
                    <a16:rowId xmlns:a16="http://schemas.microsoft.com/office/drawing/2014/main" val="460402789"/>
                  </a:ext>
                </a:extLst>
              </a:tr>
              <a:tr h="234000">
                <a:tc>
                  <a:txBody>
                    <a:bodyPr/>
                    <a:lstStyle/>
                    <a:p>
                      <a:pPr algn="l" fontAlgn="b"/>
                      <a:r>
                        <a:rPr lang="fi-FI" sz="1000" b="1" u="none" strike="noStrike" dirty="0">
                          <a:effectLst/>
                          <a:latin typeface="+mn-lt"/>
                        </a:rPr>
                        <a:t>Toimintatulot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dirty="0">
                          <a:solidFill>
                            <a:schemeClr val="tx1">
                              <a:lumMod val="50000"/>
                              <a:lumOff val="50000"/>
                            </a:schemeClr>
                          </a:solidFill>
                          <a:effectLst/>
                          <a:latin typeface="Calibri" panose="020F0502020204030204" pitchFamily="34" charset="0"/>
                        </a:rPr>
                        <a:t>376 742</a:t>
                      </a:r>
                    </a:p>
                  </a:txBody>
                  <a:tcPr marL="36000" marR="36000" marT="18000" marB="18000" anchor="b"/>
                </a:tc>
                <a:tc>
                  <a:txBody>
                    <a:bodyPr/>
                    <a:lstStyle/>
                    <a:p>
                      <a:pPr algn="r" fontAlgn="b"/>
                      <a:r>
                        <a:rPr lang="fi-FI" sz="1000" b="1" i="0" u="none" strike="noStrike">
                          <a:solidFill>
                            <a:schemeClr val="tx1">
                              <a:lumMod val="50000"/>
                              <a:lumOff val="50000"/>
                            </a:schemeClr>
                          </a:solidFill>
                          <a:effectLst/>
                          <a:latin typeface="Calibri" panose="020F0502020204030204" pitchFamily="34" charset="0"/>
                        </a:rPr>
                        <a:t>341 267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345 419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365 716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367 261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228 504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246 891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254 049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257 314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0,4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-37,8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1,3</a:t>
                      </a:r>
                    </a:p>
                  </a:txBody>
                  <a:tcPr marL="36000" marR="36000" marT="18000" marB="18000" anchor="b"/>
                </a:tc>
                <a:extLst>
                  <a:ext uri="{0D108BD9-81ED-4DB2-BD59-A6C34878D82A}">
                    <a16:rowId xmlns:a16="http://schemas.microsoft.com/office/drawing/2014/main" val="100121554"/>
                  </a:ext>
                </a:extLst>
              </a:tr>
              <a:tr h="234000">
                <a:tc>
                  <a:txBody>
                    <a:bodyPr/>
                    <a:lstStyle/>
                    <a:p>
                      <a:pPr algn="l" fontAlgn="b"/>
                      <a:r>
                        <a:rPr lang="fi-FI" sz="1000" u="none" strike="noStrike" dirty="0">
                          <a:effectLst/>
                          <a:latin typeface="+mn-lt"/>
                        </a:rPr>
                        <a:t>Toimintamenot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1 827 814</a:t>
                      </a:r>
                    </a:p>
                  </a:txBody>
                  <a:tcPr marL="36000" marR="36000" marT="18000" marB="18000" anchor="b"/>
                </a:tc>
                <a:tc>
                  <a:txBody>
                    <a:bodyPr/>
                    <a:lstStyle/>
                    <a:p>
                      <a:pPr algn="r" fontAlgn="b"/>
                      <a:r>
                        <a:rPr lang="fi-FI" sz="1000" b="0" i="0" u="none" strike="noStrike" dirty="0">
                          <a:solidFill>
                            <a:schemeClr val="tx1">
                              <a:lumMod val="50000"/>
                              <a:lumOff val="50000"/>
                            </a:schemeClr>
                          </a:solidFill>
                          <a:effectLst/>
                          <a:latin typeface="Calibri" panose="020F0502020204030204" pitchFamily="34" charset="0"/>
                        </a:rPr>
                        <a:t>1 837 539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1 870 239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1 927 995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2 033 362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842 981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885 732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937 117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950 599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a:t>
                      </a:r>
                    </a:p>
                  </a:txBody>
                  <a:tcPr marL="36000" marR="36000" marT="18000" marB="18000" anchor="b"/>
                </a:tc>
                <a:extLst>
                  <a:ext uri="{0D108BD9-81ED-4DB2-BD59-A6C34878D82A}">
                    <a16:rowId xmlns:a16="http://schemas.microsoft.com/office/drawing/2014/main" val="3770337036"/>
                  </a:ext>
                </a:extLst>
              </a:tr>
              <a:tr h="234000">
                <a:tc>
                  <a:txBody>
                    <a:bodyPr/>
                    <a:lstStyle/>
                    <a:p>
                      <a:pPr algn="l" fontAlgn="b"/>
                      <a:r>
                        <a:rPr lang="fi-FI" sz="1000" u="none" strike="noStrike" dirty="0">
                          <a:effectLst/>
                          <a:latin typeface="+mn-lt"/>
                        </a:rPr>
                        <a:t>Henkilöstömenot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672 062</a:t>
                      </a:r>
                    </a:p>
                  </a:txBody>
                  <a:tcPr marL="36000" marR="36000" marT="18000" marB="18000" anchor="b"/>
                </a:tc>
                <a:tc>
                  <a:txBody>
                    <a:bodyPr/>
                    <a:lstStyle/>
                    <a:p>
                      <a:pPr algn="r" fontAlgn="b"/>
                      <a:r>
                        <a:rPr lang="fi-FI" sz="1000" b="0" i="0" u="none" strike="noStrike" dirty="0">
                          <a:solidFill>
                            <a:schemeClr val="tx1">
                              <a:lumMod val="50000"/>
                              <a:lumOff val="50000"/>
                            </a:schemeClr>
                          </a:solidFill>
                          <a:effectLst/>
                          <a:latin typeface="Calibri" panose="020F0502020204030204" pitchFamily="34" charset="0"/>
                        </a:rPr>
                        <a:t>668 555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676 775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687 540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726 138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430 832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447 729</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3,9</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990381827"/>
                  </a:ext>
                </a:extLst>
              </a:tr>
              <a:tr h="234000">
                <a:tc>
                  <a:txBody>
                    <a:bodyPr/>
                    <a:lstStyle/>
                    <a:p>
                      <a:pPr algn="l" fontAlgn="b"/>
                      <a:r>
                        <a:rPr lang="fi-FI" sz="1000" u="none" strike="noStrike" dirty="0">
                          <a:effectLst/>
                          <a:latin typeface="+mn-lt"/>
                        </a:rPr>
                        <a:t>Palvelujen ostot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905 902</a:t>
                      </a: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917 542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939 647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1 029 923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1 086 285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259 295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276 255</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6,5</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039745626"/>
                  </a:ext>
                </a:extLst>
              </a:tr>
              <a:tr h="234000">
                <a:tc>
                  <a:txBody>
                    <a:bodyPr/>
                    <a:lstStyle/>
                    <a:p>
                      <a:pPr algn="l" fontAlgn="b"/>
                      <a:r>
                        <a:rPr lang="fi-FI" sz="1000" u="none" strike="noStrike" dirty="0">
                          <a:effectLst/>
                          <a:latin typeface="+mn-lt"/>
                        </a:rPr>
                        <a:t>Toimintakate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1 451 072</a:t>
                      </a: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1 495 499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1 524 045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1 562 277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1 666 099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613 759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637 567</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3,9</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698683535"/>
                  </a:ext>
                </a:extLst>
              </a:tr>
              <a:tr h="234000">
                <a:tc>
                  <a:txBody>
                    <a:bodyPr/>
                    <a:lstStyle/>
                    <a:p>
                      <a:pPr algn="l" fontAlgn="b"/>
                      <a:r>
                        <a:rPr lang="fi-FI" sz="1000" b="1" u="none" strike="noStrike" dirty="0">
                          <a:effectLst/>
                          <a:latin typeface="+mn-lt"/>
                        </a:rPr>
                        <a:t>Verotulot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a:solidFill>
                            <a:schemeClr val="tx1">
                              <a:lumMod val="50000"/>
                              <a:lumOff val="50000"/>
                            </a:schemeClr>
                          </a:solidFill>
                          <a:effectLst/>
                          <a:latin typeface="Calibri" panose="020F0502020204030204" pitchFamily="34" charset="0"/>
                        </a:rPr>
                        <a:t>910 826</a:t>
                      </a:r>
                    </a:p>
                  </a:txBody>
                  <a:tcPr marL="36000" marR="36000" marT="18000" marB="18000" anchor="b"/>
                </a:tc>
                <a:tc>
                  <a:txBody>
                    <a:bodyPr/>
                    <a:lstStyle/>
                    <a:p>
                      <a:pPr algn="r" fontAlgn="b"/>
                      <a:r>
                        <a:rPr lang="fi-FI" sz="1000" b="1" i="0" u="none" strike="noStrike">
                          <a:solidFill>
                            <a:schemeClr val="tx1">
                              <a:lumMod val="50000"/>
                              <a:lumOff val="50000"/>
                            </a:schemeClr>
                          </a:solidFill>
                          <a:effectLst/>
                          <a:latin typeface="Calibri" panose="020F0502020204030204" pitchFamily="34" charset="0"/>
                        </a:rPr>
                        <a:t>945 761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963 531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1 035 228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1 071 061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580 342</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582 397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598 218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618 000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-45,8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0,4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3,3</a:t>
                      </a:r>
                    </a:p>
                  </a:txBody>
                  <a:tcPr marL="36000" marR="36000" marT="18000" marB="18000" anchor="b"/>
                </a:tc>
                <a:extLst>
                  <a:ext uri="{0D108BD9-81ED-4DB2-BD59-A6C34878D82A}">
                    <a16:rowId xmlns:a16="http://schemas.microsoft.com/office/drawing/2014/main" val="2129240565"/>
                  </a:ext>
                </a:extLst>
              </a:tr>
              <a:tr h="234000">
                <a:tc>
                  <a:txBody>
                    <a:bodyPr/>
                    <a:lstStyle/>
                    <a:p>
                      <a:pPr algn="l" fontAlgn="b"/>
                      <a:r>
                        <a:rPr lang="fi-FI" sz="1000" u="none" strike="noStrike" dirty="0">
                          <a:effectLst/>
                          <a:latin typeface="+mn-lt"/>
                        </a:rPr>
                        <a:t>Kunnan tulovero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778 457</a:t>
                      </a: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809 772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824 799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852 822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882 738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426 460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423 876</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-0,6</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299925647"/>
                  </a:ext>
                </a:extLst>
              </a:tr>
              <a:tr h="234000">
                <a:tc>
                  <a:txBody>
                    <a:bodyPr/>
                    <a:lstStyle/>
                    <a:p>
                      <a:pPr algn="l" fontAlgn="b"/>
                      <a:r>
                        <a:rPr lang="fi-FI" sz="1000" u="none" strike="noStrike" dirty="0">
                          <a:effectLst/>
                          <a:latin typeface="+mn-lt"/>
                        </a:rPr>
                        <a:t>Kiinteistövero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73 603</a:t>
                      </a: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68 508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69 515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80 874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86 189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86 466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96 458</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11,6</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4172191446"/>
                  </a:ext>
                </a:extLst>
              </a:tr>
              <a:tr h="234000">
                <a:tc>
                  <a:txBody>
                    <a:bodyPr/>
                    <a:lstStyle/>
                    <a:p>
                      <a:pPr algn="l" fontAlgn="b"/>
                      <a:r>
                        <a:rPr lang="fi-FI" sz="1000" u="none" strike="noStrike" dirty="0">
                          <a:effectLst/>
                          <a:latin typeface="+mn-lt"/>
                        </a:rPr>
                        <a:t>Osuus yhteisöveron tuotosta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58 766</a:t>
                      </a:r>
                    </a:p>
                  </a:txBody>
                  <a:tcPr marL="36000" marR="36000" marT="18000" marB="18000" anchor="b"/>
                </a:tc>
                <a:tc>
                  <a:txBody>
                    <a:bodyPr/>
                    <a:lstStyle/>
                    <a:p>
                      <a:pPr algn="r" fontAlgn="b"/>
                      <a:r>
                        <a:rPr lang="fi-FI" sz="1000" b="0" i="0" u="none" strike="noStrike" dirty="0">
                          <a:solidFill>
                            <a:schemeClr val="tx1">
                              <a:lumMod val="50000"/>
                              <a:lumOff val="50000"/>
                            </a:schemeClr>
                          </a:solidFill>
                          <a:effectLst/>
                          <a:latin typeface="Calibri" panose="020F0502020204030204" pitchFamily="34" charset="0"/>
                        </a:rPr>
                        <a:t>67 212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68 948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101 531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102 133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67 416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62 063</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-7,9</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563731675"/>
                  </a:ext>
                </a:extLst>
              </a:tr>
              <a:tr h="234000">
                <a:tc>
                  <a:txBody>
                    <a:bodyPr/>
                    <a:lstStyle/>
                    <a:p>
                      <a:pPr algn="l" fontAlgn="b"/>
                      <a:r>
                        <a:rPr lang="fi-FI" sz="1000" b="1" u="none" strike="noStrike" dirty="0">
                          <a:effectLst/>
                          <a:latin typeface="+mn-lt"/>
                        </a:rPr>
                        <a:t>Valtionosuudet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a:solidFill>
                            <a:schemeClr val="tx1">
                              <a:lumMod val="50000"/>
                              <a:lumOff val="50000"/>
                            </a:schemeClr>
                          </a:solidFill>
                          <a:effectLst/>
                          <a:latin typeface="Calibri" panose="020F0502020204030204" pitchFamily="34" charset="0"/>
                        </a:rPr>
                        <a:t>561 835</a:t>
                      </a:r>
                    </a:p>
                  </a:txBody>
                  <a:tcPr marL="36000" marR="36000" marT="18000" marB="18000" anchor="b"/>
                </a:tc>
                <a:tc>
                  <a:txBody>
                    <a:bodyPr/>
                    <a:lstStyle/>
                    <a:p>
                      <a:pPr algn="r" fontAlgn="b"/>
                      <a:r>
                        <a:rPr lang="fi-FI" sz="1000" b="1" i="0" u="none" strike="noStrike">
                          <a:solidFill>
                            <a:schemeClr val="tx1">
                              <a:lumMod val="50000"/>
                              <a:lumOff val="50000"/>
                            </a:schemeClr>
                          </a:solidFill>
                          <a:effectLst/>
                          <a:latin typeface="Calibri" panose="020F0502020204030204" pitchFamily="34" charset="0"/>
                        </a:rPr>
                        <a:t>662 715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676 567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639 650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674 462</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128 700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118 111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153 933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159 373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5,4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-80,9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-8,2</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30,3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3,5</a:t>
                      </a:r>
                    </a:p>
                  </a:txBody>
                  <a:tcPr marL="36000" marR="36000" marT="18000" marB="18000" anchor="b"/>
                </a:tc>
                <a:extLst>
                  <a:ext uri="{0D108BD9-81ED-4DB2-BD59-A6C34878D82A}">
                    <a16:rowId xmlns:a16="http://schemas.microsoft.com/office/drawing/2014/main" val="4095410207"/>
                  </a:ext>
                </a:extLst>
              </a:tr>
              <a:tr h="234000">
                <a:tc>
                  <a:txBody>
                    <a:bodyPr/>
                    <a:lstStyle/>
                    <a:p>
                      <a:pPr algn="l" fontAlgn="b"/>
                      <a:r>
                        <a:rPr lang="fi-FI" sz="1000" u="none" strike="noStrike" dirty="0">
                          <a:effectLst/>
                          <a:latin typeface="+mn-lt"/>
                        </a:rPr>
                        <a:t>Käyttötulot yhteensä (toimintatuotot + verotulot + valtionosuudet)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1 849 403</a:t>
                      </a:r>
                    </a:p>
                  </a:txBody>
                  <a:tcPr marL="36000" marR="36000" marT="18000" marB="18000" anchor="b"/>
                </a:tc>
                <a:tc>
                  <a:txBody>
                    <a:bodyPr/>
                    <a:lstStyle/>
                    <a:p>
                      <a:pPr algn="r" fontAlgn="b"/>
                      <a:r>
                        <a:rPr lang="fi-FI" sz="1000" b="0" i="0" u="none" strike="noStrike" dirty="0">
                          <a:solidFill>
                            <a:schemeClr val="tx1">
                              <a:lumMod val="50000"/>
                              <a:lumOff val="50000"/>
                            </a:schemeClr>
                          </a:solidFill>
                          <a:effectLst/>
                          <a:latin typeface="Calibri" panose="020F0502020204030204" pitchFamily="34" charset="0"/>
                        </a:rPr>
                        <a:t>1 949 743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1 985 517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2 040 593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2 112 785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1 026 691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947 399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1 006 200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1 034 687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a:t>
                      </a:r>
                    </a:p>
                  </a:txBody>
                  <a:tcPr marL="36000" marR="36000" marT="18000" marB="18000" anchor="b"/>
                </a:tc>
                <a:extLst>
                  <a:ext uri="{0D108BD9-81ED-4DB2-BD59-A6C34878D82A}">
                    <a16:rowId xmlns:a16="http://schemas.microsoft.com/office/drawing/2014/main" val="3593191680"/>
                  </a:ext>
                </a:extLst>
              </a:tr>
              <a:tr h="234000">
                <a:tc>
                  <a:txBody>
                    <a:bodyPr/>
                    <a:lstStyle/>
                    <a:p>
                      <a:pPr algn="l" fontAlgn="b"/>
                      <a:r>
                        <a:rPr lang="fi-FI" sz="1000" u="none" strike="noStrike" dirty="0">
                          <a:effectLst/>
                          <a:latin typeface="+mn-lt"/>
                        </a:rPr>
                        <a:t>Vuosikate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39 555</a:t>
                      </a: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133 889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136 987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132 888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103 499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110 039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75 819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78 150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90 264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15,5</a:t>
                      </a:r>
                    </a:p>
                  </a:txBody>
                  <a:tcPr marL="36000" marR="36000" marT="18000" marB="18000" anchor="b"/>
                </a:tc>
                <a:extLst>
                  <a:ext uri="{0D108BD9-81ED-4DB2-BD59-A6C34878D82A}">
                    <a16:rowId xmlns:a16="http://schemas.microsoft.com/office/drawing/2014/main" val="3568586362"/>
                  </a:ext>
                </a:extLst>
              </a:tr>
              <a:tr h="234000">
                <a:tc>
                  <a:txBody>
                    <a:bodyPr/>
                    <a:lstStyle/>
                    <a:p>
                      <a:pPr algn="l" fontAlgn="b"/>
                      <a:r>
                        <a:rPr lang="fi-FI" sz="1000" u="none" strike="noStrike" dirty="0">
                          <a:effectLst/>
                          <a:latin typeface="+mn-lt"/>
                        </a:rPr>
                        <a:t>Tilikauden yli-/alijäämä</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56 357</a:t>
                      </a:r>
                    </a:p>
                  </a:txBody>
                  <a:tcPr marL="36000" marR="36000" marT="18000" marB="18000" anchor="b"/>
                </a:tc>
                <a:tc>
                  <a:txBody>
                    <a:bodyPr/>
                    <a:lstStyle/>
                    <a:p>
                      <a:pPr algn="r" fontAlgn="b"/>
                      <a:r>
                        <a:rPr lang="fi-FI" sz="1000" b="0" i="0" u="none" strike="noStrike" dirty="0">
                          <a:solidFill>
                            <a:schemeClr val="tx1">
                              <a:lumMod val="50000"/>
                              <a:lumOff val="50000"/>
                            </a:schemeClr>
                          </a:solidFill>
                          <a:effectLst/>
                          <a:latin typeface="Calibri" panose="020F0502020204030204" pitchFamily="34" charset="0"/>
                        </a:rPr>
                        <a:t>36 300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38 278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24 310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-30 037</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570,9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-478,4</a:t>
                      </a:r>
                    </a:p>
                  </a:txBody>
                  <a:tcPr marL="36000" marR="36000" marT="18000" marB="18000" anchor="b"/>
                </a:tc>
                <a:tc>
                  <a:txBody>
                    <a:bodyPr/>
                    <a:lstStyle/>
                    <a:p>
                      <a:pPr algn="l" fontAlgn="b"/>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98960608"/>
                  </a:ext>
                </a:extLst>
              </a:tr>
              <a:tr h="234000">
                <a:tc>
                  <a:txBody>
                    <a:bodyPr/>
                    <a:lstStyle/>
                    <a:p>
                      <a:pPr algn="l" fontAlgn="b"/>
                      <a:r>
                        <a:rPr lang="fi-FI" sz="1000" u="none" strike="noStrike" dirty="0">
                          <a:effectLst/>
                          <a:latin typeface="+mn-lt"/>
                        </a:rPr>
                        <a:t>Käyttöomaisuus-investoinnit (brutto)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185 403</a:t>
                      </a:r>
                    </a:p>
                  </a:txBody>
                  <a:tcPr marL="36000" marR="36000" marT="18000" marB="18000" anchor="b"/>
                </a:tc>
                <a:tc>
                  <a:txBody>
                    <a:bodyPr/>
                    <a:lstStyle/>
                    <a:p>
                      <a:pPr algn="r" fontAlgn="b"/>
                      <a:r>
                        <a:rPr lang="fi-FI" sz="1000" b="0" i="0" u="none" strike="noStrike" dirty="0">
                          <a:solidFill>
                            <a:schemeClr val="tx1">
                              <a:lumMod val="50000"/>
                              <a:lumOff val="50000"/>
                            </a:schemeClr>
                          </a:solidFill>
                          <a:effectLst/>
                          <a:latin typeface="Calibri" panose="020F0502020204030204" pitchFamily="34" charset="0"/>
                        </a:rPr>
                        <a:t>134 137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135 244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145 010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161 899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206 952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159 040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156 750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150 476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a:t>
                      </a:r>
                    </a:p>
                  </a:txBody>
                  <a:tcPr marL="36000" marR="36000" marT="18000" marB="18000" anchor="b"/>
                </a:tc>
                <a:extLst>
                  <a:ext uri="{0D108BD9-81ED-4DB2-BD59-A6C34878D82A}">
                    <a16:rowId xmlns:a16="http://schemas.microsoft.com/office/drawing/2014/main" val="1097958720"/>
                  </a:ext>
                </a:extLst>
              </a:tr>
              <a:tr h="234000">
                <a:tc>
                  <a:txBody>
                    <a:bodyPr/>
                    <a:lstStyle/>
                    <a:p>
                      <a:pPr algn="l" fontAlgn="b"/>
                      <a:r>
                        <a:rPr lang="fi-FI" sz="1000" u="none" strike="noStrike" dirty="0">
                          <a:effectLst/>
                          <a:latin typeface="+mn-lt"/>
                        </a:rPr>
                        <a:t>Lainakanta (kunnan oma)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chemeClr val="tx1">
                              <a:lumMod val="50000"/>
                              <a:lumOff val="50000"/>
                            </a:schemeClr>
                          </a:solidFill>
                          <a:effectLst/>
                          <a:latin typeface="Calibri" panose="020F0502020204030204" pitchFamily="34" charset="0"/>
                        </a:rPr>
                        <a:t>786 303</a:t>
                      </a:r>
                    </a:p>
                  </a:txBody>
                  <a:tcPr marL="36000" marR="36000" marT="18000" marB="18000" anchor="b"/>
                </a:tc>
                <a:tc>
                  <a:txBody>
                    <a:bodyPr/>
                    <a:lstStyle/>
                    <a:p>
                      <a:pPr algn="r" fontAlgn="b"/>
                      <a:r>
                        <a:rPr lang="fi-FI" sz="1000" b="0" i="0" u="none" strike="noStrike" dirty="0">
                          <a:solidFill>
                            <a:schemeClr val="tx1">
                              <a:lumMod val="50000"/>
                              <a:lumOff val="50000"/>
                            </a:schemeClr>
                          </a:solidFill>
                          <a:effectLst/>
                          <a:latin typeface="Calibri" panose="020F0502020204030204" pitchFamily="34" charset="0"/>
                        </a:rPr>
                        <a:t>861 972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884 741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882 749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885 153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931 807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924 766</a:t>
                      </a: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-0,8</a:t>
                      </a:r>
                    </a:p>
                  </a:txBody>
                  <a:tcPr marL="36000" marR="36000" marT="18000" marB="18000" anchor="b"/>
                </a:tc>
                <a:tc>
                  <a:txBody>
                    <a:bodyPr/>
                    <a:lstStyle/>
                    <a:p>
                      <a:pPr algn="l" fontAlgn="b"/>
                      <a:r>
                        <a:rPr lang="fi-FI" sz="1000" b="0" i="0" u="none" strike="noStrike">
                          <a:solidFill>
                            <a:srgbClr val="000000"/>
                          </a:solidFill>
                          <a:effectLst/>
                          <a:latin typeface="Calibri" panose="020F0502020204030204" pitchFamily="34" charset="0"/>
                        </a:rPr>
                        <a:t> </a:t>
                      </a:r>
                    </a:p>
                  </a:txBody>
                  <a:tcPr marL="36000" marR="36000" marT="18000" marB="18000" anchor="b"/>
                </a:tc>
                <a:tc>
                  <a:txBody>
                    <a:bodyPr/>
                    <a:lstStyle/>
                    <a:p>
                      <a:pPr algn="l" fontAlgn="b"/>
                      <a:r>
                        <a:rPr lang="fi-FI" sz="1000" b="0" i="0" u="none" strike="noStrike" dirty="0">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747289134"/>
                  </a:ext>
                </a:extLst>
              </a:tr>
            </a:tbl>
          </a:graphicData>
        </a:graphic>
      </p:graphicFrame>
    </p:spTree>
    <p:extLst>
      <p:ext uri="{BB962C8B-B14F-4D97-AF65-F5344CB8AC3E}">
        <p14:creationId xmlns:p14="http://schemas.microsoft.com/office/powerpoint/2010/main" val="280697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tilinpäätös- ja talousarviotietojen vertailu</a:t>
            </a:r>
            <a:br>
              <a:rPr lang="fi-FI" sz="3200" dirty="0"/>
            </a:br>
            <a:r>
              <a:rPr lang="fi-FI" sz="2000" dirty="0"/>
              <a:t>€/as</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graphicFrame>
        <p:nvGraphicFramePr>
          <p:cNvPr id="2" name="Taulukko 1">
            <a:extLst>
              <a:ext uri="{FF2B5EF4-FFF2-40B4-BE49-F238E27FC236}">
                <a16:creationId xmlns:a16="http://schemas.microsoft.com/office/drawing/2014/main" id="{A24F4A9B-6309-FE17-699C-7933AB267E51}"/>
              </a:ext>
            </a:extLst>
          </p:cNvPr>
          <p:cNvGraphicFramePr>
            <a:graphicFrameLocks noGrp="1"/>
          </p:cNvGraphicFramePr>
          <p:nvPr>
            <p:extLst>
              <p:ext uri="{D42A27DB-BD31-4B8C-83A1-F6EECF244321}">
                <p14:modId xmlns:p14="http://schemas.microsoft.com/office/powerpoint/2010/main" val="1405162408"/>
              </p:ext>
            </p:extLst>
          </p:nvPr>
        </p:nvGraphicFramePr>
        <p:xfrm>
          <a:off x="1761153" y="1573200"/>
          <a:ext cx="8205090" cy="4102800"/>
        </p:xfrm>
        <a:graphic>
          <a:graphicData uri="http://schemas.openxmlformats.org/drawingml/2006/table">
            <a:tbl>
              <a:tblPr firstRow="1" bandRow="1">
                <a:tableStyleId>{9D7B26C5-4107-4FEC-AEDC-1716B250A1EF}</a:tableStyleId>
              </a:tblPr>
              <a:tblGrid>
                <a:gridCol w="2049090">
                  <a:extLst>
                    <a:ext uri="{9D8B030D-6E8A-4147-A177-3AD203B41FA5}">
                      <a16:colId xmlns:a16="http://schemas.microsoft.com/office/drawing/2014/main" val="233246824"/>
                    </a:ext>
                  </a:extLst>
                </a:gridCol>
                <a:gridCol w="684000">
                  <a:extLst>
                    <a:ext uri="{9D8B030D-6E8A-4147-A177-3AD203B41FA5}">
                      <a16:colId xmlns:a16="http://schemas.microsoft.com/office/drawing/2014/main" val="1421061491"/>
                    </a:ext>
                  </a:extLst>
                </a:gridCol>
                <a:gridCol w="684000">
                  <a:extLst>
                    <a:ext uri="{9D8B030D-6E8A-4147-A177-3AD203B41FA5}">
                      <a16:colId xmlns:a16="http://schemas.microsoft.com/office/drawing/2014/main" val="2098027160"/>
                    </a:ext>
                  </a:extLst>
                </a:gridCol>
                <a:gridCol w="684000">
                  <a:extLst>
                    <a:ext uri="{9D8B030D-6E8A-4147-A177-3AD203B41FA5}">
                      <a16:colId xmlns:a16="http://schemas.microsoft.com/office/drawing/2014/main" val="500980084"/>
                    </a:ext>
                  </a:extLst>
                </a:gridCol>
                <a:gridCol w="684000">
                  <a:extLst>
                    <a:ext uri="{9D8B030D-6E8A-4147-A177-3AD203B41FA5}">
                      <a16:colId xmlns:a16="http://schemas.microsoft.com/office/drawing/2014/main" val="2748351164"/>
                    </a:ext>
                  </a:extLst>
                </a:gridCol>
                <a:gridCol w="684000">
                  <a:extLst>
                    <a:ext uri="{9D8B030D-6E8A-4147-A177-3AD203B41FA5}">
                      <a16:colId xmlns:a16="http://schemas.microsoft.com/office/drawing/2014/main" val="1944416234"/>
                    </a:ext>
                  </a:extLst>
                </a:gridCol>
                <a:gridCol w="684000">
                  <a:extLst>
                    <a:ext uri="{9D8B030D-6E8A-4147-A177-3AD203B41FA5}">
                      <a16:colId xmlns:a16="http://schemas.microsoft.com/office/drawing/2014/main" val="1360016643"/>
                    </a:ext>
                  </a:extLst>
                </a:gridCol>
                <a:gridCol w="684000">
                  <a:extLst>
                    <a:ext uri="{9D8B030D-6E8A-4147-A177-3AD203B41FA5}">
                      <a16:colId xmlns:a16="http://schemas.microsoft.com/office/drawing/2014/main" val="1803106048"/>
                    </a:ext>
                  </a:extLst>
                </a:gridCol>
                <a:gridCol w="684000">
                  <a:extLst>
                    <a:ext uri="{9D8B030D-6E8A-4147-A177-3AD203B41FA5}">
                      <a16:colId xmlns:a16="http://schemas.microsoft.com/office/drawing/2014/main" val="1543478279"/>
                    </a:ext>
                  </a:extLst>
                </a:gridCol>
                <a:gridCol w="684000">
                  <a:extLst>
                    <a:ext uri="{9D8B030D-6E8A-4147-A177-3AD203B41FA5}">
                      <a16:colId xmlns:a16="http://schemas.microsoft.com/office/drawing/2014/main" val="3008847148"/>
                    </a:ext>
                  </a:extLst>
                </a:gridCol>
              </a:tblGrid>
              <a:tr h="486000">
                <a:tc>
                  <a:txBody>
                    <a:bodyPr/>
                    <a:lstStyle/>
                    <a:p>
                      <a:pPr algn="l" fontAlgn="b"/>
                      <a:r>
                        <a:rPr lang="fi-FI" sz="1000" u="none" strike="noStrike" dirty="0">
                          <a:effectLst/>
                          <a:latin typeface="+mn-lt"/>
                        </a:rPr>
                        <a:t>Tiedot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u="none" strike="noStrike" dirty="0">
                          <a:solidFill>
                            <a:schemeClr val="tx1">
                              <a:lumMod val="50000"/>
                              <a:lumOff val="50000"/>
                            </a:schemeClr>
                          </a:solidFill>
                          <a:effectLst/>
                        </a:rPr>
                        <a:t>TP2019</a:t>
                      </a:r>
                      <a:br>
                        <a:rPr lang="fi-FI" sz="1000" u="none" strike="noStrike" dirty="0">
                          <a:solidFill>
                            <a:schemeClr val="tx1">
                              <a:lumMod val="50000"/>
                              <a:lumOff val="50000"/>
                            </a:schemeClr>
                          </a:solidFill>
                          <a:effectLst/>
                        </a:rPr>
                      </a:br>
                      <a:r>
                        <a:rPr lang="fi-FI" sz="800" b="0" u="none" strike="noStrike" dirty="0">
                          <a:solidFill>
                            <a:schemeClr val="tx1">
                              <a:lumMod val="50000"/>
                              <a:lumOff val="50000"/>
                            </a:schemeClr>
                          </a:solidFill>
                          <a:effectLst/>
                        </a:rPr>
                        <a:t>(ei sis. Joroista)</a:t>
                      </a:r>
                      <a:endParaRPr lang="fi-FI" sz="800" b="0" i="0" u="none" strike="noStrike" dirty="0">
                        <a:solidFill>
                          <a:schemeClr val="tx1">
                            <a:lumMod val="50000"/>
                            <a:lumOff val="50000"/>
                          </a:schemeClr>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solidFill>
                            <a:schemeClr val="tx1">
                              <a:lumMod val="50000"/>
                              <a:lumOff val="50000"/>
                            </a:schemeClr>
                          </a:solidFill>
                          <a:effectLst/>
                        </a:rPr>
                        <a:t>TP2020</a:t>
                      </a:r>
                      <a:br>
                        <a:rPr lang="fi-FI" sz="1000" u="none" strike="noStrike" dirty="0">
                          <a:solidFill>
                            <a:schemeClr val="tx1">
                              <a:lumMod val="50000"/>
                              <a:lumOff val="50000"/>
                            </a:schemeClr>
                          </a:solidFill>
                          <a:effectLst/>
                        </a:rPr>
                      </a:br>
                      <a:r>
                        <a:rPr lang="fi-FI" sz="800" b="0" u="none" strike="noStrike" dirty="0">
                          <a:solidFill>
                            <a:schemeClr val="tx1">
                              <a:lumMod val="50000"/>
                              <a:lumOff val="50000"/>
                            </a:schemeClr>
                          </a:solidFill>
                          <a:effectLst/>
                        </a:rPr>
                        <a:t>(ei sis. Joroista)</a:t>
                      </a:r>
                      <a:endParaRPr lang="fi-FI" sz="800" b="0" i="0" u="none" strike="noStrike" dirty="0">
                        <a:solidFill>
                          <a:schemeClr val="tx1">
                            <a:lumMod val="50000"/>
                            <a:lumOff val="50000"/>
                          </a:schemeClr>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TP2020</a:t>
                      </a:r>
                      <a:br>
                        <a:rPr lang="fi-FI" sz="1000" u="none" strike="noStrike" dirty="0">
                          <a:effectLst/>
                        </a:rPr>
                      </a:br>
                      <a:r>
                        <a:rPr lang="fi-FI" sz="800" b="0" u="none" strike="noStrike" dirty="0">
                          <a:effectLst/>
                        </a:rPr>
                        <a:t>(sis. Joroinen)</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TP2021</a:t>
                      </a:r>
                      <a:br>
                        <a:rPr lang="fi-FI" sz="1000" u="none" strike="noStrike" dirty="0">
                          <a:effectLst/>
                        </a:rPr>
                      </a:br>
                      <a:r>
                        <a:rPr lang="fi-FI" sz="800" b="0" u="none" strike="noStrike" dirty="0">
                          <a:effectLst/>
                        </a:rPr>
                        <a:t>(sis. Joroinen)</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TP2022 </a:t>
                      </a:r>
                      <a:br>
                        <a:rPr lang="fi-FI" sz="1000" u="none" strike="noStrike" dirty="0">
                          <a:effectLst/>
                        </a:rPr>
                      </a:br>
                      <a:r>
                        <a:rPr lang="fi-FI" sz="800" b="0" u="none" strike="noStrike" dirty="0">
                          <a:effectLst/>
                        </a:rPr>
                        <a:t>(sis. Joroinen)</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TA2023</a:t>
                      </a:r>
                      <a:br>
                        <a:rPr lang="fi-FI" sz="1000" u="none" strike="noStrike" dirty="0">
                          <a:effectLst/>
                        </a:rPr>
                      </a:br>
                      <a:r>
                        <a:rPr lang="fi-FI" sz="800" b="0" u="none" strike="noStrike" dirty="0">
                          <a:effectLst/>
                        </a:rPr>
                        <a:t>(sis. Joroinen)</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TA2024</a:t>
                      </a:r>
                      <a:br>
                        <a:rPr lang="fi-FI" sz="1000" u="none" strike="noStrike" dirty="0">
                          <a:effectLst/>
                        </a:rPr>
                      </a:br>
                      <a:r>
                        <a:rPr lang="fi-FI" sz="800" b="0" u="none" strike="noStrike" dirty="0">
                          <a:effectLst/>
                        </a:rPr>
                        <a:t>(sis. Joroinen)</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TS2025</a:t>
                      </a:r>
                      <a:br>
                        <a:rPr lang="fi-FI" sz="1000" u="none" strike="noStrike" dirty="0">
                          <a:effectLst/>
                        </a:rPr>
                      </a:br>
                      <a:r>
                        <a:rPr lang="fi-FI" sz="800" b="0" u="none" strike="noStrike" dirty="0">
                          <a:effectLst/>
                        </a:rPr>
                        <a:t>(sis. Joroinen)</a:t>
                      </a:r>
                      <a:endParaRPr lang="fi-FI" sz="8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TS2026</a:t>
                      </a:r>
                      <a:br>
                        <a:rPr lang="fi-FI" sz="1000" u="none" strike="noStrike" dirty="0">
                          <a:effectLst/>
                        </a:rPr>
                      </a:br>
                      <a:r>
                        <a:rPr lang="fi-FI" sz="800" b="0" u="none" strike="noStrike" dirty="0">
                          <a:effectLst/>
                        </a:rPr>
                        <a:t>(sis. Joroinen)</a:t>
                      </a:r>
                      <a:endParaRPr lang="fi-FI" sz="8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4112515116"/>
                  </a:ext>
                </a:extLst>
              </a:tr>
              <a:tr h="234000">
                <a:tc>
                  <a:txBody>
                    <a:bodyPr/>
                    <a:lstStyle/>
                    <a:p>
                      <a:pPr algn="l" fontAlgn="b"/>
                      <a:r>
                        <a:rPr lang="fi-FI" sz="1000" b="1" u="none" strike="noStrike" dirty="0">
                          <a:effectLst/>
                          <a:latin typeface="+mn-lt"/>
                        </a:rPr>
                        <a:t>Toimintatulot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1 543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1 401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1 391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1 473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1 483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923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997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1 026</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1 039</a:t>
                      </a:r>
                    </a:p>
                  </a:txBody>
                  <a:tcPr marL="36000" marR="36000" marT="18000" marB="18000" anchor="b"/>
                </a:tc>
                <a:extLst>
                  <a:ext uri="{0D108BD9-81ED-4DB2-BD59-A6C34878D82A}">
                    <a16:rowId xmlns:a16="http://schemas.microsoft.com/office/drawing/2014/main" val="238544672"/>
                  </a:ext>
                </a:extLst>
              </a:tr>
              <a:tr h="234000">
                <a:tc>
                  <a:txBody>
                    <a:bodyPr/>
                    <a:lstStyle/>
                    <a:p>
                      <a:pPr algn="l" fontAlgn="b"/>
                      <a:r>
                        <a:rPr lang="fi-FI" sz="1000" u="none" strike="noStrike" dirty="0">
                          <a:effectLst/>
                          <a:latin typeface="+mn-lt"/>
                        </a:rPr>
                        <a:t>Toimintamenot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7 484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7 763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3 838</a:t>
                      </a:r>
                    </a:p>
                  </a:txBody>
                  <a:tcPr marL="36000" marR="36000" marT="18000" marB="18000" anchor="b"/>
                </a:tc>
                <a:extLst>
                  <a:ext uri="{0D108BD9-81ED-4DB2-BD59-A6C34878D82A}">
                    <a16:rowId xmlns:a16="http://schemas.microsoft.com/office/drawing/2014/main" val="1805525439"/>
                  </a:ext>
                </a:extLst>
              </a:tr>
              <a:tr h="234000">
                <a:tc>
                  <a:txBody>
                    <a:bodyPr/>
                    <a:lstStyle/>
                    <a:p>
                      <a:pPr algn="l" fontAlgn="b"/>
                      <a:r>
                        <a:rPr lang="fi-FI" sz="1000" u="none" strike="noStrike" dirty="0">
                          <a:effectLst/>
                          <a:latin typeface="+mn-lt"/>
                        </a:rPr>
                        <a:t>Henkilöstömenot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1 808</a:t>
                      </a:r>
                    </a:p>
                  </a:txBody>
                  <a:tcPr marL="36000" marR="36000" marT="18000" marB="18000" anchor="b"/>
                </a:tc>
                <a:tc>
                  <a:txBody>
                    <a:bodyPr/>
                    <a:lstStyle/>
                    <a:p>
                      <a:pPr algn="l" fontAlgn="b"/>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356639627"/>
                  </a:ext>
                </a:extLst>
              </a:tr>
              <a:tr h="234000">
                <a:tc>
                  <a:txBody>
                    <a:bodyPr/>
                    <a:lstStyle/>
                    <a:p>
                      <a:pPr algn="l" fontAlgn="b"/>
                      <a:r>
                        <a:rPr lang="fi-FI" sz="1000" u="none" strike="noStrike">
                          <a:effectLst/>
                          <a:latin typeface="+mn-lt"/>
                        </a:rPr>
                        <a:t>Palvelujen ostot</a:t>
                      </a:r>
                      <a:endParaRPr lang="fi-FI" sz="1000" b="0" i="0" u="none" strike="noStrike">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4 386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1 115</a:t>
                      </a:r>
                    </a:p>
                  </a:txBody>
                  <a:tcPr marL="36000" marR="36000" marT="18000" marB="18000" anchor="b"/>
                </a:tc>
                <a:tc>
                  <a:txBody>
                    <a:bodyPr/>
                    <a:lstStyle/>
                    <a:p>
                      <a:pPr algn="l" fontAlgn="b"/>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041060000"/>
                  </a:ext>
                </a:extLst>
              </a:tr>
              <a:tr h="234000">
                <a:tc>
                  <a:txBody>
                    <a:bodyPr/>
                    <a:lstStyle/>
                    <a:p>
                      <a:pPr algn="l" fontAlgn="b"/>
                      <a:r>
                        <a:rPr lang="fi-FI" sz="1000" u="none" strike="noStrike" dirty="0">
                          <a:effectLst/>
                          <a:latin typeface="+mn-lt"/>
                        </a:rPr>
                        <a:t>Toimintakate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5 941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6 139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6 290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6 727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2 574</a:t>
                      </a:r>
                    </a:p>
                  </a:txBody>
                  <a:tcPr marL="36000" marR="36000" marT="18000" marB="18000" anchor="b"/>
                </a:tc>
                <a:tc>
                  <a:txBody>
                    <a:bodyPr/>
                    <a:lstStyle/>
                    <a:p>
                      <a:pPr algn="l" fontAlgn="b"/>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513095305"/>
                  </a:ext>
                </a:extLst>
              </a:tr>
              <a:tr h="234000">
                <a:tc>
                  <a:txBody>
                    <a:bodyPr/>
                    <a:lstStyle/>
                    <a:p>
                      <a:pPr algn="l" fontAlgn="b"/>
                      <a:r>
                        <a:rPr lang="fi-FI" sz="1000" b="1" u="none" strike="noStrike" dirty="0">
                          <a:effectLst/>
                          <a:latin typeface="+mn-lt"/>
                        </a:rPr>
                        <a:t>Verotulot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3 729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3 883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3 881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4 168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4 324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2 343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2 351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824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851</a:t>
                      </a:r>
                    </a:p>
                  </a:txBody>
                  <a:tcPr marL="36000" marR="36000" marT="18000" marB="18000" anchor="b"/>
                </a:tc>
                <a:extLst>
                  <a:ext uri="{0D108BD9-81ED-4DB2-BD59-A6C34878D82A}">
                    <a16:rowId xmlns:a16="http://schemas.microsoft.com/office/drawing/2014/main" val="2165209856"/>
                  </a:ext>
                </a:extLst>
              </a:tr>
              <a:tr h="234000">
                <a:tc>
                  <a:txBody>
                    <a:bodyPr/>
                    <a:lstStyle/>
                    <a:p>
                      <a:pPr algn="l" fontAlgn="b"/>
                      <a:r>
                        <a:rPr lang="fi-FI" sz="1000" u="none" strike="noStrike">
                          <a:effectLst/>
                          <a:latin typeface="+mn-lt"/>
                        </a:rPr>
                        <a:t>Kunnan tulovero</a:t>
                      </a:r>
                      <a:endParaRPr lang="fi-FI" sz="1000" b="0" i="0" u="none" strike="noStrike">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1 711</a:t>
                      </a:r>
                    </a:p>
                  </a:txBody>
                  <a:tcPr marL="36000" marR="36000" marT="18000" marB="18000" anchor="b"/>
                </a:tc>
                <a:tc>
                  <a:txBody>
                    <a:bodyPr/>
                    <a:lstStyle/>
                    <a:p>
                      <a:pPr algn="l" fontAlgn="b"/>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66168436"/>
                  </a:ext>
                </a:extLst>
              </a:tr>
              <a:tr h="234000">
                <a:tc>
                  <a:txBody>
                    <a:bodyPr/>
                    <a:lstStyle/>
                    <a:p>
                      <a:pPr algn="l" fontAlgn="b"/>
                      <a:r>
                        <a:rPr lang="fi-FI" sz="1000" u="none" strike="noStrike" dirty="0">
                          <a:effectLst/>
                          <a:latin typeface="+mn-lt"/>
                        </a:rPr>
                        <a:t>Kiinteistövero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389</a:t>
                      </a:r>
                    </a:p>
                  </a:txBody>
                  <a:tcPr marL="36000" marR="36000" marT="18000" marB="18000" anchor="b"/>
                </a:tc>
                <a:tc>
                  <a:txBody>
                    <a:bodyPr/>
                    <a:lstStyle/>
                    <a:p>
                      <a:pPr algn="l" fontAlgn="b"/>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614524435"/>
                  </a:ext>
                </a:extLst>
              </a:tr>
              <a:tr h="234000">
                <a:tc>
                  <a:txBody>
                    <a:bodyPr/>
                    <a:lstStyle/>
                    <a:p>
                      <a:pPr algn="l" fontAlgn="b"/>
                      <a:r>
                        <a:rPr lang="fi-FI" sz="1000" b="0" u="none" strike="noStrike" dirty="0">
                          <a:effectLst/>
                          <a:latin typeface="+mn-lt"/>
                        </a:rPr>
                        <a:t>Osuus yhteisöveron tuotosta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251</a:t>
                      </a:r>
                    </a:p>
                  </a:txBody>
                  <a:tcPr marL="36000" marR="36000" marT="18000" marB="18000" anchor="b"/>
                </a:tc>
                <a:tc>
                  <a:txBody>
                    <a:bodyPr/>
                    <a:lstStyle/>
                    <a:p>
                      <a:pPr algn="l" fontAlgn="b"/>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3150186383"/>
                  </a:ext>
                </a:extLst>
              </a:tr>
              <a:tr h="234000">
                <a:tc>
                  <a:txBody>
                    <a:bodyPr/>
                    <a:lstStyle/>
                    <a:p>
                      <a:pPr algn="l" fontAlgn="b"/>
                      <a:r>
                        <a:rPr lang="fi-FI" sz="1000" b="1" u="none" strike="noStrike" dirty="0">
                          <a:effectLst/>
                          <a:latin typeface="+mn-lt"/>
                        </a:rPr>
                        <a:t>Valtionosuudet</a:t>
                      </a:r>
                      <a:endParaRPr lang="fi-FI" sz="1000" b="1" i="0" u="none" strike="noStrike" dirty="0">
                        <a:solidFill>
                          <a:srgbClr val="000000"/>
                        </a:solidFill>
                        <a:effectLst/>
                        <a:latin typeface="+mn-lt"/>
                      </a:endParaRP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2 300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2 721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2 725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2 575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2 723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520</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477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621</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643</a:t>
                      </a:r>
                    </a:p>
                  </a:txBody>
                  <a:tcPr marL="36000" marR="36000" marT="18000" marB="18000" anchor="b"/>
                </a:tc>
                <a:extLst>
                  <a:ext uri="{0D108BD9-81ED-4DB2-BD59-A6C34878D82A}">
                    <a16:rowId xmlns:a16="http://schemas.microsoft.com/office/drawing/2014/main" val="4058930554"/>
                  </a:ext>
                </a:extLst>
              </a:tr>
              <a:tr h="234000">
                <a:tc>
                  <a:txBody>
                    <a:bodyPr/>
                    <a:lstStyle/>
                    <a:p>
                      <a:pPr algn="l" fontAlgn="b"/>
                      <a:r>
                        <a:rPr lang="fi-FI" sz="1000" u="none" strike="noStrike" dirty="0">
                          <a:effectLst/>
                          <a:latin typeface="+mn-lt"/>
                        </a:rPr>
                        <a:t>Käyttötulot yhteensä (toimintatuotot + verotulot + valtionosuudet)</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8 005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8 530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3 825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4 177</a:t>
                      </a:r>
                    </a:p>
                  </a:txBody>
                  <a:tcPr marL="36000" marR="36000" marT="18000" marB="18000" anchor="b"/>
                </a:tc>
                <a:extLst>
                  <a:ext uri="{0D108BD9-81ED-4DB2-BD59-A6C34878D82A}">
                    <a16:rowId xmlns:a16="http://schemas.microsoft.com/office/drawing/2014/main" val="1501314515"/>
                  </a:ext>
                </a:extLst>
              </a:tr>
              <a:tr h="234000">
                <a:tc>
                  <a:txBody>
                    <a:bodyPr/>
                    <a:lstStyle/>
                    <a:p>
                      <a:pPr algn="l" fontAlgn="b"/>
                      <a:r>
                        <a:rPr lang="fi-FI" sz="1000" u="none" strike="noStrike" dirty="0">
                          <a:effectLst/>
                          <a:latin typeface="+mn-lt"/>
                        </a:rPr>
                        <a:t>Vuosikate</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364</a:t>
                      </a:r>
                    </a:p>
                  </a:txBody>
                  <a:tcPr marL="36000" marR="36000" marT="18000" marB="18000" anchor="b"/>
                </a:tc>
                <a:extLst>
                  <a:ext uri="{0D108BD9-81ED-4DB2-BD59-A6C34878D82A}">
                    <a16:rowId xmlns:a16="http://schemas.microsoft.com/office/drawing/2014/main" val="2828295297"/>
                  </a:ext>
                </a:extLst>
              </a:tr>
              <a:tr h="234000">
                <a:tc>
                  <a:txBody>
                    <a:bodyPr/>
                    <a:lstStyle/>
                    <a:p>
                      <a:pPr algn="l" fontAlgn="b"/>
                      <a:r>
                        <a:rPr lang="fi-FI" sz="1000" u="none" strike="noStrike" dirty="0">
                          <a:effectLst/>
                          <a:latin typeface="+mn-lt"/>
                        </a:rPr>
                        <a:t>Tilikauden yli-/alijäämä</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-121</a:t>
                      </a:r>
                    </a:p>
                  </a:txBody>
                  <a:tcPr marL="36000" marR="36000" marT="18000" marB="18000" anchor="b"/>
                </a:tc>
                <a:tc>
                  <a:txBody>
                    <a:bodyPr/>
                    <a:lstStyle/>
                    <a:p>
                      <a:pPr algn="l" fontAlgn="b"/>
                      <a:endParaRPr lang="fi-FI" sz="1000" b="1" i="0" u="none" strike="noStrike">
                        <a:solidFill>
                          <a:srgbClr val="000000"/>
                        </a:solidFill>
                        <a:effectLst/>
                        <a:latin typeface="Calibri" panose="020F0502020204030204" pitchFamily="34" charset="0"/>
                      </a:endParaRP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1046857918"/>
                  </a:ext>
                </a:extLst>
              </a:tr>
              <a:tr h="234000">
                <a:tc>
                  <a:txBody>
                    <a:bodyPr/>
                    <a:lstStyle/>
                    <a:p>
                      <a:pPr algn="l" fontAlgn="b"/>
                      <a:r>
                        <a:rPr lang="fi-FI" sz="1000" u="none" strike="noStrike" dirty="0">
                          <a:effectLst/>
                          <a:latin typeface="+mn-lt"/>
                        </a:rPr>
                        <a:t>Käyttöomaisuusinvestoinnit (brutto)</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608</a:t>
                      </a:r>
                    </a:p>
                  </a:txBody>
                  <a:tcPr marL="36000" marR="36000" marT="18000" marB="18000" anchor="b"/>
                </a:tc>
                <a:extLst>
                  <a:ext uri="{0D108BD9-81ED-4DB2-BD59-A6C34878D82A}">
                    <a16:rowId xmlns:a16="http://schemas.microsoft.com/office/drawing/2014/main" val="2259936248"/>
                  </a:ext>
                </a:extLst>
              </a:tr>
              <a:tr h="234000">
                <a:tc>
                  <a:txBody>
                    <a:bodyPr/>
                    <a:lstStyle/>
                    <a:p>
                      <a:pPr algn="l" fontAlgn="b"/>
                      <a:r>
                        <a:rPr lang="fi-FI" sz="1000" u="none" strike="noStrike" dirty="0">
                          <a:effectLst/>
                          <a:latin typeface="+mn-lt"/>
                        </a:rPr>
                        <a:t>Lainakanta (kunnan oma)</a:t>
                      </a:r>
                      <a:endParaRPr lang="fi-FI" sz="1000" b="0" i="0" u="none" strike="noStrike" dirty="0">
                        <a:solidFill>
                          <a:srgbClr val="000000"/>
                        </a:solidFill>
                        <a:effectLst/>
                        <a:latin typeface="+mn-lt"/>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3 734</a:t>
                      </a:r>
                    </a:p>
                  </a:txBody>
                  <a:tcPr marL="36000" marR="36000" marT="18000" marB="18000" anchor="b"/>
                </a:tc>
                <a:tc>
                  <a:txBody>
                    <a:bodyPr/>
                    <a:lstStyle/>
                    <a:p>
                      <a:pPr algn="l" fontAlgn="b"/>
                      <a:r>
                        <a:rPr lang="fi-FI" sz="1000" b="1" i="0" u="none" strike="noStrike">
                          <a:solidFill>
                            <a:srgbClr val="000000"/>
                          </a:solidFill>
                          <a:effectLst/>
                          <a:latin typeface="Calibri" panose="020F0502020204030204" pitchFamily="34" charset="0"/>
                        </a:rPr>
                        <a:t> </a:t>
                      </a:r>
                    </a:p>
                  </a:txBody>
                  <a:tcPr marL="36000" marR="36000" marT="18000" marB="18000" anchor="b"/>
                </a:tc>
                <a:tc>
                  <a:txBody>
                    <a:bodyPr/>
                    <a:lstStyle/>
                    <a:p>
                      <a:pPr algn="l" fontAlgn="b"/>
                      <a:r>
                        <a:rPr lang="fi-FI" sz="1000" b="1" i="0" u="none" strike="noStrike" dirty="0">
                          <a:solidFill>
                            <a:srgbClr val="000000"/>
                          </a:solidFill>
                          <a:effectLst/>
                          <a:latin typeface="Calibri" panose="020F0502020204030204" pitchFamily="34" charset="0"/>
                        </a:rPr>
                        <a:t> </a:t>
                      </a:r>
                    </a:p>
                  </a:txBody>
                  <a:tcPr marL="36000" marR="36000" marT="18000" marB="18000" anchor="b"/>
                </a:tc>
                <a:extLst>
                  <a:ext uri="{0D108BD9-81ED-4DB2-BD59-A6C34878D82A}">
                    <a16:rowId xmlns:a16="http://schemas.microsoft.com/office/drawing/2014/main" val="2389172551"/>
                  </a:ext>
                </a:extLst>
              </a:tr>
            </a:tbl>
          </a:graphicData>
        </a:graphic>
      </p:graphicFrame>
      <p:sp>
        <p:nvSpPr>
          <p:cNvPr id="4" name="Tekstiruutu 3">
            <a:extLst>
              <a:ext uri="{FF2B5EF4-FFF2-40B4-BE49-F238E27FC236}">
                <a16:creationId xmlns:a16="http://schemas.microsoft.com/office/drawing/2014/main" id="{893043F6-2FFF-D114-BCEB-39AF705A9E53}"/>
              </a:ext>
            </a:extLst>
          </p:cNvPr>
          <p:cNvSpPr txBox="1"/>
          <p:nvPr/>
        </p:nvSpPr>
        <p:spPr>
          <a:xfrm>
            <a:off x="0" y="6359600"/>
            <a:ext cx="9877331" cy="507831"/>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t>Suhteutus asukaslukuun on vuosille 2019–2022 tehty kunkin vuoden 31.12. tilanteen asukaslukua käyttäen. Vuosille 2023–2026 suhteutus on tehty vuoden 2022 asukaslukua käyttäen.</a:t>
            </a:r>
          </a:p>
          <a:p>
            <a:r>
              <a:rPr lang="fi-FI" sz="900" dirty="0"/>
              <a:t>Lähde: Kyselyt Pohjois-Savon kunnille kuntien talousarvioista</a:t>
            </a:r>
          </a:p>
        </p:txBody>
      </p:sp>
    </p:spTree>
    <p:extLst>
      <p:ext uri="{BB962C8B-B14F-4D97-AF65-F5344CB8AC3E}">
        <p14:creationId xmlns:p14="http://schemas.microsoft.com/office/powerpoint/2010/main" val="274424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2024 ja vertailu vuoden 2023 talousarvioihin 1/2</a:t>
            </a:r>
          </a:p>
        </p:txBody>
      </p:sp>
      <p:sp>
        <p:nvSpPr>
          <p:cNvPr id="11" name="Sisällön paikkamerkki 2">
            <a:extLst>
              <a:ext uri="{FF2B5EF4-FFF2-40B4-BE49-F238E27FC236}">
                <a16:creationId xmlns:a16="http://schemas.microsoft.com/office/drawing/2014/main" id="{D66685F3-B08E-2D40-871E-BF1236552B96}"/>
              </a:ext>
            </a:extLst>
          </p:cNvPr>
          <p:cNvSpPr txBox="1">
            <a:spLocks/>
          </p:cNvSpPr>
          <p:nvPr/>
        </p:nvSpPr>
        <p:spPr>
          <a:xfrm>
            <a:off x="448455" y="1825625"/>
            <a:ext cx="1128884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8000"/>
              </a:lnSpc>
              <a:spcBef>
                <a:spcPts val="0"/>
              </a:spcBef>
              <a:spcAft>
                <a:spcPts val="400"/>
              </a:spcAft>
              <a:buNone/>
            </a:pPr>
            <a:r>
              <a:rPr lang="fi-FI" sz="1200" b="1" dirty="0">
                <a:latin typeface="Franklin Gothic Book" panose="020B0503020102020204" pitchFamily="34" charset="0"/>
              </a:rPr>
              <a:t>Maakunnan...</a:t>
            </a:r>
          </a:p>
          <a:p>
            <a:pPr>
              <a:lnSpc>
                <a:spcPct val="108000"/>
              </a:lnSpc>
              <a:spcBef>
                <a:spcPts val="0"/>
              </a:spcBef>
              <a:spcAft>
                <a:spcPts val="400"/>
              </a:spcAft>
            </a:pPr>
            <a:r>
              <a:rPr lang="fi-FI" sz="1100" b="1" dirty="0">
                <a:latin typeface="Franklin Gothic Book" panose="020B0503020102020204" pitchFamily="34" charset="0"/>
              </a:rPr>
              <a:t>Toimintamenojen</a:t>
            </a:r>
            <a:r>
              <a:rPr lang="fi-FI" sz="1100" dirty="0">
                <a:latin typeface="Franklin Gothic Book" panose="020B0503020102020204" pitchFamily="34" charset="0"/>
              </a:rPr>
              <a:t> määräksi arvioidaan 885 milj. € (3 576 €/as), ja niiden arvioidaan kasvavan 5,1 %. </a:t>
            </a:r>
          </a:p>
          <a:p>
            <a:pPr lvl="1">
              <a:lnSpc>
                <a:spcPct val="108000"/>
              </a:lnSpc>
              <a:spcBef>
                <a:spcPts val="0"/>
              </a:spcBef>
              <a:spcAft>
                <a:spcPts val="400"/>
              </a:spcAft>
            </a:pPr>
            <a:r>
              <a:rPr lang="fi-FI" sz="1100" u="sng" dirty="0">
                <a:latin typeface="Franklin Gothic Book" panose="020B0503020102020204" pitchFamily="34" charset="0"/>
              </a:rPr>
              <a:t>Henkilöstömenoje</a:t>
            </a:r>
            <a:r>
              <a:rPr lang="fi-FI" sz="1100" dirty="0">
                <a:latin typeface="Franklin Gothic Book" panose="020B0503020102020204" pitchFamily="34" charset="0"/>
              </a:rPr>
              <a:t>n määräksi arvioidaan 448 milj. € (1 808 €/as), ja niiden arvioidaan kasvavan 3,9 %.</a:t>
            </a:r>
          </a:p>
          <a:p>
            <a:pPr lvl="1">
              <a:lnSpc>
                <a:spcPct val="108000"/>
              </a:lnSpc>
              <a:spcBef>
                <a:spcPts val="0"/>
              </a:spcBef>
              <a:spcAft>
                <a:spcPts val="400"/>
              </a:spcAft>
            </a:pPr>
            <a:r>
              <a:rPr lang="fi-FI" sz="1100" u="sng" dirty="0">
                <a:latin typeface="Franklin Gothic Book" panose="020B0503020102020204" pitchFamily="34" charset="0"/>
              </a:rPr>
              <a:t>Palvelujen ostojen </a:t>
            </a:r>
            <a:r>
              <a:rPr lang="fi-FI" sz="1100" dirty="0">
                <a:latin typeface="Franklin Gothic Book" panose="020B0503020102020204" pitchFamily="34" charset="0"/>
              </a:rPr>
              <a:t>määräksi arvioidaan 276 milj. € (1 115 €/as), ja niiden arvioidaan kasvavan 6,5 %. </a:t>
            </a:r>
          </a:p>
          <a:p>
            <a:pPr>
              <a:lnSpc>
                <a:spcPct val="108000"/>
              </a:lnSpc>
              <a:spcBef>
                <a:spcPts val="0"/>
              </a:spcBef>
              <a:spcAft>
                <a:spcPts val="400"/>
              </a:spcAft>
              <a:buSzTx/>
              <a:defRPr/>
            </a:pPr>
            <a:r>
              <a:rPr lang="fi-FI" sz="1100" b="1" dirty="0">
                <a:latin typeface="Franklin Gothic Book" panose="020B0503020102020204" pitchFamily="34" charset="0"/>
              </a:rPr>
              <a:t>Käyttötulojen </a:t>
            </a:r>
            <a:r>
              <a:rPr lang="fi-FI" sz="1100" dirty="0">
                <a:latin typeface="Franklin Gothic Book" panose="020B0503020102020204" pitchFamily="34" charset="0"/>
              </a:rPr>
              <a:t>(= toimintatulot + verotulot + valtionosuudet) määräksi arvioidaan 947 milj. € (3 825 €/as), ja niiden arvioidaan kasvavan 1,1 %. </a:t>
            </a:r>
          </a:p>
          <a:p>
            <a:pPr>
              <a:lnSpc>
                <a:spcPct val="108000"/>
              </a:lnSpc>
              <a:spcBef>
                <a:spcPts val="0"/>
              </a:spcBef>
              <a:spcAft>
                <a:spcPts val="400"/>
              </a:spcAft>
              <a:buSzTx/>
              <a:defRPr/>
            </a:pPr>
            <a:r>
              <a:rPr lang="fi-FI" sz="1100" b="1" dirty="0">
                <a:latin typeface="Franklin Gothic Book" panose="020B0503020102020204" pitchFamily="34" charset="0"/>
              </a:rPr>
              <a:t>Toimintatulojen</a:t>
            </a:r>
            <a:r>
              <a:rPr lang="fi-FI" sz="1100" dirty="0">
                <a:latin typeface="Franklin Gothic Book" panose="020B0503020102020204" pitchFamily="34" charset="0"/>
              </a:rPr>
              <a:t> yhteismääräksi arvioidaan 247 milj. € (997 €/as), ja niiden arvioidaan kasvavan edellisvuodesta 8,0 %.</a:t>
            </a:r>
          </a:p>
          <a:p>
            <a:pPr lvl="0">
              <a:lnSpc>
                <a:spcPct val="108000"/>
              </a:lnSpc>
              <a:spcBef>
                <a:spcPts val="0"/>
              </a:spcBef>
              <a:spcAft>
                <a:spcPts val="400"/>
              </a:spcAft>
              <a:buSzTx/>
              <a:defRPr/>
            </a:pPr>
            <a:r>
              <a:rPr lang="fi-FI" sz="1100" b="1" dirty="0">
                <a:latin typeface="Franklin Gothic Book" panose="020B0503020102020204" pitchFamily="34" charset="0"/>
              </a:rPr>
              <a:t>Toimintakatteen</a:t>
            </a:r>
            <a:r>
              <a:rPr lang="fi-FI" sz="1100" dirty="0">
                <a:latin typeface="Franklin Gothic Book" panose="020B0503020102020204" pitchFamily="34" charset="0"/>
              </a:rPr>
              <a:t> arvioidaan olevan 638 milj. € (2 574 €/as) ja se heikkenee 3,9 %. </a:t>
            </a:r>
          </a:p>
          <a:p>
            <a:pPr lvl="1">
              <a:lnSpc>
                <a:spcPct val="108000"/>
              </a:lnSpc>
              <a:spcBef>
                <a:spcPts val="0"/>
              </a:spcBef>
              <a:spcAft>
                <a:spcPts val="400"/>
              </a:spcAft>
            </a:pPr>
            <a:r>
              <a:rPr lang="fi-FI" sz="1100" dirty="0">
                <a:latin typeface="Franklin Gothic Book" panose="020B0503020102020204" pitchFamily="34" charset="0"/>
              </a:rPr>
              <a:t>Paras toimintakate on Kaavilla (2 160 €/as) ja Tuusniemellä (2 424 €/as) ja heikoin Vieremällä (3 306 €/as) ja Siilinjärvellä (2 993 €/as).</a:t>
            </a:r>
          </a:p>
          <a:p>
            <a:pPr>
              <a:lnSpc>
                <a:spcPct val="108000"/>
              </a:lnSpc>
              <a:spcBef>
                <a:spcPts val="0"/>
              </a:spcBef>
              <a:spcAft>
                <a:spcPts val="400"/>
              </a:spcAft>
            </a:pPr>
            <a:r>
              <a:rPr lang="fi-FI" sz="1100" b="1" dirty="0">
                <a:latin typeface="Franklin Gothic Book" panose="020B0503020102020204" pitchFamily="34" charset="0"/>
              </a:rPr>
              <a:t>Verotulojen</a:t>
            </a:r>
            <a:r>
              <a:rPr lang="fi-FI" sz="1100" dirty="0">
                <a:latin typeface="Franklin Gothic Book" panose="020B0503020102020204" pitchFamily="34" charset="0"/>
              </a:rPr>
              <a:t> yhteismääräksi arvioidaan 582 milj. € (2 351 €/as), ja niiden arvioidaan kasvavan 0,4 %.</a:t>
            </a:r>
          </a:p>
          <a:p>
            <a:pPr lvl="1">
              <a:lnSpc>
                <a:spcPct val="108000"/>
              </a:lnSpc>
              <a:spcBef>
                <a:spcPts val="0"/>
              </a:spcBef>
              <a:spcAft>
                <a:spcPts val="400"/>
              </a:spcAft>
            </a:pPr>
            <a:r>
              <a:rPr lang="fi-FI" sz="1100" u="sng" dirty="0">
                <a:latin typeface="Franklin Gothic Book" panose="020B0503020102020204" pitchFamily="34" charset="0"/>
              </a:rPr>
              <a:t>Kunnallisverotulot</a:t>
            </a:r>
            <a:r>
              <a:rPr lang="fi-FI" sz="1100" dirty="0">
                <a:latin typeface="Franklin Gothic Book" panose="020B0503020102020204" pitchFamily="34" charset="0"/>
              </a:rPr>
              <a:t> yhteensä 424 milj. € (1 711 €/as) (laskua 0,6 %). Parhaat kunnallisverotulot Siilinjärvellä (2 032 €/as) ja Kuopiolla (1 785 €/as). Heikoimmat Rautavaaralla (1 200 €/as) ja Pielavedellä (1 294 €/as).</a:t>
            </a:r>
          </a:p>
          <a:p>
            <a:pPr lvl="1">
              <a:lnSpc>
                <a:spcPct val="108000"/>
              </a:lnSpc>
              <a:spcBef>
                <a:spcPts val="0"/>
              </a:spcBef>
              <a:spcAft>
                <a:spcPts val="400"/>
              </a:spcAft>
            </a:pPr>
            <a:r>
              <a:rPr lang="fi-FI" sz="1100" u="sng" dirty="0">
                <a:latin typeface="Franklin Gothic Book" panose="020B0503020102020204" pitchFamily="34" charset="0"/>
              </a:rPr>
              <a:t>Kiinteistöverotulot</a:t>
            </a:r>
            <a:r>
              <a:rPr lang="fi-FI" sz="1100" dirty="0">
                <a:latin typeface="Franklin Gothic Book" panose="020B0503020102020204" pitchFamily="34" charset="0"/>
              </a:rPr>
              <a:t> yhteensä 96 milj. € (389 €/as) (kasvua 11,6 %). Parhaat kiinteistöverotulot Kaavilla (495 €/as) ja Rautalammilla (487 €/as), heikoimmat Kiuruvedellä (245 €/as) ja Sonkajärvellä (284 €/as).</a:t>
            </a:r>
          </a:p>
          <a:p>
            <a:pPr lvl="1">
              <a:lnSpc>
                <a:spcPct val="108000"/>
              </a:lnSpc>
              <a:spcBef>
                <a:spcPts val="0"/>
              </a:spcBef>
              <a:spcAft>
                <a:spcPts val="400"/>
              </a:spcAft>
            </a:pPr>
            <a:r>
              <a:rPr lang="fi-FI" sz="1100" u="sng" dirty="0">
                <a:latin typeface="Franklin Gothic Book" panose="020B0503020102020204" pitchFamily="34" charset="0"/>
              </a:rPr>
              <a:t>Yhteisöverotulot</a:t>
            </a:r>
            <a:r>
              <a:rPr lang="fi-FI" sz="1100" dirty="0">
                <a:latin typeface="Franklin Gothic Book" panose="020B0503020102020204" pitchFamily="34" charset="0"/>
              </a:rPr>
              <a:t> yhteensä 62 milj. € (251 €/as) (laskua 7,9 %). Parhaat yhteisöverotulot Keiteleellä (744 €/as) ja Rautavaaralla (718 €/as) ja heikoimmat Lapinlahdella (163 €/as) ja Varkaudella (200 €/as).</a:t>
            </a:r>
          </a:p>
          <a:p>
            <a:pPr>
              <a:lnSpc>
                <a:spcPct val="108000"/>
              </a:lnSpc>
              <a:spcBef>
                <a:spcPts val="0"/>
              </a:spcBef>
              <a:spcAft>
                <a:spcPts val="400"/>
              </a:spcAft>
            </a:pPr>
            <a:r>
              <a:rPr lang="fi-FI" sz="1100" b="1" dirty="0">
                <a:latin typeface="Franklin Gothic Book" panose="020B0503020102020204" pitchFamily="34" charset="0"/>
              </a:rPr>
              <a:t>Valtionosuuksien</a:t>
            </a:r>
            <a:r>
              <a:rPr lang="fi-FI" sz="1100" dirty="0">
                <a:latin typeface="Franklin Gothic Book" panose="020B0503020102020204" pitchFamily="34" charset="0"/>
              </a:rPr>
              <a:t> yhteismääräksi arvioidaan 118 milj. € (477 €/as), ja niiden arvioidaan laskevan 8,2 %. </a:t>
            </a:r>
          </a:p>
          <a:p>
            <a:pPr lvl="1">
              <a:lnSpc>
                <a:spcPct val="108000"/>
              </a:lnSpc>
              <a:spcBef>
                <a:spcPts val="0"/>
              </a:spcBef>
              <a:spcAft>
                <a:spcPts val="400"/>
              </a:spcAft>
            </a:pPr>
            <a:r>
              <a:rPr lang="fi-FI" sz="1100" dirty="0">
                <a:latin typeface="Franklin Gothic Book" panose="020B0503020102020204" pitchFamily="34" charset="0"/>
              </a:rPr>
              <a:t>Verotulot ovat kaikissa kunnissa suuremmat kuin valtionosuudet.</a:t>
            </a:r>
          </a:p>
          <a:p>
            <a:pPr lvl="1">
              <a:lnSpc>
                <a:spcPct val="108000"/>
              </a:lnSpc>
              <a:spcBef>
                <a:spcPts val="0"/>
              </a:spcBef>
              <a:spcAft>
                <a:spcPts val="400"/>
              </a:spcAft>
            </a:pPr>
            <a:r>
              <a:rPr lang="fi-FI" sz="1100" dirty="0">
                <a:latin typeface="Franklin Gothic Book" panose="020B0503020102020204" pitchFamily="34" charset="0"/>
              </a:rPr>
              <a:t>Valtionosuuksia arvioi saavansa eniten asukasta kohden Pielavesi (1 356 €/as) ja Vesanto (1 342) €/as).</a:t>
            </a:r>
          </a:p>
          <a:p>
            <a:pPr lvl="1">
              <a:lnSpc>
                <a:spcPct val="108000"/>
              </a:lnSpc>
              <a:spcBef>
                <a:spcPts val="0"/>
              </a:spcBef>
              <a:spcAft>
                <a:spcPts val="400"/>
              </a:spcAft>
            </a:pPr>
            <a:r>
              <a:rPr lang="fi-FI" sz="1100" dirty="0">
                <a:latin typeface="Franklin Gothic Book" panose="020B0503020102020204" pitchFamily="34" charset="0"/>
              </a:rPr>
              <a:t>Negatiivisiksi valtionosuutensa arvioi Kaavi (-202 €/as) ja Tuusniemi (-67 €/as).</a:t>
            </a:r>
          </a:p>
        </p:txBody>
      </p:sp>
      <p:sp>
        <p:nvSpPr>
          <p:cNvPr id="2" name="Tekstiruutu 1">
            <a:extLst>
              <a:ext uri="{FF2B5EF4-FFF2-40B4-BE49-F238E27FC236}">
                <a16:creationId xmlns:a16="http://schemas.microsoft.com/office/drawing/2014/main" id="{E4B9AD24-961C-8915-29E8-2A516A571E05}"/>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Kysely Pohjois-Savon kunnille kuntien talousarvioista, marras-joulukuu 2023</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Tree>
    <p:extLst>
      <p:ext uri="{BB962C8B-B14F-4D97-AF65-F5344CB8AC3E}">
        <p14:creationId xmlns:p14="http://schemas.microsoft.com/office/powerpoint/2010/main" val="173970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2024 ja vertailu vuoden 2023 talousarvioihin 2/2</a:t>
            </a:r>
          </a:p>
        </p:txBody>
      </p:sp>
      <p:sp>
        <p:nvSpPr>
          <p:cNvPr id="11" name="Sisällön paikkamerkki 2">
            <a:extLst>
              <a:ext uri="{FF2B5EF4-FFF2-40B4-BE49-F238E27FC236}">
                <a16:creationId xmlns:a16="http://schemas.microsoft.com/office/drawing/2014/main" id="{D66685F3-B08E-2D40-871E-BF1236552B96}"/>
              </a:ext>
            </a:extLst>
          </p:cNvPr>
          <p:cNvSpPr txBox="1">
            <a:spLocks/>
          </p:cNvSpPr>
          <p:nvPr/>
        </p:nvSpPr>
        <p:spPr>
          <a:xfrm>
            <a:off x="448455" y="1825625"/>
            <a:ext cx="11288840" cy="435133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8000"/>
              </a:lnSpc>
              <a:spcBef>
                <a:spcPts val="0"/>
              </a:spcBef>
            </a:pPr>
            <a:r>
              <a:rPr lang="fi-FI" sz="1100" b="1" dirty="0">
                <a:latin typeface="Franklin Gothic Book" panose="020B0503020102020204" pitchFamily="34" charset="0"/>
              </a:rPr>
              <a:t>Vuosikatteen</a:t>
            </a:r>
            <a:r>
              <a:rPr lang="fi-FI" sz="1100" dirty="0">
                <a:latin typeface="Franklin Gothic Book" panose="020B0503020102020204" pitchFamily="34" charset="0"/>
              </a:rPr>
              <a:t> määräksi arvioidaan 76 milj. € (306 €/as), ja sen arvioidaan heikkenevän 31,1 %.</a:t>
            </a:r>
          </a:p>
          <a:p>
            <a:pPr lvl="1">
              <a:lnSpc>
                <a:spcPct val="108000"/>
              </a:lnSpc>
              <a:spcBef>
                <a:spcPts val="0"/>
              </a:spcBef>
            </a:pPr>
            <a:r>
              <a:rPr lang="fi-FI" sz="1100" dirty="0">
                <a:latin typeface="Franklin Gothic Book" panose="020B0503020102020204" pitchFamily="34" charset="0"/>
              </a:rPr>
              <a:t>Vuosikatteensa arvioi negatiiviseksi Tuusniemi (-270 €/as).</a:t>
            </a:r>
          </a:p>
          <a:p>
            <a:pPr lvl="1">
              <a:lnSpc>
                <a:spcPct val="108000"/>
              </a:lnSpc>
              <a:spcBef>
                <a:spcPts val="0"/>
              </a:spcBef>
            </a:pPr>
            <a:r>
              <a:rPr lang="fi-FI" sz="1100" dirty="0">
                <a:latin typeface="Franklin Gothic Book" panose="020B0503020102020204" pitchFamily="34" charset="0"/>
              </a:rPr>
              <a:t>Vuosikatteensa arvioi korkeimmaksi Sonkajärvi (652 €/as) ja Rautavaara (486 €/as).</a:t>
            </a:r>
          </a:p>
          <a:p>
            <a:pPr lvl="1">
              <a:lnSpc>
                <a:spcPct val="108000"/>
              </a:lnSpc>
              <a:spcBef>
                <a:spcPts val="0"/>
              </a:spcBef>
              <a:spcAft>
                <a:spcPts val="400"/>
              </a:spcAft>
            </a:pPr>
            <a:r>
              <a:rPr lang="fi-FI" sz="1100" b="1" dirty="0">
                <a:latin typeface="Franklin Gothic Book" panose="020B0503020102020204" pitchFamily="34" charset="0"/>
              </a:rPr>
              <a:t>Poistoihin</a:t>
            </a:r>
            <a:r>
              <a:rPr lang="fi-FI" sz="1100" dirty="0">
                <a:latin typeface="Franklin Gothic Book" panose="020B0503020102020204" pitchFamily="34" charset="0"/>
              </a:rPr>
              <a:t> riittää yhdeksän kunnan vuosikate (TA2023:ssa 13).</a:t>
            </a:r>
          </a:p>
          <a:p>
            <a:pPr>
              <a:lnSpc>
                <a:spcPct val="108000"/>
              </a:lnSpc>
              <a:spcBef>
                <a:spcPts val="0"/>
              </a:spcBef>
            </a:pPr>
            <a:r>
              <a:rPr lang="fi-FI" sz="1100" b="1" dirty="0">
                <a:latin typeface="Franklin Gothic Book" panose="020B0503020102020204" pitchFamily="34" charset="0"/>
              </a:rPr>
              <a:t>Alijäämää</a:t>
            </a:r>
            <a:r>
              <a:rPr lang="fi-FI" sz="1100" dirty="0">
                <a:latin typeface="Franklin Gothic Book" panose="020B0503020102020204" pitchFamily="34" charset="0"/>
              </a:rPr>
              <a:t> ennakoidaan tulevan tilikaudelle 30 milj. € (121 €/as). </a:t>
            </a:r>
          </a:p>
          <a:p>
            <a:pPr lvl="1">
              <a:lnSpc>
                <a:spcPct val="108000"/>
              </a:lnSpc>
              <a:spcBef>
                <a:spcPts val="0"/>
              </a:spcBef>
              <a:spcAft>
                <a:spcPts val="400"/>
              </a:spcAft>
            </a:pPr>
            <a:r>
              <a:rPr lang="fi-FI" sz="1100" dirty="0">
                <a:latin typeface="Franklin Gothic Book" panose="020B0503020102020204" pitchFamily="34" charset="0"/>
              </a:rPr>
              <a:t>Alijäämää ennakoi kymmenen kuntaa (vuoden 2023 talousarviossa alijäämää ennakoi kuusi kuntaa).</a:t>
            </a:r>
          </a:p>
          <a:p>
            <a:pPr>
              <a:lnSpc>
                <a:spcPct val="108000"/>
              </a:lnSpc>
              <a:spcBef>
                <a:spcPts val="0"/>
              </a:spcBef>
            </a:pPr>
            <a:r>
              <a:rPr lang="fi-FI" sz="1100" b="1" dirty="0">
                <a:latin typeface="Franklin Gothic Book" panose="020B0503020102020204" pitchFamily="34" charset="0"/>
              </a:rPr>
              <a:t>Käyttöomaisuusinvestointien</a:t>
            </a:r>
            <a:r>
              <a:rPr lang="fi-FI" sz="1100" dirty="0">
                <a:latin typeface="Franklin Gothic Book" panose="020B0503020102020204" pitchFamily="34" charset="0"/>
              </a:rPr>
              <a:t> (brutto) määräksi arvioidaan 159 milj. € (642 €/as), ja niiden ennakoidaan laskevan 23,2 %.</a:t>
            </a:r>
          </a:p>
          <a:p>
            <a:pPr lvl="1">
              <a:lnSpc>
                <a:spcPct val="108000"/>
              </a:lnSpc>
              <a:spcBef>
                <a:spcPts val="0"/>
              </a:spcBef>
            </a:pPr>
            <a:r>
              <a:rPr lang="fi-FI" sz="1100" dirty="0">
                <a:latin typeface="Franklin Gothic Book" panose="020B0503020102020204" pitchFamily="34" charset="0"/>
              </a:rPr>
              <a:t>Eniten investoi asukasta kohden Pielavesi (1 484 €/as) ja Vieremä (1 380 €/as).</a:t>
            </a:r>
          </a:p>
          <a:p>
            <a:pPr lvl="1">
              <a:lnSpc>
                <a:spcPct val="108000"/>
              </a:lnSpc>
              <a:spcBef>
                <a:spcPts val="0"/>
              </a:spcBef>
              <a:spcAft>
                <a:spcPts val="400"/>
              </a:spcAft>
            </a:pPr>
            <a:r>
              <a:rPr lang="fi-FI" sz="1100" dirty="0">
                <a:latin typeface="Franklin Gothic Book" panose="020B0503020102020204" pitchFamily="34" charset="0"/>
              </a:rPr>
              <a:t>Pienimmät investoinnit asukasta kohden on Vesannolla (182 €/as) ja Rautalammilla (218 €/as).</a:t>
            </a:r>
          </a:p>
          <a:p>
            <a:pPr>
              <a:lnSpc>
                <a:spcPct val="108000"/>
              </a:lnSpc>
              <a:spcBef>
                <a:spcPts val="0"/>
              </a:spcBef>
            </a:pPr>
            <a:r>
              <a:rPr lang="fi-FI" sz="1100" b="1" dirty="0">
                <a:latin typeface="Franklin Gothic Book" panose="020B0503020102020204" pitchFamily="34" charset="0"/>
              </a:rPr>
              <a:t>Pitkäaikaisten lainojen </a:t>
            </a:r>
            <a:r>
              <a:rPr lang="fi-FI" sz="1100" dirty="0">
                <a:latin typeface="Franklin Gothic Book" panose="020B0503020102020204" pitchFamily="34" charset="0"/>
              </a:rPr>
              <a:t>määräksi arvioidaan 925 milj. € (3 734 €/as), ja niiden arvioidaan laskevan 0,8 %.</a:t>
            </a:r>
          </a:p>
          <a:p>
            <a:pPr lvl="1">
              <a:lnSpc>
                <a:spcPct val="108000"/>
              </a:lnSpc>
              <a:spcBef>
                <a:spcPts val="0"/>
              </a:spcBef>
              <a:spcAft>
                <a:spcPts val="400"/>
              </a:spcAft>
            </a:pPr>
            <a:r>
              <a:rPr lang="fi-FI" sz="1100" dirty="0">
                <a:latin typeface="Franklin Gothic Book" panose="020B0503020102020204" pitchFamily="34" charset="0"/>
              </a:rPr>
              <a:t>Korkeimmaksi pitkäaikaisten lainojensa määrän arvioi asukasta kohden Varkaus (5 275 €/as) ja Iisalmi (4 403 €/as) </a:t>
            </a:r>
          </a:p>
          <a:p>
            <a:pPr lvl="1">
              <a:lnSpc>
                <a:spcPct val="108000"/>
              </a:lnSpc>
              <a:spcBef>
                <a:spcPts val="0"/>
              </a:spcBef>
              <a:spcAft>
                <a:spcPts val="400"/>
              </a:spcAft>
            </a:pPr>
            <a:r>
              <a:rPr lang="fi-FI" sz="1100" dirty="0">
                <a:latin typeface="Franklin Gothic Book" panose="020B0503020102020204" pitchFamily="34" charset="0"/>
              </a:rPr>
              <a:t>Alhaisimmaksi pitkäaikaisten lainojensa määrän arvioi Leppävirta (926 €/as) ja Kiuruvesi (1 035 €/as).</a:t>
            </a:r>
          </a:p>
          <a:p>
            <a:pPr>
              <a:lnSpc>
                <a:spcPct val="108000"/>
              </a:lnSpc>
              <a:spcBef>
                <a:spcPts val="0"/>
              </a:spcBef>
              <a:spcAft>
                <a:spcPts val="400"/>
              </a:spcAft>
            </a:pPr>
            <a:r>
              <a:rPr lang="fi-FI" sz="1100" dirty="0">
                <a:latin typeface="Franklin Gothic Book" panose="020B0503020102020204" pitchFamily="34" charset="0"/>
              </a:rPr>
              <a:t>Korkein </a:t>
            </a:r>
            <a:r>
              <a:rPr lang="fi-FI" sz="1100" b="1" dirty="0">
                <a:latin typeface="Franklin Gothic Book" panose="020B0503020102020204" pitchFamily="34" charset="0"/>
              </a:rPr>
              <a:t>tuloveroprosentti</a:t>
            </a:r>
            <a:r>
              <a:rPr lang="fi-FI" sz="1100" dirty="0">
                <a:latin typeface="Franklin Gothic Book" panose="020B0503020102020204" pitchFamily="34" charset="0"/>
              </a:rPr>
              <a:t> tulee olemaan Rautalammilla ja Tervolla (9,90 %) alhaisin Iisalmella ja Keiteleellä (7,90 %).</a:t>
            </a:r>
          </a:p>
          <a:p>
            <a:pPr>
              <a:lnSpc>
                <a:spcPct val="108000"/>
              </a:lnSpc>
              <a:spcBef>
                <a:spcPts val="0"/>
              </a:spcBef>
            </a:pPr>
            <a:r>
              <a:rPr lang="fi-FI" sz="1100" b="1" dirty="0">
                <a:latin typeface="Franklin Gothic Book" panose="020B0503020102020204" pitchFamily="34" charset="0"/>
              </a:rPr>
              <a:t>Vakituisen asunnon kiinteistöveroprosenttia </a:t>
            </a:r>
            <a:r>
              <a:rPr lang="fi-FI" sz="1100" dirty="0">
                <a:latin typeface="Franklin Gothic Book" panose="020B0503020102020204" pitchFamily="34" charset="0"/>
              </a:rPr>
              <a:t>korottaa yksi kunta (v. 2023 yksi kunta).</a:t>
            </a:r>
          </a:p>
          <a:p>
            <a:pPr lvl="1">
              <a:lnSpc>
                <a:spcPct val="108000"/>
              </a:lnSpc>
              <a:spcBef>
                <a:spcPts val="0"/>
              </a:spcBef>
            </a:pPr>
            <a:r>
              <a:rPr lang="fi-FI" sz="1100" dirty="0">
                <a:latin typeface="Franklin Gothic Book" panose="020B0503020102020204" pitchFamily="34" charset="0"/>
              </a:rPr>
              <a:t>Korkein vakituisen asuinrakennuksen kiinteistöveroprosentti on Vesannolla (0,80 %).</a:t>
            </a:r>
          </a:p>
          <a:p>
            <a:pPr lvl="1">
              <a:lnSpc>
                <a:spcPct val="108000"/>
              </a:lnSpc>
              <a:spcBef>
                <a:spcPts val="0"/>
              </a:spcBef>
              <a:spcAft>
                <a:spcPts val="400"/>
              </a:spcAft>
            </a:pPr>
            <a:r>
              <a:rPr lang="fi-FI" sz="1100" dirty="0">
                <a:latin typeface="Franklin Gothic Book" panose="020B0503020102020204" pitchFamily="34" charset="0"/>
              </a:rPr>
              <a:t>Alhaisin vakituisen asunnon kiinteistöveroprosentti Leppävirralla ja Vieremällä (0,45 %).</a:t>
            </a:r>
          </a:p>
          <a:p>
            <a:pPr>
              <a:lnSpc>
                <a:spcPct val="108000"/>
              </a:lnSpc>
              <a:spcBef>
                <a:spcPts val="0"/>
              </a:spcBef>
            </a:pPr>
            <a:r>
              <a:rPr lang="fi-FI" sz="1100" dirty="0">
                <a:latin typeface="Franklin Gothic Book" panose="020B0503020102020204" pitchFamily="34" charset="0"/>
              </a:rPr>
              <a:t>Korkein </a:t>
            </a:r>
            <a:r>
              <a:rPr lang="fi-FI" sz="1100" b="1" dirty="0">
                <a:latin typeface="Franklin Gothic Book" panose="020B0503020102020204" pitchFamily="34" charset="0"/>
              </a:rPr>
              <a:t>muun kuin vakituisen asunnon kiinteistöveroprosentti </a:t>
            </a:r>
            <a:r>
              <a:rPr lang="fi-FI" sz="1100" dirty="0">
                <a:latin typeface="Franklin Gothic Book" panose="020B0503020102020204" pitchFamily="34" charset="0"/>
              </a:rPr>
              <a:t>on Kaavilla (1,70 %).</a:t>
            </a:r>
          </a:p>
          <a:p>
            <a:pPr lvl="1">
              <a:lnSpc>
                <a:spcPct val="108000"/>
              </a:lnSpc>
              <a:spcBef>
                <a:spcPts val="0"/>
              </a:spcBef>
              <a:spcAft>
                <a:spcPts val="400"/>
              </a:spcAft>
            </a:pPr>
            <a:r>
              <a:rPr lang="fi-FI" sz="1100" dirty="0">
                <a:latin typeface="Franklin Gothic Book" panose="020B0503020102020204" pitchFamily="34" charset="0"/>
              </a:rPr>
              <a:t>Alhaisin muun kuin vakituisen asunnon kiinteistöveroprosentti Iisalmella (0,93 %).</a:t>
            </a:r>
          </a:p>
          <a:p>
            <a:pPr>
              <a:lnSpc>
                <a:spcPct val="108000"/>
              </a:lnSpc>
              <a:spcBef>
                <a:spcPts val="0"/>
              </a:spcBef>
            </a:pPr>
            <a:r>
              <a:rPr lang="fi-FI" sz="1100" dirty="0">
                <a:latin typeface="Franklin Gothic Book" panose="020B0503020102020204" pitchFamily="34" charset="0"/>
              </a:rPr>
              <a:t>Korkein </a:t>
            </a:r>
            <a:r>
              <a:rPr lang="fi-FI" sz="1100" b="1" dirty="0">
                <a:latin typeface="Franklin Gothic Book" panose="020B0503020102020204" pitchFamily="34" charset="0"/>
              </a:rPr>
              <a:t>yleinen kiinteistöveroprosentti </a:t>
            </a:r>
            <a:r>
              <a:rPr lang="fi-FI" sz="1100" dirty="0">
                <a:latin typeface="Franklin Gothic Book" panose="020B0503020102020204" pitchFamily="34" charset="0"/>
              </a:rPr>
              <a:t>Kaavilla (1,50 %).</a:t>
            </a:r>
          </a:p>
          <a:p>
            <a:pPr lvl="1">
              <a:lnSpc>
                <a:spcPct val="108000"/>
              </a:lnSpc>
              <a:spcBef>
                <a:spcPts val="0"/>
              </a:spcBef>
            </a:pPr>
            <a:r>
              <a:rPr lang="fi-FI" sz="1100" dirty="0">
                <a:latin typeface="Franklin Gothic Book" panose="020B0503020102020204" pitchFamily="34" charset="0"/>
              </a:rPr>
              <a:t>Alhaisin yleinen kiinteistöveroprosentti Kiuruvedellä, Lapinlahdella, Pielavedellä ja Vieremällä (0,93 %).</a:t>
            </a:r>
          </a:p>
          <a:p>
            <a:pPr marL="0" indent="0">
              <a:spcBef>
                <a:spcPts val="0"/>
              </a:spcBef>
              <a:buNone/>
            </a:pPr>
            <a:endParaRPr lang="fi-FI" sz="1100" dirty="0">
              <a:latin typeface="Franklin Gothic Book" panose="020B0503020102020204" pitchFamily="34" charset="0"/>
            </a:endParaRP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1F16BFC3-12A9-0466-C309-DA9175C3B5D8}"/>
              </a:ext>
            </a:extLst>
          </p:cNvPr>
          <p:cNvSpPr txBox="1"/>
          <p:nvPr/>
        </p:nvSpPr>
        <p:spPr>
          <a:xfrm>
            <a:off x="0" y="6492875"/>
            <a:ext cx="8697680" cy="369332"/>
          </a:xfrm>
          <a:prstGeom prst="rect">
            <a:avLst/>
          </a:prstGeom>
          <a:noFill/>
        </p:spPr>
        <p:txBody>
          <a:bodyPr wrap="square">
            <a:spAutoFit/>
          </a:bodyPr>
          <a:lstStyle/>
          <a:p>
            <a:r>
              <a:rPr lang="fi-FI" sz="900" dirty="0"/>
              <a:t>HUOM! Lainamäärä ei sisällä pitkäaikaisia vastuita (ml. leasing-vastuut) eikä konsernivastuita.</a:t>
            </a:r>
          </a:p>
          <a:p>
            <a:r>
              <a:rPr lang="fi-FI" sz="900" dirty="0">
                <a:solidFill>
                  <a:schemeClr val="tx1"/>
                </a:solidFill>
              </a:rPr>
              <a:t>Lähde: Kysely Pohjois-Savon kunnille kuntien talousarvioista, marras-joulukuu 2023</a:t>
            </a:r>
            <a:r>
              <a:rPr lang="fi-FI" sz="900" dirty="0"/>
              <a:t>;</a:t>
            </a:r>
            <a:r>
              <a:rPr lang="fi-FI" sz="900" dirty="0">
                <a:solidFill>
                  <a:schemeClr val="tx1"/>
                </a:solidFill>
              </a:rPr>
              <a:t> Veroprosenttitietojen lähde: </a:t>
            </a:r>
            <a:r>
              <a:rPr lang="fi-FI" sz="900" dirty="0"/>
              <a:t>Kuntaliitto 11.12.2023/Verohallinto</a:t>
            </a:r>
            <a:r>
              <a:rPr lang="fi-FI" sz="900" dirty="0">
                <a:solidFill>
                  <a:schemeClr val="tx1"/>
                </a:solidFill>
              </a:rPr>
              <a:t> </a:t>
            </a:r>
          </a:p>
        </p:txBody>
      </p:sp>
    </p:spTree>
    <p:extLst>
      <p:ext uri="{BB962C8B-B14F-4D97-AF65-F5344CB8AC3E}">
        <p14:creationId xmlns:p14="http://schemas.microsoft.com/office/powerpoint/2010/main" val="1889195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fontScale="90000"/>
          </a:bodyPr>
          <a:lstStyle/>
          <a:p>
            <a:r>
              <a:rPr lang="fi-FI" sz="3600" dirty="0"/>
              <a:t>Pohjois-Savon kuntien talousarviot v. 2024 (1 000 €) 1/6</a:t>
            </a:r>
            <a:br>
              <a:rPr lang="fi-FI" dirty="0"/>
            </a:br>
            <a:r>
              <a:rPr lang="fi-FI" sz="22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2" name="Tekstiruutu 1">
            <a:extLst>
              <a:ext uri="{FF2B5EF4-FFF2-40B4-BE49-F238E27FC236}">
                <a16:creationId xmlns:a16="http://schemas.microsoft.com/office/drawing/2014/main" id="{695C4361-EC9C-31FE-587F-72A39EF2CED2}"/>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a:t>
            </a:r>
            <a:r>
              <a:rPr lang="fi-FI" sz="900" dirty="0"/>
              <a:t>v</a:t>
            </a:r>
            <a:r>
              <a:rPr lang="fi-FI" sz="900" dirty="0">
                <a:solidFill>
                  <a:schemeClr val="tx1"/>
                </a:solidFill>
              </a:rPr>
              <a:t>äestö</a:t>
            </a:r>
            <a:r>
              <a:rPr lang="fi-FI" sz="900" dirty="0"/>
              <a:t>: </a:t>
            </a:r>
            <a:r>
              <a:rPr lang="fi-FI" sz="900" dirty="0">
                <a:solidFill>
                  <a:schemeClr val="tx1"/>
                </a:solidFill>
              </a:rPr>
              <a:t>Tilastokeskus / muut tiedot: kysely Pohjois-Savon kunnille kuntien talousarvioista, marras-joulukuu 2023</a:t>
            </a:r>
          </a:p>
        </p:txBody>
      </p:sp>
      <p:graphicFrame>
        <p:nvGraphicFramePr>
          <p:cNvPr id="3" name="Taulukko 2">
            <a:extLst>
              <a:ext uri="{FF2B5EF4-FFF2-40B4-BE49-F238E27FC236}">
                <a16:creationId xmlns:a16="http://schemas.microsoft.com/office/drawing/2014/main" id="{CF8790AC-ADE6-6EED-2C70-6960C5FB5DB3}"/>
              </a:ext>
            </a:extLst>
          </p:cNvPr>
          <p:cNvGraphicFramePr>
            <a:graphicFrameLocks noGrp="1"/>
          </p:cNvGraphicFramePr>
          <p:nvPr>
            <p:extLst>
              <p:ext uri="{D42A27DB-BD31-4B8C-83A1-F6EECF244321}">
                <p14:modId xmlns:p14="http://schemas.microsoft.com/office/powerpoint/2010/main" val="3884027742"/>
              </p:ext>
            </p:extLst>
          </p:nvPr>
        </p:nvGraphicFramePr>
        <p:xfrm>
          <a:off x="602877" y="1607813"/>
          <a:ext cx="10980000" cy="4679425"/>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3983516003"/>
                    </a:ext>
                  </a:extLst>
                </a:gridCol>
                <a:gridCol w="684000">
                  <a:extLst>
                    <a:ext uri="{9D8B030D-6E8A-4147-A177-3AD203B41FA5}">
                      <a16:colId xmlns:a16="http://schemas.microsoft.com/office/drawing/2014/main" val="999131244"/>
                    </a:ext>
                  </a:extLst>
                </a:gridCol>
                <a:gridCol w="612000">
                  <a:extLst>
                    <a:ext uri="{9D8B030D-6E8A-4147-A177-3AD203B41FA5}">
                      <a16:colId xmlns:a16="http://schemas.microsoft.com/office/drawing/2014/main" val="2644972943"/>
                    </a:ext>
                  </a:extLst>
                </a:gridCol>
                <a:gridCol w="612000">
                  <a:extLst>
                    <a:ext uri="{9D8B030D-6E8A-4147-A177-3AD203B41FA5}">
                      <a16:colId xmlns:a16="http://schemas.microsoft.com/office/drawing/2014/main" val="1060763421"/>
                    </a:ext>
                  </a:extLst>
                </a:gridCol>
                <a:gridCol w="612000">
                  <a:extLst>
                    <a:ext uri="{9D8B030D-6E8A-4147-A177-3AD203B41FA5}">
                      <a16:colId xmlns:a16="http://schemas.microsoft.com/office/drawing/2014/main" val="583352312"/>
                    </a:ext>
                  </a:extLst>
                </a:gridCol>
                <a:gridCol w="720000">
                  <a:extLst>
                    <a:ext uri="{9D8B030D-6E8A-4147-A177-3AD203B41FA5}">
                      <a16:colId xmlns:a16="http://schemas.microsoft.com/office/drawing/2014/main" val="2667085637"/>
                    </a:ext>
                  </a:extLst>
                </a:gridCol>
                <a:gridCol w="684000">
                  <a:extLst>
                    <a:ext uri="{9D8B030D-6E8A-4147-A177-3AD203B41FA5}">
                      <a16:colId xmlns:a16="http://schemas.microsoft.com/office/drawing/2014/main" val="1398496868"/>
                    </a:ext>
                  </a:extLst>
                </a:gridCol>
                <a:gridCol w="612000">
                  <a:extLst>
                    <a:ext uri="{9D8B030D-6E8A-4147-A177-3AD203B41FA5}">
                      <a16:colId xmlns:a16="http://schemas.microsoft.com/office/drawing/2014/main" val="1343922331"/>
                    </a:ext>
                  </a:extLst>
                </a:gridCol>
                <a:gridCol w="612000">
                  <a:extLst>
                    <a:ext uri="{9D8B030D-6E8A-4147-A177-3AD203B41FA5}">
                      <a16:colId xmlns:a16="http://schemas.microsoft.com/office/drawing/2014/main" val="177135906"/>
                    </a:ext>
                  </a:extLst>
                </a:gridCol>
                <a:gridCol w="648000">
                  <a:extLst>
                    <a:ext uri="{9D8B030D-6E8A-4147-A177-3AD203B41FA5}">
                      <a16:colId xmlns:a16="http://schemas.microsoft.com/office/drawing/2014/main" val="365117634"/>
                    </a:ext>
                  </a:extLst>
                </a:gridCol>
                <a:gridCol w="612000">
                  <a:extLst>
                    <a:ext uri="{9D8B030D-6E8A-4147-A177-3AD203B41FA5}">
                      <a16:colId xmlns:a16="http://schemas.microsoft.com/office/drawing/2014/main" val="2888529742"/>
                    </a:ext>
                  </a:extLst>
                </a:gridCol>
                <a:gridCol w="612000">
                  <a:extLst>
                    <a:ext uri="{9D8B030D-6E8A-4147-A177-3AD203B41FA5}">
                      <a16:colId xmlns:a16="http://schemas.microsoft.com/office/drawing/2014/main" val="385610691"/>
                    </a:ext>
                  </a:extLst>
                </a:gridCol>
                <a:gridCol w="612000">
                  <a:extLst>
                    <a:ext uri="{9D8B030D-6E8A-4147-A177-3AD203B41FA5}">
                      <a16:colId xmlns:a16="http://schemas.microsoft.com/office/drawing/2014/main" val="284374321"/>
                    </a:ext>
                  </a:extLst>
                </a:gridCol>
                <a:gridCol w="612000">
                  <a:extLst>
                    <a:ext uri="{9D8B030D-6E8A-4147-A177-3AD203B41FA5}">
                      <a16:colId xmlns:a16="http://schemas.microsoft.com/office/drawing/2014/main" val="1896296531"/>
                    </a:ext>
                  </a:extLst>
                </a:gridCol>
                <a:gridCol w="612000">
                  <a:extLst>
                    <a:ext uri="{9D8B030D-6E8A-4147-A177-3AD203B41FA5}">
                      <a16:colId xmlns:a16="http://schemas.microsoft.com/office/drawing/2014/main" val="1208493953"/>
                    </a:ext>
                  </a:extLst>
                </a:gridCol>
                <a:gridCol w="612000">
                  <a:extLst>
                    <a:ext uri="{9D8B030D-6E8A-4147-A177-3AD203B41FA5}">
                      <a16:colId xmlns:a16="http://schemas.microsoft.com/office/drawing/2014/main" val="1050322048"/>
                    </a:ext>
                  </a:extLst>
                </a:gridCol>
                <a:gridCol w="612000">
                  <a:extLst>
                    <a:ext uri="{9D8B030D-6E8A-4147-A177-3AD203B41FA5}">
                      <a16:colId xmlns:a16="http://schemas.microsoft.com/office/drawing/2014/main" val="1523806422"/>
                    </a:ext>
                  </a:extLst>
                </a:gridCol>
              </a:tblGrid>
              <a:tr h="719425">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2022</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tulot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a:t>
                      </a:r>
                      <a:br>
                        <a:rPr lang="fi-FI" sz="1000" b="0" i="1" u="none" strike="noStrike" dirty="0">
                          <a:effectLst/>
                        </a:rPr>
                      </a:br>
                      <a:r>
                        <a:rPr lang="fi-FI" sz="1000" b="0" i="1" u="none" strike="noStrike" dirty="0">
                          <a:effectLst/>
                        </a:rPr>
                        <a:t>omaan</a:t>
                      </a:r>
                      <a:br>
                        <a:rPr lang="fi-FI" sz="1000" b="0" i="1" u="none" strike="noStrike" dirty="0">
                          <a:effectLst/>
                        </a:rPr>
                      </a:br>
                      <a:r>
                        <a:rPr lang="fi-FI" sz="1000" b="0" i="1" u="none" strike="noStrike" dirty="0">
                          <a:effectLst/>
                        </a:rPr>
                        <a:t>käyttöön</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menot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Henkilöstö-</a:t>
                      </a:r>
                      <a:br>
                        <a:rPr lang="fi-FI" sz="1000" b="0" i="1" u="none" strike="noStrike" dirty="0">
                          <a:effectLst/>
                        </a:rPr>
                      </a:br>
                      <a:r>
                        <a:rPr lang="fi-FI" sz="1000" b="0" i="1" u="none" strike="noStrike" dirty="0">
                          <a:effectLst/>
                        </a:rPr>
                        <a:t>menot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Palvelujen</a:t>
                      </a:r>
                      <a:br>
                        <a:rPr lang="fi-FI" sz="1000" b="0" i="1" u="none" strike="noStrike" dirty="0">
                          <a:effectLst/>
                        </a:rPr>
                      </a:br>
                      <a:r>
                        <a:rPr lang="fi-FI" sz="1000" b="0" i="1" u="none" strike="noStrike" dirty="0">
                          <a:effectLst/>
                        </a:rPr>
                        <a:t>ostot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a:t>
                      </a:r>
                      <a:br>
                        <a:rPr lang="fi-FI" sz="1000" b="0" u="none" strike="noStrike" dirty="0">
                          <a:effectLst/>
                        </a:rPr>
                      </a:br>
                      <a:r>
                        <a:rPr lang="fi-FI" sz="1000" b="0" u="none" strike="noStrike" dirty="0">
                          <a:effectLst/>
                        </a:rPr>
                        <a:t>kate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Verotulot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2024</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Kunnallis-</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Kiinteistö-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Yhteisö-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Valtion-</a:t>
                      </a:r>
                      <a:br>
                        <a:rPr lang="fi-FI" sz="1000" u="none" strike="noStrike" dirty="0">
                          <a:effectLst/>
                        </a:rPr>
                      </a:br>
                      <a:r>
                        <a:rPr lang="fi-FI" sz="1000" u="none" strike="noStrike" dirty="0">
                          <a:effectLst/>
                        </a:rPr>
                        <a:t>osuudet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2024</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2170877886"/>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20 801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41 255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95 938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54 168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23 595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54 651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42 368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31 000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6 347</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5 021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43 282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44 463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21 473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24 283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24 717</a:t>
                      </a:r>
                    </a:p>
                  </a:txBody>
                  <a:tcPr marL="36000" marR="36000" marT="18000" marB="18000" anchor="b"/>
                </a:tc>
                <a:extLst>
                  <a:ext uri="{0D108BD9-81ED-4DB2-BD59-A6C34878D82A}">
                    <a16:rowId xmlns:a16="http://schemas.microsoft.com/office/drawing/2014/main" val="1747537330"/>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3 150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14 207</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8 408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11 057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10 269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7 730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1 321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1 218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10 135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10 337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3 290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3 519</a:t>
                      </a:r>
                    </a:p>
                  </a:txBody>
                  <a:tcPr marL="36000" marR="36000" marT="18000" marB="18000" anchor="b"/>
                </a:tc>
                <a:extLst>
                  <a:ext uri="{0D108BD9-81ED-4DB2-BD59-A6C34878D82A}">
                    <a16:rowId xmlns:a16="http://schemas.microsoft.com/office/drawing/2014/main" val="3414996310"/>
                  </a:ext>
                </a:extLst>
              </a:tr>
              <a:tr h="19800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1 651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7 458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3 188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2 939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5 807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6 408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4 080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1 330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998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6 536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6 667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565</a:t>
                      </a:r>
                    </a:p>
                  </a:txBody>
                  <a:tcPr marL="36000" marR="36000" marT="18000" marB="18000" anchor="b"/>
                </a:tc>
                <a:extLst>
                  <a:ext uri="{0D108BD9-81ED-4DB2-BD59-A6C34878D82A}">
                    <a16:rowId xmlns:a16="http://schemas.microsoft.com/office/drawing/2014/main" val="2717506543"/>
                  </a:ext>
                </a:extLst>
              </a:tr>
              <a:tr h="198000">
                <a:tc>
                  <a:txBody>
                    <a:bodyPr/>
                    <a:lstStyle/>
                    <a:p>
                      <a:pPr algn="l" fontAlgn="b"/>
                      <a:r>
                        <a:rPr lang="fi-FI" sz="1000" u="none" strike="noStrike" dirty="0">
                          <a:effectLst/>
                        </a:rPr>
                        <a:t>Keitele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1 842</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7 216</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3 198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2 798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5 373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4 840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2 720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610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1 510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5 393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844</a:t>
                      </a:r>
                    </a:p>
                  </a:txBody>
                  <a:tcPr marL="36000" marR="36000" marT="18000" marB="18000" anchor="b"/>
                </a:tc>
                <a:extLst>
                  <a:ext uri="{0D108BD9-81ED-4DB2-BD59-A6C34878D82A}">
                    <a16:rowId xmlns:a16="http://schemas.microsoft.com/office/drawing/2014/main" val="839047108"/>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6 302</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27 111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14 350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7 453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14 593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11 160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1 861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1 572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14 898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15 192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9 261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10 308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10 591</a:t>
                      </a:r>
                    </a:p>
                  </a:txBody>
                  <a:tcPr marL="36000" marR="36000" marT="18000" marB="18000" anchor="b"/>
                </a:tc>
                <a:extLst>
                  <a:ext uri="{0D108BD9-81ED-4DB2-BD59-A6C34878D82A}">
                    <a16:rowId xmlns:a16="http://schemas.microsoft.com/office/drawing/2014/main" val="2633503783"/>
                  </a:ext>
                </a:extLst>
              </a:tr>
              <a:tr h="198000">
                <a:tc>
                  <a:txBody>
                    <a:bodyPr/>
                    <a:lstStyle/>
                    <a:p>
                      <a:pPr algn="l" fontAlgn="b"/>
                      <a:r>
                        <a:rPr lang="fi-FI" sz="1000" u="none" strike="noStrike" dirty="0">
                          <a:effectLst/>
                        </a:rPr>
                        <a:t>Kuopio </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122 594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119 445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420 955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198 760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151 160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301 510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298 900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218 800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54 100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26 000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308 000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321 900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32 300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51 600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56 600</a:t>
                      </a:r>
                    </a:p>
                  </a:txBody>
                  <a:tcPr marL="36000" marR="36000" marT="18000" marB="18000" anchor="b"/>
                </a:tc>
                <a:extLst>
                  <a:ext uri="{0D108BD9-81ED-4DB2-BD59-A6C34878D82A}">
                    <a16:rowId xmlns:a16="http://schemas.microsoft.com/office/drawing/2014/main" val="3575710821"/>
                  </a:ext>
                </a:extLst>
              </a:tr>
              <a:tr h="198000">
                <a:tc>
                  <a:txBody>
                    <a:bodyPr/>
                    <a:lstStyle/>
                    <a:p>
                      <a:pPr algn="l" fontAlgn="b"/>
                      <a:r>
                        <a:rPr lang="fi-FI" sz="1000" u="none" strike="noStrike">
                          <a:effectLst/>
                        </a:rPr>
                        <a:t>Lapinlahti</a:t>
                      </a:r>
                      <a:r>
                        <a:rPr lang="fi-FI" sz="1000" u="none" strike="noStrike" baseline="30000">
                          <a:effectLst/>
                        </a:rPr>
                        <a:t>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5 827</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28 364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16 590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6 696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22 537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18 959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14 664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2 813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1 482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19 560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19 934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5 153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7 193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7 652</a:t>
                      </a:r>
                    </a:p>
                  </a:txBody>
                  <a:tcPr marL="36000" marR="36000" marT="18000" marB="18000" anchor="b"/>
                </a:tc>
                <a:extLst>
                  <a:ext uri="{0D108BD9-81ED-4DB2-BD59-A6C34878D82A}">
                    <a16:rowId xmlns:a16="http://schemas.microsoft.com/office/drawing/2014/main" val="4213664753"/>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9 177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7 935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30 547</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16 895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8 430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22 613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20 295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14 893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3 141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2 261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20 891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4 630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5 200</a:t>
                      </a:r>
                    </a:p>
                  </a:txBody>
                  <a:tcPr marL="36000" marR="36000" marT="18000" marB="18000" anchor="b"/>
                </a:tc>
                <a:extLst>
                  <a:ext uri="{0D108BD9-81ED-4DB2-BD59-A6C34878D82A}">
                    <a16:rowId xmlns:a16="http://schemas.microsoft.com/office/drawing/2014/main" val="1209356623"/>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3 862</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16 009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8 361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12 147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7 918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5 356</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1 360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1 202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8 119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5 614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6 039</a:t>
                      </a:r>
                    </a:p>
                  </a:txBody>
                  <a:tcPr marL="36000" marR="36000" marT="18000" marB="18000" anchor="b"/>
                </a:tc>
                <a:extLst>
                  <a:ext uri="{0D108BD9-81ED-4DB2-BD59-A6C34878D82A}">
                    <a16:rowId xmlns:a16="http://schemas.microsoft.com/office/drawing/2014/main" val="2330477153"/>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3 405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12 029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6 044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3 611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8 624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6 900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4 840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1 443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2 305</a:t>
                      </a:r>
                    </a:p>
                  </a:txBody>
                  <a:tcPr marL="36000" marR="36000" marT="18000" marB="18000" anchor="b"/>
                </a:tc>
                <a:extLst>
                  <a:ext uri="{0D108BD9-81ED-4DB2-BD59-A6C34878D82A}">
                    <a16:rowId xmlns:a16="http://schemas.microsoft.com/office/drawing/2014/main" val="1004189879"/>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2 740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7 083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3 610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2 143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4 343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3 328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1 773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494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1 061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2 220</a:t>
                      </a:r>
                    </a:p>
                  </a:txBody>
                  <a:tcPr marL="36000" marR="36000" marT="18000" marB="18000" anchor="b"/>
                </a:tc>
                <a:extLst>
                  <a:ext uri="{0D108BD9-81ED-4DB2-BD59-A6C34878D82A}">
                    <a16:rowId xmlns:a16="http://schemas.microsoft.com/office/drawing/2014/main" val="3615410377"/>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14 230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77 921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42 420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17 424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63 555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57 613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43 140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6 973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7 500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58 953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60 123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11 765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12 551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11 270</a:t>
                      </a:r>
                    </a:p>
                  </a:txBody>
                  <a:tcPr marL="36000" marR="36000" marT="18000" marB="18000" anchor="b"/>
                </a:tc>
                <a:extLst>
                  <a:ext uri="{0D108BD9-81ED-4DB2-BD59-A6C34878D82A}">
                    <a16:rowId xmlns:a16="http://schemas.microsoft.com/office/drawing/2014/main" val="2719883648"/>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3 449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13 288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7 068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3 416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9 825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7 418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4 811</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1 043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1 564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7 636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7 779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5 462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5 479</a:t>
                      </a:r>
                    </a:p>
                  </a:txBody>
                  <a:tcPr marL="36000" marR="36000" marT="18000" marB="18000" anchor="b"/>
                </a:tc>
                <a:extLst>
                  <a:ext uri="{0D108BD9-81ED-4DB2-BD59-A6C34878D82A}">
                    <a16:rowId xmlns:a16="http://schemas.microsoft.com/office/drawing/2014/main" val="2011271846"/>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6 763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5 546</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24 645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13 678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6 004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19 042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15 400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10 800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2 100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2 500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15 900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5 100</a:t>
                      </a:r>
                    </a:p>
                  </a:txBody>
                  <a:tcPr marL="36000" marR="36000" marT="18000" marB="18000" anchor="b"/>
                </a:tc>
                <a:extLst>
                  <a:ext uri="{0D108BD9-81ED-4DB2-BD59-A6C34878D82A}">
                    <a16:rowId xmlns:a16="http://schemas.microsoft.com/office/drawing/2014/main" val="2694786689"/>
                  </a:ext>
                </a:extLst>
              </a:tr>
              <a:tr h="198000">
                <a:tc>
                  <a:txBody>
                    <a:bodyPr/>
                    <a:lstStyle/>
                    <a:p>
                      <a:pPr algn="l" fontAlgn="b"/>
                      <a:r>
                        <a:rPr lang="fi-FI" sz="1000" u="none" strike="noStrike">
                          <a:effectLst/>
                        </a:rPr>
                        <a:t>Tervo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2 404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6 042</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3 364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1 742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3 118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2 153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624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700</a:t>
                      </a:r>
                    </a:p>
                  </a:txBody>
                  <a:tcPr marL="36000" marR="36000" marT="18000" marB="18000" anchor="b"/>
                </a:tc>
                <a:extLst>
                  <a:ext uri="{0D108BD9-81ED-4DB2-BD59-A6C34878D82A}">
                    <a16:rowId xmlns:a16="http://schemas.microsoft.com/office/drawing/2014/main" val="3145272278"/>
                  </a:ext>
                </a:extLst>
              </a:tr>
              <a:tr h="198000">
                <a:tc>
                  <a:txBody>
                    <a:bodyPr/>
                    <a:lstStyle/>
                    <a:p>
                      <a:pPr algn="l" fontAlgn="b"/>
                      <a:r>
                        <a:rPr lang="fi-FI" sz="1000" u="none" strike="noStrike">
                          <a:effectLst/>
                        </a:rPr>
                        <a:t>Tuusniemi</a:t>
                      </a:r>
                      <a:r>
                        <a:rPr lang="fi-FI" sz="1000" u="none" strike="noStrike" baseline="30000">
                          <a:effectLst/>
                        </a:rPr>
                        <a:t>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2 389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8 642</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4 519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2 620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5 803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5 200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3 419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1 149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632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5 280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5 366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140</a:t>
                      </a:r>
                    </a:p>
                  </a:txBody>
                  <a:tcPr marL="36000" marR="36000" marT="18000" marB="18000" anchor="b"/>
                </a:tc>
                <a:extLst>
                  <a:ext uri="{0D108BD9-81ED-4DB2-BD59-A6C34878D82A}">
                    <a16:rowId xmlns:a16="http://schemas.microsoft.com/office/drawing/2014/main" val="2255366797"/>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17 455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535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67 297</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32 298</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21 752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49 307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46 815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35 109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7 759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3 947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47 820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48 826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3 918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8 680</a:t>
                      </a:r>
                    </a:p>
                  </a:txBody>
                  <a:tcPr marL="36000" marR="36000" marT="18000" marB="18000" anchor="b"/>
                </a:tc>
                <a:extLst>
                  <a:ext uri="{0D108BD9-81ED-4DB2-BD59-A6C34878D82A}">
                    <a16:rowId xmlns:a16="http://schemas.microsoft.com/office/drawing/2014/main" val="1946992673"/>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2 519</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8 166</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3 515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3 115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5 647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3 785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2 523</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825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3 001</a:t>
                      </a:r>
                    </a:p>
                  </a:txBody>
                  <a:tcPr marL="36000" marR="36000" marT="18000" marB="18000" anchor="b"/>
                </a:tc>
                <a:extLst>
                  <a:ext uri="{0D108BD9-81ED-4DB2-BD59-A6C34878D82A}">
                    <a16:rowId xmlns:a16="http://schemas.microsoft.com/office/drawing/2014/main" val="481275980"/>
                  </a:ext>
                </a:extLst>
              </a:tr>
              <a:tr h="198000">
                <a:tc>
                  <a:txBody>
                    <a:bodyPr/>
                    <a:lstStyle/>
                    <a:p>
                      <a:pPr algn="l" fontAlgn="b"/>
                      <a:r>
                        <a:rPr lang="fi-FI" sz="1000" u="none" strike="noStrike">
                          <a:effectLst/>
                        </a:rPr>
                        <a:t>Vieremä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1 485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12 814</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7 295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3 108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11 329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8 270</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4 905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1 165</a:t>
                      </a:r>
                    </a:p>
                  </a:txBody>
                  <a:tcPr marL="36000" marR="36000" marT="18000" marB="18000" anchor="b"/>
                </a:tc>
                <a:tc>
                  <a:txBody>
                    <a:bodyPr/>
                    <a:lstStyle/>
                    <a:p>
                      <a:pPr algn="r" fontAlgn="b"/>
                      <a:r>
                        <a:rPr lang="fi-FI" sz="1000" b="0" i="1" u="none" strike="noStrike">
                          <a:solidFill>
                            <a:srgbClr val="000000"/>
                          </a:solidFill>
                          <a:effectLst/>
                          <a:latin typeface="Calibri" panose="020F0502020204030204" pitchFamily="34" charset="0"/>
                        </a:rPr>
                        <a:t>2 200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8 675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8 854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4 751</a:t>
                      </a:r>
                    </a:p>
                  </a:txBody>
                  <a:tcPr marL="36000" marR="36000" marT="18000" marB="18000" anchor="b"/>
                </a:tc>
                <a:extLst>
                  <a:ext uri="{0D108BD9-81ED-4DB2-BD59-A6C34878D82A}">
                    <a16:rowId xmlns:a16="http://schemas.microsoft.com/office/drawing/2014/main" val="192136643"/>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247 689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246 891</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827</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885 732</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447 729</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276 255</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637 567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582 397</a:t>
                      </a:r>
                    </a:p>
                  </a:txBody>
                  <a:tcPr marL="36000" marR="36000" marT="18000" marB="18000" anchor="b"/>
                </a:tc>
                <a:tc>
                  <a:txBody>
                    <a:bodyPr/>
                    <a:lstStyle/>
                    <a:p>
                      <a:pPr algn="r" fontAlgn="b"/>
                      <a:r>
                        <a:rPr lang="fi-FI" sz="1000" b="1" i="1" u="none" strike="noStrike">
                          <a:solidFill>
                            <a:srgbClr val="000000"/>
                          </a:solidFill>
                          <a:effectLst/>
                          <a:latin typeface="Calibri" panose="020F0502020204030204" pitchFamily="34" charset="0"/>
                        </a:rPr>
                        <a:t>423 876</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96 458</a:t>
                      </a:r>
                    </a:p>
                  </a:txBody>
                  <a:tcPr marL="36000" marR="36000" marT="18000" marB="18000" anchor="b"/>
                </a:tc>
                <a:tc>
                  <a:txBody>
                    <a:bodyPr/>
                    <a:lstStyle/>
                    <a:p>
                      <a:pPr algn="r" fontAlgn="b"/>
                      <a:r>
                        <a:rPr lang="fi-FI" sz="1000" b="1" i="1" u="none" strike="noStrike" dirty="0">
                          <a:solidFill>
                            <a:srgbClr val="000000"/>
                          </a:solidFill>
                          <a:effectLst/>
                          <a:latin typeface="Calibri" panose="020F0502020204030204" pitchFamily="34" charset="0"/>
                        </a:rPr>
                        <a:t>62 063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598 218</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618 000</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118 111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153 933</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159 373</a:t>
                      </a:r>
                    </a:p>
                  </a:txBody>
                  <a:tcPr marL="36000" marR="36000" marT="18000" marB="18000" anchor="b"/>
                </a:tc>
                <a:extLst>
                  <a:ext uri="{0D108BD9-81ED-4DB2-BD59-A6C34878D82A}">
                    <a16:rowId xmlns:a16="http://schemas.microsoft.com/office/drawing/2014/main" val="3831054730"/>
                  </a:ext>
                </a:extLst>
              </a:tr>
            </a:tbl>
          </a:graphicData>
        </a:graphic>
      </p:graphicFrame>
    </p:spTree>
    <p:extLst>
      <p:ext uri="{BB962C8B-B14F-4D97-AF65-F5344CB8AC3E}">
        <p14:creationId xmlns:p14="http://schemas.microsoft.com/office/powerpoint/2010/main" val="9087419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11">
            <a:alpha val="0"/>
          </a:srgbClr>
        </a:solidFill>
        <a:effectLst/>
      </p:bgPr>
    </p:bg>
    <p:spTree>
      <p:nvGrpSpPr>
        <p:cNvPr id="1" name=""/>
        <p:cNvGrpSpPr/>
        <p:nvPr/>
      </p:nvGrpSpPr>
      <p:grpSpPr>
        <a:xfrm>
          <a:off x="0" y="0"/>
          <a:ext cx="0" cy="0"/>
          <a:chOff x="0" y="0"/>
          <a:chExt cx="0" cy="0"/>
        </a:xfrm>
      </p:grpSpPr>
      <p:sp>
        <p:nvSpPr>
          <p:cNvPr id="10" name="Otsikko 1">
            <a:extLst>
              <a:ext uri="{FF2B5EF4-FFF2-40B4-BE49-F238E27FC236}">
                <a16:creationId xmlns:a16="http://schemas.microsoft.com/office/drawing/2014/main" id="{3E4F8491-AF3F-C14A-BED4-E48810A92E9C}"/>
              </a:ext>
            </a:extLst>
          </p:cNvPr>
          <p:cNvSpPr>
            <a:spLocks noGrp="1"/>
          </p:cNvSpPr>
          <p:nvPr>
            <p:ph type="title"/>
          </p:nvPr>
        </p:nvSpPr>
        <p:spPr>
          <a:xfrm>
            <a:off x="448456" y="365125"/>
            <a:ext cx="11288842" cy="1325563"/>
          </a:xfrm>
        </p:spPr>
        <p:txBody>
          <a:bodyPr>
            <a:normAutofit/>
          </a:bodyPr>
          <a:lstStyle/>
          <a:p>
            <a:r>
              <a:rPr lang="fi-FI" sz="3200" dirty="0"/>
              <a:t>Pohjois-Savon kuntien talousarviot v. 2024 (€/as) 2/6</a:t>
            </a:r>
            <a:br>
              <a:rPr lang="fi-FI" dirty="0"/>
            </a:br>
            <a:r>
              <a:rPr lang="fi-FI" sz="2000" dirty="0"/>
              <a:t>(ml. liikelaitokset) (tiedot sisältävät vain ulkoiset menot ja tulot)</a:t>
            </a:r>
          </a:p>
        </p:txBody>
      </p:sp>
      <p:pic>
        <p:nvPicPr>
          <p:cNvPr id="7" name="Kuva 6">
            <a:extLst>
              <a:ext uri="{FF2B5EF4-FFF2-40B4-BE49-F238E27FC236}">
                <a16:creationId xmlns:a16="http://schemas.microsoft.com/office/drawing/2014/main" id="{34C10C92-2E94-7A44-BD24-737A3C00410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9755943" y="6332259"/>
            <a:ext cx="2316136" cy="409184"/>
          </a:xfrm>
          <a:prstGeom prst="rect">
            <a:avLst/>
          </a:prstGeom>
        </p:spPr>
      </p:pic>
      <p:sp>
        <p:nvSpPr>
          <p:cNvPr id="3" name="Tekstiruutu 2">
            <a:extLst>
              <a:ext uri="{FF2B5EF4-FFF2-40B4-BE49-F238E27FC236}">
                <a16:creationId xmlns:a16="http://schemas.microsoft.com/office/drawing/2014/main" id="{90D09AB7-42CA-E04F-55ED-05903250244F}"/>
              </a:ext>
            </a:extLst>
          </p:cNvPr>
          <p:cNvSpPr txBox="1"/>
          <p:nvPr/>
        </p:nvSpPr>
        <p:spPr>
          <a:xfrm>
            <a:off x="0" y="6633721"/>
            <a:ext cx="8697680" cy="230832"/>
          </a:xfrm>
          <a:prstGeom prst="rect">
            <a:avLst/>
          </a:prstGeom>
          <a:noFill/>
        </p:spPr>
        <p:txBody>
          <a:bodyPr wrap="square">
            <a:spAutoFit/>
          </a:bodyPr>
          <a:lstStyle/>
          <a:p>
            <a:r>
              <a:rPr lang="fi-FI" sz="900" dirty="0">
                <a:solidFill>
                  <a:schemeClr val="tx1"/>
                </a:solidFill>
              </a:rPr>
              <a:t>Lähde: </a:t>
            </a:r>
            <a:r>
              <a:rPr lang="fi-FI" sz="900" dirty="0"/>
              <a:t>v</a:t>
            </a:r>
            <a:r>
              <a:rPr lang="fi-FI" sz="900" dirty="0">
                <a:solidFill>
                  <a:schemeClr val="tx1"/>
                </a:solidFill>
              </a:rPr>
              <a:t>äestö</a:t>
            </a:r>
            <a:r>
              <a:rPr lang="fi-FI" sz="900" dirty="0"/>
              <a:t>: </a:t>
            </a:r>
            <a:r>
              <a:rPr lang="fi-FI" sz="900" dirty="0">
                <a:solidFill>
                  <a:schemeClr val="tx1"/>
                </a:solidFill>
              </a:rPr>
              <a:t>Tilastokeskus / muut tiedot: kysely Pohjois-Savon kunnille kuntien talousarvioista, marras-joulukuu 2023</a:t>
            </a:r>
          </a:p>
        </p:txBody>
      </p:sp>
      <p:graphicFrame>
        <p:nvGraphicFramePr>
          <p:cNvPr id="2" name="Taulukko 1">
            <a:extLst>
              <a:ext uri="{FF2B5EF4-FFF2-40B4-BE49-F238E27FC236}">
                <a16:creationId xmlns:a16="http://schemas.microsoft.com/office/drawing/2014/main" id="{BED4326E-6E3A-9A98-FE10-DC272D6B59AE}"/>
              </a:ext>
            </a:extLst>
          </p:cNvPr>
          <p:cNvGraphicFramePr>
            <a:graphicFrameLocks noGrp="1"/>
          </p:cNvGraphicFramePr>
          <p:nvPr>
            <p:extLst>
              <p:ext uri="{D42A27DB-BD31-4B8C-83A1-F6EECF244321}">
                <p14:modId xmlns:p14="http://schemas.microsoft.com/office/powerpoint/2010/main" val="642728789"/>
              </p:ext>
            </p:extLst>
          </p:nvPr>
        </p:nvGraphicFramePr>
        <p:xfrm>
          <a:off x="602877" y="1609200"/>
          <a:ext cx="10980000" cy="4680000"/>
        </p:xfrm>
        <a:graphic>
          <a:graphicData uri="http://schemas.openxmlformats.org/drawingml/2006/table">
            <a:tbl>
              <a:tblPr firstRow="1" bandRow="1">
                <a:tableStyleId>{9D7B26C5-4107-4FEC-AEDC-1716B250A1EF}</a:tableStyleId>
              </a:tblPr>
              <a:tblGrid>
                <a:gridCol w="900000">
                  <a:extLst>
                    <a:ext uri="{9D8B030D-6E8A-4147-A177-3AD203B41FA5}">
                      <a16:colId xmlns:a16="http://schemas.microsoft.com/office/drawing/2014/main" val="2956423309"/>
                    </a:ext>
                  </a:extLst>
                </a:gridCol>
                <a:gridCol w="684000">
                  <a:extLst>
                    <a:ext uri="{9D8B030D-6E8A-4147-A177-3AD203B41FA5}">
                      <a16:colId xmlns:a16="http://schemas.microsoft.com/office/drawing/2014/main" val="2939349576"/>
                    </a:ext>
                  </a:extLst>
                </a:gridCol>
                <a:gridCol w="612000">
                  <a:extLst>
                    <a:ext uri="{9D8B030D-6E8A-4147-A177-3AD203B41FA5}">
                      <a16:colId xmlns:a16="http://schemas.microsoft.com/office/drawing/2014/main" val="3785378527"/>
                    </a:ext>
                  </a:extLst>
                </a:gridCol>
                <a:gridCol w="612000">
                  <a:extLst>
                    <a:ext uri="{9D8B030D-6E8A-4147-A177-3AD203B41FA5}">
                      <a16:colId xmlns:a16="http://schemas.microsoft.com/office/drawing/2014/main" val="3205699038"/>
                    </a:ext>
                  </a:extLst>
                </a:gridCol>
                <a:gridCol w="612000">
                  <a:extLst>
                    <a:ext uri="{9D8B030D-6E8A-4147-A177-3AD203B41FA5}">
                      <a16:colId xmlns:a16="http://schemas.microsoft.com/office/drawing/2014/main" val="814869577"/>
                    </a:ext>
                  </a:extLst>
                </a:gridCol>
                <a:gridCol w="720000">
                  <a:extLst>
                    <a:ext uri="{9D8B030D-6E8A-4147-A177-3AD203B41FA5}">
                      <a16:colId xmlns:a16="http://schemas.microsoft.com/office/drawing/2014/main" val="610506525"/>
                    </a:ext>
                  </a:extLst>
                </a:gridCol>
                <a:gridCol w="684000">
                  <a:extLst>
                    <a:ext uri="{9D8B030D-6E8A-4147-A177-3AD203B41FA5}">
                      <a16:colId xmlns:a16="http://schemas.microsoft.com/office/drawing/2014/main" val="4093085061"/>
                    </a:ext>
                  </a:extLst>
                </a:gridCol>
                <a:gridCol w="612000">
                  <a:extLst>
                    <a:ext uri="{9D8B030D-6E8A-4147-A177-3AD203B41FA5}">
                      <a16:colId xmlns:a16="http://schemas.microsoft.com/office/drawing/2014/main" val="2100665192"/>
                    </a:ext>
                  </a:extLst>
                </a:gridCol>
                <a:gridCol w="612000">
                  <a:extLst>
                    <a:ext uri="{9D8B030D-6E8A-4147-A177-3AD203B41FA5}">
                      <a16:colId xmlns:a16="http://schemas.microsoft.com/office/drawing/2014/main" val="3703152578"/>
                    </a:ext>
                  </a:extLst>
                </a:gridCol>
                <a:gridCol w="648000">
                  <a:extLst>
                    <a:ext uri="{9D8B030D-6E8A-4147-A177-3AD203B41FA5}">
                      <a16:colId xmlns:a16="http://schemas.microsoft.com/office/drawing/2014/main" val="2428852863"/>
                    </a:ext>
                  </a:extLst>
                </a:gridCol>
                <a:gridCol w="612000">
                  <a:extLst>
                    <a:ext uri="{9D8B030D-6E8A-4147-A177-3AD203B41FA5}">
                      <a16:colId xmlns:a16="http://schemas.microsoft.com/office/drawing/2014/main" val="3683514950"/>
                    </a:ext>
                  </a:extLst>
                </a:gridCol>
                <a:gridCol w="612000">
                  <a:extLst>
                    <a:ext uri="{9D8B030D-6E8A-4147-A177-3AD203B41FA5}">
                      <a16:colId xmlns:a16="http://schemas.microsoft.com/office/drawing/2014/main" val="1730840215"/>
                    </a:ext>
                  </a:extLst>
                </a:gridCol>
                <a:gridCol w="612000">
                  <a:extLst>
                    <a:ext uri="{9D8B030D-6E8A-4147-A177-3AD203B41FA5}">
                      <a16:colId xmlns:a16="http://schemas.microsoft.com/office/drawing/2014/main" val="4294136790"/>
                    </a:ext>
                  </a:extLst>
                </a:gridCol>
                <a:gridCol w="612000">
                  <a:extLst>
                    <a:ext uri="{9D8B030D-6E8A-4147-A177-3AD203B41FA5}">
                      <a16:colId xmlns:a16="http://schemas.microsoft.com/office/drawing/2014/main" val="3417388110"/>
                    </a:ext>
                  </a:extLst>
                </a:gridCol>
                <a:gridCol w="612000">
                  <a:extLst>
                    <a:ext uri="{9D8B030D-6E8A-4147-A177-3AD203B41FA5}">
                      <a16:colId xmlns:a16="http://schemas.microsoft.com/office/drawing/2014/main" val="947463166"/>
                    </a:ext>
                  </a:extLst>
                </a:gridCol>
                <a:gridCol w="612000">
                  <a:extLst>
                    <a:ext uri="{9D8B030D-6E8A-4147-A177-3AD203B41FA5}">
                      <a16:colId xmlns:a16="http://schemas.microsoft.com/office/drawing/2014/main" val="122644784"/>
                    </a:ext>
                  </a:extLst>
                </a:gridCol>
                <a:gridCol w="612000">
                  <a:extLst>
                    <a:ext uri="{9D8B030D-6E8A-4147-A177-3AD203B41FA5}">
                      <a16:colId xmlns:a16="http://schemas.microsoft.com/office/drawing/2014/main" val="810080601"/>
                    </a:ext>
                  </a:extLst>
                </a:gridCol>
              </a:tblGrid>
              <a:tr h="720000">
                <a:tc>
                  <a:txBody>
                    <a:bodyPr/>
                    <a:lstStyle/>
                    <a:p>
                      <a:pPr algn="l" fontAlgn="b"/>
                      <a:r>
                        <a:rPr lang="fi-FI" sz="1000" u="none" strike="noStrike" dirty="0">
                          <a:effectLst/>
                        </a:rPr>
                        <a:t>Kunta</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Väestö</a:t>
                      </a:r>
                      <a:br>
                        <a:rPr lang="fi-FI" sz="1000" b="0" u="none" strike="noStrike" dirty="0">
                          <a:effectLst/>
                        </a:rPr>
                      </a:br>
                      <a:r>
                        <a:rPr lang="fi-FI" sz="1000" b="0" u="none" strike="noStrike" dirty="0">
                          <a:effectLst/>
                        </a:rPr>
                        <a:t>31.12.</a:t>
                      </a:r>
                      <a:br>
                        <a:rPr lang="fi-FI" sz="1000" b="0" u="none" strike="noStrike" dirty="0">
                          <a:effectLst/>
                        </a:rPr>
                      </a:br>
                      <a:r>
                        <a:rPr lang="fi-FI" sz="1000" b="0" u="none" strike="noStrike" dirty="0">
                          <a:effectLst/>
                        </a:rPr>
                        <a:t>2022</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tulot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Valmistus</a:t>
                      </a:r>
                      <a:br>
                        <a:rPr lang="fi-FI" sz="1000" b="0" i="1" u="none" strike="noStrike" dirty="0">
                          <a:effectLst/>
                        </a:rPr>
                      </a:br>
                      <a:r>
                        <a:rPr lang="fi-FI" sz="1000" b="0" i="1" u="none" strike="noStrike" dirty="0">
                          <a:effectLst/>
                        </a:rPr>
                        <a:t>omaan</a:t>
                      </a:r>
                      <a:br>
                        <a:rPr lang="fi-FI" sz="1000" b="0" i="1" u="none" strike="noStrike" dirty="0">
                          <a:effectLst/>
                        </a:rPr>
                      </a:br>
                      <a:r>
                        <a:rPr lang="fi-FI" sz="1000" b="0" i="1" u="none" strike="noStrike" dirty="0">
                          <a:effectLst/>
                        </a:rPr>
                        <a:t>käyttöön</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Toiminta-</a:t>
                      </a:r>
                      <a:br>
                        <a:rPr lang="fi-FI" sz="1000" u="none" strike="noStrike" dirty="0">
                          <a:effectLst/>
                        </a:rPr>
                      </a:br>
                      <a:r>
                        <a:rPr lang="fi-FI" sz="1000" u="none" strike="noStrike" dirty="0">
                          <a:effectLst/>
                        </a:rPr>
                        <a:t>menot</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Henkilöstö-</a:t>
                      </a:r>
                      <a:br>
                        <a:rPr lang="fi-FI" sz="1000" b="0" i="1" u="none" strike="noStrike" dirty="0">
                          <a:effectLst/>
                        </a:rPr>
                      </a:br>
                      <a:r>
                        <a:rPr lang="fi-FI" sz="1000" b="0" i="1" u="none" strike="noStrike" dirty="0">
                          <a:effectLst/>
                        </a:rPr>
                        <a:t>menot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Palvelujen</a:t>
                      </a:r>
                      <a:br>
                        <a:rPr lang="fi-FI" sz="1000" b="0" i="1" u="none" strike="noStrike" dirty="0">
                          <a:effectLst/>
                        </a:rPr>
                      </a:br>
                      <a:r>
                        <a:rPr lang="fi-FI" sz="1000" b="0" i="1" u="none" strike="noStrike" dirty="0">
                          <a:effectLst/>
                        </a:rPr>
                        <a:t>ostot</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Toiminta-</a:t>
                      </a:r>
                      <a:br>
                        <a:rPr lang="fi-FI" sz="1000" b="0" u="none" strike="noStrike" dirty="0">
                          <a:effectLst/>
                        </a:rPr>
                      </a:br>
                      <a:r>
                        <a:rPr lang="fi-FI" sz="1000" b="0" u="none" strike="noStrike" dirty="0">
                          <a:effectLst/>
                        </a:rPr>
                        <a:t>kate</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Verotulot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2024</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Kunnallis-</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Kiinteistö-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1" u="none" strike="noStrike" dirty="0">
                          <a:effectLst/>
                        </a:rPr>
                        <a:t>Yhteisö-</a:t>
                      </a:r>
                      <a:br>
                        <a:rPr lang="fi-FI" sz="1000" b="0" i="1" u="none" strike="noStrike" dirty="0">
                          <a:effectLst/>
                        </a:rPr>
                      </a:br>
                      <a:r>
                        <a:rPr lang="fi-FI" sz="1000" b="0" i="1" u="none" strike="noStrike" dirty="0">
                          <a:effectLst/>
                        </a:rPr>
                        <a:t>vero</a:t>
                      </a:r>
                      <a:endParaRPr lang="fi-FI" sz="1000" b="0" i="1"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Verotulot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u="none" strike="noStrike" dirty="0">
                          <a:effectLst/>
                        </a:rPr>
                        <a:t>Valtion-</a:t>
                      </a:r>
                      <a:br>
                        <a:rPr lang="fi-FI" sz="1000" u="none" strike="noStrike" dirty="0">
                          <a:effectLst/>
                        </a:rPr>
                      </a:br>
                      <a:r>
                        <a:rPr lang="fi-FI" sz="1000" u="none" strike="noStrike" dirty="0">
                          <a:effectLst/>
                        </a:rPr>
                        <a:t>osuudet</a:t>
                      </a:r>
                      <a:br>
                        <a:rPr lang="fi-FI" sz="1000" u="none" strike="noStrike" dirty="0">
                          <a:effectLst/>
                        </a:rPr>
                      </a:br>
                      <a:r>
                        <a:rPr lang="fi-FI" sz="1000" u="none" strike="noStrike" dirty="0">
                          <a:effectLst/>
                        </a:rPr>
                        <a:t>yhteensä</a:t>
                      </a:r>
                      <a:br>
                        <a:rPr lang="fi-FI" sz="1000" u="none" strike="noStrike" dirty="0">
                          <a:effectLst/>
                        </a:rPr>
                      </a:br>
                      <a:r>
                        <a:rPr lang="fi-FI" sz="1000" u="none" strike="noStrike" dirty="0">
                          <a:effectLst/>
                        </a:rPr>
                        <a:t>v. 2024</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2025</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u="none" strike="noStrike" dirty="0">
                          <a:effectLst/>
                        </a:rPr>
                        <a:t>Valtion-</a:t>
                      </a:r>
                      <a:br>
                        <a:rPr lang="fi-FI" sz="1000" b="0" u="none" strike="noStrike" dirty="0">
                          <a:effectLst/>
                        </a:rPr>
                      </a:br>
                      <a:r>
                        <a:rPr lang="fi-FI" sz="1000" b="0" u="none" strike="noStrike" dirty="0">
                          <a:effectLst/>
                        </a:rPr>
                        <a:t>osuudet</a:t>
                      </a:r>
                      <a:br>
                        <a:rPr lang="fi-FI" sz="1000" b="0" u="none" strike="noStrike" dirty="0">
                          <a:effectLst/>
                        </a:rPr>
                      </a:br>
                      <a:r>
                        <a:rPr lang="fi-FI" sz="1000" b="0" u="none" strike="noStrike" dirty="0">
                          <a:effectLst/>
                        </a:rPr>
                        <a:t>yhteensä</a:t>
                      </a:r>
                      <a:br>
                        <a:rPr lang="fi-FI" sz="1000" b="0" u="none" strike="noStrike" dirty="0">
                          <a:effectLst/>
                        </a:rPr>
                      </a:br>
                      <a:r>
                        <a:rPr lang="fi-FI" sz="1000" b="0" u="none" strike="noStrike" dirty="0">
                          <a:effectLst/>
                        </a:rPr>
                        <a:t>v. 2026</a:t>
                      </a:r>
                      <a:endParaRPr lang="fi-FI" sz="1000" b="0" i="0" u="none" strike="noStrike" dirty="0">
                        <a:solidFill>
                          <a:srgbClr val="000000"/>
                        </a:solidFill>
                        <a:effectLst/>
                        <a:latin typeface="Calibri" panose="020F0502020204030204" pitchFamily="34" charset="0"/>
                      </a:endParaRPr>
                    </a:p>
                  </a:txBody>
                  <a:tcPr marL="36000" marR="36000" marT="18000" marB="18000" anchor="b"/>
                </a:tc>
                <a:extLst>
                  <a:ext uri="{0D108BD9-81ED-4DB2-BD59-A6C34878D82A}">
                    <a16:rowId xmlns:a16="http://schemas.microsoft.com/office/drawing/2014/main" val="2044810321"/>
                  </a:ext>
                </a:extLst>
              </a:tr>
              <a:tr h="198000">
                <a:tc>
                  <a:txBody>
                    <a:bodyPr/>
                    <a:lstStyle/>
                    <a:p>
                      <a:pPr algn="l" fontAlgn="b"/>
                      <a:r>
                        <a:rPr lang="fi-FI" sz="1000" u="none" strike="noStrike" dirty="0">
                          <a:effectLst/>
                        </a:rPr>
                        <a:t>Iisalmi</a:t>
                      </a:r>
                      <a:endParaRPr lang="fi-FI" sz="1000" b="0"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dirty="0">
                          <a:solidFill>
                            <a:srgbClr val="000000"/>
                          </a:solidFill>
                          <a:effectLst/>
                          <a:latin typeface="Calibri" panose="020F0502020204030204" pitchFamily="34" charset="0"/>
                        </a:rPr>
                        <a:t>20 801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4 612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2 604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1 188</a:t>
                      </a:r>
                    </a:p>
                  </a:txBody>
                  <a:tcPr marL="36000" marR="36000" marT="18000" marB="18000" anchor="b"/>
                </a:tc>
                <a:extLst>
                  <a:ext uri="{0D108BD9-81ED-4DB2-BD59-A6C34878D82A}">
                    <a16:rowId xmlns:a16="http://schemas.microsoft.com/office/drawing/2014/main" val="3865361053"/>
                  </a:ext>
                </a:extLst>
              </a:tr>
              <a:tr h="198000">
                <a:tc>
                  <a:txBody>
                    <a:bodyPr/>
                    <a:lstStyle/>
                    <a:p>
                      <a:pPr algn="l" fontAlgn="b"/>
                      <a:r>
                        <a:rPr lang="fi-FI" sz="1000" u="none" strike="noStrike">
                          <a:effectLst/>
                        </a:rPr>
                        <a:t>Joroinen</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4 540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1 703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775</a:t>
                      </a:r>
                    </a:p>
                  </a:txBody>
                  <a:tcPr marL="36000" marR="36000" marT="18000" marB="18000" anchor="b"/>
                </a:tc>
                <a:extLst>
                  <a:ext uri="{0D108BD9-81ED-4DB2-BD59-A6C34878D82A}">
                    <a16:rowId xmlns:a16="http://schemas.microsoft.com/office/drawing/2014/main" val="1131052307"/>
                  </a:ext>
                </a:extLst>
              </a:tr>
              <a:tr h="198000">
                <a:tc>
                  <a:txBody>
                    <a:bodyPr/>
                    <a:lstStyle/>
                    <a:p>
                      <a:pPr algn="l" fontAlgn="b"/>
                      <a:r>
                        <a:rPr lang="fi-FI" sz="1000" u="none" strike="noStrike">
                          <a:effectLst/>
                        </a:rPr>
                        <a:t>Kaavi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614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1 186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2 160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2 479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210</a:t>
                      </a:r>
                    </a:p>
                  </a:txBody>
                  <a:tcPr marL="36000" marR="36000" marT="18000" marB="18000" anchor="b"/>
                </a:tc>
                <a:extLst>
                  <a:ext uri="{0D108BD9-81ED-4DB2-BD59-A6C34878D82A}">
                    <a16:rowId xmlns:a16="http://schemas.microsoft.com/office/drawing/2014/main" val="541834180"/>
                  </a:ext>
                </a:extLst>
              </a:tr>
              <a:tr h="198000">
                <a:tc>
                  <a:txBody>
                    <a:bodyPr/>
                    <a:lstStyle/>
                    <a:p>
                      <a:pPr algn="l" fontAlgn="b"/>
                      <a:r>
                        <a:rPr lang="fi-FI" sz="1000" u="none" strike="noStrike">
                          <a:effectLst/>
                        </a:rPr>
                        <a:t>Keitele</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1 379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2 648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2 592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416</a:t>
                      </a:r>
                    </a:p>
                  </a:txBody>
                  <a:tcPr marL="36000" marR="36000" marT="18000" marB="18000" anchor="b"/>
                </a:tc>
                <a:extLst>
                  <a:ext uri="{0D108BD9-81ED-4DB2-BD59-A6C34878D82A}">
                    <a16:rowId xmlns:a16="http://schemas.microsoft.com/office/drawing/2014/main" val="4175207233"/>
                  </a:ext>
                </a:extLst>
              </a:tr>
              <a:tr h="198000">
                <a:tc>
                  <a:txBody>
                    <a:bodyPr/>
                    <a:lstStyle/>
                    <a:p>
                      <a:pPr algn="l" fontAlgn="b"/>
                      <a:r>
                        <a:rPr lang="fi-FI" sz="1000" u="none" strike="noStrike">
                          <a:effectLst/>
                        </a:rPr>
                        <a:t>Kiuruvesi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3 569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1 889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1 357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1 394</a:t>
                      </a:r>
                    </a:p>
                  </a:txBody>
                  <a:tcPr marL="36000" marR="36000" marT="18000" marB="18000" anchor="b"/>
                </a:tc>
                <a:extLst>
                  <a:ext uri="{0D108BD9-81ED-4DB2-BD59-A6C34878D82A}">
                    <a16:rowId xmlns:a16="http://schemas.microsoft.com/office/drawing/2014/main" val="1202374575"/>
                  </a:ext>
                </a:extLst>
              </a:tr>
              <a:tr h="198000">
                <a:tc>
                  <a:txBody>
                    <a:bodyPr/>
                    <a:lstStyle/>
                    <a:p>
                      <a:pPr algn="l" fontAlgn="b"/>
                      <a:r>
                        <a:rPr lang="fi-FI" sz="1000" u="none" strike="noStrike">
                          <a:effectLst/>
                        </a:rPr>
                        <a:t>Kuopio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122 594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974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2 438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462</a:t>
                      </a:r>
                    </a:p>
                  </a:txBody>
                  <a:tcPr marL="36000" marR="36000" marT="18000" marB="18000" anchor="b"/>
                </a:tc>
                <a:extLst>
                  <a:ext uri="{0D108BD9-81ED-4DB2-BD59-A6C34878D82A}">
                    <a16:rowId xmlns:a16="http://schemas.microsoft.com/office/drawing/2014/main" val="4089796602"/>
                  </a:ext>
                </a:extLst>
              </a:tr>
              <a:tr h="198000">
                <a:tc>
                  <a:txBody>
                    <a:bodyPr/>
                    <a:lstStyle/>
                    <a:p>
                      <a:pPr algn="l" fontAlgn="b"/>
                      <a:r>
                        <a:rPr lang="fi-FI" sz="1000" u="none" strike="noStrike">
                          <a:effectLst/>
                        </a:rPr>
                        <a:t>Lapinlahti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9 099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3 117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2 150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841</a:t>
                      </a:r>
                    </a:p>
                  </a:txBody>
                  <a:tcPr marL="36000" marR="36000" marT="18000" marB="18000" anchor="b"/>
                </a:tc>
                <a:extLst>
                  <a:ext uri="{0D108BD9-81ED-4DB2-BD59-A6C34878D82A}">
                    <a16:rowId xmlns:a16="http://schemas.microsoft.com/office/drawing/2014/main" val="3450695694"/>
                  </a:ext>
                </a:extLst>
              </a:tr>
              <a:tr h="198000">
                <a:tc>
                  <a:txBody>
                    <a:bodyPr/>
                    <a:lstStyle/>
                    <a:p>
                      <a:pPr algn="l" fontAlgn="b"/>
                      <a:r>
                        <a:rPr lang="fi-FI" sz="1000" u="none" strike="noStrike">
                          <a:effectLst/>
                        </a:rPr>
                        <a:t>Leppävirta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9 177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865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2 212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1 623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246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2 317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567</a:t>
                      </a:r>
                    </a:p>
                  </a:txBody>
                  <a:tcPr marL="36000" marR="36000" marT="18000" marB="18000" anchor="b"/>
                </a:tc>
                <a:extLst>
                  <a:ext uri="{0D108BD9-81ED-4DB2-BD59-A6C34878D82A}">
                    <a16:rowId xmlns:a16="http://schemas.microsoft.com/office/drawing/2014/main" val="1816189352"/>
                  </a:ext>
                </a:extLst>
              </a:tr>
              <a:tr h="198000">
                <a:tc>
                  <a:txBody>
                    <a:bodyPr/>
                    <a:lstStyle/>
                    <a:p>
                      <a:pPr algn="l" fontAlgn="b"/>
                      <a:r>
                        <a:rPr lang="fi-FI" sz="1000" u="none" strike="noStrike">
                          <a:effectLst/>
                        </a:rPr>
                        <a:t>Pielavesi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3 867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290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1 999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1 461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1 459</a:t>
                      </a:r>
                    </a:p>
                  </a:txBody>
                  <a:tcPr marL="36000" marR="36000" marT="18000" marB="18000" anchor="b"/>
                </a:tc>
                <a:extLst>
                  <a:ext uri="{0D108BD9-81ED-4DB2-BD59-A6C34878D82A}">
                    <a16:rowId xmlns:a16="http://schemas.microsoft.com/office/drawing/2014/main" val="1491888597"/>
                  </a:ext>
                </a:extLst>
              </a:tr>
              <a:tr h="198000">
                <a:tc>
                  <a:txBody>
                    <a:bodyPr/>
                    <a:lstStyle/>
                    <a:p>
                      <a:pPr algn="l" fontAlgn="b"/>
                      <a:r>
                        <a:rPr lang="fi-FI" sz="1000" u="none" strike="noStrike">
                          <a:effectLst/>
                        </a:rPr>
                        <a:t>Rautalampi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1 149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4 058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2 362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785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778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778</a:t>
                      </a:r>
                    </a:p>
                  </a:txBody>
                  <a:tcPr marL="36000" marR="36000" marT="18000" marB="18000" anchor="b"/>
                </a:tc>
                <a:extLst>
                  <a:ext uri="{0D108BD9-81ED-4DB2-BD59-A6C34878D82A}">
                    <a16:rowId xmlns:a16="http://schemas.microsoft.com/office/drawing/2014/main" val="3090407723"/>
                  </a:ext>
                </a:extLst>
              </a:tr>
              <a:tr h="198000">
                <a:tc>
                  <a:txBody>
                    <a:bodyPr/>
                    <a:lstStyle/>
                    <a:p>
                      <a:pPr algn="l" fontAlgn="b"/>
                      <a:r>
                        <a:rPr lang="fi-FI" sz="1000" u="none" strike="noStrike">
                          <a:effectLst/>
                        </a:rPr>
                        <a:t>Rautavaara</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4 796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2 405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1 503</a:t>
                      </a:r>
                    </a:p>
                  </a:txBody>
                  <a:tcPr marL="36000" marR="36000" marT="18000" marB="18000" anchor="b"/>
                </a:tc>
                <a:extLst>
                  <a:ext uri="{0D108BD9-81ED-4DB2-BD59-A6C34878D82A}">
                    <a16:rowId xmlns:a16="http://schemas.microsoft.com/office/drawing/2014/main" val="1281670953"/>
                  </a:ext>
                </a:extLst>
              </a:tr>
              <a:tr h="198000">
                <a:tc>
                  <a:txBody>
                    <a:bodyPr/>
                    <a:lstStyle/>
                    <a:p>
                      <a:pPr algn="l" fontAlgn="b"/>
                      <a:r>
                        <a:rPr lang="fi-FI" sz="1000" u="none" strike="noStrike">
                          <a:effectLst/>
                        </a:rPr>
                        <a:t>Siilinjärvi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21 232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821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353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2 777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2 832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554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591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531</a:t>
                      </a:r>
                    </a:p>
                  </a:txBody>
                  <a:tcPr marL="36000" marR="36000" marT="18000" marB="18000" anchor="b"/>
                </a:tc>
                <a:extLst>
                  <a:ext uri="{0D108BD9-81ED-4DB2-BD59-A6C34878D82A}">
                    <a16:rowId xmlns:a16="http://schemas.microsoft.com/office/drawing/2014/main" val="1277733234"/>
                  </a:ext>
                </a:extLst>
              </a:tr>
              <a:tr h="198000">
                <a:tc>
                  <a:txBody>
                    <a:bodyPr/>
                    <a:lstStyle/>
                    <a:p>
                      <a:pPr algn="l" fontAlgn="b"/>
                      <a:r>
                        <a:rPr lang="fi-FI" sz="1000" u="none" strike="noStrike">
                          <a:effectLst/>
                        </a:rPr>
                        <a:t>Sonkajärvi</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3 619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2 676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426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2 118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1 252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1 487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1 492</a:t>
                      </a:r>
                    </a:p>
                  </a:txBody>
                  <a:tcPr marL="36000" marR="36000" marT="18000" marB="18000" anchor="b"/>
                </a:tc>
                <a:extLst>
                  <a:ext uri="{0D108BD9-81ED-4DB2-BD59-A6C34878D82A}">
                    <a16:rowId xmlns:a16="http://schemas.microsoft.com/office/drawing/2014/main" val="2535473382"/>
                  </a:ext>
                </a:extLst>
              </a:tr>
              <a:tr h="198000">
                <a:tc>
                  <a:txBody>
                    <a:bodyPr/>
                    <a:lstStyle/>
                    <a:p>
                      <a:pPr algn="l" fontAlgn="b"/>
                      <a:r>
                        <a:rPr lang="fi-FI" sz="1000" u="none" strike="noStrike">
                          <a:effectLst/>
                        </a:rPr>
                        <a:t>Suonenjoki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6 763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3 644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2 022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2 816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1 597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370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2 351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843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754</a:t>
                      </a:r>
                    </a:p>
                  </a:txBody>
                  <a:tcPr marL="36000" marR="36000" marT="18000" marB="18000" anchor="b"/>
                </a:tc>
                <a:extLst>
                  <a:ext uri="{0D108BD9-81ED-4DB2-BD59-A6C34878D82A}">
                    <a16:rowId xmlns:a16="http://schemas.microsoft.com/office/drawing/2014/main" val="3885413057"/>
                  </a:ext>
                </a:extLst>
              </a:tr>
              <a:tr h="198000">
                <a:tc>
                  <a:txBody>
                    <a:bodyPr/>
                    <a:lstStyle/>
                    <a:p>
                      <a:pPr algn="l" fontAlgn="b"/>
                      <a:r>
                        <a:rPr lang="fi-FI" sz="1000" u="none" strike="noStrike">
                          <a:effectLst/>
                        </a:rPr>
                        <a:t>Tervo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1 668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4 193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2 334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1 209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2 525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486</a:t>
                      </a:r>
                    </a:p>
                  </a:txBody>
                  <a:tcPr marL="36000" marR="36000" marT="18000" marB="18000" anchor="b"/>
                </a:tc>
                <a:extLst>
                  <a:ext uri="{0D108BD9-81ED-4DB2-BD59-A6C34878D82A}">
                    <a16:rowId xmlns:a16="http://schemas.microsoft.com/office/drawing/2014/main" val="3649451038"/>
                  </a:ext>
                </a:extLst>
              </a:tr>
              <a:tr h="198000">
                <a:tc>
                  <a:txBody>
                    <a:bodyPr/>
                    <a:lstStyle/>
                    <a:p>
                      <a:pPr algn="l" fontAlgn="b"/>
                      <a:r>
                        <a:rPr lang="fi-FI" sz="1000" u="none" strike="noStrike">
                          <a:effectLst/>
                        </a:rPr>
                        <a:t>Tuusniemi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3 610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1 888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1 094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2 424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1 428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480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264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2 241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58</a:t>
                      </a:r>
                    </a:p>
                  </a:txBody>
                  <a:tcPr marL="36000" marR="36000" marT="18000" marB="18000" anchor="b"/>
                </a:tc>
                <a:extLst>
                  <a:ext uri="{0D108BD9-81ED-4DB2-BD59-A6C34878D82A}">
                    <a16:rowId xmlns:a16="http://schemas.microsoft.com/office/drawing/2014/main" val="927145789"/>
                  </a:ext>
                </a:extLst>
              </a:tr>
              <a:tr h="198000">
                <a:tc>
                  <a:txBody>
                    <a:bodyPr/>
                    <a:lstStyle/>
                    <a:p>
                      <a:pPr algn="l" fontAlgn="b"/>
                      <a:r>
                        <a:rPr lang="fi-FI" sz="1000" u="none" strike="noStrike">
                          <a:effectLst/>
                        </a:rPr>
                        <a:t>Varkaus </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19 759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883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1 635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1 101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2 495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2 369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1 777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393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200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2 420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2 471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439</a:t>
                      </a:r>
                    </a:p>
                  </a:txBody>
                  <a:tcPr marL="36000" marR="36000" marT="18000" marB="18000" anchor="b"/>
                </a:tc>
                <a:extLst>
                  <a:ext uri="{0D108BD9-81ED-4DB2-BD59-A6C34878D82A}">
                    <a16:rowId xmlns:a16="http://schemas.microsoft.com/office/drawing/2014/main" val="1090761916"/>
                  </a:ext>
                </a:extLst>
              </a:tr>
              <a:tr h="198000">
                <a:tc>
                  <a:txBody>
                    <a:bodyPr/>
                    <a:lstStyle/>
                    <a:p>
                      <a:pPr algn="l" fontAlgn="b"/>
                      <a:r>
                        <a:rPr lang="fi-FI" sz="1000" u="none" strike="noStrike">
                          <a:effectLst/>
                        </a:rPr>
                        <a:t>Vesanto</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1 894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1 330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4 311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1 856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1 645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2 982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1 998</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1 332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1 981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1 983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1 555</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1 584</a:t>
                      </a:r>
                    </a:p>
                  </a:txBody>
                  <a:tcPr marL="36000" marR="36000" marT="18000" marB="18000" anchor="b"/>
                </a:tc>
                <a:extLst>
                  <a:ext uri="{0D108BD9-81ED-4DB2-BD59-A6C34878D82A}">
                    <a16:rowId xmlns:a16="http://schemas.microsoft.com/office/drawing/2014/main" val="4291087394"/>
                  </a:ext>
                </a:extLst>
              </a:tr>
              <a:tr h="198000">
                <a:tc>
                  <a:txBody>
                    <a:bodyPr/>
                    <a:lstStyle/>
                    <a:p>
                      <a:pPr algn="l" fontAlgn="b"/>
                      <a:r>
                        <a:rPr lang="fi-FI" sz="1000" u="none" strike="noStrike">
                          <a:effectLst/>
                        </a:rPr>
                        <a:t>Vieremä</a:t>
                      </a:r>
                      <a:endParaRPr lang="fi-FI" sz="1000" b="0" i="0" u="none" strike="noStrike">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3 427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433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3 739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2 129</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907</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3 306</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2 413</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1 431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340</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642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2 531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2 584</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1 172</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1 341</a:t>
                      </a:r>
                    </a:p>
                  </a:txBody>
                  <a:tcPr marL="36000" marR="36000" marT="18000" marB="18000" anchor="b"/>
                </a:tc>
                <a:tc>
                  <a:txBody>
                    <a:bodyPr/>
                    <a:lstStyle/>
                    <a:p>
                      <a:pPr algn="r" fontAlgn="b"/>
                      <a:r>
                        <a:rPr lang="fi-FI" sz="1000" b="0" i="0" u="none" strike="noStrike">
                          <a:solidFill>
                            <a:srgbClr val="000000"/>
                          </a:solidFill>
                          <a:effectLst/>
                          <a:latin typeface="Calibri" panose="020F0502020204030204" pitchFamily="34" charset="0"/>
                        </a:rPr>
                        <a:t>1 386</a:t>
                      </a:r>
                    </a:p>
                  </a:txBody>
                  <a:tcPr marL="36000" marR="36000" marT="18000" marB="18000" anchor="b"/>
                </a:tc>
                <a:extLst>
                  <a:ext uri="{0D108BD9-81ED-4DB2-BD59-A6C34878D82A}">
                    <a16:rowId xmlns:a16="http://schemas.microsoft.com/office/drawing/2014/main" val="663087102"/>
                  </a:ext>
                </a:extLst>
              </a:tr>
              <a:tr h="198000">
                <a:tc>
                  <a:txBody>
                    <a:bodyPr/>
                    <a:lstStyle/>
                    <a:p>
                      <a:pPr algn="l" fontAlgn="b"/>
                      <a:r>
                        <a:rPr lang="fi-FI" sz="1000" b="1" u="none" strike="noStrike" dirty="0">
                          <a:effectLst/>
                        </a:rPr>
                        <a:t>Pohjois-Savo  </a:t>
                      </a:r>
                      <a:endParaRPr lang="fi-FI" sz="1000" b="1" i="0" u="none" strike="noStrike" dirty="0">
                        <a:solidFill>
                          <a:srgbClr val="000000"/>
                        </a:solidFill>
                        <a:effectLst/>
                        <a:latin typeface="Calibri" panose="020F0502020204030204" pitchFamily="34" charset="0"/>
                      </a:endParaRP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247 689</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997</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3 576</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1 808</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1 115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2 574</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2 351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1 711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389</a:t>
                      </a:r>
                    </a:p>
                  </a:txBody>
                  <a:tcPr marL="36000" marR="36000" marT="18000" marB="18000" anchor="b"/>
                </a:tc>
                <a:tc>
                  <a:txBody>
                    <a:bodyPr/>
                    <a:lstStyle/>
                    <a:p>
                      <a:pPr algn="r" fontAlgn="b"/>
                      <a:r>
                        <a:rPr lang="fi-FI" sz="1000" b="1" i="0" u="none" strike="noStrike">
                          <a:solidFill>
                            <a:srgbClr val="000000"/>
                          </a:solidFill>
                          <a:effectLst/>
                          <a:latin typeface="Calibri" panose="020F0502020204030204" pitchFamily="34" charset="0"/>
                        </a:rPr>
                        <a:t>251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2 415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2 495</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477</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621</a:t>
                      </a:r>
                    </a:p>
                  </a:txBody>
                  <a:tcPr marL="36000" marR="36000" marT="18000" marB="18000" anchor="b"/>
                </a:tc>
                <a:tc>
                  <a:txBody>
                    <a:bodyPr/>
                    <a:lstStyle/>
                    <a:p>
                      <a:pPr algn="r" fontAlgn="b"/>
                      <a:r>
                        <a:rPr lang="fi-FI" sz="1000" b="1" i="0" u="none" strike="noStrike" dirty="0">
                          <a:solidFill>
                            <a:srgbClr val="000000"/>
                          </a:solidFill>
                          <a:effectLst/>
                          <a:latin typeface="Calibri" panose="020F0502020204030204" pitchFamily="34" charset="0"/>
                        </a:rPr>
                        <a:t>643</a:t>
                      </a:r>
                    </a:p>
                  </a:txBody>
                  <a:tcPr marL="36000" marR="36000" marT="18000" marB="18000" anchor="b"/>
                </a:tc>
                <a:extLst>
                  <a:ext uri="{0D108BD9-81ED-4DB2-BD59-A6C34878D82A}">
                    <a16:rowId xmlns:a16="http://schemas.microsoft.com/office/drawing/2014/main" val="1477007909"/>
                  </a:ext>
                </a:extLst>
              </a:tr>
            </a:tbl>
          </a:graphicData>
        </a:graphic>
      </p:graphicFrame>
    </p:spTree>
    <p:extLst>
      <p:ext uri="{BB962C8B-B14F-4D97-AF65-F5344CB8AC3E}">
        <p14:creationId xmlns:p14="http://schemas.microsoft.com/office/powerpoint/2010/main" val="734469207"/>
      </p:ext>
    </p:extLst>
  </p:cSld>
  <p:clrMapOvr>
    <a:masterClrMapping/>
  </p:clrMapOvr>
</p:sld>
</file>

<file path=ppt/theme/theme1.xml><?xml version="1.0" encoding="utf-8"?>
<a:theme xmlns:a="http://schemas.openxmlformats.org/drawingml/2006/main" name="Office-teema">
  <a:themeElements>
    <a:clrScheme name="Kelta-oranss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SL_esitys2022" id="{6510A77E-3D41-46F6-96C7-8B557DBD956C}" vid="{0B30294F-9649-459E-8877-39414406D34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BA730BBA5CA44FABC43D3B76C31DDA" ma:contentTypeVersion="17" ma:contentTypeDescription="Create a new document." ma:contentTypeScope="" ma:versionID="7b5252cc2716f796d13803ddf5c3fa6b">
  <xsd:schema xmlns:xsd="http://www.w3.org/2001/XMLSchema" xmlns:xs="http://www.w3.org/2001/XMLSchema" xmlns:p="http://schemas.microsoft.com/office/2006/metadata/properties" xmlns:ns2="20687e04-2b66-4153-a4a5-df37f3cb410c" xmlns:ns3="27da45db-5c56-40f0-812e-9e795a9ded2e" targetNamespace="http://schemas.microsoft.com/office/2006/metadata/properties" ma:root="true" ma:fieldsID="33dee18757733571a5678bf0ec859499" ns2:_="" ns3:_="">
    <xsd:import namespace="20687e04-2b66-4153-a4a5-df37f3cb410c"/>
    <xsd:import namespace="27da45db-5c56-40f0-812e-9e795a9ded2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687e04-2b66-4153-a4a5-df37f3cb410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04f3aec6-172b-4261-a579-1b9c936781e8" ma:termSetId="09814cd3-568e-fe90-9814-8d621ff8fb84" ma:anchorId="fba54fb3-c3e1-fe81-a776-ca4b69148c4d" ma:open="true" ma:isKeyword="false">
      <xsd:complexType>
        <xsd:sequence>
          <xsd:element ref="pc:Terms" minOccurs="0" maxOccurs="1"/>
        </xsd:sequence>
      </xsd:complex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7da45db-5c56-40f0-812e-9e795a9ded2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89bfb88-a4b8-407b-b9ae-716c5ce0db20}" ma:internalName="TaxCatchAll" ma:showField="CatchAllData" ma:web="27da45db-5c56-40f0-812e-9e795a9ded2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27da45db-5c56-40f0-812e-9e795a9ded2e" xsi:nil="true"/>
    <lcf76f155ced4ddcb4097134ff3c332f xmlns="20687e04-2b66-4153-a4a5-df37f3cb410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C00E8FD-C1B1-4010-AC85-163571490750}">
  <ds:schemaRefs>
    <ds:schemaRef ds:uri="http://schemas.microsoft.com/sharepoint/v3/contenttype/forms"/>
  </ds:schemaRefs>
</ds:datastoreItem>
</file>

<file path=customXml/itemProps2.xml><?xml version="1.0" encoding="utf-8"?>
<ds:datastoreItem xmlns:ds="http://schemas.openxmlformats.org/officeDocument/2006/customXml" ds:itemID="{9D5531A2-BB34-48B0-816C-86A32EA559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687e04-2b66-4153-a4a5-df37f3cb410c"/>
    <ds:schemaRef ds:uri="27da45db-5c56-40f0-812e-9e795a9ded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4251F36-D64A-49F6-BF5D-EACEC8196B95}">
  <ds:schemaRefs>
    <ds:schemaRef ds:uri="http://purl.org/dc/terms/"/>
    <ds:schemaRef ds:uri="20687e04-2b66-4153-a4a5-df37f3cb410c"/>
    <ds:schemaRef ds:uri="27da45db-5c56-40f0-812e-9e795a9ded2e"/>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PSL_esitys2022</Template>
  <TotalTime>0</TotalTime>
  <Words>6432</Words>
  <Application>Microsoft Office PowerPoint</Application>
  <PresentationFormat>Laajakuva</PresentationFormat>
  <Paragraphs>2747</Paragraphs>
  <Slides>17</Slides>
  <Notes>1</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17</vt:i4>
      </vt:variant>
    </vt:vector>
  </HeadingPairs>
  <TitlesOfParts>
    <vt:vector size="22" baseType="lpstr">
      <vt:lpstr>Arial</vt:lpstr>
      <vt:lpstr>Calibri</vt:lpstr>
      <vt:lpstr>Franklin Gothic Book</vt:lpstr>
      <vt:lpstr>Franklin Gothic Medium</vt:lpstr>
      <vt:lpstr>Office-teema</vt:lpstr>
      <vt:lpstr>Pohjois-Savon kuntien talousarviot 2024</vt:lpstr>
      <vt:lpstr>Tietoa Pohjois-Savon kuntien talouden tasapainottamis-ohjelmista sekä tulkinnassa huomioitavia asioita 1/2</vt:lpstr>
      <vt:lpstr>Tietoa Pohjois-Savon kuntien talouden tasapainottamis-ohjelmista sekä tulkinnassa huomioitavia asioita 2/2</vt:lpstr>
      <vt:lpstr>Pohjois-Savon kuntien tilinpäätös- ja talousarviotietojen vertailu 1 000 €</vt:lpstr>
      <vt:lpstr>Pohjois-Savon kuntien tilinpäätös- ja talousarviotietojen vertailu €/as</vt:lpstr>
      <vt:lpstr>Pohjois-Savon kuntien talousarviot v. 2024 ja vertailu vuoden 2023 talousarvioihin 1/2</vt:lpstr>
      <vt:lpstr>Pohjois-Savon kuntien talousarviot v. 2024 ja vertailu vuoden 2023 talousarvioihin 2/2</vt:lpstr>
      <vt:lpstr>Pohjois-Savon kuntien talousarviot v. 2024 (1 000 €) 1/6 (ml. liikelaitokset) (tiedot sisältävät vain ulkoiset menot ja tulot)</vt:lpstr>
      <vt:lpstr>Pohjois-Savon kuntien talousarviot v. 2024 (€/as) 2/6 (ml. liikelaitokset) (tiedot sisältävät vain ulkoiset menot ja tulot)</vt:lpstr>
      <vt:lpstr>Pohjois-Savon kuntien talousarviot v. 2024 (1 000 €) 3/6 (ml. liikelaitokset) (tiedot sisältävät vain ulkoiset menot ja tulot)</vt:lpstr>
      <vt:lpstr>Pohjois-Savon kuntien talousarviot v. 2024 (€/as) 4/6 (ml. liikelaitokset) (tiedot sisältävät vain ulkoiset menot ja tulot)</vt:lpstr>
      <vt:lpstr>Pohjois-Savon kuntien talousarviot v. 2024 (1 000 €) 5/6 (ml. liikelaitokset) (tiedot sisältävät vain ulkoiset menot ja tulot)</vt:lpstr>
      <vt:lpstr>Pohjois-Savon kuntien talousarviot v. 2024 (1 000 €) 6/6 (ml. liikelaitokset) (tiedot sisältävät vain ulkoiset menot ja tulot)</vt:lpstr>
      <vt:lpstr>Vuosikate, poistot ja nettoinvestoinnit v. 2024 (€/as)</vt:lpstr>
      <vt:lpstr>Arvio pitkäaikaisista lainoista v. 2024 (€/as)</vt:lpstr>
      <vt:lpstr>Kuntien veroprosentit v. 2024</vt:lpstr>
      <vt:lpstr>Kuntien tuloveroprosentit v. 2024</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dcterms:created xsi:type="dcterms:W3CDTF">2022-12-22T08:09:24Z</dcterms:created>
  <dcterms:modified xsi:type="dcterms:W3CDTF">2024-01-08T07:16:42Z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0x01010042BA730BBA5CA44FABC43D3B76C31DDA</vt:lpwstr>
  </property>
</Properties>
</file>