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  <p:sldMasterId id="2147483714" r:id="rId5"/>
  </p:sldMasterIdLst>
  <p:notesMasterIdLst>
    <p:notesMasterId r:id="rId24"/>
  </p:notesMasterIdLst>
  <p:sldIdLst>
    <p:sldId id="256" r:id="rId6"/>
    <p:sldId id="276" r:id="rId7"/>
    <p:sldId id="277" r:id="rId8"/>
    <p:sldId id="301" r:id="rId9"/>
    <p:sldId id="258" r:id="rId10"/>
    <p:sldId id="274" r:id="rId11"/>
    <p:sldId id="263" r:id="rId12"/>
    <p:sldId id="264" r:id="rId13"/>
    <p:sldId id="265" r:id="rId14"/>
    <p:sldId id="271" r:id="rId15"/>
    <p:sldId id="262" r:id="rId16"/>
    <p:sldId id="273" r:id="rId17"/>
    <p:sldId id="270" r:id="rId18"/>
    <p:sldId id="267" r:id="rId19"/>
    <p:sldId id="279" r:id="rId20"/>
    <p:sldId id="272" r:id="rId21"/>
    <p:sldId id="260" r:id="rId22"/>
    <p:sldId id="281" r:id="rId23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000"/>
    <a:srgbClr val="FFD966"/>
    <a:srgbClr val="538FCC"/>
    <a:srgbClr val="3074C6"/>
    <a:srgbClr val="4383D1"/>
    <a:srgbClr val="F9DC06"/>
    <a:srgbClr val="CEE1F2"/>
    <a:srgbClr val="1F497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EB7BC-8AF9-4F93-8FC8-84C0811DF7BF}" v="924" dt="2021-12-13T14:16:50.069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1" d="100"/>
          <a:sy n="101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Vuosikate, poistot ja nettoinvestoinnit v. 2022 (€/as)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6757288441692462E-2"/>
          <c:y val="0.10203789303664977"/>
          <c:w val="0.8929568175954592"/>
          <c:h val="0.62847242798353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'Vuosikate, poistot, inv.'!$B$4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'Vuosikate, poistot, inv.'!$A$5:$A$24</c:f>
              <c:strCache>
                <c:ptCount val="20"/>
                <c:pt idx="0">
                  <c:v>Vesanto</c:v>
                </c:pt>
                <c:pt idx="1">
                  <c:v>Tuusniemi </c:v>
                </c:pt>
                <c:pt idx="2">
                  <c:v>Rautalampi </c:v>
                </c:pt>
                <c:pt idx="3">
                  <c:v>Siilinjärvi </c:v>
                </c:pt>
                <c:pt idx="4">
                  <c:v>Joroinen</c:v>
                </c:pt>
                <c:pt idx="5">
                  <c:v>Tervo</c:v>
                </c:pt>
                <c:pt idx="6">
                  <c:v>Suonenjoki</c:v>
                </c:pt>
                <c:pt idx="7">
                  <c:v>Varkaus </c:v>
                </c:pt>
                <c:pt idx="8">
                  <c:v>Lapinlahti</c:v>
                </c:pt>
                <c:pt idx="9">
                  <c:v>Kiuruvesi </c:v>
                </c:pt>
                <c:pt idx="10">
                  <c:v>Rautavaara</c:v>
                </c:pt>
                <c:pt idx="11">
                  <c:v>Keitele </c:v>
                </c:pt>
                <c:pt idx="12">
                  <c:v>Pielavesi </c:v>
                </c:pt>
                <c:pt idx="13">
                  <c:v>Vieremä</c:v>
                </c:pt>
                <c:pt idx="14">
                  <c:v>Sonkajärvi</c:v>
                </c:pt>
                <c:pt idx="15">
                  <c:v>POHJOIS-SAVO </c:v>
                </c:pt>
                <c:pt idx="16">
                  <c:v>Kuopio </c:v>
                </c:pt>
                <c:pt idx="17">
                  <c:v>Leppävirta</c:v>
                </c:pt>
                <c:pt idx="18">
                  <c:v>Kaavi</c:v>
                </c:pt>
                <c:pt idx="19">
                  <c:v>Iisalmi</c:v>
                </c:pt>
              </c:strCache>
            </c:strRef>
          </c:cat>
          <c:val>
            <c:numRef>
              <c:f>'Vuosikate, poistot, inv.'!$B$5:$B$24</c:f>
              <c:numCache>
                <c:formatCode>#,##0</c:formatCode>
                <c:ptCount val="20"/>
                <c:pt idx="0">
                  <c:v>488.33671399594323</c:v>
                </c:pt>
                <c:pt idx="1">
                  <c:v>-267.15988491574188</c:v>
                </c:pt>
                <c:pt idx="2">
                  <c:v>-351.13003603013431</c:v>
                </c:pt>
                <c:pt idx="3">
                  <c:v>71.808385487741759</c:v>
                </c:pt>
                <c:pt idx="4">
                  <c:v>389.2087865216464</c:v>
                </c:pt>
                <c:pt idx="5">
                  <c:v>-303.39321357285428</c:v>
                </c:pt>
                <c:pt idx="6">
                  <c:v>160.87144712162748</c:v>
                </c:pt>
                <c:pt idx="7">
                  <c:v>154.15721471545518</c:v>
                </c:pt>
                <c:pt idx="8">
                  <c:v>371.98119256251334</c:v>
                </c:pt>
                <c:pt idx="9">
                  <c:v>518.07995925642979</c:v>
                </c:pt>
                <c:pt idx="10">
                  <c:v>99.295323510570142</c:v>
                </c:pt>
                <c:pt idx="11">
                  <c:v>399.53596287703016</c:v>
                </c:pt>
                <c:pt idx="12">
                  <c:v>422.79564915528812</c:v>
                </c:pt>
                <c:pt idx="13">
                  <c:v>286.48495173197045</c:v>
                </c:pt>
                <c:pt idx="14">
                  <c:v>606.87321010153607</c:v>
                </c:pt>
                <c:pt idx="15">
                  <c:v>264.7127061808954</c:v>
                </c:pt>
                <c:pt idx="16">
                  <c:v>296.99692205307377</c:v>
                </c:pt>
                <c:pt idx="17">
                  <c:v>392.15060625398849</c:v>
                </c:pt>
                <c:pt idx="18">
                  <c:v>52.012825080156752</c:v>
                </c:pt>
                <c:pt idx="19">
                  <c:v>287.54023859117592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1-4D83-9421-49AC5B596B70}"/>
            </c:ext>
          </c:extLst>
        </c:ser>
        <c:ser>
          <c:idx val="1"/>
          <c:order val="1"/>
          <c:tx>
            <c:strRef>
              <c:f>'Vuosikate, poistot, inv.'!$C$4</c:f>
              <c:strCache>
                <c:ptCount val="1"/>
                <c:pt idx="0">
                  <c:v>Poistot</c:v>
                </c:pt>
              </c:strCache>
            </c:strRef>
          </c:tx>
          <c:spPr>
            <a:pattFill prst="dkDnDiag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cat>
            <c:strRef>
              <c:f>'Vuosikate, poistot, inv.'!$A$5:$A$24</c:f>
              <c:strCache>
                <c:ptCount val="20"/>
                <c:pt idx="0">
                  <c:v>Vesanto</c:v>
                </c:pt>
                <c:pt idx="1">
                  <c:v>Tuusniemi </c:v>
                </c:pt>
                <c:pt idx="2">
                  <c:v>Rautalampi </c:v>
                </c:pt>
                <c:pt idx="3">
                  <c:v>Siilinjärvi </c:v>
                </c:pt>
                <c:pt idx="4">
                  <c:v>Joroinen</c:v>
                </c:pt>
                <c:pt idx="5">
                  <c:v>Tervo</c:v>
                </c:pt>
                <c:pt idx="6">
                  <c:v>Suonenjoki</c:v>
                </c:pt>
                <c:pt idx="7">
                  <c:v>Varkaus </c:v>
                </c:pt>
                <c:pt idx="8">
                  <c:v>Lapinlahti</c:v>
                </c:pt>
                <c:pt idx="9">
                  <c:v>Kiuruvesi </c:v>
                </c:pt>
                <c:pt idx="10">
                  <c:v>Rautavaara</c:v>
                </c:pt>
                <c:pt idx="11">
                  <c:v>Keitele </c:v>
                </c:pt>
                <c:pt idx="12">
                  <c:v>Pielavesi </c:v>
                </c:pt>
                <c:pt idx="13">
                  <c:v>Vieremä</c:v>
                </c:pt>
                <c:pt idx="14">
                  <c:v>Sonkajärvi</c:v>
                </c:pt>
                <c:pt idx="15">
                  <c:v>POHJOIS-SAVO </c:v>
                </c:pt>
                <c:pt idx="16">
                  <c:v>Kuopio </c:v>
                </c:pt>
                <c:pt idx="17">
                  <c:v>Leppävirta</c:v>
                </c:pt>
                <c:pt idx="18">
                  <c:v>Kaavi</c:v>
                </c:pt>
                <c:pt idx="19">
                  <c:v>Iisalmi</c:v>
                </c:pt>
              </c:strCache>
            </c:strRef>
          </c:cat>
          <c:val>
            <c:numRef>
              <c:f>'Vuosikate, poistot, inv.'!$C$5:$C$24</c:f>
              <c:numCache>
                <c:formatCode>#,##0</c:formatCode>
                <c:ptCount val="20"/>
                <c:pt idx="0">
                  <c:v>404.15821501014199</c:v>
                </c:pt>
                <c:pt idx="1">
                  <c:v>422.11261816687215</c:v>
                </c:pt>
                <c:pt idx="2">
                  <c:v>301.67048804454635</c:v>
                </c:pt>
                <c:pt idx="3">
                  <c:v>316.36158298433014</c:v>
                </c:pt>
                <c:pt idx="4">
                  <c:v>237.57730859458306</c:v>
                </c:pt>
                <c:pt idx="5">
                  <c:v>212.24218230206253</c:v>
                </c:pt>
                <c:pt idx="6">
                  <c:v>331.84244697734812</c:v>
                </c:pt>
                <c:pt idx="7">
                  <c:v>337.16342834599072</c:v>
                </c:pt>
                <c:pt idx="8">
                  <c:v>366.53131010899767</c:v>
                </c:pt>
                <c:pt idx="9">
                  <c:v>429.20804685510569</c:v>
                </c:pt>
                <c:pt idx="10">
                  <c:v>502.88276745675847</c:v>
                </c:pt>
                <c:pt idx="11">
                  <c:v>276.10208816705335</c:v>
                </c:pt>
                <c:pt idx="12">
                  <c:v>337.67646378153205</c:v>
                </c:pt>
                <c:pt idx="13">
                  <c:v>295.57069846678024</c:v>
                </c:pt>
                <c:pt idx="14">
                  <c:v>350.16922676386361</c:v>
                </c:pt>
                <c:pt idx="15">
                  <c:v>384.68209373048961</c:v>
                </c:pt>
                <c:pt idx="16">
                  <c:v>424.54870643041346</c:v>
                </c:pt>
                <c:pt idx="17">
                  <c:v>387.78983195064882</c:v>
                </c:pt>
                <c:pt idx="18">
                  <c:v>246.52654079087995</c:v>
                </c:pt>
                <c:pt idx="19">
                  <c:v>381.84056049990534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1-4D83-9421-49AC5B596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5"/>
        <c:axId val="575263080"/>
        <c:axId val="575262424"/>
      </c:barChart>
      <c:lineChart>
        <c:grouping val="standard"/>
        <c:varyColors val="0"/>
        <c:ser>
          <c:idx val="2"/>
          <c:order val="2"/>
          <c:tx>
            <c:strRef>
              <c:f>'Vuosikate, poistot, inv.'!$D$4</c:f>
              <c:strCache>
                <c:ptCount val="1"/>
                <c:pt idx="0">
                  <c:v>Nettoinvestoinnit</c:v>
                </c:pt>
              </c:strCache>
            </c:strRef>
          </c:tx>
          <c:spPr>
            <a:ln w="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alpha val="96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'Vuosikate, poistot, inv.'!$A$5:$A$24</c:f>
              <c:strCache>
                <c:ptCount val="20"/>
                <c:pt idx="0">
                  <c:v>Vesanto</c:v>
                </c:pt>
                <c:pt idx="1">
                  <c:v>Tuusniemi </c:v>
                </c:pt>
                <c:pt idx="2">
                  <c:v>Rautalampi </c:v>
                </c:pt>
                <c:pt idx="3">
                  <c:v>Siilinjärvi </c:v>
                </c:pt>
                <c:pt idx="4">
                  <c:v>Joroinen</c:v>
                </c:pt>
                <c:pt idx="5">
                  <c:v>Tervo</c:v>
                </c:pt>
                <c:pt idx="6">
                  <c:v>Suonenjoki</c:v>
                </c:pt>
                <c:pt idx="7">
                  <c:v>Varkaus </c:v>
                </c:pt>
                <c:pt idx="8">
                  <c:v>Lapinlahti</c:v>
                </c:pt>
                <c:pt idx="9">
                  <c:v>Kiuruvesi </c:v>
                </c:pt>
                <c:pt idx="10">
                  <c:v>Rautavaara</c:v>
                </c:pt>
                <c:pt idx="11">
                  <c:v>Keitele </c:v>
                </c:pt>
                <c:pt idx="12">
                  <c:v>Pielavesi </c:v>
                </c:pt>
                <c:pt idx="13">
                  <c:v>Vieremä</c:v>
                </c:pt>
                <c:pt idx="14">
                  <c:v>Sonkajärvi</c:v>
                </c:pt>
                <c:pt idx="15">
                  <c:v>POHJOIS-SAVO </c:v>
                </c:pt>
                <c:pt idx="16">
                  <c:v>Kuopio </c:v>
                </c:pt>
                <c:pt idx="17">
                  <c:v>Leppävirta</c:v>
                </c:pt>
                <c:pt idx="18">
                  <c:v>Kaavi</c:v>
                </c:pt>
                <c:pt idx="19">
                  <c:v>Iisalmi</c:v>
                </c:pt>
              </c:strCache>
            </c:strRef>
          </c:cat>
          <c:val>
            <c:numRef>
              <c:f>'Vuosikate, poistot, inv.'!$D$5:$D$24</c:f>
              <c:numCache>
                <c:formatCode>#,##0</c:formatCode>
                <c:ptCount val="20"/>
                <c:pt idx="0">
                  <c:v>129.31034482758622</c:v>
                </c:pt>
                <c:pt idx="1">
                  <c:v>142.21126181668723</c:v>
                </c:pt>
                <c:pt idx="2">
                  <c:v>269.57091385522438</c:v>
                </c:pt>
                <c:pt idx="3">
                  <c:v>314.57343183850173</c:v>
                </c:pt>
                <c:pt idx="4">
                  <c:v>330.77415227127318</c:v>
                </c:pt>
                <c:pt idx="5">
                  <c:v>335.9946773120426</c:v>
                </c:pt>
                <c:pt idx="6">
                  <c:v>403.98210936372817</c:v>
                </c:pt>
                <c:pt idx="7">
                  <c:v>433.57333070322517</c:v>
                </c:pt>
                <c:pt idx="8">
                  <c:v>437.80722376576193</c:v>
                </c:pt>
                <c:pt idx="9">
                  <c:v>447.66997708174176</c:v>
                </c:pt>
                <c:pt idx="10">
                  <c:v>481.10185778347216</c:v>
                </c:pt>
                <c:pt idx="11">
                  <c:v>505.33642691415315</c:v>
                </c:pt>
                <c:pt idx="12">
                  <c:v>511.45568155519555</c:v>
                </c:pt>
                <c:pt idx="13">
                  <c:v>576.37705848949463</c:v>
                </c:pt>
                <c:pt idx="14">
                  <c:v>624.0562353553762</c:v>
                </c:pt>
                <c:pt idx="15">
                  <c:v>693.34783396773605</c:v>
                </c:pt>
                <c:pt idx="16">
                  <c:v>811.51318525912984</c:v>
                </c:pt>
                <c:pt idx="17">
                  <c:v>812.38034460753033</c:v>
                </c:pt>
                <c:pt idx="18">
                  <c:v>1189.8824367652298</c:v>
                </c:pt>
                <c:pt idx="19">
                  <c:v>1219.3239916682446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E1-4D83-9421-49AC5B596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263080"/>
        <c:axId val="575262424"/>
      </c:lineChart>
      <c:catAx>
        <c:axId val="575263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dirty="0">
                    <a:solidFill>
                      <a:sysClr val="windowText" lastClr="000000"/>
                    </a:solidFill>
                  </a:rPr>
                  <a:t>€/as</a:t>
                </a:r>
              </a:p>
            </c:rich>
          </c:tx>
          <c:layout>
            <c:manualLayout>
              <c:xMode val="edge"/>
              <c:yMode val="edge"/>
              <c:x val="2.0744162796697628E-2"/>
              <c:y val="2.05436295309118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5262424"/>
        <c:crosses val="autoZero"/>
        <c:auto val="1"/>
        <c:lblAlgn val="ctr"/>
        <c:lblOffset val="100"/>
        <c:noMultiLvlLbl val="0"/>
      </c:catAx>
      <c:valAx>
        <c:axId val="57526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526308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8.7190724974200204E-2"/>
          <c:y val="0.17070820227405734"/>
          <c:w val="0.59185173804493951"/>
          <c:h val="4.6750456533236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Arvio Pohjois-Savon kuntien pitkäaikaisista lainoista v. 2022 (€/as)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5761118679094852E-2"/>
          <c:y val="0.10001333166687497"/>
          <c:w val="0.90685516309302905"/>
          <c:h val="0.64535203932841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'Pitkäaik. lainat'!$B$4</c:f>
              <c:strCache>
                <c:ptCount val="1"/>
                <c:pt idx="0">
                  <c:v>Arvio pitkä-
aik. lainojen
määrästä
31.12.2022</c:v>
                </c:pt>
              </c:strCache>
            </c:strRef>
          </c:tx>
          <c:spPr>
            <a:solidFill>
              <a:srgbClr val="538FCC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538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8-4E54-9440-B49FE5670CEC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1B8-4E54-9440-B49FE5670CEC}"/>
              </c:ext>
            </c:extLst>
          </c:dPt>
          <c:dPt>
            <c:idx val="12"/>
            <c:invertIfNegative val="0"/>
            <c:bubble3D val="0"/>
            <c:spPr>
              <a:solidFill>
                <a:srgbClr val="538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B8-4E54-9440-B49FE5670CEC}"/>
              </c:ext>
            </c:extLst>
          </c:dPt>
          <c:dPt>
            <c:idx val="15"/>
            <c:invertIfNegative val="0"/>
            <c:bubble3D val="0"/>
            <c:spPr>
              <a:solidFill>
                <a:srgbClr val="538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B8-4E54-9440-B49FE5670CEC}"/>
              </c:ext>
            </c:extLst>
          </c:dPt>
          <c:dPt>
            <c:idx val="18"/>
            <c:invertIfNegative val="0"/>
            <c:bubble3D val="0"/>
            <c:spPr>
              <a:solidFill>
                <a:srgbClr val="538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B8-4E54-9440-B49FE5670C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'Pitkäaik. lainat'!$A$5:$A$24</c:f>
              <c:strCache>
                <c:ptCount val="20"/>
                <c:pt idx="0">
                  <c:v>Tuusniemi </c:v>
                </c:pt>
                <c:pt idx="1">
                  <c:v>Leppävirta</c:v>
                </c:pt>
                <c:pt idx="2">
                  <c:v>Keitele </c:v>
                </c:pt>
                <c:pt idx="3">
                  <c:v>Kaavi</c:v>
                </c:pt>
                <c:pt idx="4">
                  <c:v>Kiuruvesi </c:v>
                </c:pt>
                <c:pt idx="5">
                  <c:v>Sonkajärvi</c:v>
                </c:pt>
                <c:pt idx="6">
                  <c:v>Pielavesi </c:v>
                </c:pt>
                <c:pt idx="7">
                  <c:v>Vieremä</c:v>
                </c:pt>
                <c:pt idx="8">
                  <c:v>Suonenjoki</c:v>
                </c:pt>
                <c:pt idx="9">
                  <c:v>Siilinjärvi </c:v>
                </c:pt>
                <c:pt idx="10">
                  <c:v>Vesanto</c:v>
                </c:pt>
                <c:pt idx="11">
                  <c:v>POHJOIS-SAVO </c:v>
                </c:pt>
                <c:pt idx="12">
                  <c:v>Joroinen</c:v>
                </c:pt>
                <c:pt idx="13">
                  <c:v>Lapinlahti</c:v>
                </c:pt>
                <c:pt idx="14">
                  <c:v>Iisalmi</c:v>
                </c:pt>
                <c:pt idx="15">
                  <c:v>Tervo</c:v>
                </c:pt>
                <c:pt idx="16">
                  <c:v>Rautalampi </c:v>
                </c:pt>
                <c:pt idx="17">
                  <c:v>Rautavaara</c:v>
                </c:pt>
                <c:pt idx="18">
                  <c:v>Kuopio </c:v>
                </c:pt>
                <c:pt idx="19">
                  <c:v>Varkaus </c:v>
                </c:pt>
              </c:strCache>
            </c:strRef>
          </c:cat>
          <c:val>
            <c:numRef>
              <c:f>'Pitkäaik. lainat'!$B$5:$B$24</c:f>
              <c:numCache>
                <c:formatCode>#,##0</c:formatCode>
                <c:ptCount val="20"/>
                <c:pt idx="0">
                  <c:v>889.84792437320186</c:v>
                </c:pt>
                <c:pt idx="1">
                  <c:v>914.69900021272065</c:v>
                </c:pt>
                <c:pt idx="2">
                  <c:v>1078.8863109048723</c:v>
                </c:pt>
                <c:pt idx="3">
                  <c:v>1674.3854649091556</c:v>
                </c:pt>
                <c:pt idx="4">
                  <c:v>2117.1377641965878</c:v>
                </c:pt>
                <c:pt idx="5">
                  <c:v>2131.7365269461079</c:v>
                </c:pt>
                <c:pt idx="6">
                  <c:v>2478.2626706780839</c:v>
                </c:pt>
                <c:pt idx="7">
                  <c:v>2800.3975014196481</c:v>
                </c:pt>
                <c:pt idx="8">
                  <c:v>3534.8434569326214</c:v>
                </c:pt>
                <c:pt idx="9">
                  <c:v>3649.2400357630231</c:v>
                </c:pt>
                <c:pt idx="10">
                  <c:v>3739.8580121703853</c:v>
                </c:pt>
                <c:pt idx="11">
                  <c:v>3922.1782087688557</c:v>
                </c:pt>
                <c:pt idx="12">
                  <c:v>3928.7694604393259</c:v>
                </c:pt>
                <c:pt idx="13">
                  <c:v>4059.8418465484078</c:v>
                </c:pt>
                <c:pt idx="14">
                  <c:v>4063.4349555008521</c:v>
                </c:pt>
                <c:pt idx="15">
                  <c:v>4121.7564870259484</c:v>
                </c:pt>
                <c:pt idx="16">
                  <c:v>4147.068457255159</c:v>
                </c:pt>
                <c:pt idx="17">
                  <c:v>4151.8257527226133</c:v>
                </c:pt>
                <c:pt idx="18">
                  <c:v>4252.558023458947</c:v>
                </c:pt>
                <c:pt idx="19">
                  <c:v>6033.6325081368968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B8-4E54-9440-B49FE5670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79834848"/>
        <c:axId val="579831896"/>
      </c:barChart>
      <c:catAx>
        <c:axId val="5798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9831896"/>
        <c:crosses val="autoZero"/>
        <c:auto val="1"/>
        <c:lblAlgn val="ctr"/>
        <c:lblOffset val="100"/>
        <c:noMultiLvlLbl val="0"/>
      </c:catAx>
      <c:valAx>
        <c:axId val="57983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dirty="0">
                    <a:solidFill>
                      <a:schemeClr val="tx1"/>
                    </a:solidFill>
                  </a:rPr>
                  <a:t>€/as</a:t>
                </a:r>
              </a:p>
            </c:rich>
          </c:tx>
          <c:layout>
            <c:manualLayout>
              <c:xMode val="edge"/>
              <c:yMode val="edge"/>
              <c:x val="1.2714212673452824E-2"/>
              <c:y val="2.74279835390946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98348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Pohjois-Savon kuntien tuloveroprosentit v. 2022</a:t>
            </a:r>
          </a:p>
        </c:rich>
      </c:tx>
      <c:layout>
        <c:manualLayout>
          <c:xMode val="edge"/>
          <c:yMode val="edge"/>
          <c:x val="0.18670587600397143"/>
          <c:y val="1.7895059238194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904971578800829E-2"/>
          <c:y val="9.2525474756831858E-2"/>
          <c:w val="0.8728961597498911"/>
          <c:h val="0.68219256600277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'Vero%-kuvio'!$B$4</c:f>
              <c:strCache>
                <c:ptCount val="1"/>
                <c:pt idx="0">
                  <c:v>Tuloveroprosentti</c:v>
                </c:pt>
              </c:strCache>
            </c:strRef>
          </c:tx>
          <c:spPr>
            <a:solidFill>
              <a:srgbClr val="538F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EE-4410-99AC-5FB07846B53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EE-4410-99AC-5FB07846B53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5EE-4410-99AC-5FB07846B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'Vero%-kuvio'!$A$5:$A$25</c:f>
              <c:strCache>
                <c:ptCount val="21"/>
                <c:pt idx="0">
                  <c:v>Koko maa</c:v>
                </c:pt>
                <c:pt idx="1">
                  <c:v>Iisalmi</c:v>
                </c:pt>
                <c:pt idx="2">
                  <c:v>Keitele</c:v>
                </c:pt>
                <c:pt idx="3">
                  <c:v>Kuopio</c:v>
                </c:pt>
                <c:pt idx="4">
                  <c:v>Leppävirta</c:v>
                </c:pt>
                <c:pt idx="5">
                  <c:v>Varkaus</c:v>
                </c:pt>
                <c:pt idx="6">
                  <c:v>Vieremä</c:v>
                </c:pt>
                <c:pt idx="7">
                  <c:v>Pohjois-Savo</c:v>
                </c:pt>
                <c:pt idx="8">
                  <c:v>Joroinen</c:v>
                </c:pt>
                <c:pt idx="9">
                  <c:v>Lapinlahti</c:v>
                </c:pt>
                <c:pt idx="10">
                  <c:v>Sonkajärvi</c:v>
                </c:pt>
                <c:pt idx="11">
                  <c:v>Tervo</c:v>
                </c:pt>
                <c:pt idx="12">
                  <c:v>Kiuruvesi</c:v>
                </c:pt>
                <c:pt idx="13">
                  <c:v>Suonenjoki</c:v>
                </c:pt>
                <c:pt idx="14">
                  <c:v>Vesanto</c:v>
                </c:pt>
                <c:pt idx="15">
                  <c:v>Pielavesi</c:v>
                </c:pt>
                <c:pt idx="16">
                  <c:v>Kaavi</c:v>
                </c:pt>
                <c:pt idx="17">
                  <c:v>Rautavaara</c:v>
                </c:pt>
                <c:pt idx="18">
                  <c:v>Tuusniemi</c:v>
                </c:pt>
                <c:pt idx="19">
                  <c:v>Siilinjärvi</c:v>
                </c:pt>
                <c:pt idx="20">
                  <c:v>Rautalampi</c:v>
                </c:pt>
              </c:strCache>
            </c:strRef>
          </c:cat>
          <c:val>
            <c:numRef>
              <c:f>'Vero%-kuvio'!$B$5:$B$25</c:f>
              <c:numCache>
                <c:formatCode>#,##0.00</c:formatCode>
                <c:ptCount val="21"/>
                <c:pt idx="0">
                  <c:v>20.010000000000002</c:v>
                </c:pt>
                <c:pt idx="1">
                  <c:v>20.5</c:v>
                </c:pt>
                <c:pt idx="2">
                  <c:v>20.500000000000004</c:v>
                </c:pt>
                <c:pt idx="3">
                  <c:v>20.75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21.021625442002055</c:v>
                </c:pt>
                <c:pt idx="8">
                  <c:v>21.25</c:v>
                </c:pt>
                <c:pt idx="9">
                  <c:v>21.25</c:v>
                </c:pt>
                <c:pt idx="10">
                  <c:v>21.25</c:v>
                </c:pt>
                <c:pt idx="11">
                  <c:v>21.5</c:v>
                </c:pt>
                <c:pt idx="12">
                  <c:v>21.75</c:v>
                </c:pt>
                <c:pt idx="13">
                  <c:v>21.75</c:v>
                </c:pt>
                <c:pt idx="14">
                  <c:v>21.75</c:v>
                </c:pt>
                <c:pt idx="15">
                  <c:v>21.750000000000004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22.000000000000004</c:v>
                </c:pt>
                <c:pt idx="20">
                  <c:v>22.499999999999996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EE-4410-99AC-5FB07846B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4"/>
        <c:axId val="430054544"/>
        <c:axId val="1"/>
      </c:barChart>
      <c:catAx>
        <c:axId val="43005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3.5713541050219885E-2"/>
              <c:y val="3.35972199232227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0054544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300">
                <a:solidFill>
                  <a:schemeClr val="tx1"/>
                </a:solidFill>
              </a:rPr>
              <a:t>Pohjois-Savon kuntien</a:t>
            </a:r>
            <a:r>
              <a:rPr lang="fi-FI" sz="1300" baseline="0">
                <a:solidFill>
                  <a:schemeClr val="tx1"/>
                </a:solidFill>
              </a:rPr>
              <a:t> tuloveroprosentit ja efektiiviset veroasteet vuonna 2022</a:t>
            </a:r>
            <a:endParaRPr lang="fi-FI" sz="13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511021752419132"/>
          <c:y val="1.23600969191190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59148022990685E-2"/>
          <c:y val="0.10345883362241325"/>
          <c:w val="0.9021285031518963"/>
          <c:h val="0.61094309118792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Kuvio!$B$4</c:f>
              <c:strCache>
                <c:ptCount val="1"/>
                <c:pt idx="0">
                  <c:v>Tuloveroprosentti 2022</c:v>
                </c:pt>
              </c:strCache>
            </c:strRef>
          </c:tx>
          <c:spPr>
            <a:solidFill>
              <a:srgbClr val="538FCC"/>
            </a:solidFill>
            <a:ln w="127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Kuvio!$A$5:$A$25</c:f>
              <c:strCache>
                <c:ptCount val="21"/>
                <c:pt idx="0">
                  <c:v>Koko maa</c:v>
                </c:pt>
                <c:pt idx="1">
                  <c:v>Iisalmi</c:v>
                </c:pt>
                <c:pt idx="2">
                  <c:v>Keitele</c:v>
                </c:pt>
                <c:pt idx="3">
                  <c:v>Kuopio</c:v>
                </c:pt>
                <c:pt idx="4">
                  <c:v>Vieremä</c:v>
                </c:pt>
                <c:pt idx="5">
                  <c:v>Leppävirta</c:v>
                </c:pt>
                <c:pt idx="6">
                  <c:v>Varkaus</c:v>
                </c:pt>
                <c:pt idx="7">
                  <c:v>POHJOIS-SAVO</c:v>
                </c:pt>
                <c:pt idx="8">
                  <c:v>Sonkajärvi</c:v>
                </c:pt>
                <c:pt idx="9">
                  <c:v>Lapinlahti</c:v>
                </c:pt>
                <c:pt idx="10">
                  <c:v>Joroinen</c:v>
                </c:pt>
                <c:pt idx="11">
                  <c:v>Tervo</c:v>
                </c:pt>
                <c:pt idx="12">
                  <c:v>Vesanto</c:v>
                </c:pt>
                <c:pt idx="13">
                  <c:v>Kiuruvesi</c:v>
                </c:pt>
                <c:pt idx="14">
                  <c:v>Suonenjoki</c:v>
                </c:pt>
                <c:pt idx="15">
                  <c:v>Pielavesi</c:v>
                </c:pt>
                <c:pt idx="16">
                  <c:v>Rautavaara</c:v>
                </c:pt>
                <c:pt idx="17">
                  <c:v>Kaavi</c:v>
                </c:pt>
                <c:pt idx="18">
                  <c:v>Tuusniemi</c:v>
                </c:pt>
                <c:pt idx="19">
                  <c:v>Siilinjärvi</c:v>
                </c:pt>
                <c:pt idx="20">
                  <c:v>Rautalampi</c:v>
                </c:pt>
              </c:strCache>
            </c:strRef>
          </c:cat>
          <c:val>
            <c:numRef>
              <c:f>Kuvio!$B$5:$B$25</c:f>
              <c:numCache>
                <c:formatCode>0.00</c:formatCode>
                <c:ptCount val="21"/>
                <c:pt idx="0">
                  <c:v>20.02</c:v>
                </c:pt>
                <c:pt idx="1">
                  <c:v>20.5</c:v>
                </c:pt>
                <c:pt idx="2">
                  <c:v>20.500000000000004</c:v>
                </c:pt>
                <c:pt idx="3">
                  <c:v>20.75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21.02</c:v>
                </c:pt>
                <c:pt idx="8">
                  <c:v>21.25</c:v>
                </c:pt>
                <c:pt idx="9">
                  <c:v>21.25</c:v>
                </c:pt>
                <c:pt idx="10">
                  <c:v>21.25</c:v>
                </c:pt>
                <c:pt idx="11">
                  <c:v>21.5</c:v>
                </c:pt>
                <c:pt idx="12">
                  <c:v>21.75</c:v>
                </c:pt>
                <c:pt idx="13">
                  <c:v>21.75</c:v>
                </c:pt>
                <c:pt idx="14">
                  <c:v>21.75</c:v>
                </c:pt>
                <c:pt idx="15">
                  <c:v>21.750000000000004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22.000000000000004</c:v>
                </c:pt>
                <c:pt idx="20">
                  <c:v>22.499999999999996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6-4CC9-8FAA-50393EAE8513}"/>
            </c:ext>
          </c:extLst>
        </c:ser>
        <c:ser>
          <c:idx val="1"/>
          <c:order val="1"/>
          <c:tx>
            <c:strRef>
              <c:f>Kuvio!$C$4</c:f>
              <c:strCache>
                <c:ptCount val="1"/>
                <c:pt idx="0">
                  <c:v>Efektiivinen veroaste 2022**</c:v>
                </c:pt>
              </c:strCache>
            </c:strRef>
          </c:tx>
          <c:spPr>
            <a:pattFill prst="trellis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Kuvio!$A$5:$A$25</c:f>
              <c:strCache>
                <c:ptCount val="21"/>
                <c:pt idx="0">
                  <c:v>Koko maa</c:v>
                </c:pt>
                <c:pt idx="1">
                  <c:v>Iisalmi</c:v>
                </c:pt>
                <c:pt idx="2">
                  <c:v>Keitele</c:v>
                </c:pt>
                <c:pt idx="3">
                  <c:v>Kuopio</c:v>
                </c:pt>
                <c:pt idx="4">
                  <c:v>Vieremä</c:v>
                </c:pt>
                <c:pt idx="5">
                  <c:v>Leppävirta</c:v>
                </c:pt>
                <c:pt idx="6">
                  <c:v>Varkaus</c:v>
                </c:pt>
                <c:pt idx="7">
                  <c:v>POHJOIS-SAVO</c:v>
                </c:pt>
                <c:pt idx="8">
                  <c:v>Sonkajärvi</c:v>
                </c:pt>
                <c:pt idx="9">
                  <c:v>Lapinlahti</c:v>
                </c:pt>
                <c:pt idx="10">
                  <c:v>Joroinen</c:v>
                </c:pt>
                <c:pt idx="11">
                  <c:v>Tervo</c:v>
                </c:pt>
                <c:pt idx="12">
                  <c:v>Vesanto</c:v>
                </c:pt>
                <c:pt idx="13">
                  <c:v>Kiuruvesi</c:v>
                </c:pt>
                <c:pt idx="14">
                  <c:v>Suonenjoki</c:v>
                </c:pt>
                <c:pt idx="15">
                  <c:v>Pielavesi</c:v>
                </c:pt>
                <c:pt idx="16">
                  <c:v>Rautavaara</c:v>
                </c:pt>
                <c:pt idx="17">
                  <c:v>Kaavi</c:v>
                </c:pt>
                <c:pt idx="18">
                  <c:v>Tuusniemi</c:v>
                </c:pt>
                <c:pt idx="19">
                  <c:v>Siilinjärvi</c:v>
                </c:pt>
                <c:pt idx="20">
                  <c:v>Rautalampi</c:v>
                </c:pt>
              </c:strCache>
            </c:strRef>
          </c:cat>
          <c:val>
            <c:numRef>
              <c:f>Kuvio!$C$5:$C$25</c:f>
              <c:numCache>
                <c:formatCode>0.00</c:formatCode>
                <c:ptCount val="21"/>
                <c:pt idx="0">
                  <c:v>14.57</c:v>
                </c:pt>
                <c:pt idx="1">
                  <c:v>14.101667930450839</c:v>
                </c:pt>
                <c:pt idx="2">
                  <c:v>13.01</c:v>
                </c:pt>
                <c:pt idx="3">
                  <c:v>14.755445171362622</c:v>
                </c:pt>
                <c:pt idx="4">
                  <c:v>13.290844972187156</c:v>
                </c:pt>
                <c:pt idx="5">
                  <c:v>14.242448555269634</c:v>
                </c:pt>
                <c:pt idx="6">
                  <c:v>14.942953273944017</c:v>
                </c:pt>
                <c:pt idx="8">
                  <c:v>13.120331934587457</c:v>
                </c:pt>
                <c:pt idx="9">
                  <c:v>13.71882397550476</c:v>
                </c:pt>
                <c:pt idx="10">
                  <c:v>14.257969275842429</c:v>
                </c:pt>
                <c:pt idx="11">
                  <c:v>12.700873751141891</c:v>
                </c:pt>
                <c:pt idx="12">
                  <c:v>12.972696507548354</c:v>
                </c:pt>
                <c:pt idx="13">
                  <c:v>13.588732269063486</c:v>
                </c:pt>
                <c:pt idx="14">
                  <c:v>14.221171929285347</c:v>
                </c:pt>
                <c:pt idx="15">
                  <c:v>13.269569776249007</c:v>
                </c:pt>
                <c:pt idx="16">
                  <c:v>12.464233648595723</c:v>
                </c:pt>
                <c:pt idx="17">
                  <c:v>13.25456614312766</c:v>
                </c:pt>
                <c:pt idx="18">
                  <c:v>13.471658987091677</c:v>
                </c:pt>
                <c:pt idx="19">
                  <c:v>16.02747833176295</c:v>
                </c:pt>
                <c:pt idx="20">
                  <c:v>14.421399670103014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6-4CC9-8FAA-50393EAE8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36627480"/>
        <c:axId val="836621248"/>
      </c:barChart>
      <c:catAx>
        <c:axId val="83662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6621248"/>
        <c:crosses val="autoZero"/>
        <c:auto val="1"/>
        <c:lblAlgn val="ctr"/>
        <c:lblOffset val="100"/>
        <c:noMultiLvlLbl val="0"/>
      </c:catAx>
      <c:valAx>
        <c:axId val="83662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8899945525388911E-2"/>
              <c:y val="1.91032903459081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66274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8193239326510843"/>
          <c:y val="0.90311558394600455"/>
          <c:w val="0.67627160791586782"/>
          <c:h val="6.2576211592889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0.95211</cdr:y>
    </cdr:from>
    <cdr:to>
      <cdr:x>0.68603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56A6BF0B-F33C-4363-B578-903B56CE86B5}"/>
            </a:ext>
          </a:extLst>
        </cdr:cNvPr>
        <cdr:cNvSpPr txBox="1"/>
      </cdr:nvSpPr>
      <cdr:spPr>
        <a:xfrm xmlns:a="http://schemas.openxmlformats.org/drawingml/2006/main">
          <a:off x="0" y="4324350"/>
          <a:ext cx="4254484" cy="217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 dirty="0"/>
            <a:t>Lähde: Kysely kuntien talousarvioista, marras-joulukuu</a:t>
          </a:r>
          <a:r>
            <a:rPr lang="fi-FI" sz="800" baseline="0" dirty="0"/>
            <a:t> 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0.95567</cdr:y>
    </cdr:from>
    <cdr:to>
      <cdr:x>0.58427</cdr:x>
      <cdr:y>1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C0ADF912-EEA1-44EA-B460-F5425B460877}"/>
            </a:ext>
          </a:extLst>
        </cdr:cNvPr>
        <cdr:cNvSpPr txBox="1"/>
      </cdr:nvSpPr>
      <cdr:spPr>
        <a:xfrm xmlns:a="http://schemas.openxmlformats.org/drawingml/2006/main">
          <a:off x="0" y="4644556"/>
          <a:ext cx="4085318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 dirty="0"/>
            <a:t>Lähde: Kysely kuntien talousarvioista, marras-joulukuu 2021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0.9611</cdr:y>
    </cdr:from>
    <cdr:to>
      <cdr:x>0.55677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79062151-3F82-454F-A299-37DDC4EEE562}"/>
            </a:ext>
          </a:extLst>
        </cdr:cNvPr>
        <cdr:cNvSpPr txBox="1"/>
      </cdr:nvSpPr>
      <cdr:spPr>
        <a:xfrm xmlns:a="http://schemas.openxmlformats.org/drawingml/2006/main">
          <a:off x="0" y="4848226"/>
          <a:ext cx="3631586" cy="196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 dirty="0">
              <a:solidFill>
                <a:schemeClr val="tx1"/>
              </a:solidFill>
            </a:rPr>
            <a:t>Lähde: Kuntaliitto</a:t>
          </a:r>
          <a:r>
            <a:rPr lang="fi-FI" sz="800" baseline="0" dirty="0">
              <a:solidFill>
                <a:schemeClr val="tx1"/>
              </a:solidFill>
            </a:rPr>
            <a:t> 19.11.2021/Verohallinto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0.00845</cdr:x>
      <cdr:y>0.9564</cdr:y>
    </cdr:from>
    <cdr:to>
      <cdr:x>0.61251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4EAEF34-98AB-46D9-840C-10659ED8E9CC}"/>
            </a:ext>
          </a:extLst>
        </cdr:cNvPr>
        <cdr:cNvSpPr txBox="1"/>
      </cdr:nvSpPr>
      <cdr:spPr>
        <a:xfrm xmlns:a="http://schemas.openxmlformats.org/drawingml/2006/main">
          <a:off x="50800" y="4602451"/>
          <a:ext cx="3631586" cy="209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800" dirty="0">
              <a:solidFill>
                <a:schemeClr val="tx1"/>
              </a:solidFill>
            </a:rPr>
            <a:t>Lähde: Kuntaliitto</a:t>
          </a:r>
          <a:r>
            <a:rPr lang="fi-FI" sz="800" baseline="0" dirty="0">
              <a:solidFill>
                <a:schemeClr val="tx1"/>
              </a:solidFill>
            </a:rPr>
            <a:t> 19.11.2021/Verohallinto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8773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CF305769-9C5C-492B-B3E2-AB6EAE1104FA}" type="datetimeFigureOut">
              <a:rPr lang="fi-FI" smtClean="0"/>
              <a:t>13.12.2021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9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877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877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4D031C32-B178-4B45-BC64-654EA06EF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80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31C32-B178-4B45-BC64-654EA06EF7F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35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31C32-B178-4B45-BC64-654EA06EF7F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4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31C32-B178-4B45-BC64-654EA06EF7F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94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960568"/>
            <a:ext cx="6858000" cy="1356226"/>
          </a:xfrm>
        </p:spPr>
        <p:txBody>
          <a:bodyPr anchor="b">
            <a:normAutofit/>
          </a:bodyPr>
          <a:lstStyle>
            <a:lvl1pPr algn="l">
              <a:defRPr sz="3200" b="1" i="0" baseline="0">
                <a:solidFill>
                  <a:srgbClr val="0070C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66789"/>
            <a:ext cx="6858000" cy="739725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479" y="6306514"/>
            <a:ext cx="403450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E6D825-8E97-454B-BEAD-11D13CFBEEF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9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574981"/>
            <a:ext cx="7886700" cy="68164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B82532-1DA8-4848-A38D-2B8ADDF43418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20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143427C7-8B5A-4FE9-9169-EE0B5FF0D985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54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953"/>
            <a:ext cx="7886700" cy="748376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0070C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839"/>
            <a:ext cx="7886700" cy="4527754"/>
          </a:xfrm>
        </p:spPr>
        <p:txBody>
          <a:bodyPr/>
          <a:lstStyle>
            <a:lvl1pPr>
              <a:defRPr sz="2000" baseline="0"/>
            </a:lvl1pPr>
            <a:lvl2pPr marL="538163" indent="-273050">
              <a:defRPr sz="1600" baseline="0"/>
            </a:lvl2pPr>
            <a:lvl3pPr marL="803275" indent="-265113">
              <a:defRPr sz="1500" baseline="0"/>
            </a:lvl3pPr>
            <a:lvl4pPr marL="1076325" indent="-273050">
              <a:defRPr sz="1400" baseline="0"/>
            </a:lvl4pPr>
            <a:lvl5pPr marL="1341438" indent="-265113">
              <a:defRPr sz="140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5098" y="6225726"/>
            <a:ext cx="1033308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E725A28-DB9B-4AA6-AA95-2F1D54A32CC4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381" y="6225727"/>
            <a:ext cx="4382115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559" y="6225725"/>
            <a:ext cx="403450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6D825-8E97-454B-BEAD-11D13CFBEEF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50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5239"/>
            <a:ext cx="7886700" cy="755747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0070C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4335"/>
            <a:ext cx="3886200" cy="4542504"/>
          </a:xfrm>
        </p:spPr>
        <p:txBody>
          <a:bodyPr/>
          <a:lstStyle>
            <a:lvl1pPr>
              <a:defRPr sz="1800" baseline="0"/>
            </a:lvl1pPr>
            <a:lvl2pPr marL="449263" indent="-184150">
              <a:defRPr sz="1400" baseline="0"/>
            </a:lvl2pPr>
            <a:lvl3pPr marL="627063" indent="-177800">
              <a:defRPr sz="1400" baseline="0"/>
            </a:lvl3pPr>
            <a:lvl4pPr marL="803275" indent="-176213">
              <a:defRPr sz="1400" baseline="0"/>
            </a:lvl4pPr>
            <a:lvl5pPr marL="987425" indent="-184150">
              <a:defRPr sz="140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4335"/>
            <a:ext cx="3886200" cy="4542504"/>
          </a:xfrm>
        </p:spPr>
        <p:txBody>
          <a:bodyPr/>
          <a:lstStyle>
            <a:lvl1pPr>
              <a:defRPr sz="1800" baseline="0"/>
            </a:lvl1pPr>
            <a:lvl2pPr marL="449263" indent="-184150">
              <a:defRPr sz="1400" baseline="0"/>
            </a:lvl2pPr>
            <a:lvl3pPr marL="627063" indent="-177800">
              <a:defRPr sz="1400" baseline="0"/>
            </a:lvl3pPr>
            <a:lvl4pPr marL="803275" indent="-176213">
              <a:defRPr sz="1400" baseline="0"/>
            </a:lvl4pPr>
            <a:lvl5pPr marL="987425" indent="-184150">
              <a:defRPr sz="140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5740" y="6237749"/>
            <a:ext cx="1045292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9A60F6D-563B-462C-AA40-70B4DBA95603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4885" y="6236930"/>
            <a:ext cx="4418986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00" y="6236929"/>
            <a:ext cx="403450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6D825-8E97-454B-BEAD-11D13CFBEEF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23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0705"/>
            <a:ext cx="7886700" cy="733627"/>
          </a:xfrm>
        </p:spPr>
        <p:txBody>
          <a:bodyPr/>
          <a:lstStyle>
            <a:lvl1pPr>
              <a:defRPr sz="2800" b="1" i="0" baseline="0">
                <a:solidFill>
                  <a:srgbClr val="0070C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8200" y="6225727"/>
            <a:ext cx="1008421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2468B1-237E-4322-B1BA-34A2F25A43D3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2761" y="6225726"/>
            <a:ext cx="4404239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00" y="6225727"/>
            <a:ext cx="403450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6D825-8E97-454B-BEAD-11D13CFBEEF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142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869" y="6227637"/>
            <a:ext cx="1037918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B3D8142-56A4-4A1D-9856-A626AD9148E8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8521" y="6225844"/>
            <a:ext cx="4351104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3685" y="6225844"/>
            <a:ext cx="403450" cy="365125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6D825-8E97-454B-BEAD-11D13CFBEEF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464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19C1-1B89-4D93-B68E-088A482E3D61}" type="datetime1">
              <a:rPr lang="fi-FI" smtClean="0"/>
              <a:t>13.12.2021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0"/>
            <a:ext cx="9144000" cy="6831210"/>
          </a:xfrm>
          <a:prstGeom prst="rect">
            <a:avLst/>
          </a:prstGeom>
        </p:spPr>
      </p:pic>
      <p:sp>
        <p:nvSpPr>
          <p:cNvPr id="7" name="Tekstiruutu 6"/>
          <p:cNvSpPr txBox="1"/>
          <p:nvPr userDrawn="1"/>
        </p:nvSpPr>
        <p:spPr>
          <a:xfrm>
            <a:off x="6246062" y="1308298"/>
            <a:ext cx="2564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300" b="0" i="1" cap="small" baseline="0" dirty="0">
                <a:solidFill>
                  <a:srgbClr val="538FCC"/>
                </a:solidFill>
              </a:rPr>
              <a:t>K</a:t>
            </a:r>
            <a:r>
              <a:rPr lang="fi-FI" sz="5000" b="0" i="1" cap="small" baseline="0" dirty="0">
                <a:solidFill>
                  <a:srgbClr val="538FCC"/>
                </a:solidFill>
              </a:rPr>
              <a:t>iitos</a:t>
            </a:r>
            <a:r>
              <a:rPr lang="fi-FI" sz="5300" b="0" i="1" cap="small" baseline="0" dirty="0">
                <a:solidFill>
                  <a:srgbClr val="538FC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276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70" y="0"/>
            <a:ext cx="9344108" cy="362864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4218" y="3796455"/>
            <a:ext cx="7301132" cy="1118514"/>
          </a:xfrm>
        </p:spPr>
        <p:txBody>
          <a:bodyPr anchor="b">
            <a:normAutofit/>
          </a:bodyPr>
          <a:lstStyle>
            <a:lvl1pPr algn="l">
              <a:defRPr sz="3200" b="1" i="0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4218" y="5265174"/>
            <a:ext cx="7301132" cy="818233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214218" y="6348773"/>
            <a:ext cx="1283677" cy="365125"/>
          </a:xfrm>
        </p:spPr>
        <p:txBody>
          <a:bodyPr/>
          <a:lstStyle/>
          <a:p>
            <a:fld id="{E7631213-0EFF-4199-9F2E-C680734C8262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08493" y="6319250"/>
            <a:ext cx="2700996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649605" y="6319250"/>
            <a:ext cx="640584" cy="365125"/>
          </a:xfrm>
        </p:spPr>
        <p:txBody>
          <a:bodyPr/>
          <a:lstStyle/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6650" y="6282153"/>
            <a:ext cx="2160000" cy="4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574981"/>
            <a:ext cx="7886700" cy="681647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1" y="1489587"/>
            <a:ext cx="7886700" cy="4589561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A2C7459D-F666-4D6B-BA85-D2FAFB0193E4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11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1" y="563992"/>
            <a:ext cx="7886700" cy="68164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482213"/>
            <a:ext cx="3867150" cy="4707572"/>
          </a:xfrm>
        </p:spPr>
        <p:txBody>
          <a:bodyPr>
            <a:normAutofit/>
          </a:bodyPr>
          <a:lstStyle>
            <a:lvl1pPr>
              <a:defRPr sz="1800" baseline="0"/>
            </a:lvl1pPr>
            <a:lvl2pPr marL="538163" indent="-273050"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1" y="1482213"/>
            <a:ext cx="3867150" cy="4707572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3B14C9E-714F-4279-9D39-7ED803BBD080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14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469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257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5E0296-2A4D-487D-9DA7-3D99BF26BAD8}" type="datetime1">
              <a:rPr lang="fi-FI" smtClean="0"/>
              <a:t>13.12.2021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2257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1" y="6225728"/>
            <a:ext cx="40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E6D825-8E97-454B-BEAD-11D13CFBEEF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5200" y="6225059"/>
            <a:ext cx="1798476" cy="365792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6673932"/>
            <a:ext cx="9144000" cy="184068"/>
          </a:xfrm>
          <a:prstGeom prst="rect">
            <a:avLst/>
          </a:prstGeom>
          <a:solidFill>
            <a:srgbClr val="DCD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2512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72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38FCC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8FCC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8FCC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8FCC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8FCC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45701"/>
          <a:stretch/>
        </p:blipFill>
        <p:spPr>
          <a:xfrm flipH="1">
            <a:off x="5710638" y="4459458"/>
            <a:ext cx="3433362" cy="2398542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589730"/>
            <a:ext cx="7886700" cy="68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1" y="1519085"/>
            <a:ext cx="7886700" cy="456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27885" y="6370562"/>
            <a:ext cx="944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53946D2-7B50-4F12-A40E-77CDB7C6E0B7}" type="datetime1">
              <a:rPr lang="fi-FI" smtClean="0"/>
              <a:t>13.12.2021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7788" y="6370562"/>
            <a:ext cx="2700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44224" y="6370562"/>
            <a:ext cx="640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7C71-8A18-4379-B512-771E0B78A50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651" y="6356016"/>
            <a:ext cx="179847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0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538FC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Ennakkotiedot Pohjois-Savon kuntien talousarvioista 2022 ja taloussuunnitelmista 2023–2024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143000" y="5566789"/>
            <a:ext cx="6858000" cy="1291211"/>
          </a:xfrm>
        </p:spPr>
        <p:txBody>
          <a:bodyPr>
            <a:noAutofit/>
          </a:bodyPr>
          <a:lstStyle/>
          <a:p>
            <a:r>
              <a:rPr lang="fi-FI" sz="1300" dirty="0">
                <a:solidFill>
                  <a:schemeClr val="tx1"/>
                </a:solidFill>
              </a:rPr>
              <a:t>Lähde: Kysely Pohjois-Savon kunnille kuntien talousarvioista, marras-joulukuu 2021</a:t>
            </a:r>
          </a:p>
          <a:p>
            <a:endParaRPr lang="fi-FI" sz="1300" dirty="0">
              <a:solidFill>
                <a:schemeClr val="tx1"/>
              </a:solidFill>
            </a:endParaRPr>
          </a:p>
          <a:p>
            <a:r>
              <a:rPr lang="fi-FI" sz="1200" dirty="0">
                <a:solidFill>
                  <a:schemeClr val="tx1"/>
                </a:solidFill>
              </a:rPr>
              <a:t>Huom! Osassa kuntia valtuusto on hyväksynyt talousarvion vasta tietojen keräämisajankohdan jälkeen, ja kunnan lopullisiin talousarviotietoihin on voinut tulla muutoksia ohessa esitettyyn verrattuna .</a:t>
            </a:r>
          </a:p>
          <a:p>
            <a:endParaRPr lang="fi-FI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4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70DFB8F-0E29-4C41-9CFD-0D0BD625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896829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talousarviot v. 2022 (€/asukas) 4/6</a:t>
            </a:r>
            <a:br>
              <a:rPr lang="fi-FI" dirty="0"/>
            </a:br>
            <a:r>
              <a:rPr lang="fi-FI" sz="1800" dirty="0"/>
              <a:t>(ml. liikelaitokset) (tiedot sisältävät vain ulkoiset menot ja tulot)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8069407-48AA-415F-92B6-47FA2A0B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8EBD933-A6C6-4B47-80DC-3AE7147EA11E}"/>
              </a:ext>
            </a:extLst>
          </p:cNvPr>
          <p:cNvSpPr txBox="1"/>
          <p:nvPr/>
        </p:nvSpPr>
        <p:spPr>
          <a:xfrm>
            <a:off x="426925" y="6483130"/>
            <a:ext cx="605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AF4D13E-00BB-4DB2-8C44-018013FDC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19080"/>
              </p:ext>
            </p:extLst>
          </p:nvPr>
        </p:nvGraphicFramePr>
        <p:xfrm>
          <a:off x="45000" y="1256400"/>
          <a:ext cx="9054000" cy="489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52694340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89165810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39464011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670313428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5480944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8581747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0905322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94413049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84489110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80444772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689470529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4094010195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3963680100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9659594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Kunta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 dirty="0">
                          <a:effectLst/>
                        </a:rPr>
                        <a:t>Väestö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31.12.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2020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Vuosikate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Vuosikate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Vuosikate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Suunnit.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mukaiset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poistot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Tilikauden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yli-/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alijäämä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investoin.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(brutto)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investoin.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(brutto)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investoin.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(brutto)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inv. netto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Lainakannan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muutokset: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Pitkäaikaisten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lainojen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lisäys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Lainakannan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muutokset: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Pitkäaikaisten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lainojen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vähennys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Arvio pitkä-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aik. lainojen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määrästä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31.12.2022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7835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Iisalmi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21 124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445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382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1 237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603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1 219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4 063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3193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Joroinen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4 689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-178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238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3 929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8068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Kaavi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2 807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247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1 197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175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1 674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2428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Keitele 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452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8262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Kiuruvesi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7 854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518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352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2 117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018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Kuopio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120 210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297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508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414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-126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868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812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1 123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4 253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85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Lapinlahti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9 358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492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367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703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438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438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4 060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084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Leppävirta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9 402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392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388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812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1 674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812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532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915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960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Pielavesi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4 321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338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809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511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2 478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8015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Rautalampi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3 053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-351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184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302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652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4 147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0622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Rautavaara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-49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-404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542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156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921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4 152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7856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Siilinjärvi 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21 251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249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294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624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3 649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6630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Sonkajärvi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3 841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612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477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514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262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624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260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2 132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147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Suonenjoki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6 931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447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1 053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1 262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404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577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3 535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1872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Tervo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1 503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-303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-59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-516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2 661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386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336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865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244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7200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Tuusniemi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-267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575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636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-644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890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8488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Varkaus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20 278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482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337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-183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590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434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1 479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6 034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628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Vesanto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488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404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129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359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3 740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8502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Vieremä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301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296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576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568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2262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POHJOIS-SAVO 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248 265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265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452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379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385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-114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736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724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717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693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939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452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3 922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92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81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11F0EFF-F831-48DB-B745-9FC5EB1C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" y="267148"/>
            <a:ext cx="9054000" cy="94257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talousarviot v. 2022 (1 000 €) 5/6</a:t>
            </a:r>
            <a:br>
              <a:rPr lang="fi-FI" dirty="0"/>
            </a:br>
            <a:r>
              <a:rPr lang="fi-FI" sz="1800" dirty="0"/>
              <a:t>(ml. liikelaitokset) (tiedot sisältävät vain ulkoiset menot ja tulot)</a:t>
            </a:r>
            <a:endParaRPr lang="fi-FI" dirty="0"/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8B3DDE99-0401-4413-872B-4827D30C2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4565"/>
              </p:ext>
            </p:extLst>
          </p:nvPr>
        </p:nvGraphicFramePr>
        <p:xfrm>
          <a:off x="44999" y="1256400"/>
          <a:ext cx="9054000" cy="488272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60184908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34860803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400155830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77627483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416375439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48408244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3543417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29039827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2668597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16974238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695918889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3830465343"/>
                    </a:ext>
                  </a:extLst>
                </a:gridCol>
              </a:tblGrid>
              <a:tr h="91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Kunta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 dirty="0">
                          <a:effectLst/>
                        </a:rPr>
                        <a:t>Väestö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31.12.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2020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i="1" u="none" strike="noStrike" dirty="0">
                          <a:effectLst/>
                        </a:rPr>
                        <a:t>Valmistus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omaan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käyttöön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2022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i="1" u="none" strike="noStrike" dirty="0">
                          <a:effectLst/>
                        </a:rPr>
                        <a:t>Valmistus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omaan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käyttöön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2023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i="1" u="none" strike="noStrike" dirty="0">
                          <a:effectLst/>
                        </a:rPr>
                        <a:t>Valmistus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omaan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käyttöön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2024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menot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menot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menot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i="1" u="none" strike="noStrike" dirty="0">
                          <a:effectLst/>
                        </a:rPr>
                        <a:t>Sosiaali- 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ja terveys-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toimen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menot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(brutto)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2022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8893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Iisalmi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21 124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27 533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35 838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35 930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167 488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88 503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88 840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85 243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4904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Joroinen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4 689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3 554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3 589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3 625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33 920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15 573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15 831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19 704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9491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Kaavi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2 807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3 015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1 730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1 532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25 419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6 920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6 667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16 994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1819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Keitele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2 155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3 132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1 840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1 840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18 865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6 905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6 905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11 959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1952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Kiuruvesi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7 854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7 643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7 291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7 291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63 147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25 648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25 672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37 200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1561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Kuopio </a:t>
                      </a:r>
                      <a:r>
                        <a:rPr lang="fi-FI" sz="1000" u="none" strike="noStrike" baseline="30000">
                          <a:effectLst/>
                        </a:rPr>
                        <a:t>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120 210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172 506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200 600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918 794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476 100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496 778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0557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Lapinlahti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9 358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7 544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4 880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4 880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69 918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25 195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25 445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44 220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32897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Leppävirta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9 402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9 840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8 439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8 488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72 610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30 275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29 455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43 412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6236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Pielavesi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4 321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5 309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4 028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4 059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40 867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15 845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16 013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25 149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6828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Rautalampi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3 053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4 745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3 715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3 715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29 897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12 017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11 495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17 210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6737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Rautavaara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1 561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3 073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2 279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2 222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17 421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6 800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6 827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10 530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10557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Siilinjärvi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21 251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20 262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14 236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14 236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135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135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135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160 585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71 195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72 273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87 270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6844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Sonkajärvi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3 841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3 585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3 613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3 647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31 760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13 722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14 017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18 552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67854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Suonenjoki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6 931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7 511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5 300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5 400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59 396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22 900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23 400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37 993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3118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Tervo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1 503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2 583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2 058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2 061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15 164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6 035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6 031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9 245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0637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Tuusniemi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2 433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3 237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2 507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2 529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23 557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7 563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7 258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15 418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6162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Varkaus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20 278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49 281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17 685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17 690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635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550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550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191 971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61 574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61 606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130 625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3092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Vesanto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1 972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3 224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1 970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1 974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20 359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7 623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7 630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11 394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4672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Vieremä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3 522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1 263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1 263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1 263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26 444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12 170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12 413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14 324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4334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POHJOIS-SAVO  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248 265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338 840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>
                          <a:effectLst/>
                        </a:rPr>
                        <a:t>322 861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322 982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>
                          <a:effectLst/>
                        </a:rPr>
                        <a:t>973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>
                          <a:effectLst/>
                        </a:rPr>
                        <a:t>938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939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1 987 582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912 563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913 878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1 113 516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83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132070"/>
                  </a:ext>
                </a:extLst>
              </a:tr>
            </a:tbl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D1BC801-52BD-4464-991A-080381E0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2E5A4C1-212E-4D71-B509-7BE1959CA03B}"/>
              </a:ext>
            </a:extLst>
          </p:cNvPr>
          <p:cNvSpPr txBox="1"/>
          <p:nvPr/>
        </p:nvSpPr>
        <p:spPr>
          <a:xfrm>
            <a:off x="552450" y="6225727"/>
            <a:ext cx="78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2"/>
                </a:solidFill>
              </a:rPr>
              <a:t>Lähde: Väestö/Tilastokeskus, muut tiedot: Kysely Pohjois-Savon kunnille kuntien talousarvioista, marras-joulukuu 2021. HUOM!  Kuopiolta ei ole </a:t>
            </a:r>
          </a:p>
          <a:p>
            <a:r>
              <a:rPr lang="fi-FI" sz="800" dirty="0">
                <a:solidFill>
                  <a:schemeClr val="tx2"/>
                </a:solidFill>
              </a:rPr>
              <a:t>saatavilla tietoja vuoden 2024 toimintatuloista ja -menoista. Maakunnan summaa arvioitaessa Kuopion toimintatuloina ja -menoina on vuonna </a:t>
            </a:r>
          </a:p>
          <a:p>
            <a:r>
              <a:rPr lang="fi-FI" sz="800" dirty="0">
                <a:solidFill>
                  <a:schemeClr val="tx2"/>
                </a:solidFill>
              </a:rPr>
              <a:t>2024 huomioitu vuoden 2023 toimintatulot ja -menot. Varkauden sosiaali- ja terveystoiminnan bruttomenot sisältävät myös Joroisten sote-menot.</a:t>
            </a:r>
          </a:p>
        </p:txBody>
      </p:sp>
    </p:spTree>
    <p:extLst>
      <p:ext uri="{BB962C8B-B14F-4D97-AF65-F5344CB8AC3E}">
        <p14:creationId xmlns:p14="http://schemas.microsoft.com/office/powerpoint/2010/main" val="85696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1A2BD6-031C-44F6-ABE8-3D866555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977184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talousarviot v. 2022 (1 000 €) 6/6</a:t>
            </a:r>
            <a:br>
              <a:rPr lang="fi-FI" dirty="0"/>
            </a:br>
            <a:r>
              <a:rPr lang="fi-FI" sz="1800" dirty="0"/>
              <a:t>(ml. liikelaitokset) (tiedot sisältävät vain ulkoiset menot ja tulot)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D1BC801-52BD-4464-991A-080381E0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59EA2A-2676-4CFF-816E-292F1618BF2C}"/>
              </a:ext>
            </a:extLst>
          </p:cNvPr>
          <p:cNvSpPr txBox="1"/>
          <p:nvPr/>
        </p:nvSpPr>
        <p:spPr>
          <a:xfrm>
            <a:off x="550750" y="6225727"/>
            <a:ext cx="605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2021. </a:t>
            </a:r>
            <a:r>
              <a:rPr lang="fi-FI" sz="800" dirty="0">
                <a:solidFill>
                  <a:schemeClr val="tx2"/>
                </a:solidFill>
              </a:rPr>
              <a:t>HUOM!  Kuopiolta ei ole saatavilla tietoja vuoden 2024 toimintatuloista ja -menoista. Maakunnan summaa arvioitaessa Kuopion toimintatuloina ja -menoina on vuonna 2024 huomioitu vuoden 2023 toimintatulot ja -menot.</a:t>
            </a:r>
            <a:endParaRPr lang="fi-FI" sz="800" dirty="0">
              <a:solidFill>
                <a:srgbClr val="1F497D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38DB5884-81B5-4C47-9B88-1E0452D42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95716"/>
              </p:ext>
            </p:extLst>
          </p:nvPr>
        </p:nvGraphicFramePr>
        <p:xfrm>
          <a:off x="45000" y="1256400"/>
          <a:ext cx="9054000" cy="4878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77680450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279757149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76814807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410222672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11049131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50696727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49648366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541332943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463955344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2407734070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065876471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486704066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825186045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18433926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Kunta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 dirty="0">
                          <a:effectLst/>
                        </a:rPr>
                        <a:t>Väestö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31.12.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2020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Toiminta-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Vero-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yhteensä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Vero-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yhteensä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Vero-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yhteensä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Valtion-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osuudet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yhteensä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Valtion-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osuudet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yhteensä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Valtion-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osuudet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yhteensä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Käyttö-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Käyttö-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Käyttö-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b="1" u="none" strike="noStrike" dirty="0">
                          <a:effectLst/>
                        </a:rPr>
                        <a:t>tulot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v. 2024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04904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Iisalmi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21 124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27 533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35 838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35 930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79 900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38 800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39 500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65 000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22 100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21 700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172 433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96 738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97 130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6327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Joroinen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4 689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3 554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3 589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3 625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18 452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9 975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9 688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13 668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1 789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1 592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35 674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15 353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14 905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61077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Kaavi 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2 807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3 015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1 730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1 532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10 076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5 956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6 253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12 374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105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25 465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7 708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7 890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55351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Keitele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2 155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3 132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1 840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1 840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7 887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4 198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4 115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8 555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2 063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2 156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19 574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8 101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8 111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9523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Kiuruvesi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7 854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7 643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7 291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7 291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25 000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14 557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14 582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33 900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7 209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7 041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66 543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29 057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28 914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01585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Kuopio </a:t>
                      </a:r>
                      <a:r>
                        <a:rPr lang="fi-FI" sz="1000" u="none" strike="noStrike" baseline="30000">
                          <a:effectLst/>
                        </a:rPr>
                        <a:t>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120 210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172 506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200 600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530 000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281 900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274 700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241 477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44 700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44 500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943 983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527 200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319 200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84695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Lapinlahti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9 358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7 544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4 880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4 880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31 910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16 300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16 300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33 120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7 970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8 070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72 574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29 150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29 250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45524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Leppävirta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9 402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9 840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8 439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8 488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37 455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20 300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19 500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28 520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6 000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6 000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75 815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34 739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33 988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33309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Pielavesi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4 321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5 309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4 028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4 059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14 120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7 625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7 476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22 816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5 677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5 593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42 245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17 330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17 128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12668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Rautalampi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3 053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4 745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3 715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3 715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10 953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6 326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6 326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12 960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1 838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1 871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28 658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11 879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11 912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64764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Rautavaara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1 561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3 073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2 279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2 222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5 887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3 609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8 368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581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829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17 328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6 471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6 660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62004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Siilinjärvi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21 251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20 262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14 236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14 236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97 590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54 156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52 828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43 115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8 350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9 468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160 967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76 742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76 532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0788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Sonkajärvi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3 841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3 585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3 613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3 647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14 205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8 175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8 019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16 299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4 287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4 194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34 089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16 075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15 860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119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Suonenjoki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6 931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7 511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5 300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5 400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25 700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14 300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14 100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27 000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4 900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5 100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60 211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24 500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24 600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48169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Tervo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1 503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2 583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2 058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2 061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5 107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2 912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2 915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6 823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787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800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14 513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5 757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5 776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9315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Tuusniemi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2 433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3 237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2 507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2 529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8 658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5 054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4 975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10 891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850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750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22 786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8 411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8 254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67844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Varkaus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20 278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49 281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17 685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17 690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84 122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45 110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43 072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59 058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6 952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6 267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192 461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69 747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67 029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89187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Vesanto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1 972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3 224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1 970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1 974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6 745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3 896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3 344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11 213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2 970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2 858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21 182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8 836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8 176</a:t>
                      </a:r>
                      <a:endParaRPr lang="fi-FI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99739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Vieremä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3 522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1 263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1 263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1 263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14 700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8 666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8 604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11 230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3 322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3 346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27 193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13 251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13 213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5771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POHJOIS-SAVO  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248 265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338 840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322 861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322 982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1 028 467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551 817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539 906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666 387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132 367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132 240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2 033 694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1 007 045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794 528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562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5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3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DC4957-0CE1-40BE-8898-11F6549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7557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Vuosikate, poistot ja nettoinvestoinnit v. 2022 (€/as)</a:t>
            </a:r>
            <a:endParaRPr lang="en-US" sz="16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058FE3-17F0-41FA-BFDB-53D79ECB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E6D825-8E97-454B-BEAD-11D13CFBEEFD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6B7840E-1F2B-4006-90BF-EFE6F1DC1D88}"/>
              </a:ext>
            </a:extLst>
          </p:cNvPr>
          <p:cNvSpPr txBox="1"/>
          <p:nvPr/>
        </p:nvSpPr>
        <p:spPr>
          <a:xfrm>
            <a:off x="426925" y="6483130"/>
            <a:ext cx="605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6EFF51F-8856-4335-939C-7F99F1A8B4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3908214"/>
              </p:ext>
            </p:extLst>
          </p:nvPr>
        </p:nvGraphicFramePr>
        <p:xfrm>
          <a:off x="46800" y="1256400"/>
          <a:ext cx="2797200" cy="488185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25200">
                  <a:extLst>
                    <a:ext uri="{9D8B030D-6E8A-4147-A177-3AD203B41FA5}">
                      <a16:colId xmlns:a16="http://schemas.microsoft.com/office/drawing/2014/main" val="129732086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31326374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25962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529818286"/>
                    </a:ext>
                  </a:extLst>
                </a:gridCol>
              </a:tblGrid>
              <a:tr h="41785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Vuosi-kate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Poistot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Netto-investoinnit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6497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Vesanto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4325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Tuusniemi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0609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Rautalampi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3269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Siilinjärvi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3825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Joroinen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151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Tervo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-303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34422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Suonenjoki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9069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Varkaus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3126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Lapinlahti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8557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Kiuruvesi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7640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Rautavaara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876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Keitele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9351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Pielavesi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903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Vieremä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6723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Sonkajärvi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6103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POHJOIS-SAVO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4497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Kuopio 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8368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Leppävirta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95959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Kaavi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89897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Iisalmi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</a:t>
                      </a:r>
                    </a:p>
                  </a:txBody>
                  <a:tcPr marL="25200" marR="25200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99308"/>
                  </a:ext>
                </a:extLst>
              </a:tr>
            </a:tbl>
          </a:graphicData>
        </a:graphic>
      </p:graphicFrame>
      <p:graphicFrame>
        <p:nvGraphicFramePr>
          <p:cNvPr id="15" name="Sisällön paikkamerkki 14" descr="Palkkikaavio esittää Pohjois-Savon kuntien vuosikatteen ja poistot euroina asukasta kohden ja viivakuvio nettoinvestoinnit euroina asukasta kohden vuonna 2022. Kaavion tiedot on esitetty kaavion viereisessä taulukossa.">
            <a:extLst>
              <a:ext uri="{FF2B5EF4-FFF2-40B4-BE49-F238E27FC236}">
                <a16:creationId xmlns:a16="http://schemas.microsoft.com/office/drawing/2014/main" id="{6512243D-3049-42B5-A2E5-19B2F9A32A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0867284"/>
              </p:ext>
            </p:extLst>
          </p:nvPr>
        </p:nvGraphicFramePr>
        <p:xfrm>
          <a:off x="2895600" y="1256400"/>
          <a:ext cx="6201600" cy="48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01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DD0ED8-30FF-49BB-BA73-7BAFD7BC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755747"/>
          </a:xfrm>
        </p:spPr>
        <p:txBody>
          <a:bodyPr>
            <a:noAutofit/>
          </a:bodyPr>
          <a:lstStyle/>
          <a:p>
            <a:pPr algn="ctr"/>
            <a:r>
              <a:rPr lang="en-US" sz="2500" dirty="0"/>
              <a:t>Arvio Pohjois-Savon </a:t>
            </a:r>
            <a:r>
              <a:rPr lang="fi-FI" sz="2500" dirty="0"/>
              <a:t>kuntien</a:t>
            </a:r>
            <a:r>
              <a:rPr lang="en-US" sz="2500" dirty="0"/>
              <a:t> </a:t>
            </a:r>
            <a:r>
              <a:rPr lang="fi-FI" sz="2500" dirty="0"/>
              <a:t>pitkäaikaisista</a:t>
            </a:r>
            <a:r>
              <a:rPr lang="en-US" sz="2500" dirty="0"/>
              <a:t> </a:t>
            </a:r>
            <a:r>
              <a:rPr lang="fi-FI" sz="2500" dirty="0"/>
              <a:t>lainoista</a:t>
            </a:r>
            <a:r>
              <a:rPr lang="en-US" sz="2500" dirty="0"/>
              <a:t> v. 2022 (€/as)</a:t>
            </a:r>
            <a:endParaRPr lang="en-US" sz="16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B8DCAE5-DC98-4277-B2E1-FCD456E2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E6D825-8E97-454B-BEAD-11D13CFBEEFD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BE57C85-76A6-417A-8F28-6E3A43A72610}"/>
              </a:ext>
            </a:extLst>
          </p:cNvPr>
          <p:cNvSpPr txBox="1"/>
          <p:nvPr/>
        </p:nvSpPr>
        <p:spPr>
          <a:xfrm>
            <a:off x="426925" y="6483130"/>
            <a:ext cx="605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5B9A59FF-4BB2-4700-BE1F-101EB1A7FE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9867033"/>
              </p:ext>
            </p:extLst>
          </p:nvPr>
        </p:nvGraphicFramePr>
        <p:xfrm>
          <a:off x="46800" y="1256400"/>
          <a:ext cx="1968130" cy="4860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010831">
                  <a:extLst>
                    <a:ext uri="{9D8B030D-6E8A-4147-A177-3AD203B41FA5}">
                      <a16:colId xmlns:a16="http://schemas.microsoft.com/office/drawing/2014/main" val="2665219095"/>
                    </a:ext>
                  </a:extLst>
                </a:gridCol>
                <a:gridCol w="957299">
                  <a:extLst>
                    <a:ext uri="{9D8B030D-6E8A-4147-A177-3AD203B41FA5}">
                      <a16:colId xmlns:a16="http://schemas.microsoft.com/office/drawing/2014/main" val="59979886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Kunta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Arvio pitkä-</a:t>
                      </a:r>
                      <a:br>
                        <a:rPr lang="fi-FI" sz="1100" u="none" strike="noStrike" dirty="0">
                          <a:effectLst/>
                        </a:rPr>
                      </a:br>
                      <a:r>
                        <a:rPr lang="fi-FI" sz="1100" u="none" strike="noStrike" dirty="0">
                          <a:effectLst/>
                        </a:rPr>
                        <a:t>aik. lainojen</a:t>
                      </a:r>
                      <a:br>
                        <a:rPr lang="fi-FI" sz="1100" u="none" strike="noStrike" dirty="0">
                          <a:effectLst/>
                        </a:rPr>
                      </a:br>
                      <a:r>
                        <a:rPr lang="fi-FI" sz="1100" u="none" strike="noStrike" dirty="0">
                          <a:effectLst/>
                        </a:rPr>
                        <a:t>määrästä</a:t>
                      </a:r>
                      <a:br>
                        <a:rPr lang="fi-FI" sz="1100" u="none" strike="noStrike" dirty="0">
                          <a:effectLst/>
                        </a:rPr>
                      </a:br>
                      <a:r>
                        <a:rPr lang="fi-FI" sz="1100" u="none" strike="noStrike" dirty="0">
                          <a:effectLst/>
                        </a:rPr>
                        <a:t>31.12.2022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5863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Tuusniemi 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890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3062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Leppävirta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4885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Keitele 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1 079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4452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Kaavi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1 674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4400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Kiuruvesi 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2 117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4987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Sonkajärvi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2 132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5795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Pielavesi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2 478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578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Vieremä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2 800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8164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Suonenjoki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3 535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250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Siilinjärvi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3 649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230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Vesanto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3 740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972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POHJOIS-SAVO 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3 922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3818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Joroinen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3 929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605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Lapinlahti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4 060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9348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Iisalmi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4 063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44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Tervo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4 122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329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Rautalampi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4 147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3861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Rautavaara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4 152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7957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Kuopio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4 253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9053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Varkaus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6 034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46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91484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 descr="Palkkikaavio esittää Pohjois-Savon kuntien arvion pitkäaikaisten lainojen määrästä 31.12.2022 euroina asukasta kohden. Kaavion tiedot on esitetty kaavion viereisessä taulukossa.">
            <a:extLst>
              <a:ext uri="{FF2B5EF4-FFF2-40B4-BE49-F238E27FC236}">
                <a16:creationId xmlns:a16="http://schemas.microsoft.com/office/drawing/2014/main" id="{53600C51-8258-4704-8CD1-B819A0101A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6458877"/>
              </p:ext>
            </p:extLst>
          </p:nvPr>
        </p:nvGraphicFramePr>
        <p:xfrm>
          <a:off x="2105025" y="1263021"/>
          <a:ext cx="6992175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05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F8294-BFBC-47D9-BCA5-FF2C97587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960568"/>
            <a:ext cx="6858000" cy="1356226"/>
          </a:xfrm>
        </p:spPr>
        <p:txBody>
          <a:bodyPr anchor="b">
            <a:normAutofit/>
          </a:bodyPr>
          <a:lstStyle/>
          <a:p>
            <a:r>
              <a:rPr lang="fi-FI" dirty="0"/>
              <a:t>Kuntien veroprosentit 2022</a:t>
            </a:r>
          </a:p>
        </p:txBody>
      </p:sp>
      <p:sp>
        <p:nvSpPr>
          <p:cNvPr id="3" name="Dian numeron paikkamerkki 2" hidden="1">
            <a:extLst>
              <a:ext uri="{FF2B5EF4-FFF2-40B4-BE49-F238E27FC236}">
                <a16:creationId xmlns:a16="http://schemas.microsoft.com/office/drawing/2014/main" id="{3BBBCF57-8B95-4A65-B5D5-91B76377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E6D825-8E97-454B-BEAD-11D13CFBEEFD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20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1A82A2D-1447-4EA7-82B4-F6DB875A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733627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vuoden 2022 veroprosentit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1421C400-0393-42F2-B947-A9B646235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59968"/>
              </p:ext>
            </p:extLst>
          </p:nvPr>
        </p:nvGraphicFramePr>
        <p:xfrm>
          <a:off x="46800" y="1256400"/>
          <a:ext cx="9054000" cy="491184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54000">
                  <a:extLst>
                    <a:ext uri="{9D8B030D-6E8A-4147-A177-3AD203B41FA5}">
                      <a16:colId xmlns:a16="http://schemas.microsoft.com/office/drawing/2014/main" val="334937674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31005316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954485952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259588417"/>
                    </a:ext>
                  </a:extLst>
                </a:gridCol>
                <a:gridCol w="680400">
                  <a:extLst>
                    <a:ext uri="{9D8B030D-6E8A-4147-A177-3AD203B41FA5}">
                      <a16:colId xmlns:a16="http://schemas.microsoft.com/office/drawing/2014/main" val="2965324580"/>
                    </a:ext>
                  </a:extLst>
                </a:gridCol>
                <a:gridCol w="680400">
                  <a:extLst>
                    <a:ext uri="{9D8B030D-6E8A-4147-A177-3AD203B41FA5}">
                      <a16:colId xmlns:a16="http://schemas.microsoft.com/office/drawing/2014/main" val="980834609"/>
                    </a:ext>
                  </a:extLst>
                </a:gridCol>
                <a:gridCol w="680400">
                  <a:extLst>
                    <a:ext uri="{9D8B030D-6E8A-4147-A177-3AD203B41FA5}">
                      <a16:colId xmlns:a16="http://schemas.microsoft.com/office/drawing/2014/main" val="542425672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3364285911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523529247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1833609618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88947814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56472079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40978872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Kunta</a:t>
                      </a: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Tulo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vero-%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2021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Tulo-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vero-%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2022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Tulo-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vero-%/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Muutos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%-yks.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Yleinen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vero-%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2021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Yleinen 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vero-%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2022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Yleinen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vero-%/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Muutos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%-yks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Vakituisen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asunnon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vero-%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2021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Vakituisen 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asunnon 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vero-% 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2022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Vakituisen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asunnon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vero-%/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Muutos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%-yks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Muu kuin vak.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asunnon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kiinteistö-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vero-% </a:t>
                      </a:r>
                      <a:br>
                        <a:rPr lang="fi-FI" sz="1100" b="0" u="none" strike="noStrike" dirty="0">
                          <a:effectLst/>
                        </a:rPr>
                      </a:br>
                      <a:r>
                        <a:rPr lang="fi-FI" sz="1100" b="0" u="none" strike="noStrike" dirty="0">
                          <a:effectLst/>
                        </a:rPr>
                        <a:t>2021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Muu kuin vak.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asunnon 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vero-% </a:t>
                      </a:r>
                      <a:b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2022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Muu kuin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vak. as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kiinteistö-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vero-%/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Muutos </a:t>
                      </a:r>
                      <a:b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fi-FI" sz="11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%-yks.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400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Iisalmi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1,10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0,55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0,55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0,93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0000FF"/>
                          </a:solidFill>
                          <a:effectLst/>
                        </a:rPr>
                        <a:t>0,93</a:t>
                      </a:r>
                      <a:endParaRPr lang="fi-FI" sz="11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4799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Joroinen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1,10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1,10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6748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Kaavi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1,80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1,80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7232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Keitele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0,95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0,95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0,45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0,45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7704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Kiuruvesi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0,93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0,93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0,55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0,55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6946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Kuopio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1,30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1,30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0,62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1,35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1,35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016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Lapinlahti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0,93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0,93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0,60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1630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Leppävirta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0,45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9592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Pielavesi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0,93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0,93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0,60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1,10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2659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Rautalampi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0,50 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0,05 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0,05 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1,35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0,05 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0729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Rautavaara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0,65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7253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Siilinjärvi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0,65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0336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Sonkajärvi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3074C6"/>
                          </a:solidFill>
                          <a:effectLst/>
                        </a:rPr>
                        <a:t>-0,10 </a:t>
                      </a:r>
                      <a:endParaRPr lang="fi-FI" sz="1100" b="0" i="0" u="none" strike="noStrike" dirty="0">
                        <a:solidFill>
                          <a:srgbClr val="3074C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0,55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0,55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0743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Suonenjoki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21,75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1,05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0,70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901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Tervo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1,15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0,60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1,20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6972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Tuusniemi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1,15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0,65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0,65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9121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Varkaus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1,45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3216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Vesanto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22,00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3074C6"/>
                          </a:solidFill>
                          <a:effectLst/>
                        </a:rPr>
                        <a:t>-0,25 </a:t>
                      </a:r>
                      <a:endParaRPr lang="fi-FI" sz="1100" b="0" i="0" u="none" strike="noStrike" dirty="0">
                        <a:solidFill>
                          <a:srgbClr val="3074C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3074C6"/>
                          </a:solidFill>
                          <a:effectLst/>
                        </a:rPr>
                        <a:t>-0,25 </a:t>
                      </a:r>
                      <a:endParaRPr lang="fi-FI" sz="1100" b="0" i="0" u="none" strike="noStrike" dirty="0">
                        <a:solidFill>
                          <a:srgbClr val="3074C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0,90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0,80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3074C6"/>
                          </a:solidFill>
                          <a:effectLst/>
                        </a:rPr>
                        <a:t>-0,10 </a:t>
                      </a:r>
                      <a:endParaRPr lang="fi-FI" sz="1100" b="0" i="0" u="none" strike="noStrike" dirty="0">
                        <a:solidFill>
                          <a:srgbClr val="3074C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1,50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3074C6"/>
                          </a:solidFill>
                          <a:effectLst/>
                        </a:rPr>
                        <a:t>-0,20 </a:t>
                      </a:r>
                      <a:endParaRPr lang="fi-FI" sz="1100" b="0" i="0" u="none" strike="noStrike" dirty="0">
                        <a:solidFill>
                          <a:srgbClr val="3074C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13914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Vieremä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0,93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0,93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0,45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0,45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1,00</a:t>
                      </a:r>
                      <a:endParaRPr lang="fi-FI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8789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Pohjois-Savo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21,02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21,02</a:t>
                      </a:r>
                      <a:endParaRPr lang="fi-F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0,00 </a:t>
                      </a:r>
                      <a:endParaRPr lang="fi-FI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0800" marB="7200" anchor="b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45333"/>
                  </a:ext>
                </a:extLst>
              </a:tr>
            </a:tbl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9D5563-F954-4563-A024-6F0DA6F5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B868B4-C90E-42C5-8E19-02D1F7DA4816}"/>
              </a:ext>
            </a:extLst>
          </p:cNvPr>
          <p:cNvSpPr txBox="1"/>
          <p:nvPr/>
        </p:nvSpPr>
        <p:spPr>
          <a:xfrm>
            <a:off x="678108" y="6448621"/>
            <a:ext cx="77877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2"/>
                </a:solidFill>
              </a:rPr>
              <a:t>Lähde: Veroprosentit/Kuntaliitto 20.11.2020/Verohallinto 18.11.2020, Väestötiedot/Tilastokeskus</a:t>
            </a:r>
          </a:p>
        </p:txBody>
      </p:sp>
    </p:spTree>
    <p:extLst>
      <p:ext uri="{BB962C8B-B14F-4D97-AF65-F5344CB8AC3E}">
        <p14:creationId xmlns:p14="http://schemas.microsoft.com/office/powerpoint/2010/main" val="212383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C57FB0D-7D55-4B87-BC23-CF307B05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755747"/>
          </a:xfrm>
        </p:spPr>
        <p:txBody>
          <a:bodyPr>
            <a:noAutofit/>
          </a:bodyPr>
          <a:lstStyle/>
          <a:p>
            <a:pPr algn="ctr"/>
            <a:r>
              <a:rPr lang="fi-FI" sz="2700" dirty="0"/>
              <a:t>Pohjois-Savon kuntien vuoden 2022 tuloveroprosentit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B76E1C8-39E6-4912-AB89-559F0EABC5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9493034"/>
              </p:ext>
            </p:extLst>
          </p:nvPr>
        </p:nvGraphicFramePr>
        <p:xfrm>
          <a:off x="226800" y="1263600"/>
          <a:ext cx="1836000" cy="475324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26590437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644932837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Kunta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Tulovero-</a:t>
                      </a:r>
                    </a:p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Prosentti </a:t>
                      </a:r>
                    </a:p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4735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Koko maa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20,01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676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Iisalmi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5196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Keitele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20,50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5298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Kuopio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2089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Leppävirta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21,00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4588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Varkaus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5156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Vieremä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0623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Pohjois-Savo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21,02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2972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Joroinen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0396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Lapinlahti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8024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Sonkajärvi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333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Tervo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9976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Kiuruvesi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7675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Suonenjoki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5777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Vesanto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165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Pielavesi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0221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Kaavi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828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Rautavaara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001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Tuusniemi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2035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Siilinjärvi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1850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Rautalampi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9525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42592"/>
                  </a:ext>
                </a:extLst>
              </a:tr>
            </a:tbl>
          </a:graphicData>
        </a:graphic>
      </p:graphicFrame>
      <p:graphicFrame>
        <p:nvGraphicFramePr>
          <p:cNvPr id="8" name="Kaavio 7" descr="Palkkikaavio esittää Pohjois-Savon kuntien vuoden 2022 tuloveroprosentit pienimmästä suurimpaan. Kaavion tiedot on esitetty kaavion viereisessä taulukossa.">
            <a:extLst>
              <a:ext uri="{FF2B5EF4-FFF2-40B4-BE49-F238E27FC236}">
                <a16:creationId xmlns:a16="http://schemas.microsoft.com/office/drawing/2014/main" id="{9E303B61-07C3-4895-8CC3-C12D7C461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678442"/>
              </p:ext>
            </p:extLst>
          </p:nvPr>
        </p:nvGraphicFramePr>
        <p:xfrm>
          <a:off x="2216280" y="1263600"/>
          <a:ext cx="6700919" cy="475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7C0E5DD-0D05-42AE-BD91-913FD708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5200" y="6236929"/>
            <a:ext cx="4034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E6D825-8E97-454B-BEAD-11D13CFBEEFD}" type="slidenum">
              <a:rPr lang="fi-FI" smtClean="0"/>
              <a:pPr>
                <a:spcAft>
                  <a:spcPts val="600"/>
                </a:spcAft>
              </a:pPr>
              <a:t>17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D1E8FF5-9538-4535-87D4-E7E78208B1D1}"/>
              </a:ext>
            </a:extLst>
          </p:cNvPr>
          <p:cNvSpPr txBox="1"/>
          <p:nvPr/>
        </p:nvSpPr>
        <p:spPr>
          <a:xfrm>
            <a:off x="506357" y="6440557"/>
            <a:ext cx="6522596" cy="22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2"/>
                </a:solidFill>
              </a:rPr>
              <a:t>Lähde: Kuntaliitto 19.11.2021/Verohallinto</a:t>
            </a:r>
          </a:p>
        </p:txBody>
      </p:sp>
    </p:spTree>
    <p:extLst>
      <p:ext uri="{BB962C8B-B14F-4D97-AF65-F5344CB8AC3E}">
        <p14:creationId xmlns:p14="http://schemas.microsoft.com/office/powerpoint/2010/main" val="31043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C57FB0D-7D55-4B87-BC23-CF307B05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755747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Pohjois-Savon kuntien vuoden 2022 tuloveroprosentit ja efektiiviset veroasteet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DA145D1B-20B0-41B7-A79B-7BF83930DA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8981384"/>
              </p:ext>
            </p:extLst>
          </p:nvPr>
        </p:nvGraphicFramePr>
        <p:xfrm>
          <a:off x="225200" y="1261684"/>
          <a:ext cx="2376000" cy="480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882000">
                  <a:extLst>
                    <a:ext uri="{9D8B030D-6E8A-4147-A177-3AD203B41FA5}">
                      <a16:colId xmlns:a16="http://schemas.microsoft.com/office/drawing/2014/main" val="246725342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50825742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3875655667"/>
                    </a:ext>
                  </a:extLst>
                </a:gridCol>
              </a:tblGrid>
              <a:tr h="572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Kunta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Tulovero-</a:t>
                      </a:r>
                    </a:p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prosentti </a:t>
                      </a:r>
                    </a:p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2022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Efektiivinen </a:t>
                      </a:r>
                    </a:p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veroaste </a:t>
                      </a:r>
                    </a:p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2022**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43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Koko maa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20,02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14,57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3182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Iisalmi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20,50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14,10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0260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Keitele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13,01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37499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Kuopio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20,75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14,76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701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Vieremä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13,29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4977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Leppävirta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14,24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990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Varkaus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14,94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2883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Pohjois-Savo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21,02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9415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Sonkajärvi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13,12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40659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Lapinlahti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13,72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3409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Joroinen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14,26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1192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Tervo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12,70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8344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Vesanto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12,97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9927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Kiuruvesi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13,59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9759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Suonenjoki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14,22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4078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Pielavesi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21,75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13,27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7949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Rautavaara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12,46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2366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Kaavi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13,25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4033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Tuusniemi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13,47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49181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Siilinjärvi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16,03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8952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Rautalampi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22,50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14,42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00" marR="28800" marT="7200" marB="720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42701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 descr="Pylväskaavio esittää Pohjois-Savon kuntien tuloveroprosentit ja efektiiviset veroasteet vuonna 2022. Kaavion tiedot on esitetty kaavion viereisessä taulukossa.">
            <a:extLst>
              <a:ext uri="{FF2B5EF4-FFF2-40B4-BE49-F238E27FC236}">
                <a16:creationId xmlns:a16="http://schemas.microsoft.com/office/drawing/2014/main" id="{70A36027-9515-4AB1-B7F1-625B123099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2058313"/>
              </p:ext>
            </p:extLst>
          </p:nvPr>
        </p:nvGraphicFramePr>
        <p:xfrm>
          <a:off x="2705099" y="1255424"/>
          <a:ext cx="6011975" cy="481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7C0E5DD-0D05-42AE-BD91-913FD708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E6D825-8E97-454B-BEAD-11D13CFBEEFD}" type="slidenum">
              <a:rPr lang="fi-FI" smtClean="0"/>
              <a:pPr>
                <a:spcAft>
                  <a:spcPts val="600"/>
                </a:spcAft>
              </a:pPr>
              <a:t>18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D1E8FF5-9538-4535-87D4-E7E78208B1D1}"/>
              </a:ext>
            </a:extLst>
          </p:cNvPr>
          <p:cNvSpPr txBox="1"/>
          <p:nvPr/>
        </p:nvSpPr>
        <p:spPr>
          <a:xfrm>
            <a:off x="628650" y="6311769"/>
            <a:ext cx="5215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2"/>
                </a:solidFill>
              </a:rPr>
              <a:t>Lähde: Kuntaliitto  **Efektiivinen veroaste ilmoittaa maksuunpannun kunnallisveron suhteen ansiotuloihin. </a:t>
            </a:r>
          </a:p>
        </p:txBody>
      </p:sp>
    </p:spTree>
    <p:extLst>
      <p:ext uri="{BB962C8B-B14F-4D97-AF65-F5344CB8AC3E}">
        <p14:creationId xmlns:p14="http://schemas.microsoft.com/office/powerpoint/2010/main" val="385639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D0EA9-7253-43AC-B814-B9399B7B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9" y="282938"/>
            <a:ext cx="7886700" cy="74837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Tietoja kuntien talouden tasapainottamisohjelmista sekä tulosten tulkinnassa huomioitavia asioita 1/2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15309A-5C73-423C-A3B7-F5C90057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9881"/>
            <a:ext cx="7886700" cy="5105844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Joroisissa </a:t>
            </a:r>
            <a:r>
              <a:rPr lang="fi-FI" sz="1250" dirty="0"/>
              <a:t>on tehty kaksi talouden tasapainottamisohjelmaa. Talouden tasapainottamisohjelmassa I (2019–2021) tavoitteena on -1 milj. € kustannuskehitys. Talouden tasapainottamisohjelmassa II (2021–2024) tavoitteena on -250 000 € kustannuskehitys v. 2022, -400 000 € kustannuskehitys v. 2023 ja -450 000 € kustannuskehitys v. 2024. Sote-uudistuksen yhteydessä v. 2023 alkaen erikoissairaanhoito siirtyy Essotesta Pohjois-Savon hyvinvointialueelle.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Keiteleellä</a:t>
            </a:r>
            <a:r>
              <a:rPr lang="fi-FI" sz="1250" dirty="0"/>
              <a:t> on laadittu talouden tasapainottamisohjelma vuosille 2019–2022.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Kiuruveden </a:t>
            </a:r>
            <a:r>
              <a:rPr lang="fi-FI" sz="1250" dirty="0"/>
              <a:t>talouden tasapainottamisohjelman (2020–2023) tavoite on säästöt ja keskeisiä kohtia metsätilojen myynti ja yhden päiväkodin lakkauttaminen.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Kuopion </a:t>
            </a:r>
            <a:r>
              <a:rPr lang="fi-FI" sz="1250" dirty="0"/>
              <a:t>talouden tasapainottamisohjelman (2021–2025) tavoite on rakenteellisen alijäämän (n. 20 milj. €) korjaaminen. Kuopion kaupungilla ei ole liikelaitoksia vuonna 2022. Vuonna 2024 taloussuunnitelmassa toimintakate on -275,5 milj. €.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Leppävirran</a:t>
            </a:r>
            <a:r>
              <a:rPr lang="fi-FI" sz="1250" dirty="0"/>
              <a:t> talouden tasapainottamisohjelmassa (2020–2022) keskeistä on toimintakatteen kasvun leikkaus, ja palveluverkko mitoitetaan tarpeen mukaan.</a:t>
            </a:r>
            <a:endParaRPr lang="fi-FI" sz="1250" b="1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Pielaveden </a:t>
            </a:r>
            <a:r>
              <a:rPr lang="fi-FI" sz="1250" dirty="0"/>
              <a:t>talouden tasapainottamisohjelman (2020–2023) keskeisiä kohtia ovat tulopohjan vahvistaminen, vanhuspalveluiden muutos sekä muut rakennemuutokset. Tavoitteena on talouden tasapaino.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Rautalammin </a:t>
            </a:r>
            <a:r>
              <a:rPr lang="fi-FI" sz="1250" dirty="0"/>
              <a:t>talouden tasapainottamisohjelman (2020–2024) keskeisiä kohtia ovat menojen vähentäminen, tulojen lisääminen ja palvelurakennemuutokset.</a:t>
            </a:r>
            <a:endParaRPr lang="fi-FI" sz="1250" b="1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Rautavaaralla </a:t>
            </a:r>
            <a:r>
              <a:rPr lang="fi-FI" sz="1250" dirty="0"/>
              <a:t>kunnan talousarvio ja taloussuunnitelma on laadittu perustuen vuonna 2020 tehtyyn ja valtuuston hyväksymään talouden tasapainotussuunnitelmaan. Tasapainotussuunnitelmalla tasapainotetaan kunnan taloutta vuosien 2021–2023 aikana yhteensä noin 375 000 € per vuosi. Tasapainotussuunnitelma ei sisällä merkittäviä rakenteellisia muutoksia tai johda irtisanomisiin tai lomautuksiin. Palveluja muokataan kysyntää vastaavaksi ja palvelujen hinnoittelun perustana on omakustannusperiaate.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i-FI" sz="1200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203C378-299C-4CC6-95B2-F7B86D65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22F7003-7769-4648-BDD9-9CC0914FBCEE}"/>
              </a:ext>
            </a:extLst>
          </p:cNvPr>
          <p:cNvSpPr txBox="1"/>
          <p:nvPr/>
        </p:nvSpPr>
        <p:spPr>
          <a:xfrm>
            <a:off x="585009" y="6408287"/>
            <a:ext cx="5660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Kysely Pohjois-Savon kunnille kuntien talousarvioista, marras-joulukuu 2021</a:t>
            </a:r>
          </a:p>
        </p:txBody>
      </p:sp>
    </p:spTree>
    <p:extLst>
      <p:ext uri="{BB962C8B-B14F-4D97-AF65-F5344CB8AC3E}">
        <p14:creationId xmlns:p14="http://schemas.microsoft.com/office/powerpoint/2010/main" val="419729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D0EA9-7253-43AC-B814-B9399B7B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9" y="353910"/>
            <a:ext cx="7886700" cy="74837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Tietoja kuntien talouden tasapainottamisohjelmista sekä tulosten tulkinnassa huomioitavia asioita 2/2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15309A-5C73-423C-A3B7-F5C90057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730"/>
            <a:ext cx="7886700" cy="4821862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Siilinjärven </a:t>
            </a:r>
            <a:r>
              <a:rPr lang="fi-FI" sz="1250" dirty="0"/>
              <a:t>talouden tasapainottamisohjelman (2021–2026) keskeisiä kohtia ovat investointien toteuttaminen, säästöjen toteuttaminen, palveluverkot ja toiminnan järjestäminen ja tulojen lisäykset. Vuoden 2024 loppuun mennessä tavoiteltu säästö on yhteensä 2,5 milj. € ja vuodesta 2026 lukien vuosisäästö 4,3 milj. €.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Sonkajärvellä </a:t>
            </a:r>
            <a:r>
              <a:rPr lang="fi-FI" sz="1250" dirty="0"/>
              <a:t>talouden tasapainottamisohjelman (2021–2023) tavoiteltava vaikutus on toimielimien toimintamenosäästöt ja vuonna 2030 kunnan toimintakulut ovat noin 1,3 milj. € pienemmät kuin vuonna 2020.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Suonenjoen </a:t>
            </a:r>
            <a:r>
              <a:rPr lang="fi-FI" sz="1250" dirty="0"/>
              <a:t>talouden tasapainottamisohjelma (2021–2025) sisältää toimenpiteitä elinvoima- ja hallintopalveluihin, sosiaalipalveluihin, koulutuspalveluihin ja teknisiin palveluihin liittyen sekä tulopohjan kasvattamiseen liittyviä toimenpiteitä. Tavoiteltava vaikutus on noin 1,5 milj. €.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Tuusniemen </a:t>
            </a:r>
            <a:r>
              <a:rPr lang="fi-FI" sz="1250" dirty="0"/>
              <a:t>talouden tasapainottamisohjelman (2020–2022) keskeisiä kohtia ovat veronkorotukset ja koko kuntaa koskevat säästöt. Tavoiteltavat vaikutukset ovat tulopohjan vahvistaminen ja kohdennettu menojen leikkaus.</a:t>
            </a:r>
            <a:endParaRPr lang="fi-FI" sz="1250" b="1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Varkauden</a:t>
            </a:r>
            <a:r>
              <a:rPr lang="fi-FI" sz="1250" dirty="0"/>
              <a:t> talouden tasapainottamisohjelman (2020–2025) keskeisiä kohtia ovat henkilöstösuunnittelun ja eläköitymisen hyödyntäminen etenkin uuden Aalto-hyvinvointikeskuksen käyttöönoton myötä, työhyvinvoinnin parantumisen seurauksena sairauspoissaolojen vähentyminen, palveluprosessien kehittäminen, rakenteelliset uudistukset (mm. hyvinvointikeskus, kouluverkkouudistus) sekä vuonna 2021 tehtävät organisaatiomuutokset. Tavoiteltavana vaikutuksena on talouden tasapainon saavuttaminen vuoden 2025 loppuun mennessä.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50" b="1" dirty="0"/>
              <a:t>Vesannon </a:t>
            </a:r>
            <a:r>
              <a:rPr lang="fi-FI" sz="1250" dirty="0"/>
              <a:t>talouden tasapainottamisohjelma (2019–2023) koskee pääasiassa vuotta 2021. Ohjelmassa keskeistä on talouden tasapainotus kulujen pienentämisellä, ja tavoiteltava vaikutus on alijäämän kattaminen.</a:t>
            </a:r>
            <a:endParaRPr lang="fi-FI" sz="1250" b="1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</a:pPr>
            <a:endParaRPr lang="fi-FI" sz="1250" b="1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203C378-299C-4CC6-95B2-F7B86D65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B5CAC6C-3EAC-457F-B15F-BBFC7DAFACD0}"/>
              </a:ext>
            </a:extLst>
          </p:cNvPr>
          <p:cNvSpPr txBox="1"/>
          <p:nvPr/>
        </p:nvSpPr>
        <p:spPr>
          <a:xfrm>
            <a:off x="585009" y="6408287"/>
            <a:ext cx="5660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Kysely Pohjois-Savon kunnille kuntien talousarvioista, marras-joulukuu 2021</a:t>
            </a:r>
          </a:p>
        </p:txBody>
      </p:sp>
    </p:spTree>
    <p:extLst>
      <p:ext uri="{BB962C8B-B14F-4D97-AF65-F5344CB8AC3E}">
        <p14:creationId xmlns:p14="http://schemas.microsoft.com/office/powerpoint/2010/main" val="229810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ADE331B-7837-4359-AA0A-17FB7E8E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733627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Pohjois-Savon kuntien tilinpäätös- ja talousarviotietojen vertailua</a:t>
            </a:r>
            <a:br>
              <a:rPr lang="fi-FI" dirty="0"/>
            </a:br>
            <a:r>
              <a:rPr lang="fi-FI" sz="1600" dirty="0"/>
              <a:t>(</a:t>
            </a:r>
            <a:r>
              <a:rPr lang="fi-FI" sz="1800" dirty="0"/>
              <a:t>1 000 euroa ja muutos %)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402C6E9-F681-4EE5-811A-AC3FC336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80ECAA4-D102-453B-8226-C7D18C948A61}"/>
              </a:ext>
            </a:extLst>
          </p:cNvPr>
          <p:cNvSpPr txBox="1"/>
          <p:nvPr/>
        </p:nvSpPr>
        <p:spPr>
          <a:xfrm>
            <a:off x="585009" y="6408287"/>
            <a:ext cx="5660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Kyselyt Pohjois-Savon kunnille kuntien tilinpäätöksistä ja talousarvioista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62B6F79F-7241-4464-8992-9BBE8C76A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68756"/>
              </p:ext>
            </p:extLst>
          </p:nvPr>
        </p:nvGraphicFramePr>
        <p:xfrm>
          <a:off x="46800" y="1080051"/>
          <a:ext cx="9057600" cy="5029149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386000">
                  <a:extLst>
                    <a:ext uri="{9D8B030D-6E8A-4147-A177-3AD203B41FA5}">
                      <a16:colId xmlns:a16="http://schemas.microsoft.com/office/drawing/2014/main" val="2112060327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195176529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174233184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3908867347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63617318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3842163132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3353152027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1942808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07190256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836173853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632983790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4138633076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524336283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334997369"/>
                    </a:ext>
                  </a:extLst>
                </a:gridCol>
              </a:tblGrid>
              <a:tr h="35215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Tiedot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TP2017</a:t>
                      </a:r>
                      <a:b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(ei sis. Joroista)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TP2018</a:t>
                      </a:r>
                      <a:b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(ei sis. Joroista)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TP2019</a:t>
                      </a:r>
                      <a:b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(ei sis. Joroista)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TP2020</a:t>
                      </a:r>
                      <a:b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(ei sis. Joroista)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TP2020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800" u="none" strike="noStrike" dirty="0">
                          <a:effectLst/>
                        </a:rPr>
                        <a:t>(sis. Joroinen)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TA2021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800" u="none" strike="noStrike" dirty="0">
                          <a:effectLst/>
                        </a:rPr>
                        <a:t>(sis. Joroinen)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TA2022 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800" u="none" strike="noStrike" dirty="0">
                          <a:effectLst/>
                        </a:rPr>
                        <a:t>(sis. Joroinen)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TS2023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800" u="none" strike="noStrike" dirty="0">
                          <a:effectLst/>
                        </a:rPr>
                        <a:t>(sis. Joroinen)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TS2024</a:t>
                      </a:r>
                      <a:br>
                        <a:rPr lang="fi-FI" sz="1000" b="1" u="none" strike="noStrike" dirty="0">
                          <a:effectLst/>
                        </a:rPr>
                      </a:br>
                      <a:r>
                        <a:rPr lang="fi-FI" sz="800" u="none" strike="noStrike" dirty="0">
                          <a:effectLst/>
                        </a:rPr>
                        <a:t>(sis. Joroinen)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1" u="none" strike="noStrike" dirty="0">
                          <a:effectLst/>
                        </a:rPr>
                        <a:t>Muutos (%) 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2020–2021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800" i="1" u="none" strike="noStrike" dirty="0">
                          <a:effectLst/>
                        </a:rPr>
                        <a:t>(sis. Joroinen)</a:t>
                      </a:r>
                      <a:endParaRPr lang="fi-FI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1" u="none" strike="noStrike" dirty="0">
                          <a:effectLst/>
                        </a:rPr>
                        <a:t>Muutos (%) 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2021–2022 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800" i="1" u="none" strike="noStrike" dirty="0">
                          <a:effectLst/>
                        </a:rPr>
                        <a:t>(sis. Joroinen)</a:t>
                      </a:r>
                      <a:endParaRPr lang="fi-FI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1" u="none" strike="noStrike" dirty="0">
                          <a:effectLst/>
                        </a:rPr>
                        <a:t>Muutos (%) 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2022–2023 </a:t>
                      </a:r>
                      <a:br>
                        <a:rPr lang="fi-FI" sz="1000" i="1" u="none" strike="noStrike" dirty="0">
                          <a:effectLst/>
                        </a:rPr>
                      </a:br>
                      <a:r>
                        <a:rPr lang="fi-FI" sz="800" i="1" u="none" strike="noStrike" dirty="0">
                          <a:effectLst/>
                        </a:rPr>
                        <a:t>(sis. Joroinen)</a:t>
                      </a:r>
                      <a:endParaRPr lang="fi-FI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1" u="none" strike="noStrike" dirty="0">
                          <a:effectLst/>
                        </a:rPr>
                        <a:t>Muutos (%) </a:t>
                      </a:r>
                      <a:br>
                        <a:rPr lang="fi-FI" sz="1000" b="1" i="1" u="none" strike="noStrike" dirty="0">
                          <a:effectLst/>
                        </a:rPr>
                      </a:br>
                      <a:r>
                        <a:rPr lang="fi-FI" sz="1000" i="1" u="none" strike="noStrike" dirty="0">
                          <a:effectLst/>
                        </a:rPr>
                        <a:t>v. 2023–2024 </a:t>
                      </a:r>
                    </a:p>
                    <a:p>
                      <a:pPr algn="ctr" fontAlgn="b"/>
                      <a:r>
                        <a:rPr lang="fi-FI" sz="800" i="1" u="none" strike="noStrike" dirty="0">
                          <a:effectLst/>
                        </a:rPr>
                        <a:t>(sis. Joroinen)</a:t>
                      </a:r>
                      <a:endParaRPr lang="fi-FI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531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Toimintatulot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363 818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373 761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376 742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341 267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>
                          <a:effectLst/>
                        </a:rPr>
                        <a:t>345 419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349 699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338 840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322 861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322 982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1,2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-3,1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-4,7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0,0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99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Toimintamenot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1 712 052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1 758 702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1 827 814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1 837 539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1 870 239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1 924 156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1 987 582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912 563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913 878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2,9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3,3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-54,1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0,1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741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0000" lvl="0" algn="l" defTabSz="180000" fontAlgn="b"/>
                      <a:r>
                        <a:rPr lang="fi-FI" sz="1000" i="0" u="none" strike="noStrike" dirty="0">
                          <a:effectLst/>
                        </a:rPr>
                        <a:t>Henkilöstömenot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>
                          <a:solidFill>
                            <a:schemeClr val="tx1"/>
                          </a:solidFill>
                          <a:effectLst/>
                        </a:rPr>
                        <a:t>650 949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661 964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672 062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668 555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effectLst/>
                        </a:rPr>
                        <a:t>676 775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effectLst/>
                        </a:rPr>
                        <a:t>692 013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effectLst/>
                        </a:rPr>
                        <a:t>722 031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2,3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4,3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941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000" i="0" u="none" strike="noStrike" dirty="0">
                          <a:effectLst/>
                        </a:rPr>
                        <a:t>Palvelujen ostot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849 244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872 517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905 902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917 542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effectLst/>
                        </a:rPr>
                        <a:t>939 647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effectLst/>
                        </a:rPr>
                        <a:t>1 022 557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0" u="none" strike="noStrike" dirty="0">
                          <a:effectLst/>
                        </a:rPr>
                        <a:t>1 055 485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8,8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3,2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52054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Toimintakate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-1 348 236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-1 384 928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-1 451 072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-1 495 499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-1 524 045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-1 573 549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-1 647 769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3,2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4,7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556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Verotulot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895 862</a:t>
                      </a:r>
                      <a:endParaRPr lang="fi-FI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879 083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910 826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945 761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963 531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987 330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1 028 467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 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 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2,5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4,2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272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000" u="none" strike="noStrike" dirty="0">
                          <a:effectLst/>
                        </a:rPr>
                        <a:t>Kunnan tulovero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764 012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749 911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778 457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809 772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824 799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825 247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878 676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0,1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6,5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127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000" u="none" strike="noStrike" dirty="0">
                          <a:effectLst/>
                        </a:rPr>
                        <a:t>Kiinteistövero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71 275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71 763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73 603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68 508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69 515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81 402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80 926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17,1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-0,6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3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000" u="none" strike="noStrike" dirty="0">
                          <a:effectLst/>
                        </a:rPr>
                        <a:t>Osuus yhteisöveron tuotosta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60 576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57 412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58 766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67 212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68 948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80 681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68 865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17,0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-14,6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68977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Valtionosuudet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556 169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557 023</a:t>
                      </a:r>
                      <a:endParaRPr lang="fi-FI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561 835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662 715</a:t>
                      </a:r>
                      <a:endParaRPr lang="fi-FI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676 567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637 675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666 387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132 367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132 240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-5,7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4,5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-80,1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1" u="none" strike="noStrike" dirty="0">
                          <a:effectLst/>
                        </a:rPr>
                        <a:t>-0,1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3350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Käyttötulot yhteensä </a:t>
                      </a:r>
                      <a:br>
                        <a:rPr lang="fi-FI" sz="1000" u="none" strike="noStrike" dirty="0">
                          <a:effectLst/>
                        </a:rPr>
                      </a:br>
                      <a:r>
                        <a:rPr lang="fi-FI" sz="1000" u="none" strike="noStrike" dirty="0">
                          <a:effectLst/>
                        </a:rPr>
                        <a:t>(toimintatuotot + vero-tulot + valtionosuudet)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1 815 849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1 809 867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1 849 403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1 949 743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1 985 517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1 974 704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2 033 694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1 007 045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995 128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-0,5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3,0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-50,5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-1,2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44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Vuosikate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118 533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72 135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39 555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133 889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136 987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68 737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65 719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112 185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94 030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-49,8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-4,4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70,7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-16,2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1892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Tilikauden yli-/alijäämä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25 523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-13 091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56 357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36 300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38 278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-23 817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-28 404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-162,2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19,3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8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Käyttöomaisuus-investoinnit (netto)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124 627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149 866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157 978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122 932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123 985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174 736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172 134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40,9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-1,5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921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Lainakanta (kunnan oma)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691 669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solidFill>
                            <a:schemeClr val="tx1"/>
                          </a:solidFill>
                          <a:effectLst/>
                        </a:rPr>
                        <a:t>724 174</a:t>
                      </a:r>
                      <a:endParaRPr lang="fi-FI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786 303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861 972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884 741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987 632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973 740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 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 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11,6</a:t>
                      </a:r>
                      <a:endParaRPr lang="fi-FI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i="1" u="none" strike="noStrike" dirty="0">
                          <a:effectLst/>
                        </a:rPr>
                        <a:t>-1,4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i="1" u="none" strike="noStrike" dirty="0">
                          <a:effectLst/>
                        </a:rPr>
                        <a:t> </a:t>
                      </a:r>
                      <a:endParaRPr lang="fi-FI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313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2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9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779B8B7-D756-401F-95B4-28C1EBB1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Pohjois-Savon kuntien talousarviot v. 2022 sekä vertailua vuoden 2021 talousarvioihin 1/2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22BCDF7-C689-49B3-AC55-99783E59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1395"/>
            <a:ext cx="7886700" cy="5024330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400"/>
              </a:spcBef>
              <a:buNone/>
            </a:pPr>
            <a:r>
              <a:rPr lang="fi-FI" sz="1100" b="1" u="sng" dirty="0"/>
              <a:t>Maakunnan...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Toimintamenojen</a:t>
            </a:r>
            <a:r>
              <a:rPr lang="fi-FI" sz="1100" dirty="0"/>
              <a:t> määräksi arvioidaan 1 988 milj. € (8 006 €/as), ja niiden arvioidaan nousevan 3,3 %. 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u="sng" dirty="0"/>
              <a:t>Henkilöstömenoje</a:t>
            </a:r>
            <a:r>
              <a:rPr lang="fi-FI" sz="1100" dirty="0"/>
              <a:t>n määräksi arvioidaan 722 milj. € (2 908 €/as), ja niiden arvioidaan kasvavan 4,3 %.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u="sng" dirty="0"/>
              <a:t>Palvelujen ostojen </a:t>
            </a:r>
            <a:r>
              <a:rPr lang="fi-FI" sz="1100" dirty="0"/>
              <a:t>määräksi arvioidaan 1 055 milj. € (4 251 €/as), ja niiden arvioidaan kasvavan 3,2 %. </a:t>
            </a:r>
          </a:p>
          <a:p>
            <a:pPr>
              <a:lnSpc>
                <a:spcPct val="108000"/>
              </a:lnSpc>
              <a:spcBef>
                <a:spcPts val="400"/>
              </a:spcBef>
              <a:buSzTx/>
              <a:defRPr/>
            </a:pPr>
            <a:r>
              <a:rPr lang="fi-FI" sz="1100" b="1" dirty="0"/>
              <a:t>Käyttötulojen </a:t>
            </a:r>
            <a:r>
              <a:rPr lang="fi-FI" sz="1100" dirty="0"/>
              <a:t>(= toimintatulot + verotulot + valtionosuudet) määräksi arvioidaan 2 034 milj. € (8 192 €/as), ja niiden arvioidaan kasvavan 3,0 %. </a:t>
            </a:r>
          </a:p>
          <a:p>
            <a:pPr>
              <a:lnSpc>
                <a:spcPct val="108000"/>
              </a:lnSpc>
              <a:spcBef>
                <a:spcPts val="400"/>
              </a:spcBef>
              <a:buSzTx/>
              <a:defRPr/>
            </a:pPr>
            <a:r>
              <a:rPr lang="fi-FI" sz="1100" b="1" dirty="0"/>
              <a:t>Toimintatulojen</a:t>
            </a:r>
            <a:r>
              <a:rPr lang="fi-FI" sz="1100" dirty="0"/>
              <a:t> yhteismääräksi arvioidaan 339 milj. € (1 365 €/as), ja niiden arvioidaan laskevan edellisvuodesta -3,1 %.</a:t>
            </a:r>
          </a:p>
          <a:p>
            <a:pPr lvl="0">
              <a:lnSpc>
                <a:spcPct val="108000"/>
              </a:lnSpc>
              <a:spcBef>
                <a:spcPts val="400"/>
              </a:spcBef>
              <a:buSzTx/>
              <a:defRPr/>
            </a:pPr>
            <a:r>
              <a:rPr lang="fi-FI" sz="1100" b="1" dirty="0"/>
              <a:t>Toimintakatteen</a:t>
            </a:r>
            <a:r>
              <a:rPr lang="fi-FI" sz="1100" dirty="0"/>
              <a:t> arvioidaan olevan -1 648 milj. € (-6 637 €/as) ja se heikkenee -4,7 %. 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Paras toimintakate on Kuopiolla (-6 208 €/as) ja Joroisilla (-6 476 €/as) ja heikoin Rautavaaralla (-9 192 €/as) ja Vesannolla (-8 689 €/as).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Verotulojen</a:t>
            </a:r>
            <a:r>
              <a:rPr lang="fi-FI" sz="1100" dirty="0"/>
              <a:t> yhteismääräksi arvioidaan 1 028 milj. € (4 143 €/as), ja niiden arvioidaan kasvavan 4,2 %.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u="sng" dirty="0"/>
              <a:t>Kunnallisverotulot</a:t>
            </a:r>
            <a:r>
              <a:rPr lang="fi-FI" sz="1100" dirty="0"/>
              <a:t> yhteensä 879 milj. € (3 539 €/as) (kasvua 6,5 %). Parhaat kunnallisverotulot Siilinjärvellä (4 112 €/as), Kuopiolla (3 806 €/as) ja Varkaudella (3 607 €/as). Heikoimmat Rautavaaralla (2 371 €/as), Pielavedellä (2 569 €/as) ja Kiuruvedellä (2 683 €/as).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u="sng" dirty="0"/>
              <a:t>Kiinteistöverotulot</a:t>
            </a:r>
            <a:r>
              <a:rPr lang="fi-FI" sz="1100" dirty="0"/>
              <a:t> yhteensä 81 milj. € (326 €/as) (laskua -0,6 %). Parhaat kiinteistöverotulot Kaavilla (418 €/as) ja Tuusniemellä (377 €/as), heikoimmat Lapinlahdella (237 €/as) ja Joroisilla (238 €/as).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u="sng" dirty="0"/>
              <a:t>Yhteisöverotulot</a:t>
            </a:r>
            <a:r>
              <a:rPr lang="fi-FI" sz="1100" dirty="0"/>
              <a:t> yhteensä 69 milj. € (277 €/as) (laskua -14,6 %). Parhaat yhteisöverotulot Rautavaaralla (1 113 €/as) ja Vieremällä (1 042 €/as) ja heikoimmat Siilinjärvellä (205 €/as) ja Lapinlahdella (208 €/as).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Valtionosuuksien</a:t>
            </a:r>
            <a:r>
              <a:rPr lang="fi-FI" sz="1100" dirty="0"/>
              <a:t> yhteismääräksi arvioidaan 666 milj. € (2 684 €/as), ja niiden arvioidaan kasvavan 4,5 %. 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12 kuntaa arvioi valtionosuuksiensa määrän suuremmaksi kuin verotulot (TA2021:ssa 12 kuntaa).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Valtionosuuksia arvioi saavansa eniten asukasta kohden Vesanto (5 686 €/as), Rautavaara (5 361 €/as) ja Pielavesi (5 280 €/as).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Valtionosuuksia arvioi saavansa vähiten asukasta kohden Kuopio (2 009 €/as),  Siilinjärvi (2 029 €/as) ja Varkaus (2 912 €/as).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endParaRPr lang="fi-FI" sz="1100" dirty="0"/>
          </a:p>
          <a:p>
            <a:pPr>
              <a:lnSpc>
                <a:spcPct val="108000"/>
              </a:lnSpc>
              <a:spcBef>
                <a:spcPts val="400"/>
              </a:spcBef>
            </a:pPr>
            <a:endParaRPr lang="fi-FI" sz="11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7C0E5DD-0D05-42AE-BD91-913FD708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CF7315-1304-4C52-B952-3E438B431CEB}"/>
              </a:ext>
            </a:extLst>
          </p:cNvPr>
          <p:cNvSpPr txBox="1"/>
          <p:nvPr/>
        </p:nvSpPr>
        <p:spPr>
          <a:xfrm>
            <a:off x="585009" y="6408287"/>
            <a:ext cx="5660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Kysely Pohjois-Savon kunnille kuntien talousarvioista, marras-joulukuu 2021</a:t>
            </a:r>
          </a:p>
        </p:txBody>
      </p:sp>
    </p:spTree>
    <p:extLst>
      <p:ext uri="{BB962C8B-B14F-4D97-AF65-F5344CB8AC3E}">
        <p14:creationId xmlns:p14="http://schemas.microsoft.com/office/powerpoint/2010/main" val="8061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972E8-0161-422F-8D67-7A1B4A3D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4956550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Vuosikatteen</a:t>
            </a:r>
            <a:r>
              <a:rPr lang="fi-FI" sz="1100" dirty="0"/>
              <a:t> määräksi arvioidaan 66 milj. € (265 €/as), ja sen arvioidaan heikkenevän -4,4 %.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Vuosikatteensa arvioi negatiiviseksi Rautalampi (- 351 €/as), Tervo (-303 €/as) ja Tuusniemi (-267 €/as).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Vuosikatteensa arvioi korkeimmaksi Sonkajärvi (607€/as), Kiuruvesi (518 €/as) ja Vesanto (488 €/as).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Poistoihin</a:t>
            </a:r>
            <a:r>
              <a:rPr lang="fi-FI" sz="1100" dirty="0"/>
              <a:t> riittää 8 kunnan vuosikate (TA2021:ssa 10).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Alijäämää</a:t>
            </a:r>
            <a:r>
              <a:rPr lang="fi-FI" sz="1100" dirty="0"/>
              <a:t> ennakoidaan tulevan tilikaudelle -28 milj. € (-114 €/as). 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Alijäämää ennakoidaan tulevan 10 kunnalle (Vuoden 2021 talousarviossa alijäämää arvioi 9 kuntaa).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Käyttöomaisuusinvestointien</a:t>
            </a:r>
            <a:r>
              <a:rPr lang="fi-FI" sz="1100" dirty="0"/>
              <a:t> (netto) määräksi arvioidaan 172 milj. € (693 €/as), ja niiden ennakoidaan laskevan -1,5 %.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Eniten investoi asukasta kohden Iisalmi (1 219 /as), Kaavi (1 190 €/as) ja Leppävirta (812 €/as).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Pienimmät investoinnit asukasta kohden on Vesannolla (129 €/as), Tuusniemellä (142 €/as) ja Rautalammilla (270 €/as).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Pitkäaikaisten lainojen </a:t>
            </a:r>
            <a:r>
              <a:rPr lang="fi-FI" sz="1100" dirty="0"/>
              <a:t>määräksi arvioidaan 974 milj. € (3 922 €/as), ja niiden arvioidaan vähenevän -1,4 %.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Korkeimmaksi pitkäaikaisten lainojensa määrän arvioi asukasta kohden Varkaus (6 034 €/as), Kuopio (4 253 €/as) ja Rautavaara (4 152 €/as) ja alhaisimmaksi Tuusniemi (890 €/as), Leppävirta (915 €/as) ja Keitele (1 079 €/as).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Tuloveroprosenttiaan </a:t>
            </a:r>
            <a:r>
              <a:rPr lang="fi-FI" sz="1100" dirty="0"/>
              <a:t>vuodelle 2022 korottaa yksi kunta (vuonna 2021 yksi kunta).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Korkein tuloveroprosentti tulee olemaan Rautalammilla (22,50) ja alhaisin Iisalmella ja Keiteleellä (20,50).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b="1" dirty="0"/>
              <a:t>Vakituisen asunnon kiinteistöveroprosenttia </a:t>
            </a:r>
            <a:r>
              <a:rPr lang="fi-FI" sz="1100" dirty="0"/>
              <a:t>korottaa yksi kunta (v. 2021 kaksi kuntaa).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Korkein vakituisen asuinrakennuksen kiinteistöveroprosentti Vesannolla (0,80) sekä Kaavilla ja Rautalammilla (0,75).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Alhaisin vakituisen asunnon kiinteistöveroprosentti Keiteleellä, Leppävirralla ja Vieremällä (0,45).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Korkein </a:t>
            </a:r>
            <a:r>
              <a:rPr lang="fi-FI" sz="1100" b="1" dirty="0"/>
              <a:t>muun kuin vakituisen asunnon kiinteistöveroprosentti </a:t>
            </a:r>
            <a:r>
              <a:rPr lang="fi-FI" sz="1100" dirty="0"/>
              <a:t>on Kaavilla (1,80) ja Vesannolla (1,50).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Alhaisin muun kuin vakituisen asunnon kiinteistöveroprosentti Iisalmella (0,93), Keiteleellä, Kiuruvedellä, Lapinlahdella, Leppävirralla, Siilinjärvellä, Varkaudella ja Vieremällä (1,00).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Korkein </a:t>
            </a:r>
            <a:r>
              <a:rPr lang="fi-FI" sz="1100" b="1" dirty="0"/>
              <a:t>yleinen kiinteistöveroprosentti </a:t>
            </a:r>
            <a:r>
              <a:rPr lang="fi-FI" sz="1100" dirty="0"/>
              <a:t>Kaavilla (1,50) ja Varkaudella (1,45).</a:t>
            </a:r>
          </a:p>
          <a:p>
            <a:pPr lvl="1">
              <a:lnSpc>
                <a:spcPct val="108000"/>
              </a:lnSpc>
              <a:spcBef>
                <a:spcPts val="400"/>
              </a:spcBef>
            </a:pPr>
            <a:r>
              <a:rPr lang="fi-FI" sz="1100" dirty="0"/>
              <a:t>Alhaisin yleinen kiinteistöveroprosentti Kiuruvedellä, Lapinlahdella, Pielavedellä ja Vieremällä (0,93) sekä Keiteleellä (0,95).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endParaRPr lang="fi-FI" sz="11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646047-88AA-4071-8B4A-72FA540E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Pohjois-Savon kuntien talousarviot v. 2022 sekä vertailua vuoden 2021 talousarvioihin 2/2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43226F-6E62-4293-BBE7-48E29554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A3472FE-1D41-4379-A445-2D07275611BE}"/>
              </a:ext>
            </a:extLst>
          </p:cNvPr>
          <p:cNvSpPr txBox="1"/>
          <p:nvPr/>
        </p:nvSpPr>
        <p:spPr>
          <a:xfrm>
            <a:off x="585009" y="6408287"/>
            <a:ext cx="5660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Veroprosentit/Kuntaliitto, muut tiedot: Kysely Pohjois-Savon kunnille kuntien talousarvioista, marras-joulukuu 2021</a:t>
            </a:r>
          </a:p>
        </p:txBody>
      </p:sp>
    </p:spTree>
    <p:extLst>
      <p:ext uri="{BB962C8B-B14F-4D97-AF65-F5344CB8AC3E}">
        <p14:creationId xmlns:p14="http://schemas.microsoft.com/office/powerpoint/2010/main" val="367174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0382986-82AE-4DE0-930B-0218C809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" y="266400"/>
            <a:ext cx="9054000" cy="913874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talousarviot v. 2022 (1 000 €) 1/6</a:t>
            </a:r>
            <a:br>
              <a:rPr lang="fi-FI" dirty="0"/>
            </a:br>
            <a:r>
              <a:rPr lang="fi-FI" sz="1800" dirty="0"/>
              <a:t>(ml. liikelaitokset) (tiedot sisältävät vain ulkoiset menot ja tulot)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0AD4B08E-DCC3-4C7E-ADFA-AE75B8E15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01216"/>
              </p:ext>
            </p:extLst>
          </p:nvPr>
        </p:nvGraphicFramePr>
        <p:xfrm>
          <a:off x="45000" y="1255000"/>
          <a:ext cx="9054000" cy="489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74000">
                  <a:extLst>
                    <a:ext uri="{9D8B030D-6E8A-4147-A177-3AD203B41FA5}">
                      <a16:colId xmlns:a16="http://schemas.microsoft.com/office/drawing/2014/main" val="4081688792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3004782778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3528399183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370590660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13093135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7889563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860483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6966527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88504285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3137096708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179335183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72637035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4123251905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23628652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988533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4869395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0506030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Kunta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 dirty="0">
                          <a:effectLst/>
                        </a:rPr>
                        <a:t>Väestö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31.12.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2020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Toiminta-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tulot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Valmistus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omaan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käyttöön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Toiminta-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menot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Henkilöstö-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menot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Palvelujen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ostot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Toiminta-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kate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Verotulot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Kunnallis-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vero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Kiinteistö-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vero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Yhteisö-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vero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Verotulot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Verotulot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Valtion-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osuudet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Valtion-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osuudet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Valtion-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osuudet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543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Iisalmi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21 124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27 533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167 488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44 718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107 535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-139 925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79 900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68 800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5 700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5 400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38 800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39 500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65 000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22 100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21 700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937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Joroinen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4 689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33 920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8 615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23 059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-30 366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18 452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15 570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1 114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1 768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9 975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9 688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13 668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1 789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1 592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12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Kaavi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2 807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3 015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25 419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5 752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17 040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-22 404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10 076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7 572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1 173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1 331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5 956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6 253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12 374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799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Keitele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3 132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18 865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5 855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11 545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-15 733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7 887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6 071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526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1 290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4 198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4 115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8 555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2 063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2 156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7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Kiuruvesi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7 854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7 643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63 147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15 156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42 630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-55 417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21 070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2 255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1 675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14 557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14 582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33 900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7 209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7 041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836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Kuopio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120 210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172 506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918 794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349 577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472 672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-746 288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530 000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457 500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44 600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27 900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281 900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274 700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241 477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44 700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44 500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956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Lapinlahti</a:t>
                      </a:r>
                      <a:r>
                        <a:rPr lang="fi-FI" sz="900" u="none" strike="noStrike" baseline="30000">
                          <a:effectLst/>
                        </a:rPr>
                        <a:t>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9 358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7 544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69 918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33 799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28 136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-62 374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31 910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27 740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2 220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1 950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16 300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16 300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33 120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7 970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8 070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443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Leppävirta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9 402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9 840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72 610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22 412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43 094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-62 768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37 455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31 688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2 561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3 206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20 300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19 500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28 520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6 000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7786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Pielavesi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4 321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5 309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40 867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15 284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21 610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-35 551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14 120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11 100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1 170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1 850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7 625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7 476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22 816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5 677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5 593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58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Rautalampi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3 053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4 745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29 897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8 834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18 293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-25 152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10 953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8 892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1 141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920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6 326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6 326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12 960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1 838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1 871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32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Rautavaara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3 073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17 421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7 777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7 988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-14 348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5 887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3 701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449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1 737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3 611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3 609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8 368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829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485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Siilinjärvi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21 251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20 262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135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160 585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67 698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69 001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-140 188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97 590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87 380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5 850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4 360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54 156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52 828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43 115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8 350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9 468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472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Sonkajärvi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3 841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31 760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7 356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21 723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-28 148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14 205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10 359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1 027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2 819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8 175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8 019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16 299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4 287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4 194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708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Suonenjoki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6 931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7 511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59 396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19 831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33 450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-51 835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25 700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21 900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1 800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2 000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14 300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14 100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27 000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4 900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5 100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904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Tervo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1 503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2 583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15 164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4 417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9 728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-12 581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5 107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4 048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505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554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2 912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2 915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6 823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787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519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Tuusniemi</a:t>
                      </a:r>
                      <a:r>
                        <a:rPr lang="fi-FI" sz="900" u="none" strike="noStrike" baseline="30000">
                          <a:effectLst/>
                        </a:rPr>
                        <a:t>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3 237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23 557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7 758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13 770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-20 320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8 658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6 844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918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896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5 054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4 975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10 891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567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Varkaus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20 278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49 281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635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191 971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82 780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85 396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-142 055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84 122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73 143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6 114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4 865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45 110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43 072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59 058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6 952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6 267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127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Vesanto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3 224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20 359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7 285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11 648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-17 135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6 745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5 336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736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673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3 896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3 344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11 213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2 970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2 858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637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Vieremä 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1 263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26 444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7 127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17 167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-25 181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14 700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9 962</a:t>
                      </a:r>
                      <a:endParaRPr lang="fi-FI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1 067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3 671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8 666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8 604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11 230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3 322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3 346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072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POHJOIS-SAVO  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248 265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338 840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973</a:t>
                      </a:r>
                      <a:endParaRPr lang="fi-FI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1 987 582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722 031</a:t>
                      </a:r>
                      <a:endParaRPr lang="fi-FI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1 055 485</a:t>
                      </a:r>
                      <a:endParaRPr lang="fi-FI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-1 647 769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1 028 467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878 676</a:t>
                      </a:r>
                      <a:endParaRPr lang="fi-FI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80 926</a:t>
                      </a:r>
                      <a:endParaRPr lang="fi-FI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68 865</a:t>
                      </a:r>
                      <a:endParaRPr lang="fi-FI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551 817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539 906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666 387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132 367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132 240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7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78578"/>
                  </a:ext>
                </a:extLst>
              </a:tr>
            </a:tbl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B8DCAE5-DC98-4277-B2E1-FCD456E2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0E1B164-CA0D-4D78-81B6-73B3F7874EF0}"/>
              </a:ext>
            </a:extLst>
          </p:cNvPr>
          <p:cNvSpPr txBox="1"/>
          <p:nvPr/>
        </p:nvSpPr>
        <p:spPr>
          <a:xfrm>
            <a:off x="426925" y="6483130"/>
            <a:ext cx="605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</a:t>
            </a:r>
          </a:p>
        </p:txBody>
      </p:sp>
    </p:spTree>
    <p:extLst>
      <p:ext uri="{BB962C8B-B14F-4D97-AF65-F5344CB8AC3E}">
        <p14:creationId xmlns:p14="http://schemas.microsoft.com/office/powerpoint/2010/main" val="252726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328B2D7-3CAE-4829-BA6A-C2BF794F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" y="266400"/>
            <a:ext cx="9054000" cy="975395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talousarviot v. 2022 (€/asukas) 2/6 </a:t>
            </a:r>
            <a:br>
              <a:rPr lang="fi-FI" dirty="0"/>
            </a:br>
            <a:r>
              <a:rPr lang="fi-FI" sz="1800" dirty="0"/>
              <a:t>(ml. liikelaitokset) (tiedot sisältävät vain ulkoiset menot ja tulot)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B8DCAE5-DC98-4277-B2E1-FCD456E2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A4E23E7-FF9D-487F-A59D-29C5601F8037}"/>
              </a:ext>
            </a:extLst>
          </p:cNvPr>
          <p:cNvSpPr txBox="1"/>
          <p:nvPr/>
        </p:nvSpPr>
        <p:spPr>
          <a:xfrm>
            <a:off x="426925" y="6483130"/>
            <a:ext cx="605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2362C15-3BDE-4C22-8BBF-EB642411A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1872"/>
              </p:ext>
            </p:extLst>
          </p:nvPr>
        </p:nvGraphicFramePr>
        <p:xfrm>
          <a:off x="44999" y="1256400"/>
          <a:ext cx="9054000" cy="489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74000">
                  <a:extLst>
                    <a:ext uri="{9D8B030D-6E8A-4147-A177-3AD203B41FA5}">
                      <a16:colId xmlns:a16="http://schemas.microsoft.com/office/drawing/2014/main" val="287899475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1930188375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47316205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437259391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354385716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119055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71449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376295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45124741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642163839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137641792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903079963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361889404"/>
                    </a:ext>
                  </a:extLst>
                </a:gridCol>
                <a:gridCol w="522000">
                  <a:extLst>
                    <a:ext uri="{9D8B030D-6E8A-4147-A177-3AD203B41FA5}">
                      <a16:colId xmlns:a16="http://schemas.microsoft.com/office/drawing/2014/main" val="29183001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483571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5117663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3328508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Kunta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 dirty="0">
                          <a:effectLst/>
                        </a:rPr>
                        <a:t>Väestö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31.12.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2020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Toiminta-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tulot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Valmistus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omaan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käyttöön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Toiminta-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menot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Henkilöstö-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menot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Palvelujen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ostot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Toiminta-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kate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Verotulot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Kunnallis-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vero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Kiinteistö-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vero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i="1" u="none" strike="noStrike" dirty="0">
                          <a:effectLst/>
                        </a:rPr>
                        <a:t>Yhteisö-</a:t>
                      </a:r>
                      <a:br>
                        <a:rPr lang="fi-FI" sz="900" i="1" u="none" strike="noStrike" dirty="0">
                          <a:effectLst/>
                        </a:rPr>
                      </a:br>
                      <a:r>
                        <a:rPr lang="fi-FI" sz="900" i="1" u="none" strike="noStrike" dirty="0">
                          <a:effectLst/>
                        </a:rPr>
                        <a:t>vero</a:t>
                      </a:r>
                      <a:endParaRPr lang="fi-FI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Verotulot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Verotulot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Valtion-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osuudet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Valtion-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osuudet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Valtion-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osuudet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v. 2024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081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Iisalmi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21 124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1 303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7 929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2 117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5 091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-6 624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3 782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3 257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1 870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3 077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1 046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1 027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393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Joroinen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4 689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7 234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1 837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4 918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-6 476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3 935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3 321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238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2 127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2 066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2 915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382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04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Kaavi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2 807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1 074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9 056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2 049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6 071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-7 981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2 698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418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474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2 228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4 408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505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Keitele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1 453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8 754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2 717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5 357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-7 301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3 660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2 817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244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599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1 910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3 970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984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Kiuruvesi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7 854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973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8 040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1 930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5 428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-7 056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3 183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2 683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287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4 316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918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896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937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Kuopio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120 210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1 435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7 643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2 908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3 932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-6 208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4 409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3 806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232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2 345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2 285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4076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Lapinlahti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9 358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7 471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3 612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3 007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-6 665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3 410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2 964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237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1 742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1 742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852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862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73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Leppävirta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9 402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1 047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7 723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2 384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4 583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-6 676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3 984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3 370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341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2 159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3 033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638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638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390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Pielavesi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4 321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1 229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9 458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5 001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-8 228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3 268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2 569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1 765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5 280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1 314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1 294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789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Rautalampi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3 053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9 793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2 894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5 992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-8 238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3 588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2 913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301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4 245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602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613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536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Rautavaara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1 969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11 160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4 982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5 117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-9 192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3 771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2 371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288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2 313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2 312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5 361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529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Siilinjärvi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21 251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7 557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3 186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3 247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-6 597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4 592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4 112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2 548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393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446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200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Sonkajärvi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3 841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8 269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1 915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5 656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-7 328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3 698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2 697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267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734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2 088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4 243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1 116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1 092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79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Suonenjoki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6 931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1 084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8 570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2 861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4 826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-7 479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3 708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3 160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2 063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2 034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3 896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736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123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Tervo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1 503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1 719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10 089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2 939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6 472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-8 371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3 398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2 693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336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369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4 540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532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79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Tuusniemi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2 433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9 682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3 189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5 660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-8 352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3 559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2 813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368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2 077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2 045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4 476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349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308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945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Varkaus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20 278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9 467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4 082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4 211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-7 005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4 148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3 607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302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240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2 225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2 124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2 912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343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792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Vesanto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1 635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10 324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3 694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5 907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-8 689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3 420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2 706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341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1 696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5 686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1 449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602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Vieremä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359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7 508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2 024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4 874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-7 150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4 174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2 829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303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1 042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2 443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3 189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943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343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POHJOIS-SAVO  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248 265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1 365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4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8 006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2 908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4 251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-6 637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4 143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3 539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326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277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2 223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2 175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2 684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533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533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609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0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03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FDF13F4-DA09-4471-BDA7-C97E70B1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" y="266400"/>
            <a:ext cx="9054000" cy="92288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Pohjois-Savon kuntien talousarviot v. 2022 (1 000 €) 3/6</a:t>
            </a:r>
            <a:br>
              <a:rPr lang="fi-FI" dirty="0"/>
            </a:br>
            <a:r>
              <a:rPr lang="fi-FI" sz="1800" dirty="0"/>
              <a:t>(ml. liikelaitokset) (tiedot sisältävät vain ulkoiset menot ja tulot)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B8DCAE5-DC98-4277-B2E1-FCD456E2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D825-8E97-454B-BEAD-11D13CFBEEFD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6AAD503-3A72-4CA7-BFB6-29929B80FD2E}"/>
              </a:ext>
            </a:extLst>
          </p:cNvPr>
          <p:cNvSpPr txBox="1"/>
          <p:nvPr/>
        </p:nvSpPr>
        <p:spPr>
          <a:xfrm>
            <a:off x="426925" y="6483130"/>
            <a:ext cx="6053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1F497D"/>
                </a:solidFill>
              </a:rPr>
              <a:t>Lähde: Väestö/Tilastokeskus, muut tiedot: Kysely Pohjois-Savon kunnille kuntien talousarvioista, marras-joulukuu 2021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74E1E1A-AF39-4539-88C0-9C9DE9902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87942"/>
              </p:ext>
            </p:extLst>
          </p:nvPr>
        </p:nvGraphicFramePr>
        <p:xfrm>
          <a:off x="46800" y="1256400"/>
          <a:ext cx="9054000" cy="489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177402152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6960398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72290928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694084752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932415232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230906716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95374228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568575072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3990000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31743408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496703167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1797598651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2623916173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41602438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Kunta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 dirty="0">
                          <a:effectLst/>
                        </a:rPr>
                        <a:t>Väestö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31.12.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2020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Vuosikate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Vuosikate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Vuosikate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Suunit.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mukaiset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poistot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Tilikauden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yli-/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alijäämä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investoin.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(brutto)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investoin.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(brutto)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investoin.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(brutto)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Käyttöom.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inv. netto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v. 2022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Lainakannan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muutokset: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Pitkäaikaisten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lainojen 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lisäys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Lainakannan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muutokset: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Pitkäaikaisten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lainojen</a:t>
                      </a:r>
                      <a:br>
                        <a:rPr lang="fi-FI" sz="900" u="none" strike="noStrike" dirty="0">
                          <a:effectLst/>
                        </a:rPr>
                      </a:br>
                      <a:r>
                        <a:rPr lang="fi-FI" sz="900" u="none" strike="noStrike" dirty="0">
                          <a:effectLst/>
                        </a:rPr>
                        <a:t>vähennys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Arvio pitkä-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aik. lainojen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määrästä</a:t>
                      </a:r>
                      <a:br>
                        <a:rPr lang="fi-FI" sz="900" b="1" u="none" strike="noStrike" dirty="0">
                          <a:effectLst/>
                        </a:rPr>
                      </a:br>
                      <a:r>
                        <a:rPr lang="fi-FI" sz="900" b="1" u="none" strike="noStrike" dirty="0">
                          <a:effectLst/>
                        </a:rPr>
                        <a:t>31.12.2022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676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Iisalmi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21 124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6 074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9 409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9 392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8 066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-1 473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26 137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12 732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17 110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25 757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27 600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10 560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85 836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211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Joroinen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4 689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-835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1 114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711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1 655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1 070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1 551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2 500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3 445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18 422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1341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Kaavi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2 807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904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1 336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692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-533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3 360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1 470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670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3 340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491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4 700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83374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Keitele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2 155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861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1 347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595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266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1 487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975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1 089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259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2 325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1563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Kiuruvesi 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7 854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4 069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3 991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3 843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3 371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698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4 221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2 547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1 097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3 516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2 762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16 628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07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 dirty="0">
                          <a:effectLst/>
                        </a:rPr>
                        <a:t>Kuopio 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120 210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35 702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61 100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49 800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51 035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-15 203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105 687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104 394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102 190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97 552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135 000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60 400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511 200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9122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Lapinlahti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9 358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3 481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4 755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4 605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3 430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4 205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3 956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6 580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4 097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4 096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3 547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37 992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127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Leppävirta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9 402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3 687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3 743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3 823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3 646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264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7 638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15 985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15 735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7 638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933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8 600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700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Pielavesi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4 321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1 827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1 914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1 514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1 459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368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2 260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3 915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3 495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2 210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665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10 709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7993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Rautalampi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3 053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-1 072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563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591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921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-1 894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986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584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1 240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1 990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12 661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14837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Rautavaara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1 561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785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-631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846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424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244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751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1 437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6 481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848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Siilinjärvi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21 251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6 647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5 293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6 723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-5 197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6 685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6 258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4 768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6 685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16 700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13 269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77 550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5607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Sonkajärvi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3 841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2 331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2 350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1 833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1 345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1 101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2 573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1 975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1 005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2 397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759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8 188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7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Suonenjoki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6 931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1 115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1 900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1 450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2 300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-1 185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3 100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7 300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8 750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2 800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4 000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24 500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0929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Tervo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1 503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-456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-89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-75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319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-775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505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4 000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580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505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1 300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367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6 195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8347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Tuusniemi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2 433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-650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1 400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1 547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1 027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-1 566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461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346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1 600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525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2 165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5210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Varkaus 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20 278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3 126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9 772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6 723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6 837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-3 712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8 992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10 536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11 955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8 792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30 000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7 650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122 350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2129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Vesanto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1 972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963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1 353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686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797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166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255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510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347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255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707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7 375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94671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Vieremä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3 522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1 009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1 341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1 060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1 041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140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2 030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550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350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2 030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2 000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9 863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418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POHJOIS-SAVO 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248 265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65 719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112 185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94 030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95 503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-28 404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182 685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179 773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178 101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172 134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233 046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112 266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973 740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" marR="25200" marT="754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6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12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ohjois-Savon liit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F7F7F"/>
      </a:accent1>
      <a:accent2>
        <a:srgbClr val="FFCC00"/>
      </a:accent2>
      <a:accent3>
        <a:srgbClr val="3F3F3F"/>
      </a:accent3>
      <a:accent4>
        <a:srgbClr val="FE19FF"/>
      </a:accent4>
      <a:accent5>
        <a:srgbClr val="E36C09"/>
      </a:accent5>
      <a:accent6>
        <a:srgbClr val="205867"/>
      </a:accent6>
      <a:hlink>
        <a:srgbClr val="0000FF"/>
      </a:hlink>
      <a:folHlink>
        <a:srgbClr val="800080"/>
      </a:folHlink>
    </a:clrScheme>
    <a:fontScheme name="Pohjois_savon­_liit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malli_uusi.potx" id="{E66C5334-38E1-43D9-B149-6EBBF2E670A0}" vid="{02408BEE-2CB6-4E43-9566-4D8C17FB942D}"/>
    </a:ext>
  </a:extLst>
</a:theme>
</file>

<file path=ppt/theme/theme2.xml><?xml version="1.0" encoding="utf-8"?>
<a:theme xmlns:a="http://schemas.openxmlformats.org/drawingml/2006/main" name="Mukautettu suunnittelumalli">
  <a:themeElements>
    <a:clrScheme name="Pohjois-Savonliitt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38FCC"/>
      </a:accent1>
      <a:accent2>
        <a:srgbClr val="DCD6D4"/>
      </a:accent2>
      <a:accent3>
        <a:srgbClr val="F9DC06"/>
      </a:accent3>
      <a:accent4>
        <a:srgbClr val="C4BDBC"/>
      </a:accent4>
      <a:accent5>
        <a:srgbClr val="000000"/>
      </a:accent5>
      <a:accent6>
        <a:srgbClr val="003399"/>
      </a:accent6>
      <a:hlink>
        <a:srgbClr val="0000FF"/>
      </a:hlink>
      <a:folHlink>
        <a:srgbClr val="800080"/>
      </a:folHlink>
    </a:clrScheme>
    <a:fontScheme name="Pohjois_savon­_liit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malli_uusi.potx" id="{E66C5334-38E1-43D9-B149-6EBBF2E670A0}" vid="{023EC869-7F8F-4925-8F66-5C03DC16EC5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2BA730BBA5CA44FABC43D3B76C31DDA" ma:contentTypeVersion="12" ma:contentTypeDescription="Luo uusi asiakirja." ma:contentTypeScope="" ma:versionID="83aacc440979393dc100bb45a6067e35">
  <xsd:schema xmlns:xsd="http://www.w3.org/2001/XMLSchema" xmlns:xs="http://www.w3.org/2001/XMLSchema" xmlns:p="http://schemas.microsoft.com/office/2006/metadata/properties" xmlns:ns2="20687e04-2b66-4153-a4a5-df37f3cb410c" xmlns:ns3="27da45db-5c56-40f0-812e-9e795a9ded2e" targetNamespace="http://schemas.microsoft.com/office/2006/metadata/properties" ma:root="true" ma:fieldsID="2f03200421ad3e9bbfad668c8c19840c" ns2:_="" ns3:_="">
    <xsd:import namespace="20687e04-2b66-4153-a4a5-df37f3cb410c"/>
    <xsd:import namespace="27da45db-5c56-40f0-812e-9e795a9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87e04-2b66-4153-a4a5-df37f3cb4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45db-5c56-40f0-812e-9e795a9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5CCC32-52CB-4485-9A97-B8DD62EFD05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20687e04-2b66-4153-a4a5-df37f3cb410c"/>
    <ds:schemaRef ds:uri="27da45db-5c56-40f0-812e-9e795a9ded2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FB0B50-F04C-409A-BF7F-4D464DCFA4CE}"/>
</file>

<file path=customXml/itemProps3.xml><?xml version="1.0" encoding="utf-8"?>
<ds:datastoreItem xmlns:ds="http://schemas.openxmlformats.org/officeDocument/2006/customXml" ds:itemID="{4EF2DA90-C387-4D93-BA22-F9AE467E28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6773</Words>
  <Application>Microsoft Office PowerPoint</Application>
  <PresentationFormat>Näytössä katseltava diaesitys (4:3)</PresentationFormat>
  <Paragraphs>2667</Paragraphs>
  <Slides>18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Office-teema</vt:lpstr>
      <vt:lpstr>Mukautettu suunnittelumalli</vt:lpstr>
      <vt:lpstr>Ennakkotiedot Pohjois-Savon kuntien talousarvioista 2022 ja taloussuunnitelmista 2023–2024</vt:lpstr>
      <vt:lpstr>Tietoja kuntien talouden tasapainottamisohjelmista sekä tulosten tulkinnassa huomioitavia asioita 1/2</vt:lpstr>
      <vt:lpstr>Tietoja kuntien talouden tasapainottamisohjelmista sekä tulosten tulkinnassa huomioitavia asioita 2/2</vt:lpstr>
      <vt:lpstr>Pohjois-Savon kuntien tilinpäätös- ja talousarviotietojen vertailua (1 000 euroa ja muutos %)</vt:lpstr>
      <vt:lpstr>Pohjois-Savon kuntien talousarviot v. 2022 sekä vertailua vuoden 2021 talousarvioihin 1/2</vt:lpstr>
      <vt:lpstr>Pohjois-Savon kuntien talousarviot v. 2022 sekä vertailua vuoden 2021 talousarvioihin 2/2</vt:lpstr>
      <vt:lpstr>Pohjois-Savon kuntien talousarviot v. 2022 (1 000 €) 1/6 (ml. liikelaitokset) (tiedot sisältävät vain ulkoiset menot ja tulot)</vt:lpstr>
      <vt:lpstr>Pohjois-Savon kuntien talousarviot v. 2022 (€/asukas) 2/6  (ml. liikelaitokset) (tiedot sisältävät vain ulkoiset menot ja tulot)</vt:lpstr>
      <vt:lpstr>Pohjois-Savon kuntien talousarviot v. 2022 (1 000 €) 3/6 (ml. liikelaitokset) (tiedot sisältävät vain ulkoiset menot ja tulot)</vt:lpstr>
      <vt:lpstr>Pohjois-Savon kuntien talousarviot v. 2022 (€/asukas) 4/6 (ml. liikelaitokset) (tiedot sisältävät vain ulkoiset menot ja tulot)</vt:lpstr>
      <vt:lpstr>Pohjois-Savon kuntien talousarviot v. 2022 (1 000 €) 5/6 (ml. liikelaitokset) (tiedot sisältävät vain ulkoiset menot ja tulot)</vt:lpstr>
      <vt:lpstr>Pohjois-Savon kuntien talousarviot v. 2022 (1 000 €) 6/6 (ml. liikelaitokset) (tiedot sisältävät vain ulkoiset menot ja tulot)</vt:lpstr>
      <vt:lpstr>Vuosikate, poistot ja nettoinvestoinnit v. 2022 (€/as)</vt:lpstr>
      <vt:lpstr>Arvio Pohjois-Savon kuntien pitkäaikaisista lainoista v. 2022 (€/as)</vt:lpstr>
      <vt:lpstr>Kuntien veroprosentit 2022</vt:lpstr>
      <vt:lpstr>Pohjois-Savon kuntien vuoden 2022 veroprosentit</vt:lpstr>
      <vt:lpstr>Pohjois-Savon kuntien vuoden 2022 tuloveroprosentit</vt:lpstr>
      <vt:lpstr>Pohjois-Savon kuntien vuoden 2022 tuloveroprosentit ja efektiiviset veroasteet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2020-12-11T08:04:25Z</dcterms:created>
  <dcterms:modified xsi:type="dcterms:W3CDTF">2021-12-13T14:16:53Z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0x01010042BA730BBA5CA44FABC43D3B76C31DDA</vt:lpwstr>
  </property>
</Properties>
</file>