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63" r:id="rId5"/>
    <p:sldId id="305" r:id="rId6"/>
    <p:sldId id="304" r:id="rId7"/>
    <p:sldId id="274" r:id="rId8"/>
    <p:sldId id="294" r:id="rId9"/>
    <p:sldId id="295" r:id="rId10"/>
    <p:sldId id="276" r:id="rId11"/>
    <p:sldId id="299" r:id="rId12"/>
    <p:sldId id="280" r:id="rId13"/>
    <p:sldId id="303" r:id="rId14"/>
    <p:sldId id="278" r:id="rId15"/>
    <p:sldId id="282" r:id="rId16"/>
    <p:sldId id="302" r:id="rId17"/>
    <p:sldId id="283" r:id="rId18"/>
    <p:sldId id="301" r:id="rId19"/>
    <p:sldId id="285" r:id="rId20"/>
    <p:sldId id="286" r:id="rId21"/>
    <p:sldId id="291" r:id="rId22"/>
    <p:sldId id="287" r:id="rId23"/>
    <p:sldId id="288" r:id="rId24"/>
    <p:sldId id="289" r:id="rId25"/>
    <p:sldId id="290" r:id="rId26"/>
    <p:sldId id="296" r:id="rId27"/>
    <p:sldId id="297" r:id="rId28"/>
    <p:sldId id="298" r:id="rId29"/>
  </p:sldIdLst>
  <p:sldSz cx="12192000" cy="6858000"/>
  <p:notesSz cx="6808788" cy="99409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11"/>
    <a:srgbClr val="2ABBFE"/>
    <a:srgbClr val="FFFFFF"/>
    <a:srgbClr val="FFD128"/>
    <a:srgbClr val="FF3D46"/>
    <a:srgbClr val="ECD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F8AB1-20EE-4050-BE8D-A1340ECF0A02}" v="45" dt="2024-10-09T05:43:50.06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Normaali tyyli 1 - Korostu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Normaali tyyli 1 - Korostu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Tumma tyyli 2 - Korostus 5/Korostu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eematyyli 2 - Korostu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Vaalea tyyli 1 - Korostu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6467" autoAdjust="0"/>
  </p:normalViewPr>
  <p:slideViewPr>
    <p:cSldViewPr snapToGrid="0" snapToObjects="1">
      <p:cViewPr varScale="1">
        <p:scale>
          <a:sx n="137" d="100"/>
          <a:sy n="137" d="100"/>
        </p:scale>
        <p:origin x="588" y="72"/>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fi-FI" b="1" dirty="0">
                <a:solidFill>
                  <a:sysClr val="windowText" lastClr="000000"/>
                </a:solidFill>
                <a:latin typeface="Calibri" panose="020F0502020204030204" pitchFamily="34" charset="0"/>
                <a:cs typeface="Calibri" panose="020F0502020204030204" pitchFamily="34" charset="0"/>
              </a:rPr>
              <a:t>Vuosikate, poistot</a:t>
            </a:r>
            <a:r>
              <a:rPr lang="fi-FI" b="1" baseline="30000" dirty="0">
                <a:solidFill>
                  <a:sysClr val="windowText" lastClr="000000"/>
                </a:solidFill>
                <a:latin typeface="Calibri" panose="020F0502020204030204" pitchFamily="34" charset="0"/>
                <a:cs typeface="Calibri" panose="020F0502020204030204" pitchFamily="34" charset="0"/>
              </a:rPr>
              <a:t>*)</a:t>
            </a:r>
            <a:r>
              <a:rPr lang="fi-FI" b="1" dirty="0">
                <a:solidFill>
                  <a:sysClr val="windowText" lastClr="000000"/>
                </a:solidFill>
                <a:latin typeface="Calibri" panose="020F0502020204030204" pitchFamily="34" charset="0"/>
                <a:cs typeface="Calibri" panose="020F0502020204030204" pitchFamily="34" charset="0"/>
              </a:rPr>
              <a:t> ja nettoinvestoinnit v. 2023 (€/as.)</a:t>
            </a:r>
          </a:p>
        </c:rich>
      </c:tx>
      <c:layout>
        <c:manualLayout>
          <c:xMode val="edge"/>
          <c:yMode val="edge"/>
          <c:x val="0.20552098644455333"/>
          <c:y val="1.611174146915448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autoTitleDeleted val="0"/>
    <c:plotArea>
      <c:layout>
        <c:manualLayout>
          <c:layoutTarget val="inner"/>
          <c:xMode val="edge"/>
          <c:yMode val="edge"/>
          <c:x val="7.5438374435189706E-2"/>
          <c:y val="0.10443452380952381"/>
          <c:w val="0.89574691055582789"/>
          <c:h val="0.66035948631421071"/>
        </c:manualLayout>
      </c:layout>
      <c:barChart>
        <c:barDir val="col"/>
        <c:grouping val="clustered"/>
        <c:varyColors val="0"/>
        <c:ser>
          <c:idx val="0"/>
          <c:order val="0"/>
          <c:tx>
            <c:strRef>
              <c:f>'kuvio vuosik, poistot'!$B$3</c:f>
              <c:strCache>
                <c:ptCount val="1"/>
                <c:pt idx="0">
                  <c:v>Vuosikate</c:v>
                </c:pt>
              </c:strCache>
            </c:strRef>
          </c:tx>
          <c:spPr>
            <a:solidFill>
              <a:srgbClr val="2ABBFE"/>
            </a:solidFill>
            <a:ln>
              <a:noFill/>
            </a:ln>
            <a:effectLst/>
          </c:spPr>
          <c:invertIfNegative val="0"/>
          <c:cat>
            <c:strRef>
              <c:f>'kuvio vuosik, poistot'!$A$4:$A$23</c:f>
              <c:strCache>
                <c:ptCount val="20"/>
                <c:pt idx="0">
                  <c:v>Sonkajärvi</c:v>
                </c:pt>
                <c:pt idx="1">
                  <c:v>Tervo</c:v>
                </c:pt>
                <c:pt idx="2">
                  <c:v>Rautalampi</c:v>
                </c:pt>
                <c:pt idx="3">
                  <c:v>Pielavesi</c:v>
                </c:pt>
                <c:pt idx="4">
                  <c:v>Leppävirta</c:v>
                </c:pt>
                <c:pt idx="5">
                  <c:v>Vesanto</c:v>
                </c:pt>
                <c:pt idx="6">
                  <c:v>Tuusniemi</c:v>
                </c:pt>
                <c:pt idx="7">
                  <c:v>Joroinen</c:v>
                </c:pt>
                <c:pt idx="8">
                  <c:v>Lapinlahti</c:v>
                </c:pt>
                <c:pt idx="9">
                  <c:v>Rautavaara</c:v>
                </c:pt>
                <c:pt idx="10">
                  <c:v>Suonenjoki</c:v>
                </c:pt>
                <c:pt idx="11">
                  <c:v>Siilinjärvi</c:v>
                </c:pt>
                <c:pt idx="12">
                  <c:v>Kaavi</c:v>
                </c:pt>
                <c:pt idx="13">
                  <c:v>Kiuruvesi</c:v>
                </c:pt>
                <c:pt idx="14">
                  <c:v>Vieremä</c:v>
                </c:pt>
                <c:pt idx="15">
                  <c:v>Varkaus</c:v>
                </c:pt>
                <c:pt idx="16">
                  <c:v>Keitele</c:v>
                </c:pt>
                <c:pt idx="17">
                  <c:v>Pohjois-Savo</c:v>
                </c:pt>
                <c:pt idx="18">
                  <c:v>Kuopio</c:v>
                </c:pt>
                <c:pt idx="19">
                  <c:v>Iisalmi</c:v>
                </c:pt>
              </c:strCache>
            </c:strRef>
          </c:cat>
          <c:val>
            <c:numRef>
              <c:f>'kuvio vuosik, poistot'!$B$4:$B$23</c:f>
              <c:numCache>
                <c:formatCode>#,##0</c:formatCode>
                <c:ptCount val="20"/>
                <c:pt idx="0">
                  <c:v>731.20915032679738</c:v>
                </c:pt>
                <c:pt idx="1">
                  <c:v>157.529493407356</c:v>
                </c:pt>
                <c:pt idx="2">
                  <c:v>132.25371120107962</c:v>
                </c:pt>
                <c:pt idx="3">
                  <c:v>607.48405797101418</c:v>
                </c:pt>
                <c:pt idx="4">
                  <c:v>778.14100468562708</c:v>
                </c:pt>
                <c:pt idx="5">
                  <c:v>497.36008447729671</c:v>
                </c:pt>
                <c:pt idx="6">
                  <c:v>-114.45279866332498</c:v>
                </c:pt>
                <c:pt idx="7">
                  <c:v>491.85022026431716</c:v>
                </c:pt>
                <c:pt idx="8">
                  <c:v>500.60446202879439</c:v>
                </c:pt>
                <c:pt idx="9">
                  <c:v>449.55991875423155</c:v>
                </c:pt>
                <c:pt idx="10">
                  <c:v>406.32855241756619</c:v>
                </c:pt>
                <c:pt idx="11">
                  <c:v>382.0290128108515</c:v>
                </c:pt>
                <c:pt idx="12">
                  <c:v>2.2313127556712531</c:v>
                </c:pt>
                <c:pt idx="13">
                  <c:v>588.91667763590897</c:v>
                </c:pt>
                <c:pt idx="14">
                  <c:v>911.00087540122558</c:v>
                </c:pt>
                <c:pt idx="15">
                  <c:v>420.61845235082745</c:v>
                </c:pt>
                <c:pt idx="16">
                  <c:v>-24.642681123706261</c:v>
                </c:pt>
                <c:pt idx="17">
                  <c:v>482.14810031935207</c:v>
                </c:pt>
                <c:pt idx="18">
                  <c:v>462.21313294288467</c:v>
                </c:pt>
                <c:pt idx="19">
                  <c:v>719.00389404355565</c:v>
                </c:pt>
              </c:numCache>
            </c:numRef>
          </c:val>
          <c:extLst>
            <c:ext xmlns:c16="http://schemas.microsoft.com/office/drawing/2014/chart" uri="{C3380CC4-5D6E-409C-BE32-E72D297353CC}">
              <c16:uniqueId val="{00000000-A89E-4661-A648-E2A224935BEC}"/>
            </c:ext>
          </c:extLst>
        </c:ser>
        <c:ser>
          <c:idx val="1"/>
          <c:order val="1"/>
          <c:tx>
            <c:strRef>
              <c:f>'kuvio vuosik, poistot'!$C$3</c:f>
              <c:strCache>
                <c:ptCount val="1"/>
                <c:pt idx="0">
                  <c:v>Poistot</c:v>
                </c:pt>
              </c:strCache>
            </c:strRef>
          </c:tx>
          <c:spPr>
            <a:pattFill prst="pct80">
              <a:fgClr>
                <a:srgbClr val="FFD128"/>
              </a:fgClr>
              <a:bgClr>
                <a:schemeClr val="bg1"/>
              </a:bgClr>
            </a:pattFill>
            <a:ln>
              <a:solidFill>
                <a:srgbClr val="FFD128"/>
              </a:solidFill>
            </a:ln>
            <a:effectLst/>
          </c:spPr>
          <c:invertIfNegative val="0"/>
          <c:cat>
            <c:strRef>
              <c:f>'kuvio vuosik, poistot'!$A$4:$A$23</c:f>
              <c:strCache>
                <c:ptCount val="20"/>
                <c:pt idx="0">
                  <c:v>Sonkajärvi</c:v>
                </c:pt>
                <c:pt idx="1">
                  <c:v>Tervo</c:v>
                </c:pt>
                <c:pt idx="2">
                  <c:v>Rautalampi</c:v>
                </c:pt>
                <c:pt idx="3">
                  <c:v>Pielavesi</c:v>
                </c:pt>
                <c:pt idx="4">
                  <c:v>Leppävirta</c:v>
                </c:pt>
                <c:pt idx="5">
                  <c:v>Vesanto</c:v>
                </c:pt>
                <c:pt idx="6">
                  <c:v>Tuusniemi</c:v>
                </c:pt>
                <c:pt idx="7">
                  <c:v>Joroinen</c:v>
                </c:pt>
                <c:pt idx="8">
                  <c:v>Lapinlahti</c:v>
                </c:pt>
                <c:pt idx="9">
                  <c:v>Rautavaara</c:v>
                </c:pt>
                <c:pt idx="10">
                  <c:v>Suonenjoki</c:v>
                </c:pt>
                <c:pt idx="11">
                  <c:v>Siilinjärvi</c:v>
                </c:pt>
                <c:pt idx="12">
                  <c:v>Kaavi</c:v>
                </c:pt>
                <c:pt idx="13">
                  <c:v>Kiuruvesi</c:v>
                </c:pt>
                <c:pt idx="14">
                  <c:v>Vieremä</c:v>
                </c:pt>
                <c:pt idx="15">
                  <c:v>Varkaus</c:v>
                </c:pt>
                <c:pt idx="16">
                  <c:v>Keitele</c:v>
                </c:pt>
                <c:pt idx="17">
                  <c:v>Pohjois-Savo</c:v>
                </c:pt>
                <c:pt idx="18">
                  <c:v>Kuopio</c:v>
                </c:pt>
                <c:pt idx="19">
                  <c:v>Iisalmi</c:v>
                </c:pt>
              </c:strCache>
            </c:strRef>
          </c:cat>
          <c:val>
            <c:numRef>
              <c:f>'kuvio vuosik, poistot'!$C$4:$C$23</c:f>
              <c:numCache>
                <c:formatCode>#,##0</c:formatCode>
                <c:ptCount val="20"/>
                <c:pt idx="0">
                  <c:v>334.15032679738562</c:v>
                </c:pt>
                <c:pt idx="1">
                  <c:v>206.10687022900763</c:v>
                </c:pt>
                <c:pt idx="2">
                  <c:v>374.15654520917678</c:v>
                </c:pt>
                <c:pt idx="3">
                  <c:v>407.69516908212563</c:v>
                </c:pt>
                <c:pt idx="4">
                  <c:v>405.03432494279178</c:v>
                </c:pt>
                <c:pt idx="5">
                  <c:v>481.52059134107708</c:v>
                </c:pt>
                <c:pt idx="6">
                  <c:v>388.05346700083544</c:v>
                </c:pt>
                <c:pt idx="7">
                  <c:v>382.81938325991189</c:v>
                </c:pt>
                <c:pt idx="8">
                  <c:v>371.79909880206617</c:v>
                </c:pt>
                <c:pt idx="9">
                  <c:v>498.98442789438047</c:v>
                </c:pt>
                <c:pt idx="10">
                  <c:v>422.8892503326926</c:v>
                </c:pt>
                <c:pt idx="11">
                  <c:v>403.19616616428033</c:v>
                </c:pt>
                <c:pt idx="12">
                  <c:v>261.43547787281517</c:v>
                </c:pt>
                <c:pt idx="13">
                  <c:v>516.65130972752399</c:v>
                </c:pt>
                <c:pt idx="14">
                  <c:v>323.31485264079367</c:v>
                </c:pt>
                <c:pt idx="15">
                  <c:v>386.25436509944836</c:v>
                </c:pt>
                <c:pt idx="16">
                  <c:v>352.88319369147365</c:v>
                </c:pt>
                <c:pt idx="17">
                  <c:v>426.11069357137376</c:v>
                </c:pt>
                <c:pt idx="18">
                  <c:v>443.58951155847757</c:v>
                </c:pt>
                <c:pt idx="19">
                  <c:v>476.90014903129656</c:v>
                </c:pt>
              </c:numCache>
            </c:numRef>
          </c:val>
          <c:extLst>
            <c:ext xmlns:c16="http://schemas.microsoft.com/office/drawing/2014/chart" uri="{C3380CC4-5D6E-409C-BE32-E72D297353CC}">
              <c16:uniqueId val="{00000001-A89E-4661-A648-E2A224935BEC}"/>
            </c:ext>
          </c:extLst>
        </c:ser>
        <c:dLbls>
          <c:showLegendKey val="0"/>
          <c:showVal val="0"/>
          <c:showCatName val="0"/>
          <c:showSerName val="0"/>
          <c:showPercent val="0"/>
          <c:showBubbleSize val="0"/>
        </c:dLbls>
        <c:gapWidth val="150"/>
        <c:axId val="706642704"/>
        <c:axId val="706652216"/>
      </c:barChart>
      <c:lineChart>
        <c:grouping val="standard"/>
        <c:varyColors val="0"/>
        <c:ser>
          <c:idx val="2"/>
          <c:order val="2"/>
          <c:tx>
            <c:strRef>
              <c:f>'kuvio vuosik, poistot'!$D$3</c:f>
              <c:strCache>
                <c:ptCount val="1"/>
                <c:pt idx="0">
                  <c:v>Nettoinvestoinnit</c:v>
                </c:pt>
              </c:strCache>
            </c:strRef>
          </c:tx>
          <c:spPr>
            <a:ln w="28575" cap="rnd">
              <a:noFill/>
              <a:round/>
            </a:ln>
            <a:effectLst/>
          </c:spPr>
          <c:marker>
            <c:symbol val="circle"/>
            <c:size val="10"/>
            <c:spPr>
              <a:solidFill>
                <a:schemeClr val="tx1">
                  <a:lumMod val="50000"/>
                  <a:lumOff val="50000"/>
                </a:schemeClr>
              </a:solidFill>
              <a:ln w="9525">
                <a:noFill/>
              </a:ln>
              <a:effectLst/>
            </c:spPr>
          </c:marker>
          <c:cat>
            <c:strRef>
              <c:f>'kuvio vuosik, poistot'!$A$4:$A$23</c:f>
              <c:strCache>
                <c:ptCount val="20"/>
                <c:pt idx="0">
                  <c:v>Sonkajärvi</c:v>
                </c:pt>
                <c:pt idx="1">
                  <c:v>Tervo</c:v>
                </c:pt>
                <c:pt idx="2">
                  <c:v>Rautalampi</c:v>
                </c:pt>
                <c:pt idx="3">
                  <c:v>Pielavesi</c:v>
                </c:pt>
                <c:pt idx="4">
                  <c:v>Leppävirta</c:v>
                </c:pt>
                <c:pt idx="5">
                  <c:v>Vesanto</c:v>
                </c:pt>
                <c:pt idx="6">
                  <c:v>Tuusniemi</c:v>
                </c:pt>
                <c:pt idx="7">
                  <c:v>Joroinen</c:v>
                </c:pt>
                <c:pt idx="8">
                  <c:v>Lapinlahti</c:v>
                </c:pt>
                <c:pt idx="9">
                  <c:v>Rautavaara</c:v>
                </c:pt>
                <c:pt idx="10">
                  <c:v>Suonenjoki</c:v>
                </c:pt>
                <c:pt idx="11">
                  <c:v>Siilinjärvi</c:v>
                </c:pt>
                <c:pt idx="12">
                  <c:v>Kaavi</c:v>
                </c:pt>
                <c:pt idx="13">
                  <c:v>Kiuruvesi</c:v>
                </c:pt>
                <c:pt idx="14">
                  <c:v>Vieremä</c:v>
                </c:pt>
                <c:pt idx="15">
                  <c:v>Varkaus</c:v>
                </c:pt>
                <c:pt idx="16">
                  <c:v>Keitele</c:v>
                </c:pt>
                <c:pt idx="17">
                  <c:v>Pohjois-Savo</c:v>
                </c:pt>
                <c:pt idx="18">
                  <c:v>Kuopio</c:v>
                </c:pt>
                <c:pt idx="19">
                  <c:v>Iisalmi</c:v>
                </c:pt>
              </c:strCache>
            </c:strRef>
          </c:cat>
          <c:val>
            <c:numRef>
              <c:f>'kuvio vuosik, poistot'!$D$4:$D$23</c:f>
              <c:numCache>
                <c:formatCode>#,##0</c:formatCode>
                <c:ptCount val="20"/>
                <c:pt idx="0">
                  <c:v>65.087145969498906</c:v>
                </c:pt>
                <c:pt idx="1">
                  <c:v>143.65024288688412</c:v>
                </c:pt>
                <c:pt idx="2">
                  <c:v>152.4966261808367</c:v>
                </c:pt>
                <c:pt idx="3">
                  <c:v>201.69082125603865</c:v>
                </c:pt>
                <c:pt idx="4">
                  <c:v>203.66132723112128</c:v>
                </c:pt>
                <c:pt idx="5">
                  <c:v>225.44878563885956</c:v>
                </c:pt>
                <c:pt idx="6">
                  <c:v>232.24728487886384</c:v>
                </c:pt>
                <c:pt idx="7">
                  <c:v>247.3568281938326</c:v>
                </c:pt>
                <c:pt idx="8">
                  <c:v>252.44532366194088</c:v>
                </c:pt>
                <c:pt idx="9">
                  <c:v>282.32904536222071</c:v>
                </c:pt>
                <c:pt idx="10">
                  <c:v>302.08487357681503</c:v>
                </c:pt>
                <c:pt idx="11">
                  <c:v>329.54973624717405</c:v>
                </c:pt>
                <c:pt idx="12">
                  <c:v>364.44775009297138</c:v>
                </c:pt>
                <c:pt idx="13">
                  <c:v>377.3858101882322</c:v>
                </c:pt>
                <c:pt idx="14">
                  <c:v>493.43449080828714</c:v>
                </c:pt>
                <c:pt idx="15">
                  <c:v>500.8350625031631</c:v>
                </c:pt>
                <c:pt idx="16">
                  <c:v>605.13553474618038</c:v>
                </c:pt>
                <c:pt idx="17">
                  <c:v>736.57538283896338</c:v>
                </c:pt>
                <c:pt idx="18">
                  <c:v>741.42127673458731</c:v>
                </c:pt>
                <c:pt idx="19">
                  <c:v>2760.6365078601989</c:v>
                </c:pt>
              </c:numCache>
            </c:numRef>
          </c:val>
          <c:smooth val="0"/>
          <c:extLst>
            <c:ext xmlns:c16="http://schemas.microsoft.com/office/drawing/2014/chart" uri="{C3380CC4-5D6E-409C-BE32-E72D297353CC}">
              <c16:uniqueId val="{00000002-A89E-4661-A648-E2A224935BEC}"/>
            </c:ext>
          </c:extLst>
        </c:ser>
        <c:dLbls>
          <c:showLegendKey val="0"/>
          <c:showVal val="0"/>
          <c:showCatName val="0"/>
          <c:showSerName val="0"/>
          <c:showPercent val="0"/>
          <c:showBubbleSize val="0"/>
        </c:dLbls>
        <c:marker val="1"/>
        <c:smooth val="0"/>
        <c:axId val="706642704"/>
        <c:axId val="706652216"/>
      </c:lineChart>
      <c:catAx>
        <c:axId val="7066427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fi-FI">
                    <a:solidFill>
                      <a:sysClr val="windowText" lastClr="000000"/>
                    </a:solidFill>
                    <a:latin typeface="Calibri" panose="020F0502020204030204" pitchFamily="34" charset="0"/>
                    <a:cs typeface="Calibri" panose="020F0502020204030204" pitchFamily="34" charset="0"/>
                  </a:rPr>
                  <a:t>€/as.</a:t>
                </a:r>
              </a:p>
            </c:rich>
          </c:tx>
          <c:layout>
            <c:manualLayout>
              <c:xMode val="edge"/>
              <c:yMode val="edge"/>
              <c:x val="1.0374135772224945E-2"/>
              <c:y val="3.4730626996133808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crossAx val="706642704"/>
        <c:crosses val="autoZero"/>
        <c:crossBetween val="between"/>
      </c:valAx>
      <c:spPr>
        <a:noFill/>
        <a:ln>
          <a:noFill/>
        </a:ln>
        <a:effectLst/>
      </c:spPr>
    </c:plotArea>
    <c:legend>
      <c:legendPos val="b"/>
      <c:layout>
        <c:manualLayout>
          <c:xMode val="edge"/>
          <c:yMode val="edge"/>
          <c:x val="0.10613935634283342"/>
          <c:y val="0.11582466254218224"/>
          <c:w val="0.39168153485764773"/>
          <c:h val="5.381819460067491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latin typeface="+mn-lt"/>
              </a:rPr>
              <a:t>Kuntien tilikauden tulos v.</a:t>
            </a:r>
            <a:r>
              <a:rPr lang="fi-FI" baseline="0">
                <a:latin typeface="+mn-lt"/>
              </a:rPr>
              <a:t> 2023 ja 2022 (€/as.)</a:t>
            </a:r>
            <a:endParaRPr lang="fi-FI">
              <a:latin typeface="+mn-l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6.8259976046600251E-2"/>
          <c:y val="0.10443452380952381"/>
          <c:w val="0.89747536610593948"/>
          <c:h val="0.66035948631421071"/>
        </c:manualLayout>
      </c:layout>
      <c:barChart>
        <c:barDir val="col"/>
        <c:grouping val="clustered"/>
        <c:varyColors val="0"/>
        <c:ser>
          <c:idx val="1"/>
          <c:order val="0"/>
          <c:tx>
            <c:strRef>
              <c:f>'kuvio tulos'!$C$3</c:f>
              <c:strCache>
                <c:ptCount val="1"/>
                <c:pt idx="0">
                  <c:v>2022</c:v>
                </c:pt>
              </c:strCache>
            </c:strRef>
          </c:tx>
          <c:spPr>
            <a:pattFill prst="pct80">
              <a:fgClr>
                <a:srgbClr val="FFD128"/>
              </a:fgClr>
              <a:bgClr>
                <a:schemeClr val="bg1"/>
              </a:bgClr>
            </a:pattFill>
            <a:ln>
              <a:solidFill>
                <a:srgbClr val="FFD128"/>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tulos'!$A$4:$A$23</c:f>
              <c:strCache>
                <c:ptCount val="20"/>
                <c:pt idx="0">
                  <c:v>Tuusniemi</c:v>
                </c:pt>
                <c:pt idx="1">
                  <c:v>Keitele</c:v>
                </c:pt>
                <c:pt idx="2">
                  <c:v>Kaavi</c:v>
                </c:pt>
                <c:pt idx="3">
                  <c:v>Rautalampi</c:v>
                </c:pt>
                <c:pt idx="4">
                  <c:v>Rautavaara</c:v>
                </c:pt>
                <c:pt idx="5">
                  <c:v>Tervo</c:v>
                </c:pt>
                <c:pt idx="6">
                  <c:v>Siilinjärvi</c:v>
                </c:pt>
                <c:pt idx="7">
                  <c:v>Suonenjoki</c:v>
                </c:pt>
                <c:pt idx="8">
                  <c:v>Vesanto</c:v>
                </c:pt>
                <c:pt idx="9">
                  <c:v>Kuopio</c:v>
                </c:pt>
                <c:pt idx="10">
                  <c:v>Varkaus</c:v>
                </c:pt>
                <c:pt idx="11">
                  <c:v>Pohjois-Savo</c:v>
                </c:pt>
                <c:pt idx="12">
                  <c:v>Joroinen</c:v>
                </c:pt>
                <c:pt idx="13">
                  <c:v>Kiuruvesi</c:v>
                </c:pt>
                <c:pt idx="14">
                  <c:v>Lapinlahti</c:v>
                </c:pt>
                <c:pt idx="15">
                  <c:v>Pielavesi</c:v>
                </c:pt>
                <c:pt idx="16">
                  <c:v>Iisalmi</c:v>
                </c:pt>
                <c:pt idx="17">
                  <c:v>Leppävirta</c:v>
                </c:pt>
                <c:pt idx="18">
                  <c:v>Sonkajärvi</c:v>
                </c:pt>
                <c:pt idx="19">
                  <c:v>Vieremä</c:v>
                </c:pt>
              </c:strCache>
            </c:strRef>
          </c:cat>
          <c:val>
            <c:numRef>
              <c:f>'kuvio tulos'!$C$4:$C$23</c:f>
              <c:numCache>
                <c:formatCode>#,##0</c:formatCode>
                <c:ptCount val="20"/>
                <c:pt idx="0">
                  <c:v>-101.92147034252298</c:v>
                </c:pt>
                <c:pt idx="1">
                  <c:v>222.76983735830458</c:v>
                </c:pt>
                <c:pt idx="2">
                  <c:v>-51.320193380438823</c:v>
                </c:pt>
                <c:pt idx="3">
                  <c:v>303.30634278002697</c:v>
                </c:pt>
                <c:pt idx="4">
                  <c:v>811.78063642518623</c:v>
                </c:pt>
                <c:pt idx="5">
                  <c:v>9.7154753643303255</c:v>
                </c:pt>
                <c:pt idx="6">
                  <c:v>-112.33044461190656</c:v>
                </c:pt>
                <c:pt idx="7">
                  <c:v>158.80526393612303</c:v>
                </c:pt>
                <c:pt idx="8">
                  <c:v>18.479408658922914</c:v>
                </c:pt>
                <c:pt idx="9">
                  <c:v>-36.322208998809081</c:v>
                </c:pt>
                <c:pt idx="10">
                  <c:v>-76.167822258211444</c:v>
                </c:pt>
                <c:pt idx="11">
                  <c:v>20.393864402537066</c:v>
                </c:pt>
                <c:pt idx="12">
                  <c:v>75.110132158590304</c:v>
                </c:pt>
                <c:pt idx="13">
                  <c:v>241.41108332236408</c:v>
                </c:pt>
                <c:pt idx="14">
                  <c:v>-270.35938015166499</c:v>
                </c:pt>
                <c:pt idx="15">
                  <c:v>362.31884057971013</c:v>
                </c:pt>
                <c:pt idx="16">
                  <c:v>201.82783375799255</c:v>
                </c:pt>
                <c:pt idx="17">
                  <c:v>12.422360248447205</c:v>
                </c:pt>
                <c:pt idx="18">
                  <c:v>313.45315904139431</c:v>
                </c:pt>
                <c:pt idx="19">
                  <c:v>999.41639918295891</c:v>
                </c:pt>
              </c:numCache>
            </c:numRef>
          </c:val>
          <c:extLst>
            <c:ext xmlns:c16="http://schemas.microsoft.com/office/drawing/2014/chart" uri="{C3380CC4-5D6E-409C-BE32-E72D297353CC}">
              <c16:uniqueId val="{00000000-DA42-40F9-A585-A199D8B914FA}"/>
            </c:ext>
          </c:extLst>
        </c:ser>
        <c:ser>
          <c:idx val="0"/>
          <c:order val="1"/>
          <c:tx>
            <c:strRef>
              <c:f>'kuvio tulos'!$B$3</c:f>
              <c:strCache>
                <c:ptCount val="1"/>
                <c:pt idx="0">
                  <c:v>2023</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tulos'!$A$4:$A$23</c:f>
              <c:strCache>
                <c:ptCount val="20"/>
                <c:pt idx="0">
                  <c:v>Tuusniemi</c:v>
                </c:pt>
                <c:pt idx="1">
                  <c:v>Keitele</c:v>
                </c:pt>
                <c:pt idx="2">
                  <c:v>Kaavi</c:v>
                </c:pt>
                <c:pt idx="3">
                  <c:v>Rautalampi</c:v>
                </c:pt>
                <c:pt idx="4">
                  <c:v>Rautavaara</c:v>
                </c:pt>
                <c:pt idx="5">
                  <c:v>Tervo</c:v>
                </c:pt>
                <c:pt idx="6">
                  <c:v>Siilinjärvi</c:v>
                </c:pt>
                <c:pt idx="7">
                  <c:v>Suonenjoki</c:v>
                </c:pt>
                <c:pt idx="8">
                  <c:v>Vesanto</c:v>
                </c:pt>
                <c:pt idx="9">
                  <c:v>Kuopio</c:v>
                </c:pt>
                <c:pt idx="10">
                  <c:v>Varkaus</c:v>
                </c:pt>
                <c:pt idx="11">
                  <c:v>Pohjois-Savo</c:v>
                </c:pt>
                <c:pt idx="12">
                  <c:v>Joroinen</c:v>
                </c:pt>
                <c:pt idx="13">
                  <c:v>Kiuruvesi</c:v>
                </c:pt>
                <c:pt idx="14">
                  <c:v>Lapinlahti</c:v>
                </c:pt>
                <c:pt idx="15">
                  <c:v>Pielavesi</c:v>
                </c:pt>
                <c:pt idx="16">
                  <c:v>Iisalmi</c:v>
                </c:pt>
                <c:pt idx="17">
                  <c:v>Leppävirta</c:v>
                </c:pt>
                <c:pt idx="18">
                  <c:v>Sonkajärvi</c:v>
                </c:pt>
                <c:pt idx="19">
                  <c:v>Vieremä</c:v>
                </c:pt>
              </c:strCache>
            </c:strRef>
          </c:cat>
          <c:val>
            <c:numRef>
              <c:f>'kuvio tulos'!$B$4:$B$23</c:f>
              <c:numCache>
                <c:formatCode>#,##0</c:formatCode>
                <c:ptCount val="20"/>
                <c:pt idx="0">
                  <c:v>-502.50626566416042</c:v>
                </c:pt>
                <c:pt idx="1">
                  <c:v>-377.03302119270575</c:v>
                </c:pt>
                <c:pt idx="2">
                  <c:v>-259.20416511714393</c:v>
                </c:pt>
                <c:pt idx="3">
                  <c:v>-241.90283400809716</c:v>
                </c:pt>
                <c:pt idx="4">
                  <c:v>-49.424509140148949</c:v>
                </c:pt>
                <c:pt idx="5">
                  <c:v>-48.577376821651633</c:v>
                </c:pt>
                <c:pt idx="6">
                  <c:v>-21.167153353428841</c:v>
                </c:pt>
                <c:pt idx="7">
                  <c:v>3.6965843560550051</c:v>
                </c:pt>
                <c:pt idx="8">
                  <c:v>15.839493136219641</c:v>
                </c:pt>
                <c:pt idx="9">
                  <c:v>18.62362138440707</c:v>
                </c:pt>
                <c:pt idx="10">
                  <c:v>34.364087251379118</c:v>
                </c:pt>
                <c:pt idx="11">
                  <c:v>55.839578019209561</c:v>
                </c:pt>
                <c:pt idx="12">
                  <c:v>67.180616740088112</c:v>
                </c:pt>
                <c:pt idx="13">
                  <c:v>72.396998815321837</c:v>
                </c:pt>
                <c:pt idx="14">
                  <c:v>128.80536322672822</c:v>
                </c:pt>
                <c:pt idx="15">
                  <c:v>199.78888888888855</c:v>
                </c:pt>
                <c:pt idx="16">
                  <c:v>242.10374501225903</c:v>
                </c:pt>
                <c:pt idx="17">
                  <c:v>373.10667974283535</c:v>
                </c:pt>
                <c:pt idx="18">
                  <c:v>397.33115468409585</c:v>
                </c:pt>
                <c:pt idx="19">
                  <c:v>587.97782316895245</c:v>
                </c:pt>
              </c:numCache>
            </c:numRef>
          </c:val>
          <c:extLst>
            <c:ext xmlns:c16="http://schemas.microsoft.com/office/drawing/2014/chart" uri="{C3380CC4-5D6E-409C-BE32-E72D297353CC}">
              <c16:uniqueId val="{00000001-DA42-40F9-A585-A199D8B914FA}"/>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3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fi-FI"/>
                  <a:t>€/as.</a:t>
                </a:r>
              </a:p>
            </c:rich>
          </c:tx>
          <c:layout>
            <c:manualLayout>
              <c:xMode val="edge"/>
              <c:yMode val="edge"/>
              <c:x val="1.2102591322336546E-2"/>
              <c:y val="3.2062111279206593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0.10613935634283342"/>
          <c:y val="0.11582466254218224"/>
          <c:w val="0.39168153485764773"/>
          <c:h val="5.381819460067491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 vuosikatteet</a:t>
            </a:r>
            <a:r>
              <a:rPr lang="fi-FI" baseline="0"/>
              <a:t> </a:t>
            </a:r>
            <a:r>
              <a:rPr lang="fi-FI"/>
              <a:t>31.12.2023 (€/as.)</a:t>
            </a:r>
          </a:p>
        </c:rich>
      </c:tx>
      <c:layout>
        <c:manualLayout>
          <c:xMode val="edge"/>
          <c:yMode val="edge"/>
          <c:x val="0.121755147417154"/>
          <c:y val="9.3676814988290398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5.3963551585754749E-2"/>
          <c:y val="0.10443452380952381"/>
          <c:w val="0.9173126542114729"/>
          <c:h val="0.68971318709026741"/>
        </c:manualLayout>
      </c:layout>
      <c:barChart>
        <c:barDir val="col"/>
        <c:grouping val="clustered"/>
        <c:varyColors val="0"/>
        <c:ser>
          <c:idx val="0"/>
          <c:order val="0"/>
          <c:tx>
            <c:strRef>
              <c:f>'Kuvio vuosikatteet'!$B$3</c:f>
              <c:strCache>
                <c:ptCount val="1"/>
                <c:pt idx="0">
                  <c:v>Kunnan vuosikate</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vuosikatteet'!$A$4:$A$23</c:f>
              <c:strCache>
                <c:ptCount val="20"/>
                <c:pt idx="0">
                  <c:v>Tuusniemi</c:v>
                </c:pt>
                <c:pt idx="1">
                  <c:v>Keitele</c:v>
                </c:pt>
                <c:pt idx="2">
                  <c:v>Kaavi</c:v>
                </c:pt>
                <c:pt idx="3">
                  <c:v>Rautalampi</c:v>
                </c:pt>
                <c:pt idx="4">
                  <c:v>Tervo</c:v>
                </c:pt>
                <c:pt idx="5">
                  <c:v>Siilinjärvi</c:v>
                </c:pt>
                <c:pt idx="6">
                  <c:v>Suonenjoki</c:v>
                </c:pt>
                <c:pt idx="7">
                  <c:v>Varkaus</c:v>
                </c:pt>
                <c:pt idx="8">
                  <c:v>Rautavaara</c:v>
                </c:pt>
                <c:pt idx="9">
                  <c:v>Kuopio</c:v>
                </c:pt>
                <c:pt idx="10">
                  <c:v>Pohjois-Savo</c:v>
                </c:pt>
                <c:pt idx="11">
                  <c:v>Joroinen</c:v>
                </c:pt>
                <c:pt idx="12">
                  <c:v>Vesanto</c:v>
                </c:pt>
                <c:pt idx="13">
                  <c:v>Lapinlahti</c:v>
                </c:pt>
                <c:pt idx="14">
                  <c:v>Kiuruvesi</c:v>
                </c:pt>
                <c:pt idx="15">
                  <c:v>Pielavesi</c:v>
                </c:pt>
                <c:pt idx="16">
                  <c:v>Iisalmi</c:v>
                </c:pt>
                <c:pt idx="17">
                  <c:v>Sonkajärvi</c:v>
                </c:pt>
                <c:pt idx="18">
                  <c:v>Leppävirta</c:v>
                </c:pt>
                <c:pt idx="19">
                  <c:v>Vieremä</c:v>
                </c:pt>
              </c:strCache>
            </c:strRef>
          </c:cat>
          <c:val>
            <c:numRef>
              <c:f>'Kuvio vuosikatteet'!$B$4:$B$23</c:f>
              <c:numCache>
                <c:formatCode>#,##0</c:formatCode>
                <c:ptCount val="20"/>
                <c:pt idx="0">
                  <c:v>-114.45279866332498</c:v>
                </c:pt>
                <c:pt idx="1">
                  <c:v>-24.642681123706261</c:v>
                </c:pt>
                <c:pt idx="2">
                  <c:v>2.2313127556712531</c:v>
                </c:pt>
                <c:pt idx="3">
                  <c:v>132.25371120107962</c:v>
                </c:pt>
                <c:pt idx="4">
                  <c:v>157.529493407356</c:v>
                </c:pt>
                <c:pt idx="5">
                  <c:v>382.0290128108515</c:v>
                </c:pt>
                <c:pt idx="6">
                  <c:v>406.32855241756619</c:v>
                </c:pt>
                <c:pt idx="7">
                  <c:v>420.61845235082745</c:v>
                </c:pt>
                <c:pt idx="8">
                  <c:v>449.55991875423155</c:v>
                </c:pt>
                <c:pt idx="9">
                  <c:v>462.21313294288467</c:v>
                </c:pt>
                <c:pt idx="10">
                  <c:v>482.14810031935207</c:v>
                </c:pt>
                <c:pt idx="11">
                  <c:v>491.85022026431716</c:v>
                </c:pt>
                <c:pt idx="12">
                  <c:v>497.36008447729671</c:v>
                </c:pt>
                <c:pt idx="13">
                  <c:v>500.60446202879439</c:v>
                </c:pt>
                <c:pt idx="14">
                  <c:v>588.91667763590897</c:v>
                </c:pt>
                <c:pt idx="15">
                  <c:v>607.48405797101418</c:v>
                </c:pt>
                <c:pt idx="16">
                  <c:v>719.00389404355565</c:v>
                </c:pt>
                <c:pt idx="17">
                  <c:v>731.20915032679738</c:v>
                </c:pt>
                <c:pt idx="18">
                  <c:v>778.14100468562708</c:v>
                </c:pt>
                <c:pt idx="19">
                  <c:v>911.00087540122558</c:v>
                </c:pt>
              </c:numCache>
            </c:numRef>
          </c:val>
          <c:extLst>
            <c:ext xmlns:c16="http://schemas.microsoft.com/office/drawing/2014/chart" uri="{C3380CC4-5D6E-409C-BE32-E72D297353CC}">
              <c16:uniqueId val="{00000000-A3A1-4E25-AD62-1414AE230372}"/>
            </c:ext>
          </c:extLst>
        </c:ser>
        <c:ser>
          <c:idx val="1"/>
          <c:order val="1"/>
          <c:tx>
            <c:strRef>
              <c:f>'Kuvio vuosikatteet'!$C$3</c:f>
              <c:strCache>
                <c:ptCount val="1"/>
                <c:pt idx="0">
                  <c:v>Kuntakonsernin vuosikate</c:v>
                </c:pt>
              </c:strCache>
            </c:strRef>
          </c:tx>
          <c:spPr>
            <a:pattFill prst="pct80">
              <a:fgClr>
                <a:srgbClr val="FFD128"/>
              </a:fgClr>
              <a:bgClr>
                <a:schemeClr val="bg1"/>
              </a:bgClr>
            </a:pattFill>
            <a:ln>
              <a:solidFill>
                <a:srgbClr val="FFD128"/>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A3A1-4E25-AD62-1414AE230372}"/>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vuosikatteet'!$A$4:$A$23</c:f>
              <c:strCache>
                <c:ptCount val="20"/>
                <c:pt idx="0">
                  <c:v>Tuusniemi</c:v>
                </c:pt>
                <c:pt idx="1">
                  <c:v>Keitele</c:v>
                </c:pt>
                <c:pt idx="2">
                  <c:v>Kaavi</c:v>
                </c:pt>
                <c:pt idx="3">
                  <c:v>Rautalampi</c:v>
                </c:pt>
                <c:pt idx="4">
                  <c:v>Tervo</c:v>
                </c:pt>
                <c:pt idx="5">
                  <c:v>Siilinjärvi</c:v>
                </c:pt>
                <c:pt idx="6">
                  <c:v>Suonenjoki</c:v>
                </c:pt>
                <c:pt idx="7">
                  <c:v>Varkaus</c:v>
                </c:pt>
                <c:pt idx="8">
                  <c:v>Rautavaara</c:v>
                </c:pt>
                <c:pt idx="9">
                  <c:v>Kuopio</c:v>
                </c:pt>
                <c:pt idx="10">
                  <c:v>Pohjois-Savo</c:v>
                </c:pt>
                <c:pt idx="11">
                  <c:v>Joroinen</c:v>
                </c:pt>
                <c:pt idx="12">
                  <c:v>Vesanto</c:v>
                </c:pt>
                <c:pt idx="13">
                  <c:v>Lapinlahti</c:v>
                </c:pt>
                <c:pt idx="14">
                  <c:v>Kiuruvesi</c:v>
                </c:pt>
                <c:pt idx="15">
                  <c:v>Pielavesi</c:v>
                </c:pt>
                <c:pt idx="16">
                  <c:v>Iisalmi</c:v>
                </c:pt>
                <c:pt idx="17">
                  <c:v>Sonkajärvi</c:v>
                </c:pt>
                <c:pt idx="18">
                  <c:v>Leppävirta</c:v>
                </c:pt>
                <c:pt idx="19">
                  <c:v>Vieremä</c:v>
                </c:pt>
              </c:strCache>
            </c:strRef>
          </c:cat>
          <c:val>
            <c:numRef>
              <c:f>'Kuvio vuosikatteet'!$C$4:$C$23</c:f>
              <c:numCache>
                <c:formatCode>#,##0</c:formatCode>
                <c:ptCount val="20"/>
                <c:pt idx="0">
                  <c:v>-83.12447786131996</c:v>
                </c:pt>
                <c:pt idx="1">
                  <c:v>58.156727451946772</c:v>
                </c:pt>
                <c:pt idx="2">
                  <c:v>104.8716995165489</c:v>
                </c:pt>
                <c:pt idx="3">
                  <c:v>0</c:v>
                </c:pt>
                <c:pt idx="4">
                  <c:v>545.4545454545455</c:v>
                </c:pt>
                <c:pt idx="5">
                  <c:v>461.9442351168048</c:v>
                </c:pt>
                <c:pt idx="6">
                  <c:v>674.25698654443295</c:v>
                </c:pt>
                <c:pt idx="7">
                  <c:v>886.43149956981631</c:v>
                </c:pt>
                <c:pt idx="8">
                  <c:v>566.68923493568047</c:v>
                </c:pt>
                <c:pt idx="9">
                  <c:v>1189.8488669918593</c:v>
                </c:pt>
                <c:pt idx="10">
                  <c:v>956.35236285626729</c:v>
                </c:pt>
                <c:pt idx="11">
                  <c:v>519.38325991189424</c:v>
                </c:pt>
                <c:pt idx="12">
                  <c:v>714.36114044350586</c:v>
                </c:pt>
                <c:pt idx="13">
                  <c:v>823.82679415320365</c:v>
                </c:pt>
                <c:pt idx="14">
                  <c:v>716.99355008556006</c:v>
                </c:pt>
                <c:pt idx="15">
                  <c:v>595.6521739130435</c:v>
                </c:pt>
                <c:pt idx="16">
                  <c:v>911.44656506898707</c:v>
                </c:pt>
                <c:pt idx="17">
                  <c:v>868.73638344226583</c:v>
                </c:pt>
                <c:pt idx="18">
                  <c:v>911.95379753732152</c:v>
                </c:pt>
                <c:pt idx="19">
                  <c:v>1409.3959731543623</c:v>
                </c:pt>
              </c:numCache>
            </c:numRef>
          </c:val>
          <c:extLst>
            <c:ext xmlns:c16="http://schemas.microsoft.com/office/drawing/2014/chart" uri="{C3380CC4-5D6E-409C-BE32-E72D297353CC}">
              <c16:uniqueId val="{00000002-A3A1-4E25-AD62-1414AE230372}"/>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fi-FI"/>
                  <a:t>€/as.</a:t>
                </a:r>
              </a:p>
            </c:rich>
          </c:tx>
          <c:layout>
            <c:manualLayout>
              <c:xMode val="edge"/>
              <c:yMode val="edge"/>
              <c:x val="1.0098336294196144E-3"/>
              <c:y val="2.5816936817324065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6.8069573738363545E-2"/>
          <c:y val="0.17471486804504957"/>
          <c:w val="0.21846357994447163"/>
          <c:h val="8.74256177508825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a:t>
            </a:r>
            <a:r>
              <a:rPr lang="fi-FI" baseline="0"/>
              <a:t> kertyneet yli-/alijäämät 31.12.2023 (€/as.)</a:t>
            </a:r>
            <a:endParaRPr lang="fi-FI"/>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5.3963551585754749E-2"/>
          <c:y val="0.10443452380952381"/>
          <c:w val="0.90266068226620189"/>
          <c:h val="0.68170763993948558"/>
        </c:manualLayout>
      </c:layout>
      <c:barChart>
        <c:barDir val="col"/>
        <c:grouping val="clustered"/>
        <c:varyColors val="0"/>
        <c:ser>
          <c:idx val="0"/>
          <c:order val="0"/>
          <c:tx>
            <c:strRef>
              <c:f>'kuvio ylijäämät'!$B$3</c:f>
              <c:strCache>
                <c:ptCount val="1"/>
                <c:pt idx="0">
                  <c:v>Kunnan kertynyt yli-/alijäämä</c:v>
                </c:pt>
              </c:strCache>
            </c:strRef>
          </c:tx>
          <c:spPr>
            <a:solidFill>
              <a:srgbClr val="2ABBFE"/>
            </a:solidFill>
            <a:ln>
              <a:solidFill>
                <a:srgbClr val="2ABBFE"/>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ylijäämät'!$A$4:$A$23</c:f>
              <c:strCache>
                <c:ptCount val="20"/>
                <c:pt idx="0">
                  <c:v>Keitele</c:v>
                </c:pt>
                <c:pt idx="1">
                  <c:v>Lapinlahti</c:v>
                </c:pt>
                <c:pt idx="2">
                  <c:v>Kaavi</c:v>
                </c:pt>
                <c:pt idx="3">
                  <c:v>Siilinjärvi</c:v>
                </c:pt>
                <c:pt idx="4">
                  <c:v>Leppävirta</c:v>
                </c:pt>
                <c:pt idx="5">
                  <c:v>Kiuruvesi</c:v>
                </c:pt>
                <c:pt idx="6">
                  <c:v>Tervo</c:v>
                </c:pt>
                <c:pt idx="7">
                  <c:v>Tuusniemi</c:v>
                </c:pt>
                <c:pt idx="8">
                  <c:v>Varkaus</c:v>
                </c:pt>
                <c:pt idx="9">
                  <c:v>Vesanto</c:v>
                </c:pt>
                <c:pt idx="10">
                  <c:v>Rautalampi</c:v>
                </c:pt>
                <c:pt idx="11">
                  <c:v>Pielavesi</c:v>
                </c:pt>
                <c:pt idx="12">
                  <c:v>Pohjois-Savo</c:v>
                </c:pt>
                <c:pt idx="13">
                  <c:v>Iisalmi</c:v>
                </c:pt>
                <c:pt idx="14">
                  <c:v>Suonenjoki</c:v>
                </c:pt>
                <c:pt idx="15">
                  <c:v>Kuopio</c:v>
                </c:pt>
                <c:pt idx="16">
                  <c:v>Joroinen</c:v>
                </c:pt>
                <c:pt idx="17">
                  <c:v>Sonkajärvi</c:v>
                </c:pt>
                <c:pt idx="18">
                  <c:v>Vieremä</c:v>
                </c:pt>
                <c:pt idx="19">
                  <c:v>Rautavaara</c:v>
                </c:pt>
              </c:strCache>
            </c:strRef>
          </c:cat>
          <c:val>
            <c:numRef>
              <c:f>'kuvio ylijäämät'!$B$4:$B$23</c:f>
              <c:numCache>
                <c:formatCode>#,##0</c:formatCode>
                <c:ptCount val="20"/>
                <c:pt idx="0">
                  <c:v>-104.97782158698867</c:v>
                </c:pt>
                <c:pt idx="1">
                  <c:v>55.610506649082318</c:v>
                </c:pt>
                <c:pt idx="2">
                  <c:v>100.03718854592785</c:v>
                </c:pt>
                <c:pt idx="3">
                  <c:v>153.16503391107761</c:v>
                </c:pt>
                <c:pt idx="4">
                  <c:v>235.58897243107771</c:v>
                </c:pt>
                <c:pt idx="5">
                  <c:v>301.56640779254968</c:v>
                </c:pt>
                <c:pt idx="6">
                  <c:v>321.30464954892437</c:v>
                </c:pt>
                <c:pt idx="7">
                  <c:v>812.03007518796994</c:v>
                </c:pt>
                <c:pt idx="8">
                  <c:v>853.13021914064473</c:v>
                </c:pt>
                <c:pt idx="9">
                  <c:v>918.16261879619856</c:v>
                </c:pt>
                <c:pt idx="10">
                  <c:v>1188.5964912280701</c:v>
                </c:pt>
                <c:pt idx="11">
                  <c:v>1192.5120772946859</c:v>
                </c:pt>
                <c:pt idx="12">
                  <c:v>1209.6580792849097</c:v>
                </c:pt>
                <c:pt idx="13">
                  <c:v>1267.198692370559</c:v>
                </c:pt>
                <c:pt idx="14">
                  <c:v>1303.563507319237</c:v>
                </c:pt>
                <c:pt idx="15">
                  <c:v>1523.0272280862032</c:v>
                </c:pt>
                <c:pt idx="16">
                  <c:v>1786.5638766519824</c:v>
                </c:pt>
                <c:pt idx="17">
                  <c:v>2707.2440087145969</c:v>
                </c:pt>
                <c:pt idx="18">
                  <c:v>3573.971403559965</c:v>
                </c:pt>
                <c:pt idx="19">
                  <c:v>6567.366283006093</c:v>
                </c:pt>
              </c:numCache>
            </c:numRef>
          </c:val>
          <c:extLst>
            <c:ext xmlns:c16="http://schemas.microsoft.com/office/drawing/2014/chart" uri="{C3380CC4-5D6E-409C-BE32-E72D297353CC}">
              <c16:uniqueId val="{00000000-AF80-4457-8FDA-DFB952168C4B}"/>
            </c:ext>
          </c:extLst>
        </c:ser>
        <c:ser>
          <c:idx val="1"/>
          <c:order val="1"/>
          <c:tx>
            <c:strRef>
              <c:f>'kuvio ylijäämät'!$C$3</c:f>
              <c:strCache>
                <c:ptCount val="1"/>
                <c:pt idx="0">
                  <c:v>Konsernin kertynyt yli-/alijäämä</c:v>
                </c:pt>
              </c:strCache>
            </c:strRef>
          </c:tx>
          <c:spPr>
            <a:pattFill prst="pct80">
              <a:fgClr>
                <a:srgbClr val="FFD128"/>
              </a:fgClr>
              <a:bgClr>
                <a:schemeClr val="bg1"/>
              </a:bgClr>
            </a:pattFill>
            <a:ln>
              <a:solidFill>
                <a:srgbClr val="FFD128"/>
              </a:solid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1-AF80-4457-8FDA-DFB952168C4B}"/>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ylijäämät'!$A$4:$A$23</c:f>
              <c:strCache>
                <c:ptCount val="20"/>
                <c:pt idx="0">
                  <c:v>Keitele</c:v>
                </c:pt>
                <c:pt idx="1">
                  <c:v>Lapinlahti</c:v>
                </c:pt>
                <c:pt idx="2">
                  <c:v>Kaavi</c:v>
                </c:pt>
                <c:pt idx="3">
                  <c:v>Siilinjärvi</c:v>
                </c:pt>
                <c:pt idx="4">
                  <c:v>Leppävirta</c:v>
                </c:pt>
                <c:pt idx="5">
                  <c:v>Kiuruvesi</c:v>
                </c:pt>
                <c:pt idx="6">
                  <c:v>Tervo</c:v>
                </c:pt>
                <c:pt idx="7">
                  <c:v>Tuusniemi</c:v>
                </c:pt>
                <c:pt idx="8">
                  <c:v>Varkaus</c:v>
                </c:pt>
                <c:pt idx="9">
                  <c:v>Vesanto</c:v>
                </c:pt>
                <c:pt idx="10">
                  <c:v>Rautalampi</c:v>
                </c:pt>
                <c:pt idx="11">
                  <c:v>Pielavesi</c:v>
                </c:pt>
                <c:pt idx="12">
                  <c:v>Pohjois-Savo</c:v>
                </c:pt>
                <c:pt idx="13">
                  <c:v>Iisalmi</c:v>
                </c:pt>
                <c:pt idx="14">
                  <c:v>Suonenjoki</c:v>
                </c:pt>
                <c:pt idx="15">
                  <c:v>Kuopio</c:v>
                </c:pt>
                <c:pt idx="16">
                  <c:v>Joroinen</c:v>
                </c:pt>
                <c:pt idx="17">
                  <c:v>Sonkajärvi</c:v>
                </c:pt>
                <c:pt idx="18">
                  <c:v>Vieremä</c:v>
                </c:pt>
                <c:pt idx="19">
                  <c:v>Rautavaara</c:v>
                </c:pt>
              </c:strCache>
            </c:strRef>
          </c:cat>
          <c:val>
            <c:numRef>
              <c:f>'kuvio ylijäämät'!$C$4:$C$23</c:f>
              <c:numCache>
                <c:formatCode>#,##0</c:formatCode>
                <c:ptCount val="20"/>
                <c:pt idx="0">
                  <c:v>-417.93987185805815</c:v>
                </c:pt>
                <c:pt idx="1">
                  <c:v>221.34300472579403</c:v>
                </c:pt>
                <c:pt idx="2">
                  <c:v>410.18966158423206</c:v>
                </c:pt>
                <c:pt idx="3">
                  <c:v>-33.345892991710627</c:v>
                </c:pt>
                <c:pt idx="4">
                  <c:v>728.56053176419312</c:v>
                </c:pt>
                <c:pt idx="5">
                  <c:v>1329.6037909701197</c:v>
                </c:pt>
                <c:pt idx="6">
                  <c:v>706.45385149201945</c:v>
                </c:pt>
                <c:pt idx="7">
                  <c:v>347.53550543024227</c:v>
                </c:pt>
                <c:pt idx="8">
                  <c:v>2250.6705804949643</c:v>
                </c:pt>
                <c:pt idx="9">
                  <c:v>1243.9281942977825</c:v>
                </c:pt>
                <c:pt idx="10">
                  <c:v>0</c:v>
                </c:pt>
                <c:pt idx="11">
                  <c:v>1634.2995169082126</c:v>
                </c:pt>
                <c:pt idx="12">
                  <c:v>1339.7163550924504</c:v>
                </c:pt>
                <c:pt idx="13">
                  <c:v>2825.3930099514446</c:v>
                </c:pt>
                <c:pt idx="14">
                  <c:v>1135.147124057371</c:v>
                </c:pt>
                <c:pt idx="15">
                  <c:v>1158.964427296605</c:v>
                </c:pt>
                <c:pt idx="16">
                  <c:v>741.62995594713652</c:v>
                </c:pt>
                <c:pt idx="17">
                  <c:v>3489.9237472766886</c:v>
                </c:pt>
                <c:pt idx="18">
                  <c:v>6538.9553545374965</c:v>
                </c:pt>
                <c:pt idx="19">
                  <c:v>4705.4840893703449</c:v>
                </c:pt>
              </c:numCache>
            </c:numRef>
          </c:val>
          <c:extLst>
            <c:ext xmlns:c16="http://schemas.microsoft.com/office/drawing/2014/chart" uri="{C3380CC4-5D6E-409C-BE32-E72D297353CC}">
              <c16:uniqueId val="{00000002-AF80-4457-8FDA-DFB952168C4B}"/>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fi-FI"/>
                  <a:t>€/as.</a:t>
                </a:r>
              </a:p>
            </c:rich>
          </c:tx>
          <c:layout>
            <c:manualLayout>
              <c:xMode val="edge"/>
              <c:yMode val="edge"/>
              <c:x val="8.5032120192995875E-3"/>
              <c:y val="2.8982682014632697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7.1454352441613592E-2"/>
          <c:y val="0.14230605984199024"/>
          <c:w val="0.29667877946540366"/>
          <c:h val="9.158829214994117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 lainakanta 31.12.2023 (€/as.)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5.3963551585754749E-2"/>
          <c:y val="0.10443452380952381"/>
          <c:w val="0.90266068226620189"/>
          <c:h val="0.69238170280719458"/>
        </c:manualLayout>
      </c:layout>
      <c:barChart>
        <c:barDir val="col"/>
        <c:grouping val="clustered"/>
        <c:varyColors val="0"/>
        <c:ser>
          <c:idx val="0"/>
          <c:order val="0"/>
          <c:tx>
            <c:strRef>
              <c:f>'kuvio lainakanta'!$B$3</c:f>
              <c:strCache>
                <c:ptCount val="1"/>
                <c:pt idx="0">
                  <c:v>Kunnan oma lainakanta</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lainakanta'!$A$4:$A$23</c:f>
              <c:strCache>
                <c:ptCount val="20"/>
                <c:pt idx="0">
                  <c:v>Leppävirta</c:v>
                </c:pt>
                <c:pt idx="1">
                  <c:v>Sonkajärvi</c:v>
                </c:pt>
                <c:pt idx="2">
                  <c:v>Tuusniemi</c:v>
                </c:pt>
                <c:pt idx="3">
                  <c:v>Vieremä</c:v>
                </c:pt>
                <c:pt idx="4">
                  <c:v>Suonenjoki</c:v>
                </c:pt>
                <c:pt idx="5">
                  <c:v>Pielavesi</c:v>
                </c:pt>
                <c:pt idx="6">
                  <c:v>Tervo</c:v>
                </c:pt>
                <c:pt idx="7">
                  <c:v>Keitele</c:v>
                </c:pt>
                <c:pt idx="8">
                  <c:v>Kiuruvesi</c:v>
                </c:pt>
                <c:pt idx="9">
                  <c:v>Siilinjärvi</c:v>
                </c:pt>
                <c:pt idx="10">
                  <c:v>Kaavi</c:v>
                </c:pt>
                <c:pt idx="11">
                  <c:v>Rautalampi</c:v>
                </c:pt>
                <c:pt idx="12">
                  <c:v>Rautavaara</c:v>
                </c:pt>
                <c:pt idx="13">
                  <c:v>Joroinen</c:v>
                </c:pt>
                <c:pt idx="14">
                  <c:v>Pohjois-Savo</c:v>
                </c:pt>
                <c:pt idx="15">
                  <c:v>Iisalmi</c:v>
                </c:pt>
                <c:pt idx="16">
                  <c:v>Kuopio</c:v>
                </c:pt>
                <c:pt idx="17">
                  <c:v>Lapinlahti</c:v>
                </c:pt>
                <c:pt idx="18">
                  <c:v>Vesanto</c:v>
                </c:pt>
                <c:pt idx="19">
                  <c:v>Varkaus</c:v>
                </c:pt>
              </c:strCache>
            </c:strRef>
          </c:cat>
          <c:val>
            <c:numRef>
              <c:f>'kuvio lainakanta'!$B$4:$B$23</c:f>
              <c:numCache>
                <c:formatCode>#,##0</c:formatCode>
                <c:ptCount val="20"/>
                <c:pt idx="0">
                  <c:v>447.64084123351859</c:v>
                </c:pt>
                <c:pt idx="1">
                  <c:v>1493.7363834422658</c:v>
                </c:pt>
                <c:pt idx="2">
                  <c:v>1555.9732664995822</c:v>
                </c:pt>
                <c:pt idx="3">
                  <c:v>1597.6072366501312</c:v>
                </c:pt>
                <c:pt idx="4">
                  <c:v>2359.3079994085465</c:v>
                </c:pt>
                <c:pt idx="5">
                  <c:v>2401.2077294685992</c:v>
                </c:pt>
                <c:pt idx="6">
                  <c:v>2984.7328244274809</c:v>
                </c:pt>
                <c:pt idx="7">
                  <c:v>2994.0857565303104</c:v>
                </c:pt>
                <c:pt idx="8">
                  <c:v>3089.7722785309993</c:v>
                </c:pt>
                <c:pt idx="9">
                  <c:v>3141.6258477769406</c:v>
                </c:pt>
                <c:pt idx="10">
                  <c:v>3230.568984752696</c:v>
                </c:pt>
                <c:pt idx="11">
                  <c:v>3403.8461538461538</c:v>
                </c:pt>
                <c:pt idx="12">
                  <c:v>3750.1692620176032</c:v>
                </c:pt>
                <c:pt idx="13">
                  <c:v>3776.431718061674</c:v>
                </c:pt>
                <c:pt idx="14">
                  <c:v>3944.4424257839469</c:v>
                </c:pt>
                <c:pt idx="15">
                  <c:v>4180.3759434642561</c:v>
                </c:pt>
                <c:pt idx="16">
                  <c:v>4424.9963293472765</c:v>
                </c:pt>
                <c:pt idx="17">
                  <c:v>4662.3804813715797</c:v>
                </c:pt>
                <c:pt idx="18">
                  <c:v>5133.0517423442452</c:v>
                </c:pt>
                <c:pt idx="19">
                  <c:v>5501.9990890227236</c:v>
                </c:pt>
              </c:numCache>
            </c:numRef>
          </c:val>
          <c:extLst>
            <c:ext xmlns:c16="http://schemas.microsoft.com/office/drawing/2014/chart" uri="{C3380CC4-5D6E-409C-BE32-E72D297353CC}">
              <c16:uniqueId val="{00000000-A7FB-49E6-8206-136415A33B83}"/>
            </c:ext>
          </c:extLst>
        </c:ser>
        <c:ser>
          <c:idx val="1"/>
          <c:order val="1"/>
          <c:tx>
            <c:strRef>
              <c:f>'kuvio lainakanta'!$C$3</c:f>
              <c:strCache>
                <c:ptCount val="1"/>
                <c:pt idx="0">
                  <c:v>Konsernilainat</c:v>
                </c:pt>
              </c:strCache>
            </c:strRef>
          </c:tx>
          <c:spPr>
            <a:pattFill prst="pct80">
              <a:fgClr>
                <a:srgbClr val="FFD128"/>
              </a:fgClr>
              <a:bgClr>
                <a:schemeClr val="bg1"/>
              </a:bgClr>
            </a:pattFill>
            <a:ln>
              <a:solidFill>
                <a:srgbClr val="FFD128"/>
              </a:solidFill>
            </a:ln>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1-A7FB-49E6-8206-136415A33B8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FB-49E6-8206-136415A33B83}"/>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lainakanta'!$A$4:$A$23</c:f>
              <c:strCache>
                <c:ptCount val="20"/>
                <c:pt idx="0">
                  <c:v>Leppävirta</c:v>
                </c:pt>
                <c:pt idx="1">
                  <c:v>Sonkajärvi</c:v>
                </c:pt>
                <c:pt idx="2">
                  <c:v>Tuusniemi</c:v>
                </c:pt>
                <c:pt idx="3">
                  <c:v>Vieremä</c:v>
                </c:pt>
                <c:pt idx="4">
                  <c:v>Suonenjoki</c:v>
                </c:pt>
                <c:pt idx="5">
                  <c:v>Pielavesi</c:v>
                </c:pt>
                <c:pt idx="6">
                  <c:v>Tervo</c:v>
                </c:pt>
                <c:pt idx="7">
                  <c:v>Keitele</c:v>
                </c:pt>
                <c:pt idx="8">
                  <c:v>Kiuruvesi</c:v>
                </c:pt>
                <c:pt idx="9">
                  <c:v>Siilinjärvi</c:v>
                </c:pt>
                <c:pt idx="10">
                  <c:v>Kaavi</c:v>
                </c:pt>
                <c:pt idx="11">
                  <c:v>Rautalampi</c:v>
                </c:pt>
                <c:pt idx="12">
                  <c:v>Rautavaara</c:v>
                </c:pt>
                <c:pt idx="13">
                  <c:v>Joroinen</c:v>
                </c:pt>
                <c:pt idx="14">
                  <c:v>Pohjois-Savo</c:v>
                </c:pt>
                <c:pt idx="15">
                  <c:v>Iisalmi</c:v>
                </c:pt>
                <c:pt idx="16">
                  <c:v>Kuopio</c:v>
                </c:pt>
                <c:pt idx="17">
                  <c:v>Lapinlahti</c:v>
                </c:pt>
                <c:pt idx="18">
                  <c:v>Vesanto</c:v>
                </c:pt>
                <c:pt idx="19">
                  <c:v>Varkaus</c:v>
                </c:pt>
              </c:strCache>
            </c:strRef>
          </c:cat>
          <c:val>
            <c:numRef>
              <c:f>'kuvio lainakanta'!$C$4:$C$23</c:f>
              <c:numCache>
                <c:formatCode>#,##0</c:formatCode>
                <c:ptCount val="20"/>
                <c:pt idx="0">
                  <c:v>1715.8112672986815</c:v>
                </c:pt>
                <c:pt idx="1">
                  <c:v>2769.335511982571</c:v>
                </c:pt>
                <c:pt idx="2">
                  <c:v>1821.219715956558</c:v>
                </c:pt>
                <c:pt idx="3">
                  <c:v>5681.3539538955356</c:v>
                </c:pt>
                <c:pt idx="4">
                  <c:v>5004.1401744787818</c:v>
                </c:pt>
                <c:pt idx="5">
                  <c:v>2818.5990338164252</c:v>
                </c:pt>
                <c:pt idx="6">
                  <c:v>3624.5662734212351</c:v>
                </c:pt>
                <c:pt idx="7">
                  <c:v>5011.8284869393792</c:v>
                </c:pt>
                <c:pt idx="8">
                  <c:v>4076.3459260234304</c:v>
                </c:pt>
                <c:pt idx="9">
                  <c:v>5649.9152223059536</c:v>
                </c:pt>
                <c:pt idx="10">
                  <c:v>4125.3253997768688</c:v>
                </c:pt>
                <c:pt idx="11">
                  <c:v>0</c:v>
                </c:pt>
                <c:pt idx="12">
                  <c:v>4425.1861882193634</c:v>
                </c:pt>
                <c:pt idx="13">
                  <c:v>4916.0792951541853</c:v>
                </c:pt>
                <c:pt idx="14">
                  <c:v>6415.5276330575134</c:v>
                </c:pt>
                <c:pt idx="15">
                  <c:v>5167.9246190087015</c:v>
                </c:pt>
                <c:pt idx="16">
                  <c:v>7537.1062205328153</c:v>
                </c:pt>
                <c:pt idx="17">
                  <c:v>4479.2834377404106</c:v>
                </c:pt>
                <c:pt idx="18">
                  <c:v>4689.0179514255542</c:v>
                </c:pt>
                <c:pt idx="19">
                  <c:v>9483.071005617694</c:v>
                </c:pt>
              </c:numCache>
            </c:numRef>
          </c:val>
          <c:extLst>
            <c:ext xmlns:c16="http://schemas.microsoft.com/office/drawing/2014/chart" uri="{C3380CC4-5D6E-409C-BE32-E72D297353CC}">
              <c16:uniqueId val="{00000003-A7FB-49E6-8206-136415A33B83}"/>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fi-FI"/>
                  <a:t>€/as.</a:t>
                </a:r>
              </a:p>
            </c:rich>
          </c:tx>
          <c:layout>
            <c:manualLayout>
              <c:xMode val="edge"/>
              <c:yMode val="edge"/>
              <c:x val="7.2085400079908799E-3"/>
              <c:y val="3.2062089523877388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0.1061393640917197"/>
          <c:y val="0.11582475267514636"/>
          <c:w val="0.24664894705555609"/>
          <c:h val="0.12018313321694517"/>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 lainat ja vuokravastuut 31.12.2023 (€/as.)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5.3963551585754749E-2"/>
          <c:y val="0.10443452380952381"/>
          <c:w val="0.9173126542114729"/>
          <c:h val="0.69771873424104902"/>
        </c:manualLayout>
      </c:layout>
      <c:barChart>
        <c:barDir val="col"/>
        <c:grouping val="clustered"/>
        <c:varyColors val="0"/>
        <c:ser>
          <c:idx val="0"/>
          <c:order val="0"/>
          <c:tx>
            <c:strRef>
              <c:f>'kuvio lainat vuokravastuut'!$B$3</c:f>
              <c:strCache>
                <c:ptCount val="1"/>
                <c:pt idx="0">
                  <c:v>Kunnan lainat ja vuokravastuut</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lainat vuokravastuut'!$A$4:$A$23</c:f>
              <c:strCache>
                <c:ptCount val="20"/>
                <c:pt idx="0">
                  <c:v>Tuusniemi</c:v>
                </c:pt>
                <c:pt idx="1">
                  <c:v>Vieremä</c:v>
                </c:pt>
                <c:pt idx="2">
                  <c:v>Leppävirta</c:v>
                </c:pt>
                <c:pt idx="3">
                  <c:v>Sonkajärvi</c:v>
                </c:pt>
                <c:pt idx="4">
                  <c:v>Pielavesi</c:v>
                </c:pt>
                <c:pt idx="5">
                  <c:v>Keitele</c:v>
                </c:pt>
                <c:pt idx="6">
                  <c:v>Tervo</c:v>
                </c:pt>
                <c:pt idx="7">
                  <c:v>Kaavi</c:v>
                </c:pt>
                <c:pt idx="8">
                  <c:v>Suonenjoki</c:v>
                </c:pt>
                <c:pt idx="9">
                  <c:v>Rautalampi</c:v>
                </c:pt>
                <c:pt idx="10">
                  <c:v>Kiuruvesi</c:v>
                </c:pt>
                <c:pt idx="11">
                  <c:v>Rautavaara</c:v>
                </c:pt>
                <c:pt idx="12">
                  <c:v>Joroinen</c:v>
                </c:pt>
                <c:pt idx="13">
                  <c:v>Iisalmi</c:v>
                </c:pt>
                <c:pt idx="14">
                  <c:v>Pohjois-Savo</c:v>
                </c:pt>
                <c:pt idx="15">
                  <c:v>Lapinlahti</c:v>
                </c:pt>
                <c:pt idx="16">
                  <c:v>Kuopio</c:v>
                </c:pt>
                <c:pt idx="17">
                  <c:v>Siilinjärvi</c:v>
                </c:pt>
                <c:pt idx="18">
                  <c:v>Vesanto</c:v>
                </c:pt>
                <c:pt idx="19">
                  <c:v>Varkaus</c:v>
                </c:pt>
              </c:strCache>
            </c:strRef>
          </c:cat>
          <c:val>
            <c:numRef>
              <c:f>'kuvio lainat vuokravastuut'!$B$4:$B$23</c:f>
              <c:numCache>
                <c:formatCode>#,##0</c:formatCode>
                <c:ptCount val="20"/>
                <c:pt idx="0">
                  <c:v>1575.187969924812</c:v>
                </c:pt>
                <c:pt idx="1">
                  <c:v>1601.1088415523782</c:v>
                </c:pt>
                <c:pt idx="2">
                  <c:v>1663.2886564236678</c:v>
                </c:pt>
                <c:pt idx="3">
                  <c:v>1931.3725490196077</c:v>
                </c:pt>
                <c:pt idx="4">
                  <c:v>2495.8937198067633</c:v>
                </c:pt>
                <c:pt idx="5">
                  <c:v>3103.9921143420406</c:v>
                </c:pt>
                <c:pt idx="6">
                  <c:v>3238.7231089521165</c:v>
                </c:pt>
                <c:pt idx="7">
                  <c:v>3245.4444031238377</c:v>
                </c:pt>
                <c:pt idx="8">
                  <c:v>3317.462664498004</c:v>
                </c:pt>
                <c:pt idx="9">
                  <c:v>3403.8461538461538</c:v>
                </c:pt>
                <c:pt idx="10">
                  <c:v>3460.9714360931948</c:v>
                </c:pt>
                <c:pt idx="11">
                  <c:v>3754.2315504400813</c:v>
                </c:pt>
                <c:pt idx="12">
                  <c:v>3816.5198237885461</c:v>
                </c:pt>
                <c:pt idx="13">
                  <c:v>4416.5184366136245</c:v>
                </c:pt>
                <c:pt idx="14">
                  <c:v>4725.369313938043</c:v>
                </c:pt>
                <c:pt idx="15">
                  <c:v>4732.2782723376195</c:v>
                </c:pt>
                <c:pt idx="16">
                  <c:v>5048.9746643392009</c:v>
                </c:pt>
                <c:pt idx="17">
                  <c:v>5414.8455162019591</c:v>
                </c:pt>
                <c:pt idx="18">
                  <c:v>6536.9588173178454</c:v>
                </c:pt>
                <c:pt idx="19">
                  <c:v>7381.0921605344402</c:v>
                </c:pt>
              </c:numCache>
            </c:numRef>
          </c:val>
          <c:extLst>
            <c:ext xmlns:c16="http://schemas.microsoft.com/office/drawing/2014/chart" uri="{C3380CC4-5D6E-409C-BE32-E72D297353CC}">
              <c16:uniqueId val="{00000000-C8D9-4895-9170-B49DE9DAB49A}"/>
            </c:ext>
          </c:extLst>
        </c:ser>
        <c:ser>
          <c:idx val="1"/>
          <c:order val="1"/>
          <c:tx>
            <c:strRef>
              <c:f>'kuvio lainat vuokravastuut'!$C$3</c:f>
              <c:strCache>
                <c:ptCount val="1"/>
                <c:pt idx="0">
                  <c:v>Konsernin lainat ja vuokravastuut</c:v>
                </c:pt>
              </c:strCache>
            </c:strRef>
          </c:tx>
          <c:spPr>
            <a:pattFill prst="pct80">
              <a:fgClr>
                <a:srgbClr val="FFD128"/>
              </a:fgClr>
              <a:bgClr>
                <a:schemeClr val="bg1"/>
              </a:bgClr>
            </a:pattFill>
            <a:ln>
              <a:solidFill>
                <a:srgbClr val="FFD128"/>
              </a:solid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C8D9-4895-9170-B49DE9DAB49A}"/>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lainat vuokravastuut'!$A$4:$A$23</c:f>
              <c:strCache>
                <c:ptCount val="20"/>
                <c:pt idx="0">
                  <c:v>Tuusniemi</c:v>
                </c:pt>
                <c:pt idx="1">
                  <c:v>Vieremä</c:v>
                </c:pt>
                <c:pt idx="2">
                  <c:v>Leppävirta</c:v>
                </c:pt>
                <c:pt idx="3">
                  <c:v>Sonkajärvi</c:v>
                </c:pt>
                <c:pt idx="4">
                  <c:v>Pielavesi</c:v>
                </c:pt>
                <c:pt idx="5">
                  <c:v>Keitele</c:v>
                </c:pt>
                <c:pt idx="6">
                  <c:v>Tervo</c:v>
                </c:pt>
                <c:pt idx="7">
                  <c:v>Kaavi</c:v>
                </c:pt>
                <c:pt idx="8">
                  <c:v>Suonenjoki</c:v>
                </c:pt>
                <c:pt idx="9">
                  <c:v>Rautalampi</c:v>
                </c:pt>
                <c:pt idx="10">
                  <c:v>Kiuruvesi</c:v>
                </c:pt>
                <c:pt idx="11">
                  <c:v>Rautavaara</c:v>
                </c:pt>
                <c:pt idx="12">
                  <c:v>Joroinen</c:v>
                </c:pt>
                <c:pt idx="13">
                  <c:v>Iisalmi</c:v>
                </c:pt>
                <c:pt idx="14">
                  <c:v>Pohjois-Savo</c:v>
                </c:pt>
                <c:pt idx="15">
                  <c:v>Lapinlahti</c:v>
                </c:pt>
                <c:pt idx="16">
                  <c:v>Kuopio</c:v>
                </c:pt>
                <c:pt idx="17">
                  <c:v>Siilinjärvi</c:v>
                </c:pt>
                <c:pt idx="18">
                  <c:v>Vesanto</c:v>
                </c:pt>
                <c:pt idx="19">
                  <c:v>Varkaus</c:v>
                </c:pt>
              </c:strCache>
            </c:strRef>
          </c:cat>
          <c:val>
            <c:numRef>
              <c:f>'kuvio lainat vuokravastuut'!$C$4:$C$23</c:f>
              <c:numCache>
                <c:formatCode>#,##0</c:formatCode>
                <c:ptCount val="20"/>
                <c:pt idx="0">
                  <c:v>1888.4711779448621</c:v>
                </c:pt>
                <c:pt idx="1">
                  <c:v>5749.3434490808286</c:v>
                </c:pt>
                <c:pt idx="2">
                  <c:v>2951.4002397297591</c:v>
                </c:pt>
                <c:pt idx="3">
                  <c:v>2873.9106753812634</c:v>
                </c:pt>
                <c:pt idx="4">
                  <c:v>3671.014492753623</c:v>
                </c:pt>
                <c:pt idx="5">
                  <c:v>5187.7772301626419</c:v>
                </c:pt>
                <c:pt idx="6">
                  <c:v>5619.0145732130468</c:v>
                </c:pt>
                <c:pt idx="7">
                  <c:v>4182.5957605057638</c:v>
                </c:pt>
                <c:pt idx="8">
                  <c:v>5962.2948395682388</c:v>
                </c:pt>
                <c:pt idx="9">
                  <c:v>0</c:v>
                </c:pt>
                <c:pt idx="10">
                  <c:v>4568.5138870606816</c:v>
                </c:pt>
                <c:pt idx="11">
                  <c:v>4529.4515910629652</c:v>
                </c:pt>
                <c:pt idx="12">
                  <c:v>4956.6079295154186</c:v>
                </c:pt>
                <c:pt idx="13">
                  <c:v>6182.1547041007643</c:v>
                </c:pt>
                <c:pt idx="14">
                  <c:v>7645.6308100929618</c:v>
                </c:pt>
                <c:pt idx="15">
                  <c:v>4549.1812287064513</c:v>
                </c:pt>
                <c:pt idx="16">
                  <c:v>8850.531021094017</c:v>
                </c:pt>
                <c:pt idx="17">
                  <c:v>7487.2833458929917</c:v>
                </c:pt>
                <c:pt idx="18">
                  <c:v>7784.5828933474131</c:v>
                </c:pt>
                <c:pt idx="19">
                  <c:v>11700.997014018929</c:v>
                </c:pt>
              </c:numCache>
            </c:numRef>
          </c:val>
          <c:extLst>
            <c:ext xmlns:c16="http://schemas.microsoft.com/office/drawing/2014/chart" uri="{C3380CC4-5D6E-409C-BE32-E72D297353CC}">
              <c16:uniqueId val="{00000002-C8D9-4895-9170-B49DE9DAB49A}"/>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fi-FI"/>
                  <a:t>€/as.</a:t>
                </a:r>
              </a:p>
            </c:rich>
          </c:tx>
          <c:layout>
            <c:manualLayout>
              <c:xMode val="edge"/>
              <c:yMode val="edge"/>
              <c:x val="1.0098336294196144E-3"/>
              <c:y val="2.5816936817324065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7.3254940388698356E-2"/>
          <c:y val="0.10872709699109094"/>
          <c:w val="0.39168153485764773"/>
          <c:h val="9.543116490166414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fi-FI"/>
              <a:t>Kuntien ja kuntakonsernien suhteellinen velkaantuneisuusaste (%) 31.12.2023</a:t>
            </a:r>
          </a:p>
        </c:rich>
      </c:tx>
      <c:layout>
        <c:manualLayout>
          <c:xMode val="edge"/>
          <c:yMode val="edge"/>
          <c:x val="0.11595000933230233"/>
          <c:y val="9.367719723293697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5.3963551585754749E-2"/>
          <c:y val="0.10443452380952381"/>
          <c:w val="0.9173126542114729"/>
          <c:h val="0.69199880501404154"/>
        </c:manualLayout>
      </c:layout>
      <c:barChart>
        <c:barDir val="col"/>
        <c:grouping val="clustered"/>
        <c:varyColors val="0"/>
        <c:ser>
          <c:idx val="0"/>
          <c:order val="0"/>
          <c:tx>
            <c:strRef>
              <c:f>'Kuvio velkaantuneisuus'!$B$3</c:f>
              <c:strCache>
                <c:ptCount val="1"/>
                <c:pt idx="0">
                  <c:v>Kunnan suhteellinen velkaantuneisuusaste (%)</c:v>
                </c:pt>
              </c:strCache>
            </c:strRef>
          </c:tx>
          <c:spPr>
            <a:solidFill>
              <a:srgbClr val="2ABBFE"/>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velkaantuneisuus'!$A$4:$A$22</c:f>
              <c:strCache>
                <c:ptCount val="19"/>
                <c:pt idx="0">
                  <c:v>Leppävirta</c:v>
                </c:pt>
                <c:pt idx="1">
                  <c:v>Sonkajärvi</c:v>
                </c:pt>
                <c:pt idx="2">
                  <c:v>Vieremä</c:v>
                </c:pt>
                <c:pt idx="3">
                  <c:v>Tuusniemi</c:v>
                </c:pt>
                <c:pt idx="4">
                  <c:v>Pielavesi</c:v>
                </c:pt>
                <c:pt idx="5">
                  <c:v>Suonenjoki</c:v>
                </c:pt>
                <c:pt idx="6">
                  <c:v>Lapinlahti</c:v>
                </c:pt>
                <c:pt idx="7">
                  <c:v>Vesanto</c:v>
                </c:pt>
                <c:pt idx="8">
                  <c:v>Tervo</c:v>
                </c:pt>
                <c:pt idx="9">
                  <c:v>Kiuruvesi</c:v>
                </c:pt>
                <c:pt idx="10">
                  <c:v>Rautavaara</c:v>
                </c:pt>
                <c:pt idx="11">
                  <c:v>Siilinjärvi</c:v>
                </c:pt>
                <c:pt idx="12">
                  <c:v>Iisalmi</c:v>
                </c:pt>
                <c:pt idx="13">
                  <c:v>Keitele</c:v>
                </c:pt>
                <c:pt idx="14">
                  <c:v>Rautalampi</c:v>
                </c:pt>
                <c:pt idx="15">
                  <c:v>Joroinen</c:v>
                </c:pt>
                <c:pt idx="16">
                  <c:v>Kaavi</c:v>
                </c:pt>
                <c:pt idx="17">
                  <c:v>Kuopio</c:v>
                </c:pt>
                <c:pt idx="18">
                  <c:v>Varkaus</c:v>
                </c:pt>
              </c:strCache>
            </c:strRef>
          </c:cat>
          <c:val>
            <c:numRef>
              <c:f>'Kuvio velkaantuneisuus'!$B$4:$B$22</c:f>
              <c:numCache>
                <c:formatCode>0%</c:formatCode>
                <c:ptCount val="19"/>
                <c:pt idx="0">
                  <c:v>0.248</c:v>
                </c:pt>
                <c:pt idx="1">
                  <c:v>0.46400000000000002</c:v>
                </c:pt>
                <c:pt idx="2">
                  <c:v>0.48899999999999999</c:v>
                </c:pt>
                <c:pt idx="3">
                  <c:v>0.60599999999999998</c:v>
                </c:pt>
                <c:pt idx="4">
                  <c:v>0.69</c:v>
                </c:pt>
                <c:pt idx="5">
                  <c:v>0.72499999999999998</c:v>
                </c:pt>
                <c:pt idx="6">
                  <c:v>0.76100000000000001</c:v>
                </c:pt>
                <c:pt idx="7">
                  <c:v>0.79459999999999997</c:v>
                </c:pt>
                <c:pt idx="8">
                  <c:v>0.81799999999999995</c:v>
                </c:pt>
                <c:pt idx="9">
                  <c:v>0.86</c:v>
                </c:pt>
                <c:pt idx="10">
                  <c:v>0.86699999999999999</c:v>
                </c:pt>
                <c:pt idx="11">
                  <c:v>0.90700000000000003</c:v>
                </c:pt>
                <c:pt idx="12">
                  <c:v>0.93400000000000005</c:v>
                </c:pt>
                <c:pt idx="13">
                  <c:v>1.0229999999999999</c:v>
                </c:pt>
                <c:pt idx="14">
                  <c:v>1.024</c:v>
                </c:pt>
                <c:pt idx="15">
                  <c:v>1.1539999999999999</c:v>
                </c:pt>
                <c:pt idx="16">
                  <c:v>1.268</c:v>
                </c:pt>
                <c:pt idx="17">
                  <c:v>1.3124</c:v>
                </c:pt>
                <c:pt idx="18">
                  <c:v>1.6359999999999999</c:v>
                </c:pt>
              </c:numCache>
            </c:numRef>
          </c:val>
          <c:extLst>
            <c:ext xmlns:c16="http://schemas.microsoft.com/office/drawing/2014/chart" uri="{C3380CC4-5D6E-409C-BE32-E72D297353CC}">
              <c16:uniqueId val="{00000000-79F1-4510-8C9C-8702320F9A48}"/>
            </c:ext>
          </c:extLst>
        </c:ser>
        <c:ser>
          <c:idx val="1"/>
          <c:order val="1"/>
          <c:tx>
            <c:strRef>
              <c:f>'Kuvio velkaantuneisuus'!$C$3</c:f>
              <c:strCache>
                <c:ptCount val="1"/>
                <c:pt idx="0">
                  <c:v>Konsernin suhteellinen velkaantuneisuusaste (%)</c:v>
                </c:pt>
              </c:strCache>
            </c:strRef>
          </c:tx>
          <c:spPr>
            <a:pattFill prst="pct80">
              <a:fgClr>
                <a:srgbClr val="FFD128"/>
              </a:fgClr>
              <a:bgClr>
                <a:schemeClr val="bg1"/>
              </a:bgClr>
            </a:pattFill>
            <a:ln>
              <a:solidFill>
                <a:srgbClr val="FFD128"/>
              </a:solidFill>
            </a:ln>
            <a:effectLst/>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02-79F1-4510-8C9C-8702320F9A48}"/>
                </c:ext>
              </c:extLst>
            </c:dLbl>
            <c:spPr>
              <a:noFill/>
              <a:ln>
                <a:noFill/>
              </a:ln>
              <a:effectLst/>
            </c:spPr>
            <c:txPr>
              <a:bodyPr rot="-5400000" spcFirstLastPara="1" vertOverflow="ellipsis" wrap="square" lIns="38100" tIns="19050" rIns="38100" bIns="19050" anchor="ctr" anchorCtr="1">
                <a:spAutoFit/>
              </a:bodyPr>
              <a:lstStyle/>
              <a:p>
                <a:pPr>
                  <a:defRPr sz="85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'Kuvio velkaantuneisuus'!$A$4:$A$22</c:f>
              <c:strCache>
                <c:ptCount val="19"/>
                <c:pt idx="0">
                  <c:v>Leppävirta</c:v>
                </c:pt>
                <c:pt idx="1">
                  <c:v>Sonkajärvi</c:v>
                </c:pt>
                <c:pt idx="2">
                  <c:v>Vieremä</c:v>
                </c:pt>
                <c:pt idx="3">
                  <c:v>Tuusniemi</c:v>
                </c:pt>
                <c:pt idx="4">
                  <c:v>Pielavesi</c:v>
                </c:pt>
                <c:pt idx="5">
                  <c:v>Suonenjoki</c:v>
                </c:pt>
                <c:pt idx="6">
                  <c:v>Lapinlahti</c:v>
                </c:pt>
                <c:pt idx="7">
                  <c:v>Vesanto</c:v>
                </c:pt>
                <c:pt idx="8">
                  <c:v>Tervo</c:v>
                </c:pt>
                <c:pt idx="9">
                  <c:v>Kiuruvesi</c:v>
                </c:pt>
                <c:pt idx="10">
                  <c:v>Rautavaara</c:v>
                </c:pt>
                <c:pt idx="11">
                  <c:v>Siilinjärvi</c:v>
                </c:pt>
                <c:pt idx="12">
                  <c:v>Iisalmi</c:v>
                </c:pt>
                <c:pt idx="13">
                  <c:v>Keitele</c:v>
                </c:pt>
                <c:pt idx="14">
                  <c:v>Rautalampi</c:v>
                </c:pt>
                <c:pt idx="15">
                  <c:v>Joroinen</c:v>
                </c:pt>
                <c:pt idx="16">
                  <c:v>Kaavi</c:v>
                </c:pt>
                <c:pt idx="17">
                  <c:v>Kuopio</c:v>
                </c:pt>
                <c:pt idx="18">
                  <c:v>Varkaus</c:v>
                </c:pt>
              </c:strCache>
            </c:strRef>
          </c:cat>
          <c:val>
            <c:numRef>
              <c:f>'Kuvio velkaantuneisuus'!$C$4:$C$22</c:f>
              <c:numCache>
                <c:formatCode>0%</c:formatCode>
                <c:ptCount val="19"/>
                <c:pt idx="0">
                  <c:v>0.51900000000000002</c:v>
                </c:pt>
                <c:pt idx="1">
                  <c:v>0.65300000000000002</c:v>
                </c:pt>
                <c:pt idx="2">
                  <c:v>1.107</c:v>
                </c:pt>
                <c:pt idx="3">
                  <c:v>0.623</c:v>
                </c:pt>
                <c:pt idx="4">
                  <c:v>0.68</c:v>
                </c:pt>
                <c:pt idx="5">
                  <c:v>1.1499999999999999</c:v>
                </c:pt>
                <c:pt idx="6">
                  <c:v>3.13</c:v>
                </c:pt>
                <c:pt idx="7">
                  <c:v>0.91220000000000001</c:v>
                </c:pt>
                <c:pt idx="8">
                  <c:v>1.1539999999999999</c:v>
                </c:pt>
                <c:pt idx="9">
                  <c:v>0.91600000000000004</c:v>
                </c:pt>
                <c:pt idx="10">
                  <c:v>0.91300000000000003</c:v>
                </c:pt>
                <c:pt idx="11">
                  <c:v>1.413</c:v>
                </c:pt>
                <c:pt idx="12">
                  <c:v>0.96</c:v>
                </c:pt>
                <c:pt idx="13">
                  <c:v>1.4</c:v>
                </c:pt>
                <c:pt idx="14">
                  <c:v>0</c:v>
                </c:pt>
                <c:pt idx="15">
                  <c:v>1.3396999999999999</c:v>
                </c:pt>
                <c:pt idx="16">
                  <c:v>1.3839999999999999</c:v>
                </c:pt>
                <c:pt idx="17">
                  <c:v>1.3064</c:v>
                </c:pt>
                <c:pt idx="18">
                  <c:v>1.58</c:v>
                </c:pt>
              </c:numCache>
            </c:numRef>
          </c:val>
          <c:extLst>
            <c:ext xmlns:c16="http://schemas.microsoft.com/office/drawing/2014/chart" uri="{C3380CC4-5D6E-409C-BE32-E72D297353CC}">
              <c16:uniqueId val="{00000003-79F1-4510-8C9C-8702320F9A48}"/>
            </c:ext>
          </c:extLst>
        </c:ser>
        <c:dLbls>
          <c:showLegendKey val="0"/>
          <c:showVal val="0"/>
          <c:showCatName val="0"/>
          <c:showSerName val="0"/>
          <c:showPercent val="0"/>
          <c:showBubbleSize val="0"/>
        </c:dLbls>
        <c:gapWidth val="150"/>
        <c:axId val="706642704"/>
        <c:axId val="706652216"/>
      </c:barChart>
      <c:catAx>
        <c:axId val="70664270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52216"/>
        <c:crosses val="autoZero"/>
        <c:auto val="1"/>
        <c:lblAlgn val="ctr"/>
        <c:lblOffset val="100"/>
        <c:noMultiLvlLbl val="0"/>
      </c:catAx>
      <c:valAx>
        <c:axId val="706652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06642704"/>
        <c:crosses val="autoZero"/>
        <c:crossBetween val="between"/>
      </c:valAx>
      <c:spPr>
        <a:noFill/>
        <a:ln>
          <a:noFill/>
        </a:ln>
        <a:effectLst/>
      </c:spPr>
    </c:plotArea>
    <c:legend>
      <c:legendPos val="b"/>
      <c:layout>
        <c:manualLayout>
          <c:xMode val="edge"/>
          <c:yMode val="edge"/>
          <c:x val="0.40511840601012578"/>
          <c:y val="0.11415998154788881"/>
          <c:w val="0.37509159453426971"/>
          <c:h val="8.539519966915745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legend>
    <c:plotVisOnly val="1"/>
    <c:dispBlanksAs val="gap"/>
    <c:showDLblsOverMax val="0"/>
    <c:extLst/>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fi-FI" sz="1400" b="1">
                <a:solidFill>
                  <a:sysClr val="windowText" lastClr="000000"/>
                </a:solidFill>
                <a:latin typeface="Calibri" panose="020F0502020204030204" pitchFamily="34" charset="0"/>
                <a:cs typeface="Calibri" panose="020F0502020204030204" pitchFamily="34" charset="0"/>
              </a:rPr>
              <a:t>Pohjois-Savon</a:t>
            </a:r>
            <a:r>
              <a:rPr lang="fi-FI" sz="1400" b="1" baseline="0">
                <a:solidFill>
                  <a:sysClr val="windowText" lastClr="000000"/>
                </a:solidFill>
                <a:latin typeface="Calibri" panose="020F0502020204030204" pitchFamily="34" charset="0"/>
                <a:cs typeface="Calibri" panose="020F0502020204030204" pitchFamily="34" charset="0"/>
              </a:rPr>
              <a:t> kuntien tuloveroprosentit sekä efektiiviset veroasteet v. 2023</a:t>
            </a:r>
            <a:endParaRPr lang="fi-FI" sz="1400" b="1">
              <a:solidFill>
                <a:sysClr val="windowText" lastClr="000000"/>
              </a:solidFill>
              <a:latin typeface="Calibri" panose="020F0502020204030204" pitchFamily="34" charset="0"/>
              <a:cs typeface="Calibri" panose="020F0502020204030204" pitchFamily="34" charset="0"/>
            </a:endParaRPr>
          </a:p>
        </c:rich>
      </c:tx>
      <c:layout>
        <c:manualLayout>
          <c:xMode val="edge"/>
          <c:yMode val="edge"/>
          <c:x val="0.12316561039626145"/>
          <c:y val="2.097378277153558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autoTitleDeleted val="0"/>
    <c:plotArea>
      <c:layout>
        <c:manualLayout>
          <c:layoutTarget val="inner"/>
          <c:xMode val="edge"/>
          <c:yMode val="edge"/>
          <c:x val="0.10272197682606747"/>
          <c:y val="0.1623370786516854"/>
          <c:w val="0.8749202995966967"/>
          <c:h val="0.61048264472558911"/>
        </c:manualLayout>
      </c:layout>
      <c:barChart>
        <c:barDir val="col"/>
        <c:grouping val="clustered"/>
        <c:varyColors val="0"/>
        <c:ser>
          <c:idx val="0"/>
          <c:order val="0"/>
          <c:tx>
            <c:strRef>
              <c:f>'Vero%'!$B$4</c:f>
              <c:strCache>
                <c:ptCount val="1"/>
                <c:pt idx="0">
                  <c:v>Tuloveroprosentti 2023</c:v>
                </c:pt>
              </c:strCache>
            </c:strRef>
          </c:tx>
          <c:spPr>
            <a:solidFill>
              <a:srgbClr val="2ABBFE"/>
            </a:solidFill>
            <a:ln>
              <a:solidFill>
                <a:srgbClr val="2ABBFE"/>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'Vero%'!$A$5:$A$24</c:f>
              <c:strCache>
                <c:ptCount val="20"/>
                <c:pt idx="0">
                  <c:v>Iisalmi</c:v>
                </c:pt>
                <c:pt idx="1">
                  <c:v>Keitele</c:v>
                </c:pt>
                <c:pt idx="2">
                  <c:v>Kuopio</c:v>
                </c:pt>
                <c:pt idx="3">
                  <c:v>Leppävirta</c:v>
                </c:pt>
                <c:pt idx="4">
                  <c:v>Varkaus</c:v>
                </c:pt>
                <c:pt idx="5">
                  <c:v>Vieremä</c:v>
                </c:pt>
                <c:pt idx="6">
                  <c:v>Pohjois-Savo</c:v>
                </c:pt>
                <c:pt idx="7">
                  <c:v>Joroinen</c:v>
                </c:pt>
                <c:pt idx="8">
                  <c:v>Lapinlahti</c:v>
                </c:pt>
                <c:pt idx="9">
                  <c:v>Sonkajärvi</c:v>
                </c:pt>
                <c:pt idx="10">
                  <c:v>Tervo</c:v>
                </c:pt>
                <c:pt idx="11">
                  <c:v>Kiuruvesi</c:v>
                </c:pt>
                <c:pt idx="12">
                  <c:v>Suonenjoki</c:v>
                </c:pt>
                <c:pt idx="13">
                  <c:v>Vesanto</c:v>
                </c:pt>
                <c:pt idx="14">
                  <c:v>Pielavesi</c:v>
                </c:pt>
                <c:pt idx="15">
                  <c:v>Kaavi</c:v>
                </c:pt>
                <c:pt idx="16">
                  <c:v>Rautavaara</c:v>
                </c:pt>
                <c:pt idx="17">
                  <c:v>Tuusniemi</c:v>
                </c:pt>
                <c:pt idx="18">
                  <c:v>Siilinjärvi</c:v>
                </c:pt>
                <c:pt idx="19">
                  <c:v>Rautalampi</c:v>
                </c:pt>
              </c:strCache>
            </c:strRef>
          </c:cat>
          <c:val>
            <c:numRef>
              <c:f>'Vero%'!$B$5:$B$24</c:f>
              <c:numCache>
                <c:formatCode>0.00</c:formatCode>
                <c:ptCount val="20"/>
                <c:pt idx="0">
                  <c:v>7.8599999999999994</c:v>
                </c:pt>
                <c:pt idx="1">
                  <c:v>7.860000000000003</c:v>
                </c:pt>
                <c:pt idx="2">
                  <c:v>8.11</c:v>
                </c:pt>
                <c:pt idx="3">
                  <c:v>8.36</c:v>
                </c:pt>
                <c:pt idx="4">
                  <c:v>8.36</c:v>
                </c:pt>
                <c:pt idx="5">
                  <c:v>8.36</c:v>
                </c:pt>
                <c:pt idx="6">
                  <c:v>8.3800000000000008</c:v>
                </c:pt>
                <c:pt idx="7">
                  <c:v>8.61</c:v>
                </c:pt>
                <c:pt idx="8">
                  <c:v>8.61</c:v>
                </c:pt>
                <c:pt idx="9">
                  <c:v>8.61</c:v>
                </c:pt>
                <c:pt idx="10">
                  <c:v>8.86</c:v>
                </c:pt>
                <c:pt idx="11">
                  <c:v>9.11</c:v>
                </c:pt>
                <c:pt idx="12">
                  <c:v>9.11</c:v>
                </c:pt>
                <c:pt idx="13">
                  <c:v>9.11</c:v>
                </c:pt>
                <c:pt idx="14">
                  <c:v>9.110000000000003</c:v>
                </c:pt>
                <c:pt idx="15">
                  <c:v>9.36</c:v>
                </c:pt>
                <c:pt idx="16">
                  <c:v>9.36</c:v>
                </c:pt>
                <c:pt idx="17">
                  <c:v>9.36</c:v>
                </c:pt>
                <c:pt idx="18">
                  <c:v>9.360000000000003</c:v>
                </c:pt>
                <c:pt idx="19">
                  <c:v>9.8599999999999959</c:v>
                </c:pt>
              </c:numCache>
            </c:numRef>
          </c:val>
          <c:extLst>
            <c:ext xmlns:c16="http://schemas.microsoft.com/office/drawing/2014/chart" uri="{C3380CC4-5D6E-409C-BE32-E72D297353CC}">
              <c16:uniqueId val="{00000000-1D25-4C89-8B13-CAA0D871B5A9}"/>
            </c:ext>
          </c:extLst>
        </c:ser>
        <c:ser>
          <c:idx val="1"/>
          <c:order val="1"/>
          <c:tx>
            <c:strRef>
              <c:f>'Vero%'!$C$4</c:f>
              <c:strCache>
                <c:ptCount val="1"/>
                <c:pt idx="0">
                  <c:v>Efektiivinen veroaste 2023</c:v>
                </c:pt>
              </c:strCache>
            </c:strRef>
          </c:tx>
          <c:spPr>
            <a:pattFill prst="pct80">
              <a:fgClr>
                <a:srgbClr val="FFD128"/>
              </a:fgClr>
              <a:bgClr>
                <a:schemeClr val="bg1"/>
              </a:bgClr>
            </a:pattFill>
            <a:ln>
              <a:solidFill>
                <a:srgbClr val="ECD72E"/>
              </a:solid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1D25-4C89-8B13-CAA0D871B5A9}"/>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'Vero%'!$A$5:$A$24</c:f>
              <c:strCache>
                <c:ptCount val="20"/>
                <c:pt idx="0">
                  <c:v>Iisalmi</c:v>
                </c:pt>
                <c:pt idx="1">
                  <c:v>Keitele</c:v>
                </c:pt>
                <c:pt idx="2">
                  <c:v>Kuopio</c:v>
                </c:pt>
                <c:pt idx="3">
                  <c:v>Leppävirta</c:v>
                </c:pt>
                <c:pt idx="4">
                  <c:v>Varkaus</c:v>
                </c:pt>
                <c:pt idx="5">
                  <c:v>Vieremä</c:v>
                </c:pt>
                <c:pt idx="6">
                  <c:v>Pohjois-Savo</c:v>
                </c:pt>
                <c:pt idx="7">
                  <c:v>Joroinen</c:v>
                </c:pt>
                <c:pt idx="8">
                  <c:v>Lapinlahti</c:v>
                </c:pt>
                <c:pt idx="9">
                  <c:v>Sonkajärvi</c:v>
                </c:pt>
                <c:pt idx="10">
                  <c:v>Tervo</c:v>
                </c:pt>
                <c:pt idx="11">
                  <c:v>Kiuruvesi</c:v>
                </c:pt>
                <c:pt idx="12">
                  <c:v>Suonenjoki</c:v>
                </c:pt>
                <c:pt idx="13">
                  <c:v>Vesanto</c:v>
                </c:pt>
                <c:pt idx="14">
                  <c:v>Pielavesi</c:v>
                </c:pt>
                <c:pt idx="15">
                  <c:v>Kaavi</c:v>
                </c:pt>
                <c:pt idx="16">
                  <c:v>Rautavaara</c:v>
                </c:pt>
                <c:pt idx="17">
                  <c:v>Tuusniemi</c:v>
                </c:pt>
                <c:pt idx="18">
                  <c:v>Siilinjärvi</c:v>
                </c:pt>
                <c:pt idx="19">
                  <c:v>Rautalampi</c:v>
                </c:pt>
              </c:strCache>
            </c:strRef>
          </c:cat>
          <c:val>
            <c:numRef>
              <c:f>'Vero%'!$C$5:$C$24</c:f>
              <c:numCache>
                <c:formatCode>0.00</c:formatCode>
                <c:ptCount val="20"/>
                <c:pt idx="0">
                  <c:v>5.7397374967365788</c:v>
                </c:pt>
                <c:pt idx="1">
                  <c:v>5.2773534430270832</c:v>
                </c:pt>
                <c:pt idx="2">
                  <c:v>6.139048957246148</c:v>
                </c:pt>
                <c:pt idx="3">
                  <c:v>5.9632169622458653</c:v>
                </c:pt>
                <c:pt idx="4">
                  <c:v>6.2081244417225276</c:v>
                </c:pt>
                <c:pt idx="5">
                  <c:v>5.7396726646058589</c:v>
                </c:pt>
                <c:pt idx="7">
                  <c:v>6.1144672815223062</c:v>
                </c:pt>
                <c:pt idx="8">
                  <c:v>5.9242982609052399</c:v>
                </c:pt>
                <c:pt idx="9">
                  <c:v>5.6333134831900926</c:v>
                </c:pt>
                <c:pt idx="10">
                  <c:v>5.6298463170810171</c:v>
                </c:pt>
                <c:pt idx="11">
                  <c:v>6.0629583617639264</c:v>
                </c:pt>
                <c:pt idx="12">
                  <c:v>6.2942978164611079</c:v>
                </c:pt>
                <c:pt idx="13">
                  <c:v>5.7246568924213665</c:v>
                </c:pt>
                <c:pt idx="14">
                  <c:v>5.8279659237982226</c:v>
                </c:pt>
                <c:pt idx="15">
                  <c:v>5.9843356153989369</c:v>
                </c:pt>
                <c:pt idx="16">
                  <c:v>5.6192318213334591</c:v>
                </c:pt>
                <c:pt idx="17">
                  <c:v>6.0432823937423796</c:v>
                </c:pt>
                <c:pt idx="18">
                  <c:v>7.1425492040223793</c:v>
                </c:pt>
                <c:pt idx="19">
                  <c:v>6.6457734455243225</c:v>
                </c:pt>
              </c:numCache>
            </c:numRef>
          </c:val>
          <c:extLst>
            <c:ext xmlns:c16="http://schemas.microsoft.com/office/drawing/2014/chart" uri="{C3380CC4-5D6E-409C-BE32-E72D297353CC}">
              <c16:uniqueId val="{00000002-1D25-4C89-8B13-CAA0D871B5A9}"/>
            </c:ext>
          </c:extLst>
        </c:ser>
        <c:dLbls>
          <c:showLegendKey val="0"/>
          <c:showVal val="0"/>
          <c:showCatName val="0"/>
          <c:showSerName val="0"/>
          <c:showPercent val="0"/>
          <c:showBubbleSize val="0"/>
        </c:dLbls>
        <c:gapWidth val="100"/>
        <c:overlap val="100"/>
        <c:axId val="804335200"/>
        <c:axId val="804331592"/>
      </c:barChart>
      <c:catAx>
        <c:axId val="80433520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crossAx val="804331592"/>
        <c:crosses val="autoZero"/>
        <c:auto val="1"/>
        <c:lblAlgn val="ctr"/>
        <c:lblOffset val="100"/>
        <c:noMultiLvlLbl val="0"/>
      </c:catAx>
      <c:valAx>
        <c:axId val="804331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fi-FI" sz="1000">
                    <a:solidFill>
                      <a:sysClr val="windowText" lastClr="000000"/>
                    </a:solidFill>
                    <a:latin typeface="Calibri" panose="020F0502020204030204" pitchFamily="34" charset="0"/>
                    <a:cs typeface="Calibri" panose="020F0502020204030204" pitchFamily="34" charset="0"/>
                  </a:rPr>
                  <a:t>%</a:t>
                </a:r>
              </a:p>
            </c:rich>
          </c:tx>
          <c:layout>
            <c:manualLayout>
              <c:xMode val="edge"/>
              <c:yMode val="edge"/>
              <c:x val="4.878048780487805E-2"/>
              <c:y val="7.7293697838332009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crossAx val="804335200"/>
        <c:crosses val="autoZero"/>
        <c:crossBetween val="between"/>
      </c:valAx>
      <c:spPr>
        <a:noFill/>
        <a:ln>
          <a:noFill/>
        </a:ln>
        <a:effectLst/>
      </c:spPr>
    </c:plotArea>
    <c:legend>
      <c:legendPos val="b"/>
      <c:layout>
        <c:manualLayout>
          <c:xMode val="edge"/>
          <c:yMode val="edge"/>
          <c:x val="0.10971832376258182"/>
          <c:y val="0.10638048411497737"/>
          <c:w val="0.82379342154082857"/>
          <c:h val="4.503151790216843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0.92901</cdr:y>
    </cdr:from>
    <cdr:to>
      <cdr:x>0.45094</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4421341"/>
          <a:ext cx="3313327" cy="3378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dirty="0">
              <a:latin typeface="Calibri" panose="020F0502020204030204" pitchFamily="34" charset="0"/>
              <a:cs typeface="Calibri" panose="020F0502020204030204" pitchFamily="34" charset="0"/>
            </a:rPr>
            <a:t>*) Poistot ja arvonalentumiset</a:t>
          </a:r>
        </a:p>
        <a:p xmlns:a="http://schemas.openxmlformats.org/drawingml/2006/main">
          <a:r>
            <a:rPr lang="fi-FI" sz="800" dirty="0">
              <a:latin typeface="Calibri" panose="020F0502020204030204" pitchFamily="34" charset="0"/>
              <a:cs typeface="Calibri" panose="020F0502020204030204" pitchFamily="34" charset="0"/>
            </a:rPr>
            <a:t>Lähde: Kysely Pohjois-Savon kunnille maalis-huhtikuu 2024</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0.95473</cdr:y>
    </cdr:from>
    <cdr:to>
      <cdr:x>0.59593</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4543756"/>
          <a:ext cx="4378655" cy="215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dirty="0"/>
            <a:t>Lähde: Kysely Pohjois-Savon kunnille maalis-huhtikuu 2023</a:t>
          </a:r>
          <a:r>
            <a:rPr lang="fi-FI" sz="800" baseline="0" dirty="0"/>
            <a:t> ja 2024</a:t>
          </a:r>
          <a:endParaRPr lang="fi-FI" sz="8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0.94383</cdr:y>
    </cdr:from>
    <cdr:to>
      <cdr:x>0.49924</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3521076"/>
          <a:ext cx="3276600" cy="2095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Kysely Pohjois-Savon kunnille maalis-huhtikuu</a:t>
          </a:r>
          <a:r>
            <a:rPr lang="fi-FI" sz="800" baseline="0"/>
            <a:t> 2024</a:t>
          </a:r>
          <a:endParaRPr lang="fi-FI" sz="8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0.94457</cdr:y>
    </cdr:from>
    <cdr:to>
      <cdr:x>0.42005</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3895726"/>
          <a:ext cx="2614614" cy="228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Kysely Pohjois-Savon kunnille maalis-huhtikuu</a:t>
          </a:r>
          <a:r>
            <a:rPr lang="fi-FI" sz="800" baseline="0"/>
            <a:t> 2024</a:t>
          </a:r>
          <a:endParaRPr lang="fi-FI" sz="8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0.95079</cdr:y>
    </cdr:from>
    <cdr:to>
      <cdr:x>0.49867</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3803650"/>
          <a:ext cx="3275012" cy="196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Kysely Pohjois-Savon kunnille maalis-huhtikuu</a:t>
          </a:r>
          <a:r>
            <a:rPr lang="fi-FI" sz="800" baseline="0"/>
            <a:t> 2024</a:t>
          </a:r>
          <a:endParaRPr lang="fi-FI" sz="80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0.95477</cdr:y>
    </cdr:from>
    <cdr:to>
      <cdr:x>0.46515</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3686176"/>
          <a:ext cx="3054351" cy="174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Kysely Pohjois-Savon kunnille maalis-huhtikuu</a:t>
          </a:r>
          <a:r>
            <a:rPr lang="fi-FI" sz="800" baseline="0"/>
            <a:t> 2024</a:t>
          </a:r>
          <a:endParaRPr lang="fi-FI" sz="80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0.95142</cdr:y>
    </cdr:from>
    <cdr:to>
      <cdr:x>0.48908</cdr:x>
      <cdr:y>1</cdr:y>
    </cdr:to>
    <cdr:sp macro="" textlink="">
      <cdr:nvSpPr>
        <cdr:cNvPr id="2" name="Tekstiruutu 1">
          <a:extLst xmlns:a="http://schemas.openxmlformats.org/drawingml/2006/main">
            <a:ext uri="{FF2B5EF4-FFF2-40B4-BE49-F238E27FC236}">
              <a16:creationId xmlns:a16="http://schemas.microsoft.com/office/drawing/2014/main" id="{0C83C18C-2BFF-40E3-B821-A366E41FE958}"/>
            </a:ext>
          </a:extLst>
        </cdr:cNvPr>
        <cdr:cNvSpPr txBox="1"/>
      </cdr:nvSpPr>
      <cdr:spPr>
        <a:xfrm xmlns:a="http://schemas.openxmlformats.org/drawingml/2006/main">
          <a:off x="0" y="3730626"/>
          <a:ext cx="3209926" cy="1904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t>Lähde: Kysely Pohjois-Savon kunnille maalis-huhtikuu</a:t>
          </a:r>
          <a:r>
            <a:rPr lang="fi-FI" sz="800" baseline="0"/>
            <a:t> 2024</a:t>
          </a:r>
          <a:endParaRPr lang="fi-FI"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D7846E30-FEC6-7D4E-9665-D3EB2A33D851}"/>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5B7D29FD-BFB5-124A-9544-E253FC11B59A}"/>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385837C7-BDF0-4545-8690-B954DCF66A25}" type="datetimeFigureOut">
              <a:rPr lang="fi-FI" smtClean="0"/>
              <a:t>9.10.2024</a:t>
            </a:fld>
            <a:endParaRPr lang="fi-FI"/>
          </a:p>
        </p:txBody>
      </p:sp>
      <p:sp>
        <p:nvSpPr>
          <p:cNvPr id="4" name="Alatunnisteen paikkamerkki 3">
            <a:extLst>
              <a:ext uri="{FF2B5EF4-FFF2-40B4-BE49-F238E27FC236}">
                <a16:creationId xmlns:a16="http://schemas.microsoft.com/office/drawing/2014/main" id="{E311BCEC-9B06-564D-8BB9-CB99FECF9D6E}"/>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D83C0BEB-10DB-6D46-B80F-1701003FAB48}"/>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07A68012-6F2D-F446-BF76-6910ECBDF8A8}" type="slidenum">
              <a:rPr lang="fi-FI" smtClean="0"/>
              <a:t>‹#›</a:t>
            </a:fld>
            <a:endParaRPr lang="fi-FI"/>
          </a:p>
        </p:txBody>
      </p:sp>
    </p:spTree>
    <p:extLst>
      <p:ext uri="{BB962C8B-B14F-4D97-AF65-F5344CB8AC3E}">
        <p14:creationId xmlns:p14="http://schemas.microsoft.com/office/powerpoint/2010/main" val="3423472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10E3A5B-5999-684D-8832-1BD9E7BB8BBA}" type="datetimeFigureOut">
              <a:rPr lang="fi-FI" smtClean="0"/>
              <a:t>9.10.2024</a:t>
            </a:fld>
            <a:endParaRPr lang="fi-FI"/>
          </a:p>
        </p:txBody>
      </p:sp>
      <p:sp>
        <p:nvSpPr>
          <p:cNvPr id="4" name="Dian kuvan paikkamerkki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048A064-CE29-A142-8BC8-3A7027F61D8C}" type="slidenum">
              <a:rPr lang="fi-FI" smtClean="0"/>
              <a:t>‹#›</a:t>
            </a:fld>
            <a:endParaRPr lang="fi-FI"/>
          </a:p>
        </p:txBody>
      </p:sp>
    </p:spTree>
    <p:extLst>
      <p:ext uri="{BB962C8B-B14F-4D97-AF65-F5344CB8AC3E}">
        <p14:creationId xmlns:p14="http://schemas.microsoft.com/office/powerpoint/2010/main" val="338007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a:t>
            </a:fld>
            <a:endParaRPr lang="fi-FI"/>
          </a:p>
        </p:txBody>
      </p:sp>
    </p:spTree>
    <p:extLst>
      <p:ext uri="{BB962C8B-B14F-4D97-AF65-F5344CB8AC3E}">
        <p14:creationId xmlns:p14="http://schemas.microsoft.com/office/powerpoint/2010/main" val="233976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17</a:t>
            </a:fld>
            <a:endParaRPr lang="fi-FI"/>
          </a:p>
        </p:txBody>
      </p:sp>
    </p:spTree>
    <p:extLst>
      <p:ext uri="{BB962C8B-B14F-4D97-AF65-F5344CB8AC3E}">
        <p14:creationId xmlns:p14="http://schemas.microsoft.com/office/powerpoint/2010/main" val="407657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18</a:t>
            </a:fld>
            <a:endParaRPr lang="fi-FI"/>
          </a:p>
        </p:txBody>
      </p:sp>
    </p:spTree>
    <p:extLst>
      <p:ext uri="{BB962C8B-B14F-4D97-AF65-F5344CB8AC3E}">
        <p14:creationId xmlns:p14="http://schemas.microsoft.com/office/powerpoint/2010/main" val="46821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19</a:t>
            </a:fld>
            <a:endParaRPr lang="fi-FI"/>
          </a:p>
        </p:txBody>
      </p:sp>
    </p:spTree>
    <p:extLst>
      <p:ext uri="{BB962C8B-B14F-4D97-AF65-F5344CB8AC3E}">
        <p14:creationId xmlns:p14="http://schemas.microsoft.com/office/powerpoint/2010/main" val="62712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20</a:t>
            </a:fld>
            <a:endParaRPr lang="fi-FI"/>
          </a:p>
        </p:txBody>
      </p:sp>
    </p:spTree>
    <p:extLst>
      <p:ext uri="{BB962C8B-B14F-4D97-AF65-F5344CB8AC3E}">
        <p14:creationId xmlns:p14="http://schemas.microsoft.com/office/powerpoint/2010/main" val="326162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21</a:t>
            </a:fld>
            <a:endParaRPr lang="fi-FI"/>
          </a:p>
        </p:txBody>
      </p:sp>
    </p:spTree>
    <p:extLst>
      <p:ext uri="{BB962C8B-B14F-4D97-AF65-F5344CB8AC3E}">
        <p14:creationId xmlns:p14="http://schemas.microsoft.com/office/powerpoint/2010/main" val="344210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22</a:t>
            </a:fld>
            <a:endParaRPr lang="fi-FI"/>
          </a:p>
        </p:txBody>
      </p:sp>
    </p:spTree>
    <p:extLst>
      <p:ext uri="{BB962C8B-B14F-4D97-AF65-F5344CB8AC3E}">
        <p14:creationId xmlns:p14="http://schemas.microsoft.com/office/powerpoint/2010/main" val="523551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23</a:t>
            </a:fld>
            <a:endParaRPr lang="fi-FI"/>
          </a:p>
        </p:txBody>
      </p:sp>
    </p:spTree>
    <p:extLst>
      <p:ext uri="{BB962C8B-B14F-4D97-AF65-F5344CB8AC3E}">
        <p14:creationId xmlns:p14="http://schemas.microsoft.com/office/powerpoint/2010/main" val="322294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25</a:t>
            </a:fld>
            <a:endParaRPr lang="fi-FI"/>
          </a:p>
        </p:txBody>
      </p:sp>
    </p:spTree>
    <p:extLst>
      <p:ext uri="{BB962C8B-B14F-4D97-AF65-F5344CB8AC3E}">
        <p14:creationId xmlns:p14="http://schemas.microsoft.com/office/powerpoint/2010/main" val="25270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3</a:t>
            </a:fld>
            <a:endParaRPr lang="fi-FI"/>
          </a:p>
        </p:txBody>
      </p:sp>
    </p:spTree>
    <p:extLst>
      <p:ext uri="{BB962C8B-B14F-4D97-AF65-F5344CB8AC3E}">
        <p14:creationId xmlns:p14="http://schemas.microsoft.com/office/powerpoint/2010/main" val="283251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4</a:t>
            </a:fld>
            <a:endParaRPr lang="fi-FI"/>
          </a:p>
        </p:txBody>
      </p:sp>
    </p:spTree>
    <p:extLst>
      <p:ext uri="{BB962C8B-B14F-4D97-AF65-F5344CB8AC3E}">
        <p14:creationId xmlns:p14="http://schemas.microsoft.com/office/powerpoint/2010/main" val="20111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9</a:t>
            </a:fld>
            <a:endParaRPr lang="fi-FI"/>
          </a:p>
        </p:txBody>
      </p:sp>
    </p:spTree>
    <p:extLst>
      <p:ext uri="{BB962C8B-B14F-4D97-AF65-F5344CB8AC3E}">
        <p14:creationId xmlns:p14="http://schemas.microsoft.com/office/powerpoint/2010/main" val="3645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11</a:t>
            </a:fld>
            <a:endParaRPr lang="fi-FI"/>
          </a:p>
        </p:txBody>
      </p:sp>
    </p:spTree>
    <p:extLst>
      <p:ext uri="{BB962C8B-B14F-4D97-AF65-F5344CB8AC3E}">
        <p14:creationId xmlns:p14="http://schemas.microsoft.com/office/powerpoint/2010/main" val="318493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12</a:t>
            </a:fld>
            <a:endParaRPr lang="fi-FI"/>
          </a:p>
        </p:txBody>
      </p:sp>
    </p:spTree>
    <p:extLst>
      <p:ext uri="{BB962C8B-B14F-4D97-AF65-F5344CB8AC3E}">
        <p14:creationId xmlns:p14="http://schemas.microsoft.com/office/powerpoint/2010/main" val="254998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13</a:t>
            </a:fld>
            <a:endParaRPr lang="fi-FI"/>
          </a:p>
        </p:txBody>
      </p:sp>
    </p:spTree>
    <p:extLst>
      <p:ext uri="{BB962C8B-B14F-4D97-AF65-F5344CB8AC3E}">
        <p14:creationId xmlns:p14="http://schemas.microsoft.com/office/powerpoint/2010/main" val="303373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14</a:t>
            </a:fld>
            <a:endParaRPr lang="fi-FI"/>
          </a:p>
        </p:txBody>
      </p:sp>
    </p:spTree>
    <p:extLst>
      <p:ext uri="{BB962C8B-B14F-4D97-AF65-F5344CB8AC3E}">
        <p14:creationId xmlns:p14="http://schemas.microsoft.com/office/powerpoint/2010/main" val="209552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048A064-CE29-A142-8BC8-3A7027F61D8C}" type="slidenum">
              <a:rPr lang="fi-FI" smtClean="0"/>
              <a:t>15</a:t>
            </a:fld>
            <a:endParaRPr lang="fi-FI"/>
          </a:p>
        </p:txBody>
      </p:sp>
    </p:spTree>
    <p:extLst>
      <p:ext uri="{BB962C8B-B14F-4D97-AF65-F5344CB8AC3E}">
        <p14:creationId xmlns:p14="http://schemas.microsoft.com/office/powerpoint/2010/main" val="121202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25F49-E62E-684D-A145-70E6EF318CD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115A642-7622-B247-A79F-D747FA7AF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150CFBB-1C19-2242-89A0-E2CBE05350D4}"/>
              </a:ext>
            </a:extLst>
          </p:cNvPr>
          <p:cNvSpPr>
            <a:spLocks noGrp="1"/>
          </p:cNvSpPr>
          <p:nvPr>
            <p:ph type="dt" sz="half" idx="10"/>
          </p:nvPr>
        </p:nvSpPr>
        <p:spPr/>
        <p:txBody>
          <a:bodyPr/>
          <a:lstStyle/>
          <a:p>
            <a:fld id="{484721F2-2A4B-DC41-84D0-D0D38B490423}" type="datetime1">
              <a:rPr lang="fi-FI" smtClean="0"/>
              <a:t>9.10.2024</a:t>
            </a:fld>
            <a:endParaRPr lang="fi-FI"/>
          </a:p>
        </p:txBody>
      </p:sp>
      <p:sp>
        <p:nvSpPr>
          <p:cNvPr id="5" name="Alatunnisteen paikkamerkki 4">
            <a:extLst>
              <a:ext uri="{FF2B5EF4-FFF2-40B4-BE49-F238E27FC236}">
                <a16:creationId xmlns:a16="http://schemas.microsoft.com/office/drawing/2014/main" id="{0F8B8B11-CEAC-FD48-B513-FB291D98D67E}"/>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A76DC3CD-7000-344F-A84A-CFDE14731A40}"/>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21761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22665-AAF0-EF4A-9353-1FB3F9E6A07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80B1EEA-D2B7-B84D-AA47-FA160C3853A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28027F5-02C6-B445-A744-EA954037F3C9}"/>
              </a:ext>
            </a:extLst>
          </p:cNvPr>
          <p:cNvSpPr>
            <a:spLocks noGrp="1"/>
          </p:cNvSpPr>
          <p:nvPr>
            <p:ph type="dt" sz="half" idx="10"/>
          </p:nvPr>
        </p:nvSpPr>
        <p:spPr/>
        <p:txBody>
          <a:bodyPr/>
          <a:lstStyle/>
          <a:p>
            <a:fld id="{8DB82987-D68F-AD45-9907-63AB57D66555}" type="datetime1">
              <a:rPr lang="fi-FI" smtClean="0"/>
              <a:t>9.10.2024</a:t>
            </a:fld>
            <a:endParaRPr lang="fi-FI"/>
          </a:p>
        </p:txBody>
      </p:sp>
      <p:sp>
        <p:nvSpPr>
          <p:cNvPr id="5" name="Alatunnisteen paikkamerkki 4">
            <a:extLst>
              <a:ext uri="{FF2B5EF4-FFF2-40B4-BE49-F238E27FC236}">
                <a16:creationId xmlns:a16="http://schemas.microsoft.com/office/drawing/2014/main" id="{FCD6260F-CCF2-FC42-86BA-CCA4BD623F79}"/>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2C2E039C-158D-354C-8509-4E4AD15E47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68580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C53C224-0B83-EB4C-885B-638FBD2B2D0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1B8C775-A021-6C49-A61C-331A06FB107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EFAD33-8F1F-BF4C-8381-9AA9CB113E50}"/>
              </a:ext>
            </a:extLst>
          </p:cNvPr>
          <p:cNvSpPr>
            <a:spLocks noGrp="1"/>
          </p:cNvSpPr>
          <p:nvPr>
            <p:ph type="dt" sz="half" idx="10"/>
          </p:nvPr>
        </p:nvSpPr>
        <p:spPr/>
        <p:txBody>
          <a:bodyPr/>
          <a:lstStyle/>
          <a:p>
            <a:fld id="{03F5B74E-43EB-AC4C-B694-AC630504C910}" type="datetime1">
              <a:rPr lang="fi-FI" smtClean="0"/>
              <a:t>9.10.2024</a:t>
            </a:fld>
            <a:endParaRPr lang="fi-FI"/>
          </a:p>
        </p:txBody>
      </p:sp>
      <p:sp>
        <p:nvSpPr>
          <p:cNvPr id="5" name="Alatunnisteen paikkamerkki 4">
            <a:extLst>
              <a:ext uri="{FF2B5EF4-FFF2-40B4-BE49-F238E27FC236}">
                <a16:creationId xmlns:a16="http://schemas.microsoft.com/office/drawing/2014/main" id="{7EF3895A-B10E-EE44-9C4F-E290B694D75E}"/>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7659F380-9E00-FE43-BD4C-D4C317DDBB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68764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51CA-B874-DB4D-A6F2-F652387A947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30186F1-E3D6-A24E-A9A6-72965AE234A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96FC9D8-FE37-3245-A0FC-24B0011F156B}"/>
              </a:ext>
            </a:extLst>
          </p:cNvPr>
          <p:cNvSpPr>
            <a:spLocks noGrp="1"/>
          </p:cNvSpPr>
          <p:nvPr>
            <p:ph type="dt" sz="half" idx="10"/>
          </p:nvPr>
        </p:nvSpPr>
        <p:spPr/>
        <p:txBody>
          <a:bodyPr/>
          <a:lstStyle/>
          <a:p>
            <a:fld id="{EE268E74-DAF5-8E42-AF9D-AABEDAF6FF9B}" type="datetime1">
              <a:rPr lang="fi-FI" smtClean="0"/>
              <a:t>9.10.2024</a:t>
            </a:fld>
            <a:endParaRPr lang="fi-FI"/>
          </a:p>
        </p:txBody>
      </p:sp>
      <p:sp>
        <p:nvSpPr>
          <p:cNvPr id="5" name="Alatunnisteen paikkamerkki 4">
            <a:extLst>
              <a:ext uri="{FF2B5EF4-FFF2-40B4-BE49-F238E27FC236}">
                <a16:creationId xmlns:a16="http://schemas.microsoft.com/office/drawing/2014/main" id="{CBA3097B-CB4F-1E4D-A25E-D98CD1F670F2}"/>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1032DB2A-6B2F-7840-990C-88E636E969D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2018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7A16B-55F2-2E4D-9354-044EB1971C9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8E934E9-29FA-3840-AE0C-DF5B853BF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4D521A8-DCE0-AF41-95D5-95E8273DC099}"/>
              </a:ext>
            </a:extLst>
          </p:cNvPr>
          <p:cNvSpPr>
            <a:spLocks noGrp="1"/>
          </p:cNvSpPr>
          <p:nvPr>
            <p:ph type="dt" sz="half" idx="10"/>
          </p:nvPr>
        </p:nvSpPr>
        <p:spPr/>
        <p:txBody>
          <a:bodyPr/>
          <a:lstStyle/>
          <a:p>
            <a:fld id="{BFF630D1-616D-BC49-8419-54B6544657E4}" type="datetime1">
              <a:rPr lang="fi-FI" smtClean="0"/>
              <a:t>9.10.2024</a:t>
            </a:fld>
            <a:endParaRPr lang="fi-FI"/>
          </a:p>
        </p:txBody>
      </p:sp>
      <p:sp>
        <p:nvSpPr>
          <p:cNvPr id="5" name="Alatunnisteen paikkamerkki 4">
            <a:extLst>
              <a:ext uri="{FF2B5EF4-FFF2-40B4-BE49-F238E27FC236}">
                <a16:creationId xmlns:a16="http://schemas.microsoft.com/office/drawing/2014/main" id="{CBAEB666-F419-FC43-BBB8-4A6D5B99345B}"/>
              </a:ext>
            </a:extLst>
          </p:cNvPr>
          <p:cNvSpPr>
            <a:spLocks noGrp="1"/>
          </p:cNvSpPr>
          <p:nvPr>
            <p:ph type="ftr" sz="quarter" idx="11"/>
          </p:nvPr>
        </p:nvSpPr>
        <p:spPr/>
        <p:txBody>
          <a:bodyPr/>
          <a:lstStyle/>
          <a:p>
            <a:r>
              <a:rPr lang="fi-FI"/>
              <a:t>Pohjois-Savon liitto</a:t>
            </a:r>
          </a:p>
        </p:txBody>
      </p:sp>
      <p:sp>
        <p:nvSpPr>
          <p:cNvPr id="6" name="Dian numeron paikkamerkki 5">
            <a:extLst>
              <a:ext uri="{FF2B5EF4-FFF2-40B4-BE49-F238E27FC236}">
                <a16:creationId xmlns:a16="http://schemas.microsoft.com/office/drawing/2014/main" id="{0A213633-E52E-7241-ABDF-22D6D4AF8DB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42241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C6DF89-E9FD-344A-8008-7E07A038BE7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8B1C6EA-0947-F546-9894-2D088652D2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A308E71-EFE2-7A4D-9C79-59EA91BE32C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E17D40D-7A4C-0942-B29C-8F0E9166E729}"/>
              </a:ext>
            </a:extLst>
          </p:cNvPr>
          <p:cNvSpPr>
            <a:spLocks noGrp="1"/>
          </p:cNvSpPr>
          <p:nvPr>
            <p:ph type="dt" sz="half" idx="10"/>
          </p:nvPr>
        </p:nvSpPr>
        <p:spPr/>
        <p:txBody>
          <a:bodyPr/>
          <a:lstStyle/>
          <a:p>
            <a:fld id="{8A0D1533-F09A-9747-8891-BAE59A1202D2}" type="datetime1">
              <a:rPr lang="fi-FI" smtClean="0"/>
              <a:t>9.10.2024</a:t>
            </a:fld>
            <a:endParaRPr lang="fi-FI"/>
          </a:p>
        </p:txBody>
      </p:sp>
      <p:sp>
        <p:nvSpPr>
          <p:cNvPr id="6" name="Alatunnisteen paikkamerkki 5">
            <a:extLst>
              <a:ext uri="{FF2B5EF4-FFF2-40B4-BE49-F238E27FC236}">
                <a16:creationId xmlns:a16="http://schemas.microsoft.com/office/drawing/2014/main" id="{58A8CF60-B37B-9440-84BF-80A26C837A03}"/>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C51DA92F-BF20-6547-BF2A-194374AFB64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86508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2D49E6-4A38-D84D-BC23-3364E72E5F1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3BD7035-F2AB-A240-8FBC-43D60618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BD8A94-C435-8540-9DA3-0E54668620D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D1F8588-D529-4C4C-8ED8-54E9FDD5E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F74E7F5-A68B-9A47-919B-5BD4AD211D3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2D3438A-9016-1D4D-BBEA-8352C50C5841}"/>
              </a:ext>
            </a:extLst>
          </p:cNvPr>
          <p:cNvSpPr>
            <a:spLocks noGrp="1"/>
          </p:cNvSpPr>
          <p:nvPr>
            <p:ph type="dt" sz="half" idx="10"/>
          </p:nvPr>
        </p:nvSpPr>
        <p:spPr/>
        <p:txBody>
          <a:bodyPr/>
          <a:lstStyle/>
          <a:p>
            <a:fld id="{89D03EEE-A3E8-6F43-B958-D24E3BD4CD4A}" type="datetime1">
              <a:rPr lang="fi-FI" smtClean="0"/>
              <a:t>9.10.2024</a:t>
            </a:fld>
            <a:endParaRPr lang="fi-FI"/>
          </a:p>
        </p:txBody>
      </p:sp>
      <p:sp>
        <p:nvSpPr>
          <p:cNvPr id="8" name="Alatunnisteen paikkamerkki 7">
            <a:extLst>
              <a:ext uri="{FF2B5EF4-FFF2-40B4-BE49-F238E27FC236}">
                <a16:creationId xmlns:a16="http://schemas.microsoft.com/office/drawing/2014/main" id="{3229C945-850A-B84E-ADD9-9809E56B2845}"/>
              </a:ext>
            </a:extLst>
          </p:cNvPr>
          <p:cNvSpPr>
            <a:spLocks noGrp="1"/>
          </p:cNvSpPr>
          <p:nvPr>
            <p:ph type="ftr" sz="quarter" idx="11"/>
          </p:nvPr>
        </p:nvSpPr>
        <p:spPr/>
        <p:txBody>
          <a:bodyPr/>
          <a:lstStyle/>
          <a:p>
            <a:r>
              <a:rPr lang="fi-FI"/>
              <a:t>Pohjois-Savon liitto</a:t>
            </a:r>
          </a:p>
        </p:txBody>
      </p:sp>
      <p:sp>
        <p:nvSpPr>
          <p:cNvPr id="9" name="Dian numeron paikkamerkki 8">
            <a:extLst>
              <a:ext uri="{FF2B5EF4-FFF2-40B4-BE49-F238E27FC236}">
                <a16:creationId xmlns:a16="http://schemas.microsoft.com/office/drawing/2014/main" id="{46128676-7DE0-DE4E-A7B4-2E56C0C2A8A2}"/>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00627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726C91-A6FE-3441-A764-79CF0848FC8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70BB0B0-2419-634F-95EA-878537E3C8BA}"/>
              </a:ext>
            </a:extLst>
          </p:cNvPr>
          <p:cNvSpPr>
            <a:spLocks noGrp="1"/>
          </p:cNvSpPr>
          <p:nvPr>
            <p:ph type="dt" sz="half" idx="10"/>
          </p:nvPr>
        </p:nvSpPr>
        <p:spPr/>
        <p:txBody>
          <a:bodyPr/>
          <a:lstStyle/>
          <a:p>
            <a:fld id="{8A0203B1-E4F1-B840-B3EB-3403192BE77E}" type="datetime1">
              <a:rPr lang="fi-FI" smtClean="0"/>
              <a:t>9.10.2024</a:t>
            </a:fld>
            <a:endParaRPr lang="fi-FI"/>
          </a:p>
        </p:txBody>
      </p:sp>
      <p:sp>
        <p:nvSpPr>
          <p:cNvPr id="4" name="Alatunnisteen paikkamerkki 3">
            <a:extLst>
              <a:ext uri="{FF2B5EF4-FFF2-40B4-BE49-F238E27FC236}">
                <a16:creationId xmlns:a16="http://schemas.microsoft.com/office/drawing/2014/main" id="{8BF34AB5-D6E3-FD48-A46B-3291B8056A49}"/>
              </a:ext>
            </a:extLst>
          </p:cNvPr>
          <p:cNvSpPr>
            <a:spLocks noGrp="1"/>
          </p:cNvSpPr>
          <p:nvPr>
            <p:ph type="ftr" sz="quarter" idx="11"/>
          </p:nvPr>
        </p:nvSpPr>
        <p:spPr/>
        <p:txBody>
          <a:bodyPr/>
          <a:lstStyle/>
          <a:p>
            <a:r>
              <a:rPr lang="fi-FI"/>
              <a:t>Pohjois-Savon liitto</a:t>
            </a:r>
          </a:p>
        </p:txBody>
      </p:sp>
      <p:sp>
        <p:nvSpPr>
          <p:cNvPr id="5" name="Dian numeron paikkamerkki 4">
            <a:extLst>
              <a:ext uri="{FF2B5EF4-FFF2-40B4-BE49-F238E27FC236}">
                <a16:creationId xmlns:a16="http://schemas.microsoft.com/office/drawing/2014/main" id="{F19C23E5-74E6-B941-A1C6-CC1F409E10A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1698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A2673C0-FB60-6946-A13C-DC27C57FE2D9}"/>
              </a:ext>
            </a:extLst>
          </p:cNvPr>
          <p:cNvSpPr>
            <a:spLocks noGrp="1"/>
          </p:cNvSpPr>
          <p:nvPr>
            <p:ph type="dt" sz="half" idx="10"/>
          </p:nvPr>
        </p:nvSpPr>
        <p:spPr/>
        <p:txBody>
          <a:bodyPr/>
          <a:lstStyle/>
          <a:p>
            <a:fld id="{EABB8A68-CB4B-C847-A3EC-F72CD206FC96}" type="datetime1">
              <a:rPr lang="fi-FI" smtClean="0"/>
              <a:t>9.10.2024</a:t>
            </a:fld>
            <a:endParaRPr lang="fi-FI"/>
          </a:p>
        </p:txBody>
      </p:sp>
      <p:sp>
        <p:nvSpPr>
          <p:cNvPr id="3" name="Alatunnisteen paikkamerkki 2">
            <a:extLst>
              <a:ext uri="{FF2B5EF4-FFF2-40B4-BE49-F238E27FC236}">
                <a16:creationId xmlns:a16="http://schemas.microsoft.com/office/drawing/2014/main" id="{690C1796-3FDB-2241-A6C7-A070A2C26902}"/>
              </a:ext>
            </a:extLst>
          </p:cNvPr>
          <p:cNvSpPr>
            <a:spLocks noGrp="1"/>
          </p:cNvSpPr>
          <p:nvPr>
            <p:ph type="ftr" sz="quarter" idx="11"/>
          </p:nvPr>
        </p:nvSpPr>
        <p:spPr/>
        <p:txBody>
          <a:bodyPr/>
          <a:lstStyle/>
          <a:p>
            <a:r>
              <a:rPr lang="fi-FI"/>
              <a:t>Pohjois-Savon liitto</a:t>
            </a:r>
          </a:p>
        </p:txBody>
      </p:sp>
      <p:sp>
        <p:nvSpPr>
          <p:cNvPr id="4" name="Dian numeron paikkamerkki 3">
            <a:extLst>
              <a:ext uri="{FF2B5EF4-FFF2-40B4-BE49-F238E27FC236}">
                <a16:creationId xmlns:a16="http://schemas.microsoft.com/office/drawing/2014/main" id="{67723E77-8499-7B45-9894-38F0A2C69B43}"/>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65073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35245C-88D3-B344-A5E4-78AAE8FE60B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1A589A8-4763-3243-BCB9-85806450D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6E57D7F-FFEB-E04A-8828-537878683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0D9A31E-16F4-DA4D-B8CF-9419A9F1CE01}"/>
              </a:ext>
            </a:extLst>
          </p:cNvPr>
          <p:cNvSpPr>
            <a:spLocks noGrp="1"/>
          </p:cNvSpPr>
          <p:nvPr>
            <p:ph type="dt" sz="half" idx="10"/>
          </p:nvPr>
        </p:nvSpPr>
        <p:spPr/>
        <p:txBody>
          <a:bodyPr/>
          <a:lstStyle/>
          <a:p>
            <a:fld id="{C4D555FD-96D7-EC42-9D89-B9192CE566F8}" type="datetime1">
              <a:rPr lang="fi-FI" smtClean="0"/>
              <a:t>9.10.2024</a:t>
            </a:fld>
            <a:endParaRPr lang="fi-FI"/>
          </a:p>
        </p:txBody>
      </p:sp>
      <p:sp>
        <p:nvSpPr>
          <p:cNvPr id="6" name="Alatunnisteen paikkamerkki 5">
            <a:extLst>
              <a:ext uri="{FF2B5EF4-FFF2-40B4-BE49-F238E27FC236}">
                <a16:creationId xmlns:a16="http://schemas.microsoft.com/office/drawing/2014/main" id="{D4D0D621-B744-5B4A-B6CB-FB3D02307481}"/>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4EFEB604-2190-364D-9776-B7E1815105DD}"/>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17821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39DBE2-CAC4-3B48-807D-4BA93EABE41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30EA694-1D42-BE4E-BBF5-0C564FBA3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8E535506-7175-5142-A0D8-90110FAB7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5029221-B69D-6D42-AE19-3BD1C5EC653F}"/>
              </a:ext>
            </a:extLst>
          </p:cNvPr>
          <p:cNvSpPr>
            <a:spLocks noGrp="1"/>
          </p:cNvSpPr>
          <p:nvPr>
            <p:ph type="dt" sz="half" idx="10"/>
          </p:nvPr>
        </p:nvSpPr>
        <p:spPr/>
        <p:txBody>
          <a:bodyPr/>
          <a:lstStyle/>
          <a:p>
            <a:fld id="{CE7BEB06-C2C9-6141-AA91-250AA4D9D3F2}" type="datetime1">
              <a:rPr lang="fi-FI" smtClean="0"/>
              <a:t>9.10.2024</a:t>
            </a:fld>
            <a:endParaRPr lang="fi-FI"/>
          </a:p>
        </p:txBody>
      </p:sp>
      <p:sp>
        <p:nvSpPr>
          <p:cNvPr id="6" name="Alatunnisteen paikkamerkki 5">
            <a:extLst>
              <a:ext uri="{FF2B5EF4-FFF2-40B4-BE49-F238E27FC236}">
                <a16:creationId xmlns:a16="http://schemas.microsoft.com/office/drawing/2014/main" id="{7B593506-999B-BF43-9D50-5E538CBA796C}"/>
              </a:ext>
            </a:extLst>
          </p:cNvPr>
          <p:cNvSpPr>
            <a:spLocks noGrp="1"/>
          </p:cNvSpPr>
          <p:nvPr>
            <p:ph type="ftr" sz="quarter" idx="11"/>
          </p:nvPr>
        </p:nvSpPr>
        <p:spPr/>
        <p:txBody>
          <a:bodyPr/>
          <a:lstStyle/>
          <a:p>
            <a:r>
              <a:rPr lang="fi-FI"/>
              <a:t>Pohjois-Savon liitto</a:t>
            </a:r>
          </a:p>
        </p:txBody>
      </p:sp>
      <p:sp>
        <p:nvSpPr>
          <p:cNvPr id="7" name="Dian numeron paikkamerkki 6">
            <a:extLst>
              <a:ext uri="{FF2B5EF4-FFF2-40B4-BE49-F238E27FC236}">
                <a16:creationId xmlns:a16="http://schemas.microsoft.com/office/drawing/2014/main" id="{C4E720A0-C01B-6C45-AE38-0C8CC4DB744B}"/>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91321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11">
            <a:alpha val="89699"/>
          </a:srgb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0706ABC-6C73-5846-A04F-62F05B4DF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922E224-D430-B443-9D0C-E9F88E8D8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11756FB0-4F53-9848-97B2-91F65346B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9B1F0-F0BB-ED41-B70D-57B242437F06}" type="datetime1">
              <a:rPr lang="fi-FI" smtClean="0"/>
              <a:t>9.10.2024</a:t>
            </a:fld>
            <a:endParaRPr lang="fi-FI"/>
          </a:p>
        </p:txBody>
      </p:sp>
      <p:sp>
        <p:nvSpPr>
          <p:cNvPr id="5" name="Alatunnisteen paikkamerkki 4">
            <a:extLst>
              <a:ext uri="{FF2B5EF4-FFF2-40B4-BE49-F238E27FC236}">
                <a16:creationId xmlns:a16="http://schemas.microsoft.com/office/drawing/2014/main" id="{3A737347-ED9D-C743-A276-B8681A7FE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Pohjois-Savon liitto</a:t>
            </a:r>
          </a:p>
        </p:txBody>
      </p:sp>
      <p:sp>
        <p:nvSpPr>
          <p:cNvPr id="6" name="Dian numeron paikkamerkki 5">
            <a:extLst>
              <a:ext uri="{FF2B5EF4-FFF2-40B4-BE49-F238E27FC236}">
                <a16:creationId xmlns:a16="http://schemas.microsoft.com/office/drawing/2014/main" id="{B2E40F17-99BC-094C-BE33-4FC366B2F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FB05F-C28E-B84D-8621-8D9B2726A5C0}" type="slidenum">
              <a:rPr lang="fi-FI" smtClean="0"/>
              <a:t>‹#›</a:t>
            </a:fld>
            <a:endParaRPr lang="fi-FI"/>
          </a:p>
        </p:txBody>
      </p:sp>
    </p:spTree>
    <p:extLst>
      <p:ext uri="{BB962C8B-B14F-4D97-AF65-F5344CB8AC3E}">
        <p14:creationId xmlns:p14="http://schemas.microsoft.com/office/powerpoint/2010/main" val="151961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000"/>
          </a:schemeClr>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970A147E-E1C2-5D42-B3DD-715E928B6F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435350"/>
            <a:ext cx="12192000" cy="3422650"/>
          </a:xfrm>
          <a:prstGeom prst="rect">
            <a:avLst/>
          </a:prstGeom>
        </p:spPr>
      </p:pic>
      <p:sp>
        <p:nvSpPr>
          <p:cNvPr id="2" name="Otsikko 1">
            <a:extLst>
              <a:ext uri="{FF2B5EF4-FFF2-40B4-BE49-F238E27FC236}">
                <a16:creationId xmlns:a16="http://schemas.microsoft.com/office/drawing/2014/main" id="{81E5F876-A843-1E4E-8585-49231887D222}"/>
              </a:ext>
            </a:extLst>
          </p:cNvPr>
          <p:cNvSpPr>
            <a:spLocks noGrp="1"/>
          </p:cNvSpPr>
          <p:nvPr>
            <p:ph type="title"/>
          </p:nvPr>
        </p:nvSpPr>
        <p:spPr>
          <a:xfrm>
            <a:off x="1443385" y="1785871"/>
            <a:ext cx="10376648" cy="1325563"/>
          </a:xfrm>
        </p:spPr>
        <p:txBody>
          <a:bodyPr/>
          <a:lstStyle/>
          <a:p>
            <a:r>
              <a:rPr lang="fi-FI" dirty="0">
                <a:solidFill>
                  <a:srgbClr val="FFCC11"/>
                </a:solidFill>
              </a:rPr>
              <a:t>Pohjois-Savon kuntien tilinpäätökset 2023</a:t>
            </a:r>
          </a:p>
        </p:txBody>
      </p:sp>
      <p:pic>
        <p:nvPicPr>
          <p:cNvPr id="7" name="Kuva 6">
            <a:extLst>
              <a:ext uri="{FF2B5EF4-FFF2-40B4-BE49-F238E27FC236}">
                <a16:creationId xmlns:a16="http://schemas.microsoft.com/office/drawing/2014/main" id="{B8B38D25-4AAD-B44C-A689-EB33BA0485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3238" y="410258"/>
            <a:ext cx="4306795" cy="1214737"/>
          </a:xfrm>
          <a:prstGeom prst="rect">
            <a:avLst/>
          </a:prstGeom>
        </p:spPr>
      </p:pic>
      <p:sp>
        <p:nvSpPr>
          <p:cNvPr id="6" name="Tekstiruutu 5">
            <a:extLst>
              <a:ext uri="{FF2B5EF4-FFF2-40B4-BE49-F238E27FC236}">
                <a16:creationId xmlns:a16="http://schemas.microsoft.com/office/drawing/2014/main" id="{A901E94D-3D54-7A4E-96F9-3DFDFFC60130}"/>
              </a:ext>
            </a:extLst>
          </p:cNvPr>
          <p:cNvSpPr txBox="1"/>
          <p:nvPr/>
        </p:nvSpPr>
        <p:spPr>
          <a:xfrm>
            <a:off x="0" y="6448561"/>
            <a:ext cx="11852112" cy="400110"/>
          </a:xfrm>
          <a:prstGeom prst="rect">
            <a:avLst/>
          </a:prstGeom>
          <a:noFill/>
        </p:spPr>
        <p:txBody>
          <a:bodyPr wrap="square" rtlCol="0">
            <a:spAutoFit/>
          </a:bodyPr>
          <a:lstStyle/>
          <a:p>
            <a:r>
              <a:rPr lang="fi-FI" sz="1000" dirty="0"/>
              <a:t>Lähde: Kysely Pohjois-Savon kunnille, maalis-huhtikuu 2024</a:t>
            </a:r>
          </a:p>
          <a:p>
            <a:r>
              <a:rPr lang="fi-FI" sz="1000" dirty="0"/>
              <a:t>Täydennetty Lapinlahden kunnan konsernitiedot lokakuu 2024</a:t>
            </a:r>
          </a:p>
        </p:txBody>
      </p:sp>
    </p:spTree>
    <p:extLst>
      <p:ext uri="{BB962C8B-B14F-4D97-AF65-F5344CB8AC3E}">
        <p14:creationId xmlns:p14="http://schemas.microsoft.com/office/powerpoint/2010/main" val="129930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(€/as.) 4/7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67A3CC0A-D378-415E-8ED3-FF54E41EDBD5}"/>
              </a:ext>
            </a:extLst>
          </p:cNvPr>
          <p:cNvGraphicFramePr>
            <a:graphicFrameLocks noGrp="1"/>
          </p:cNvGraphicFramePr>
          <p:nvPr>
            <p:extLst>
              <p:ext uri="{D42A27DB-BD31-4B8C-83A1-F6EECF244321}">
                <p14:modId xmlns:p14="http://schemas.microsoft.com/office/powerpoint/2010/main" val="3279597073"/>
              </p:ext>
            </p:extLst>
          </p:nvPr>
        </p:nvGraphicFramePr>
        <p:xfrm>
          <a:off x="710877" y="1488880"/>
          <a:ext cx="10764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3149966210"/>
                    </a:ext>
                  </a:extLst>
                </a:gridCol>
                <a:gridCol w="828000">
                  <a:extLst>
                    <a:ext uri="{9D8B030D-6E8A-4147-A177-3AD203B41FA5}">
                      <a16:colId xmlns:a16="http://schemas.microsoft.com/office/drawing/2014/main" val="582295757"/>
                    </a:ext>
                  </a:extLst>
                </a:gridCol>
                <a:gridCol w="828000">
                  <a:extLst>
                    <a:ext uri="{9D8B030D-6E8A-4147-A177-3AD203B41FA5}">
                      <a16:colId xmlns:a16="http://schemas.microsoft.com/office/drawing/2014/main" val="3483607235"/>
                    </a:ext>
                  </a:extLst>
                </a:gridCol>
                <a:gridCol w="828000">
                  <a:extLst>
                    <a:ext uri="{9D8B030D-6E8A-4147-A177-3AD203B41FA5}">
                      <a16:colId xmlns:a16="http://schemas.microsoft.com/office/drawing/2014/main" val="1057784816"/>
                    </a:ext>
                  </a:extLst>
                </a:gridCol>
                <a:gridCol w="828000">
                  <a:extLst>
                    <a:ext uri="{9D8B030D-6E8A-4147-A177-3AD203B41FA5}">
                      <a16:colId xmlns:a16="http://schemas.microsoft.com/office/drawing/2014/main" val="2513661225"/>
                    </a:ext>
                  </a:extLst>
                </a:gridCol>
                <a:gridCol w="828000">
                  <a:extLst>
                    <a:ext uri="{9D8B030D-6E8A-4147-A177-3AD203B41FA5}">
                      <a16:colId xmlns:a16="http://schemas.microsoft.com/office/drawing/2014/main" val="3312164532"/>
                    </a:ext>
                  </a:extLst>
                </a:gridCol>
                <a:gridCol w="828000">
                  <a:extLst>
                    <a:ext uri="{9D8B030D-6E8A-4147-A177-3AD203B41FA5}">
                      <a16:colId xmlns:a16="http://schemas.microsoft.com/office/drawing/2014/main" val="4034823442"/>
                    </a:ext>
                  </a:extLst>
                </a:gridCol>
                <a:gridCol w="828000">
                  <a:extLst>
                    <a:ext uri="{9D8B030D-6E8A-4147-A177-3AD203B41FA5}">
                      <a16:colId xmlns:a16="http://schemas.microsoft.com/office/drawing/2014/main" val="2872086897"/>
                    </a:ext>
                  </a:extLst>
                </a:gridCol>
                <a:gridCol w="828000">
                  <a:extLst>
                    <a:ext uri="{9D8B030D-6E8A-4147-A177-3AD203B41FA5}">
                      <a16:colId xmlns:a16="http://schemas.microsoft.com/office/drawing/2014/main" val="3636052394"/>
                    </a:ext>
                  </a:extLst>
                </a:gridCol>
                <a:gridCol w="828000">
                  <a:extLst>
                    <a:ext uri="{9D8B030D-6E8A-4147-A177-3AD203B41FA5}">
                      <a16:colId xmlns:a16="http://schemas.microsoft.com/office/drawing/2014/main" val="3115215517"/>
                    </a:ext>
                  </a:extLst>
                </a:gridCol>
                <a:gridCol w="828000">
                  <a:extLst>
                    <a:ext uri="{9D8B030D-6E8A-4147-A177-3AD203B41FA5}">
                      <a16:colId xmlns:a16="http://schemas.microsoft.com/office/drawing/2014/main" val="698416851"/>
                    </a:ext>
                  </a:extLst>
                </a:gridCol>
                <a:gridCol w="828000">
                  <a:extLst>
                    <a:ext uri="{9D8B030D-6E8A-4147-A177-3AD203B41FA5}">
                      <a16:colId xmlns:a16="http://schemas.microsoft.com/office/drawing/2014/main" val="3260831221"/>
                    </a:ext>
                  </a:extLst>
                </a:gridCol>
                <a:gridCol w="828000">
                  <a:extLst>
                    <a:ext uri="{9D8B030D-6E8A-4147-A177-3AD203B41FA5}">
                      <a16:colId xmlns:a16="http://schemas.microsoft.com/office/drawing/2014/main" val="1756733325"/>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tulot </a:t>
                      </a:r>
                      <a:r>
                        <a:rPr lang="fi-FI" sz="1100" b="1" i="0" u="none" strike="noStrike" baseline="30000" dirty="0">
                          <a:solidFill>
                            <a:srgbClr val="000000"/>
                          </a:solidFill>
                          <a:effectLst/>
                          <a:latin typeface="Calibri" panose="020F0502020204030204" pitchFamily="34" charset="0"/>
                        </a:rPr>
                        <a:t>1)</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Myynti-</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Maksu-</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Tuet ja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avustukset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Muut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toiminta-</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Valmistus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omaan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käyttöön</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menot </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yhteensä</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Henkilöstö-</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Palvelujen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ostot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Muut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toiminta-</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kate</a:t>
                      </a: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1 237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4 553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2 527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2 557</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1 876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647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2 423</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536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2 412</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3 732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2 735</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2 759</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2 417</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558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2 399</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455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2 261</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612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2 845</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2 094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1 081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748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3 021</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4 724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2 349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2 846</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2 943</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3 854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2 847</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779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2 786</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2 602</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1 339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1 255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2 370</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2 461</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3 196</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622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3 076</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996</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315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119</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115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439</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8</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3 507</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1 780</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1 103</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624</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2 533</a:t>
                      </a:r>
                    </a:p>
                  </a:txBody>
                  <a:tcPr marL="36000" marR="36000" marT="18000" marB="18000" anchor="b"/>
                </a:tc>
                <a:extLst>
                  <a:ext uri="{0D108BD9-81ED-4DB2-BD59-A6C34878D82A}">
                    <a16:rowId xmlns:a16="http://schemas.microsoft.com/office/drawing/2014/main" val="2415787187"/>
                  </a:ext>
                </a:extLst>
              </a:tr>
            </a:tbl>
          </a:graphicData>
        </a:graphic>
      </p:graphicFrame>
      <p:sp>
        <p:nvSpPr>
          <p:cNvPr id="3" name="Tekstiruutu 2">
            <a:extLst>
              <a:ext uri="{FF2B5EF4-FFF2-40B4-BE49-F238E27FC236}">
                <a16:creationId xmlns:a16="http://schemas.microsoft.com/office/drawing/2014/main" id="{12C466F0-64FE-E6CB-F7C4-EF76D25BD878}"/>
              </a:ext>
            </a:extLst>
          </p:cNvPr>
          <p:cNvSpPr txBox="1"/>
          <p:nvPr/>
        </p:nvSpPr>
        <p:spPr>
          <a:xfrm>
            <a:off x="0" y="6519446"/>
            <a:ext cx="7036904"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Ml. valmistus omaan käyttöön</a:t>
            </a:r>
          </a:p>
        </p:txBody>
      </p:sp>
    </p:spTree>
    <p:extLst>
      <p:ext uri="{BB962C8B-B14F-4D97-AF65-F5344CB8AC3E}">
        <p14:creationId xmlns:p14="http://schemas.microsoft.com/office/powerpoint/2010/main" val="101563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ja €/as.) 5/7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2E08532A-A192-44ED-8EBE-3883634CCFD4}"/>
              </a:ext>
            </a:extLst>
          </p:cNvPr>
          <p:cNvGraphicFramePr>
            <a:graphicFrameLocks noGrp="1"/>
          </p:cNvGraphicFramePr>
          <p:nvPr>
            <p:extLst>
              <p:ext uri="{D42A27DB-BD31-4B8C-83A1-F6EECF244321}">
                <p14:modId xmlns:p14="http://schemas.microsoft.com/office/powerpoint/2010/main" val="1435182981"/>
              </p:ext>
            </p:extLst>
          </p:nvPr>
        </p:nvGraphicFramePr>
        <p:xfrm>
          <a:off x="458877" y="1499814"/>
          <a:ext cx="11376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3149966210"/>
                    </a:ext>
                  </a:extLst>
                </a:gridCol>
                <a:gridCol w="828000">
                  <a:extLst>
                    <a:ext uri="{9D8B030D-6E8A-4147-A177-3AD203B41FA5}">
                      <a16:colId xmlns:a16="http://schemas.microsoft.com/office/drawing/2014/main" val="582295757"/>
                    </a:ext>
                  </a:extLst>
                </a:gridCol>
                <a:gridCol w="828000">
                  <a:extLst>
                    <a:ext uri="{9D8B030D-6E8A-4147-A177-3AD203B41FA5}">
                      <a16:colId xmlns:a16="http://schemas.microsoft.com/office/drawing/2014/main" val="3483607235"/>
                    </a:ext>
                  </a:extLst>
                </a:gridCol>
                <a:gridCol w="828000">
                  <a:extLst>
                    <a:ext uri="{9D8B030D-6E8A-4147-A177-3AD203B41FA5}">
                      <a16:colId xmlns:a16="http://schemas.microsoft.com/office/drawing/2014/main" val="1057784816"/>
                    </a:ext>
                  </a:extLst>
                </a:gridCol>
                <a:gridCol w="1152000">
                  <a:extLst>
                    <a:ext uri="{9D8B030D-6E8A-4147-A177-3AD203B41FA5}">
                      <a16:colId xmlns:a16="http://schemas.microsoft.com/office/drawing/2014/main" val="2513661225"/>
                    </a:ext>
                  </a:extLst>
                </a:gridCol>
                <a:gridCol w="1116000">
                  <a:extLst>
                    <a:ext uri="{9D8B030D-6E8A-4147-A177-3AD203B41FA5}">
                      <a16:colId xmlns:a16="http://schemas.microsoft.com/office/drawing/2014/main" val="3312164532"/>
                    </a:ext>
                  </a:extLst>
                </a:gridCol>
                <a:gridCol w="828000">
                  <a:extLst>
                    <a:ext uri="{9D8B030D-6E8A-4147-A177-3AD203B41FA5}">
                      <a16:colId xmlns:a16="http://schemas.microsoft.com/office/drawing/2014/main" val="4034823442"/>
                    </a:ext>
                  </a:extLst>
                </a:gridCol>
                <a:gridCol w="828000">
                  <a:extLst>
                    <a:ext uri="{9D8B030D-6E8A-4147-A177-3AD203B41FA5}">
                      <a16:colId xmlns:a16="http://schemas.microsoft.com/office/drawing/2014/main" val="2872086897"/>
                    </a:ext>
                  </a:extLst>
                </a:gridCol>
                <a:gridCol w="828000">
                  <a:extLst>
                    <a:ext uri="{9D8B030D-6E8A-4147-A177-3AD203B41FA5}">
                      <a16:colId xmlns:a16="http://schemas.microsoft.com/office/drawing/2014/main" val="3636052394"/>
                    </a:ext>
                  </a:extLst>
                </a:gridCol>
                <a:gridCol w="828000">
                  <a:extLst>
                    <a:ext uri="{9D8B030D-6E8A-4147-A177-3AD203B41FA5}">
                      <a16:colId xmlns:a16="http://schemas.microsoft.com/office/drawing/2014/main" val="3026694785"/>
                    </a:ext>
                  </a:extLst>
                </a:gridCol>
                <a:gridCol w="828000">
                  <a:extLst>
                    <a:ext uri="{9D8B030D-6E8A-4147-A177-3AD203B41FA5}">
                      <a16:colId xmlns:a16="http://schemas.microsoft.com/office/drawing/2014/main" val="4047165024"/>
                    </a:ext>
                  </a:extLst>
                </a:gridCol>
                <a:gridCol w="828000">
                  <a:extLst>
                    <a:ext uri="{9D8B030D-6E8A-4147-A177-3AD203B41FA5}">
                      <a16:colId xmlns:a16="http://schemas.microsoft.com/office/drawing/2014/main" val="1209765905"/>
                    </a:ext>
                  </a:extLst>
                </a:gridCol>
                <a:gridCol w="828000">
                  <a:extLst>
                    <a:ext uri="{9D8B030D-6E8A-4147-A177-3AD203B41FA5}">
                      <a16:colId xmlns:a16="http://schemas.microsoft.com/office/drawing/2014/main" val="4161660744"/>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Vuosikate</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Vuosikate </a:t>
                      </a:r>
                    </a:p>
                    <a:p>
                      <a:pPr algn="r" fontAlgn="b"/>
                      <a:r>
                        <a:rPr lang="fi-FI" sz="1100" b="0" i="1" u="none" strike="noStrike" dirty="0">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Suunnit. mukaiset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poistot ja arvon-</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alentumiset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Suunnit. mukaiset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poistot ja arvon-</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alentumiset €/as. </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Tilikauden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tulos</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Tilikauden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tulos €/as.</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Tilikauden </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yli-/alijäämä</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Tilikauden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yli-/alijäämä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Vuosikate %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poistoista</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Tulovero-</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prosentti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2023</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Efektiivinen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veroaste v.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2023 </a:t>
                      </a:r>
                      <a:r>
                        <a:rPr lang="fi-FI" sz="1100" b="0" i="1" u="none" strike="noStrike" baseline="30000" dirty="0">
                          <a:solidFill>
                            <a:srgbClr val="000000"/>
                          </a:solidFill>
                          <a:effectLst/>
                          <a:latin typeface="Calibri" panose="020F0502020204030204" pitchFamily="34" charset="0"/>
                        </a:rPr>
                        <a:t>1)</a:t>
                      </a: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14 956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719</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9 920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5 593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269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151 %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5,74</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1 738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128 %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6,11</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5,98</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716</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5,28</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114 %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6,06</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56 665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54 381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104 %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6,14</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4 555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135 %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5,92</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7 141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3 717</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405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192 %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5,96</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408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149 %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5,83</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35 %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6,65</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450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737</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499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5,62</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8 111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8 561</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403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95 %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7,14</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1 227</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219 %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5,63</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2 860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96 %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6,29</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297</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206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5,63</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929</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6,04</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8 311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7 632</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109 %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6,21</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912</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103 %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5,72</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1 108</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323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282 %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5,74</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119 423</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105 543</a:t>
                      </a:r>
                    </a:p>
                  </a:txBody>
                  <a:tcPr marL="36000" marR="36000" marT="18000" marB="18000" anchor="b"/>
                </a:tc>
                <a:tc>
                  <a:txBody>
                    <a:bodyPr/>
                    <a:lstStyle/>
                    <a:p>
                      <a:pPr algn="r" fontAlgn="b"/>
                      <a:r>
                        <a:rPr lang="fi-FI" sz="1100" b="1" i="1" u="none" strike="noStrike" dirty="0">
                          <a:solidFill>
                            <a:srgbClr val="000000"/>
                          </a:solidFill>
                          <a:effectLst/>
                          <a:latin typeface="Calibri" panose="020F0502020204030204" pitchFamily="34" charset="0"/>
                        </a:rPr>
                        <a:t>426</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13 831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56</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8 755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113 %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8,38</a:t>
                      </a:r>
                    </a:p>
                  </a:txBody>
                  <a:tcPr marL="36000" marR="36000" marT="18000" marB="18000" anchor="b"/>
                </a:tc>
                <a:tc>
                  <a:txBody>
                    <a:bodyPr/>
                    <a:lstStyle/>
                    <a:p>
                      <a:pPr algn="l" fontAlgn="b"/>
                      <a:endParaRPr lang="fi-FI" sz="1100" b="0" i="1"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2415787187"/>
                  </a:ext>
                </a:extLst>
              </a:tr>
            </a:tbl>
          </a:graphicData>
        </a:graphic>
      </p:graphicFrame>
      <p:sp>
        <p:nvSpPr>
          <p:cNvPr id="6" name="Tekstiruutu 5">
            <a:extLst>
              <a:ext uri="{FF2B5EF4-FFF2-40B4-BE49-F238E27FC236}">
                <a16:creationId xmlns:a16="http://schemas.microsoft.com/office/drawing/2014/main" id="{B279716D-B1BB-4F6A-8FB8-FD8A46F5EBF1}"/>
              </a:ext>
            </a:extLst>
          </p:cNvPr>
          <p:cNvSpPr txBox="1"/>
          <p:nvPr/>
        </p:nvSpPr>
        <p:spPr>
          <a:xfrm>
            <a:off x="0" y="6538447"/>
            <a:ext cx="7881730"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Efektiivinen veroaste ilmoittaa maksuunpannun kunnallisveron suhteen ansiotuloihin.</a:t>
            </a:r>
          </a:p>
        </p:txBody>
      </p:sp>
    </p:spTree>
    <p:extLst>
      <p:ext uri="{BB962C8B-B14F-4D97-AF65-F5344CB8AC3E}">
        <p14:creationId xmlns:p14="http://schemas.microsoft.com/office/powerpoint/2010/main" val="104536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ja €/as.) 6/7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F5D96805-725C-4679-83DD-DED86C9801C6}"/>
              </a:ext>
            </a:extLst>
          </p:cNvPr>
          <p:cNvGraphicFramePr>
            <a:graphicFrameLocks noGrp="1"/>
          </p:cNvGraphicFramePr>
          <p:nvPr>
            <p:extLst>
              <p:ext uri="{D42A27DB-BD31-4B8C-83A1-F6EECF244321}">
                <p14:modId xmlns:p14="http://schemas.microsoft.com/office/powerpoint/2010/main" val="668294227"/>
              </p:ext>
            </p:extLst>
          </p:nvPr>
        </p:nvGraphicFramePr>
        <p:xfrm>
          <a:off x="1484877" y="1495164"/>
          <a:ext cx="9180000" cy="4858920"/>
        </p:xfrm>
        <a:graphic>
          <a:graphicData uri="http://schemas.openxmlformats.org/drawingml/2006/table">
            <a:tbl>
              <a:tblPr firstRow="1" bandRow="1">
                <a:tableStyleId>{9D7B26C5-4107-4FEC-AEDC-1716B250A1EF}</a:tableStyleId>
              </a:tblPr>
              <a:tblGrid>
                <a:gridCol w="936000">
                  <a:extLst>
                    <a:ext uri="{9D8B030D-6E8A-4147-A177-3AD203B41FA5}">
                      <a16:colId xmlns:a16="http://schemas.microsoft.com/office/drawing/2014/main" val="3149966210"/>
                    </a:ext>
                  </a:extLst>
                </a:gridCol>
                <a:gridCol w="936000">
                  <a:extLst>
                    <a:ext uri="{9D8B030D-6E8A-4147-A177-3AD203B41FA5}">
                      <a16:colId xmlns:a16="http://schemas.microsoft.com/office/drawing/2014/main" val="1741979581"/>
                    </a:ext>
                  </a:extLst>
                </a:gridCol>
                <a:gridCol w="936000">
                  <a:extLst>
                    <a:ext uri="{9D8B030D-6E8A-4147-A177-3AD203B41FA5}">
                      <a16:colId xmlns:a16="http://schemas.microsoft.com/office/drawing/2014/main" val="2345672034"/>
                    </a:ext>
                  </a:extLst>
                </a:gridCol>
                <a:gridCol w="936000">
                  <a:extLst>
                    <a:ext uri="{9D8B030D-6E8A-4147-A177-3AD203B41FA5}">
                      <a16:colId xmlns:a16="http://schemas.microsoft.com/office/drawing/2014/main" val="582295757"/>
                    </a:ext>
                  </a:extLst>
                </a:gridCol>
                <a:gridCol w="936000">
                  <a:extLst>
                    <a:ext uri="{9D8B030D-6E8A-4147-A177-3AD203B41FA5}">
                      <a16:colId xmlns:a16="http://schemas.microsoft.com/office/drawing/2014/main" val="3483607235"/>
                    </a:ext>
                  </a:extLst>
                </a:gridCol>
                <a:gridCol w="936000">
                  <a:extLst>
                    <a:ext uri="{9D8B030D-6E8A-4147-A177-3AD203B41FA5}">
                      <a16:colId xmlns:a16="http://schemas.microsoft.com/office/drawing/2014/main" val="1057784816"/>
                    </a:ext>
                  </a:extLst>
                </a:gridCol>
                <a:gridCol w="936000">
                  <a:extLst>
                    <a:ext uri="{9D8B030D-6E8A-4147-A177-3AD203B41FA5}">
                      <a16:colId xmlns:a16="http://schemas.microsoft.com/office/drawing/2014/main" val="2513661225"/>
                    </a:ext>
                  </a:extLst>
                </a:gridCol>
                <a:gridCol w="1692000">
                  <a:extLst>
                    <a:ext uri="{9D8B030D-6E8A-4147-A177-3AD203B41FA5}">
                      <a16:colId xmlns:a16="http://schemas.microsoft.com/office/drawing/2014/main" val="3312164532"/>
                    </a:ext>
                  </a:extLst>
                </a:gridCol>
                <a:gridCol w="936000">
                  <a:extLst>
                    <a:ext uri="{9D8B030D-6E8A-4147-A177-3AD203B41FA5}">
                      <a16:colId xmlns:a16="http://schemas.microsoft.com/office/drawing/2014/main" val="4034823442"/>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Investoinnit</a:t>
                      </a:r>
                    </a:p>
                    <a:p>
                      <a:pPr algn="r" fontAlgn="b"/>
                      <a:r>
                        <a:rPr lang="fi-FI" sz="1100" b="1" i="0" u="none" strike="noStrike" dirty="0">
                          <a:solidFill>
                            <a:srgbClr val="000000"/>
                          </a:solidFill>
                          <a:effectLst/>
                          <a:latin typeface="Calibri" panose="020F0502020204030204" pitchFamily="34" charset="0"/>
                        </a:rPr>
                        <a:t>(brutto) </a:t>
                      </a:r>
                    </a:p>
                    <a:p>
                      <a:pPr algn="r" fontAlgn="b"/>
                      <a:r>
                        <a:rPr lang="fi-FI" sz="1100" b="1" i="0" u="none" strike="noStrike" dirty="0">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Investoinnit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(brutto) </a:t>
                      </a:r>
                    </a:p>
                    <a:p>
                      <a:pPr algn="r" fontAlgn="b"/>
                      <a:r>
                        <a:rPr lang="fi-FI" sz="1100" b="0" i="1" u="none" strike="noStrike" dirty="0">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Investoinnit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(netto) </a:t>
                      </a:r>
                    </a:p>
                    <a:p>
                      <a:pPr algn="r" fontAlgn="b"/>
                      <a:r>
                        <a:rPr lang="fi-FI" sz="1100" b="1" i="0" u="none" strike="noStrike" dirty="0">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Investoinnit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(netto) </a:t>
                      </a:r>
                    </a:p>
                    <a:p>
                      <a:pPr algn="r" fontAlgn="b"/>
                      <a:r>
                        <a:rPr lang="fi-FI" sz="1100" b="0" i="1" u="none" strike="noStrike" dirty="0">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Investointien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tulorahoitus-%</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Toiminnan ja investointien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rahavirran kertymä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5 vuodelta (1 000 €)</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Kassan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riittävyys, pv</a:t>
                      </a: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57 788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57 424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-39 819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 pv</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175 pv</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        24 pv</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dirty="0">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 pv</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3 684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9 861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   90 pv</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92 757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90 894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-25 027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              60 pv</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-10 526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pv</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dirty="0">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14 042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125 pv</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11 864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211 pv</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dirty="0">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pv</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117 pv</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dirty="0">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8 726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6 997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330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30 497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pv</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2 216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9 160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103 pv</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dirty="0">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8 687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pv</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dirty="0">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129 pv</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dirty="0">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 pv</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dirty="0">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512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9 896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-15 471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pv</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89 pv</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dirty="0">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2 046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16 999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453 pv</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dirty="0">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190 220</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768</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182 442</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737</a:t>
                      </a:r>
                    </a:p>
                  </a:txBody>
                  <a:tcPr marL="36000" marR="36000" marT="18000" marB="18000" anchor="b"/>
                </a:tc>
                <a:tc>
                  <a:txBody>
                    <a:bodyPr/>
                    <a:lstStyle/>
                    <a:p>
                      <a:pPr algn="l" fontAlgn="b"/>
                      <a:endParaRPr lang="fi-FI" sz="1100" b="1" i="0" u="none" strike="noStrike">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18 365</a:t>
                      </a:r>
                    </a:p>
                  </a:txBody>
                  <a:tcPr marL="36000" marR="36000" marT="18000" marB="18000" anchor="b"/>
                </a:tc>
                <a:tc>
                  <a:txBody>
                    <a:bodyPr/>
                    <a:lstStyle/>
                    <a:p>
                      <a:pPr algn="r" fontAlgn="b"/>
                      <a:endParaRPr lang="fi-FI" sz="1100" b="1"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2415787187"/>
                  </a:ext>
                </a:extLst>
              </a:tr>
            </a:tbl>
          </a:graphicData>
        </a:graphic>
      </p:graphicFrame>
      <p:sp>
        <p:nvSpPr>
          <p:cNvPr id="6" name="Tekstiruutu 5">
            <a:extLst>
              <a:ext uri="{FF2B5EF4-FFF2-40B4-BE49-F238E27FC236}">
                <a16:creationId xmlns:a16="http://schemas.microsoft.com/office/drawing/2014/main" id="{0A6B6A1C-1EE8-4AA8-B47A-466D95D858FB}"/>
              </a:ext>
            </a:extLst>
          </p:cNvPr>
          <p:cNvSpPr txBox="1"/>
          <p:nvPr/>
        </p:nvSpPr>
        <p:spPr>
          <a:xfrm>
            <a:off x="0" y="6652853"/>
            <a:ext cx="8080513" cy="215444"/>
          </a:xfrm>
          <a:prstGeom prst="rect">
            <a:avLst/>
          </a:prstGeom>
          <a:noFill/>
        </p:spPr>
        <p:txBody>
          <a:bodyPr wrap="square" rtlCol="0">
            <a:spAutoFit/>
          </a:bodyPr>
          <a:lstStyle/>
          <a:p>
            <a:r>
              <a:rPr lang="fi-FI" sz="800" dirty="0"/>
              <a:t>Lähde: Väestö: Tilastokeskus; muut tiedot: Kysely Pohjois-Savon kunnille maalis-huhtikuu 2024</a:t>
            </a:r>
          </a:p>
        </p:txBody>
      </p:sp>
    </p:spTree>
    <p:extLst>
      <p:ext uri="{BB962C8B-B14F-4D97-AF65-F5344CB8AC3E}">
        <p14:creationId xmlns:p14="http://schemas.microsoft.com/office/powerpoint/2010/main" val="172998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ja €/as.) 7/7</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6" name="Tekstiruutu 5">
            <a:extLst>
              <a:ext uri="{FF2B5EF4-FFF2-40B4-BE49-F238E27FC236}">
                <a16:creationId xmlns:a16="http://schemas.microsoft.com/office/drawing/2014/main" id="{0A6B6A1C-1EE8-4AA8-B47A-466D95D858FB}"/>
              </a:ext>
            </a:extLst>
          </p:cNvPr>
          <p:cNvSpPr txBox="1"/>
          <p:nvPr/>
        </p:nvSpPr>
        <p:spPr>
          <a:xfrm>
            <a:off x="0" y="6642556"/>
            <a:ext cx="9054548" cy="215444"/>
          </a:xfrm>
          <a:prstGeom prst="rect">
            <a:avLst/>
          </a:prstGeom>
          <a:noFill/>
        </p:spPr>
        <p:txBody>
          <a:bodyPr wrap="square" rtlCol="0">
            <a:spAutoFit/>
          </a:bodyPr>
          <a:lstStyle/>
          <a:p>
            <a:r>
              <a:rPr lang="fi-FI" sz="800" dirty="0"/>
              <a:t>Lähde: Väestö: Tilastokeskus; muut tiedot: Kysely Pohjois-Savon kunnille maalis-huhtikuu 2024</a:t>
            </a:r>
          </a:p>
        </p:txBody>
      </p:sp>
      <p:graphicFrame>
        <p:nvGraphicFramePr>
          <p:cNvPr id="8" name="Taulukko 7">
            <a:extLst>
              <a:ext uri="{FF2B5EF4-FFF2-40B4-BE49-F238E27FC236}">
                <a16:creationId xmlns:a16="http://schemas.microsoft.com/office/drawing/2014/main" id="{E5D93713-8B94-4DC4-8024-EC9C48506969}"/>
              </a:ext>
            </a:extLst>
          </p:cNvPr>
          <p:cNvGraphicFramePr>
            <a:graphicFrameLocks noGrp="1"/>
          </p:cNvGraphicFramePr>
          <p:nvPr>
            <p:extLst>
              <p:ext uri="{D42A27DB-BD31-4B8C-83A1-F6EECF244321}">
                <p14:modId xmlns:p14="http://schemas.microsoft.com/office/powerpoint/2010/main" val="1111937988"/>
              </p:ext>
            </p:extLst>
          </p:nvPr>
        </p:nvGraphicFramePr>
        <p:xfrm>
          <a:off x="1196877" y="1499814"/>
          <a:ext cx="9324000" cy="4893301"/>
        </p:xfrm>
        <a:graphic>
          <a:graphicData uri="http://schemas.openxmlformats.org/drawingml/2006/table">
            <a:tbl>
              <a:tblPr firstRow="1" bandRow="1">
                <a:tableStyleId>{9D7B26C5-4107-4FEC-AEDC-1716B250A1EF}</a:tableStyleId>
              </a:tblPr>
              <a:tblGrid>
                <a:gridCol w="900000">
                  <a:extLst>
                    <a:ext uri="{9D8B030D-6E8A-4147-A177-3AD203B41FA5}">
                      <a16:colId xmlns:a16="http://schemas.microsoft.com/office/drawing/2014/main" val="3149966210"/>
                    </a:ext>
                  </a:extLst>
                </a:gridCol>
                <a:gridCol w="936000">
                  <a:extLst>
                    <a:ext uri="{9D8B030D-6E8A-4147-A177-3AD203B41FA5}">
                      <a16:colId xmlns:a16="http://schemas.microsoft.com/office/drawing/2014/main" val="1741979581"/>
                    </a:ext>
                  </a:extLst>
                </a:gridCol>
                <a:gridCol w="936000">
                  <a:extLst>
                    <a:ext uri="{9D8B030D-6E8A-4147-A177-3AD203B41FA5}">
                      <a16:colId xmlns:a16="http://schemas.microsoft.com/office/drawing/2014/main" val="2345672034"/>
                    </a:ext>
                  </a:extLst>
                </a:gridCol>
                <a:gridCol w="936000">
                  <a:extLst>
                    <a:ext uri="{9D8B030D-6E8A-4147-A177-3AD203B41FA5}">
                      <a16:colId xmlns:a16="http://schemas.microsoft.com/office/drawing/2014/main" val="582295757"/>
                    </a:ext>
                  </a:extLst>
                </a:gridCol>
                <a:gridCol w="936000">
                  <a:extLst>
                    <a:ext uri="{9D8B030D-6E8A-4147-A177-3AD203B41FA5}">
                      <a16:colId xmlns:a16="http://schemas.microsoft.com/office/drawing/2014/main" val="3483607235"/>
                    </a:ext>
                  </a:extLst>
                </a:gridCol>
                <a:gridCol w="936000">
                  <a:extLst>
                    <a:ext uri="{9D8B030D-6E8A-4147-A177-3AD203B41FA5}">
                      <a16:colId xmlns:a16="http://schemas.microsoft.com/office/drawing/2014/main" val="1057784816"/>
                    </a:ext>
                  </a:extLst>
                </a:gridCol>
                <a:gridCol w="936000">
                  <a:extLst>
                    <a:ext uri="{9D8B030D-6E8A-4147-A177-3AD203B41FA5}">
                      <a16:colId xmlns:a16="http://schemas.microsoft.com/office/drawing/2014/main" val="2513661225"/>
                    </a:ext>
                  </a:extLst>
                </a:gridCol>
                <a:gridCol w="936000">
                  <a:extLst>
                    <a:ext uri="{9D8B030D-6E8A-4147-A177-3AD203B41FA5}">
                      <a16:colId xmlns:a16="http://schemas.microsoft.com/office/drawing/2014/main" val="3312164532"/>
                    </a:ext>
                  </a:extLst>
                </a:gridCol>
                <a:gridCol w="936000">
                  <a:extLst>
                    <a:ext uri="{9D8B030D-6E8A-4147-A177-3AD203B41FA5}">
                      <a16:colId xmlns:a16="http://schemas.microsoft.com/office/drawing/2014/main" val="4034823442"/>
                    </a:ext>
                  </a:extLst>
                </a:gridCol>
                <a:gridCol w="936000">
                  <a:extLst>
                    <a:ext uri="{9D8B030D-6E8A-4147-A177-3AD203B41FA5}">
                      <a16:colId xmlns:a16="http://schemas.microsoft.com/office/drawing/2014/main" val="537765140"/>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Lainakanta </a:t>
                      </a:r>
                      <a:br>
                        <a:rPr lang="fi-FI" sz="1100" b="0" i="0" u="none" strike="noStrike">
                          <a:solidFill>
                            <a:srgbClr val="000000"/>
                          </a:solidFill>
                          <a:effectLst/>
                          <a:latin typeface="Calibri" panose="020F0502020204030204" pitchFamily="34" charset="0"/>
                        </a:rPr>
                      </a:br>
                      <a:r>
                        <a:rPr lang="fi-FI" sz="1100" b="0" i="0" u="none" strike="noStrike">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Lainakanta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Lainat ja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vuokravastuut </a:t>
                      </a:r>
                      <a:br>
                        <a:rPr lang="fi-FI" sz="1100" b="1"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Lainat ja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vuokravastuut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Kertynyt </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yli-/alijäämä</a:t>
                      </a:r>
                      <a:r>
                        <a:rPr lang="fi-FI" sz="1100" b="0" i="0" u="none" strike="noStrike">
                          <a:solidFill>
                            <a:srgbClr val="000000"/>
                          </a:solidFill>
                          <a:effectLst/>
                          <a:latin typeface="Calibri" panose="020F0502020204030204" pitchFamily="34" charset="0"/>
                        </a:rPr>
                        <a:t> </a:t>
                      </a:r>
                      <a:br>
                        <a:rPr lang="fi-FI" sz="1100" b="0" i="0" u="none" strike="noStrike">
                          <a:solidFill>
                            <a:srgbClr val="000000"/>
                          </a:solidFill>
                          <a:effectLst/>
                          <a:latin typeface="Calibri" panose="020F0502020204030204" pitchFamily="34" charset="0"/>
                        </a:rPr>
                      </a:br>
                      <a:r>
                        <a:rPr lang="fi-FI" sz="1100" b="0" i="0" u="none" strike="noStrike">
                          <a:solidFill>
                            <a:srgbClr val="000000"/>
                          </a:solidFill>
                          <a:effectLst/>
                          <a:latin typeface="Calibri" panose="020F0502020204030204" pitchFamily="34" charset="0"/>
                        </a:rPr>
                        <a:t>1 000 €</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Kertynyt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yli-/alijäämä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Omavaraisuus-</a:t>
                      </a:r>
                      <a:br>
                        <a:rPr lang="fi-FI" sz="1100" b="0" i="0" u="none" strike="noStrike">
                          <a:solidFill>
                            <a:srgbClr val="000000"/>
                          </a:solidFill>
                          <a:effectLst/>
                          <a:latin typeface="Calibri" panose="020F0502020204030204" pitchFamily="34" charset="0"/>
                        </a:rPr>
                      </a:br>
                      <a:r>
                        <a:rPr lang="fi-FI" sz="1100" b="0" i="0" u="none" strike="noStrike">
                          <a:solidFill>
                            <a:srgbClr val="000000"/>
                          </a:solidFill>
                          <a:effectLst/>
                          <a:latin typeface="Calibri" panose="020F0502020204030204" pitchFamily="34" charset="0"/>
                        </a:rPr>
                        <a:t>aste (%)</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Suhteellinen </a:t>
                      </a:r>
                      <a:br>
                        <a:rPr lang="fi-FI" sz="1100" b="0" i="0" u="none" strike="noStrike" dirty="0">
                          <a:solidFill>
                            <a:srgbClr val="000000"/>
                          </a:solidFill>
                          <a:effectLst/>
                          <a:latin typeface="Calibri" panose="020F0502020204030204" pitchFamily="34" charset="0"/>
                        </a:rPr>
                      </a:br>
                      <a:r>
                        <a:rPr lang="fi-FI" sz="1100" b="0" i="0" u="none" strike="noStrike" dirty="0" err="1">
                          <a:solidFill>
                            <a:srgbClr val="000000"/>
                          </a:solidFill>
                          <a:effectLst/>
                          <a:latin typeface="Calibri" panose="020F0502020204030204" pitchFamily="34" charset="0"/>
                        </a:rPr>
                        <a:t>velkaantunei-suus</a:t>
                      </a:r>
                      <a:r>
                        <a:rPr lang="fi-FI" sz="1100" b="0" i="0" u="none" strike="noStrike" dirty="0">
                          <a:solidFill>
                            <a:srgbClr val="000000"/>
                          </a:solidFill>
                          <a:effectLst/>
                          <a:latin typeface="Calibri" panose="020F0502020204030204" pitchFamily="34" charset="0"/>
                        </a:rPr>
                        <a:t> (%)</a:t>
                      </a:r>
                    </a:p>
                  </a:txBody>
                  <a:tcPr marL="36000" marR="36000" marT="18000" marB="18000" anchor="b"/>
                </a:tc>
                <a:extLst>
                  <a:ext uri="{0D108BD9-81ED-4DB2-BD59-A6C34878D82A}">
                    <a16:rowId xmlns:a16="http://schemas.microsoft.com/office/drawing/2014/main" val="314199373"/>
                  </a:ext>
                </a:extLst>
              </a:tr>
              <a:tr h="250381">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86 956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4 180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91 868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4 417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26 359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93 %</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17 145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3 776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17 327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3 817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8 111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8 687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8 727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3 245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127 %</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6 075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6 298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3 104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102 %</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23 473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3 090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26 293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86 %</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542 478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4 425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618 974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186 714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131 %</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42 423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4 662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43 059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4 732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76 %</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15 264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2 162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236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25 %</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9 941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2 401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10 333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2 496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4 937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1 193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69 %</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10 089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10 089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3 523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102 %</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3 750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3 754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9 700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6 567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87 %</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66 703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3 142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114 968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5 415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7 092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9 941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46 %</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15 956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2 359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22 436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8 816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73 %</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82 %</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3 771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812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61 %</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108 714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5 502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145 843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7 381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16 857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164 %</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9 722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5 133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12 381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6 537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918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79 %</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1 598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12 248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49 %</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976 995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3 944</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1 170 422</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4 725</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299 619</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1 210</a:t>
                      </a:r>
                    </a:p>
                  </a:txBody>
                  <a:tcPr marL="36000" marR="36000" marT="18000" marB="18000" anchor="b"/>
                </a:tc>
                <a:tc>
                  <a:txBody>
                    <a:bodyPr/>
                    <a:lstStyle/>
                    <a:p>
                      <a:pPr algn="l" fontAlgn="b"/>
                      <a:endParaRPr lang="fi-FI" sz="1100" b="1" i="0" u="none" strike="noStrike">
                        <a:solidFill>
                          <a:srgbClr val="000000"/>
                        </a:solidFill>
                        <a:effectLst/>
                        <a:latin typeface="Calibri" panose="020F0502020204030204" pitchFamily="34" charset="0"/>
                      </a:endParaRPr>
                    </a:p>
                  </a:txBody>
                  <a:tcPr marL="36000" marR="36000" marT="18000" marB="18000" anchor="b"/>
                </a:tc>
                <a:tc>
                  <a:txBody>
                    <a:bodyPr/>
                    <a:lstStyle/>
                    <a:p>
                      <a:pPr algn="l" fontAlgn="b"/>
                      <a:endParaRPr lang="fi-FI" sz="1100" b="1"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2415787187"/>
                  </a:ext>
                </a:extLst>
              </a:tr>
            </a:tbl>
          </a:graphicData>
        </a:graphic>
      </p:graphicFrame>
    </p:spTree>
    <p:extLst>
      <p:ext uri="{BB962C8B-B14F-4D97-AF65-F5344CB8AC3E}">
        <p14:creationId xmlns:p14="http://schemas.microsoft.com/office/powerpoint/2010/main" val="147048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400" dirty="0"/>
              <a:t>Pohjois-Savon kuntien tilinpäätökset v. 2023/Konsernit</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E1560928-00E0-41E2-82F7-153C573F5FDC}"/>
              </a:ext>
            </a:extLst>
          </p:cNvPr>
          <p:cNvGraphicFramePr>
            <a:graphicFrameLocks noGrp="1"/>
          </p:cNvGraphicFramePr>
          <p:nvPr>
            <p:extLst>
              <p:ext uri="{D42A27DB-BD31-4B8C-83A1-F6EECF244321}">
                <p14:modId xmlns:p14="http://schemas.microsoft.com/office/powerpoint/2010/main" val="3380159709"/>
              </p:ext>
            </p:extLst>
          </p:nvPr>
        </p:nvGraphicFramePr>
        <p:xfrm>
          <a:off x="484240" y="1499814"/>
          <a:ext cx="11001273" cy="4837320"/>
        </p:xfrm>
        <a:graphic>
          <a:graphicData uri="http://schemas.openxmlformats.org/drawingml/2006/table">
            <a:tbl>
              <a:tblPr firstRow="1" bandRow="1">
                <a:tableStyleId>{9D7B26C5-4107-4FEC-AEDC-1716B250A1EF}</a:tableStyleId>
              </a:tblPr>
              <a:tblGrid>
                <a:gridCol w="957273">
                  <a:extLst>
                    <a:ext uri="{9D8B030D-6E8A-4147-A177-3AD203B41FA5}">
                      <a16:colId xmlns:a16="http://schemas.microsoft.com/office/drawing/2014/main" val="3149966210"/>
                    </a:ext>
                  </a:extLst>
                </a:gridCol>
                <a:gridCol w="828000">
                  <a:extLst>
                    <a:ext uri="{9D8B030D-6E8A-4147-A177-3AD203B41FA5}">
                      <a16:colId xmlns:a16="http://schemas.microsoft.com/office/drawing/2014/main" val="1883866652"/>
                    </a:ext>
                  </a:extLst>
                </a:gridCol>
                <a:gridCol w="828000">
                  <a:extLst>
                    <a:ext uri="{9D8B030D-6E8A-4147-A177-3AD203B41FA5}">
                      <a16:colId xmlns:a16="http://schemas.microsoft.com/office/drawing/2014/main" val="2580970118"/>
                    </a:ext>
                  </a:extLst>
                </a:gridCol>
                <a:gridCol w="828000">
                  <a:extLst>
                    <a:ext uri="{9D8B030D-6E8A-4147-A177-3AD203B41FA5}">
                      <a16:colId xmlns:a16="http://schemas.microsoft.com/office/drawing/2014/main" val="582295757"/>
                    </a:ext>
                  </a:extLst>
                </a:gridCol>
                <a:gridCol w="828000">
                  <a:extLst>
                    <a:ext uri="{9D8B030D-6E8A-4147-A177-3AD203B41FA5}">
                      <a16:colId xmlns:a16="http://schemas.microsoft.com/office/drawing/2014/main" val="3483607235"/>
                    </a:ext>
                  </a:extLst>
                </a:gridCol>
                <a:gridCol w="828000">
                  <a:extLst>
                    <a:ext uri="{9D8B030D-6E8A-4147-A177-3AD203B41FA5}">
                      <a16:colId xmlns:a16="http://schemas.microsoft.com/office/drawing/2014/main" val="1057784816"/>
                    </a:ext>
                  </a:extLst>
                </a:gridCol>
                <a:gridCol w="1044000">
                  <a:extLst>
                    <a:ext uri="{9D8B030D-6E8A-4147-A177-3AD203B41FA5}">
                      <a16:colId xmlns:a16="http://schemas.microsoft.com/office/drawing/2014/main" val="2513661225"/>
                    </a:ext>
                  </a:extLst>
                </a:gridCol>
                <a:gridCol w="1044000">
                  <a:extLst>
                    <a:ext uri="{9D8B030D-6E8A-4147-A177-3AD203B41FA5}">
                      <a16:colId xmlns:a16="http://schemas.microsoft.com/office/drawing/2014/main" val="3312164532"/>
                    </a:ext>
                  </a:extLst>
                </a:gridCol>
                <a:gridCol w="1512000">
                  <a:extLst>
                    <a:ext uri="{9D8B030D-6E8A-4147-A177-3AD203B41FA5}">
                      <a16:colId xmlns:a16="http://schemas.microsoft.com/office/drawing/2014/main" val="4034823442"/>
                    </a:ext>
                  </a:extLst>
                </a:gridCol>
                <a:gridCol w="1152000">
                  <a:extLst>
                    <a:ext uri="{9D8B030D-6E8A-4147-A177-3AD203B41FA5}">
                      <a16:colId xmlns:a16="http://schemas.microsoft.com/office/drawing/2014/main" val="2872086897"/>
                    </a:ext>
                  </a:extLst>
                </a:gridCol>
                <a:gridCol w="1152000">
                  <a:extLst>
                    <a:ext uri="{9D8B030D-6E8A-4147-A177-3AD203B41FA5}">
                      <a16:colId xmlns:a16="http://schemas.microsoft.com/office/drawing/2014/main" val="3636052394"/>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18000" marR="18000" marT="7200" marB="72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18000" marR="18000" marT="7200" marB="7200" anchor="b"/>
                </a:tc>
                <a:tc>
                  <a:txBody>
                    <a:bodyPr/>
                    <a:lstStyle/>
                    <a:p>
                      <a:pPr algn="r" fontAlgn="b"/>
                      <a:r>
                        <a:rPr lang="fi-FI" sz="1100" b="1" i="0" u="none" strike="noStrike" dirty="0">
                          <a:solidFill>
                            <a:srgbClr val="000000"/>
                          </a:solidFill>
                          <a:effectLst/>
                          <a:latin typeface="Calibri" panose="020F0502020204030204" pitchFamily="34" charset="0"/>
                        </a:rPr>
                        <a:t>Konsernin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vuosikate </a:t>
                      </a:r>
                      <a:br>
                        <a:rPr lang="fi-FI" sz="1100" b="1"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1 000 €</a:t>
                      </a:r>
                    </a:p>
                  </a:txBody>
                  <a:tcPr marL="18000" marR="18000" marT="7200" marB="7200" anchor="b"/>
                </a:tc>
                <a:tc>
                  <a:txBody>
                    <a:bodyPr/>
                    <a:lstStyle/>
                    <a:p>
                      <a:pPr algn="r" fontAlgn="b"/>
                      <a:r>
                        <a:rPr lang="fi-FI" sz="1100" b="0" i="1" u="none" strike="noStrike">
                          <a:solidFill>
                            <a:srgbClr val="000000"/>
                          </a:solidFill>
                          <a:effectLst/>
                          <a:latin typeface="Calibri" panose="020F0502020204030204" pitchFamily="34" charset="0"/>
                        </a:rPr>
                        <a:t>Konsernin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vuosikate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18000" marR="18000" marT="7200" marB="7200" anchor="b"/>
                </a:tc>
                <a:tc>
                  <a:txBody>
                    <a:bodyPr/>
                    <a:lstStyle/>
                    <a:p>
                      <a:pPr algn="r" fontAlgn="b"/>
                      <a:r>
                        <a:rPr lang="fi-FI" sz="1100" b="1" i="0" u="none" strike="noStrike" dirty="0">
                          <a:solidFill>
                            <a:srgbClr val="000000"/>
                          </a:solidFill>
                          <a:effectLst/>
                          <a:latin typeface="Calibri" panose="020F0502020204030204" pitchFamily="34" charset="0"/>
                        </a:rPr>
                        <a:t>Konsernin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lainakanta </a:t>
                      </a:r>
                      <a:br>
                        <a:rPr lang="fi-FI" sz="1100" b="1"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1 000 €</a:t>
                      </a:r>
                    </a:p>
                  </a:txBody>
                  <a:tcPr marL="18000" marR="18000" marT="7200" marB="7200" anchor="b"/>
                </a:tc>
                <a:tc>
                  <a:txBody>
                    <a:bodyPr/>
                    <a:lstStyle/>
                    <a:p>
                      <a:pPr algn="r" fontAlgn="b"/>
                      <a:r>
                        <a:rPr lang="fi-FI" sz="1100" b="0" i="1" u="none" strike="noStrike">
                          <a:solidFill>
                            <a:srgbClr val="000000"/>
                          </a:solidFill>
                          <a:effectLst/>
                          <a:latin typeface="Calibri" panose="020F0502020204030204" pitchFamily="34" charset="0"/>
                        </a:rPr>
                        <a:t>Konsernin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lainakanta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€/as.</a:t>
                      </a:r>
                    </a:p>
                  </a:txBody>
                  <a:tcPr marL="18000" marR="18000" marT="7200" marB="7200" anchor="b"/>
                </a:tc>
                <a:tc>
                  <a:txBody>
                    <a:bodyPr/>
                    <a:lstStyle/>
                    <a:p>
                      <a:pPr algn="r" fontAlgn="b"/>
                      <a:r>
                        <a:rPr lang="fi-FI" sz="1100" b="1" i="0" u="none" strike="noStrike" dirty="0">
                          <a:solidFill>
                            <a:srgbClr val="000000"/>
                          </a:solidFill>
                          <a:effectLst/>
                          <a:latin typeface="Calibri" panose="020F0502020204030204" pitchFamily="34" charset="0"/>
                        </a:rPr>
                        <a:t>Konsernin lainat ja vuokravastuut </a:t>
                      </a:r>
                      <a:br>
                        <a:rPr lang="fi-FI" sz="1100" b="1"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1 000 €</a:t>
                      </a:r>
                    </a:p>
                  </a:txBody>
                  <a:tcPr marL="18000" marR="18000" marT="7200" marB="7200" anchor="b"/>
                </a:tc>
                <a:tc>
                  <a:txBody>
                    <a:bodyPr/>
                    <a:lstStyle/>
                    <a:p>
                      <a:pPr algn="r" fontAlgn="b"/>
                      <a:r>
                        <a:rPr lang="fi-FI" sz="1100" b="0" i="1" u="none" strike="noStrike" dirty="0">
                          <a:solidFill>
                            <a:srgbClr val="000000"/>
                          </a:solidFill>
                          <a:effectLst/>
                          <a:latin typeface="Calibri" panose="020F0502020204030204" pitchFamily="34" charset="0"/>
                        </a:rPr>
                        <a:t>Konsernin lainat ja vuokravastuut  €/as.</a:t>
                      </a:r>
                    </a:p>
                  </a:txBody>
                  <a:tcPr marL="18000" marR="18000" marT="7200" marB="7200" anchor="b"/>
                </a:tc>
                <a:tc>
                  <a:txBody>
                    <a:bodyPr/>
                    <a:lstStyle/>
                    <a:p>
                      <a:pPr algn="r" fontAlgn="b"/>
                      <a:r>
                        <a:rPr lang="fi-FI" sz="1100" b="0" i="0" u="none" strike="noStrike" dirty="0">
                          <a:solidFill>
                            <a:srgbClr val="000000"/>
                          </a:solidFill>
                          <a:effectLst/>
                          <a:latin typeface="Calibri" panose="020F0502020204030204" pitchFamily="34" charset="0"/>
                        </a:rPr>
                        <a:t>Konsernin suhteellinen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velkaantuneisuusaste (%)</a:t>
                      </a:r>
                    </a:p>
                  </a:txBody>
                  <a:tcPr marL="18000" marR="18000" marT="7200" marB="7200" anchor="b"/>
                </a:tc>
                <a:tc>
                  <a:txBody>
                    <a:bodyPr/>
                    <a:lstStyle/>
                    <a:p>
                      <a:pPr algn="r" fontAlgn="b"/>
                      <a:r>
                        <a:rPr lang="fi-FI" sz="1100" b="1" i="0" u="none" strike="noStrike" dirty="0">
                          <a:solidFill>
                            <a:srgbClr val="000000"/>
                          </a:solidFill>
                          <a:effectLst/>
                          <a:latin typeface="Calibri" panose="020F0502020204030204" pitchFamily="34" charset="0"/>
                        </a:rPr>
                        <a:t>Konsernin kertynyt</a:t>
                      </a:r>
                    </a:p>
                    <a:p>
                      <a:pPr algn="r" fontAlgn="b"/>
                      <a:r>
                        <a:rPr lang="fi-FI" sz="1100" b="1" i="0" u="none" strike="noStrike" dirty="0">
                          <a:solidFill>
                            <a:srgbClr val="000000"/>
                          </a:solidFill>
                          <a:effectLst/>
                          <a:latin typeface="Calibri" panose="020F0502020204030204" pitchFamily="34" charset="0"/>
                        </a:rPr>
                        <a:t>yli-/alijäämä </a:t>
                      </a:r>
                    </a:p>
                    <a:p>
                      <a:pPr algn="r" fontAlgn="b"/>
                      <a:r>
                        <a:rPr lang="fi-FI" sz="1100" b="0" i="0" u="none" strike="noStrike" dirty="0">
                          <a:solidFill>
                            <a:srgbClr val="000000"/>
                          </a:solidFill>
                          <a:effectLst/>
                          <a:latin typeface="Calibri" panose="020F0502020204030204" pitchFamily="34" charset="0"/>
                        </a:rPr>
                        <a:t>1 000 €</a:t>
                      </a:r>
                    </a:p>
                  </a:txBody>
                  <a:tcPr marL="18000" marR="18000" marT="7200" marB="7200" anchor="b"/>
                </a:tc>
                <a:tc>
                  <a:txBody>
                    <a:bodyPr/>
                    <a:lstStyle/>
                    <a:p>
                      <a:pPr algn="r" fontAlgn="b"/>
                      <a:r>
                        <a:rPr lang="fi-FI" sz="1100" b="0" i="1" u="none" strike="noStrike" dirty="0">
                          <a:solidFill>
                            <a:srgbClr val="000000"/>
                          </a:solidFill>
                          <a:effectLst/>
                          <a:latin typeface="Calibri" panose="020F0502020204030204" pitchFamily="34" charset="0"/>
                        </a:rPr>
                        <a:t>Konsernin kertynyt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yli-/alijäämä </a:t>
                      </a:r>
                    </a:p>
                    <a:p>
                      <a:pPr algn="r" fontAlgn="b"/>
                      <a:r>
                        <a:rPr lang="fi-FI" sz="1100" b="0" i="1" u="none" strike="noStrike" dirty="0">
                          <a:solidFill>
                            <a:srgbClr val="000000"/>
                          </a:solidFill>
                          <a:effectLst/>
                          <a:latin typeface="Calibri" panose="020F0502020204030204" pitchFamily="34" charset="0"/>
                        </a:rPr>
                        <a:t>€/as.</a:t>
                      </a:r>
                    </a:p>
                  </a:txBody>
                  <a:tcPr marL="18000" marR="18000" marT="7200" marB="7200" anchor="b"/>
                </a:tc>
                <a:extLst>
                  <a:ext uri="{0D108BD9-81ED-4DB2-BD59-A6C34878D82A}">
                    <a16:rowId xmlns:a16="http://schemas.microsoft.com/office/drawing/2014/main" val="314199373"/>
                  </a:ext>
                </a:extLst>
              </a:tr>
              <a:tr h="2160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18000" marR="18000" marT="7200" marB="72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18 959</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911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107 498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5 168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128 595</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6 182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96 %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58 771</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2 825</a:t>
                      </a:r>
                    </a:p>
                  </a:txBody>
                  <a:tcPr marL="36000" marR="36000" marT="7200" marB="72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2 358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22 319</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4 916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22 503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4 957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134 %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3 367</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742</a:t>
                      </a:r>
                    </a:p>
                  </a:txBody>
                  <a:tcPr marL="36000" marR="36000" marT="7200" marB="72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282</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105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11 093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4 125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11 247</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4 183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138 %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1 103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410</a:t>
                      </a:r>
                    </a:p>
                  </a:txBody>
                  <a:tcPr marL="36000" marR="36000" marT="7200" marB="72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10 169</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5 012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10 526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5 188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140 %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-848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-418</a:t>
                      </a:r>
                    </a:p>
                  </a:txBody>
                  <a:tcPr marL="36000" marR="36000" marT="7200" marB="72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5 447</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717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30 968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4 076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34 707</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4 569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92 %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10 101</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1 330</a:t>
                      </a:r>
                    </a:p>
                  </a:txBody>
                  <a:tcPr marL="36000" marR="36000" marT="7200" marB="72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145 868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1 190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924 004</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7 537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1 085 022</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8 851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131 %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142 082</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1 159</a:t>
                      </a:r>
                    </a:p>
                  </a:txBody>
                  <a:tcPr marL="36000" marR="36000" marT="7200" marB="72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7 496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824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40 757</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4 479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41 393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4 549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313 %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2 014</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221</a:t>
                      </a:r>
                    </a:p>
                  </a:txBody>
                  <a:tcPr marL="36000" marR="36000" marT="7200" marB="72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8 369</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912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15 746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1 716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27 085</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2 951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52 %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6 686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729</a:t>
                      </a:r>
                    </a:p>
                  </a:txBody>
                  <a:tcPr marL="36000" marR="36000" marT="7200" marB="72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2 466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596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11 669</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2 819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15 198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3 671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68 %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6 766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1 634</a:t>
                      </a:r>
                    </a:p>
                  </a:txBody>
                  <a:tcPr marL="36000" marR="36000" marT="7200" marB="72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7200" marB="72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7200" marB="720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36000" marR="36000" marT="7200" marB="72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7200" marB="720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36000" marR="36000" marT="7200" marB="72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7200" marB="720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36000" marR="36000" marT="7200" marB="72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7200" marB="72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7200" marB="7200" anchor="b"/>
                </a:tc>
                <a:tc>
                  <a:txBody>
                    <a:bodyPr/>
                    <a:lstStyle/>
                    <a:p>
                      <a:pPr algn="r" fontAlgn="b"/>
                      <a:endParaRPr lang="fi-FI" sz="1100" b="0" i="1" u="none" strike="noStrike" dirty="0">
                        <a:solidFill>
                          <a:srgbClr val="000000"/>
                        </a:solidFill>
                        <a:effectLst/>
                        <a:latin typeface="Calibri" panose="020F0502020204030204" pitchFamily="34" charset="0"/>
                      </a:endParaRPr>
                    </a:p>
                  </a:txBody>
                  <a:tcPr marL="36000" marR="36000" marT="7200" marB="72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837</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567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6 536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4 425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6 690</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4 529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6 950</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4 705</a:t>
                      </a:r>
                    </a:p>
                  </a:txBody>
                  <a:tcPr marL="36000" marR="36000" marT="7200" marB="72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9 808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462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119 959</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5 650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158 970</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7 487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141 %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-708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-33</a:t>
                      </a:r>
                    </a:p>
                  </a:txBody>
                  <a:tcPr marL="36000" marR="36000" marT="7200" marB="72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3 190</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869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10 169</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2 769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10 553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2 874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65 %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12 815</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3 490</a:t>
                      </a:r>
                    </a:p>
                  </a:txBody>
                  <a:tcPr marL="36000" marR="36000" marT="7200" marB="72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4 560</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674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33 843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5 004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40 323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5 962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7 677</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1 135</a:t>
                      </a:r>
                    </a:p>
                  </a:txBody>
                  <a:tcPr marL="36000" marR="36000" marT="7200" marB="72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786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545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5 223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3 625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8 097</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5 619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1 018</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706</a:t>
                      </a:r>
                    </a:p>
                  </a:txBody>
                  <a:tcPr marL="36000" marR="36000" marT="7200" marB="72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-199</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-83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4 360</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1 821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4 521</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1 888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62 %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832</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348</a:t>
                      </a:r>
                    </a:p>
                  </a:txBody>
                  <a:tcPr marL="36000" marR="36000" marT="7200" marB="72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17 515</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886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187 376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9 483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231 200</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11 701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158 %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44 471</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2 251</a:t>
                      </a:r>
                    </a:p>
                  </a:txBody>
                  <a:tcPr marL="36000" marR="36000" marT="7200" marB="72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1 353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714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8 881</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4 689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14 744</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7 785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2 356</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1 244</a:t>
                      </a:r>
                    </a:p>
                  </a:txBody>
                  <a:tcPr marL="36000" marR="36000" marT="7200" marB="72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18000" marR="18000" marT="7200" marB="72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4 830</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1 409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19 470</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5 681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19 703</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5 749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111 %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22 409</a:t>
                      </a:r>
                    </a:p>
                  </a:txBody>
                  <a:tcPr marL="36000" marR="36000" marT="7200" marB="7200" anchor="b"/>
                </a:tc>
                <a:tc>
                  <a:txBody>
                    <a:bodyPr/>
                    <a:lstStyle/>
                    <a:p>
                      <a:pPr algn="r" fontAlgn="b"/>
                      <a:r>
                        <a:rPr lang="fi-FI" sz="1100" b="0" i="1" u="none" strike="noStrike">
                          <a:solidFill>
                            <a:srgbClr val="000000"/>
                          </a:solidFill>
                          <a:effectLst/>
                          <a:latin typeface="Calibri" panose="020F0502020204030204" pitchFamily="34" charset="0"/>
                        </a:rPr>
                        <a:t>6 539</a:t>
                      </a:r>
                    </a:p>
                  </a:txBody>
                  <a:tcPr marL="36000" marR="36000" marT="7200" marB="720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18000" marR="18000" marT="7200" marB="72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234 043</a:t>
                      </a:r>
                    </a:p>
                  </a:txBody>
                  <a:tcPr marL="36000" marR="36000" marT="7200" marB="7200" anchor="b"/>
                </a:tc>
                <a:tc>
                  <a:txBody>
                    <a:bodyPr/>
                    <a:lstStyle/>
                    <a:p>
                      <a:pPr algn="r" fontAlgn="b"/>
                      <a:r>
                        <a:rPr lang="fi-FI" sz="1100" b="1" i="1" u="none" strike="noStrike">
                          <a:solidFill>
                            <a:srgbClr val="000000"/>
                          </a:solidFill>
                          <a:effectLst/>
                          <a:latin typeface="Calibri" panose="020F0502020204030204" pitchFamily="34" charset="0"/>
                        </a:rPr>
                        <a:t>956</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1 570 040</a:t>
                      </a:r>
                    </a:p>
                  </a:txBody>
                  <a:tcPr marL="36000" marR="36000" marT="7200" marB="7200" anchor="b"/>
                </a:tc>
                <a:tc>
                  <a:txBody>
                    <a:bodyPr/>
                    <a:lstStyle/>
                    <a:p>
                      <a:pPr algn="r" fontAlgn="b"/>
                      <a:r>
                        <a:rPr lang="fi-FI" sz="1100" b="1" i="1" u="none" strike="noStrike">
                          <a:solidFill>
                            <a:srgbClr val="000000"/>
                          </a:solidFill>
                          <a:effectLst/>
                          <a:latin typeface="Calibri" panose="020F0502020204030204" pitchFamily="34" charset="0"/>
                        </a:rPr>
                        <a:t>6 416</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1 871 077</a:t>
                      </a:r>
                    </a:p>
                  </a:txBody>
                  <a:tcPr marL="36000" marR="36000" marT="7200" marB="7200" anchor="b"/>
                </a:tc>
                <a:tc>
                  <a:txBody>
                    <a:bodyPr/>
                    <a:lstStyle/>
                    <a:p>
                      <a:pPr algn="r" fontAlgn="b"/>
                      <a:r>
                        <a:rPr lang="fi-FI" sz="1100" b="1" i="1" u="none" strike="noStrike">
                          <a:solidFill>
                            <a:srgbClr val="000000"/>
                          </a:solidFill>
                          <a:effectLst/>
                          <a:latin typeface="Calibri" panose="020F0502020204030204" pitchFamily="34" charset="0"/>
                        </a:rPr>
                        <a:t>7 646</a:t>
                      </a:r>
                    </a:p>
                  </a:txBody>
                  <a:tcPr marL="36000" marR="36000" marT="7200" marB="7200" anchor="b"/>
                </a:tc>
                <a:tc>
                  <a:txBody>
                    <a:bodyPr/>
                    <a:lstStyle/>
                    <a:p>
                      <a:pPr algn="l" fontAlgn="b"/>
                      <a:endParaRPr lang="fi-FI" sz="1100" b="1" i="0" u="none" strike="noStrike">
                        <a:solidFill>
                          <a:srgbClr val="000000"/>
                        </a:solidFill>
                        <a:effectLst/>
                        <a:latin typeface="Calibri" panose="020F0502020204030204" pitchFamily="34" charset="0"/>
                      </a:endParaRP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327 862</a:t>
                      </a:r>
                    </a:p>
                  </a:txBody>
                  <a:tcPr marL="36000" marR="36000" marT="7200" marB="7200" anchor="b"/>
                </a:tc>
                <a:tc>
                  <a:txBody>
                    <a:bodyPr/>
                    <a:lstStyle/>
                    <a:p>
                      <a:pPr algn="r" fontAlgn="b"/>
                      <a:r>
                        <a:rPr lang="fi-FI" sz="1100" b="1" i="1" u="none" strike="noStrike" dirty="0">
                          <a:solidFill>
                            <a:srgbClr val="000000"/>
                          </a:solidFill>
                          <a:effectLst/>
                          <a:latin typeface="Calibri" panose="020F0502020204030204" pitchFamily="34" charset="0"/>
                        </a:rPr>
                        <a:t>1 340</a:t>
                      </a:r>
                    </a:p>
                  </a:txBody>
                  <a:tcPr marL="36000" marR="36000" marT="7200" marB="7200" anchor="b"/>
                </a:tc>
                <a:extLst>
                  <a:ext uri="{0D108BD9-81ED-4DB2-BD59-A6C34878D82A}">
                    <a16:rowId xmlns:a16="http://schemas.microsoft.com/office/drawing/2014/main" val="2415787187"/>
                  </a:ext>
                </a:extLst>
              </a:tr>
            </a:tbl>
          </a:graphicData>
        </a:graphic>
      </p:graphicFrame>
      <p:sp>
        <p:nvSpPr>
          <p:cNvPr id="6" name="Tekstiruutu 5">
            <a:extLst>
              <a:ext uri="{FF2B5EF4-FFF2-40B4-BE49-F238E27FC236}">
                <a16:creationId xmlns:a16="http://schemas.microsoft.com/office/drawing/2014/main" id="{1E79A721-596A-4E02-B142-0872116D7CC0}"/>
              </a:ext>
            </a:extLst>
          </p:cNvPr>
          <p:cNvSpPr txBox="1"/>
          <p:nvPr/>
        </p:nvSpPr>
        <p:spPr>
          <a:xfrm>
            <a:off x="0" y="6642556"/>
            <a:ext cx="8527774" cy="215444"/>
          </a:xfrm>
          <a:prstGeom prst="rect">
            <a:avLst/>
          </a:prstGeom>
          <a:noFill/>
        </p:spPr>
        <p:txBody>
          <a:bodyPr wrap="square" rtlCol="0">
            <a:spAutoFit/>
          </a:bodyPr>
          <a:lstStyle/>
          <a:p>
            <a:r>
              <a:rPr lang="fi-FI" sz="800" dirty="0"/>
              <a:t>Lähde: Väestö: Tilastokeskus; muut tiedot: Kysely Pohjois-Savon kunnille maalis-huhtikuu 2024</a:t>
            </a:r>
          </a:p>
        </p:txBody>
      </p:sp>
      <p:sp>
        <p:nvSpPr>
          <p:cNvPr id="2" name="Tekstiruutu 1">
            <a:extLst>
              <a:ext uri="{FF2B5EF4-FFF2-40B4-BE49-F238E27FC236}">
                <a16:creationId xmlns:a16="http://schemas.microsoft.com/office/drawing/2014/main" id="{A9202CAE-1D60-C3A2-19D7-B91DB86AA741}"/>
              </a:ext>
            </a:extLst>
          </p:cNvPr>
          <p:cNvSpPr txBox="1"/>
          <p:nvPr/>
        </p:nvSpPr>
        <p:spPr>
          <a:xfrm>
            <a:off x="0" y="6534834"/>
            <a:ext cx="11365331" cy="215444"/>
          </a:xfrm>
          <a:prstGeom prst="rect">
            <a:avLst/>
          </a:prstGeom>
          <a:noFill/>
        </p:spPr>
        <p:txBody>
          <a:bodyPr wrap="square" rtlCol="0">
            <a:spAutoFit/>
          </a:bodyPr>
          <a:lstStyle/>
          <a:p>
            <a:r>
              <a:rPr lang="fi-FI" sz="800" dirty="0"/>
              <a:t>HUOM! Koonnista puuttuu Rautalammin kunnan konsernitiedot. Konsernitietojen väestösuhteutus (€/as.) on tehty Pohjois-Savon maakunnan tasolle ilman Rautalammin väkilukua.</a:t>
            </a:r>
          </a:p>
        </p:txBody>
      </p:sp>
    </p:spTree>
    <p:extLst>
      <p:ext uri="{BB962C8B-B14F-4D97-AF65-F5344CB8AC3E}">
        <p14:creationId xmlns:p14="http://schemas.microsoft.com/office/powerpoint/2010/main" val="103472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0"/>
            <a:ext cx="11288842" cy="1325563"/>
          </a:xfrm>
        </p:spPr>
        <p:txBody>
          <a:bodyPr>
            <a:normAutofit/>
          </a:bodyPr>
          <a:lstStyle/>
          <a:p>
            <a:r>
              <a:rPr lang="fi-FI" sz="3000" dirty="0"/>
              <a:t>Verotuloihin perustuva valtionosuuden tasaus vuosina 2020–2024</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12" name="Tekstiruutu 11">
            <a:extLst>
              <a:ext uri="{FF2B5EF4-FFF2-40B4-BE49-F238E27FC236}">
                <a16:creationId xmlns:a16="http://schemas.microsoft.com/office/drawing/2014/main" id="{5D1CE245-D225-4BB6-818F-97E1C55CE36C}"/>
              </a:ext>
            </a:extLst>
          </p:cNvPr>
          <p:cNvSpPr txBox="1"/>
          <p:nvPr/>
        </p:nvSpPr>
        <p:spPr>
          <a:xfrm>
            <a:off x="0" y="6626027"/>
            <a:ext cx="8497957" cy="215444"/>
          </a:xfrm>
          <a:prstGeom prst="rect">
            <a:avLst/>
          </a:prstGeom>
          <a:noFill/>
        </p:spPr>
        <p:txBody>
          <a:bodyPr wrap="square" rtlCol="0">
            <a:spAutoFit/>
          </a:bodyPr>
          <a:lstStyle/>
          <a:p>
            <a:r>
              <a:rPr lang="fi-FI" sz="800" dirty="0"/>
              <a:t>Lähde: Kuntaliitto, valtionosuusaikasarja 2010–2021 ja valtionosuuslaskelmat 2022, 2023 ja 2024</a:t>
            </a:r>
          </a:p>
        </p:txBody>
      </p:sp>
      <p:graphicFrame>
        <p:nvGraphicFramePr>
          <p:cNvPr id="13" name="Taulukko 12">
            <a:extLst>
              <a:ext uri="{FF2B5EF4-FFF2-40B4-BE49-F238E27FC236}">
                <a16:creationId xmlns:a16="http://schemas.microsoft.com/office/drawing/2014/main" id="{DBA76F8A-3856-4FF9-9D34-9A4626A6F32C}"/>
              </a:ext>
            </a:extLst>
          </p:cNvPr>
          <p:cNvGraphicFramePr>
            <a:graphicFrameLocks noGrp="1"/>
          </p:cNvGraphicFramePr>
          <p:nvPr>
            <p:extLst>
              <p:ext uri="{D42A27DB-BD31-4B8C-83A1-F6EECF244321}">
                <p14:modId xmlns:p14="http://schemas.microsoft.com/office/powerpoint/2010/main" val="4133693527"/>
              </p:ext>
            </p:extLst>
          </p:nvPr>
        </p:nvGraphicFramePr>
        <p:xfrm>
          <a:off x="1088623" y="1002633"/>
          <a:ext cx="10008507" cy="5263680"/>
        </p:xfrm>
        <a:graphic>
          <a:graphicData uri="http://schemas.openxmlformats.org/drawingml/2006/table">
            <a:tbl>
              <a:tblPr firstRow="1" bandRow="1">
                <a:tableStyleId>{9D7B26C5-4107-4FEC-AEDC-1716B250A1EF}</a:tableStyleId>
              </a:tblPr>
              <a:tblGrid>
                <a:gridCol w="1008507">
                  <a:extLst>
                    <a:ext uri="{9D8B030D-6E8A-4147-A177-3AD203B41FA5}">
                      <a16:colId xmlns:a16="http://schemas.microsoft.com/office/drawing/2014/main" val="3149966210"/>
                    </a:ext>
                  </a:extLst>
                </a:gridCol>
                <a:gridCol w="900000">
                  <a:extLst>
                    <a:ext uri="{9D8B030D-6E8A-4147-A177-3AD203B41FA5}">
                      <a16:colId xmlns:a16="http://schemas.microsoft.com/office/drawing/2014/main" val="3483607235"/>
                    </a:ext>
                  </a:extLst>
                </a:gridCol>
                <a:gridCol w="900000">
                  <a:extLst>
                    <a:ext uri="{9D8B030D-6E8A-4147-A177-3AD203B41FA5}">
                      <a16:colId xmlns:a16="http://schemas.microsoft.com/office/drawing/2014/main" val="1057784816"/>
                    </a:ext>
                  </a:extLst>
                </a:gridCol>
                <a:gridCol w="900000">
                  <a:extLst>
                    <a:ext uri="{9D8B030D-6E8A-4147-A177-3AD203B41FA5}">
                      <a16:colId xmlns:a16="http://schemas.microsoft.com/office/drawing/2014/main" val="2513661225"/>
                    </a:ext>
                  </a:extLst>
                </a:gridCol>
                <a:gridCol w="900000">
                  <a:extLst>
                    <a:ext uri="{9D8B030D-6E8A-4147-A177-3AD203B41FA5}">
                      <a16:colId xmlns:a16="http://schemas.microsoft.com/office/drawing/2014/main" val="3312164532"/>
                    </a:ext>
                  </a:extLst>
                </a:gridCol>
                <a:gridCol w="900000">
                  <a:extLst>
                    <a:ext uri="{9D8B030D-6E8A-4147-A177-3AD203B41FA5}">
                      <a16:colId xmlns:a16="http://schemas.microsoft.com/office/drawing/2014/main" val="2900273183"/>
                    </a:ext>
                  </a:extLst>
                </a:gridCol>
                <a:gridCol w="900000">
                  <a:extLst>
                    <a:ext uri="{9D8B030D-6E8A-4147-A177-3AD203B41FA5}">
                      <a16:colId xmlns:a16="http://schemas.microsoft.com/office/drawing/2014/main" val="2872086897"/>
                    </a:ext>
                  </a:extLst>
                </a:gridCol>
                <a:gridCol w="900000">
                  <a:extLst>
                    <a:ext uri="{9D8B030D-6E8A-4147-A177-3AD203B41FA5}">
                      <a16:colId xmlns:a16="http://schemas.microsoft.com/office/drawing/2014/main" val="3636052394"/>
                    </a:ext>
                  </a:extLst>
                </a:gridCol>
                <a:gridCol w="900000">
                  <a:extLst>
                    <a:ext uri="{9D8B030D-6E8A-4147-A177-3AD203B41FA5}">
                      <a16:colId xmlns:a16="http://schemas.microsoft.com/office/drawing/2014/main" val="3115215517"/>
                    </a:ext>
                  </a:extLst>
                </a:gridCol>
                <a:gridCol w="900000">
                  <a:extLst>
                    <a:ext uri="{9D8B030D-6E8A-4147-A177-3AD203B41FA5}">
                      <a16:colId xmlns:a16="http://schemas.microsoft.com/office/drawing/2014/main" val="698416851"/>
                    </a:ext>
                  </a:extLst>
                </a:gridCol>
                <a:gridCol w="900000">
                  <a:extLst>
                    <a:ext uri="{9D8B030D-6E8A-4147-A177-3AD203B41FA5}">
                      <a16:colId xmlns:a16="http://schemas.microsoft.com/office/drawing/2014/main" val="4261658551"/>
                    </a:ext>
                  </a:extLst>
                </a:gridCol>
              </a:tblGrid>
              <a:tr h="320076">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2020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1 000 €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2021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1 000 €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2022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1 000 €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i="0" u="none" strike="noStrike" dirty="0">
                          <a:solidFill>
                            <a:srgbClr val="000000"/>
                          </a:solidFill>
                          <a:effectLst/>
                          <a:latin typeface="Calibri" panose="020F0502020204030204" pitchFamily="34" charset="0"/>
                          <a:cs typeface="Calibri" panose="020F0502020204030204" pitchFamily="34" charset="0"/>
                        </a:rPr>
                        <a:t>2023</a:t>
                      </a:r>
                      <a:r>
                        <a:rPr lang="fi-FI" sz="1100" b="0" i="0" u="none" strike="noStrike" dirty="0">
                          <a:solidFill>
                            <a:srgbClr val="000000"/>
                          </a:solidFill>
                          <a:effectLst/>
                          <a:latin typeface="Calibri" panose="020F0502020204030204" pitchFamily="34" charset="0"/>
                          <a:cs typeface="Calibri" panose="020F0502020204030204" pitchFamily="34" charset="0"/>
                        </a:rPr>
                        <a:t> </a:t>
                      </a:r>
                    </a:p>
                    <a:p>
                      <a:pPr algn="r" fontAlgn="b"/>
                      <a:r>
                        <a:rPr lang="fi-FI" sz="1100" b="0" i="0" u="none" strike="noStrike" dirty="0">
                          <a:solidFill>
                            <a:srgbClr val="000000"/>
                          </a:solidFill>
                          <a:effectLst/>
                          <a:latin typeface="Calibri" panose="020F0502020204030204" pitchFamily="34" charset="0"/>
                          <a:cs typeface="Calibri" panose="020F0502020204030204" pitchFamily="34" charset="0"/>
                        </a:rPr>
                        <a:t>1 000 €</a:t>
                      </a:r>
                    </a:p>
                  </a:txBody>
                  <a:tcPr marL="36000" marR="36000" marT="7200" marB="7200" anchor="b"/>
                </a:tc>
                <a:tc>
                  <a:txBody>
                    <a:bodyPr/>
                    <a:lstStyle/>
                    <a:p>
                      <a:pPr algn="r" fontAlgn="b"/>
                      <a:r>
                        <a:rPr lang="fi-FI" sz="1100" b="1" i="0" u="none" strike="noStrike" dirty="0">
                          <a:solidFill>
                            <a:srgbClr val="000000"/>
                          </a:solidFill>
                          <a:effectLst/>
                          <a:latin typeface="Calibri" panose="020F0502020204030204" pitchFamily="34" charset="0"/>
                          <a:cs typeface="Calibri" panose="020F0502020204030204" pitchFamily="34" charset="0"/>
                        </a:rPr>
                        <a:t>2024</a:t>
                      </a:r>
                      <a:r>
                        <a:rPr lang="fi-FI" sz="1100" b="0" i="0" u="none" strike="noStrike" dirty="0">
                          <a:solidFill>
                            <a:srgbClr val="000000"/>
                          </a:solidFill>
                          <a:effectLst/>
                          <a:latin typeface="Calibri" panose="020F0502020204030204" pitchFamily="34" charset="0"/>
                          <a:cs typeface="Calibri" panose="020F0502020204030204" pitchFamily="34" charset="0"/>
                        </a:rPr>
                        <a:t> </a:t>
                      </a:r>
                    </a:p>
                    <a:p>
                      <a:pPr algn="r" fontAlgn="b"/>
                      <a:r>
                        <a:rPr lang="fi-FI" sz="1100" b="0" i="0" u="none" strike="noStrike" dirty="0">
                          <a:solidFill>
                            <a:srgbClr val="000000"/>
                          </a:solidFill>
                          <a:effectLst/>
                          <a:latin typeface="Calibri" panose="020F0502020204030204" pitchFamily="34" charset="0"/>
                          <a:cs typeface="Calibri" panose="020F0502020204030204" pitchFamily="34" charset="0"/>
                        </a:rPr>
                        <a:t>1 000 €</a:t>
                      </a: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2020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€/as.</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2021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€/as.</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2022 </a:t>
                      </a:r>
                      <a:br>
                        <a:rPr lang="fi-FI" sz="1100" b="1" u="none" strike="noStrike" dirty="0">
                          <a:solidFill>
                            <a:srgbClr val="000000"/>
                          </a:solidFill>
                          <a:effectLst/>
                          <a:latin typeface="Calibri" panose="020F0502020204030204" pitchFamily="34" charset="0"/>
                          <a:cs typeface="Calibri" panose="020F0502020204030204" pitchFamily="34" charset="0"/>
                        </a:rPr>
                      </a:br>
                      <a:r>
                        <a:rPr lang="fi-FI" sz="1100" b="0" u="none" strike="noStrike" dirty="0">
                          <a:solidFill>
                            <a:srgbClr val="000000"/>
                          </a:solidFill>
                          <a:effectLst/>
                          <a:latin typeface="Calibri" panose="020F0502020204030204" pitchFamily="34" charset="0"/>
                          <a:cs typeface="Calibri" panose="020F0502020204030204" pitchFamily="34" charset="0"/>
                        </a:rPr>
                        <a:t>€/as.</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i="0" u="none" strike="noStrike" dirty="0">
                          <a:solidFill>
                            <a:srgbClr val="000000"/>
                          </a:solidFill>
                          <a:effectLst/>
                          <a:latin typeface="Calibri" panose="020F0502020204030204" pitchFamily="34" charset="0"/>
                          <a:cs typeface="Calibri" panose="020F0502020204030204" pitchFamily="34" charset="0"/>
                        </a:rPr>
                        <a:t>2023 </a:t>
                      </a:r>
                    </a:p>
                    <a:p>
                      <a:pPr algn="r" fontAlgn="b"/>
                      <a:r>
                        <a:rPr lang="fi-FI" sz="1100" b="0" i="0" u="none" strike="noStrike" dirty="0">
                          <a:solidFill>
                            <a:srgbClr val="000000"/>
                          </a:solidFill>
                          <a:effectLst/>
                          <a:latin typeface="Calibri" panose="020F0502020204030204" pitchFamily="34" charset="0"/>
                          <a:cs typeface="Calibri" panose="020F0502020204030204" pitchFamily="34" charset="0"/>
                        </a:rPr>
                        <a:t>€/as.</a:t>
                      </a:r>
                    </a:p>
                  </a:txBody>
                  <a:tcPr marL="36000" marR="36000" marT="7200" marB="7200" anchor="b"/>
                </a:tc>
                <a:tc>
                  <a:txBody>
                    <a:bodyPr/>
                    <a:lstStyle/>
                    <a:p>
                      <a:pPr algn="r" fontAlgn="b"/>
                      <a:r>
                        <a:rPr lang="fi-FI" sz="1100" b="1" i="0" u="none" strike="noStrike" dirty="0">
                          <a:solidFill>
                            <a:srgbClr val="000000"/>
                          </a:solidFill>
                          <a:effectLst/>
                          <a:latin typeface="Calibri" panose="020F0502020204030204" pitchFamily="34" charset="0"/>
                          <a:cs typeface="Calibri" panose="020F0502020204030204" pitchFamily="34" charset="0"/>
                        </a:rPr>
                        <a:t>2024 </a:t>
                      </a:r>
                    </a:p>
                    <a:p>
                      <a:pPr algn="r" fontAlgn="b"/>
                      <a:r>
                        <a:rPr lang="fi-FI" sz="1100" b="0" i="0" u="none" strike="noStrike" dirty="0">
                          <a:solidFill>
                            <a:srgbClr val="000000"/>
                          </a:solidFill>
                          <a:effectLst/>
                          <a:latin typeface="Calibri" panose="020F0502020204030204" pitchFamily="34" charset="0"/>
                          <a:cs typeface="Calibri" panose="020F0502020204030204" pitchFamily="34" charset="0"/>
                        </a:rPr>
                        <a:t>€/as.</a:t>
                      </a:r>
                    </a:p>
                  </a:txBody>
                  <a:tcPr marL="36000" marR="36000" marT="7200" marB="7200" anchor="b"/>
                </a:tc>
                <a:extLst>
                  <a:ext uri="{0D108BD9-81ED-4DB2-BD59-A6C34878D82A}">
                    <a16:rowId xmlns:a16="http://schemas.microsoft.com/office/drawing/2014/main" val="314199373"/>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Iisalmi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10 631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11 522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12 614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7 495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7 387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503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545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358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355</a:t>
                      </a:r>
                    </a:p>
                  </a:txBody>
                  <a:tcPr marL="36000" marR="36000" marT="7200" marB="7200" anchor="b"/>
                </a:tc>
                <a:extLst>
                  <a:ext uri="{0D108BD9-81ED-4DB2-BD59-A6C34878D82A}">
                    <a16:rowId xmlns:a16="http://schemas.microsoft.com/office/drawing/2014/main" val="437490672"/>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Joroinen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2 938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2 850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2 582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1 259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1 473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627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608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324</a:t>
                      </a:r>
                    </a:p>
                  </a:txBody>
                  <a:tcPr marL="36000" marR="36000" marT="7200" marB="7200" anchor="b"/>
                </a:tc>
                <a:extLst>
                  <a:ext uri="{0D108BD9-81ED-4DB2-BD59-A6C34878D82A}">
                    <a16:rowId xmlns:a16="http://schemas.microsoft.com/office/drawing/2014/main" val="3225111538"/>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Kaavi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3 185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3 079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2 703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1 021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1 130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963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367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420</a:t>
                      </a:r>
                    </a:p>
                  </a:txBody>
                  <a:tcPr marL="36000" marR="36000" marT="7200" marB="7200" anchor="b"/>
                </a:tc>
                <a:extLst>
                  <a:ext uri="{0D108BD9-81ED-4DB2-BD59-A6C34878D82A}">
                    <a16:rowId xmlns:a16="http://schemas.microsoft.com/office/drawing/2014/main" val="2528250241"/>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Keitele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1 966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1 843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1 485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398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791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855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190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390</a:t>
                      </a:r>
                    </a:p>
                  </a:txBody>
                  <a:tcPr marL="36000" marR="36000" marT="7200" marB="7200" anchor="b"/>
                </a:tc>
                <a:extLst>
                  <a:ext uri="{0D108BD9-81ED-4DB2-BD59-A6C34878D82A}">
                    <a16:rowId xmlns:a16="http://schemas.microsoft.com/office/drawing/2014/main" val="4139984260"/>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Kiuruvesi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8 329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8 539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8 331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4 276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4 502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1 061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1 061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593</a:t>
                      </a:r>
                    </a:p>
                  </a:txBody>
                  <a:tcPr marL="36000" marR="36000" marT="7200" marB="7200" anchor="b"/>
                </a:tc>
                <a:extLst>
                  <a:ext uri="{0D108BD9-81ED-4DB2-BD59-A6C34878D82A}">
                    <a16:rowId xmlns:a16="http://schemas.microsoft.com/office/drawing/2014/main" val="3008490295"/>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Kuopio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35 770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37 097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36 632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25 753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25 367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298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309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305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207</a:t>
                      </a:r>
                    </a:p>
                  </a:txBody>
                  <a:tcPr marL="36000" marR="36000" marT="7200" marB="7200" anchor="b"/>
                </a:tc>
                <a:extLst>
                  <a:ext uri="{0D108BD9-81ED-4DB2-BD59-A6C34878D82A}">
                    <a16:rowId xmlns:a16="http://schemas.microsoft.com/office/drawing/2014/main" val="4287412833"/>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Lapinlahti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8 568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8 731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8 705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5 015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5 021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916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933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930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552</a:t>
                      </a:r>
                    </a:p>
                  </a:txBody>
                  <a:tcPr marL="36000" marR="36000" marT="7200" marB="7200" anchor="b"/>
                </a:tc>
                <a:extLst>
                  <a:ext uri="{0D108BD9-81ED-4DB2-BD59-A6C34878D82A}">
                    <a16:rowId xmlns:a16="http://schemas.microsoft.com/office/drawing/2014/main" val="455306341"/>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Leppävirta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5 105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5 248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4 519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2 307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2 614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543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481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249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285</a:t>
                      </a:r>
                    </a:p>
                  </a:txBody>
                  <a:tcPr marL="36000" marR="36000" marT="7200" marB="7200" anchor="b"/>
                </a:tc>
                <a:extLst>
                  <a:ext uri="{0D108BD9-81ED-4DB2-BD59-A6C34878D82A}">
                    <a16:rowId xmlns:a16="http://schemas.microsoft.com/office/drawing/2014/main" val="1261528087"/>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Pielavesi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4 795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4 882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4 626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1 874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2 281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1 110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1 130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1 071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439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551</a:t>
                      </a:r>
                    </a:p>
                  </a:txBody>
                  <a:tcPr marL="36000" marR="36000" marT="7200" marB="7200" anchor="b"/>
                </a:tc>
                <a:extLst>
                  <a:ext uri="{0D108BD9-81ED-4DB2-BD59-A6C34878D82A}">
                    <a16:rowId xmlns:a16="http://schemas.microsoft.com/office/drawing/2014/main" val="1005159816"/>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Rautalampi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3 024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3 047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2 897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1 319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1 397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990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998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949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471</a:t>
                      </a:r>
                    </a:p>
                  </a:txBody>
                  <a:tcPr marL="36000" marR="36000" marT="7200" marB="7200" anchor="b"/>
                </a:tc>
                <a:extLst>
                  <a:ext uri="{0D108BD9-81ED-4DB2-BD59-A6C34878D82A}">
                    <a16:rowId xmlns:a16="http://schemas.microsoft.com/office/drawing/2014/main" val="2432361618"/>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Rautavaara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1 296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1 312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156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830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840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568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105</a:t>
                      </a:r>
                    </a:p>
                  </a:txBody>
                  <a:tcPr marL="36000" marR="36000" marT="7200" marB="7200" anchor="b"/>
                </a:tc>
                <a:extLst>
                  <a:ext uri="{0D108BD9-81ED-4DB2-BD59-A6C34878D82A}">
                    <a16:rowId xmlns:a16="http://schemas.microsoft.com/office/drawing/2014/main" val="3756294331"/>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Siilinjärvi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5 777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6 123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5 394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4 633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5 011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218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236</a:t>
                      </a:r>
                    </a:p>
                  </a:txBody>
                  <a:tcPr marL="36000" marR="36000" marT="7200" marB="7200" anchor="b"/>
                </a:tc>
                <a:extLst>
                  <a:ext uri="{0D108BD9-81ED-4DB2-BD59-A6C34878D82A}">
                    <a16:rowId xmlns:a16="http://schemas.microsoft.com/office/drawing/2014/main" val="3736994870"/>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Sonkajärvi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3 232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3 207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2 416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1 286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629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350</a:t>
                      </a:r>
                    </a:p>
                  </a:txBody>
                  <a:tcPr marL="36000" marR="36000" marT="7200" marB="7200" anchor="b"/>
                </a:tc>
                <a:extLst>
                  <a:ext uri="{0D108BD9-81ED-4DB2-BD59-A6C34878D82A}">
                    <a16:rowId xmlns:a16="http://schemas.microsoft.com/office/drawing/2014/main" val="3750553939"/>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Suonenjoki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5 455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5 741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5 620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3 044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3 229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828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478</a:t>
                      </a:r>
                    </a:p>
                  </a:txBody>
                  <a:tcPr marL="36000" marR="36000" marT="7200" marB="7200" anchor="b"/>
                </a:tc>
                <a:extLst>
                  <a:ext uri="{0D108BD9-81ED-4DB2-BD59-A6C34878D82A}">
                    <a16:rowId xmlns:a16="http://schemas.microsoft.com/office/drawing/2014/main" val="2899806150"/>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Tervo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1 751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1 719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1 511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658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752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1 165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1 144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1 006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445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522</a:t>
                      </a:r>
                    </a:p>
                  </a:txBody>
                  <a:tcPr marL="36000" marR="36000" marT="7200" marB="7200" anchor="b"/>
                </a:tc>
                <a:extLst>
                  <a:ext uri="{0D108BD9-81ED-4DB2-BD59-A6C34878D82A}">
                    <a16:rowId xmlns:a16="http://schemas.microsoft.com/office/drawing/2014/main" val="161305396"/>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Tuusniemi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2 570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2 578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2 376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1 126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1 056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1 060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470</a:t>
                      </a:r>
                    </a:p>
                  </a:txBody>
                  <a:tcPr marL="36000" marR="36000" marT="7200" marB="7200" anchor="b"/>
                </a:tc>
                <a:extLst>
                  <a:ext uri="{0D108BD9-81ED-4DB2-BD59-A6C34878D82A}">
                    <a16:rowId xmlns:a16="http://schemas.microsoft.com/office/drawing/2014/main" val="1743984363"/>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Varkaus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8 597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8 498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8 127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6 453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6 075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424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307</a:t>
                      </a:r>
                    </a:p>
                  </a:txBody>
                  <a:tcPr marL="36000" marR="36000" marT="7200" marB="7200" anchor="b"/>
                </a:tc>
                <a:extLst>
                  <a:ext uri="{0D108BD9-81ED-4DB2-BD59-A6C34878D82A}">
                    <a16:rowId xmlns:a16="http://schemas.microsoft.com/office/drawing/2014/main" val="2485195342"/>
                  </a:ext>
                </a:extLst>
              </a:tr>
              <a:tr h="234000">
                <a:tc>
                  <a:txBody>
                    <a:bodyPr/>
                    <a:lstStyle/>
                    <a:p>
                      <a:pPr algn="l" fontAlgn="b"/>
                      <a:r>
                        <a:rPr lang="fi-FI" sz="1100" b="0" u="none" strike="noStrike">
                          <a:solidFill>
                            <a:srgbClr val="000000"/>
                          </a:solidFill>
                          <a:effectLst/>
                          <a:latin typeface="Calibri" panose="020F0502020204030204" pitchFamily="34" charset="0"/>
                          <a:cs typeface="Calibri" panose="020F0502020204030204" pitchFamily="34" charset="0"/>
                        </a:rPr>
                        <a:t>Vesanto            </a:t>
                      </a:r>
                      <a:endParaRPr lang="fi-FI" sz="1100" b="0" i="0" u="none" strike="noStrike">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2 337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2 344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2 089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965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1 061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1 059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560</a:t>
                      </a:r>
                    </a:p>
                  </a:txBody>
                  <a:tcPr marL="36000" marR="36000" marT="7200" marB="7200" anchor="b"/>
                </a:tc>
                <a:extLst>
                  <a:ext uri="{0D108BD9-81ED-4DB2-BD59-A6C34878D82A}">
                    <a16:rowId xmlns:a16="http://schemas.microsoft.com/office/drawing/2014/main" val="3570489955"/>
                  </a:ext>
                </a:extLst>
              </a:tr>
              <a:tr h="234000">
                <a:tc>
                  <a:txBody>
                    <a:bodyPr/>
                    <a:lstStyle/>
                    <a:p>
                      <a:pPr algn="l" fontAlgn="b"/>
                      <a:r>
                        <a:rPr lang="fi-FI" sz="1100" b="0" u="none" strike="noStrike" dirty="0">
                          <a:solidFill>
                            <a:srgbClr val="000000"/>
                          </a:solidFill>
                          <a:effectLst/>
                          <a:latin typeface="Calibri" panose="020F0502020204030204" pitchFamily="34" charset="0"/>
                          <a:cs typeface="Calibri" panose="020F0502020204030204" pitchFamily="34" charset="0"/>
                        </a:rPr>
                        <a:t>Vieremä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1 209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1 412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767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343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218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a:t>
                      </a:r>
                    </a:p>
                  </a:txBody>
                  <a:tcPr marL="36000" marR="36000" marT="7200" marB="7200" anchor="b"/>
                </a:tc>
                <a:extLst>
                  <a:ext uri="{0D108BD9-81ED-4DB2-BD59-A6C34878D82A}">
                    <a16:rowId xmlns:a16="http://schemas.microsoft.com/office/drawing/2014/main" val="389491602"/>
                  </a:ext>
                </a:extLst>
              </a:tr>
              <a:tr h="2340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Pohjois-Savo</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116 535</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119 770</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114 282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67 677</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70 639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469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482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460</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272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285</a:t>
                      </a:r>
                    </a:p>
                  </a:txBody>
                  <a:tcPr marL="36000" marR="36000" marT="7200" marB="7200" anchor="b"/>
                </a:tc>
                <a:extLst>
                  <a:ext uri="{0D108BD9-81ED-4DB2-BD59-A6C34878D82A}">
                    <a16:rowId xmlns:a16="http://schemas.microsoft.com/office/drawing/2014/main" val="2415787187"/>
                  </a:ext>
                </a:extLst>
              </a:tr>
              <a:tr h="234000">
                <a:tc>
                  <a:txBody>
                    <a:bodyPr/>
                    <a:lstStyle/>
                    <a:p>
                      <a:pPr algn="l" fontAlgn="b"/>
                      <a:r>
                        <a:rPr lang="fi-FI" sz="1000" b="0" u="none" strike="noStrike" dirty="0">
                          <a:effectLst/>
                          <a:latin typeface="Calibri" panose="020F0502020204030204" pitchFamily="34" charset="0"/>
                          <a:cs typeface="Calibri" panose="020F0502020204030204" pitchFamily="34" charset="0"/>
                        </a:rPr>
                        <a:t>Manner-Suomi</a:t>
                      </a:r>
                      <a:endParaRPr lang="fi-FI" sz="1000" b="0" i="0" u="none" strike="noStrike" dirty="0">
                        <a:effectLst/>
                        <a:latin typeface="Calibri" panose="020F0502020204030204" pitchFamily="34" charset="0"/>
                        <a:cs typeface="Calibri" panose="020F0502020204030204" pitchFamily="34" charset="0"/>
                      </a:endParaRP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779 336</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792 223</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789 687</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819 002</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808 485</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142</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144</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143</a:t>
                      </a:r>
                    </a:p>
                  </a:txBody>
                  <a:tcPr marL="36000" marR="36000" marT="7200" marB="7200" anchor="b"/>
                </a:tc>
                <a:tc>
                  <a:txBody>
                    <a:bodyPr/>
                    <a:lstStyle/>
                    <a:p>
                      <a:pPr algn="r" fontAlgn="b"/>
                      <a:r>
                        <a:rPr lang="fi-FI" sz="900" b="0" i="0" u="none" strike="noStrike">
                          <a:solidFill>
                            <a:srgbClr val="000000"/>
                          </a:solidFill>
                          <a:effectLst/>
                          <a:latin typeface="Calibri" panose="020F0502020204030204" pitchFamily="34" charset="0"/>
                        </a:rPr>
                        <a:t>148</a:t>
                      </a:r>
                    </a:p>
                  </a:txBody>
                  <a:tcPr marL="36000" marR="36000" marT="7200" marB="7200" anchor="b"/>
                </a:tc>
                <a:tc>
                  <a:txBody>
                    <a:bodyPr/>
                    <a:lstStyle/>
                    <a:p>
                      <a:pPr algn="r" fontAlgn="b"/>
                      <a:r>
                        <a:rPr lang="fi-FI" sz="900" b="0" i="0" u="none" strike="noStrike" dirty="0">
                          <a:solidFill>
                            <a:srgbClr val="000000"/>
                          </a:solidFill>
                          <a:effectLst/>
                          <a:latin typeface="Calibri" panose="020F0502020204030204" pitchFamily="34" charset="0"/>
                        </a:rPr>
                        <a:t>146</a:t>
                      </a:r>
                    </a:p>
                  </a:txBody>
                  <a:tcPr marL="36000" marR="36000" marT="7200" marB="7200" anchor="b"/>
                </a:tc>
                <a:extLst>
                  <a:ext uri="{0D108BD9-81ED-4DB2-BD59-A6C34878D82A}">
                    <a16:rowId xmlns:a16="http://schemas.microsoft.com/office/drawing/2014/main" val="3381141143"/>
                  </a:ext>
                </a:extLst>
              </a:tr>
            </a:tbl>
          </a:graphicData>
        </a:graphic>
      </p:graphicFrame>
    </p:spTree>
    <p:extLst>
      <p:ext uri="{BB962C8B-B14F-4D97-AF65-F5344CB8AC3E}">
        <p14:creationId xmlns:p14="http://schemas.microsoft.com/office/powerpoint/2010/main" val="300054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600" dirty="0"/>
              <a:t>Vuosikate, poistot ja nettoinvestoinnit v. 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graphicFrame>
        <p:nvGraphicFramePr>
          <p:cNvPr id="3" name="Taulukko 2">
            <a:extLst>
              <a:ext uri="{FF2B5EF4-FFF2-40B4-BE49-F238E27FC236}">
                <a16:creationId xmlns:a16="http://schemas.microsoft.com/office/drawing/2014/main" id="{E0E53520-E99A-4466-80D8-EB31DF6CD6CB}"/>
              </a:ext>
            </a:extLst>
          </p:cNvPr>
          <p:cNvGraphicFramePr>
            <a:graphicFrameLocks noGrp="1"/>
          </p:cNvGraphicFramePr>
          <p:nvPr>
            <p:extLst>
              <p:ext uri="{D42A27DB-BD31-4B8C-83A1-F6EECF244321}">
                <p14:modId xmlns:p14="http://schemas.microsoft.com/office/powerpoint/2010/main" val="2869566416"/>
              </p:ext>
            </p:extLst>
          </p:nvPr>
        </p:nvGraphicFramePr>
        <p:xfrm>
          <a:off x="448456" y="1660794"/>
          <a:ext cx="3601700" cy="4691280"/>
        </p:xfrm>
        <a:graphic>
          <a:graphicData uri="http://schemas.openxmlformats.org/drawingml/2006/table">
            <a:tbl>
              <a:tblPr firstRow="1" bandRow="1">
                <a:tableStyleId>{9D7B26C5-4107-4FEC-AEDC-1716B250A1EF}</a:tableStyleId>
              </a:tblPr>
              <a:tblGrid>
                <a:gridCol w="901700">
                  <a:extLst>
                    <a:ext uri="{9D8B030D-6E8A-4147-A177-3AD203B41FA5}">
                      <a16:colId xmlns:a16="http://schemas.microsoft.com/office/drawing/2014/main" val="1376492794"/>
                    </a:ext>
                  </a:extLst>
                </a:gridCol>
                <a:gridCol w="900000">
                  <a:extLst>
                    <a:ext uri="{9D8B030D-6E8A-4147-A177-3AD203B41FA5}">
                      <a16:colId xmlns:a16="http://schemas.microsoft.com/office/drawing/2014/main" val="1316027642"/>
                    </a:ext>
                  </a:extLst>
                </a:gridCol>
                <a:gridCol w="900000">
                  <a:extLst>
                    <a:ext uri="{9D8B030D-6E8A-4147-A177-3AD203B41FA5}">
                      <a16:colId xmlns:a16="http://schemas.microsoft.com/office/drawing/2014/main" val="2941060850"/>
                    </a:ext>
                  </a:extLst>
                </a:gridCol>
                <a:gridCol w="900000">
                  <a:extLst>
                    <a:ext uri="{9D8B030D-6E8A-4147-A177-3AD203B41FA5}">
                      <a16:colId xmlns:a16="http://schemas.microsoft.com/office/drawing/2014/main" val="1476700821"/>
                    </a:ext>
                  </a:extLst>
                </a:gridCol>
              </a:tblGrid>
              <a:tr h="1905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Vuosikate</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Poistot</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Netto-</a:t>
                      </a:r>
                    </a:p>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investoinnit</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3515012696"/>
                  </a:ext>
                </a:extLst>
              </a:tr>
              <a:tr h="216000">
                <a:tc>
                  <a:txBody>
                    <a:bodyPr/>
                    <a:lstStyle/>
                    <a:p>
                      <a:pPr algn="l" fontAlgn="b"/>
                      <a:r>
                        <a:rPr lang="fi-FI" sz="1100" b="0" i="0" u="none" strike="noStrike" dirty="0">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65</a:t>
                      </a:r>
                    </a:p>
                  </a:txBody>
                  <a:tcPr marL="36000" marR="36000" marT="18000" marB="18000" anchor="b"/>
                </a:tc>
                <a:extLst>
                  <a:ext uri="{0D108BD9-81ED-4DB2-BD59-A6C34878D82A}">
                    <a16:rowId xmlns:a16="http://schemas.microsoft.com/office/drawing/2014/main" val="3123537964"/>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144</a:t>
                      </a:r>
                    </a:p>
                  </a:txBody>
                  <a:tcPr marL="36000" marR="36000" marT="18000" marB="18000" anchor="b"/>
                </a:tc>
                <a:extLst>
                  <a:ext uri="{0D108BD9-81ED-4DB2-BD59-A6C34878D82A}">
                    <a16:rowId xmlns:a16="http://schemas.microsoft.com/office/drawing/2014/main" val="2706069053"/>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152</a:t>
                      </a:r>
                    </a:p>
                  </a:txBody>
                  <a:tcPr marL="36000" marR="36000" marT="18000" marB="18000" anchor="b"/>
                </a:tc>
                <a:extLst>
                  <a:ext uri="{0D108BD9-81ED-4DB2-BD59-A6C34878D82A}">
                    <a16:rowId xmlns:a16="http://schemas.microsoft.com/office/drawing/2014/main" val="3010385764"/>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202</a:t>
                      </a:r>
                    </a:p>
                  </a:txBody>
                  <a:tcPr marL="36000" marR="36000" marT="18000" marB="18000" anchor="b"/>
                </a:tc>
                <a:extLst>
                  <a:ext uri="{0D108BD9-81ED-4DB2-BD59-A6C34878D82A}">
                    <a16:rowId xmlns:a16="http://schemas.microsoft.com/office/drawing/2014/main" val="2085723580"/>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204</a:t>
                      </a:r>
                    </a:p>
                  </a:txBody>
                  <a:tcPr marL="36000" marR="36000" marT="18000" marB="18000" anchor="b"/>
                </a:tc>
                <a:extLst>
                  <a:ext uri="{0D108BD9-81ED-4DB2-BD59-A6C34878D82A}">
                    <a16:rowId xmlns:a16="http://schemas.microsoft.com/office/drawing/2014/main" val="1758997523"/>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225</a:t>
                      </a:r>
                    </a:p>
                  </a:txBody>
                  <a:tcPr marL="36000" marR="36000" marT="18000" marB="18000" anchor="b"/>
                </a:tc>
                <a:extLst>
                  <a:ext uri="{0D108BD9-81ED-4DB2-BD59-A6C34878D82A}">
                    <a16:rowId xmlns:a16="http://schemas.microsoft.com/office/drawing/2014/main" val="3548028484"/>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232</a:t>
                      </a:r>
                    </a:p>
                  </a:txBody>
                  <a:tcPr marL="36000" marR="36000" marT="18000" marB="18000" anchor="b"/>
                </a:tc>
                <a:extLst>
                  <a:ext uri="{0D108BD9-81ED-4DB2-BD59-A6C34878D82A}">
                    <a16:rowId xmlns:a16="http://schemas.microsoft.com/office/drawing/2014/main" val="2596436454"/>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247</a:t>
                      </a:r>
                    </a:p>
                  </a:txBody>
                  <a:tcPr marL="36000" marR="36000" marT="18000" marB="18000" anchor="b"/>
                </a:tc>
                <a:extLst>
                  <a:ext uri="{0D108BD9-81ED-4DB2-BD59-A6C34878D82A}">
                    <a16:rowId xmlns:a16="http://schemas.microsoft.com/office/drawing/2014/main" val="3470865565"/>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252</a:t>
                      </a:r>
                    </a:p>
                  </a:txBody>
                  <a:tcPr marL="36000" marR="36000" marT="18000" marB="18000" anchor="b"/>
                </a:tc>
                <a:extLst>
                  <a:ext uri="{0D108BD9-81ED-4DB2-BD59-A6C34878D82A}">
                    <a16:rowId xmlns:a16="http://schemas.microsoft.com/office/drawing/2014/main" val="175640862"/>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282</a:t>
                      </a:r>
                    </a:p>
                  </a:txBody>
                  <a:tcPr marL="36000" marR="36000" marT="18000" marB="18000" anchor="b"/>
                </a:tc>
                <a:extLst>
                  <a:ext uri="{0D108BD9-81ED-4DB2-BD59-A6C34878D82A}">
                    <a16:rowId xmlns:a16="http://schemas.microsoft.com/office/drawing/2014/main" val="3215574911"/>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302</a:t>
                      </a:r>
                    </a:p>
                  </a:txBody>
                  <a:tcPr marL="36000" marR="36000" marT="18000" marB="18000" anchor="b"/>
                </a:tc>
                <a:extLst>
                  <a:ext uri="{0D108BD9-81ED-4DB2-BD59-A6C34878D82A}">
                    <a16:rowId xmlns:a16="http://schemas.microsoft.com/office/drawing/2014/main" val="1076077113"/>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330</a:t>
                      </a:r>
                    </a:p>
                  </a:txBody>
                  <a:tcPr marL="36000" marR="36000" marT="18000" marB="18000" anchor="b"/>
                </a:tc>
                <a:extLst>
                  <a:ext uri="{0D108BD9-81ED-4DB2-BD59-A6C34878D82A}">
                    <a16:rowId xmlns:a16="http://schemas.microsoft.com/office/drawing/2014/main" val="1788536141"/>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364</a:t>
                      </a:r>
                    </a:p>
                  </a:txBody>
                  <a:tcPr marL="36000" marR="36000" marT="18000" marB="18000" anchor="b"/>
                </a:tc>
                <a:extLst>
                  <a:ext uri="{0D108BD9-81ED-4DB2-BD59-A6C34878D82A}">
                    <a16:rowId xmlns:a16="http://schemas.microsoft.com/office/drawing/2014/main" val="162596397"/>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377</a:t>
                      </a:r>
                    </a:p>
                  </a:txBody>
                  <a:tcPr marL="36000" marR="36000" marT="18000" marB="18000" anchor="b"/>
                </a:tc>
                <a:extLst>
                  <a:ext uri="{0D108BD9-81ED-4DB2-BD59-A6C34878D82A}">
                    <a16:rowId xmlns:a16="http://schemas.microsoft.com/office/drawing/2014/main" val="190128483"/>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493</a:t>
                      </a:r>
                    </a:p>
                  </a:txBody>
                  <a:tcPr marL="36000" marR="36000" marT="18000" marB="18000" anchor="b"/>
                </a:tc>
                <a:extLst>
                  <a:ext uri="{0D108BD9-81ED-4DB2-BD59-A6C34878D82A}">
                    <a16:rowId xmlns:a16="http://schemas.microsoft.com/office/drawing/2014/main" val="3914617592"/>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501</a:t>
                      </a:r>
                    </a:p>
                  </a:txBody>
                  <a:tcPr marL="36000" marR="36000" marT="18000" marB="18000" anchor="b"/>
                </a:tc>
                <a:extLst>
                  <a:ext uri="{0D108BD9-81ED-4DB2-BD59-A6C34878D82A}">
                    <a16:rowId xmlns:a16="http://schemas.microsoft.com/office/drawing/2014/main" val="2770320859"/>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605</a:t>
                      </a:r>
                    </a:p>
                  </a:txBody>
                  <a:tcPr marL="36000" marR="36000" marT="18000" marB="18000" anchor="b"/>
                </a:tc>
                <a:extLst>
                  <a:ext uri="{0D108BD9-81ED-4DB2-BD59-A6C34878D82A}">
                    <a16:rowId xmlns:a16="http://schemas.microsoft.com/office/drawing/2014/main" val="4164697287"/>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737</a:t>
                      </a:r>
                    </a:p>
                  </a:txBody>
                  <a:tcPr marL="36000" marR="36000" marT="18000" marB="18000" anchor="b"/>
                </a:tc>
                <a:extLst>
                  <a:ext uri="{0D108BD9-81ED-4DB2-BD59-A6C34878D82A}">
                    <a16:rowId xmlns:a16="http://schemas.microsoft.com/office/drawing/2014/main" val="3683168883"/>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741</a:t>
                      </a:r>
                    </a:p>
                  </a:txBody>
                  <a:tcPr marL="36000" marR="36000" marT="18000" marB="18000" anchor="b"/>
                </a:tc>
                <a:extLst>
                  <a:ext uri="{0D108BD9-81ED-4DB2-BD59-A6C34878D82A}">
                    <a16:rowId xmlns:a16="http://schemas.microsoft.com/office/drawing/2014/main" val="3242736609"/>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477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2 761</a:t>
                      </a:r>
                    </a:p>
                  </a:txBody>
                  <a:tcPr marL="36000" marR="36000" marT="18000" marB="18000" anchor="b"/>
                </a:tc>
                <a:extLst>
                  <a:ext uri="{0D108BD9-81ED-4DB2-BD59-A6C34878D82A}">
                    <a16:rowId xmlns:a16="http://schemas.microsoft.com/office/drawing/2014/main" val="1465755968"/>
                  </a:ext>
                </a:extLst>
              </a:tr>
            </a:tbl>
          </a:graphicData>
        </a:graphic>
      </p:graphicFrame>
      <p:sp>
        <p:nvSpPr>
          <p:cNvPr id="2" name="Tekstiruutu 1">
            <a:extLst>
              <a:ext uri="{FF2B5EF4-FFF2-40B4-BE49-F238E27FC236}">
                <a16:creationId xmlns:a16="http://schemas.microsoft.com/office/drawing/2014/main" id="{328EC1FE-E808-C68D-41CB-FE5FB76F1983}"/>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graphicFrame>
        <p:nvGraphicFramePr>
          <p:cNvPr id="8" name="Kaavio 7">
            <a:extLst>
              <a:ext uri="{FF2B5EF4-FFF2-40B4-BE49-F238E27FC236}">
                <a16:creationId xmlns:a16="http://schemas.microsoft.com/office/drawing/2014/main" id="{249B9B96-FB47-4B07-994C-227ECCD9225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244008186"/>
              </p:ext>
            </p:extLst>
          </p:nvPr>
        </p:nvGraphicFramePr>
        <p:xfrm>
          <a:off x="4437061" y="1573059"/>
          <a:ext cx="7347600" cy="475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698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600" dirty="0"/>
              <a:t>Tilikauden tulos 2022 ja 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2" name="Taulukko 1">
            <a:extLst>
              <a:ext uri="{FF2B5EF4-FFF2-40B4-BE49-F238E27FC236}">
                <a16:creationId xmlns:a16="http://schemas.microsoft.com/office/drawing/2014/main" id="{ECBF7FA2-A64B-48C6-BF88-E3D9BDEC7A7F}"/>
              </a:ext>
            </a:extLst>
          </p:cNvPr>
          <p:cNvGraphicFramePr>
            <a:graphicFrameLocks noGrp="1"/>
          </p:cNvGraphicFramePr>
          <p:nvPr>
            <p:extLst>
              <p:ext uri="{D42A27DB-BD31-4B8C-83A1-F6EECF244321}">
                <p14:modId xmlns:p14="http://schemas.microsoft.com/office/powerpoint/2010/main" val="176398860"/>
              </p:ext>
            </p:extLst>
          </p:nvPr>
        </p:nvGraphicFramePr>
        <p:xfrm>
          <a:off x="448456" y="1663277"/>
          <a:ext cx="3456000" cy="466560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2545501298"/>
                    </a:ext>
                  </a:extLst>
                </a:gridCol>
                <a:gridCol w="1152000">
                  <a:extLst>
                    <a:ext uri="{9D8B030D-6E8A-4147-A177-3AD203B41FA5}">
                      <a16:colId xmlns:a16="http://schemas.microsoft.com/office/drawing/2014/main" val="3003678715"/>
                    </a:ext>
                  </a:extLst>
                </a:gridCol>
                <a:gridCol w="1152000">
                  <a:extLst>
                    <a:ext uri="{9D8B030D-6E8A-4147-A177-3AD203B41FA5}">
                      <a16:colId xmlns:a16="http://schemas.microsoft.com/office/drawing/2014/main" val="1357350970"/>
                    </a:ext>
                  </a:extLst>
                </a:gridCol>
              </a:tblGrid>
              <a:tr h="3456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2023</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2022</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386553926"/>
                  </a:ext>
                </a:extLst>
              </a:tr>
              <a:tr h="216000">
                <a:tc>
                  <a:txBody>
                    <a:bodyPr/>
                    <a:lstStyle/>
                    <a:p>
                      <a:pPr algn="l" fontAlgn="b"/>
                      <a:r>
                        <a:rPr lang="fi-FI" sz="1100" b="0" i="0" u="none" strike="noStrike" dirty="0">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a:t>
                      </a:r>
                    </a:p>
                  </a:txBody>
                  <a:tcPr marL="36000" marR="36000" marT="18000" marB="18000" anchor="b"/>
                </a:tc>
                <a:extLst>
                  <a:ext uri="{0D108BD9-81ED-4DB2-BD59-A6C34878D82A}">
                    <a16:rowId xmlns:a16="http://schemas.microsoft.com/office/drawing/2014/main" val="907506114"/>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223</a:t>
                      </a:r>
                    </a:p>
                  </a:txBody>
                  <a:tcPr marL="36000" marR="36000" marT="18000" marB="18000" anchor="b"/>
                </a:tc>
                <a:extLst>
                  <a:ext uri="{0D108BD9-81ED-4DB2-BD59-A6C34878D82A}">
                    <a16:rowId xmlns:a16="http://schemas.microsoft.com/office/drawing/2014/main" val="3792364799"/>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-51</a:t>
                      </a:r>
                    </a:p>
                  </a:txBody>
                  <a:tcPr marL="36000" marR="36000" marT="18000" marB="18000" anchor="b"/>
                </a:tc>
                <a:extLst>
                  <a:ext uri="{0D108BD9-81ED-4DB2-BD59-A6C34878D82A}">
                    <a16:rowId xmlns:a16="http://schemas.microsoft.com/office/drawing/2014/main" val="128340493"/>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303</a:t>
                      </a:r>
                    </a:p>
                  </a:txBody>
                  <a:tcPr marL="36000" marR="36000" marT="18000" marB="18000" anchor="b"/>
                </a:tc>
                <a:extLst>
                  <a:ext uri="{0D108BD9-81ED-4DB2-BD59-A6C34878D82A}">
                    <a16:rowId xmlns:a16="http://schemas.microsoft.com/office/drawing/2014/main" val="2686071630"/>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812</a:t>
                      </a:r>
                    </a:p>
                  </a:txBody>
                  <a:tcPr marL="36000" marR="36000" marT="18000" marB="18000" anchor="b"/>
                </a:tc>
                <a:extLst>
                  <a:ext uri="{0D108BD9-81ED-4DB2-BD59-A6C34878D82A}">
                    <a16:rowId xmlns:a16="http://schemas.microsoft.com/office/drawing/2014/main" val="993702311"/>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a:t>
                      </a:r>
                    </a:p>
                  </a:txBody>
                  <a:tcPr marL="36000" marR="36000" marT="18000" marB="18000" anchor="b"/>
                </a:tc>
                <a:extLst>
                  <a:ext uri="{0D108BD9-81ED-4DB2-BD59-A6C34878D82A}">
                    <a16:rowId xmlns:a16="http://schemas.microsoft.com/office/drawing/2014/main" val="2300712969"/>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-112</a:t>
                      </a:r>
                    </a:p>
                  </a:txBody>
                  <a:tcPr marL="36000" marR="36000" marT="18000" marB="18000" anchor="b"/>
                </a:tc>
                <a:extLst>
                  <a:ext uri="{0D108BD9-81ED-4DB2-BD59-A6C34878D82A}">
                    <a16:rowId xmlns:a16="http://schemas.microsoft.com/office/drawing/2014/main" val="4238028703"/>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159</a:t>
                      </a:r>
                    </a:p>
                  </a:txBody>
                  <a:tcPr marL="36000" marR="36000" marT="18000" marB="18000" anchor="b"/>
                </a:tc>
                <a:extLst>
                  <a:ext uri="{0D108BD9-81ED-4DB2-BD59-A6C34878D82A}">
                    <a16:rowId xmlns:a16="http://schemas.microsoft.com/office/drawing/2014/main" val="1751218500"/>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a:t>
                      </a:r>
                    </a:p>
                  </a:txBody>
                  <a:tcPr marL="36000" marR="36000" marT="18000" marB="18000" anchor="b"/>
                </a:tc>
                <a:extLst>
                  <a:ext uri="{0D108BD9-81ED-4DB2-BD59-A6C34878D82A}">
                    <a16:rowId xmlns:a16="http://schemas.microsoft.com/office/drawing/2014/main" val="2056522150"/>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-36</a:t>
                      </a:r>
                    </a:p>
                  </a:txBody>
                  <a:tcPr marL="36000" marR="36000" marT="18000" marB="18000" anchor="b"/>
                </a:tc>
                <a:extLst>
                  <a:ext uri="{0D108BD9-81ED-4DB2-BD59-A6C34878D82A}">
                    <a16:rowId xmlns:a16="http://schemas.microsoft.com/office/drawing/2014/main" val="1366160854"/>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a:t>
                      </a:r>
                    </a:p>
                  </a:txBody>
                  <a:tcPr marL="36000" marR="36000" marT="18000" marB="18000" anchor="b"/>
                </a:tc>
                <a:extLst>
                  <a:ext uri="{0D108BD9-81ED-4DB2-BD59-A6C34878D82A}">
                    <a16:rowId xmlns:a16="http://schemas.microsoft.com/office/drawing/2014/main" val="3298805235"/>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a:t>
                      </a:r>
                    </a:p>
                  </a:txBody>
                  <a:tcPr marL="36000" marR="36000" marT="18000" marB="18000" anchor="b"/>
                </a:tc>
                <a:extLst>
                  <a:ext uri="{0D108BD9-81ED-4DB2-BD59-A6C34878D82A}">
                    <a16:rowId xmlns:a16="http://schemas.microsoft.com/office/drawing/2014/main" val="189280928"/>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75</a:t>
                      </a:r>
                    </a:p>
                  </a:txBody>
                  <a:tcPr marL="36000" marR="36000" marT="18000" marB="18000" anchor="b"/>
                </a:tc>
                <a:extLst>
                  <a:ext uri="{0D108BD9-81ED-4DB2-BD59-A6C34878D82A}">
                    <a16:rowId xmlns:a16="http://schemas.microsoft.com/office/drawing/2014/main" val="2519253784"/>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241</a:t>
                      </a:r>
                    </a:p>
                  </a:txBody>
                  <a:tcPr marL="36000" marR="36000" marT="18000" marB="18000" anchor="b"/>
                </a:tc>
                <a:extLst>
                  <a:ext uri="{0D108BD9-81ED-4DB2-BD59-A6C34878D82A}">
                    <a16:rowId xmlns:a16="http://schemas.microsoft.com/office/drawing/2014/main" val="1868185535"/>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-270</a:t>
                      </a:r>
                    </a:p>
                  </a:txBody>
                  <a:tcPr marL="36000" marR="36000" marT="18000" marB="18000" anchor="b"/>
                </a:tc>
                <a:extLst>
                  <a:ext uri="{0D108BD9-81ED-4DB2-BD59-A6C34878D82A}">
                    <a16:rowId xmlns:a16="http://schemas.microsoft.com/office/drawing/2014/main" val="4201127609"/>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362</a:t>
                      </a:r>
                    </a:p>
                  </a:txBody>
                  <a:tcPr marL="36000" marR="36000" marT="18000" marB="18000" anchor="b"/>
                </a:tc>
                <a:extLst>
                  <a:ext uri="{0D108BD9-81ED-4DB2-BD59-A6C34878D82A}">
                    <a16:rowId xmlns:a16="http://schemas.microsoft.com/office/drawing/2014/main" val="3954811771"/>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202</a:t>
                      </a:r>
                    </a:p>
                  </a:txBody>
                  <a:tcPr marL="36000" marR="36000" marT="18000" marB="18000" anchor="b"/>
                </a:tc>
                <a:extLst>
                  <a:ext uri="{0D108BD9-81ED-4DB2-BD59-A6C34878D82A}">
                    <a16:rowId xmlns:a16="http://schemas.microsoft.com/office/drawing/2014/main" val="2157177995"/>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a:t>
                      </a:r>
                    </a:p>
                  </a:txBody>
                  <a:tcPr marL="36000" marR="36000" marT="18000" marB="18000" anchor="b"/>
                </a:tc>
                <a:extLst>
                  <a:ext uri="{0D108BD9-81ED-4DB2-BD59-A6C34878D82A}">
                    <a16:rowId xmlns:a16="http://schemas.microsoft.com/office/drawing/2014/main" val="1462166774"/>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313</a:t>
                      </a:r>
                    </a:p>
                  </a:txBody>
                  <a:tcPr marL="36000" marR="36000" marT="18000" marB="18000" anchor="b"/>
                </a:tc>
                <a:extLst>
                  <a:ext uri="{0D108BD9-81ED-4DB2-BD59-A6C34878D82A}">
                    <a16:rowId xmlns:a16="http://schemas.microsoft.com/office/drawing/2014/main" val="8151203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588</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999</a:t>
                      </a:r>
                    </a:p>
                  </a:txBody>
                  <a:tcPr marL="36000" marR="36000" marT="18000" marB="18000" anchor="b"/>
                </a:tc>
                <a:extLst>
                  <a:ext uri="{0D108BD9-81ED-4DB2-BD59-A6C34878D82A}">
                    <a16:rowId xmlns:a16="http://schemas.microsoft.com/office/drawing/2014/main" val="46975135"/>
                  </a:ext>
                </a:extLst>
              </a:tr>
            </a:tbl>
          </a:graphicData>
        </a:graphic>
      </p:graphicFrame>
      <p:sp>
        <p:nvSpPr>
          <p:cNvPr id="3" name="Tekstiruutu 2">
            <a:extLst>
              <a:ext uri="{FF2B5EF4-FFF2-40B4-BE49-F238E27FC236}">
                <a16:creationId xmlns:a16="http://schemas.microsoft.com/office/drawing/2014/main" id="{C03A9361-FEB2-E2EB-0FC4-2B84FDF23927}"/>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graphicFrame>
        <p:nvGraphicFramePr>
          <p:cNvPr id="9" name="Kaavio 8">
            <a:extLst>
              <a:ext uri="{FF2B5EF4-FFF2-40B4-BE49-F238E27FC236}">
                <a16:creationId xmlns:a16="http://schemas.microsoft.com/office/drawing/2014/main" id="{CF13AA98-61E0-460A-9A0D-C9CE5D33122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77144894"/>
              </p:ext>
            </p:extLst>
          </p:nvPr>
        </p:nvGraphicFramePr>
        <p:xfrm>
          <a:off x="4293392" y="1612477"/>
          <a:ext cx="7347600" cy="475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95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vuosikatteet v. 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2" name="Taulukko 1">
            <a:extLst>
              <a:ext uri="{FF2B5EF4-FFF2-40B4-BE49-F238E27FC236}">
                <a16:creationId xmlns:a16="http://schemas.microsoft.com/office/drawing/2014/main" id="{80A3C0B8-413D-48E6-BC80-88F2C9E469E0}"/>
              </a:ext>
            </a:extLst>
          </p:cNvPr>
          <p:cNvGraphicFramePr>
            <a:graphicFrameLocks noGrp="1"/>
          </p:cNvGraphicFramePr>
          <p:nvPr>
            <p:extLst>
              <p:ext uri="{D42A27DB-BD31-4B8C-83A1-F6EECF244321}">
                <p14:modId xmlns:p14="http://schemas.microsoft.com/office/powerpoint/2010/main" val="869540868"/>
              </p:ext>
            </p:extLst>
          </p:nvPr>
        </p:nvGraphicFramePr>
        <p:xfrm>
          <a:off x="450000" y="1659600"/>
          <a:ext cx="3456000" cy="46912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861782784"/>
                    </a:ext>
                  </a:extLst>
                </a:gridCol>
                <a:gridCol w="1152000">
                  <a:extLst>
                    <a:ext uri="{9D8B030D-6E8A-4147-A177-3AD203B41FA5}">
                      <a16:colId xmlns:a16="http://schemas.microsoft.com/office/drawing/2014/main" val="374180091"/>
                    </a:ext>
                  </a:extLst>
                </a:gridCol>
                <a:gridCol w="1152000">
                  <a:extLst>
                    <a:ext uri="{9D8B030D-6E8A-4147-A177-3AD203B41FA5}">
                      <a16:colId xmlns:a16="http://schemas.microsoft.com/office/drawing/2014/main" val="1237655310"/>
                    </a:ext>
                  </a:extLst>
                </a:gridCol>
              </a:tblGrid>
              <a:tr h="345600">
                <a:tc>
                  <a:txBody>
                    <a:bodyPr/>
                    <a:lstStyle/>
                    <a:p>
                      <a:pPr algn="l" fontAlgn="b"/>
                      <a:r>
                        <a:rPr lang="fi-FI" sz="1100" u="none" strike="noStrike" dirty="0">
                          <a:effectLst/>
                          <a:latin typeface="Calibri" panose="020F0502020204030204" pitchFamily="34" charset="0"/>
                          <a:cs typeface="Calibri" panose="020F0502020204030204" pitchFamily="34" charset="0"/>
                        </a:rPr>
                        <a:t>Kunta</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Kunnan </a:t>
                      </a:r>
                    </a:p>
                    <a:p>
                      <a:pPr algn="r" fontAlgn="b"/>
                      <a:r>
                        <a:rPr lang="fi-FI" sz="1100" u="none" strike="noStrike" dirty="0">
                          <a:effectLst/>
                          <a:latin typeface="Calibri" panose="020F0502020204030204" pitchFamily="34" charset="0"/>
                          <a:cs typeface="Calibri" panose="020F0502020204030204" pitchFamily="34" charset="0"/>
                        </a:rPr>
                        <a:t>vuosikate</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Kuntakonsernin vuosikate</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2258344692"/>
                  </a:ext>
                </a:extLst>
              </a:tr>
              <a:tr h="216000">
                <a:tc>
                  <a:txBody>
                    <a:bodyPr/>
                    <a:lstStyle/>
                    <a:p>
                      <a:pPr algn="l" fontAlgn="b"/>
                      <a:r>
                        <a:rPr lang="fi-FI" sz="1100" b="0" i="0" u="none" strike="noStrike" dirty="0">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-83</a:t>
                      </a:r>
                    </a:p>
                  </a:txBody>
                  <a:tcPr marL="36000" marR="36000" marT="18000" marB="18000" anchor="b"/>
                </a:tc>
                <a:extLst>
                  <a:ext uri="{0D108BD9-81ED-4DB2-BD59-A6C34878D82A}">
                    <a16:rowId xmlns:a16="http://schemas.microsoft.com/office/drawing/2014/main" val="3540763884"/>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a:t>
                      </a:r>
                    </a:p>
                  </a:txBody>
                  <a:tcPr marL="36000" marR="36000" marT="18000" marB="18000" anchor="b"/>
                </a:tc>
                <a:extLst>
                  <a:ext uri="{0D108BD9-81ED-4DB2-BD59-A6C34878D82A}">
                    <a16:rowId xmlns:a16="http://schemas.microsoft.com/office/drawing/2014/main" val="3464153994"/>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105</a:t>
                      </a:r>
                    </a:p>
                  </a:txBody>
                  <a:tcPr marL="36000" marR="36000" marT="18000" marB="18000" anchor="b"/>
                </a:tc>
                <a:extLst>
                  <a:ext uri="{0D108BD9-81ED-4DB2-BD59-A6C34878D82A}">
                    <a16:rowId xmlns:a16="http://schemas.microsoft.com/office/drawing/2014/main" val="1729622381"/>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132</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1179991532"/>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158</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545</a:t>
                      </a:r>
                    </a:p>
                  </a:txBody>
                  <a:tcPr marL="36000" marR="36000" marT="18000" marB="18000" anchor="b"/>
                </a:tc>
                <a:extLst>
                  <a:ext uri="{0D108BD9-81ED-4DB2-BD59-A6C34878D82A}">
                    <a16:rowId xmlns:a16="http://schemas.microsoft.com/office/drawing/2014/main" val="1150908083"/>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382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462</a:t>
                      </a:r>
                    </a:p>
                  </a:txBody>
                  <a:tcPr marL="36000" marR="36000" marT="18000" marB="18000" anchor="b"/>
                </a:tc>
                <a:extLst>
                  <a:ext uri="{0D108BD9-81ED-4DB2-BD59-A6C34878D82A}">
                    <a16:rowId xmlns:a16="http://schemas.microsoft.com/office/drawing/2014/main" val="2247434325"/>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406</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674</a:t>
                      </a:r>
                    </a:p>
                  </a:txBody>
                  <a:tcPr marL="36000" marR="36000" marT="18000" marB="18000" anchor="b"/>
                </a:tc>
                <a:extLst>
                  <a:ext uri="{0D108BD9-81ED-4DB2-BD59-A6C34878D82A}">
                    <a16:rowId xmlns:a16="http://schemas.microsoft.com/office/drawing/2014/main" val="16996742"/>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421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886</a:t>
                      </a:r>
                    </a:p>
                  </a:txBody>
                  <a:tcPr marL="36000" marR="36000" marT="18000" marB="18000" anchor="b"/>
                </a:tc>
                <a:extLst>
                  <a:ext uri="{0D108BD9-81ED-4DB2-BD59-A6C34878D82A}">
                    <a16:rowId xmlns:a16="http://schemas.microsoft.com/office/drawing/2014/main" val="1709560964"/>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450</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567</a:t>
                      </a:r>
                    </a:p>
                  </a:txBody>
                  <a:tcPr marL="36000" marR="36000" marT="18000" marB="18000" anchor="b"/>
                </a:tc>
                <a:extLst>
                  <a:ext uri="{0D108BD9-81ED-4DB2-BD59-A6C34878D82A}">
                    <a16:rowId xmlns:a16="http://schemas.microsoft.com/office/drawing/2014/main" val="1582892330"/>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1 190</a:t>
                      </a:r>
                    </a:p>
                  </a:txBody>
                  <a:tcPr marL="36000" marR="36000" marT="18000" marB="18000" anchor="b"/>
                </a:tc>
                <a:extLst>
                  <a:ext uri="{0D108BD9-81ED-4DB2-BD59-A6C34878D82A}">
                    <a16:rowId xmlns:a16="http://schemas.microsoft.com/office/drawing/2014/main" val="1463288084"/>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956</a:t>
                      </a:r>
                    </a:p>
                  </a:txBody>
                  <a:tcPr marL="36000" marR="36000" marT="18000" marB="18000" anchor="b"/>
                </a:tc>
                <a:extLst>
                  <a:ext uri="{0D108BD9-81ED-4DB2-BD59-A6C34878D82A}">
                    <a16:rowId xmlns:a16="http://schemas.microsoft.com/office/drawing/2014/main" val="341288700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519</a:t>
                      </a:r>
                    </a:p>
                  </a:txBody>
                  <a:tcPr marL="36000" marR="36000" marT="18000" marB="18000" anchor="b"/>
                </a:tc>
                <a:extLst>
                  <a:ext uri="{0D108BD9-81ED-4DB2-BD59-A6C34878D82A}">
                    <a16:rowId xmlns:a16="http://schemas.microsoft.com/office/drawing/2014/main" val="1194737980"/>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714</a:t>
                      </a:r>
                    </a:p>
                  </a:txBody>
                  <a:tcPr marL="36000" marR="36000" marT="18000" marB="18000" anchor="b"/>
                </a:tc>
                <a:extLst>
                  <a:ext uri="{0D108BD9-81ED-4DB2-BD59-A6C34878D82A}">
                    <a16:rowId xmlns:a16="http://schemas.microsoft.com/office/drawing/2014/main" val="1268934137"/>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501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824</a:t>
                      </a:r>
                    </a:p>
                  </a:txBody>
                  <a:tcPr marL="36000" marR="36000" marT="18000" marB="18000" anchor="b"/>
                </a:tc>
                <a:extLst>
                  <a:ext uri="{0D108BD9-81ED-4DB2-BD59-A6C34878D82A}">
                    <a16:rowId xmlns:a16="http://schemas.microsoft.com/office/drawing/2014/main" val="965614428"/>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717</a:t>
                      </a:r>
                    </a:p>
                  </a:txBody>
                  <a:tcPr marL="36000" marR="36000" marT="18000" marB="18000" anchor="b"/>
                </a:tc>
                <a:extLst>
                  <a:ext uri="{0D108BD9-81ED-4DB2-BD59-A6C34878D82A}">
                    <a16:rowId xmlns:a16="http://schemas.microsoft.com/office/drawing/2014/main" val="6261441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596</a:t>
                      </a:r>
                    </a:p>
                  </a:txBody>
                  <a:tcPr marL="36000" marR="36000" marT="18000" marB="18000" anchor="b"/>
                </a:tc>
                <a:extLst>
                  <a:ext uri="{0D108BD9-81ED-4DB2-BD59-A6C34878D82A}">
                    <a16:rowId xmlns:a16="http://schemas.microsoft.com/office/drawing/2014/main" val="3379957140"/>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36000" marR="36000" marT="18000" marB="18000" anchor="b"/>
                </a:tc>
                <a:extLst>
                  <a:ext uri="{0D108BD9-81ED-4DB2-BD59-A6C34878D82A}">
                    <a16:rowId xmlns:a16="http://schemas.microsoft.com/office/drawing/2014/main" val="2630167543"/>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869</a:t>
                      </a:r>
                    </a:p>
                  </a:txBody>
                  <a:tcPr marL="36000" marR="36000" marT="18000" marB="18000" anchor="b"/>
                </a:tc>
                <a:extLst>
                  <a:ext uri="{0D108BD9-81ED-4DB2-BD59-A6C34878D82A}">
                    <a16:rowId xmlns:a16="http://schemas.microsoft.com/office/drawing/2014/main" val="3359868198"/>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912</a:t>
                      </a:r>
                    </a:p>
                  </a:txBody>
                  <a:tcPr marL="36000" marR="36000" marT="18000" marB="18000" anchor="b"/>
                </a:tc>
                <a:extLst>
                  <a:ext uri="{0D108BD9-81ED-4DB2-BD59-A6C34878D82A}">
                    <a16:rowId xmlns:a16="http://schemas.microsoft.com/office/drawing/2014/main" val="3558310486"/>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1 409</a:t>
                      </a:r>
                    </a:p>
                  </a:txBody>
                  <a:tcPr marL="36000" marR="36000" marT="18000" marB="18000" anchor="b"/>
                </a:tc>
                <a:extLst>
                  <a:ext uri="{0D108BD9-81ED-4DB2-BD59-A6C34878D82A}">
                    <a16:rowId xmlns:a16="http://schemas.microsoft.com/office/drawing/2014/main" val="4221573577"/>
                  </a:ext>
                </a:extLst>
              </a:tr>
            </a:tbl>
          </a:graphicData>
        </a:graphic>
      </p:graphicFrame>
      <p:sp>
        <p:nvSpPr>
          <p:cNvPr id="4" name="Tekstiruutu 3">
            <a:extLst>
              <a:ext uri="{FF2B5EF4-FFF2-40B4-BE49-F238E27FC236}">
                <a16:creationId xmlns:a16="http://schemas.microsoft.com/office/drawing/2014/main" id="{8047715B-72C9-2EE7-9BDB-839497969E8B}"/>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sp>
        <p:nvSpPr>
          <p:cNvPr id="8" name="Tekstiruutu 7">
            <a:extLst>
              <a:ext uri="{FF2B5EF4-FFF2-40B4-BE49-F238E27FC236}">
                <a16:creationId xmlns:a16="http://schemas.microsoft.com/office/drawing/2014/main" id="{7A0D4728-1710-D0A2-BCA1-AB4FF1503B63}"/>
              </a:ext>
            </a:extLst>
          </p:cNvPr>
          <p:cNvSpPr txBox="1"/>
          <p:nvPr/>
        </p:nvSpPr>
        <p:spPr>
          <a:xfrm>
            <a:off x="0" y="6492875"/>
            <a:ext cx="11365331" cy="215444"/>
          </a:xfrm>
          <a:prstGeom prst="rect">
            <a:avLst/>
          </a:prstGeom>
          <a:noFill/>
        </p:spPr>
        <p:txBody>
          <a:bodyPr wrap="square" rtlCol="0">
            <a:spAutoFit/>
          </a:bodyPr>
          <a:lstStyle/>
          <a:p>
            <a:r>
              <a:rPr lang="fi-FI" sz="800" dirty="0"/>
              <a:t>HUOM! Koonnista puuttuu Rautalammin kunnan konsernitiedot. Konsernitietojen väestösuhteutus (€/as.) on tehty Pohjois-Savon maakunnan tasolle ilman Rautalammin väkilukua.</a:t>
            </a:r>
          </a:p>
        </p:txBody>
      </p:sp>
      <p:graphicFrame>
        <p:nvGraphicFramePr>
          <p:cNvPr id="5" name="Kaavio 4">
            <a:extLst>
              <a:ext uri="{FF2B5EF4-FFF2-40B4-BE49-F238E27FC236}">
                <a16:creationId xmlns:a16="http://schemas.microsoft.com/office/drawing/2014/main" id="{D4773DD3-71DF-4391-8A20-EC9ECB8BE82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07207552"/>
              </p:ext>
            </p:extLst>
          </p:nvPr>
        </p:nvGraphicFramePr>
        <p:xfrm>
          <a:off x="4258800" y="1584000"/>
          <a:ext cx="7347600" cy="475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111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kertyneet yli-/alijäämät 31.12.2023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3" name="Taulukko 2">
            <a:extLst>
              <a:ext uri="{FF2B5EF4-FFF2-40B4-BE49-F238E27FC236}">
                <a16:creationId xmlns:a16="http://schemas.microsoft.com/office/drawing/2014/main" id="{250861D5-B3BA-48D3-8EFE-BC37ECDAAEB5}"/>
              </a:ext>
            </a:extLst>
          </p:cNvPr>
          <p:cNvGraphicFramePr>
            <a:graphicFrameLocks noGrp="1"/>
          </p:cNvGraphicFramePr>
          <p:nvPr>
            <p:extLst>
              <p:ext uri="{D42A27DB-BD31-4B8C-83A1-F6EECF244321}">
                <p14:modId xmlns:p14="http://schemas.microsoft.com/office/powerpoint/2010/main" val="2465519306"/>
              </p:ext>
            </p:extLst>
          </p:nvPr>
        </p:nvGraphicFramePr>
        <p:xfrm>
          <a:off x="448456" y="1659600"/>
          <a:ext cx="3528000" cy="46912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1848656559"/>
                    </a:ext>
                  </a:extLst>
                </a:gridCol>
                <a:gridCol w="1188000">
                  <a:extLst>
                    <a:ext uri="{9D8B030D-6E8A-4147-A177-3AD203B41FA5}">
                      <a16:colId xmlns:a16="http://schemas.microsoft.com/office/drawing/2014/main" val="790100202"/>
                    </a:ext>
                  </a:extLst>
                </a:gridCol>
                <a:gridCol w="1188000">
                  <a:extLst>
                    <a:ext uri="{9D8B030D-6E8A-4147-A177-3AD203B41FA5}">
                      <a16:colId xmlns:a16="http://schemas.microsoft.com/office/drawing/2014/main" val="1107195277"/>
                    </a:ext>
                  </a:extLst>
                </a:gridCol>
              </a:tblGrid>
              <a:tr h="1905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Kunnan kertynyt </a:t>
                      </a:r>
                    </a:p>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yli-/alijäämä</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Konsernin kertynyt </a:t>
                      </a:r>
                    </a:p>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yli-/alijäämä</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2803695125"/>
                  </a:ext>
                </a:extLst>
              </a:tr>
              <a:tr h="216000">
                <a:tc>
                  <a:txBody>
                    <a:bodyPr/>
                    <a:lstStyle/>
                    <a:p>
                      <a:pPr algn="l" fontAlgn="b"/>
                      <a:r>
                        <a:rPr lang="fi-FI" sz="1100" b="0" i="0" u="none" strike="noStrike" dirty="0">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-418</a:t>
                      </a:r>
                    </a:p>
                  </a:txBody>
                  <a:tcPr marL="36000" marR="36000" marT="18000" marB="18000" anchor="b"/>
                </a:tc>
                <a:extLst>
                  <a:ext uri="{0D108BD9-81ED-4DB2-BD59-A6C34878D82A}">
                    <a16:rowId xmlns:a16="http://schemas.microsoft.com/office/drawing/2014/main" val="47193299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56</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221</a:t>
                      </a:r>
                    </a:p>
                  </a:txBody>
                  <a:tcPr marL="36000" marR="36000" marT="18000" marB="18000" anchor="b"/>
                </a:tc>
                <a:extLst>
                  <a:ext uri="{0D108BD9-81ED-4DB2-BD59-A6C34878D82A}">
                    <a16:rowId xmlns:a16="http://schemas.microsoft.com/office/drawing/2014/main" val="18512312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100</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410</a:t>
                      </a:r>
                    </a:p>
                  </a:txBody>
                  <a:tcPr marL="36000" marR="36000" marT="18000" marB="18000" anchor="b"/>
                </a:tc>
                <a:extLst>
                  <a:ext uri="{0D108BD9-81ED-4DB2-BD59-A6C34878D82A}">
                    <a16:rowId xmlns:a16="http://schemas.microsoft.com/office/drawing/2014/main" val="2443312517"/>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153</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-33</a:t>
                      </a:r>
                    </a:p>
                  </a:txBody>
                  <a:tcPr marL="36000" marR="36000" marT="18000" marB="18000" anchor="b"/>
                </a:tc>
                <a:extLst>
                  <a:ext uri="{0D108BD9-81ED-4DB2-BD59-A6C34878D82A}">
                    <a16:rowId xmlns:a16="http://schemas.microsoft.com/office/drawing/2014/main" val="1166884098"/>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236</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729</a:t>
                      </a:r>
                    </a:p>
                  </a:txBody>
                  <a:tcPr marL="36000" marR="36000" marT="18000" marB="18000" anchor="b"/>
                </a:tc>
                <a:extLst>
                  <a:ext uri="{0D108BD9-81ED-4DB2-BD59-A6C34878D82A}">
                    <a16:rowId xmlns:a16="http://schemas.microsoft.com/office/drawing/2014/main" val="2508219136"/>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1 330</a:t>
                      </a:r>
                    </a:p>
                  </a:txBody>
                  <a:tcPr marL="36000" marR="36000" marT="18000" marB="18000" anchor="b"/>
                </a:tc>
                <a:extLst>
                  <a:ext uri="{0D108BD9-81ED-4DB2-BD59-A6C34878D82A}">
                    <a16:rowId xmlns:a16="http://schemas.microsoft.com/office/drawing/2014/main" val="2059659826"/>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321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706</a:t>
                      </a:r>
                    </a:p>
                  </a:txBody>
                  <a:tcPr marL="36000" marR="36000" marT="18000" marB="18000" anchor="b"/>
                </a:tc>
                <a:extLst>
                  <a:ext uri="{0D108BD9-81ED-4DB2-BD59-A6C34878D82A}">
                    <a16:rowId xmlns:a16="http://schemas.microsoft.com/office/drawing/2014/main" val="371095416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812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348</a:t>
                      </a:r>
                    </a:p>
                  </a:txBody>
                  <a:tcPr marL="36000" marR="36000" marT="18000" marB="18000" anchor="b"/>
                </a:tc>
                <a:extLst>
                  <a:ext uri="{0D108BD9-81ED-4DB2-BD59-A6C34878D82A}">
                    <a16:rowId xmlns:a16="http://schemas.microsoft.com/office/drawing/2014/main" val="2602641350"/>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853</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2 251</a:t>
                      </a:r>
                    </a:p>
                  </a:txBody>
                  <a:tcPr marL="36000" marR="36000" marT="18000" marB="18000" anchor="b"/>
                </a:tc>
                <a:extLst>
                  <a:ext uri="{0D108BD9-81ED-4DB2-BD59-A6C34878D82A}">
                    <a16:rowId xmlns:a16="http://schemas.microsoft.com/office/drawing/2014/main" val="3871641407"/>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918</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1 244</a:t>
                      </a:r>
                    </a:p>
                  </a:txBody>
                  <a:tcPr marL="36000" marR="36000" marT="18000" marB="18000" anchor="b"/>
                </a:tc>
                <a:extLst>
                  <a:ext uri="{0D108BD9-81ED-4DB2-BD59-A6C34878D82A}">
                    <a16:rowId xmlns:a16="http://schemas.microsoft.com/office/drawing/2014/main" val="331577527"/>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1 189</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349559232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1 193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1 634</a:t>
                      </a:r>
                    </a:p>
                  </a:txBody>
                  <a:tcPr marL="36000" marR="36000" marT="18000" marB="18000" anchor="b"/>
                </a:tc>
                <a:extLst>
                  <a:ext uri="{0D108BD9-81ED-4DB2-BD59-A6C34878D82A}">
                    <a16:rowId xmlns:a16="http://schemas.microsoft.com/office/drawing/2014/main" val="1433741959"/>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1 210</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1 340</a:t>
                      </a:r>
                    </a:p>
                  </a:txBody>
                  <a:tcPr marL="36000" marR="36000" marT="18000" marB="18000" anchor="b"/>
                </a:tc>
                <a:extLst>
                  <a:ext uri="{0D108BD9-81ED-4DB2-BD59-A6C34878D82A}">
                    <a16:rowId xmlns:a16="http://schemas.microsoft.com/office/drawing/2014/main" val="2902141647"/>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2 825</a:t>
                      </a:r>
                    </a:p>
                  </a:txBody>
                  <a:tcPr marL="36000" marR="36000" marT="18000" marB="18000" anchor="b"/>
                </a:tc>
                <a:extLst>
                  <a:ext uri="{0D108BD9-81ED-4DB2-BD59-A6C34878D82A}">
                    <a16:rowId xmlns:a16="http://schemas.microsoft.com/office/drawing/2014/main" val="3256920770"/>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1 304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1 135</a:t>
                      </a:r>
                    </a:p>
                  </a:txBody>
                  <a:tcPr marL="36000" marR="36000" marT="18000" marB="18000" anchor="b"/>
                </a:tc>
                <a:extLst>
                  <a:ext uri="{0D108BD9-81ED-4DB2-BD59-A6C34878D82A}">
                    <a16:rowId xmlns:a16="http://schemas.microsoft.com/office/drawing/2014/main" val="1475595620"/>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1 523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1 159</a:t>
                      </a:r>
                    </a:p>
                  </a:txBody>
                  <a:tcPr marL="36000" marR="36000" marT="18000" marB="18000" anchor="b"/>
                </a:tc>
                <a:extLst>
                  <a:ext uri="{0D108BD9-81ED-4DB2-BD59-A6C34878D82A}">
                    <a16:rowId xmlns:a16="http://schemas.microsoft.com/office/drawing/2014/main" val="1453281213"/>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742</a:t>
                      </a:r>
                    </a:p>
                  </a:txBody>
                  <a:tcPr marL="36000" marR="36000" marT="18000" marB="18000" anchor="b"/>
                </a:tc>
                <a:extLst>
                  <a:ext uri="{0D108BD9-81ED-4DB2-BD59-A6C34878D82A}">
                    <a16:rowId xmlns:a16="http://schemas.microsoft.com/office/drawing/2014/main" val="2990461667"/>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3 490</a:t>
                      </a:r>
                    </a:p>
                  </a:txBody>
                  <a:tcPr marL="36000" marR="36000" marT="18000" marB="18000" anchor="b"/>
                </a:tc>
                <a:extLst>
                  <a:ext uri="{0D108BD9-81ED-4DB2-BD59-A6C34878D82A}">
                    <a16:rowId xmlns:a16="http://schemas.microsoft.com/office/drawing/2014/main" val="21307023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3 574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6 539</a:t>
                      </a:r>
                    </a:p>
                  </a:txBody>
                  <a:tcPr marL="36000" marR="36000" marT="18000" marB="18000" anchor="b"/>
                </a:tc>
                <a:extLst>
                  <a:ext uri="{0D108BD9-81ED-4DB2-BD59-A6C34878D82A}">
                    <a16:rowId xmlns:a16="http://schemas.microsoft.com/office/drawing/2014/main" val="333613599"/>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6 567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4 705</a:t>
                      </a:r>
                    </a:p>
                  </a:txBody>
                  <a:tcPr marL="36000" marR="36000" marT="18000" marB="18000" anchor="b"/>
                </a:tc>
                <a:extLst>
                  <a:ext uri="{0D108BD9-81ED-4DB2-BD59-A6C34878D82A}">
                    <a16:rowId xmlns:a16="http://schemas.microsoft.com/office/drawing/2014/main" val="2151049659"/>
                  </a:ext>
                </a:extLst>
              </a:tr>
            </a:tbl>
          </a:graphicData>
        </a:graphic>
      </p:graphicFrame>
      <p:sp>
        <p:nvSpPr>
          <p:cNvPr id="4" name="Tekstiruutu 3">
            <a:extLst>
              <a:ext uri="{FF2B5EF4-FFF2-40B4-BE49-F238E27FC236}">
                <a16:creationId xmlns:a16="http://schemas.microsoft.com/office/drawing/2014/main" id="{57B91A5A-CA72-2238-F6B6-1FADA65B33CE}"/>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sp>
        <p:nvSpPr>
          <p:cNvPr id="8" name="Tekstiruutu 7">
            <a:extLst>
              <a:ext uri="{FF2B5EF4-FFF2-40B4-BE49-F238E27FC236}">
                <a16:creationId xmlns:a16="http://schemas.microsoft.com/office/drawing/2014/main" id="{648B082A-4920-3834-B7FD-F5CE5D392A8C}"/>
              </a:ext>
            </a:extLst>
          </p:cNvPr>
          <p:cNvSpPr txBox="1"/>
          <p:nvPr/>
        </p:nvSpPr>
        <p:spPr>
          <a:xfrm>
            <a:off x="0" y="6525242"/>
            <a:ext cx="11365331" cy="215444"/>
          </a:xfrm>
          <a:prstGeom prst="rect">
            <a:avLst/>
          </a:prstGeom>
          <a:noFill/>
        </p:spPr>
        <p:txBody>
          <a:bodyPr wrap="square" rtlCol="0">
            <a:spAutoFit/>
          </a:bodyPr>
          <a:lstStyle/>
          <a:p>
            <a:r>
              <a:rPr lang="fi-FI" sz="800" dirty="0"/>
              <a:t>HUOM! Koonnista puuttuu Rautalammin kunnan konsernitiedot. Konsernitietojen väestösuhteutus (€/as.) on tehty Pohjois-Savon maakunnan tasolle ilman Rautalammin väkilukua.</a:t>
            </a:r>
          </a:p>
        </p:txBody>
      </p:sp>
      <p:graphicFrame>
        <p:nvGraphicFramePr>
          <p:cNvPr id="2" name="Kaavio 1">
            <a:extLst>
              <a:ext uri="{FF2B5EF4-FFF2-40B4-BE49-F238E27FC236}">
                <a16:creationId xmlns:a16="http://schemas.microsoft.com/office/drawing/2014/main" id="{272489D3-0B90-4949-9239-61A0493246C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28068119"/>
              </p:ext>
            </p:extLst>
          </p:nvPr>
        </p:nvGraphicFramePr>
        <p:xfrm>
          <a:off x="4258800" y="1584000"/>
          <a:ext cx="7347600" cy="475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064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Kuntien vastausten tulkinnassa huomioitavia asioita</a:t>
            </a:r>
          </a:p>
        </p:txBody>
      </p:sp>
      <p:sp>
        <p:nvSpPr>
          <p:cNvPr id="12" name="Sisällön paikkamerkki 2">
            <a:extLst>
              <a:ext uri="{FF2B5EF4-FFF2-40B4-BE49-F238E27FC236}">
                <a16:creationId xmlns:a16="http://schemas.microsoft.com/office/drawing/2014/main" id="{6017FB8E-2980-A740-B287-CCBCF973FC35}"/>
              </a:ext>
            </a:extLst>
          </p:cNvPr>
          <p:cNvSpPr txBox="1">
            <a:spLocks/>
          </p:cNvSpPr>
          <p:nvPr/>
        </p:nvSpPr>
        <p:spPr>
          <a:xfrm>
            <a:off x="451580" y="1702800"/>
            <a:ext cx="11288840" cy="454332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
            </a:pPr>
            <a:r>
              <a:rPr lang="fi-FI" sz="1600" b="1" dirty="0"/>
              <a:t>Iisalmen </a:t>
            </a:r>
            <a:r>
              <a:rPr lang="fi-FI" sz="1600" dirty="0"/>
              <a:t>kaupungin luvuissa on mukana Iisalmen vesi -liikelaitos</a:t>
            </a:r>
          </a:p>
          <a:p>
            <a:pPr>
              <a:lnSpc>
                <a:spcPct val="80000"/>
              </a:lnSpc>
              <a:buFont typeface="Wingdings" panose="05000000000000000000" pitchFamily="2" charset="2"/>
              <a:buChar char="§"/>
            </a:pPr>
            <a:r>
              <a:rPr lang="fi-FI" sz="1600" b="1" dirty="0"/>
              <a:t>Joroisissa </a:t>
            </a:r>
            <a:r>
              <a:rPr lang="fi-FI" sz="1600" dirty="0"/>
              <a:t>arvonalentumiset johtuvat Kiinteistö Oy Joroisten Kunnantalon osittaisesta alaskirjauksesta. Rahoitustuotoissa on sisällä tuloutuksia sijoituksista, joilla katettiin ottolainauksen korkojen nousua. Kunnan nettolainaa lyhennettiin kassavaroista n. 3 miljoonaa euroa + korot.</a:t>
            </a:r>
          </a:p>
          <a:p>
            <a:pPr>
              <a:lnSpc>
                <a:spcPct val="80000"/>
              </a:lnSpc>
              <a:buFont typeface="Wingdings" panose="05000000000000000000" pitchFamily="2" charset="2"/>
              <a:buChar char="§"/>
            </a:pPr>
            <a:r>
              <a:rPr lang="fi-FI" sz="1600" b="1" dirty="0"/>
              <a:t>Kuopion </a:t>
            </a:r>
            <a:r>
              <a:rPr lang="fi-FI" sz="1600" dirty="0"/>
              <a:t>kaupungin konsernitilin esittämistapa on muutettu vuoden 2023 tilinpäätöksessä vastaamaan taseen yleisohjetta. Muutos vaikutta oheisessa koonnissa seuraaviin Kuopion kaupungin tunnuslukuihin: kassan riittävyys, pv; omavaraisuusaste (%) (kunnan oma); suhteellinen velkaantuneisuus (%). Aiempina vuosina ilmoitetut Kuopion kaupungin luvut Pohjois-Savon kuntien tilinpäätöskoonnissa eivät ole näihin vertailukelpoisia. Vertailukelpoiset luvut edelliseltä viideltä vuodelta esitetään Kuopion kaupungin tilinpäätöksessä 2023.</a:t>
            </a:r>
          </a:p>
          <a:p>
            <a:pPr>
              <a:lnSpc>
                <a:spcPct val="80000"/>
              </a:lnSpc>
              <a:buFont typeface="Wingdings" panose="05000000000000000000" pitchFamily="2" charset="2"/>
              <a:buChar char="§"/>
            </a:pPr>
            <a:r>
              <a:rPr lang="fi-FI" sz="1600" b="1" dirty="0"/>
              <a:t>Lapinlahden </a:t>
            </a:r>
            <a:r>
              <a:rPr lang="fi-FI" sz="1600" dirty="0"/>
              <a:t>kunnan ilmoittamat tilinpäätöstiedot eivät ole kunnanhallituksen hyväksymät. Luvut voivat vielä muuttua.</a:t>
            </a:r>
          </a:p>
          <a:p>
            <a:pPr>
              <a:lnSpc>
                <a:spcPct val="80000"/>
              </a:lnSpc>
              <a:buFont typeface="Wingdings" panose="05000000000000000000" pitchFamily="2" charset="2"/>
              <a:buChar char="§"/>
            </a:pPr>
            <a:r>
              <a:rPr lang="fi-FI" sz="1600" dirty="0"/>
              <a:t>Koonnista puuttuu Rautalammin kunnan konsernitiedot. </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75864" y="6332259"/>
            <a:ext cx="2316136" cy="409184"/>
          </a:xfrm>
          <a:prstGeom prst="rect">
            <a:avLst/>
          </a:prstGeom>
        </p:spPr>
      </p:pic>
      <p:sp>
        <p:nvSpPr>
          <p:cNvPr id="2" name="Tekstiruutu 1">
            <a:extLst>
              <a:ext uri="{FF2B5EF4-FFF2-40B4-BE49-F238E27FC236}">
                <a16:creationId xmlns:a16="http://schemas.microsoft.com/office/drawing/2014/main" id="{7059B4F5-B3DF-7655-C972-75839F2089B4}"/>
              </a:ext>
            </a:extLst>
          </p:cNvPr>
          <p:cNvSpPr txBox="1"/>
          <p:nvPr/>
        </p:nvSpPr>
        <p:spPr>
          <a:xfrm>
            <a:off x="0" y="6643062"/>
            <a:ext cx="11852112" cy="215444"/>
          </a:xfrm>
          <a:prstGeom prst="rect">
            <a:avLst/>
          </a:prstGeom>
          <a:noFill/>
        </p:spPr>
        <p:txBody>
          <a:bodyPr wrap="square" rtlCol="0">
            <a:spAutoFit/>
          </a:bodyPr>
          <a:lstStyle/>
          <a:p>
            <a:r>
              <a:rPr lang="fi-FI" sz="800" dirty="0"/>
              <a:t>Lähde: Kysely Pohjois-Savon kunnille, maalis-huhtikuu 2024</a:t>
            </a:r>
          </a:p>
        </p:txBody>
      </p:sp>
    </p:spTree>
    <p:extLst>
      <p:ext uri="{BB962C8B-B14F-4D97-AF65-F5344CB8AC3E}">
        <p14:creationId xmlns:p14="http://schemas.microsoft.com/office/powerpoint/2010/main" val="216506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lainakanta 31.12.2023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2" name="Taulukko 1">
            <a:extLst>
              <a:ext uri="{FF2B5EF4-FFF2-40B4-BE49-F238E27FC236}">
                <a16:creationId xmlns:a16="http://schemas.microsoft.com/office/drawing/2014/main" id="{07BA65D5-D0B6-42E7-B8CF-92B4EB853B05}"/>
              </a:ext>
            </a:extLst>
          </p:cNvPr>
          <p:cNvGraphicFramePr>
            <a:graphicFrameLocks noGrp="1"/>
          </p:cNvGraphicFramePr>
          <p:nvPr>
            <p:extLst>
              <p:ext uri="{D42A27DB-BD31-4B8C-83A1-F6EECF244321}">
                <p14:modId xmlns:p14="http://schemas.microsoft.com/office/powerpoint/2010/main" val="586243921"/>
              </p:ext>
            </p:extLst>
          </p:nvPr>
        </p:nvGraphicFramePr>
        <p:xfrm>
          <a:off x="448456" y="1636879"/>
          <a:ext cx="3456000" cy="46912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2807970035"/>
                    </a:ext>
                  </a:extLst>
                </a:gridCol>
                <a:gridCol w="1152000">
                  <a:extLst>
                    <a:ext uri="{9D8B030D-6E8A-4147-A177-3AD203B41FA5}">
                      <a16:colId xmlns:a16="http://schemas.microsoft.com/office/drawing/2014/main" val="2129224977"/>
                    </a:ext>
                  </a:extLst>
                </a:gridCol>
                <a:gridCol w="1152000">
                  <a:extLst>
                    <a:ext uri="{9D8B030D-6E8A-4147-A177-3AD203B41FA5}">
                      <a16:colId xmlns:a16="http://schemas.microsoft.com/office/drawing/2014/main" val="3587082784"/>
                    </a:ext>
                  </a:extLst>
                </a:gridCol>
              </a:tblGrid>
              <a:tr h="345600">
                <a:tc>
                  <a:txBody>
                    <a:bodyPr/>
                    <a:lstStyle/>
                    <a:p>
                      <a:pPr algn="l" fontAlgn="b"/>
                      <a:r>
                        <a:rPr lang="fi-FI" sz="1100" b="1" u="none" strike="noStrike" dirty="0">
                          <a:solidFill>
                            <a:srgbClr val="000000"/>
                          </a:solidFill>
                          <a:effectLst/>
                          <a:latin typeface="Calibri" panose="020F0502020204030204" pitchFamily="34" charset="0"/>
                          <a:cs typeface="Calibri" panose="020F0502020204030204" pitchFamily="34" charset="0"/>
                        </a:rPr>
                        <a:t>Kunta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Kunnan oma </a:t>
                      </a:r>
                    </a:p>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lainakanta</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b="1" u="none" strike="noStrike" dirty="0">
                          <a:solidFill>
                            <a:srgbClr val="000000"/>
                          </a:solidFill>
                          <a:effectLst/>
                          <a:latin typeface="Calibri" panose="020F0502020204030204" pitchFamily="34" charset="0"/>
                          <a:cs typeface="Calibri" panose="020F0502020204030204" pitchFamily="34" charset="0"/>
                        </a:rPr>
                        <a:t>Konsernilainat</a:t>
                      </a:r>
                      <a:endParaRPr lang="fi-FI" sz="1100" b="1"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136420197"/>
                  </a:ext>
                </a:extLst>
              </a:tr>
              <a:tr h="216000">
                <a:tc>
                  <a:txBody>
                    <a:bodyPr/>
                    <a:lstStyle/>
                    <a:p>
                      <a:pPr algn="l" fontAlgn="b"/>
                      <a:r>
                        <a:rPr lang="fi-FI" sz="1100" b="0" i="0" u="none" strike="noStrike" dirty="0">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1 716</a:t>
                      </a:r>
                    </a:p>
                  </a:txBody>
                  <a:tcPr marL="36000" marR="36000" marT="18000" marB="18000" anchor="b"/>
                </a:tc>
                <a:extLst>
                  <a:ext uri="{0D108BD9-81ED-4DB2-BD59-A6C34878D82A}">
                    <a16:rowId xmlns:a16="http://schemas.microsoft.com/office/drawing/2014/main" val="644946162"/>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2 769</a:t>
                      </a:r>
                    </a:p>
                  </a:txBody>
                  <a:tcPr marL="36000" marR="36000" marT="18000" marB="18000" anchor="b"/>
                </a:tc>
                <a:extLst>
                  <a:ext uri="{0D108BD9-81ED-4DB2-BD59-A6C34878D82A}">
                    <a16:rowId xmlns:a16="http://schemas.microsoft.com/office/drawing/2014/main" val="4042286618"/>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1 556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1 821</a:t>
                      </a:r>
                    </a:p>
                  </a:txBody>
                  <a:tcPr marL="36000" marR="36000" marT="18000" marB="18000" anchor="b"/>
                </a:tc>
                <a:extLst>
                  <a:ext uri="{0D108BD9-81ED-4DB2-BD59-A6C34878D82A}">
                    <a16:rowId xmlns:a16="http://schemas.microsoft.com/office/drawing/2014/main" val="2454094118"/>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1 598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5 681</a:t>
                      </a:r>
                    </a:p>
                  </a:txBody>
                  <a:tcPr marL="36000" marR="36000" marT="18000" marB="18000" anchor="b"/>
                </a:tc>
                <a:extLst>
                  <a:ext uri="{0D108BD9-81ED-4DB2-BD59-A6C34878D82A}">
                    <a16:rowId xmlns:a16="http://schemas.microsoft.com/office/drawing/2014/main" val="1377544060"/>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5 004</a:t>
                      </a:r>
                    </a:p>
                  </a:txBody>
                  <a:tcPr marL="36000" marR="36000" marT="18000" marB="18000" anchor="b"/>
                </a:tc>
                <a:extLst>
                  <a:ext uri="{0D108BD9-81ED-4DB2-BD59-A6C34878D82A}">
                    <a16:rowId xmlns:a16="http://schemas.microsoft.com/office/drawing/2014/main" val="745727060"/>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2 819</a:t>
                      </a:r>
                    </a:p>
                  </a:txBody>
                  <a:tcPr marL="36000" marR="36000" marT="18000" marB="18000" anchor="b"/>
                </a:tc>
                <a:extLst>
                  <a:ext uri="{0D108BD9-81ED-4DB2-BD59-A6C34878D82A}">
                    <a16:rowId xmlns:a16="http://schemas.microsoft.com/office/drawing/2014/main" val="1108639584"/>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3 625</a:t>
                      </a:r>
                    </a:p>
                  </a:txBody>
                  <a:tcPr marL="36000" marR="36000" marT="18000" marB="18000" anchor="b"/>
                </a:tc>
                <a:extLst>
                  <a:ext uri="{0D108BD9-81ED-4DB2-BD59-A6C34878D82A}">
                    <a16:rowId xmlns:a16="http://schemas.microsoft.com/office/drawing/2014/main" val="3335771204"/>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5 012</a:t>
                      </a:r>
                    </a:p>
                  </a:txBody>
                  <a:tcPr marL="36000" marR="36000" marT="18000" marB="18000" anchor="b"/>
                </a:tc>
                <a:extLst>
                  <a:ext uri="{0D108BD9-81ED-4DB2-BD59-A6C34878D82A}">
                    <a16:rowId xmlns:a16="http://schemas.microsoft.com/office/drawing/2014/main" val="1040232797"/>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4 076</a:t>
                      </a:r>
                    </a:p>
                  </a:txBody>
                  <a:tcPr marL="36000" marR="36000" marT="18000" marB="18000" anchor="b"/>
                </a:tc>
                <a:extLst>
                  <a:ext uri="{0D108BD9-81ED-4DB2-BD59-A6C34878D82A}">
                    <a16:rowId xmlns:a16="http://schemas.microsoft.com/office/drawing/2014/main" val="1781413025"/>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5 650</a:t>
                      </a:r>
                    </a:p>
                  </a:txBody>
                  <a:tcPr marL="36000" marR="36000" marT="18000" marB="18000" anchor="b"/>
                </a:tc>
                <a:extLst>
                  <a:ext uri="{0D108BD9-81ED-4DB2-BD59-A6C34878D82A}">
                    <a16:rowId xmlns:a16="http://schemas.microsoft.com/office/drawing/2014/main" val="451405303"/>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4 125</a:t>
                      </a:r>
                    </a:p>
                  </a:txBody>
                  <a:tcPr marL="36000" marR="36000" marT="18000" marB="18000" anchor="b"/>
                </a:tc>
                <a:extLst>
                  <a:ext uri="{0D108BD9-81ED-4DB2-BD59-A6C34878D82A}">
                    <a16:rowId xmlns:a16="http://schemas.microsoft.com/office/drawing/2014/main" val="3675998977"/>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3 404</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619237486"/>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3 750</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4 425</a:t>
                      </a:r>
                    </a:p>
                  </a:txBody>
                  <a:tcPr marL="36000" marR="36000" marT="18000" marB="18000" anchor="b"/>
                </a:tc>
                <a:extLst>
                  <a:ext uri="{0D108BD9-81ED-4DB2-BD59-A6C34878D82A}">
                    <a16:rowId xmlns:a16="http://schemas.microsoft.com/office/drawing/2014/main" val="3261668724"/>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3 776</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4 916</a:t>
                      </a:r>
                    </a:p>
                  </a:txBody>
                  <a:tcPr marL="36000" marR="36000" marT="18000" marB="18000" anchor="b"/>
                </a:tc>
                <a:extLst>
                  <a:ext uri="{0D108BD9-81ED-4DB2-BD59-A6C34878D82A}">
                    <a16:rowId xmlns:a16="http://schemas.microsoft.com/office/drawing/2014/main" val="992264123"/>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3 944</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6 416</a:t>
                      </a:r>
                    </a:p>
                  </a:txBody>
                  <a:tcPr marL="36000" marR="36000" marT="18000" marB="18000" anchor="b"/>
                </a:tc>
                <a:extLst>
                  <a:ext uri="{0D108BD9-81ED-4DB2-BD59-A6C34878D82A}">
                    <a16:rowId xmlns:a16="http://schemas.microsoft.com/office/drawing/2014/main" val="1730178637"/>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4 180</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5 168</a:t>
                      </a:r>
                    </a:p>
                  </a:txBody>
                  <a:tcPr marL="36000" marR="36000" marT="18000" marB="18000" anchor="b"/>
                </a:tc>
                <a:extLst>
                  <a:ext uri="{0D108BD9-81ED-4DB2-BD59-A6C34878D82A}">
                    <a16:rowId xmlns:a16="http://schemas.microsoft.com/office/drawing/2014/main" val="3974803430"/>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4 425</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7 537</a:t>
                      </a:r>
                    </a:p>
                  </a:txBody>
                  <a:tcPr marL="36000" marR="36000" marT="18000" marB="18000" anchor="b"/>
                </a:tc>
                <a:extLst>
                  <a:ext uri="{0D108BD9-81ED-4DB2-BD59-A6C34878D82A}">
                    <a16:rowId xmlns:a16="http://schemas.microsoft.com/office/drawing/2014/main" val="3067569402"/>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4 662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4 479</a:t>
                      </a:r>
                    </a:p>
                  </a:txBody>
                  <a:tcPr marL="36000" marR="36000" marT="18000" marB="18000" anchor="b"/>
                </a:tc>
                <a:extLst>
                  <a:ext uri="{0D108BD9-81ED-4DB2-BD59-A6C34878D82A}">
                    <a16:rowId xmlns:a16="http://schemas.microsoft.com/office/drawing/2014/main" val="208864645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5 133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4 689</a:t>
                      </a:r>
                    </a:p>
                  </a:txBody>
                  <a:tcPr marL="36000" marR="36000" marT="18000" marB="18000" anchor="b"/>
                </a:tc>
                <a:extLst>
                  <a:ext uri="{0D108BD9-81ED-4DB2-BD59-A6C34878D82A}">
                    <a16:rowId xmlns:a16="http://schemas.microsoft.com/office/drawing/2014/main" val="1672480816"/>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5 502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9 483</a:t>
                      </a:r>
                    </a:p>
                  </a:txBody>
                  <a:tcPr marL="36000" marR="36000" marT="18000" marB="18000" anchor="b"/>
                </a:tc>
                <a:extLst>
                  <a:ext uri="{0D108BD9-81ED-4DB2-BD59-A6C34878D82A}">
                    <a16:rowId xmlns:a16="http://schemas.microsoft.com/office/drawing/2014/main" val="2887043475"/>
                  </a:ext>
                </a:extLst>
              </a:tr>
            </a:tbl>
          </a:graphicData>
        </a:graphic>
      </p:graphicFrame>
      <p:sp>
        <p:nvSpPr>
          <p:cNvPr id="6" name="Tekstiruutu 5">
            <a:extLst>
              <a:ext uri="{FF2B5EF4-FFF2-40B4-BE49-F238E27FC236}">
                <a16:creationId xmlns:a16="http://schemas.microsoft.com/office/drawing/2014/main" id="{A0397463-E959-14C5-7D1C-D166B7F219BA}"/>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sp>
        <p:nvSpPr>
          <p:cNvPr id="3" name="Tekstiruutu 2">
            <a:extLst>
              <a:ext uri="{FF2B5EF4-FFF2-40B4-BE49-F238E27FC236}">
                <a16:creationId xmlns:a16="http://schemas.microsoft.com/office/drawing/2014/main" id="{CA64D400-35B2-0431-D211-B6C3764910E6}"/>
              </a:ext>
            </a:extLst>
          </p:cNvPr>
          <p:cNvSpPr txBox="1"/>
          <p:nvPr/>
        </p:nvSpPr>
        <p:spPr>
          <a:xfrm>
            <a:off x="0" y="6540735"/>
            <a:ext cx="11365331" cy="215444"/>
          </a:xfrm>
          <a:prstGeom prst="rect">
            <a:avLst/>
          </a:prstGeom>
          <a:noFill/>
        </p:spPr>
        <p:txBody>
          <a:bodyPr wrap="square" rtlCol="0">
            <a:spAutoFit/>
          </a:bodyPr>
          <a:lstStyle/>
          <a:p>
            <a:r>
              <a:rPr lang="fi-FI" sz="800" dirty="0"/>
              <a:t>HUOM! Koonnista puuttuu Rautalammin kunnan konsernitiedot. Konsernitietojen väestösuhteutus (€/as.) on tehty Pohjois-Savon maakunnan tasolle ilman Rautalammin väkilukua.</a:t>
            </a:r>
          </a:p>
        </p:txBody>
      </p:sp>
      <p:graphicFrame>
        <p:nvGraphicFramePr>
          <p:cNvPr id="5" name="Kaavio 4">
            <a:extLst>
              <a:ext uri="{FF2B5EF4-FFF2-40B4-BE49-F238E27FC236}">
                <a16:creationId xmlns:a16="http://schemas.microsoft.com/office/drawing/2014/main" id="{3D26F737-7F50-4BA3-A552-8809CFCC26E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80029830"/>
              </p:ext>
            </p:extLst>
          </p:nvPr>
        </p:nvGraphicFramePr>
        <p:xfrm>
          <a:off x="4258800" y="1584000"/>
          <a:ext cx="7347600" cy="475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716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lainat ja vuokravastuut 31.12.2023 (€/as.)</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3" name="Taulukko 2">
            <a:extLst>
              <a:ext uri="{FF2B5EF4-FFF2-40B4-BE49-F238E27FC236}">
                <a16:creationId xmlns:a16="http://schemas.microsoft.com/office/drawing/2014/main" id="{97030630-12DE-4771-8CAC-4E30512CC608}"/>
              </a:ext>
            </a:extLst>
          </p:cNvPr>
          <p:cNvGraphicFramePr>
            <a:graphicFrameLocks noGrp="1"/>
          </p:cNvGraphicFramePr>
          <p:nvPr>
            <p:extLst>
              <p:ext uri="{D42A27DB-BD31-4B8C-83A1-F6EECF244321}">
                <p14:modId xmlns:p14="http://schemas.microsoft.com/office/powerpoint/2010/main" val="3864966550"/>
              </p:ext>
            </p:extLst>
          </p:nvPr>
        </p:nvGraphicFramePr>
        <p:xfrm>
          <a:off x="450000" y="1659600"/>
          <a:ext cx="3492000" cy="46912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3004350186"/>
                    </a:ext>
                  </a:extLst>
                </a:gridCol>
                <a:gridCol w="1152000">
                  <a:extLst>
                    <a:ext uri="{9D8B030D-6E8A-4147-A177-3AD203B41FA5}">
                      <a16:colId xmlns:a16="http://schemas.microsoft.com/office/drawing/2014/main" val="2293088593"/>
                    </a:ext>
                  </a:extLst>
                </a:gridCol>
                <a:gridCol w="1188000">
                  <a:extLst>
                    <a:ext uri="{9D8B030D-6E8A-4147-A177-3AD203B41FA5}">
                      <a16:colId xmlns:a16="http://schemas.microsoft.com/office/drawing/2014/main" val="1383073497"/>
                    </a:ext>
                  </a:extLst>
                </a:gridCol>
              </a:tblGrid>
              <a:tr h="190500">
                <a:tc>
                  <a:txBody>
                    <a:bodyPr/>
                    <a:lstStyle/>
                    <a:p>
                      <a:pPr algn="l" fontAlgn="b"/>
                      <a:r>
                        <a:rPr lang="fi-FI" sz="1100" u="none" strike="noStrike" dirty="0">
                          <a:effectLst/>
                          <a:latin typeface="Calibri" panose="020F0502020204030204" pitchFamily="34" charset="0"/>
                          <a:cs typeface="Calibri" panose="020F0502020204030204" pitchFamily="34" charset="0"/>
                        </a:rPr>
                        <a:t>Kunta</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Kunnan lainat ja </a:t>
                      </a:r>
                    </a:p>
                    <a:p>
                      <a:pPr algn="r" fontAlgn="b"/>
                      <a:r>
                        <a:rPr lang="fi-FI" sz="1100" u="none" strike="noStrike" dirty="0">
                          <a:effectLst/>
                          <a:latin typeface="Calibri" panose="020F0502020204030204" pitchFamily="34" charset="0"/>
                          <a:cs typeface="Calibri" panose="020F0502020204030204" pitchFamily="34" charset="0"/>
                        </a:rPr>
                        <a:t>vuokravastuut</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Konsernin lainat ja </a:t>
                      </a:r>
                    </a:p>
                    <a:p>
                      <a:pPr algn="r" fontAlgn="b"/>
                      <a:r>
                        <a:rPr lang="fi-FI" sz="1100" u="none" strike="noStrike" dirty="0">
                          <a:effectLst/>
                          <a:latin typeface="Calibri" panose="020F0502020204030204" pitchFamily="34" charset="0"/>
                          <a:cs typeface="Calibri" panose="020F0502020204030204" pitchFamily="34" charset="0"/>
                        </a:rPr>
                        <a:t>vuokravastuut</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522220737"/>
                  </a:ext>
                </a:extLst>
              </a:tr>
              <a:tr h="216000">
                <a:tc>
                  <a:txBody>
                    <a:bodyPr/>
                    <a:lstStyle/>
                    <a:p>
                      <a:pPr algn="l" fontAlgn="b"/>
                      <a:r>
                        <a:rPr lang="fi-FI" sz="1100" b="0" i="0" u="none" strike="noStrike" dirty="0">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1 575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1 888</a:t>
                      </a:r>
                    </a:p>
                  </a:txBody>
                  <a:tcPr marL="36000" marR="36000" marT="18000" marB="18000" anchor="b"/>
                </a:tc>
                <a:extLst>
                  <a:ext uri="{0D108BD9-81ED-4DB2-BD59-A6C34878D82A}">
                    <a16:rowId xmlns:a16="http://schemas.microsoft.com/office/drawing/2014/main" val="966660261"/>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5 749</a:t>
                      </a:r>
                    </a:p>
                  </a:txBody>
                  <a:tcPr marL="36000" marR="36000" marT="18000" marB="18000" anchor="b"/>
                </a:tc>
                <a:extLst>
                  <a:ext uri="{0D108BD9-81ED-4DB2-BD59-A6C34878D82A}">
                    <a16:rowId xmlns:a16="http://schemas.microsoft.com/office/drawing/2014/main" val="624868664"/>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1 663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2 951</a:t>
                      </a:r>
                    </a:p>
                  </a:txBody>
                  <a:tcPr marL="36000" marR="36000" marT="18000" marB="18000" anchor="b"/>
                </a:tc>
                <a:extLst>
                  <a:ext uri="{0D108BD9-81ED-4DB2-BD59-A6C34878D82A}">
                    <a16:rowId xmlns:a16="http://schemas.microsoft.com/office/drawing/2014/main" val="1179685345"/>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2 874</a:t>
                      </a:r>
                    </a:p>
                  </a:txBody>
                  <a:tcPr marL="36000" marR="36000" marT="18000" marB="18000" anchor="b"/>
                </a:tc>
                <a:extLst>
                  <a:ext uri="{0D108BD9-81ED-4DB2-BD59-A6C34878D82A}">
                    <a16:rowId xmlns:a16="http://schemas.microsoft.com/office/drawing/2014/main" val="3443469710"/>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3 671</a:t>
                      </a:r>
                    </a:p>
                  </a:txBody>
                  <a:tcPr marL="36000" marR="36000" marT="18000" marB="18000" anchor="b"/>
                </a:tc>
                <a:extLst>
                  <a:ext uri="{0D108BD9-81ED-4DB2-BD59-A6C34878D82A}">
                    <a16:rowId xmlns:a16="http://schemas.microsoft.com/office/drawing/2014/main" val="358810652"/>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5 188</a:t>
                      </a:r>
                    </a:p>
                  </a:txBody>
                  <a:tcPr marL="36000" marR="36000" marT="18000" marB="18000" anchor="b"/>
                </a:tc>
                <a:extLst>
                  <a:ext uri="{0D108BD9-81ED-4DB2-BD59-A6C34878D82A}">
                    <a16:rowId xmlns:a16="http://schemas.microsoft.com/office/drawing/2014/main" val="2143731225"/>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5 619</a:t>
                      </a:r>
                    </a:p>
                  </a:txBody>
                  <a:tcPr marL="36000" marR="36000" marT="18000" marB="18000" anchor="b"/>
                </a:tc>
                <a:extLst>
                  <a:ext uri="{0D108BD9-81ED-4DB2-BD59-A6C34878D82A}">
                    <a16:rowId xmlns:a16="http://schemas.microsoft.com/office/drawing/2014/main" val="3215824613"/>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3 245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4 183</a:t>
                      </a:r>
                    </a:p>
                  </a:txBody>
                  <a:tcPr marL="36000" marR="36000" marT="18000" marB="18000" anchor="b"/>
                </a:tc>
                <a:extLst>
                  <a:ext uri="{0D108BD9-81ED-4DB2-BD59-A6C34878D82A}">
                    <a16:rowId xmlns:a16="http://schemas.microsoft.com/office/drawing/2014/main" val="242780180"/>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5 962</a:t>
                      </a:r>
                    </a:p>
                  </a:txBody>
                  <a:tcPr marL="36000" marR="36000" marT="18000" marB="18000" anchor="b"/>
                </a:tc>
                <a:extLst>
                  <a:ext uri="{0D108BD9-81ED-4DB2-BD59-A6C34878D82A}">
                    <a16:rowId xmlns:a16="http://schemas.microsoft.com/office/drawing/2014/main" val="308097263"/>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3 404</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197024314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3 461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4 569</a:t>
                      </a:r>
                    </a:p>
                  </a:txBody>
                  <a:tcPr marL="36000" marR="36000" marT="18000" marB="18000" anchor="b"/>
                </a:tc>
                <a:extLst>
                  <a:ext uri="{0D108BD9-81ED-4DB2-BD59-A6C34878D82A}">
                    <a16:rowId xmlns:a16="http://schemas.microsoft.com/office/drawing/2014/main" val="1448596292"/>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3 754</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4 529</a:t>
                      </a:r>
                    </a:p>
                  </a:txBody>
                  <a:tcPr marL="36000" marR="36000" marT="18000" marB="18000" anchor="b"/>
                </a:tc>
                <a:extLst>
                  <a:ext uri="{0D108BD9-81ED-4DB2-BD59-A6C34878D82A}">
                    <a16:rowId xmlns:a16="http://schemas.microsoft.com/office/drawing/2014/main" val="1484351715"/>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3 817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4 957</a:t>
                      </a:r>
                    </a:p>
                  </a:txBody>
                  <a:tcPr marL="36000" marR="36000" marT="18000" marB="18000" anchor="b"/>
                </a:tc>
                <a:extLst>
                  <a:ext uri="{0D108BD9-81ED-4DB2-BD59-A6C34878D82A}">
                    <a16:rowId xmlns:a16="http://schemas.microsoft.com/office/drawing/2014/main" val="1855551544"/>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4 417</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6 182</a:t>
                      </a:r>
                    </a:p>
                  </a:txBody>
                  <a:tcPr marL="36000" marR="36000" marT="18000" marB="18000" anchor="b"/>
                </a:tc>
                <a:extLst>
                  <a:ext uri="{0D108BD9-81ED-4DB2-BD59-A6C34878D82A}">
                    <a16:rowId xmlns:a16="http://schemas.microsoft.com/office/drawing/2014/main" val="1368233195"/>
                  </a:ext>
                </a:extLst>
              </a:tr>
              <a:tr h="216000">
                <a:tc>
                  <a:txBody>
                    <a:bodyPr/>
                    <a:lstStyle/>
                    <a:p>
                      <a:pPr algn="l" fontAlgn="b"/>
                      <a:r>
                        <a:rPr lang="fi-FI" sz="1100" b="0"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4 725</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7 646</a:t>
                      </a:r>
                    </a:p>
                  </a:txBody>
                  <a:tcPr marL="36000" marR="36000" marT="18000" marB="18000" anchor="b"/>
                </a:tc>
                <a:extLst>
                  <a:ext uri="{0D108BD9-81ED-4DB2-BD59-A6C34878D82A}">
                    <a16:rowId xmlns:a16="http://schemas.microsoft.com/office/drawing/2014/main" val="3572580278"/>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4 732</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4 549</a:t>
                      </a:r>
                    </a:p>
                  </a:txBody>
                  <a:tcPr marL="36000" marR="36000" marT="18000" marB="18000" anchor="b"/>
                </a:tc>
                <a:extLst>
                  <a:ext uri="{0D108BD9-81ED-4DB2-BD59-A6C34878D82A}">
                    <a16:rowId xmlns:a16="http://schemas.microsoft.com/office/drawing/2014/main" val="43907072"/>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8 851</a:t>
                      </a:r>
                    </a:p>
                  </a:txBody>
                  <a:tcPr marL="36000" marR="36000" marT="18000" marB="18000" anchor="b"/>
                </a:tc>
                <a:extLst>
                  <a:ext uri="{0D108BD9-81ED-4DB2-BD59-A6C34878D82A}">
                    <a16:rowId xmlns:a16="http://schemas.microsoft.com/office/drawing/2014/main" val="2389553055"/>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7 487</a:t>
                      </a:r>
                    </a:p>
                  </a:txBody>
                  <a:tcPr marL="36000" marR="36000" marT="18000" marB="18000" anchor="b"/>
                </a:tc>
                <a:extLst>
                  <a:ext uri="{0D108BD9-81ED-4DB2-BD59-A6C34878D82A}">
                    <a16:rowId xmlns:a16="http://schemas.microsoft.com/office/drawing/2014/main" val="1975036278"/>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6 537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7 785</a:t>
                      </a:r>
                    </a:p>
                  </a:txBody>
                  <a:tcPr marL="36000" marR="36000" marT="18000" marB="18000" anchor="b"/>
                </a:tc>
                <a:extLst>
                  <a:ext uri="{0D108BD9-81ED-4DB2-BD59-A6C34878D82A}">
                    <a16:rowId xmlns:a16="http://schemas.microsoft.com/office/drawing/2014/main" val="2249677455"/>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7 381</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11 701</a:t>
                      </a:r>
                    </a:p>
                  </a:txBody>
                  <a:tcPr marL="36000" marR="36000" marT="18000" marB="18000" anchor="b"/>
                </a:tc>
                <a:extLst>
                  <a:ext uri="{0D108BD9-81ED-4DB2-BD59-A6C34878D82A}">
                    <a16:rowId xmlns:a16="http://schemas.microsoft.com/office/drawing/2014/main" val="3768861257"/>
                  </a:ext>
                </a:extLst>
              </a:tr>
            </a:tbl>
          </a:graphicData>
        </a:graphic>
      </p:graphicFrame>
      <p:sp>
        <p:nvSpPr>
          <p:cNvPr id="2" name="Tekstiruutu 1">
            <a:extLst>
              <a:ext uri="{FF2B5EF4-FFF2-40B4-BE49-F238E27FC236}">
                <a16:creationId xmlns:a16="http://schemas.microsoft.com/office/drawing/2014/main" id="{3328FBA8-6671-8467-3B54-75A607DEFCFD}"/>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sp>
        <p:nvSpPr>
          <p:cNvPr id="4" name="Tekstiruutu 3">
            <a:extLst>
              <a:ext uri="{FF2B5EF4-FFF2-40B4-BE49-F238E27FC236}">
                <a16:creationId xmlns:a16="http://schemas.microsoft.com/office/drawing/2014/main" id="{26184385-674F-B884-AC2E-7CDAAEE90428}"/>
              </a:ext>
            </a:extLst>
          </p:cNvPr>
          <p:cNvSpPr txBox="1"/>
          <p:nvPr/>
        </p:nvSpPr>
        <p:spPr>
          <a:xfrm>
            <a:off x="2860" y="6534834"/>
            <a:ext cx="11365331" cy="215444"/>
          </a:xfrm>
          <a:prstGeom prst="rect">
            <a:avLst/>
          </a:prstGeom>
          <a:noFill/>
        </p:spPr>
        <p:txBody>
          <a:bodyPr wrap="square" rtlCol="0">
            <a:spAutoFit/>
          </a:bodyPr>
          <a:lstStyle/>
          <a:p>
            <a:r>
              <a:rPr lang="fi-FI" sz="800" dirty="0"/>
              <a:t>HUOM! Koonnista puuttuu Rautalammin kunnan konsernitiedot. Konsernitietojen väestösuhteutus (€/as.) on tehty Pohjois-Savon maakunnan tasolle ilman Rautalammin väkilukua.</a:t>
            </a:r>
          </a:p>
        </p:txBody>
      </p:sp>
      <p:graphicFrame>
        <p:nvGraphicFramePr>
          <p:cNvPr id="6" name="Kaavio 5">
            <a:extLst>
              <a:ext uri="{FF2B5EF4-FFF2-40B4-BE49-F238E27FC236}">
                <a16:creationId xmlns:a16="http://schemas.microsoft.com/office/drawing/2014/main" id="{F35F609C-1963-4052-8174-20F95B82DD3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23802167"/>
              </p:ext>
            </p:extLst>
          </p:nvPr>
        </p:nvGraphicFramePr>
        <p:xfrm>
          <a:off x="4258800" y="1584000"/>
          <a:ext cx="7347600" cy="475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852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Kaavio 4">
            <a:extLst>
              <a:ext uri="{FF2B5EF4-FFF2-40B4-BE49-F238E27FC236}">
                <a16:creationId xmlns:a16="http://schemas.microsoft.com/office/drawing/2014/main" id="{2155D760-DA9B-440D-B765-657437C4C1E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122638660"/>
              </p:ext>
            </p:extLst>
          </p:nvPr>
        </p:nvGraphicFramePr>
        <p:xfrm>
          <a:off x="4397746" y="1653366"/>
          <a:ext cx="7347600" cy="4816793"/>
        </p:xfrm>
        <a:graphic>
          <a:graphicData uri="http://schemas.openxmlformats.org/drawingml/2006/chart">
            <c:chart xmlns:c="http://schemas.openxmlformats.org/drawingml/2006/chart" xmlns:r="http://schemas.openxmlformats.org/officeDocument/2006/relationships" r:id="rId3"/>
          </a:graphicData>
        </a:graphic>
      </p:graphicFrame>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200" dirty="0"/>
              <a:t>Kuntien ja kuntakonsernien suhteellinen velkaantuneisuusaste (%) v. 2023</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55943" y="6332259"/>
            <a:ext cx="2316136" cy="409184"/>
          </a:xfrm>
          <a:prstGeom prst="rect">
            <a:avLst/>
          </a:prstGeom>
        </p:spPr>
      </p:pic>
      <p:graphicFrame>
        <p:nvGraphicFramePr>
          <p:cNvPr id="2" name="Taulukko 1">
            <a:extLst>
              <a:ext uri="{FF2B5EF4-FFF2-40B4-BE49-F238E27FC236}">
                <a16:creationId xmlns:a16="http://schemas.microsoft.com/office/drawing/2014/main" id="{0136B30A-1B9B-490F-A8DF-93B4A1DF693C}"/>
              </a:ext>
            </a:extLst>
          </p:cNvPr>
          <p:cNvGraphicFramePr>
            <a:graphicFrameLocks noGrp="1"/>
          </p:cNvGraphicFramePr>
          <p:nvPr>
            <p:extLst>
              <p:ext uri="{D42A27DB-BD31-4B8C-83A1-F6EECF244321}">
                <p14:modId xmlns:p14="http://schemas.microsoft.com/office/powerpoint/2010/main" val="3783537796"/>
              </p:ext>
            </p:extLst>
          </p:nvPr>
        </p:nvGraphicFramePr>
        <p:xfrm>
          <a:off x="448456" y="1659600"/>
          <a:ext cx="3672000" cy="4810560"/>
        </p:xfrm>
        <a:graphic>
          <a:graphicData uri="http://schemas.openxmlformats.org/drawingml/2006/table">
            <a:tbl>
              <a:tblPr firstRow="1" bandRow="1">
                <a:tableStyleId>{9D7B26C5-4107-4FEC-AEDC-1716B250A1EF}</a:tableStyleId>
              </a:tblPr>
              <a:tblGrid>
                <a:gridCol w="1080000">
                  <a:extLst>
                    <a:ext uri="{9D8B030D-6E8A-4147-A177-3AD203B41FA5}">
                      <a16:colId xmlns:a16="http://schemas.microsoft.com/office/drawing/2014/main" val="359206353"/>
                    </a:ext>
                  </a:extLst>
                </a:gridCol>
                <a:gridCol w="1296000">
                  <a:extLst>
                    <a:ext uri="{9D8B030D-6E8A-4147-A177-3AD203B41FA5}">
                      <a16:colId xmlns:a16="http://schemas.microsoft.com/office/drawing/2014/main" val="1054229726"/>
                    </a:ext>
                  </a:extLst>
                </a:gridCol>
                <a:gridCol w="1296000">
                  <a:extLst>
                    <a:ext uri="{9D8B030D-6E8A-4147-A177-3AD203B41FA5}">
                      <a16:colId xmlns:a16="http://schemas.microsoft.com/office/drawing/2014/main" val="2986311981"/>
                    </a:ext>
                  </a:extLst>
                </a:gridCol>
              </a:tblGrid>
              <a:tr h="381000">
                <a:tc>
                  <a:txBody>
                    <a:bodyPr/>
                    <a:lstStyle/>
                    <a:p>
                      <a:pPr algn="l" fontAlgn="b"/>
                      <a:r>
                        <a:rPr lang="fi-FI" sz="1100" u="none" strike="noStrike" dirty="0">
                          <a:effectLst/>
                          <a:latin typeface="Calibri" panose="020F0502020204030204" pitchFamily="34" charset="0"/>
                          <a:cs typeface="Calibri" panose="020F0502020204030204" pitchFamily="34" charset="0"/>
                        </a:rPr>
                        <a:t>Kunta</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Kunnan </a:t>
                      </a:r>
                    </a:p>
                    <a:p>
                      <a:pPr algn="r" fontAlgn="b"/>
                      <a:r>
                        <a:rPr lang="fi-FI" sz="1100" u="none" strike="noStrike" dirty="0">
                          <a:effectLst/>
                          <a:latin typeface="Calibri" panose="020F0502020204030204" pitchFamily="34" charset="0"/>
                          <a:cs typeface="Calibri" panose="020F0502020204030204" pitchFamily="34" charset="0"/>
                        </a:rPr>
                        <a:t>suhteellinen velkaantuneisuus-</a:t>
                      </a:r>
                    </a:p>
                    <a:p>
                      <a:pPr algn="r" fontAlgn="b"/>
                      <a:r>
                        <a:rPr lang="fi-FI" sz="1100" u="none" strike="noStrike" dirty="0">
                          <a:effectLst/>
                          <a:latin typeface="Calibri" panose="020F0502020204030204" pitchFamily="34" charset="0"/>
                          <a:cs typeface="Calibri" panose="020F0502020204030204" pitchFamily="34" charset="0"/>
                        </a:rPr>
                        <a:t>aste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tc>
                  <a:txBody>
                    <a:bodyPr/>
                    <a:lstStyle/>
                    <a:p>
                      <a:pPr algn="r" fontAlgn="b"/>
                      <a:r>
                        <a:rPr lang="fi-FI" sz="1100" u="none" strike="noStrike" dirty="0">
                          <a:effectLst/>
                          <a:latin typeface="Calibri" panose="020F0502020204030204" pitchFamily="34" charset="0"/>
                          <a:cs typeface="Calibri" panose="020F0502020204030204" pitchFamily="34" charset="0"/>
                        </a:rPr>
                        <a:t>Konsernin </a:t>
                      </a:r>
                    </a:p>
                    <a:p>
                      <a:pPr algn="r" fontAlgn="b"/>
                      <a:r>
                        <a:rPr lang="fi-FI" sz="1100" u="none" strike="noStrike" dirty="0">
                          <a:effectLst/>
                          <a:latin typeface="Calibri" panose="020F0502020204030204" pitchFamily="34" charset="0"/>
                          <a:cs typeface="Calibri" panose="020F0502020204030204" pitchFamily="34" charset="0"/>
                        </a:rPr>
                        <a:t>suhteellinen velkaantuneisuus-</a:t>
                      </a:r>
                    </a:p>
                    <a:p>
                      <a:pPr algn="r" fontAlgn="b"/>
                      <a:r>
                        <a:rPr lang="fi-FI" sz="1100" u="none" strike="noStrike" dirty="0">
                          <a:effectLst/>
                          <a:latin typeface="Calibri" panose="020F0502020204030204" pitchFamily="34" charset="0"/>
                          <a:cs typeface="Calibri" panose="020F0502020204030204" pitchFamily="34" charset="0"/>
                        </a:rPr>
                        <a:t>aste (%)</a:t>
                      </a:r>
                      <a:endParaRPr lang="fi-FI" sz="11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18000" marB="18000" anchor="b"/>
                </a:tc>
                <a:extLst>
                  <a:ext uri="{0D108BD9-81ED-4DB2-BD59-A6C34878D82A}">
                    <a16:rowId xmlns:a16="http://schemas.microsoft.com/office/drawing/2014/main" val="2072258758"/>
                  </a:ext>
                </a:extLst>
              </a:tr>
              <a:tr h="216000">
                <a:tc>
                  <a:txBody>
                    <a:bodyPr/>
                    <a:lstStyle/>
                    <a:p>
                      <a:pPr algn="l" fontAlgn="b"/>
                      <a:r>
                        <a:rPr lang="fi-FI" sz="1100" b="0" i="0" u="none" strike="noStrike" dirty="0">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52 %</a:t>
                      </a:r>
                    </a:p>
                  </a:txBody>
                  <a:tcPr marL="36000" marR="36000" marT="18000" marB="18000" anchor="b"/>
                </a:tc>
                <a:extLst>
                  <a:ext uri="{0D108BD9-81ED-4DB2-BD59-A6C34878D82A}">
                    <a16:rowId xmlns:a16="http://schemas.microsoft.com/office/drawing/2014/main" val="893886889"/>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65 %</a:t>
                      </a:r>
                    </a:p>
                  </a:txBody>
                  <a:tcPr marL="36000" marR="36000" marT="18000" marB="18000" anchor="b"/>
                </a:tc>
                <a:extLst>
                  <a:ext uri="{0D108BD9-81ED-4DB2-BD59-A6C34878D82A}">
                    <a16:rowId xmlns:a16="http://schemas.microsoft.com/office/drawing/2014/main" val="3305403198"/>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111 %</a:t>
                      </a:r>
                    </a:p>
                  </a:txBody>
                  <a:tcPr marL="36000" marR="36000" marT="18000" marB="18000" anchor="b"/>
                </a:tc>
                <a:extLst>
                  <a:ext uri="{0D108BD9-81ED-4DB2-BD59-A6C34878D82A}">
                    <a16:rowId xmlns:a16="http://schemas.microsoft.com/office/drawing/2014/main" val="2680623484"/>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a:t>
                      </a:r>
                    </a:p>
                  </a:txBody>
                  <a:tcPr marL="36000" marR="36000" marT="18000" marB="18000" anchor="b"/>
                </a:tc>
                <a:extLst>
                  <a:ext uri="{0D108BD9-81ED-4DB2-BD59-A6C34878D82A}">
                    <a16:rowId xmlns:a16="http://schemas.microsoft.com/office/drawing/2014/main" val="3880990889"/>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68 %</a:t>
                      </a:r>
                    </a:p>
                  </a:txBody>
                  <a:tcPr marL="36000" marR="36000" marT="18000" marB="18000" anchor="b"/>
                </a:tc>
                <a:extLst>
                  <a:ext uri="{0D108BD9-81ED-4DB2-BD59-A6C34878D82A}">
                    <a16:rowId xmlns:a16="http://schemas.microsoft.com/office/drawing/2014/main" val="2726657822"/>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18000" marB="18000" anchor="b"/>
                </a:tc>
                <a:extLst>
                  <a:ext uri="{0D108BD9-81ED-4DB2-BD59-A6C34878D82A}">
                    <a16:rowId xmlns:a16="http://schemas.microsoft.com/office/drawing/2014/main" val="1543277000"/>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76 %</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313 %</a:t>
                      </a:r>
                    </a:p>
                  </a:txBody>
                  <a:tcPr marL="36000" marR="36000" marT="18000" marB="18000" anchor="b"/>
                </a:tc>
                <a:extLst>
                  <a:ext uri="{0D108BD9-81ED-4DB2-BD59-A6C34878D82A}">
                    <a16:rowId xmlns:a16="http://schemas.microsoft.com/office/drawing/2014/main" val="2288212713"/>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79 %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18000" marB="18000" anchor="b"/>
                </a:tc>
                <a:extLst>
                  <a:ext uri="{0D108BD9-81ED-4DB2-BD59-A6C34878D82A}">
                    <a16:rowId xmlns:a16="http://schemas.microsoft.com/office/drawing/2014/main" val="2575299019"/>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18000" marB="18000" anchor="b"/>
                </a:tc>
                <a:extLst>
                  <a:ext uri="{0D108BD9-81ED-4DB2-BD59-A6C34878D82A}">
                    <a16:rowId xmlns:a16="http://schemas.microsoft.com/office/drawing/2014/main" val="2225810465"/>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92 %</a:t>
                      </a:r>
                    </a:p>
                  </a:txBody>
                  <a:tcPr marL="36000" marR="36000" marT="18000" marB="18000" anchor="b"/>
                </a:tc>
                <a:extLst>
                  <a:ext uri="{0D108BD9-81ED-4DB2-BD59-A6C34878D82A}">
                    <a16:rowId xmlns:a16="http://schemas.microsoft.com/office/drawing/2014/main" val="4263643585"/>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18000" marB="18000" anchor="b"/>
                </a:tc>
                <a:extLst>
                  <a:ext uri="{0D108BD9-81ED-4DB2-BD59-A6C34878D82A}">
                    <a16:rowId xmlns:a16="http://schemas.microsoft.com/office/drawing/2014/main" val="4175252869"/>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141 %</a:t>
                      </a:r>
                    </a:p>
                  </a:txBody>
                  <a:tcPr marL="36000" marR="36000" marT="18000" marB="18000" anchor="b"/>
                </a:tc>
                <a:extLst>
                  <a:ext uri="{0D108BD9-81ED-4DB2-BD59-A6C34878D82A}">
                    <a16:rowId xmlns:a16="http://schemas.microsoft.com/office/drawing/2014/main" val="1229764732"/>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93 %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96 %</a:t>
                      </a:r>
                    </a:p>
                  </a:txBody>
                  <a:tcPr marL="36000" marR="36000" marT="18000" marB="18000" anchor="b"/>
                </a:tc>
                <a:extLst>
                  <a:ext uri="{0D108BD9-81ED-4DB2-BD59-A6C34878D82A}">
                    <a16:rowId xmlns:a16="http://schemas.microsoft.com/office/drawing/2014/main" val="4164067070"/>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140 %</a:t>
                      </a:r>
                    </a:p>
                  </a:txBody>
                  <a:tcPr marL="36000" marR="36000" marT="18000" marB="18000" anchor="b"/>
                </a:tc>
                <a:extLst>
                  <a:ext uri="{0D108BD9-81ED-4DB2-BD59-A6C34878D82A}">
                    <a16:rowId xmlns:a16="http://schemas.microsoft.com/office/drawing/2014/main" val="1071437438"/>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102 %</a:t>
                      </a:r>
                    </a:p>
                  </a:txBody>
                  <a:tcPr marL="36000" marR="36000" marT="18000" marB="18000" anchor="b"/>
                </a:tc>
                <a:tc>
                  <a:txBody>
                    <a:bodyPr/>
                    <a:lstStyle/>
                    <a:p>
                      <a:pPr algn="r" fontAlgn="b"/>
                      <a:endParaRPr lang="fi-FI" sz="1100" b="0"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1388906380"/>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115 %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134 %</a:t>
                      </a:r>
                    </a:p>
                  </a:txBody>
                  <a:tcPr marL="36000" marR="36000" marT="18000" marB="18000" anchor="b"/>
                </a:tc>
                <a:extLst>
                  <a:ext uri="{0D108BD9-81ED-4DB2-BD59-A6C34878D82A}">
                    <a16:rowId xmlns:a16="http://schemas.microsoft.com/office/drawing/2014/main" val="1642229787"/>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127 %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138 %</a:t>
                      </a:r>
                    </a:p>
                  </a:txBody>
                  <a:tcPr marL="36000" marR="36000" marT="18000" marB="18000" anchor="b"/>
                </a:tc>
                <a:extLst>
                  <a:ext uri="{0D108BD9-81ED-4DB2-BD59-A6C34878D82A}">
                    <a16:rowId xmlns:a16="http://schemas.microsoft.com/office/drawing/2014/main" val="22625724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131 %</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131 %</a:t>
                      </a:r>
                    </a:p>
                  </a:txBody>
                  <a:tcPr marL="36000" marR="36000" marT="18000" marB="18000" anchor="b"/>
                </a:tc>
                <a:extLst>
                  <a:ext uri="{0D108BD9-81ED-4DB2-BD59-A6C34878D82A}">
                    <a16:rowId xmlns:a16="http://schemas.microsoft.com/office/drawing/2014/main" val="1093643640"/>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164 %</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158 %</a:t>
                      </a:r>
                    </a:p>
                  </a:txBody>
                  <a:tcPr marL="36000" marR="36000" marT="18000" marB="18000" anchor="b"/>
                </a:tc>
                <a:extLst>
                  <a:ext uri="{0D108BD9-81ED-4DB2-BD59-A6C34878D82A}">
                    <a16:rowId xmlns:a16="http://schemas.microsoft.com/office/drawing/2014/main" val="3981085239"/>
                  </a:ext>
                </a:extLst>
              </a:tr>
            </a:tbl>
          </a:graphicData>
        </a:graphic>
      </p:graphicFrame>
      <p:sp>
        <p:nvSpPr>
          <p:cNvPr id="4" name="Tekstiruutu 3">
            <a:extLst>
              <a:ext uri="{FF2B5EF4-FFF2-40B4-BE49-F238E27FC236}">
                <a16:creationId xmlns:a16="http://schemas.microsoft.com/office/drawing/2014/main" id="{55E9748E-DC6D-06D8-A553-A2763B040CA4}"/>
              </a:ext>
            </a:extLst>
          </p:cNvPr>
          <p:cNvSpPr txBox="1"/>
          <p:nvPr/>
        </p:nvSpPr>
        <p:spPr>
          <a:xfrm>
            <a:off x="0" y="6642556"/>
            <a:ext cx="7533861" cy="215444"/>
          </a:xfrm>
          <a:prstGeom prst="rect">
            <a:avLst/>
          </a:prstGeom>
          <a:noFill/>
        </p:spPr>
        <p:txBody>
          <a:bodyPr wrap="square" rtlCol="0">
            <a:spAutoFit/>
          </a:bodyPr>
          <a:lstStyle/>
          <a:p>
            <a:r>
              <a:rPr lang="fi-FI" sz="800" dirty="0"/>
              <a:t>Lähde: Kysely Pohjois-Savon kunnille maalis-huhtikuu 2024</a:t>
            </a:r>
          </a:p>
        </p:txBody>
      </p:sp>
      <p:sp>
        <p:nvSpPr>
          <p:cNvPr id="3" name="Tekstiruutu 2">
            <a:extLst>
              <a:ext uri="{FF2B5EF4-FFF2-40B4-BE49-F238E27FC236}">
                <a16:creationId xmlns:a16="http://schemas.microsoft.com/office/drawing/2014/main" id="{AF1BD923-C68E-F273-0D44-DE1709C33B0B}"/>
              </a:ext>
            </a:extLst>
          </p:cNvPr>
          <p:cNvSpPr txBox="1"/>
          <p:nvPr/>
        </p:nvSpPr>
        <p:spPr>
          <a:xfrm>
            <a:off x="0" y="6525999"/>
            <a:ext cx="11365331" cy="215444"/>
          </a:xfrm>
          <a:prstGeom prst="rect">
            <a:avLst/>
          </a:prstGeom>
          <a:noFill/>
        </p:spPr>
        <p:txBody>
          <a:bodyPr wrap="square" rtlCol="0">
            <a:spAutoFit/>
          </a:bodyPr>
          <a:lstStyle/>
          <a:p>
            <a:r>
              <a:rPr lang="fi-FI" sz="800" dirty="0"/>
              <a:t>HUOM! Koonnista puuttuu Rautalammin kunnan konsernitiedot. </a:t>
            </a:r>
          </a:p>
        </p:txBody>
      </p:sp>
    </p:spTree>
    <p:extLst>
      <p:ext uri="{BB962C8B-B14F-4D97-AF65-F5344CB8AC3E}">
        <p14:creationId xmlns:p14="http://schemas.microsoft.com/office/powerpoint/2010/main" val="54436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Autofit/>
          </a:bodyPr>
          <a:lstStyle/>
          <a:p>
            <a:r>
              <a:rPr lang="fi-FI" sz="3400" dirty="0"/>
              <a:t>Pohjois-Savon kuntien tuloveroprosentit ja efektiiviset veroasteet v. 2023</a:t>
            </a:r>
          </a:p>
        </p:txBody>
      </p:sp>
      <p:graphicFrame>
        <p:nvGraphicFramePr>
          <p:cNvPr id="6" name="Taulukko 5">
            <a:extLst>
              <a:ext uri="{FF2B5EF4-FFF2-40B4-BE49-F238E27FC236}">
                <a16:creationId xmlns:a16="http://schemas.microsoft.com/office/drawing/2014/main" id="{C52EBF32-AC06-4502-8DBC-7AA37F16A33A}"/>
              </a:ext>
            </a:extLst>
          </p:cNvPr>
          <p:cNvGraphicFramePr>
            <a:graphicFrameLocks noGrp="1"/>
          </p:cNvGraphicFramePr>
          <p:nvPr>
            <p:extLst>
              <p:ext uri="{D42A27DB-BD31-4B8C-83A1-F6EECF244321}">
                <p14:modId xmlns:p14="http://schemas.microsoft.com/office/powerpoint/2010/main" val="2010201346"/>
              </p:ext>
            </p:extLst>
          </p:nvPr>
        </p:nvGraphicFramePr>
        <p:xfrm>
          <a:off x="450000" y="1659600"/>
          <a:ext cx="3456000" cy="4590480"/>
        </p:xfrm>
        <a:graphic>
          <a:graphicData uri="http://schemas.openxmlformats.org/drawingml/2006/table">
            <a:tbl>
              <a:tblPr firstRow="1" bandRow="1">
                <a:tableStyleId>{9D7B26C5-4107-4FEC-AEDC-1716B250A1EF}</a:tableStyleId>
              </a:tblPr>
              <a:tblGrid>
                <a:gridCol w="1152000">
                  <a:extLst>
                    <a:ext uri="{9D8B030D-6E8A-4147-A177-3AD203B41FA5}">
                      <a16:colId xmlns:a16="http://schemas.microsoft.com/office/drawing/2014/main" val="3149966210"/>
                    </a:ext>
                  </a:extLst>
                </a:gridCol>
                <a:gridCol w="1152000">
                  <a:extLst>
                    <a:ext uri="{9D8B030D-6E8A-4147-A177-3AD203B41FA5}">
                      <a16:colId xmlns:a16="http://schemas.microsoft.com/office/drawing/2014/main" val="582295757"/>
                    </a:ext>
                  </a:extLst>
                </a:gridCol>
                <a:gridCol w="1152000">
                  <a:extLst>
                    <a:ext uri="{9D8B030D-6E8A-4147-A177-3AD203B41FA5}">
                      <a16:colId xmlns:a16="http://schemas.microsoft.com/office/drawing/2014/main" val="3483607235"/>
                    </a:ext>
                  </a:extLst>
                </a:gridCol>
              </a:tblGrid>
              <a:tr h="166581">
                <a:tc>
                  <a:txBody>
                    <a:bodyPr/>
                    <a:lstStyle/>
                    <a:p>
                      <a:pPr algn="l" fontAlgn="b"/>
                      <a:r>
                        <a:rPr lang="fi-FI" sz="1100" b="1" i="0" u="none" strike="noStrike" dirty="0">
                          <a:solidFill>
                            <a:srgbClr val="000000"/>
                          </a:solidFill>
                          <a:effectLst/>
                          <a:latin typeface="Calibri" panose="020F0502020204030204" pitchFamily="34" charset="0"/>
                        </a:rPr>
                        <a:t>Kunta</a:t>
                      </a:r>
                    </a:p>
                  </a:txBody>
                  <a:tcPr marL="18000" marR="18000" marT="3600" marB="3600" anchor="b"/>
                </a:tc>
                <a:tc>
                  <a:txBody>
                    <a:bodyPr/>
                    <a:lstStyle/>
                    <a:p>
                      <a:pPr algn="r" fontAlgn="b"/>
                      <a:r>
                        <a:rPr lang="fi-FI" sz="1100" b="1" i="0" u="none" strike="noStrike" dirty="0">
                          <a:solidFill>
                            <a:srgbClr val="000000"/>
                          </a:solidFill>
                          <a:effectLst/>
                          <a:latin typeface="Calibri" panose="020F0502020204030204" pitchFamily="34" charset="0"/>
                        </a:rPr>
                        <a:t>Tuloveroprosentti 2023</a:t>
                      </a:r>
                    </a:p>
                  </a:txBody>
                  <a:tcPr marL="18000" marR="18000" marT="3600" marB="3600" anchor="b"/>
                </a:tc>
                <a:tc>
                  <a:txBody>
                    <a:bodyPr/>
                    <a:lstStyle/>
                    <a:p>
                      <a:pPr algn="r" fontAlgn="b"/>
                      <a:r>
                        <a:rPr lang="fi-FI" sz="1100" b="1" i="0" u="none" strike="noStrike" dirty="0">
                          <a:solidFill>
                            <a:srgbClr val="000000"/>
                          </a:solidFill>
                          <a:effectLst/>
                          <a:latin typeface="Calibri" panose="020F0502020204030204" pitchFamily="34" charset="0"/>
                        </a:rPr>
                        <a:t>Efektiivinen veroaste 2023</a:t>
                      </a:r>
                    </a:p>
                  </a:txBody>
                  <a:tcPr marL="18000" marR="18000" marT="3600" marB="3600" anchor="b"/>
                </a:tc>
                <a:extLst>
                  <a:ext uri="{0D108BD9-81ED-4DB2-BD59-A6C34878D82A}">
                    <a16:rowId xmlns:a16="http://schemas.microsoft.com/office/drawing/2014/main" val="314199373"/>
                  </a:ext>
                </a:extLst>
              </a:tr>
              <a:tr h="2124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7,86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5,74</a:t>
                      </a:r>
                    </a:p>
                  </a:txBody>
                  <a:tcPr marL="18000" marR="18000" marT="3600" marB="3600" anchor="b"/>
                </a:tc>
                <a:extLst>
                  <a:ext uri="{0D108BD9-81ED-4DB2-BD59-A6C34878D82A}">
                    <a16:rowId xmlns:a16="http://schemas.microsoft.com/office/drawing/2014/main" val="437490672"/>
                  </a:ext>
                </a:extLst>
              </a:tr>
              <a:tr h="212400">
                <a:tc>
                  <a:txBody>
                    <a:bodyPr/>
                    <a:lstStyle/>
                    <a:p>
                      <a:pPr algn="l" fontAlgn="b"/>
                      <a:r>
                        <a:rPr lang="fi-FI" sz="1100" b="0" i="0" u="none" strike="noStrike">
                          <a:solidFill>
                            <a:srgbClr val="000000"/>
                          </a:solidFill>
                          <a:effectLst/>
                          <a:latin typeface="Calibri" panose="020F0502020204030204" pitchFamily="34" charset="0"/>
                        </a:rPr>
                        <a:t>Keitele</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7,86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5,28</a:t>
                      </a:r>
                    </a:p>
                  </a:txBody>
                  <a:tcPr marL="18000" marR="18000" marT="3600" marB="3600" anchor="b"/>
                </a:tc>
                <a:extLst>
                  <a:ext uri="{0D108BD9-81ED-4DB2-BD59-A6C34878D82A}">
                    <a16:rowId xmlns:a16="http://schemas.microsoft.com/office/drawing/2014/main" val="3225111538"/>
                  </a:ext>
                </a:extLst>
              </a:tr>
              <a:tr h="212400">
                <a:tc>
                  <a:txBody>
                    <a:bodyPr/>
                    <a:lstStyle/>
                    <a:p>
                      <a:pPr algn="l" fontAlgn="b"/>
                      <a:r>
                        <a:rPr lang="fi-FI" sz="1100" b="0" i="0" u="none" strike="noStrike">
                          <a:solidFill>
                            <a:srgbClr val="000000"/>
                          </a:solidFill>
                          <a:effectLst/>
                          <a:latin typeface="Calibri" panose="020F0502020204030204" pitchFamily="34" charset="0"/>
                        </a:rPr>
                        <a:t>Kuopio</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6,14</a:t>
                      </a:r>
                    </a:p>
                  </a:txBody>
                  <a:tcPr marL="18000" marR="18000" marT="3600" marB="3600" anchor="b"/>
                </a:tc>
                <a:extLst>
                  <a:ext uri="{0D108BD9-81ED-4DB2-BD59-A6C34878D82A}">
                    <a16:rowId xmlns:a16="http://schemas.microsoft.com/office/drawing/2014/main" val="2528250241"/>
                  </a:ext>
                </a:extLst>
              </a:tr>
              <a:tr h="212400">
                <a:tc>
                  <a:txBody>
                    <a:bodyPr/>
                    <a:lstStyle/>
                    <a:p>
                      <a:pPr algn="l" fontAlgn="b"/>
                      <a:r>
                        <a:rPr lang="fi-FI" sz="1100" b="0" i="0" u="none" strike="noStrike">
                          <a:solidFill>
                            <a:srgbClr val="000000"/>
                          </a:solidFill>
                          <a:effectLst/>
                          <a:latin typeface="Calibri" panose="020F0502020204030204" pitchFamily="34" charset="0"/>
                        </a:rPr>
                        <a:t>Leppävirta</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5,96</a:t>
                      </a:r>
                    </a:p>
                  </a:txBody>
                  <a:tcPr marL="18000" marR="18000" marT="3600" marB="3600" anchor="b"/>
                </a:tc>
                <a:extLst>
                  <a:ext uri="{0D108BD9-81ED-4DB2-BD59-A6C34878D82A}">
                    <a16:rowId xmlns:a16="http://schemas.microsoft.com/office/drawing/2014/main" val="4139984260"/>
                  </a:ext>
                </a:extLst>
              </a:tr>
              <a:tr h="212400">
                <a:tc>
                  <a:txBody>
                    <a:bodyPr/>
                    <a:lstStyle/>
                    <a:p>
                      <a:pPr algn="l" fontAlgn="b"/>
                      <a:r>
                        <a:rPr lang="fi-FI" sz="1100" b="0" i="0" u="none" strike="noStrike">
                          <a:solidFill>
                            <a:srgbClr val="000000"/>
                          </a:solidFill>
                          <a:effectLst/>
                          <a:latin typeface="Calibri" panose="020F0502020204030204" pitchFamily="34" charset="0"/>
                        </a:rPr>
                        <a:t>Varkaus</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6,21</a:t>
                      </a:r>
                    </a:p>
                  </a:txBody>
                  <a:tcPr marL="18000" marR="18000" marT="3600" marB="3600" anchor="b"/>
                </a:tc>
                <a:extLst>
                  <a:ext uri="{0D108BD9-81ED-4DB2-BD59-A6C34878D82A}">
                    <a16:rowId xmlns:a16="http://schemas.microsoft.com/office/drawing/2014/main" val="3008490295"/>
                  </a:ext>
                </a:extLst>
              </a:tr>
              <a:tr h="212400">
                <a:tc>
                  <a:txBody>
                    <a:bodyPr/>
                    <a:lstStyle/>
                    <a:p>
                      <a:pPr algn="l" fontAlgn="b"/>
                      <a:r>
                        <a:rPr lang="fi-FI" sz="1100" b="0" i="0" u="none" strike="noStrike">
                          <a:solidFill>
                            <a:srgbClr val="000000"/>
                          </a:solidFill>
                          <a:effectLst/>
                          <a:latin typeface="Calibri" panose="020F0502020204030204" pitchFamily="34" charset="0"/>
                        </a:rPr>
                        <a:t>Vieremä</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5,74</a:t>
                      </a:r>
                    </a:p>
                  </a:txBody>
                  <a:tcPr marL="18000" marR="18000" marT="3600" marB="3600" anchor="b"/>
                </a:tc>
                <a:extLst>
                  <a:ext uri="{0D108BD9-81ED-4DB2-BD59-A6C34878D82A}">
                    <a16:rowId xmlns:a16="http://schemas.microsoft.com/office/drawing/2014/main" val="4287412833"/>
                  </a:ext>
                </a:extLst>
              </a:tr>
              <a:tr h="212400">
                <a:tc>
                  <a:txBody>
                    <a:bodyPr/>
                    <a:lstStyle/>
                    <a:p>
                      <a:pPr algn="l" fontAlgn="b"/>
                      <a:r>
                        <a:rPr lang="fi-FI" sz="1100" b="0" i="0" u="none" strike="noStrike">
                          <a:solidFill>
                            <a:srgbClr val="000000"/>
                          </a:solidFill>
                          <a:effectLst/>
                          <a:latin typeface="Calibri" panose="020F0502020204030204" pitchFamily="34" charset="0"/>
                        </a:rPr>
                        <a:t>Pohjois-Savo</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8,38</a:t>
                      </a:r>
                    </a:p>
                  </a:txBody>
                  <a:tcPr marL="18000" marR="18000" marT="3600" marB="3600" anchor="b"/>
                </a:tc>
                <a:tc>
                  <a:txBody>
                    <a:bodyPr/>
                    <a:lstStyle/>
                    <a:p>
                      <a:pPr algn="l" fontAlgn="b"/>
                      <a:endParaRPr lang="fi-FI" sz="1100" b="0" i="0" u="none" strike="noStrike">
                        <a:solidFill>
                          <a:srgbClr val="000000"/>
                        </a:solidFill>
                        <a:effectLst/>
                        <a:latin typeface="Calibri" panose="020F0502020204030204" pitchFamily="34" charset="0"/>
                      </a:endParaRPr>
                    </a:p>
                  </a:txBody>
                  <a:tcPr marL="18000" marR="18000" marT="3600" marB="3600" anchor="b"/>
                </a:tc>
                <a:extLst>
                  <a:ext uri="{0D108BD9-81ED-4DB2-BD59-A6C34878D82A}">
                    <a16:rowId xmlns:a16="http://schemas.microsoft.com/office/drawing/2014/main" val="455306341"/>
                  </a:ext>
                </a:extLst>
              </a:tr>
              <a:tr h="212400">
                <a:tc>
                  <a:txBody>
                    <a:bodyPr/>
                    <a:lstStyle/>
                    <a:p>
                      <a:pPr algn="l" fontAlgn="b"/>
                      <a:r>
                        <a:rPr lang="fi-FI" sz="1100" b="0" i="0" u="none" strike="noStrike">
                          <a:solidFill>
                            <a:srgbClr val="000000"/>
                          </a:solidFill>
                          <a:effectLst/>
                          <a:latin typeface="Calibri" panose="020F0502020204030204" pitchFamily="34" charset="0"/>
                        </a:rPr>
                        <a:t>Joroinen</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8,61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6,11</a:t>
                      </a:r>
                    </a:p>
                  </a:txBody>
                  <a:tcPr marL="18000" marR="18000" marT="3600" marB="3600" anchor="b"/>
                </a:tc>
                <a:extLst>
                  <a:ext uri="{0D108BD9-81ED-4DB2-BD59-A6C34878D82A}">
                    <a16:rowId xmlns:a16="http://schemas.microsoft.com/office/drawing/2014/main" val="1261528087"/>
                  </a:ext>
                </a:extLst>
              </a:tr>
              <a:tr h="212400">
                <a:tc>
                  <a:txBody>
                    <a:bodyPr/>
                    <a:lstStyle/>
                    <a:p>
                      <a:pPr algn="l" fontAlgn="b"/>
                      <a:r>
                        <a:rPr lang="fi-FI" sz="1100" b="0" i="0" u="none" strike="noStrike">
                          <a:solidFill>
                            <a:srgbClr val="000000"/>
                          </a:solidFill>
                          <a:effectLst/>
                          <a:latin typeface="Calibri" panose="020F0502020204030204" pitchFamily="34" charset="0"/>
                        </a:rPr>
                        <a:t>Lapinlahti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8,61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5,92</a:t>
                      </a:r>
                    </a:p>
                  </a:txBody>
                  <a:tcPr marL="18000" marR="18000" marT="3600" marB="3600" anchor="b"/>
                </a:tc>
                <a:extLst>
                  <a:ext uri="{0D108BD9-81ED-4DB2-BD59-A6C34878D82A}">
                    <a16:rowId xmlns:a16="http://schemas.microsoft.com/office/drawing/2014/main" val="1005159816"/>
                  </a:ext>
                </a:extLst>
              </a:tr>
              <a:tr h="212400">
                <a:tc>
                  <a:txBody>
                    <a:bodyPr/>
                    <a:lstStyle/>
                    <a:p>
                      <a:pPr algn="l" fontAlgn="b"/>
                      <a:r>
                        <a:rPr lang="fi-FI" sz="1100" b="0" i="0" u="none" strike="noStrike">
                          <a:solidFill>
                            <a:srgbClr val="000000"/>
                          </a:solidFill>
                          <a:effectLst/>
                          <a:latin typeface="Calibri" panose="020F0502020204030204" pitchFamily="34" charset="0"/>
                        </a:rPr>
                        <a:t>Sonkajärvi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8,61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5,63</a:t>
                      </a:r>
                    </a:p>
                  </a:txBody>
                  <a:tcPr marL="18000" marR="18000" marT="3600" marB="3600" anchor="b"/>
                </a:tc>
                <a:extLst>
                  <a:ext uri="{0D108BD9-81ED-4DB2-BD59-A6C34878D82A}">
                    <a16:rowId xmlns:a16="http://schemas.microsoft.com/office/drawing/2014/main" val="2432361618"/>
                  </a:ext>
                </a:extLst>
              </a:tr>
              <a:tr h="212400">
                <a:tc>
                  <a:txBody>
                    <a:bodyPr/>
                    <a:lstStyle/>
                    <a:p>
                      <a:pPr algn="l" fontAlgn="b"/>
                      <a:r>
                        <a:rPr lang="fi-FI" sz="1100" b="0" i="0" u="none" strike="noStrike">
                          <a:solidFill>
                            <a:srgbClr val="000000"/>
                          </a:solidFill>
                          <a:effectLst/>
                          <a:latin typeface="Calibri" panose="020F0502020204030204" pitchFamily="34" charset="0"/>
                        </a:rPr>
                        <a:t>Tervo</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8,86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5,63</a:t>
                      </a:r>
                    </a:p>
                  </a:txBody>
                  <a:tcPr marL="18000" marR="18000" marT="3600" marB="3600" anchor="b"/>
                </a:tc>
                <a:extLst>
                  <a:ext uri="{0D108BD9-81ED-4DB2-BD59-A6C34878D82A}">
                    <a16:rowId xmlns:a16="http://schemas.microsoft.com/office/drawing/2014/main" val="3756294331"/>
                  </a:ext>
                </a:extLst>
              </a:tr>
              <a:tr h="212400">
                <a:tc>
                  <a:txBody>
                    <a:bodyPr/>
                    <a:lstStyle/>
                    <a:p>
                      <a:pPr algn="l" fontAlgn="b"/>
                      <a:r>
                        <a:rPr lang="fi-FI" sz="1100" b="0" i="0" u="none" strike="noStrike">
                          <a:solidFill>
                            <a:srgbClr val="000000"/>
                          </a:solidFill>
                          <a:effectLst/>
                          <a:latin typeface="Calibri" panose="020F0502020204030204" pitchFamily="34" charset="0"/>
                        </a:rPr>
                        <a:t>Kiuruvesi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6,06</a:t>
                      </a:r>
                    </a:p>
                  </a:txBody>
                  <a:tcPr marL="18000" marR="18000" marT="3600" marB="3600" anchor="b"/>
                </a:tc>
                <a:extLst>
                  <a:ext uri="{0D108BD9-81ED-4DB2-BD59-A6C34878D82A}">
                    <a16:rowId xmlns:a16="http://schemas.microsoft.com/office/drawing/2014/main" val="3736994870"/>
                  </a:ext>
                </a:extLst>
              </a:tr>
              <a:tr h="212400">
                <a:tc>
                  <a:txBody>
                    <a:bodyPr/>
                    <a:lstStyle/>
                    <a:p>
                      <a:pPr algn="l" fontAlgn="b"/>
                      <a:r>
                        <a:rPr lang="fi-FI" sz="1100" b="0" i="0" u="none" strike="noStrike">
                          <a:solidFill>
                            <a:srgbClr val="000000"/>
                          </a:solidFill>
                          <a:effectLst/>
                          <a:latin typeface="Calibri" panose="020F0502020204030204" pitchFamily="34" charset="0"/>
                        </a:rPr>
                        <a:t>Suonenjoki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6,29</a:t>
                      </a:r>
                    </a:p>
                  </a:txBody>
                  <a:tcPr marL="18000" marR="18000" marT="3600" marB="3600" anchor="b"/>
                </a:tc>
                <a:extLst>
                  <a:ext uri="{0D108BD9-81ED-4DB2-BD59-A6C34878D82A}">
                    <a16:rowId xmlns:a16="http://schemas.microsoft.com/office/drawing/2014/main" val="3750553939"/>
                  </a:ext>
                </a:extLst>
              </a:tr>
              <a:tr h="212400">
                <a:tc>
                  <a:txBody>
                    <a:bodyPr/>
                    <a:lstStyle/>
                    <a:p>
                      <a:pPr algn="l" fontAlgn="b"/>
                      <a:r>
                        <a:rPr lang="fi-FI" sz="1100" b="0" i="0" u="none" strike="noStrike">
                          <a:solidFill>
                            <a:srgbClr val="000000"/>
                          </a:solidFill>
                          <a:effectLst/>
                          <a:latin typeface="Calibri" panose="020F0502020204030204" pitchFamily="34" charset="0"/>
                        </a:rPr>
                        <a:t>Vesanto</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5,72</a:t>
                      </a:r>
                    </a:p>
                  </a:txBody>
                  <a:tcPr marL="18000" marR="18000" marT="3600" marB="3600" anchor="b"/>
                </a:tc>
                <a:extLst>
                  <a:ext uri="{0D108BD9-81ED-4DB2-BD59-A6C34878D82A}">
                    <a16:rowId xmlns:a16="http://schemas.microsoft.com/office/drawing/2014/main" val="2899806150"/>
                  </a:ext>
                </a:extLst>
              </a:tr>
              <a:tr h="212400">
                <a:tc>
                  <a:txBody>
                    <a:bodyPr/>
                    <a:lstStyle/>
                    <a:p>
                      <a:pPr algn="l" fontAlgn="b"/>
                      <a:r>
                        <a:rPr lang="fi-FI" sz="1100" b="0" i="0" u="none" strike="noStrike">
                          <a:solidFill>
                            <a:srgbClr val="000000"/>
                          </a:solidFill>
                          <a:effectLst/>
                          <a:latin typeface="Calibri" panose="020F0502020204030204" pitchFamily="34" charset="0"/>
                        </a:rPr>
                        <a:t>Pielavesi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9,11</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5,83</a:t>
                      </a:r>
                    </a:p>
                  </a:txBody>
                  <a:tcPr marL="18000" marR="18000" marT="3600" marB="3600" anchor="b"/>
                </a:tc>
                <a:extLst>
                  <a:ext uri="{0D108BD9-81ED-4DB2-BD59-A6C34878D82A}">
                    <a16:rowId xmlns:a16="http://schemas.microsoft.com/office/drawing/2014/main" val="161305396"/>
                  </a:ext>
                </a:extLst>
              </a:tr>
              <a:tr h="212400">
                <a:tc>
                  <a:txBody>
                    <a:bodyPr/>
                    <a:lstStyle/>
                    <a:p>
                      <a:pPr algn="l" fontAlgn="b"/>
                      <a:r>
                        <a:rPr lang="fi-FI" sz="1100" b="0" i="0" u="none" strike="noStrike">
                          <a:solidFill>
                            <a:srgbClr val="000000"/>
                          </a:solidFill>
                          <a:effectLst/>
                          <a:latin typeface="Calibri" panose="020F0502020204030204" pitchFamily="34" charset="0"/>
                        </a:rPr>
                        <a:t>Kaavi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5,98</a:t>
                      </a:r>
                    </a:p>
                  </a:txBody>
                  <a:tcPr marL="18000" marR="18000" marT="3600" marB="3600" anchor="b"/>
                </a:tc>
                <a:extLst>
                  <a:ext uri="{0D108BD9-81ED-4DB2-BD59-A6C34878D82A}">
                    <a16:rowId xmlns:a16="http://schemas.microsoft.com/office/drawing/2014/main" val="1743984363"/>
                  </a:ext>
                </a:extLst>
              </a:tr>
              <a:tr h="212400">
                <a:tc>
                  <a:txBody>
                    <a:bodyPr/>
                    <a:lstStyle/>
                    <a:p>
                      <a:pPr algn="l" fontAlgn="b"/>
                      <a:r>
                        <a:rPr lang="fi-FI" sz="1100" b="0" i="0" u="none" strike="noStrike">
                          <a:solidFill>
                            <a:srgbClr val="000000"/>
                          </a:solidFill>
                          <a:effectLst/>
                          <a:latin typeface="Calibri" panose="020F0502020204030204" pitchFamily="34" charset="0"/>
                        </a:rPr>
                        <a:t>Rautavaara</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5,62</a:t>
                      </a:r>
                    </a:p>
                  </a:txBody>
                  <a:tcPr marL="18000" marR="18000" marT="3600" marB="3600" anchor="b"/>
                </a:tc>
                <a:extLst>
                  <a:ext uri="{0D108BD9-81ED-4DB2-BD59-A6C34878D82A}">
                    <a16:rowId xmlns:a16="http://schemas.microsoft.com/office/drawing/2014/main" val="2485195342"/>
                  </a:ext>
                </a:extLst>
              </a:tr>
              <a:tr h="212400">
                <a:tc>
                  <a:txBody>
                    <a:bodyPr/>
                    <a:lstStyle/>
                    <a:p>
                      <a:pPr algn="l" fontAlgn="b"/>
                      <a:r>
                        <a:rPr lang="fi-FI" sz="1100" b="0" i="0" u="none" strike="noStrike">
                          <a:solidFill>
                            <a:srgbClr val="000000"/>
                          </a:solidFill>
                          <a:effectLst/>
                          <a:latin typeface="Calibri" panose="020F0502020204030204" pitchFamily="34" charset="0"/>
                        </a:rPr>
                        <a:t>Tuusniemi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6,04</a:t>
                      </a:r>
                    </a:p>
                  </a:txBody>
                  <a:tcPr marL="18000" marR="18000" marT="3600" marB="3600" anchor="b"/>
                </a:tc>
                <a:extLst>
                  <a:ext uri="{0D108BD9-81ED-4DB2-BD59-A6C34878D82A}">
                    <a16:rowId xmlns:a16="http://schemas.microsoft.com/office/drawing/2014/main" val="3570489955"/>
                  </a:ext>
                </a:extLst>
              </a:tr>
              <a:tr h="212400">
                <a:tc>
                  <a:txBody>
                    <a:bodyPr/>
                    <a:lstStyle/>
                    <a:p>
                      <a:pPr algn="l" fontAlgn="b"/>
                      <a:r>
                        <a:rPr lang="fi-FI" sz="1100" b="0" i="0" u="none" strike="noStrike">
                          <a:solidFill>
                            <a:srgbClr val="000000"/>
                          </a:solidFill>
                          <a:effectLst/>
                          <a:latin typeface="Calibri" panose="020F0502020204030204" pitchFamily="34" charset="0"/>
                        </a:rPr>
                        <a:t>Siilinjärvi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9,36</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7,14</a:t>
                      </a:r>
                    </a:p>
                  </a:txBody>
                  <a:tcPr marL="18000" marR="18000" marT="3600" marB="3600" anchor="b"/>
                </a:tc>
                <a:extLst>
                  <a:ext uri="{0D108BD9-81ED-4DB2-BD59-A6C34878D82A}">
                    <a16:rowId xmlns:a16="http://schemas.microsoft.com/office/drawing/2014/main" val="389491602"/>
                  </a:ext>
                </a:extLst>
              </a:tr>
              <a:tr h="212400">
                <a:tc>
                  <a:txBody>
                    <a:bodyPr/>
                    <a:lstStyle/>
                    <a:p>
                      <a:pPr algn="l" fontAlgn="b"/>
                      <a:r>
                        <a:rPr lang="fi-FI" sz="1100" b="0" i="0" u="none" strike="noStrike">
                          <a:solidFill>
                            <a:srgbClr val="000000"/>
                          </a:solidFill>
                          <a:effectLst/>
                          <a:latin typeface="Calibri" panose="020F0502020204030204" pitchFamily="34" charset="0"/>
                        </a:rPr>
                        <a:t>Rautalampi</a:t>
                      </a:r>
                    </a:p>
                  </a:txBody>
                  <a:tcPr marL="18000" marR="18000" marT="3600" marB="3600" anchor="b"/>
                </a:tc>
                <a:tc>
                  <a:txBody>
                    <a:bodyPr/>
                    <a:lstStyle/>
                    <a:p>
                      <a:pPr algn="r" fontAlgn="b"/>
                      <a:r>
                        <a:rPr lang="fi-FI" sz="1100" b="0" i="0" u="none" strike="noStrike">
                          <a:solidFill>
                            <a:srgbClr val="000000"/>
                          </a:solidFill>
                          <a:effectLst/>
                          <a:latin typeface="Calibri" panose="020F0502020204030204" pitchFamily="34" charset="0"/>
                        </a:rPr>
                        <a:t>9,86</a:t>
                      </a:r>
                    </a:p>
                  </a:txBody>
                  <a:tcPr marL="18000" marR="18000" marT="3600" marB="3600" anchor="b"/>
                </a:tc>
                <a:tc>
                  <a:txBody>
                    <a:bodyPr/>
                    <a:lstStyle/>
                    <a:p>
                      <a:pPr algn="r" fontAlgn="b"/>
                      <a:r>
                        <a:rPr lang="fi-FI" sz="1100" b="0" i="0" u="none" strike="noStrike" dirty="0">
                          <a:solidFill>
                            <a:srgbClr val="000000"/>
                          </a:solidFill>
                          <a:effectLst/>
                          <a:latin typeface="Calibri" panose="020F0502020204030204" pitchFamily="34" charset="0"/>
                        </a:rPr>
                        <a:t>6,65</a:t>
                      </a:r>
                    </a:p>
                  </a:txBody>
                  <a:tcPr marL="18000" marR="18000" marT="3600" marB="3600" anchor="b"/>
                </a:tc>
                <a:extLst>
                  <a:ext uri="{0D108BD9-81ED-4DB2-BD59-A6C34878D82A}">
                    <a16:rowId xmlns:a16="http://schemas.microsoft.com/office/drawing/2014/main" val="2415787187"/>
                  </a:ext>
                </a:extLst>
              </a:tr>
            </a:tbl>
          </a:graphicData>
        </a:graphic>
      </p:graphicFrame>
      <p:sp>
        <p:nvSpPr>
          <p:cNvPr id="8" name="Tekstiruutu 7">
            <a:extLst>
              <a:ext uri="{FF2B5EF4-FFF2-40B4-BE49-F238E27FC236}">
                <a16:creationId xmlns:a16="http://schemas.microsoft.com/office/drawing/2014/main" id="{E8F862EB-6823-4594-A0C7-F38698B14CBF}"/>
              </a:ext>
            </a:extLst>
          </p:cNvPr>
          <p:cNvSpPr txBox="1"/>
          <p:nvPr/>
        </p:nvSpPr>
        <p:spPr>
          <a:xfrm>
            <a:off x="0" y="6632319"/>
            <a:ext cx="7881730" cy="215444"/>
          </a:xfrm>
          <a:prstGeom prst="rect">
            <a:avLst/>
          </a:prstGeom>
          <a:noFill/>
        </p:spPr>
        <p:txBody>
          <a:bodyPr wrap="square" rtlCol="0">
            <a:spAutoFit/>
          </a:bodyPr>
          <a:lstStyle/>
          <a:p>
            <a:r>
              <a:rPr lang="fi-FI" sz="800" dirty="0"/>
              <a:t>Lähde: Kuntaliitto. Efektiivinen veroaste ilmoittaa maksuunpannun kunnallisveron suhteen ansiotuloihin.</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3" name="Kaavio 2">
            <a:extLst>
              <a:ext uri="{FF2B5EF4-FFF2-40B4-BE49-F238E27FC236}">
                <a16:creationId xmlns:a16="http://schemas.microsoft.com/office/drawing/2014/main" id="{6D9729F8-9EE5-4AC3-B816-9F75C0E55DB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967715173"/>
              </p:ext>
            </p:extLst>
          </p:nvPr>
        </p:nvGraphicFramePr>
        <p:xfrm>
          <a:off x="4207930" y="1530790"/>
          <a:ext cx="7347600" cy="4848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987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400" dirty="0"/>
              <a:t>Kunnan tilinpäätöksen tunnuslukuja 1/2</a:t>
            </a:r>
          </a:p>
        </p:txBody>
      </p:sp>
      <p:sp>
        <p:nvSpPr>
          <p:cNvPr id="11" name="Sisällön paikkamerkki 2">
            <a:extLst>
              <a:ext uri="{FF2B5EF4-FFF2-40B4-BE49-F238E27FC236}">
                <a16:creationId xmlns:a16="http://schemas.microsoft.com/office/drawing/2014/main" id="{D66685F3-B08E-2D40-871E-BF1236552B96}"/>
              </a:ext>
            </a:extLst>
          </p:cNvPr>
          <p:cNvSpPr txBox="1">
            <a:spLocks/>
          </p:cNvSpPr>
          <p:nvPr/>
        </p:nvSpPr>
        <p:spPr>
          <a:xfrm>
            <a:off x="448455" y="1458409"/>
            <a:ext cx="11288840" cy="47916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800"/>
              </a:spcAft>
              <a:buNone/>
            </a:pPr>
            <a:r>
              <a:rPr lang="fi-FI" sz="1200" b="1" dirty="0"/>
              <a:t>Toimintakate</a:t>
            </a:r>
          </a:p>
          <a:p>
            <a:pPr>
              <a:lnSpc>
                <a:spcPct val="110000"/>
              </a:lnSpc>
              <a:spcBef>
                <a:spcPts val="0"/>
              </a:spcBef>
              <a:spcAft>
                <a:spcPts val="800"/>
              </a:spcAft>
            </a:pPr>
            <a:r>
              <a:rPr lang="fi-FI" sz="1200" dirty="0"/>
              <a:t>Toimintatulojen ja -menojen erotus muodostaa toimintakatteen. Se osoittaa, paljonko toiminnan menoista jää verorahoituksella katettavaksi.</a:t>
            </a:r>
          </a:p>
          <a:p>
            <a:pPr marL="0" indent="0">
              <a:lnSpc>
                <a:spcPct val="110000"/>
              </a:lnSpc>
              <a:spcBef>
                <a:spcPts val="0"/>
              </a:spcBef>
              <a:spcAft>
                <a:spcPts val="800"/>
              </a:spcAft>
              <a:buNone/>
            </a:pPr>
            <a:r>
              <a:rPr lang="fi-FI" sz="1200" b="1" dirty="0"/>
              <a:t>Vuosikate</a:t>
            </a:r>
          </a:p>
          <a:p>
            <a:pPr>
              <a:lnSpc>
                <a:spcPct val="110000"/>
              </a:lnSpc>
              <a:spcBef>
                <a:spcPts val="0"/>
              </a:spcBef>
              <a:spcAft>
                <a:spcPts val="800"/>
              </a:spcAft>
            </a:pPr>
            <a:r>
              <a:rPr lang="fi-FI" sz="1200" dirty="0"/>
              <a:t>Vuosikate osoittaa tulorahoituksen, joka jää käytettäväksi investointeihin, sijoituksiin ja lainojen lyhennyksiin. Vuosikate on keskeinen kateluku arvioitaessa tulorahoituksen riittävyyttä. Perusoletus on, että mikäli vuosikate on siitä vähennettävien poistojen suuruinen, kunnan tulorahoitus on riittävä. Poistot kuvaavat keskimääräistä vuosittaista korvausinvestointitarvetta. Mikäli vuosikate kattaa poistot (korvausinvestoinnit), kunnan ei tarvitse velkaantua, realisoida käyttöomaisuuttaan tai pitkäaikaisia sijoituksiaan tai vähentää toimintapääomaansa pitääkseen palvelujen tuotantovälineet toimintakunnossa. Jos vuosikate jää negatiiviseksi, tulorahoitus ei riitä edes juokseviin menoihin.</a:t>
            </a:r>
          </a:p>
          <a:p>
            <a:pPr marL="0" indent="0">
              <a:lnSpc>
                <a:spcPct val="110000"/>
              </a:lnSpc>
              <a:spcBef>
                <a:spcPts val="0"/>
              </a:spcBef>
              <a:spcAft>
                <a:spcPts val="800"/>
              </a:spcAft>
              <a:buNone/>
            </a:pPr>
            <a:r>
              <a:rPr lang="fi-FI" sz="1200" b="1" dirty="0"/>
              <a:t>Vuosikate prosenttia poistoista </a:t>
            </a:r>
            <a:r>
              <a:rPr lang="fi-FI" sz="1200" dirty="0"/>
              <a:t>(=100 x vuosikate/poistot ja arvonalentumiset)</a:t>
            </a:r>
          </a:p>
          <a:p>
            <a:pPr>
              <a:lnSpc>
                <a:spcPct val="110000"/>
              </a:lnSpc>
              <a:spcBef>
                <a:spcPts val="0"/>
              </a:spcBef>
              <a:spcAft>
                <a:spcPts val="800"/>
              </a:spcAft>
            </a:pPr>
            <a:r>
              <a:rPr lang="fi-FI" sz="1200" dirty="0"/>
              <a:t>Kun tunnusluvun arvo on 100 %, oletetaan kunnan tulorahoituksen olevan riittävä. Oletusta voidaan kuitenkin pitää pätevänä vain, jos poistot ja arvonalentumiset vastaavat kunnan keskimääräistä vuotuista investointitasoa.</a:t>
            </a:r>
          </a:p>
          <a:p>
            <a:pPr marL="0" indent="0">
              <a:lnSpc>
                <a:spcPct val="110000"/>
              </a:lnSpc>
              <a:spcBef>
                <a:spcPts val="0"/>
              </a:spcBef>
              <a:spcAft>
                <a:spcPts val="800"/>
              </a:spcAft>
              <a:buNone/>
            </a:pPr>
            <a:r>
              <a:rPr lang="fi-FI" sz="1200" b="1" dirty="0"/>
              <a:t>Tilikauden tulos</a:t>
            </a:r>
          </a:p>
          <a:p>
            <a:pPr>
              <a:lnSpc>
                <a:spcPct val="110000"/>
              </a:lnSpc>
              <a:spcBef>
                <a:spcPts val="0"/>
              </a:spcBef>
              <a:spcAft>
                <a:spcPts val="800"/>
              </a:spcAft>
            </a:pPr>
            <a:r>
              <a:rPr lang="fi-FI" sz="1200" dirty="0"/>
              <a:t>Tilikauden tulos on tilikaudelle kohdistuvien tulojen ja menojen erotus, joka lisää tai vähentää kunnan omaa pääomaa.</a:t>
            </a:r>
          </a:p>
          <a:p>
            <a:pPr marL="0" indent="0">
              <a:lnSpc>
                <a:spcPct val="110000"/>
              </a:lnSpc>
              <a:spcBef>
                <a:spcPts val="0"/>
              </a:spcBef>
              <a:spcAft>
                <a:spcPts val="800"/>
              </a:spcAft>
              <a:buNone/>
            </a:pPr>
            <a:r>
              <a:rPr lang="fi-FI" sz="1200" b="1" dirty="0"/>
              <a:t>Tilikauden yli-/alijäämä</a:t>
            </a:r>
          </a:p>
          <a:p>
            <a:pPr>
              <a:lnSpc>
                <a:spcPct val="110000"/>
              </a:lnSpc>
              <a:spcBef>
                <a:spcPts val="0"/>
              </a:spcBef>
              <a:spcAft>
                <a:spcPts val="800"/>
              </a:spcAft>
            </a:pPr>
            <a:r>
              <a:rPr lang="fi-FI" sz="1200" dirty="0"/>
              <a:t>Tilikauden tulokseen on lisätty tai vähennetty poistoero- tai tuloksenkäsittelyeriä (mm. rahastojen lisäys tai purku)</a:t>
            </a:r>
          </a:p>
          <a:p>
            <a:pPr marL="0" indent="0">
              <a:lnSpc>
                <a:spcPct val="110000"/>
              </a:lnSpc>
              <a:spcBef>
                <a:spcPts val="0"/>
              </a:spcBef>
              <a:spcAft>
                <a:spcPts val="800"/>
              </a:spcAft>
              <a:buNone/>
            </a:pPr>
            <a:r>
              <a:rPr lang="fi-FI" sz="1200" b="1" dirty="0"/>
              <a:t>Investointien tulorahoitus, % </a:t>
            </a:r>
            <a:r>
              <a:rPr lang="fi-FI" sz="1200" dirty="0"/>
              <a:t>(=100 x vuosikate/investointien omahankintameno)</a:t>
            </a:r>
          </a:p>
          <a:p>
            <a:pPr>
              <a:lnSpc>
                <a:spcPct val="110000"/>
              </a:lnSpc>
              <a:spcBef>
                <a:spcPts val="0"/>
              </a:spcBef>
              <a:spcAft>
                <a:spcPts val="800"/>
              </a:spcAft>
            </a:pPr>
            <a:r>
              <a:rPr lang="fi-FI" sz="1200" dirty="0"/>
              <a:t>Investointien tulorahoitus -tunnusluku kertoo, kuinka paljon investointien omahankintamenoista on rahoitettu tulorahoituksella. Tunnusluku vähennettynä sadasta osoittaa prosenttiosuuden, mikä on jäänyt rahoitettavaksi pääomarahoituksella eli pysyvien vastaavien hyödykkeiden myynnillä, lainalla tai rahavarojen määrää vähentämällä. Investointien omahankintamenolla tarkoitetaan rahoituslaskelman investointimenoja, joista on vähennetty rahoituslaskelmaan merkityt rahoitusosuudet.</a:t>
            </a:r>
          </a:p>
          <a:p>
            <a:pPr marL="0" indent="0">
              <a:lnSpc>
                <a:spcPct val="110000"/>
              </a:lnSpc>
              <a:spcBef>
                <a:spcPts val="0"/>
              </a:spcBef>
              <a:spcAft>
                <a:spcPts val="800"/>
              </a:spcAft>
              <a:buNone/>
            </a:pPr>
            <a:endParaRPr lang="fi-FI" sz="1200"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5" name="Tekstiruutu 4">
            <a:extLst>
              <a:ext uri="{FF2B5EF4-FFF2-40B4-BE49-F238E27FC236}">
                <a16:creationId xmlns:a16="http://schemas.microsoft.com/office/drawing/2014/main" id="{C4E7A06D-1AED-4A35-8749-136B6E007B49}"/>
              </a:ext>
            </a:extLst>
          </p:cNvPr>
          <p:cNvSpPr txBox="1"/>
          <p:nvPr/>
        </p:nvSpPr>
        <p:spPr>
          <a:xfrm>
            <a:off x="0" y="6626027"/>
            <a:ext cx="9965803" cy="215444"/>
          </a:xfrm>
          <a:prstGeom prst="rect">
            <a:avLst/>
          </a:prstGeom>
          <a:noFill/>
        </p:spPr>
        <p:txBody>
          <a:bodyPr wrap="square" rtlCol="0">
            <a:spAutoFit/>
          </a:bodyPr>
          <a:lstStyle/>
          <a:p>
            <a:r>
              <a:rPr lang="fi-FI" sz="800" dirty="0"/>
              <a:t>Lähteet: Kirjanpitolautakunnan kuntajaosto: Yleisohje kunnan ja kuntayhtymän tilinpäätöksen ja toimintakertomuksen laatimisesta 2020; Tilastokeskus</a:t>
            </a:r>
          </a:p>
        </p:txBody>
      </p:sp>
    </p:spTree>
    <p:extLst>
      <p:ext uri="{BB962C8B-B14F-4D97-AF65-F5344CB8AC3E}">
        <p14:creationId xmlns:p14="http://schemas.microsoft.com/office/powerpoint/2010/main" val="839043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11">
            <a:alpha val="90000"/>
          </a:srgbClr>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400" dirty="0"/>
              <a:t>Kunnan tilinpäätöksen tunnuslukuja 2/2</a:t>
            </a:r>
          </a:p>
        </p:txBody>
      </p:sp>
      <p:sp>
        <p:nvSpPr>
          <p:cNvPr id="11" name="Sisällön paikkamerkki 2">
            <a:extLst>
              <a:ext uri="{FF2B5EF4-FFF2-40B4-BE49-F238E27FC236}">
                <a16:creationId xmlns:a16="http://schemas.microsoft.com/office/drawing/2014/main" id="{D66685F3-B08E-2D40-871E-BF1236552B96}"/>
              </a:ext>
            </a:extLst>
          </p:cNvPr>
          <p:cNvSpPr txBox="1">
            <a:spLocks/>
          </p:cNvSpPr>
          <p:nvPr/>
        </p:nvSpPr>
        <p:spPr>
          <a:xfrm>
            <a:off x="448455" y="1458000"/>
            <a:ext cx="11288840" cy="4792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None/>
            </a:pPr>
            <a:r>
              <a:rPr lang="fi-FI" sz="1200" b="1" dirty="0"/>
              <a:t>Toiminnan ja investointien rahavirran kertymä</a:t>
            </a:r>
          </a:p>
          <a:p>
            <a:pPr>
              <a:lnSpc>
                <a:spcPct val="100000"/>
              </a:lnSpc>
              <a:spcBef>
                <a:spcPts val="0"/>
              </a:spcBef>
              <a:spcAft>
                <a:spcPts val="800"/>
              </a:spcAft>
            </a:pPr>
            <a:r>
              <a:rPr lang="fi-FI" sz="1200" dirty="0"/>
              <a:t>Tunnusluvun avulla voidaan seurata investointien omarahoituksen toteutumista pidemmällä aikavälillä. Omarahoitusvaatimus täyttyy, jos kertymä viimeksi päättyneenä tilinpäätösvuonna on positiivinen. Toiminnan ja investointien rahavirran kertymä ei saisi muodostua pysyvästi negatiiviseksi.</a:t>
            </a:r>
          </a:p>
          <a:p>
            <a:pPr marL="0" indent="0">
              <a:lnSpc>
                <a:spcPct val="100000"/>
              </a:lnSpc>
              <a:spcBef>
                <a:spcPts val="0"/>
              </a:spcBef>
              <a:spcAft>
                <a:spcPts val="800"/>
              </a:spcAft>
              <a:buNone/>
            </a:pPr>
            <a:r>
              <a:rPr lang="fi-FI" sz="1200" b="1" dirty="0"/>
              <a:t>Lainakanta 31.12. </a:t>
            </a:r>
            <a:r>
              <a:rPr lang="fi-FI" sz="1200" dirty="0"/>
              <a:t>(=vieras pääoma - (saadut ennakot + ostovelat + siirtovelat + muut velat)</a:t>
            </a:r>
          </a:p>
          <a:p>
            <a:pPr>
              <a:lnSpc>
                <a:spcPct val="100000"/>
              </a:lnSpc>
              <a:spcBef>
                <a:spcPts val="0"/>
              </a:spcBef>
              <a:spcAft>
                <a:spcPts val="800"/>
              </a:spcAft>
            </a:pPr>
            <a:r>
              <a:rPr lang="fi-FI" sz="1200" dirty="0"/>
              <a:t>Kunnan lainakannalla tarkoitetaan korollista vierasta pääomaa. Lainakantaan lasketaan tällöin koko vieras pääoma vähennettynä saaduilla ennakoilla sekä osto-, siirto- ja muilla veloilla.</a:t>
            </a:r>
          </a:p>
          <a:p>
            <a:pPr marL="0" indent="0">
              <a:lnSpc>
                <a:spcPct val="100000"/>
              </a:lnSpc>
              <a:spcBef>
                <a:spcPts val="0"/>
              </a:spcBef>
              <a:spcAft>
                <a:spcPts val="800"/>
              </a:spcAft>
              <a:buNone/>
            </a:pPr>
            <a:r>
              <a:rPr lang="fi-FI" sz="1200" b="1" dirty="0"/>
              <a:t>Lainat ja vuokravastuut 31.12.</a:t>
            </a:r>
          </a:p>
          <a:p>
            <a:pPr>
              <a:lnSpc>
                <a:spcPct val="100000"/>
              </a:lnSpc>
              <a:spcBef>
                <a:spcPts val="0"/>
              </a:spcBef>
              <a:spcAft>
                <a:spcPts val="800"/>
              </a:spcAft>
            </a:pPr>
            <a:r>
              <a:rPr lang="fi-FI" sz="1200" dirty="0"/>
              <a:t>Lainat ja vuokravastuut saadaan lisäämällä lainakantaan vuokravastuiden määrä.</a:t>
            </a:r>
          </a:p>
          <a:p>
            <a:pPr marL="0" indent="0">
              <a:lnSpc>
                <a:spcPct val="100000"/>
              </a:lnSpc>
              <a:spcBef>
                <a:spcPts val="0"/>
              </a:spcBef>
              <a:spcAft>
                <a:spcPts val="800"/>
              </a:spcAft>
              <a:buNone/>
            </a:pPr>
            <a:r>
              <a:rPr lang="fi-FI" sz="1200" b="1" dirty="0"/>
              <a:t>Kertynyt ylijäämä/alijäämä</a:t>
            </a:r>
          </a:p>
          <a:p>
            <a:pPr>
              <a:lnSpc>
                <a:spcPct val="100000"/>
              </a:lnSpc>
              <a:spcBef>
                <a:spcPts val="0"/>
              </a:spcBef>
              <a:spcAft>
                <a:spcPts val="800"/>
              </a:spcAft>
            </a:pPr>
            <a:r>
              <a:rPr lang="fi-FI" sz="1200" dirty="0"/>
              <a:t>Luku osoittaa, paljonko kunnassa on kertynyttä ylijäämä tulevien vuosien liikkumavarana tai paljonko on kertynyttä alijäämää, joka on katettava tulevina vuosina.</a:t>
            </a:r>
          </a:p>
          <a:p>
            <a:pPr marL="0" indent="0">
              <a:lnSpc>
                <a:spcPct val="100000"/>
              </a:lnSpc>
              <a:spcBef>
                <a:spcPts val="0"/>
              </a:spcBef>
              <a:spcAft>
                <a:spcPts val="800"/>
              </a:spcAft>
              <a:buNone/>
            </a:pPr>
            <a:r>
              <a:rPr lang="fi-FI" sz="1200" b="1" dirty="0"/>
              <a:t>Omavaraisuusaste, % </a:t>
            </a:r>
            <a:r>
              <a:rPr lang="fi-FI" sz="1200" dirty="0"/>
              <a:t>(=100 x (oma pääoma + poistoero ja vapaaehtoiset varaukset) / (koko pääoma + saadut ennakot))</a:t>
            </a:r>
          </a:p>
          <a:p>
            <a:pPr>
              <a:lnSpc>
                <a:spcPct val="100000"/>
              </a:lnSpc>
              <a:spcBef>
                <a:spcPts val="0"/>
              </a:spcBef>
              <a:spcAft>
                <a:spcPts val="800"/>
              </a:spcAft>
            </a:pPr>
            <a:r>
              <a:rPr lang="fi-FI" sz="1200" dirty="0"/>
              <a:t>Omavaraisuusaste mittaa kunnan vakavaraisuutta, alijäämän sietokykyä ja kunnan kykyä selviytyä sitoumuksista pitkällä tähtäyksellä. Omavaraisuuden hyvänä tavoitetasona voidaan pitää kuntatalouden keskimääräistä 70 %:n omavaraisuutta. 50 %:n tai sitä alempi omavaraisuusaste merkitsee kuntataloudessa merkittävän suurta velkarasitetta.</a:t>
            </a:r>
          </a:p>
          <a:p>
            <a:pPr marL="0" indent="0">
              <a:lnSpc>
                <a:spcPct val="100000"/>
              </a:lnSpc>
              <a:spcBef>
                <a:spcPts val="0"/>
              </a:spcBef>
              <a:spcAft>
                <a:spcPts val="800"/>
              </a:spcAft>
              <a:buNone/>
            </a:pPr>
            <a:r>
              <a:rPr lang="fi-FI" sz="1200" b="1" dirty="0"/>
              <a:t>Suhteellinen velkaantuneisuus, %</a:t>
            </a:r>
            <a:r>
              <a:rPr lang="fi-FI" sz="1200" dirty="0"/>
              <a:t> (=100 x (vieras pääoma - saadut ennakot)/käyttötulot)</a:t>
            </a:r>
          </a:p>
          <a:p>
            <a:pPr>
              <a:lnSpc>
                <a:spcPct val="100000"/>
              </a:lnSpc>
              <a:spcBef>
                <a:spcPts val="0"/>
              </a:spcBef>
              <a:spcAft>
                <a:spcPts val="800"/>
              </a:spcAft>
            </a:pPr>
            <a:r>
              <a:rPr lang="fi-FI" sz="1200" dirty="0"/>
              <a:t>Tunnusluku kertoo, kuinka paljon käyttötuloista tarvittaisiin vieraan pääoman takaisinmaksuun. Tunnusluvun osoittajaan merkitään tarkasteluvuoden tilinpäätöksen koko vieras pääoma vähennettynä saaduilla ennakkomaksuilla. Käyttötulot muodostuvat tilikauden toimintatuotuoista, verotuloista ja käyttötalouden valtionosuuksista. Suhteellinen velkaantuneisuusaste on omavaraisuusastetta käyttökelpoisempi tunnuslukujen välisessä vertailussa, koska pysyvien vastaavien hyödykkeiden ikä, niiden arvostus tai poistomenetelmä ei vaikuta tunnusluvun arvoon. Mitä pienempi velkaantuneisuuden tunnusluvun arvo on, sitä paremmat mahdollisuudet kunnalla on selviytyä velan takaisinmaksusta tulorahoituksella.</a:t>
            </a:r>
          </a:p>
          <a:p>
            <a:pPr marL="0" indent="0">
              <a:lnSpc>
                <a:spcPct val="100000"/>
              </a:lnSpc>
              <a:spcBef>
                <a:spcPts val="0"/>
              </a:spcBef>
              <a:spcAft>
                <a:spcPts val="800"/>
              </a:spcAft>
              <a:buNone/>
            </a:pPr>
            <a:endParaRPr lang="fi-FI" sz="1200" dirty="0"/>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5" name="Tekstiruutu 4">
            <a:extLst>
              <a:ext uri="{FF2B5EF4-FFF2-40B4-BE49-F238E27FC236}">
                <a16:creationId xmlns:a16="http://schemas.microsoft.com/office/drawing/2014/main" id="{E4A633C1-05CE-46B2-9BCD-E65305480526}"/>
              </a:ext>
            </a:extLst>
          </p:cNvPr>
          <p:cNvSpPr txBox="1"/>
          <p:nvPr/>
        </p:nvSpPr>
        <p:spPr>
          <a:xfrm>
            <a:off x="0" y="6626027"/>
            <a:ext cx="9965803" cy="215444"/>
          </a:xfrm>
          <a:prstGeom prst="rect">
            <a:avLst/>
          </a:prstGeom>
          <a:noFill/>
        </p:spPr>
        <p:txBody>
          <a:bodyPr wrap="square" rtlCol="0">
            <a:spAutoFit/>
          </a:bodyPr>
          <a:lstStyle/>
          <a:p>
            <a:r>
              <a:rPr lang="fi-FI" sz="800" dirty="0"/>
              <a:t>Lähteet: Kirjanpitolautakunnan kuntajaosto: Yleisohje kunnan ja kuntayhtymän tilinpäätöksen ja toimintakertomuksen laatimisesta 2020; Tilastokeskus</a:t>
            </a:r>
          </a:p>
        </p:txBody>
      </p:sp>
    </p:spTree>
    <p:extLst>
      <p:ext uri="{BB962C8B-B14F-4D97-AF65-F5344CB8AC3E}">
        <p14:creationId xmlns:p14="http://schemas.microsoft.com/office/powerpoint/2010/main" val="35489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lstStyle/>
          <a:p>
            <a:r>
              <a:rPr lang="fi-FI" sz="3000" dirty="0"/>
              <a:t>Pohjois-Savon kuntien tilinpäätösten vertailua</a:t>
            </a:r>
            <a:br>
              <a:rPr lang="fi-FI" dirty="0"/>
            </a:br>
            <a:r>
              <a:rPr lang="fi-FI" sz="2000" dirty="0"/>
              <a:t>1 000 euroa ja muutos (%)</a:t>
            </a:r>
            <a:endParaRPr lang="fi-FI" dirty="0"/>
          </a:p>
        </p:txBody>
      </p:sp>
      <p:graphicFrame>
        <p:nvGraphicFramePr>
          <p:cNvPr id="5" name="Taulukko 4">
            <a:extLst>
              <a:ext uri="{FF2B5EF4-FFF2-40B4-BE49-F238E27FC236}">
                <a16:creationId xmlns:a16="http://schemas.microsoft.com/office/drawing/2014/main" id="{A41E57EB-A420-46B0-B0AE-154041C4B25A}"/>
              </a:ext>
            </a:extLst>
          </p:cNvPr>
          <p:cNvGraphicFramePr>
            <a:graphicFrameLocks noGrp="1"/>
          </p:cNvGraphicFramePr>
          <p:nvPr>
            <p:extLst>
              <p:ext uri="{D42A27DB-BD31-4B8C-83A1-F6EECF244321}">
                <p14:modId xmlns:p14="http://schemas.microsoft.com/office/powerpoint/2010/main" val="1265031622"/>
              </p:ext>
            </p:extLst>
          </p:nvPr>
        </p:nvGraphicFramePr>
        <p:xfrm>
          <a:off x="746877" y="1435779"/>
          <a:ext cx="10692000" cy="4914000"/>
        </p:xfrm>
        <a:graphic>
          <a:graphicData uri="http://schemas.openxmlformats.org/drawingml/2006/table">
            <a:tbl>
              <a:tblPr firstRow="1" bandRow="1">
                <a:tableStyleId>{9D7B26C5-4107-4FEC-AEDC-1716B250A1EF}</a:tableStyleId>
              </a:tblPr>
              <a:tblGrid>
                <a:gridCol w="3888000">
                  <a:extLst>
                    <a:ext uri="{9D8B030D-6E8A-4147-A177-3AD203B41FA5}">
                      <a16:colId xmlns:a16="http://schemas.microsoft.com/office/drawing/2014/main" val="3149966210"/>
                    </a:ext>
                  </a:extLst>
                </a:gridCol>
                <a:gridCol w="972000">
                  <a:extLst>
                    <a:ext uri="{9D8B030D-6E8A-4147-A177-3AD203B41FA5}">
                      <a16:colId xmlns:a16="http://schemas.microsoft.com/office/drawing/2014/main" val="1057784816"/>
                    </a:ext>
                  </a:extLst>
                </a:gridCol>
                <a:gridCol w="972000">
                  <a:extLst>
                    <a:ext uri="{9D8B030D-6E8A-4147-A177-3AD203B41FA5}">
                      <a16:colId xmlns:a16="http://schemas.microsoft.com/office/drawing/2014/main" val="2513661225"/>
                    </a:ext>
                  </a:extLst>
                </a:gridCol>
                <a:gridCol w="972000">
                  <a:extLst>
                    <a:ext uri="{9D8B030D-6E8A-4147-A177-3AD203B41FA5}">
                      <a16:colId xmlns:a16="http://schemas.microsoft.com/office/drawing/2014/main" val="3312164532"/>
                    </a:ext>
                  </a:extLst>
                </a:gridCol>
                <a:gridCol w="972000">
                  <a:extLst>
                    <a:ext uri="{9D8B030D-6E8A-4147-A177-3AD203B41FA5}">
                      <a16:colId xmlns:a16="http://schemas.microsoft.com/office/drawing/2014/main" val="4034823442"/>
                    </a:ext>
                  </a:extLst>
                </a:gridCol>
                <a:gridCol w="972000">
                  <a:extLst>
                    <a:ext uri="{9D8B030D-6E8A-4147-A177-3AD203B41FA5}">
                      <a16:colId xmlns:a16="http://schemas.microsoft.com/office/drawing/2014/main" val="1736044655"/>
                    </a:ext>
                  </a:extLst>
                </a:gridCol>
                <a:gridCol w="972000">
                  <a:extLst>
                    <a:ext uri="{9D8B030D-6E8A-4147-A177-3AD203B41FA5}">
                      <a16:colId xmlns:a16="http://schemas.microsoft.com/office/drawing/2014/main" val="3090799837"/>
                    </a:ext>
                  </a:extLst>
                </a:gridCol>
                <a:gridCol w="972000">
                  <a:extLst>
                    <a:ext uri="{9D8B030D-6E8A-4147-A177-3AD203B41FA5}">
                      <a16:colId xmlns:a16="http://schemas.microsoft.com/office/drawing/2014/main" val="3636052394"/>
                    </a:ext>
                  </a:extLst>
                </a:gridCol>
              </a:tblGrid>
              <a:tr h="360000">
                <a:tc>
                  <a:txBody>
                    <a:bodyPr/>
                    <a:lstStyle/>
                    <a:p>
                      <a:pPr algn="l" defTabSz="0" fontAlgn="b">
                        <a:tabLst>
                          <a:tab pos="36000" algn="l"/>
                        </a:tabLst>
                      </a:pPr>
                      <a:r>
                        <a:rPr lang="fi-FI" sz="1100" b="0" u="none" strike="noStrike" dirty="0">
                          <a:solidFill>
                            <a:schemeClr val="tx1"/>
                          </a:solidFill>
                          <a:effectLst/>
                          <a:latin typeface="Calibri" panose="020F0502020204030204" pitchFamily="34" charset="0"/>
                          <a:cs typeface="Calibri" panose="020F0502020204030204" pitchFamily="34" charset="0"/>
                        </a:rPr>
                        <a:t>Tiedot</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lumMod val="50000"/>
                              <a:lumOff val="50000"/>
                            </a:schemeClr>
                          </a:solidFill>
                          <a:effectLst/>
                          <a:latin typeface="Calibri" panose="020F0502020204030204" pitchFamily="34" charset="0"/>
                          <a:cs typeface="Calibri" panose="020F0502020204030204" pitchFamily="34" charset="0"/>
                        </a:rPr>
                        <a:t>TP2019</a:t>
                      </a:r>
                      <a:br>
                        <a:rPr lang="fi-FI" sz="1100" b="1" u="none" strike="noStrike" dirty="0">
                          <a:solidFill>
                            <a:schemeClr val="tx1">
                              <a:lumMod val="50000"/>
                              <a:lumOff val="50000"/>
                            </a:schemeClr>
                          </a:solidFill>
                          <a:effectLst/>
                          <a:latin typeface="Calibri" panose="020F0502020204030204" pitchFamily="34" charset="0"/>
                          <a:cs typeface="Calibri" panose="020F0502020204030204" pitchFamily="34" charset="0"/>
                        </a:rPr>
                      </a:br>
                      <a:r>
                        <a:rPr lang="fi-FI" sz="800" b="1" u="none" strike="noStrike" dirty="0">
                          <a:solidFill>
                            <a:schemeClr val="tx1">
                              <a:lumMod val="50000"/>
                              <a:lumOff val="50000"/>
                            </a:schemeClr>
                          </a:solidFill>
                          <a:effectLst/>
                          <a:latin typeface="Calibri" panose="020F0502020204030204" pitchFamily="34" charset="0"/>
                          <a:cs typeface="Calibri" panose="020F0502020204030204" pitchFamily="34" charset="0"/>
                        </a:rPr>
                        <a:t>(ei sis. Joroista)</a:t>
                      </a:r>
                      <a:endParaRPr lang="fi-FI" sz="800" b="1"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lumMod val="50000"/>
                              <a:lumOff val="50000"/>
                            </a:schemeClr>
                          </a:solidFill>
                          <a:effectLst/>
                          <a:latin typeface="Calibri" panose="020F0502020204030204" pitchFamily="34" charset="0"/>
                          <a:cs typeface="Calibri" panose="020F0502020204030204" pitchFamily="34" charset="0"/>
                        </a:rPr>
                        <a:t>TP2020</a:t>
                      </a:r>
                      <a:br>
                        <a:rPr lang="fi-FI" sz="1100" b="1" u="none" strike="noStrike" dirty="0">
                          <a:solidFill>
                            <a:schemeClr val="tx1">
                              <a:lumMod val="50000"/>
                              <a:lumOff val="50000"/>
                            </a:schemeClr>
                          </a:solidFill>
                          <a:effectLst/>
                          <a:latin typeface="Calibri" panose="020F0502020204030204" pitchFamily="34" charset="0"/>
                          <a:cs typeface="Calibri" panose="020F0502020204030204" pitchFamily="34" charset="0"/>
                        </a:rPr>
                      </a:br>
                      <a:r>
                        <a:rPr lang="fi-FI" sz="800" b="1" u="none" strike="noStrike" dirty="0">
                          <a:solidFill>
                            <a:schemeClr val="tx1">
                              <a:lumMod val="50000"/>
                              <a:lumOff val="50000"/>
                            </a:schemeClr>
                          </a:solidFill>
                          <a:effectLst/>
                          <a:latin typeface="Calibri" panose="020F0502020204030204" pitchFamily="34" charset="0"/>
                          <a:cs typeface="Calibri" panose="020F0502020204030204" pitchFamily="34" charset="0"/>
                        </a:rPr>
                        <a:t>(ei sis. Joroista)</a:t>
                      </a:r>
                      <a:endParaRPr lang="fi-FI" sz="800" b="1" i="0" u="none" strike="noStrike" dirty="0">
                        <a:solidFill>
                          <a:schemeClr val="tx1">
                            <a:lumMod val="50000"/>
                            <a:lumOff val="50000"/>
                          </a:schemeClr>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solidFill>
                          <a:effectLst/>
                          <a:latin typeface="Calibri" panose="020F0502020204030204" pitchFamily="34" charset="0"/>
                          <a:cs typeface="Calibri" panose="020F0502020204030204" pitchFamily="34" charset="0"/>
                        </a:rPr>
                        <a:t>TP2020</a:t>
                      </a:r>
                      <a:br>
                        <a:rPr lang="fi-FI" sz="1100" b="1" u="none" strike="noStrike" dirty="0">
                          <a:solidFill>
                            <a:schemeClr val="tx1"/>
                          </a:solidFill>
                          <a:effectLst/>
                          <a:latin typeface="Calibri" panose="020F0502020204030204" pitchFamily="34" charset="0"/>
                          <a:cs typeface="Calibri" panose="020F0502020204030204" pitchFamily="34" charset="0"/>
                        </a:rPr>
                      </a:br>
                      <a:r>
                        <a:rPr lang="fi-FI" sz="800" b="1" u="none" strike="noStrike" dirty="0">
                          <a:solidFill>
                            <a:schemeClr val="tx1"/>
                          </a:solidFill>
                          <a:effectLst/>
                          <a:latin typeface="Calibri" panose="020F0502020204030204" pitchFamily="34" charset="0"/>
                          <a:cs typeface="Calibri" panose="020F0502020204030204" pitchFamily="34" charset="0"/>
                        </a:rPr>
                        <a:t>(sis. Joroinen)</a:t>
                      </a:r>
                      <a:endParaRPr lang="fi-FI" sz="8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solidFill>
                          <a:effectLst/>
                          <a:latin typeface="Calibri" panose="020F0502020204030204" pitchFamily="34" charset="0"/>
                          <a:cs typeface="Calibri" panose="020F0502020204030204" pitchFamily="34" charset="0"/>
                        </a:rPr>
                        <a:t>TP2021 </a:t>
                      </a:r>
                      <a:br>
                        <a:rPr lang="fi-FI" sz="1100" b="1" u="none" strike="noStrike" dirty="0">
                          <a:solidFill>
                            <a:schemeClr val="tx1"/>
                          </a:solidFill>
                          <a:effectLst/>
                          <a:latin typeface="Calibri" panose="020F0502020204030204" pitchFamily="34" charset="0"/>
                          <a:cs typeface="Calibri" panose="020F0502020204030204" pitchFamily="34" charset="0"/>
                        </a:rPr>
                      </a:br>
                      <a:r>
                        <a:rPr lang="fi-FI" sz="800" b="1" u="none" strike="noStrike" dirty="0">
                          <a:solidFill>
                            <a:schemeClr val="tx1"/>
                          </a:solidFill>
                          <a:effectLst/>
                          <a:latin typeface="Calibri" panose="020F0502020204030204" pitchFamily="34" charset="0"/>
                          <a:cs typeface="Calibri" panose="020F0502020204030204" pitchFamily="34" charset="0"/>
                        </a:rPr>
                        <a:t>(sis.  Joroinen)</a:t>
                      </a:r>
                      <a:endParaRPr lang="fi-FI" sz="8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solidFill>
                          <a:effectLst/>
                          <a:latin typeface="Calibri" panose="020F0502020204030204" pitchFamily="34" charset="0"/>
                          <a:cs typeface="Calibri" panose="020F0502020204030204" pitchFamily="34" charset="0"/>
                        </a:rPr>
                        <a:t>TP2022</a:t>
                      </a:r>
                    </a:p>
                    <a:p>
                      <a:pPr algn="r" defTabSz="0" fontAlgn="b">
                        <a:tabLst>
                          <a:tab pos="36000" algn="l"/>
                        </a:tabLst>
                      </a:pPr>
                      <a:r>
                        <a:rPr lang="fi-FI" sz="800" b="1" u="none" strike="noStrike" dirty="0">
                          <a:solidFill>
                            <a:schemeClr val="tx1"/>
                          </a:solidFill>
                          <a:effectLst/>
                          <a:latin typeface="Calibri" panose="020F0502020204030204" pitchFamily="34" charset="0"/>
                          <a:cs typeface="Calibri" panose="020F0502020204030204" pitchFamily="34" charset="0"/>
                        </a:rPr>
                        <a:t>(sis. Joroinen)</a:t>
                      </a:r>
                      <a:endParaRPr lang="fi-FI" sz="8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u="none" strike="noStrike" dirty="0">
                          <a:solidFill>
                            <a:schemeClr val="tx1"/>
                          </a:solidFill>
                          <a:effectLst/>
                          <a:latin typeface="Calibri" panose="020F0502020204030204" pitchFamily="34" charset="0"/>
                          <a:cs typeface="Calibri" panose="020F0502020204030204" pitchFamily="34" charset="0"/>
                        </a:rPr>
                        <a:t>TP2023</a:t>
                      </a:r>
                    </a:p>
                    <a:p>
                      <a:pPr algn="r" defTabSz="0" fontAlgn="b">
                        <a:tabLst>
                          <a:tab pos="36000" algn="l"/>
                        </a:tabLst>
                      </a:pPr>
                      <a:r>
                        <a:rPr lang="fi-FI" sz="800" b="1" u="none" strike="noStrike" dirty="0">
                          <a:solidFill>
                            <a:schemeClr val="tx1"/>
                          </a:solidFill>
                          <a:effectLst/>
                          <a:latin typeface="Calibri" panose="020F0502020204030204" pitchFamily="34" charset="0"/>
                          <a:cs typeface="Calibri" panose="020F0502020204030204" pitchFamily="34" charset="0"/>
                        </a:rPr>
                        <a:t>(sis. Joroinen)</a:t>
                      </a:r>
                      <a:endParaRPr lang="fi-FI" sz="8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7200" marB="7200" anchor="b"/>
                </a:tc>
                <a:tc>
                  <a:txBody>
                    <a:bodyPr/>
                    <a:lstStyle/>
                    <a:p>
                      <a:pPr algn="r" defTabSz="0" fontAlgn="b">
                        <a:tabLst>
                          <a:tab pos="36000" algn="l"/>
                        </a:tabLst>
                      </a:pPr>
                      <a:r>
                        <a:rPr lang="fi-FI" sz="1100" b="1" i="1" u="none" strike="noStrike" dirty="0">
                          <a:solidFill>
                            <a:schemeClr val="tx1"/>
                          </a:solidFill>
                          <a:effectLst/>
                          <a:latin typeface="Calibri" panose="020F0502020204030204" pitchFamily="34" charset="0"/>
                          <a:cs typeface="Calibri" panose="020F0502020204030204" pitchFamily="34" charset="0"/>
                        </a:rPr>
                        <a:t>Muutos (%) </a:t>
                      </a:r>
                      <a:br>
                        <a:rPr lang="fi-FI" sz="1100" b="1" i="1" u="none" strike="noStrike" dirty="0">
                          <a:solidFill>
                            <a:schemeClr val="tx1"/>
                          </a:solidFill>
                          <a:effectLst/>
                          <a:latin typeface="Calibri" panose="020F0502020204030204" pitchFamily="34" charset="0"/>
                          <a:cs typeface="Calibri" panose="020F0502020204030204" pitchFamily="34" charset="0"/>
                        </a:rPr>
                      </a:br>
                      <a:r>
                        <a:rPr lang="fi-FI" sz="1100" b="1" i="1" u="none" strike="noStrike" dirty="0">
                          <a:solidFill>
                            <a:schemeClr val="tx1"/>
                          </a:solidFill>
                          <a:effectLst/>
                          <a:latin typeface="Calibri" panose="020F0502020204030204" pitchFamily="34" charset="0"/>
                          <a:cs typeface="Calibri" panose="020F0502020204030204" pitchFamily="34" charset="0"/>
                        </a:rPr>
                        <a:t>v. 2022–2023</a:t>
                      </a:r>
                    </a:p>
                  </a:txBody>
                  <a:tcPr marL="36000" marR="36000" marT="7200" marB="7200" anchor="b"/>
                </a:tc>
                <a:extLst>
                  <a:ext uri="{0D108BD9-81ED-4DB2-BD59-A6C34878D82A}">
                    <a16:rowId xmlns:a16="http://schemas.microsoft.com/office/drawing/2014/main" val="314199373"/>
                  </a:ext>
                </a:extLst>
              </a:tr>
              <a:tr h="198000">
                <a:tc>
                  <a:txBody>
                    <a:bodyPr/>
                    <a:lstStyle/>
                    <a:p>
                      <a:pPr algn="l" fontAlgn="b"/>
                      <a:r>
                        <a:rPr lang="fi-FI" sz="1100" b="1" i="0" u="none" strike="noStrike" dirty="0">
                          <a:solidFill>
                            <a:srgbClr val="000000"/>
                          </a:solidFill>
                          <a:effectLst/>
                          <a:latin typeface="Calibri" panose="020F0502020204030204" pitchFamily="34" charset="0"/>
                        </a:rPr>
                        <a:t>Toimintatulot</a:t>
                      </a:r>
                    </a:p>
                  </a:txBody>
                  <a:tcPr marL="36000" marR="36000" marT="7200" marB="7200" anchor="b"/>
                </a:tc>
                <a:tc>
                  <a:txBody>
                    <a:bodyPr/>
                    <a:lstStyle/>
                    <a:p>
                      <a:pPr algn="r" fontAlgn="b"/>
                      <a:r>
                        <a:rPr lang="fi-FI" sz="1100" b="1" i="0" u="none" strike="noStrike" dirty="0">
                          <a:solidFill>
                            <a:schemeClr val="tx1">
                              <a:lumMod val="50000"/>
                              <a:lumOff val="50000"/>
                            </a:schemeClr>
                          </a:solidFill>
                          <a:effectLst/>
                          <a:latin typeface="Calibri" panose="020F0502020204030204" pitchFamily="34" charset="0"/>
                        </a:rPr>
                        <a:t>376 742</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341 267</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345 419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365 716</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367 261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246 781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-32,8</a:t>
                      </a:r>
                    </a:p>
                  </a:txBody>
                  <a:tcPr marL="36000" marR="36000" marT="7200" marB="7200" anchor="b"/>
                </a:tc>
                <a:extLst>
                  <a:ext uri="{0D108BD9-81ED-4DB2-BD59-A6C34878D82A}">
                    <a16:rowId xmlns:a16="http://schemas.microsoft.com/office/drawing/2014/main" val="2385635893"/>
                  </a:ext>
                </a:extLst>
              </a:tr>
              <a:tr h="198000">
                <a:tc>
                  <a:txBody>
                    <a:bodyPr/>
                    <a:lstStyle/>
                    <a:p>
                      <a:pPr algn="l" fontAlgn="b"/>
                      <a:r>
                        <a:rPr lang="fi-FI" sz="1100" b="1" i="0" u="none" strike="noStrike">
                          <a:solidFill>
                            <a:srgbClr val="000000"/>
                          </a:solidFill>
                          <a:effectLst/>
                          <a:latin typeface="Calibri" panose="020F0502020204030204" pitchFamily="34" charset="0"/>
                        </a:rPr>
                        <a:t>Toimintamenot</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1 827 814</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1 837 539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1 870 239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1 927 995</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2 033 362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868 581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-57,3</a:t>
                      </a:r>
                    </a:p>
                  </a:txBody>
                  <a:tcPr marL="36000" marR="36000" marT="7200" marB="7200" anchor="b"/>
                </a:tc>
                <a:extLst>
                  <a:ext uri="{0D108BD9-81ED-4DB2-BD59-A6C34878D82A}">
                    <a16:rowId xmlns:a16="http://schemas.microsoft.com/office/drawing/2014/main" val="556859736"/>
                  </a:ext>
                </a:extLst>
              </a:tr>
              <a:tr h="198000">
                <a:tc>
                  <a:txBody>
                    <a:bodyPr/>
                    <a:lstStyle/>
                    <a:p>
                      <a:pPr algn="l" fontAlgn="b"/>
                      <a:r>
                        <a:rPr lang="fi-FI" sz="1100" b="0" i="0" u="none" strike="noStrike">
                          <a:solidFill>
                            <a:srgbClr val="000000"/>
                          </a:solidFill>
                          <a:effectLst/>
                          <a:latin typeface="Calibri" panose="020F0502020204030204" pitchFamily="34" charset="0"/>
                        </a:rPr>
                        <a:t>Henkilöstömenot</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672 062</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668 555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676 775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687 540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726 138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440 775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-39,3</a:t>
                      </a:r>
                    </a:p>
                  </a:txBody>
                  <a:tcPr marL="36000" marR="36000" marT="7200" marB="7200" anchor="b"/>
                </a:tc>
                <a:extLst>
                  <a:ext uri="{0D108BD9-81ED-4DB2-BD59-A6C34878D82A}">
                    <a16:rowId xmlns:a16="http://schemas.microsoft.com/office/drawing/2014/main" val="437490672"/>
                  </a:ext>
                </a:extLst>
              </a:tr>
              <a:tr h="198000">
                <a:tc>
                  <a:txBody>
                    <a:bodyPr/>
                    <a:lstStyle/>
                    <a:p>
                      <a:pPr algn="l" fontAlgn="b"/>
                      <a:r>
                        <a:rPr lang="fi-FI" sz="1100" b="0" i="0" u="none" strike="noStrike">
                          <a:solidFill>
                            <a:srgbClr val="000000"/>
                          </a:solidFill>
                          <a:effectLst/>
                          <a:latin typeface="Calibri" panose="020F0502020204030204" pitchFamily="34" charset="0"/>
                        </a:rPr>
                        <a:t>Palvelujen ostot</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905 902</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917 542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939 647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1 029 923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1 086 285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273 294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-74,8</a:t>
                      </a:r>
                    </a:p>
                  </a:txBody>
                  <a:tcPr marL="36000" marR="36000" marT="7200" marB="7200" anchor="b"/>
                </a:tc>
                <a:extLst>
                  <a:ext uri="{0D108BD9-81ED-4DB2-BD59-A6C34878D82A}">
                    <a16:rowId xmlns:a16="http://schemas.microsoft.com/office/drawing/2014/main" val="3225111538"/>
                  </a:ext>
                </a:extLst>
              </a:tr>
              <a:tr h="198000">
                <a:tc>
                  <a:txBody>
                    <a:bodyPr/>
                    <a:lstStyle/>
                    <a:p>
                      <a:pPr algn="l" fontAlgn="b"/>
                      <a:r>
                        <a:rPr lang="fi-FI" sz="1100" b="0" i="0" u="none" strike="noStrike">
                          <a:solidFill>
                            <a:srgbClr val="000000"/>
                          </a:solidFill>
                          <a:effectLst/>
                          <a:latin typeface="Calibri" panose="020F0502020204030204" pitchFamily="34" charset="0"/>
                        </a:rPr>
                        <a:t>Toimintakate</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1 451 072</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1 495 499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1 524 045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1 562 277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1 666 099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627 411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-62,3</a:t>
                      </a:r>
                    </a:p>
                  </a:txBody>
                  <a:tcPr marL="36000" marR="36000" marT="7200" marB="7200" anchor="b"/>
                </a:tc>
                <a:extLst>
                  <a:ext uri="{0D108BD9-81ED-4DB2-BD59-A6C34878D82A}">
                    <a16:rowId xmlns:a16="http://schemas.microsoft.com/office/drawing/2014/main" val="2528250241"/>
                  </a:ext>
                </a:extLst>
              </a:tr>
              <a:tr h="198000">
                <a:tc>
                  <a:txBody>
                    <a:bodyPr/>
                    <a:lstStyle/>
                    <a:p>
                      <a:pPr algn="l" fontAlgn="b"/>
                      <a:r>
                        <a:rPr lang="fi-FI" sz="1100" b="1" i="0" u="none" strike="noStrike">
                          <a:solidFill>
                            <a:srgbClr val="000000"/>
                          </a:solidFill>
                          <a:effectLst/>
                          <a:latin typeface="Calibri" panose="020F0502020204030204" pitchFamily="34" charset="0"/>
                        </a:rPr>
                        <a:t>Verotulot</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910 826</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945 761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963 531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1 035 228</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1 071 061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599 924</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-44,0</a:t>
                      </a:r>
                    </a:p>
                  </a:txBody>
                  <a:tcPr marL="36000" marR="36000" marT="7200" marB="7200" anchor="b"/>
                </a:tc>
                <a:extLst>
                  <a:ext uri="{0D108BD9-81ED-4DB2-BD59-A6C34878D82A}">
                    <a16:rowId xmlns:a16="http://schemas.microsoft.com/office/drawing/2014/main" val="4139984260"/>
                  </a:ext>
                </a:extLst>
              </a:tr>
              <a:tr h="198000">
                <a:tc>
                  <a:txBody>
                    <a:bodyPr/>
                    <a:lstStyle/>
                    <a:p>
                      <a:pPr algn="l" fontAlgn="b"/>
                      <a:r>
                        <a:rPr lang="fi-FI" sz="1100" b="0" i="0" u="none" strike="noStrike">
                          <a:solidFill>
                            <a:srgbClr val="000000"/>
                          </a:solidFill>
                          <a:effectLst/>
                          <a:latin typeface="Calibri" panose="020F0502020204030204" pitchFamily="34" charset="0"/>
                        </a:rPr>
                        <a:t>Kunnan tulovero</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778 457</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809 772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824 799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852 822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882 738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441 380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-50,0</a:t>
                      </a:r>
                    </a:p>
                  </a:txBody>
                  <a:tcPr marL="36000" marR="36000" marT="7200" marB="7200" anchor="b"/>
                </a:tc>
                <a:extLst>
                  <a:ext uri="{0D108BD9-81ED-4DB2-BD59-A6C34878D82A}">
                    <a16:rowId xmlns:a16="http://schemas.microsoft.com/office/drawing/2014/main" val="3008490295"/>
                  </a:ext>
                </a:extLst>
              </a:tr>
              <a:tr h="198000">
                <a:tc>
                  <a:txBody>
                    <a:bodyPr/>
                    <a:lstStyle/>
                    <a:p>
                      <a:pPr algn="l" fontAlgn="b"/>
                      <a:r>
                        <a:rPr lang="fi-FI" sz="1100" b="0" i="0" u="none" strike="noStrike">
                          <a:solidFill>
                            <a:srgbClr val="000000"/>
                          </a:solidFill>
                          <a:effectLst/>
                          <a:latin typeface="Calibri" panose="020F0502020204030204" pitchFamily="34" charset="0"/>
                        </a:rPr>
                        <a:t>Kiinteistövero</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73 603</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68 508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69 515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80 874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86 189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89 858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4,3</a:t>
                      </a:r>
                    </a:p>
                  </a:txBody>
                  <a:tcPr marL="36000" marR="36000" marT="7200" marB="7200" anchor="b"/>
                </a:tc>
                <a:extLst>
                  <a:ext uri="{0D108BD9-81ED-4DB2-BD59-A6C34878D82A}">
                    <a16:rowId xmlns:a16="http://schemas.microsoft.com/office/drawing/2014/main" val="4287412833"/>
                  </a:ext>
                </a:extLst>
              </a:tr>
              <a:tr h="198000">
                <a:tc>
                  <a:txBody>
                    <a:bodyPr/>
                    <a:lstStyle/>
                    <a:p>
                      <a:pPr algn="l" fontAlgn="b"/>
                      <a:r>
                        <a:rPr lang="fi-FI" sz="1100" b="0" i="0" u="none" strike="noStrike">
                          <a:solidFill>
                            <a:srgbClr val="000000"/>
                          </a:solidFill>
                          <a:effectLst/>
                          <a:latin typeface="Calibri" panose="020F0502020204030204" pitchFamily="34" charset="0"/>
                        </a:rPr>
                        <a:t>Osuus yhteisöveron tuotosta</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58 766</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67 212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68 948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101 531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102 133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68 684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-32,8</a:t>
                      </a:r>
                    </a:p>
                  </a:txBody>
                  <a:tcPr marL="36000" marR="36000" marT="7200" marB="7200" anchor="b"/>
                </a:tc>
                <a:extLst>
                  <a:ext uri="{0D108BD9-81ED-4DB2-BD59-A6C34878D82A}">
                    <a16:rowId xmlns:a16="http://schemas.microsoft.com/office/drawing/2014/main" val="455306341"/>
                  </a:ext>
                </a:extLst>
              </a:tr>
              <a:tr h="198000">
                <a:tc>
                  <a:txBody>
                    <a:bodyPr/>
                    <a:lstStyle/>
                    <a:p>
                      <a:pPr algn="l" fontAlgn="b"/>
                      <a:r>
                        <a:rPr lang="fi-FI" sz="1100" b="1" i="0" u="none" strike="noStrike">
                          <a:solidFill>
                            <a:srgbClr val="000000"/>
                          </a:solidFill>
                          <a:effectLst/>
                          <a:latin typeface="Calibri" panose="020F0502020204030204" pitchFamily="34" charset="0"/>
                        </a:rPr>
                        <a:t>Valtionosuudet</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561 835</a:t>
                      </a:r>
                    </a:p>
                  </a:txBody>
                  <a:tcPr marL="36000" marR="36000" marT="7200" marB="7200" anchor="b"/>
                </a:tc>
                <a:tc>
                  <a:txBody>
                    <a:bodyPr/>
                    <a:lstStyle/>
                    <a:p>
                      <a:pPr algn="r" fontAlgn="b"/>
                      <a:r>
                        <a:rPr lang="fi-FI" sz="1100" b="1" i="0" u="none" strike="noStrike" dirty="0">
                          <a:solidFill>
                            <a:schemeClr val="tx1">
                              <a:lumMod val="50000"/>
                              <a:lumOff val="50000"/>
                            </a:schemeClr>
                          </a:solidFill>
                          <a:effectLst/>
                          <a:latin typeface="Calibri" panose="020F0502020204030204" pitchFamily="34" charset="0"/>
                        </a:rPr>
                        <a:t>662 715</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676 567</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639 650</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674 462</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133 969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-80,1</a:t>
                      </a:r>
                    </a:p>
                  </a:txBody>
                  <a:tcPr marL="36000" marR="36000" marT="7200" marB="7200" anchor="b"/>
                </a:tc>
                <a:extLst>
                  <a:ext uri="{0D108BD9-81ED-4DB2-BD59-A6C34878D82A}">
                    <a16:rowId xmlns:a16="http://schemas.microsoft.com/office/drawing/2014/main" val="1261528087"/>
                  </a:ext>
                </a:extLst>
              </a:tr>
              <a:tr h="198000">
                <a:tc>
                  <a:txBody>
                    <a:bodyPr/>
                    <a:lstStyle/>
                    <a:p>
                      <a:pPr algn="l" fontAlgn="b"/>
                      <a:r>
                        <a:rPr lang="fi-FI" sz="1100" b="0" i="0" u="none" strike="noStrike" dirty="0">
                          <a:solidFill>
                            <a:srgbClr val="000000"/>
                          </a:solidFill>
                          <a:effectLst/>
                          <a:latin typeface="Calibri" panose="020F0502020204030204" pitchFamily="34" charset="0"/>
                        </a:rPr>
                        <a:t>   josta verotuloihin perustuva valtionosuuksien tasaus</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112 673</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113 597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116 535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119 770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114 282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67 677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-40,8</a:t>
                      </a:r>
                    </a:p>
                  </a:txBody>
                  <a:tcPr marL="36000" marR="36000" marT="7200" marB="7200" anchor="b"/>
                </a:tc>
                <a:extLst>
                  <a:ext uri="{0D108BD9-81ED-4DB2-BD59-A6C34878D82A}">
                    <a16:rowId xmlns:a16="http://schemas.microsoft.com/office/drawing/2014/main" val="1005159816"/>
                  </a:ext>
                </a:extLst>
              </a:tr>
              <a:tr h="198000">
                <a:tc>
                  <a:txBody>
                    <a:bodyPr/>
                    <a:lstStyle/>
                    <a:p>
                      <a:pPr algn="l" fontAlgn="b"/>
                      <a:r>
                        <a:rPr lang="fi-FI" sz="1100" b="0" i="0" u="none" strike="noStrike" dirty="0">
                          <a:solidFill>
                            <a:srgbClr val="000000"/>
                          </a:solidFill>
                          <a:effectLst/>
                          <a:latin typeface="Calibri" panose="020F0502020204030204" pitchFamily="34" charset="0"/>
                        </a:rPr>
                        <a:t>Käyttötulot yhteensä (toimintatuotot + verotulot + valtionosuudet)</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1 849 403</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1 949 743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1 985 517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2 040 593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2 112 785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980 674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-53,6</a:t>
                      </a:r>
                    </a:p>
                  </a:txBody>
                  <a:tcPr marL="36000" marR="36000" marT="7200" marB="7200" anchor="b"/>
                </a:tc>
                <a:extLst>
                  <a:ext uri="{0D108BD9-81ED-4DB2-BD59-A6C34878D82A}">
                    <a16:rowId xmlns:a16="http://schemas.microsoft.com/office/drawing/2014/main" val="2432361618"/>
                  </a:ext>
                </a:extLst>
              </a:tr>
              <a:tr h="198000">
                <a:tc>
                  <a:txBody>
                    <a:bodyPr/>
                    <a:lstStyle/>
                    <a:p>
                      <a:pPr algn="l" fontAlgn="b"/>
                      <a:r>
                        <a:rPr lang="fi-FI" sz="1100" b="0" i="0" u="none" strike="noStrike">
                          <a:solidFill>
                            <a:srgbClr val="000000"/>
                          </a:solidFill>
                          <a:effectLst/>
                          <a:latin typeface="Calibri" panose="020F0502020204030204" pitchFamily="34" charset="0"/>
                        </a:rPr>
                        <a:t>Vuosikate</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39 555</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133 889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136 987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132 888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103 499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119 423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15,4</a:t>
                      </a:r>
                    </a:p>
                  </a:txBody>
                  <a:tcPr marL="36000" marR="36000" marT="7200" marB="7200" anchor="b"/>
                </a:tc>
                <a:extLst>
                  <a:ext uri="{0D108BD9-81ED-4DB2-BD59-A6C34878D82A}">
                    <a16:rowId xmlns:a16="http://schemas.microsoft.com/office/drawing/2014/main" val="3756294331"/>
                  </a:ext>
                </a:extLst>
              </a:tr>
              <a:tr h="198000">
                <a:tc>
                  <a:txBody>
                    <a:bodyPr/>
                    <a:lstStyle/>
                    <a:p>
                      <a:pPr algn="l" fontAlgn="b"/>
                      <a:r>
                        <a:rPr lang="fi-FI" sz="1100" b="1" i="0" u="none" strike="noStrike">
                          <a:solidFill>
                            <a:srgbClr val="000000"/>
                          </a:solidFill>
                          <a:effectLst/>
                          <a:latin typeface="Calibri" panose="020F0502020204030204" pitchFamily="34" charset="0"/>
                        </a:rPr>
                        <a:t>Tilikauden tulos</a:t>
                      </a:r>
                    </a:p>
                  </a:txBody>
                  <a:tcPr marL="36000" marR="36000" marT="7200" marB="7200" anchor="b"/>
                </a:tc>
                <a:tc>
                  <a:txBody>
                    <a:bodyPr/>
                    <a:lstStyle/>
                    <a:p>
                      <a:pPr algn="r" fontAlgn="b"/>
                      <a:r>
                        <a:rPr lang="fi-FI" sz="1100" b="1" i="0" u="none" strike="noStrike">
                          <a:solidFill>
                            <a:schemeClr val="tx1">
                              <a:lumMod val="50000"/>
                              <a:lumOff val="50000"/>
                            </a:schemeClr>
                          </a:solidFill>
                          <a:effectLst/>
                          <a:latin typeface="Calibri" panose="020F0502020204030204" pitchFamily="34" charset="0"/>
                        </a:rPr>
                        <a:t>44 498</a:t>
                      </a:r>
                    </a:p>
                  </a:txBody>
                  <a:tcPr marL="36000" marR="36000" marT="7200" marB="7200" anchor="b"/>
                </a:tc>
                <a:tc>
                  <a:txBody>
                    <a:bodyPr/>
                    <a:lstStyle/>
                    <a:p>
                      <a:pPr algn="r" fontAlgn="b"/>
                      <a:r>
                        <a:rPr lang="fi-FI" sz="1100" b="1" i="0" u="none" strike="noStrike" dirty="0">
                          <a:solidFill>
                            <a:schemeClr val="tx1">
                              <a:lumMod val="50000"/>
                              <a:lumOff val="50000"/>
                            </a:schemeClr>
                          </a:solidFill>
                          <a:effectLst/>
                          <a:latin typeface="Calibri" panose="020F0502020204030204" pitchFamily="34" charset="0"/>
                        </a:rPr>
                        <a:t>41 999</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43 946</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29 917</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5 051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13 831</a:t>
                      </a:r>
                    </a:p>
                  </a:txBody>
                  <a:tcPr marL="36000" marR="36000" marT="7200" marB="7200" anchor="b"/>
                </a:tc>
                <a:tc>
                  <a:txBody>
                    <a:bodyPr/>
                    <a:lstStyle/>
                    <a:p>
                      <a:pPr algn="r" fontAlgn="b"/>
                      <a:r>
                        <a:rPr lang="fi-FI" sz="1100" b="1" i="0" u="none" strike="noStrike">
                          <a:solidFill>
                            <a:srgbClr val="000000"/>
                          </a:solidFill>
                          <a:effectLst/>
                          <a:latin typeface="Calibri" panose="020F0502020204030204" pitchFamily="34" charset="0"/>
                        </a:rPr>
                        <a:t>173,8</a:t>
                      </a:r>
                    </a:p>
                  </a:txBody>
                  <a:tcPr marL="36000" marR="36000" marT="7200" marB="7200" anchor="b"/>
                </a:tc>
                <a:extLst>
                  <a:ext uri="{0D108BD9-81ED-4DB2-BD59-A6C34878D82A}">
                    <a16:rowId xmlns:a16="http://schemas.microsoft.com/office/drawing/2014/main" val="3736994870"/>
                  </a:ext>
                </a:extLst>
              </a:tr>
              <a:tr h="198000">
                <a:tc>
                  <a:txBody>
                    <a:bodyPr/>
                    <a:lstStyle/>
                    <a:p>
                      <a:pPr algn="l" fontAlgn="b"/>
                      <a:r>
                        <a:rPr lang="fi-FI" sz="1100" b="0" i="0" u="none" strike="noStrike">
                          <a:solidFill>
                            <a:srgbClr val="000000"/>
                          </a:solidFill>
                          <a:effectLst/>
                          <a:latin typeface="Calibri" panose="020F0502020204030204" pitchFamily="34" charset="0"/>
                        </a:rPr>
                        <a:t>Tilikauden yli-/alijäämä</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56 357</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36 300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38 278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24 310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1 183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8 755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640,1</a:t>
                      </a:r>
                    </a:p>
                  </a:txBody>
                  <a:tcPr marL="36000" marR="36000" marT="7200" marB="7200" anchor="b"/>
                </a:tc>
                <a:extLst>
                  <a:ext uri="{0D108BD9-81ED-4DB2-BD59-A6C34878D82A}">
                    <a16:rowId xmlns:a16="http://schemas.microsoft.com/office/drawing/2014/main" val="3750553939"/>
                  </a:ext>
                </a:extLst>
              </a:tr>
              <a:tr h="198000">
                <a:tc>
                  <a:txBody>
                    <a:bodyPr/>
                    <a:lstStyle/>
                    <a:p>
                      <a:pPr algn="l" fontAlgn="b"/>
                      <a:r>
                        <a:rPr lang="fi-FI" sz="1100" b="0" i="0" u="none" strike="noStrike">
                          <a:solidFill>
                            <a:srgbClr val="000000"/>
                          </a:solidFill>
                          <a:effectLst/>
                          <a:latin typeface="Calibri" panose="020F0502020204030204" pitchFamily="34" charset="0"/>
                        </a:rPr>
                        <a:t>Käyttöomaisuusinvestoinnit (brutto)</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185 403</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134 137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135 244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147 084</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161 899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190 220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17,5</a:t>
                      </a:r>
                    </a:p>
                  </a:txBody>
                  <a:tcPr marL="36000" marR="36000" marT="7200" marB="7200" anchor="b"/>
                </a:tc>
                <a:extLst>
                  <a:ext uri="{0D108BD9-81ED-4DB2-BD59-A6C34878D82A}">
                    <a16:rowId xmlns:a16="http://schemas.microsoft.com/office/drawing/2014/main" val="2899806150"/>
                  </a:ext>
                </a:extLst>
              </a:tr>
              <a:tr h="198000">
                <a:tc>
                  <a:txBody>
                    <a:bodyPr/>
                    <a:lstStyle/>
                    <a:p>
                      <a:pPr algn="l" fontAlgn="b"/>
                      <a:r>
                        <a:rPr lang="fi-FI" sz="1100" b="0" i="0" u="none" strike="noStrike">
                          <a:solidFill>
                            <a:srgbClr val="000000"/>
                          </a:solidFill>
                          <a:effectLst/>
                          <a:latin typeface="Calibri" panose="020F0502020204030204" pitchFamily="34" charset="0"/>
                        </a:rPr>
                        <a:t>Lainakanta (kunnan oma)</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786 303</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861 972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884 741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882 749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885 153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976 995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10,4</a:t>
                      </a:r>
                    </a:p>
                  </a:txBody>
                  <a:tcPr marL="36000" marR="36000" marT="7200" marB="7200" anchor="b"/>
                </a:tc>
                <a:extLst>
                  <a:ext uri="{0D108BD9-81ED-4DB2-BD59-A6C34878D82A}">
                    <a16:rowId xmlns:a16="http://schemas.microsoft.com/office/drawing/2014/main" val="161305396"/>
                  </a:ext>
                </a:extLst>
              </a:tr>
              <a:tr h="198000">
                <a:tc>
                  <a:txBody>
                    <a:bodyPr/>
                    <a:lstStyle/>
                    <a:p>
                      <a:pPr algn="l" fontAlgn="b"/>
                      <a:r>
                        <a:rPr lang="fi-FI" sz="1100" b="0" i="0" u="none" strike="noStrike">
                          <a:solidFill>
                            <a:srgbClr val="000000"/>
                          </a:solidFill>
                          <a:effectLst/>
                          <a:latin typeface="Calibri" panose="020F0502020204030204" pitchFamily="34" charset="0"/>
                        </a:rPr>
                        <a:t>Kunnan lainat ja vuokravastuut</a:t>
                      </a:r>
                    </a:p>
                  </a:txBody>
                  <a:tcPr marL="36000" marR="36000" marT="7200" marB="7200" anchor="b"/>
                </a:tc>
                <a:tc>
                  <a:txBody>
                    <a:bodyPr/>
                    <a:lstStyle/>
                    <a:p>
                      <a:pPr algn="r" fontAlgn="b"/>
                      <a:endParaRPr lang="fi-FI" sz="1100" b="0" i="0" u="none" strike="noStrike">
                        <a:solidFill>
                          <a:schemeClr val="tx1">
                            <a:lumMod val="50000"/>
                            <a:lumOff val="50000"/>
                          </a:schemeClr>
                        </a:solidFill>
                        <a:effectLst/>
                        <a:latin typeface="Calibri" panose="020F0502020204030204" pitchFamily="34" charset="0"/>
                      </a:endParaRPr>
                    </a:p>
                  </a:txBody>
                  <a:tcPr marL="36000" marR="36000" marT="7200" marB="7200" anchor="b"/>
                </a:tc>
                <a:tc>
                  <a:txBody>
                    <a:bodyPr/>
                    <a:lstStyle/>
                    <a:p>
                      <a:pPr algn="r" fontAlgn="b"/>
                      <a:endParaRPr lang="fi-FI" sz="1100" b="0" i="0" u="none" strike="noStrike" dirty="0">
                        <a:solidFill>
                          <a:schemeClr val="tx1">
                            <a:lumMod val="50000"/>
                            <a:lumOff val="50000"/>
                          </a:schemeClr>
                        </a:solidFill>
                        <a:effectLst/>
                        <a:latin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1 115 522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1 155 683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1 170 422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1,3</a:t>
                      </a:r>
                    </a:p>
                  </a:txBody>
                  <a:tcPr marL="36000" marR="36000" marT="7200" marB="7200" anchor="b"/>
                </a:tc>
                <a:extLst>
                  <a:ext uri="{0D108BD9-81ED-4DB2-BD59-A6C34878D82A}">
                    <a16:rowId xmlns:a16="http://schemas.microsoft.com/office/drawing/2014/main" val="1743984363"/>
                  </a:ext>
                </a:extLst>
              </a:tr>
              <a:tr h="198000">
                <a:tc>
                  <a:txBody>
                    <a:bodyPr/>
                    <a:lstStyle/>
                    <a:p>
                      <a:pPr algn="l" fontAlgn="b"/>
                      <a:r>
                        <a:rPr lang="fi-FI" sz="1100" b="0" i="0" u="none" strike="noStrike">
                          <a:solidFill>
                            <a:srgbClr val="000000"/>
                          </a:solidFill>
                          <a:effectLst/>
                          <a:latin typeface="Calibri" panose="020F0502020204030204" pitchFamily="34" charset="0"/>
                        </a:rPr>
                        <a:t>Kertynyt yli-/alijäämä</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224 147</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253 176</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259 777</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291 793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292 235</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299 619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2,5</a:t>
                      </a:r>
                    </a:p>
                  </a:txBody>
                  <a:tcPr marL="36000" marR="36000" marT="7200" marB="7200" anchor="b"/>
                </a:tc>
                <a:extLst>
                  <a:ext uri="{0D108BD9-81ED-4DB2-BD59-A6C34878D82A}">
                    <a16:rowId xmlns:a16="http://schemas.microsoft.com/office/drawing/2014/main" val="2485195342"/>
                  </a:ext>
                </a:extLst>
              </a:tr>
              <a:tr h="198000">
                <a:tc>
                  <a:txBody>
                    <a:bodyPr/>
                    <a:lstStyle/>
                    <a:p>
                      <a:pPr algn="l" fontAlgn="b"/>
                      <a:r>
                        <a:rPr lang="fi-FI" sz="1100" b="0" i="0" u="none" strike="noStrike">
                          <a:solidFill>
                            <a:srgbClr val="000000"/>
                          </a:solidFill>
                          <a:effectLst/>
                          <a:latin typeface="Calibri" panose="020F0502020204030204" pitchFamily="34" charset="0"/>
                        </a:rPr>
                        <a:t>Konsernin vuosikate</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197 104</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305 548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309 623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310 921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263 257</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234 043*</a:t>
                      </a:r>
                    </a:p>
                  </a:txBody>
                  <a:tcPr marL="6350" marR="6350" marT="6350" marB="0" anchor="b"/>
                </a:tc>
                <a:tc>
                  <a:txBody>
                    <a:bodyPr/>
                    <a:lstStyle/>
                    <a:p>
                      <a:pPr algn="r" fontAlgn="b"/>
                      <a:r>
                        <a:rPr lang="fi-FI" sz="1100" b="0" i="0" u="none" strike="noStrike" dirty="0">
                          <a:solidFill>
                            <a:srgbClr val="000000"/>
                          </a:solidFill>
                          <a:effectLst/>
                          <a:latin typeface="Calibri" panose="020F0502020204030204" pitchFamily="34" charset="0"/>
                        </a:rPr>
                        <a:t>-10,2**</a:t>
                      </a:r>
                    </a:p>
                  </a:txBody>
                  <a:tcPr marL="6350" marR="6350" marT="6350" marB="0" anchor="b"/>
                </a:tc>
                <a:extLst>
                  <a:ext uri="{0D108BD9-81ED-4DB2-BD59-A6C34878D82A}">
                    <a16:rowId xmlns:a16="http://schemas.microsoft.com/office/drawing/2014/main" val="3039087736"/>
                  </a:ext>
                </a:extLst>
              </a:tr>
              <a:tr h="198000">
                <a:tc>
                  <a:txBody>
                    <a:bodyPr/>
                    <a:lstStyle/>
                    <a:p>
                      <a:pPr algn="l" fontAlgn="b"/>
                      <a:r>
                        <a:rPr lang="fi-FI" sz="1100" b="0" i="0" u="none" strike="noStrike">
                          <a:solidFill>
                            <a:srgbClr val="000000"/>
                          </a:solidFill>
                          <a:effectLst/>
                          <a:latin typeface="Calibri" panose="020F0502020204030204" pitchFamily="34" charset="0"/>
                        </a:rPr>
                        <a:t>Konsernilainat</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1 896 628</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2 014 311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2 048 488</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2 031 042</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2 144 382</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1 570 040*</a:t>
                      </a:r>
                    </a:p>
                  </a:txBody>
                  <a:tcPr marL="6350" marR="6350" marT="6350" marB="0" anchor="b"/>
                </a:tc>
                <a:tc>
                  <a:txBody>
                    <a:bodyPr/>
                    <a:lstStyle/>
                    <a:p>
                      <a:pPr algn="r" fontAlgn="b"/>
                      <a:r>
                        <a:rPr lang="fi-FI" sz="1100" b="0" i="0" u="none" strike="noStrike" dirty="0">
                          <a:solidFill>
                            <a:srgbClr val="000000"/>
                          </a:solidFill>
                          <a:effectLst/>
                          <a:latin typeface="Calibri" panose="020F0502020204030204" pitchFamily="34" charset="0"/>
                        </a:rPr>
                        <a:t>-26,1**</a:t>
                      </a:r>
                    </a:p>
                  </a:txBody>
                  <a:tcPr marL="6350" marR="6350" marT="6350" marB="0" anchor="b"/>
                </a:tc>
                <a:extLst>
                  <a:ext uri="{0D108BD9-81ED-4DB2-BD59-A6C34878D82A}">
                    <a16:rowId xmlns:a16="http://schemas.microsoft.com/office/drawing/2014/main" val="3570489955"/>
                  </a:ext>
                </a:extLst>
              </a:tr>
              <a:tr h="198000">
                <a:tc>
                  <a:txBody>
                    <a:bodyPr/>
                    <a:lstStyle/>
                    <a:p>
                      <a:pPr algn="l" fontAlgn="b"/>
                      <a:r>
                        <a:rPr lang="fi-FI" sz="1100" b="0" i="0" u="none" strike="noStrike">
                          <a:solidFill>
                            <a:srgbClr val="000000"/>
                          </a:solidFill>
                          <a:effectLst/>
                          <a:latin typeface="Calibri" panose="020F0502020204030204" pitchFamily="34" charset="0"/>
                        </a:rPr>
                        <a:t>Konsernin lainat ja vuokravastuut</a:t>
                      </a:r>
                    </a:p>
                  </a:txBody>
                  <a:tcPr marL="36000" marR="36000" marT="7200" marB="7200" anchor="b"/>
                </a:tc>
                <a:tc>
                  <a:txBody>
                    <a:bodyPr/>
                    <a:lstStyle/>
                    <a:p>
                      <a:pPr algn="r" fontAlgn="b"/>
                      <a:endParaRPr lang="fi-FI" sz="1100" b="0" i="0" u="none" strike="noStrike">
                        <a:solidFill>
                          <a:schemeClr val="tx1">
                            <a:lumMod val="50000"/>
                            <a:lumOff val="50000"/>
                          </a:schemeClr>
                        </a:solidFill>
                        <a:effectLst/>
                        <a:latin typeface="Calibri" panose="020F0502020204030204" pitchFamily="34" charset="0"/>
                      </a:endParaRPr>
                    </a:p>
                  </a:txBody>
                  <a:tcPr marL="36000" marR="36000" marT="7200" marB="7200" anchor="b"/>
                </a:tc>
                <a:tc>
                  <a:txBody>
                    <a:bodyPr/>
                    <a:lstStyle/>
                    <a:p>
                      <a:pPr algn="r" fontAlgn="b"/>
                      <a:endParaRPr lang="fi-FI" sz="1100" b="0" i="0" u="none" strike="noStrike" dirty="0">
                        <a:solidFill>
                          <a:schemeClr val="tx1">
                            <a:lumMod val="50000"/>
                            <a:lumOff val="50000"/>
                          </a:schemeClr>
                        </a:solidFill>
                        <a:effectLst/>
                        <a:latin typeface="Calibri" panose="020F0502020204030204" pitchFamily="34" charset="0"/>
                      </a:endParaRP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 </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2 367 389</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2 547 600</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1 871 077*</a:t>
                      </a:r>
                    </a:p>
                  </a:txBody>
                  <a:tcPr marL="6350" marR="6350" marT="6350" marB="0" anchor="b"/>
                </a:tc>
                <a:tc>
                  <a:txBody>
                    <a:bodyPr/>
                    <a:lstStyle/>
                    <a:p>
                      <a:pPr algn="r" fontAlgn="b"/>
                      <a:r>
                        <a:rPr lang="fi-FI" sz="1100" b="0" i="0" u="none" strike="noStrike" dirty="0">
                          <a:solidFill>
                            <a:srgbClr val="000000"/>
                          </a:solidFill>
                          <a:effectLst/>
                          <a:latin typeface="Calibri" panose="020F0502020204030204" pitchFamily="34" charset="0"/>
                        </a:rPr>
                        <a:t>-25,9**</a:t>
                      </a:r>
                    </a:p>
                  </a:txBody>
                  <a:tcPr marL="6350" marR="6350" marT="6350" marB="0" anchor="b"/>
                </a:tc>
                <a:extLst>
                  <a:ext uri="{0D108BD9-81ED-4DB2-BD59-A6C34878D82A}">
                    <a16:rowId xmlns:a16="http://schemas.microsoft.com/office/drawing/2014/main" val="389491602"/>
                  </a:ext>
                </a:extLst>
              </a:tr>
              <a:tr h="198000">
                <a:tc>
                  <a:txBody>
                    <a:bodyPr/>
                    <a:lstStyle/>
                    <a:p>
                      <a:pPr algn="l" fontAlgn="b"/>
                      <a:r>
                        <a:rPr lang="fi-FI" sz="1100" b="0" i="0" u="none" strike="noStrike">
                          <a:solidFill>
                            <a:srgbClr val="000000"/>
                          </a:solidFill>
                          <a:effectLst/>
                          <a:latin typeface="Calibri" panose="020F0502020204030204" pitchFamily="34" charset="0"/>
                        </a:rPr>
                        <a:t>Konsernin kertynyt yli-/alijäämä </a:t>
                      </a:r>
                    </a:p>
                  </a:txBody>
                  <a:tcPr marL="36000" marR="36000" marT="7200" marB="7200" anchor="b"/>
                </a:tc>
                <a:tc>
                  <a:txBody>
                    <a:bodyPr/>
                    <a:lstStyle/>
                    <a:p>
                      <a:pPr algn="r" fontAlgn="b"/>
                      <a:r>
                        <a:rPr lang="fi-FI" sz="1100" b="0" i="0" u="none" strike="noStrike">
                          <a:solidFill>
                            <a:schemeClr val="tx1">
                              <a:lumMod val="50000"/>
                              <a:lumOff val="50000"/>
                            </a:schemeClr>
                          </a:solidFill>
                          <a:effectLst/>
                          <a:latin typeface="Calibri" panose="020F0502020204030204" pitchFamily="34" charset="0"/>
                        </a:rPr>
                        <a:t>108 345</a:t>
                      </a:r>
                    </a:p>
                  </a:txBody>
                  <a:tcPr marL="36000" marR="36000" marT="7200" marB="7200" anchor="b"/>
                </a:tc>
                <a:tc>
                  <a:txBody>
                    <a:bodyPr/>
                    <a:lstStyle/>
                    <a:p>
                      <a:pPr algn="r" fontAlgn="b"/>
                      <a:r>
                        <a:rPr lang="fi-FI" sz="1100" b="0" i="0" u="none" strike="noStrike" dirty="0">
                          <a:solidFill>
                            <a:schemeClr val="tx1">
                              <a:lumMod val="50000"/>
                              <a:lumOff val="50000"/>
                            </a:schemeClr>
                          </a:solidFill>
                          <a:effectLst/>
                          <a:latin typeface="Calibri" panose="020F0502020204030204" pitchFamily="34" charset="0"/>
                        </a:rPr>
                        <a:t>187 453</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187 801</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273 910</a:t>
                      </a:r>
                    </a:p>
                  </a:txBody>
                  <a:tcPr marL="36000" marR="36000" marT="7200" marB="7200" anchor="b"/>
                </a:tc>
                <a:tc>
                  <a:txBody>
                    <a:bodyPr/>
                    <a:lstStyle/>
                    <a:p>
                      <a:pPr algn="r" fontAlgn="b"/>
                      <a:r>
                        <a:rPr lang="fi-FI" sz="1100" b="0" i="0" u="none" strike="noStrike">
                          <a:solidFill>
                            <a:srgbClr val="000000"/>
                          </a:solidFill>
                          <a:effectLst/>
                          <a:latin typeface="Calibri" panose="020F0502020204030204" pitchFamily="34" charset="0"/>
                        </a:rPr>
                        <a:t>315 631</a:t>
                      </a:r>
                    </a:p>
                  </a:txBody>
                  <a:tcPr marL="36000" marR="36000" marT="7200" marB="7200" anchor="b"/>
                </a:tc>
                <a:tc>
                  <a:txBody>
                    <a:bodyPr/>
                    <a:lstStyle/>
                    <a:p>
                      <a:pPr algn="r" fontAlgn="b"/>
                      <a:r>
                        <a:rPr lang="fi-FI" sz="1100" b="0" i="0" u="none" strike="noStrike" dirty="0">
                          <a:solidFill>
                            <a:srgbClr val="000000"/>
                          </a:solidFill>
                          <a:effectLst/>
                          <a:latin typeface="Calibri" panose="020F0502020204030204" pitchFamily="34" charset="0"/>
                        </a:rPr>
                        <a:t>327 862*</a:t>
                      </a:r>
                    </a:p>
                  </a:txBody>
                  <a:tcPr marL="6350" marR="6350" marT="6350" marB="0" anchor="b"/>
                </a:tc>
                <a:tc>
                  <a:txBody>
                    <a:bodyPr/>
                    <a:lstStyle/>
                    <a:p>
                      <a:pPr algn="r" fontAlgn="b"/>
                      <a:r>
                        <a:rPr lang="fi-FI" sz="1100" b="0" i="0" u="none" strike="noStrike" dirty="0">
                          <a:solidFill>
                            <a:srgbClr val="000000"/>
                          </a:solidFill>
                          <a:effectLst/>
                          <a:latin typeface="Calibri" panose="020F0502020204030204" pitchFamily="34" charset="0"/>
                        </a:rPr>
                        <a:t>5,2**</a:t>
                      </a:r>
                    </a:p>
                  </a:txBody>
                  <a:tcPr marL="6350" marR="6350" marT="6350" marB="0" anchor="b"/>
                </a:tc>
                <a:extLst>
                  <a:ext uri="{0D108BD9-81ED-4DB2-BD59-A6C34878D82A}">
                    <a16:rowId xmlns:a16="http://schemas.microsoft.com/office/drawing/2014/main" val="3381141143"/>
                  </a:ext>
                </a:extLst>
              </a:tr>
            </a:tbl>
          </a:graphicData>
        </a:graphic>
      </p:graphicFrame>
      <p:sp>
        <p:nvSpPr>
          <p:cNvPr id="6" name="Tekstiruutu 5">
            <a:extLst>
              <a:ext uri="{FF2B5EF4-FFF2-40B4-BE49-F238E27FC236}">
                <a16:creationId xmlns:a16="http://schemas.microsoft.com/office/drawing/2014/main" id="{2FCCFCAB-0601-4BE0-8044-1A1EE61D07ED}"/>
              </a:ext>
            </a:extLst>
          </p:cNvPr>
          <p:cNvSpPr txBox="1"/>
          <p:nvPr/>
        </p:nvSpPr>
        <p:spPr>
          <a:xfrm>
            <a:off x="75673" y="6651347"/>
            <a:ext cx="11857383" cy="215444"/>
          </a:xfrm>
          <a:prstGeom prst="rect">
            <a:avLst/>
          </a:prstGeom>
          <a:noFill/>
        </p:spPr>
        <p:txBody>
          <a:bodyPr wrap="square" rtlCol="0">
            <a:spAutoFit/>
          </a:bodyPr>
          <a:lstStyle/>
          <a:p>
            <a:r>
              <a:rPr lang="fi-FI" sz="800" dirty="0"/>
              <a:t>Lähde: Vuosittaiset kyselyt Pohjois-Savon kunnille</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3" name="Tekstiruutu 2">
            <a:extLst>
              <a:ext uri="{FF2B5EF4-FFF2-40B4-BE49-F238E27FC236}">
                <a16:creationId xmlns:a16="http://schemas.microsoft.com/office/drawing/2014/main" id="{06801309-59B7-28F8-2869-6952026787AE}"/>
              </a:ext>
            </a:extLst>
          </p:cNvPr>
          <p:cNvSpPr txBox="1"/>
          <p:nvPr/>
        </p:nvSpPr>
        <p:spPr>
          <a:xfrm>
            <a:off x="0" y="6515247"/>
            <a:ext cx="11365331" cy="215444"/>
          </a:xfrm>
          <a:prstGeom prst="rect">
            <a:avLst/>
          </a:prstGeom>
          <a:noFill/>
        </p:spPr>
        <p:txBody>
          <a:bodyPr wrap="square" rtlCol="0">
            <a:spAutoFit/>
          </a:bodyPr>
          <a:lstStyle/>
          <a:p>
            <a:r>
              <a:rPr lang="fi-FI" sz="800" dirty="0"/>
              <a:t>*Vuoden 2023 konsernitiedoista puuttuu Rautalammin tiedot. **Muutos vuoteen 2022 on laskettu ilman Rautalammin tietoja.</a:t>
            </a:r>
          </a:p>
        </p:txBody>
      </p:sp>
    </p:spTree>
    <p:extLst>
      <p:ext uri="{BB962C8B-B14F-4D97-AF65-F5344CB8AC3E}">
        <p14:creationId xmlns:p14="http://schemas.microsoft.com/office/powerpoint/2010/main" val="6727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ja vertailua vuoden 2022 tilinpäätöksiin 1/3</a:t>
            </a:r>
          </a:p>
        </p:txBody>
      </p:sp>
      <p:sp>
        <p:nvSpPr>
          <p:cNvPr id="12" name="Sisällön paikkamerkki 2">
            <a:extLst>
              <a:ext uri="{FF2B5EF4-FFF2-40B4-BE49-F238E27FC236}">
                <a16:creationId xmlns:a16="http://schemas.microsoft.com/office/drawing/2014/main" id="{6017FB8E-2980-A740-B287-CCBCF973FC35}"/>
              </a:ext>
            </a:extLst>
          </p:cNvPr>
          <p:cNvSpPr txBox="1">
            <a:spLocks/>
          </p:cNvSpPr>
          <p:nvPr/>
        </p:nvSpPr>
        <p:spPr>
          <a:xfrm>
            <a:off x="448455" y="1703259"/>
            <a:ext cx="11288840" cy="4833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fi-FI" sz="1800" b="1" u="sng" dirty="0"/>
              <a:t>Maakunnan…</a:t>
            </a:r>
          </a:p>
          <a:p>
            <a:pPr>
              <a:buFont typeface="Wingdings" panose="05000000000000000000" pitchFamily="2" charset="2"/>
              <a:buChar char="§"/>
            </a:pPr>
            <a:r>
              <a:rPr lang="fi-FI" sz="1600" b="1" dirty="0"/>
              <a:t>Toimintamenot </a:t>
            </a:r>
            <a:r>
              <a:rPr lang="fi-FI" sz="1600" dirty="0"/>
              <a:t>laskivat 57,3 %.</a:t>
            </a:r>
          </a:p>
          <a:p>
            <a:pPr lvl="1">
              <a:buFont typeface="Wingdings" panose="05000000000000000000" pitchFamily="2" charset="2"/>
              <a:buChar char="§"/>
            </a:pPr>
            <a:r>
              <a:rPr lang="fi-FI" sz="1400" dirty="0"/>
              <a:t>Henkilöstömenot laskivat 39,3 %.</a:t>
            </a:r>
          </a:p>
          <a:p>
            <a:pPr lvl="1">
              <a:buFont typeface="Wingdings" panose="05000000000000000000" pitchFamily="2" charset="2"/>
              <a:buChar char="§"/>
            </a:pPr>
            <a:r>
              <a:rPr lang="fi-FI" sz="1400" dirty="0"/>
              <a:t>Palvelujen ostot laskivat 74,8 %.</a:t>
            </a:r>
          </a:p>
          <a:p>
            <a:pPr>
              <a:buFont typeface="Wingdings" panose="05000000000000000000" pitchFamily="2" charset="2"/>
              <a:buChar char="§"/>
            </a:pPr>
            <a:r>
              <a:rPr lang="fi-FI" sz="1600" b="1" dirty="0"/>
              <a:t>Toimintatulot</a:t>
            </a:r>
            <a:r>
              <a:rPr lang="fi-FI" sz="1600" dirty="0"/>
              <a:t> laskivat 32,8 %.</a:t>
            </a:r>
          </a:p>
          <a:p>
            <a:pPr>
              <a:buFont typeface="Wingdings" panose="05000000000000000000" pitchFamily="2" charset="2"/>
              <a:buChar char="§"/>
            </a:pPr>
            <a:r>
              <a:rPr lang="fi-FI" sz="1600" b="1" dirty="0"/>
              <a:t>Toimintakate </a:t>
            </a:r>
            <a:r>
              <a:rPr lang="fi-FI" sz="1600" dirty="0"/>
              <a:t>pieneni 62,3 %.</a:t>
            </a:r>
          </a:p>
          <a:p>
            <a:pPr lvl="1">
              <a:buFont typeface="Wingdings" panose="05000000000000000000" pitchFamily="2" charset="2"/>
              <a:buChar char="§"/>
            </a:pPr>
            <a:r>
              <a:rPr lang="fi-FI" sz="1400" dirty="0"/>
              <a:t>Paras Leppävirralla (2 261 €/as.) ja heikoin Vesannolla (3 196 €/as.).</a:t>
            </a:r>
          </a:p>
          <a:p>
            <a:pPr>
              <a:buFont typeface="Wingdings" panose="05000000000000000000" pitchFamily="2" charset="2"/>
              <a:buChar char="§"/>
            </a:pPr>
            <a:r>
              <a:rPr lang="fi-FI" sz="1600" b="1" dirty="0"/>
              <a:t>Verotulot</a:t>
            </a:r>
            <a:r>
              <a:rPr lang="fi-FI" sz="1600" dirty="0"/>
              <a:t> laskivat 44,0 %</a:t>
            </a:r>
            <a:r>
              <a:rPr lang="fi-FI" sz="1400" dirty="0"/>
              <a:t>.</a:t>
            </a:r>
          </a:p>
          <a:p>
            <a:pPr lvl="1">
              <a:buFont typeface="Wingdings" panose="05000000000000000000" pitchFamily="2" charset="2"/>
              <a:buChar char="§"/>
            </a:pPr>
            <a:r>
              <a:rPr lang="fi-FI" sz="1400" dirty="0"/>
              <a:t>Kunnallisverotulot laskivat 50,0 % ja yhteisöverotulot 32,8 %</a:t>
            </a:r>
          </a:p>
          <a:p>
            <a:pPr lvl="1">
              <a:buFont typeface="Wingdings" panose="05000000000000000000" pitchFamily="2" charset="2"/>
              <a:buChar char="§"/>
            </a:pPr>
            <a:r>
              <a:rPr lang="fi-FI" sz="1400" dirty="0"/>
              <a:t>Kiinteistöverotulot kasvoivat 4,3 %.</a:t>
            </a:r>
          </a:p>
          <a:p>
            <a:pPr lvl="1">
              <a:buFont typeface="Wingdings" panose="05000000000000000000" pitchFamily="2" charset="2"/>
              <a:buChar char="§"/>
            </a:pPr>
            <a:r>
              <a:rPr lang="fi-FI" sz="1400" dirty="0"/>
              <a:t>Korkeimmat verotulot olivat Siilinjärvellä (2 780 €/as.) ja matalimmat Kiuruvedellä (1 943 €/as.).</a:t>
            </a:r>
          </a:p>
          <a:p>
            <a:pPr lvl="1">
              <a:buFont typeface="Wingdings" panose="05000000000000000000" pitchFamily="2" charset="2"/>
              <a:buChar char="§"/>
            </a:pPr>
            <a:r>
              <a:rPr lang="fi-FI" sz="1400" dirty="0"/>
              <a:t>Verotuloista oli kunnallisverotuloja 74 %, kiinteistöverotuloja 15 % ja yhteisöverotuloja 11 %.</a:t>
            </a:r>
          </a:p>
          <a:p>
            <a:pPr lvl="1">
              <a:buFont typeface="Wingdings" panose="05000000000000000000" pitchFamily="2" charset="2"/>
              <a:buChar char="§"/>
            </a:pPr>
            <a:r>
              <a:rPr lang="fi-FI" sz="1400" dirty="0"/>
              <a:t>Manner-Suomen kunnat eivät saaneet muuttaa tuloveroprosenttiaan vuodelle 2023. Kaikkien Manner-Suomen kuntien tuloveroprosenttia leikattiin 12,64 prosenttiyksiköllä. Pohjois-Savossa korkein tuloveroprosentti oli Rautalammilla (9,86 %). </a:t>
            </a:r>
          </a:p>
          <a:p>
            <a:pPr lvl="1">
              <a:buFont typeface="Wingdings" panose="05000000000000000000" pitchFamily="2" charset="2"/>
              <a:buChar char="§"/>
            </a:pPr>
            <a:r>
              <a:rPr lang="fi-FI" sz="1400" dirty="0"/>
              <a:t>Yleistä kiinteistöveroprosenttiaan korotti Keitele ja Tervo. Yleinen kiinteistöveroprosentti oli korkein Kaavilla (1,50 %).</a:t>
            </a:r>
          </a:p>
          <a:p>
            <a:pPr lvl="1">
              <a:buFont typeface="Wingdings" panose="05000000000000000000" pitchFamily="2" charset="2"/>
              <a:buChar char="§"/>
            </a:pPr>
            <a:r>
              <a:rPr lang="fi-FI" sz="1400" dirty="0"/>
              <a:t>Vakituisen asunnon kiinteistöveroprosenttia korotti Keitele. Vakituisen asuinrakennuksen veroprosentti oli korkein Vesannolla (0,80 %).</a:t>
            </a:r>
            <a:endParaRPr lang="fi-FI" sz="1100" dirty="0"/>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sp>
        <p:nvSpPr>
          <p:cNvPr id="6" name="Tekstiruutu 5">
            <a:extLst>
              <a:ext uri="{FF2B5EF4-FFF2-40B4-BE49-F238E27FC236}">
                <a16:creationId xmlns:a16="http://schemas.microsoft.com/office/drawing/2014/main" id="{619D3A95-18A5-C151-3B16-424DDB61BA9A}"/>
              </a:ext>
            </a:extLst>
          </p:cNvPr>
          <p:cNvSpPr txBox="1"/>
          <p:nvPr/>
        </p:nvSpPr>
        <p:spPr>
          <a:xfrm>
            <a:off x="-1" y="6627168"/>
            <a:ext cx="7533861" cy="215444"/>
          </a:xfrm>
          <a:prstGeom prst="rect">
            <a:avLst/>
          </a:prstGeom>
          <a:noFill/>
        </p:spPr>
        <p:txBody>
          <a:bodyPr wrap="square" rtlCol="0">
            <a:spAutoFit/>
          </a:bodyPr>
          <a:lstStyle/>
          <a:p>
            <a:r>
              <a:rPr lang="fi-FI" sz="800" dirty="0"/>
              <a:t>Lähde: Vuosittaiset kyselyt Pohjois-Savon kunnille</a:t>
            </a:r>
          </a:p>
        </p:txBody>
      </p:sp>
    </p:spTree>
    <p:extLst>
      <p:ext uri="{BB962C8B-B14F-4D97-AF65-F5344CB8AC3E}">
        <p14:creationId xmlns:p14="http://schemas.microsoft.com/office/powerpoint/2010/main" val="155290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ja vertailua vuoden 2022 tilinpäätöksiin 2/3</a:t>
            </a:r>
          </a:p>
        </p:txBody>
      </p:sp>
      <p:sp>
        <p:nvSpPr>
          <p:cNvPr id="12" name="Sisällön paikkamerkki 2">
            <a:extLst>
              <a:ext uri="{FF2B5EF4-FFF2-40B4-BE49-F238E27FC236}">
                <a16:creationId xmlns:a16="http://schemas.microsoft.com/office/drawing/2014/main" id="{6017FB8E-2980-A740-B287-CCBCF973FC35}"/>
              </a:ext>
            </a:extLst>
          </p:cNvPr>
          <p:cNvSpPr txBox="1">
            <a:spLocks/>
          </p:cNvSpPr>
          <p:nvPr/>
        </p:nvSpPr>
        <p:spPr>
          <a:xfrm>
            <a:off x="448455" y="1702800"/>
            <a:ext cx="11288840" cy="454333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fi-FI" sz="1900" b="1" u="sng" dirty="0"/>
              <a:t>Maakunnan…</a:t>
            </a:r>
          </a:p>
          <a:p>
            <a:pPr lvl="1">
              <a:lnSpc>
                <a:spcPct val="80000"/>
              </a:lnSpc>
              <a:buFont typeface="Wingdings" panose="05000000000000000000" pitchFamily="2" charset="2"/>
              <a:buChar char="§"/>
            </a:pPr>
            <a:r>
              <a:rPr lang="fi-FI" sz="1500" dirty="0"/>
              <a:t>Korkeimmat kunnallisverotulot olivat Siilinjärvellä (2 171 €/as.) ja heikoimmat Pielavedellä (1 318 €/as.).</a:t>
            </a:r>
          </a:p>
          <a:p>
            <a:pPr lvl="1">
              <a:lnSpc>
                <a:spcPct val="80000"/>
              </a:lnSpc>
              <a:buFont typeface="Wingdings" panose="05000000000000000000" pitchFamily="2" charset="2"/>
              <a:buChar char="§"/>
            </a:pPr>
            <a:r>
              <a:rPr lang="fi-FI" sz="1500" dirty="0"/>
              <a:t>Korkeimmat kiinteistöverotulot olivat Kaavilla (468 €/as.) ja heikoimmat Kiuruvedellä (212 €/as.).</a:t>
            </a:r>
          </a:p>
          <a:p>
            <a:pPr lvl="1">
              <a:lnSpc>
                <a:spcPct val="80000"/>
              </a:lnSpc>
              <a:buFont typeface="Wingdings" panose="05000000000000000000" pitchFamily="2" charset="2"/>
              <a:buChar char="§"/>
            </a:pPr>
            <a:r>
              <a:rPr lang="fi-FI" sz="1500" dirty="0"/>
              <a:t>Korkeimmat yhteisöverotulot olivat Rautavaaralla (870 €/as.) ja heikoimmat Lapinlahdella (191 €/as.). </a:t>
            </a:r>
          </a:p>
          <a:p>
            <a:pPr>
              <a:lnSpc>
                <a:spcPct val="80000"/>
              </a:lnSpc>
              <a:buFont typeface="Wingdings" panose="05000000000000000000" pitchFamily="2" charset="2"/>
              <a:buChar char="§"/>
            </a:pPr>
            <a:r>
              <a:rPr lang="fi-FI" sz="1700" b="1" dirty="0"/>
              <a:t>Valtionosuudet </a:t>
            </a:r>
            <a:r>
              <a:rPr lang="fi-FI" sz="1700" dirty="0"/>
              <a:t>laskivat 80,1 %.</a:t>
            </a:r>
            <a:endParaRPr lang="fi-FI" sz="1700" b="1" dirty="0"/>
          </a:p>
          <a:p>
            <a:pPr lvl="1">
              <a:lnSpc>
                <a:spcPct val="80000"/>
              </a:lnSpc>
              <a:buFont typeface="Wingdings" panose="05000000000000000000" pitchFamily="2" charset="2"/>
              <a:buChar char="§"/>
            </a:pPr>
            <a:r>
              <a:rPr lang="fi-FI" sz="1500" dirty="0"/>
              <a:t>Korkeimmat valtionosuudet olivat Vesannolla (1 465 €/as.) ja alhaisimmat Tuusniemellä (-35 €/as.).</a:t>
            </a:r>
          </a:p>
          <a:p>
            <a:pPr>
              <a:lnSpc>
                <a:spcPct val="80000"/>
              </a:lnSpc>
              <a:buFont typeface="Wingdings" panose="05000000000000000000" pitchFamily="2" charset="2"/>
              <a:buChar char="§"/>
            </a:pPr>
            <a:r>
              <a:rPr lang="fi-FI" sz="1700" b="1" dirty="0"/>
              <a:t>Verotuloihin perustuvaa valtionosuuksien tasausta</a:t>
            </a:r>
            <a:r>
              <a:rPr lang="fi-FI" sz="1700" dirty="0"/>
              <a:t> Pohjois-Savon kunnat saivat 67,7 milj. €.</a:t>
            </a:r>
          </a:p>
          <a:p>
            <a:pPr>
              <a:lnSpc>
                <a:spcPct val="80000"/>
              </a:lnSpc>
              <a:buFont typeface="Wingdings" panose="05000000000000000000" pitchFamily="2" charset="2"/>
              <a:buChar char="§"/>
            </a:pPr>
            <a:r>
              <a:rPr lang="fi-FI" sz="1700" b="1" dirty="0"/>
              <a:t>Käyttötulot </a:t>
            </a:r>
            <a:r>
              <a:rPr lang="fi-FI" sz="1700" dirty="0"/>
              <a:t>(toimintatulot, verotulot ja valtionosuudet) laskivat 53,6 %.</a:t>
            </a:r>
          </a:p>
          <a:p>
            <a:pPr lvl="1">
              <a:lnSpc>
                <a:spcPct val="80000"/>
              </a:lnSpc>
              <a:buFont typeface="Wingdings" panose="05000000000000000000" pitchFamily="2" charset="2"/>
              <a:buChar char="§"/>
            </a:pPr>
            <a:r>
              <a:rPr lang="fi-FI" sz="1500" dirty="0"/>
              <a:t>Käyttötulojen jakautuminen: toimintatulot 25 %, verotulot 61 % ja valtionosuudet 14 %.</a:t>
            </a:r>
          </a:p>
          <a:p>
            <a:pPr>
              <a:lnSpc>
                <a:spcPct val="80000"/>
              </a:lnSpc>
              <a:buFont typeface="Wingdings" panose="05000000000000000000" pitchFamily="2" charset="2"/>
              <a:buChar char="§"/>
            </a:pPr>
            <a:r>
              <a:rPr lang="fi-FI" sz="1700" b="1" dirty="0"/>
              <a:t>Vuosikate</a:t>
            </a:r>
            <a:r>
              <a:rPr lang="fi-FI" sz="1700" dirty="0"/>
              <a:t> oli 119 milj. €.</a:t>
            </a:r>
          </a:p>
          <a:p>
            <a:pPr lvl="1">
              <a:lnSpc>
                <a:spcPct val="80000"/>
              </a:lnSpc>
              <a:buFont typeface="Wingdings" panose="05000000000000000000" pitchFamily="2" charset="2"/>
              <a:buChar char="§"/>
            </a:pPr>
            <a:r>
              <a:rPr lang="fi-FI" sz="1500" dirty="0"/>
              <a:t>Paras vuosikate oli Vieremällä (911 €/as.) ja heikoin Tuusniemellä (-114 €/as.).</a:t>
            </a:r>
          </a:p>
          <a:p>
            <a:pPr lvl="1">
              <a:lnSpc>
                <a:spcPct val="80000"/>
              </a:lnSpc>
              <a:buFont typeface="Wingdings" panose="05000000000000000000" pitchFamily="2" charset="2"/>
              <a:buChar char="§"/>
            </a:pPr>
            <a:r>
              <a:rPr lang="fi-FI" sz="1500" dirty="0"/>
              <a:t>11 kunnan vuosikate riitti kattamaan poistot.</a:t>
            </a:r>
          </a:p>
          <a:p>
            <a:pPr>
              <a:lnSpc>
                <a:spcPct val="80000"/>
              </a:lnSpc>
              <a:buFont typeface="Wingdings" panose="05000000000000000000" pitchFamily="2" charset="2"/>
              <a:buChar char="§"/>
            </a:pPr>
            <a:r>
              <a:rPr lang="fi-FI" sz="1700" b="1" dirty="0"/>
              <a:t>Tilikauden tulos </a:t>
            </a:r>
            <a:r>
              <a:rPr lang="fi-FI" sz="1700" dirty="0"/>
              <a:t>oli 13,8 milj. €.</a:t>
            </a:r>
          </a:p>
          <a:p>
            <a:pPr lvl="1">
              <a:lnSpc>
                <a:spcPct val="80000"/>
              </a:lnSpc>
              <a:buFont typeface="Wingdings" panose="05000000000000000000" pitchFamily="2" charset="2"/>
              <a:buChar char="§"/>
            </a:pPr>
            <a:r>
              <a:rPr lang="fi-FI" sz="1500" dirty="0"/>
              <a:t>Seitsemän kunnan tilikauden tulos oli negatiivinen.</a:t>
            </a:r>
          </a:p>
          <a:p>
            <a:pPr>
              <a:lnSpc>
                <a:spcPct val="80000"/>
              </a:lnSpc>
              <a:buFont typeface="Wingdings" panose="05000000000000000000" pitchFamily="2" charset="2"/>
              <a:buChar char="§"/>
            </a:pPr>
            <a:r>
              <a:rPr lang="fi-FI" sz="1700" b="1" dirty="0"/>
              <a:t>Tilikaudelle tuli ylijäämää</a:t>
            </a:r>
            <a:r>
              <a:rPr lang="fi-FI" sz="1700" dirty="0"/>
              <a:t> 8,8 milj. €.</a:t>
            </a:r>
          </a:p>
          <a:p>
            <a:pPr>
              <a:lnSpc>
                <a:spcPct val="80000"/>
              </a:lnSpc>
              <a:buFont typeface="Wingdings" panose="05000000000000000000" pitchFamily="2" charset="2"/>
              <a:buChar char="§"/>
            </a:pPr>
            <a:r>
              <a:rPr lang="fi-FI" sz="1700" b="1" dirty="0"/>
              <a:t>Kertynyttä ylijäämää </a:t>
            </a:r>
            <a:r>
              <a:rPr lang="fi-FI" sz="1700" dirty="0"/>
              <a:t>oli 299,6 milj. €.</a:t>
            </a:r>
          </a:p>
          <a:p>
            <a:pPr lvl="1">
              <a:lnSpc>
                <a:spcPct val="80000"/>
              </a:lnSpc>
              <a:buFont typeface="Wingdings" panose="05000000000000000000" pitchFamily="2" charset="2"/>
              <a:buChar char="§"/>
            </a:pPr>
            <a:r>
              <a:rPr lang="fi-FI" sz="1500" dirty="0"/>
              <a:t>Yhdellä kunnalla oli taseessa kertynyttä alijäämää.</a:t>
            </a:r>
          </a:p>
          <a:p>
            <a:pPr lvl="1">
              <a:lnSpc>
                <a:spcPct val="80000"/>
              </a:lnSpc>
              <a:buFont typeface="Wingdings" panose="05000000000000000000" pitchFamily="2" charset="2"/>
              <a:buChar char="§"/>
            </a:pPr>
            <a:endParaRPr lang="fi-FI" sz="1400" dirty="0"/>
          </a:p>
          <a:p>
            <a:pPr lvl="1">
              <a:lnSpc>
                <a:spcPct val="80000"/>
              </a:lnSpc>
              <a:buFont typeface="Wingdings" panose="05000000000000000000" pitchFamily="2" charset="2"/>
              <a:buChar char="§"/>
            </a:pPr>
            <a:endParaRPr lang="fi-FI" sz="1400" dirty="0"/>
          </a:p>
          <a:p>
            <a:pPr marL="457200" lvl="1" indent="0">
              <a:lnSpc>
                <a:spcPct val="80000"/>
              </a:lnSpc>
              <a:buNone/>
            </a:pPr>
            <a:endParaRPr lang="fi-FI" sz="1200" b="1" dirty="0"/>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75864" y="6332259"/>
            <a:ext cx="2316136" cy="409184"/>
          </a:xfrm>
          <a:prstGeom prst="rect">
            <a:avLst/>
          </a:prstGeom>
        </p:spPr>
      </p:pic>
      <p:sp>
        <p:nvSpPr>
          <p:cNvPr id="6" name="Tekstiruutu 5">
            <a:extLst>
              <a:ext uri="{FF2B5EF4-FFF2-40B4-BE49-F238E27FC236}">
                <a16:creationId xmlns:a16="http://schemas.microsoft.com/office/drawing/2014/main" id="{EE943359-5BE6-A597-D187-A83AE4AD0997}"/>
              </a:ext>
            </a:extLst>
          </p:cNvPr>
          <p:cNvSpPr txBox="1"/>
          <p:nvPr/>
        </p:nvSpPr>
        <p:spPr>
          <a:xfrm>
            <a:off x="0" y="6627168"/>
            <a:ext cx="6096000" cy="215444"/>
          </a:xfrm>
          <a:prstGeom prst="rect">
            <a:avLst/>
          </a:prstGeom>
          <a:noFill/>
        </p:spPr>
        <p:txBody>
          <a:bodyPr wrap="square" rtlCol="0">
            <a:spAutoFit/>
          </a:bodyPr>
          <a:lstStyle/>
          <a:p>
            <a:r>
              <a:rPr lang="fi-FI" sz="800" dirty="0"/>
              <a:t>Lähde: Vuosittaiset kyselyt Pohjois-Savon kunnille</a:t>
            </a:r>
          </a:p>
        </p:txBody>
      </p:sp>
    </p:spTree>
    <p:extLst>
      <p:ext uri="{BB962C8B-B14F-4D97-AF65-F5344CB8AC3E}">
        <p14:creationId xmlns:p14="http://schemas.microsoft.com/office/powerpoint/2010/main" val="249713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8E1BF388-D4F2-9847-AEE5-BC1111CF8AF7}"/>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ja vertailua vuoden 2022 tilinpäätöksiin 3/3</a:t>
            </a:r>
          </a:p>
        </p:txBody>
      </p:sp>
      <p:sp>
        <p:nvSpPr>
          <p:cNvPr id="12" name="Sisällön paikkamerkki 2">
            <a:extLst>
              <a:ext uri="{FF2B5EF4-FFF2-40B4-BE49-F238E27FC236}">
                <a16:creationId xmlns:a16="http://schemas.microsoft.com/office/drawing/2014/main" id="{6017FB8E-2980-A740-B287-CCBCF973FC35}"/>
              </a:ext>
            </a:extLst>
          </p:cNvPr>
          <p:cNvSpPr txBox="1">
            <a:spLocks/>
          </p:cNvSpPr>
          <p:nvPr/>
        </p:nvSpPr>
        <p:spPr>
          <a:xfrm>
            <a:off x="451580" y="1702800"/>
            <a:ext cx="11288840" cy="492436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fi-FI" sz="1800" b="1" u="sng" dirty="0"/>
              <a:t>Maakunnan…</a:t>
            </a:r>
          </a:p>
          <a:p>
            <a:pPr>
              <a:lnSpc>
                <a:spcPct val="80000"/>
              </a:lnSpc>
              <a:buFont typeface="Wingdings" panose="05000000000000000000" pitchFamily="2" charset="2"/>
              <a:buChar char="§"/>
            </a:pPr>
            <a:r>
              <a:rPr lang="fi-FI" sz="1600" b="1" dirty="0"/>
              <a:t>Investointien määrä (brutto)</a:t>
            </a:r>
            <a:r>
              <a:rPr lang="fi-FI" sz="1600" dirty="0"/>
              <a:t> kasvoi vuoden 2022 162 milj. eurosta 190 milj. euroon.</a:t>
            </a:r>
          </a:p>
          <a:p>
            <a:pPr lvl="1">
              <a:lnSpc>
                <a:spcPct val="80000"/>
              </a:lnSpc>
              <a:buFont typeface="Wingdings" panose="05000000000000000000" pitchFamily="2" charset="2"/>
              <a:buChar char="§"/>
            </a:pPr>
            <a:r>
              <a:rPr lang="fi-FI" sz="1400" dirty="0"/>
              <a:t>Asukasta kohden eniten investoi Iisalmi (2 778 €/as.) ja vähiten Tervo (144 €/as.).</a:t>
            </a:r>
          </a:p>
          <a:p>
            <a:pPr>
              <a:lnSpc>
                <a:spcPct val="80000"/>
              </a:lnSpc>
              <a:buFont typeface="Wingdings" panose="05000000000000000000" pitchFamily="2" charset="2"/>
              <a:buChar char="§"/>
            </a:pPr>
            <a:r>
              <a:rPr lang="fi-FI" sz="1600" b="1" dirty="0"/>
              <a:t>Kuntien oma lainakanta </a:t>
            </a:r>
            <a:r>
              <a:rPr lang="fi-FI" sz="1600" dirty="0"/>
              <a:t>oli 977 milj. €.</a:t>
            </a:r>
          </a:p>
          <a:p>
            <a:pPr lvl="1">
              <a:lnSpc>
                <a:spcPct val="80000"/>
              </a:lnSpc>
              <a:buFont typeface="Wingdings" panose="05000000000000000000" pitchFamily="2" charset="2"/>
              <a:buChar char="§"/>
            </a:pPr>
            <a:r>
              <a:rPr lang="fi-FI" sz="1400" dirty="0"/>
              <a:t>Eniten velkaa asukasta kohden oli Varkaudella (5 502 €/as.) ja vähiten Leppävirralla (448 €/as.).</a:t>
            </a:r>
          </a:p>
          <a:p>
            <a:pPr lvl="1">
              <a:lnSpc>
                <a:spcPct val="80000"/>
              </a:lnSpc>
              <a:buFont typeface="Wingdings" panose="05000000000000000000" pitchFamily="2" charset="2"/>
              <a:buChar char="§"/>
            </a:pPr>
            <a:r>
              <a:rPr lang="fi-FI" sz="1400" dirty="0"/>
              <a:t>Investointitason ja lainamäärän kasvua selittää Iisalmen päätös lunastaa Ylä-Savon sote -kuntayhtymän omistamat kiinteistöt itselleen. </a:t>
            </a:r>
          </a:p>
          <a:p>
            <a:pPr>
              <a:lnSpc>
                <a:spcPct val="80000"/>
              </a:lnSpc>
              <a:buFont typeface="Wingdings" panose="05000000000000000000" pitchFamily="2" charset="2"/>
              <a:buChar char="§"/>
            </a:pPr>
            <a:r>
              <a:rPr lang="fi-FI" sz="1600" b="1" dirty="0"/>
              <a:t>Lainoja ja vuokravastuita</a:t>
            </a:r>
            <a:r>
              <a:rPr lang="fi-FI" sz="1600" dirty="0"/>
              <a:t> kunnilla oli yhteensä 1 170 milj. €.</a:t>
            </a:r>
          </a:p>
          <a:p>
            <a:pPr lvl="1">
              <a:lnSpc>
                <a:spcPct val="80000"/>
              </a:lnSpc>
              <a:buFont typeface="Wingdings" panose="05000000000000000000" pitchFamily="2" charset="2"/>
              <a:buChar char="§"/>
            </a:pPr>
            <a:r>
              <a:rPr lang="fi-FI" sz="1400" dirty="0"/>
              <a:t>Eniten lainoja ja vuokravastuita asukasta kohden oli Varkaudella (7 381 €/as.) ja vähiten Tuusniemellä (1 575 €/as.).</a:t>
            </a:r>
          </a:p>
          <a:p>
            <a:pPr>
              <a:lnSpc>
                <a:spcPct val="80000"/>
              </a:lnSpc>
              <a:buFont typeface="Wingdings" panose="05000000000000000000" pitchFamily="2" charset="2"/>
              <a:buChar char="§"/>
            </a:pPr>
            <a:r>
              <a:rPr lang="fi-FI" sz="1600" b="1" dirty="0"/>
              <a:t>Konsernilainoja </a:t>
            </a:r>
            <a:r>
              <a:rPr lang="fi-FI" sz="1600" dirty="0"/>
              <a:t>oli 1 570 milj. €.</a:t>
            </a:r>
          </a:p>
          <a:p>
            <a:pPr lvl="1">
              <a:lnSpc>
                <a:spcPct val="80000"/>
              </a:lnSpc>
              <a:buFont typeface="Wingdings" panose="05000000000000000000" pitchFamily="2" charset="2"/>
              <a:buChar char="§"/>
            </a:pPr>
            <a:r>
              <a:rPr lang="fi-FI" sz="1400" dirty="0"/>
              <a:t>Konsernilainoja oli asukasta kohden eniten Varkaudella (9 483 €/as.) ja vähiten Leppävirralla (1 716 €/as.).</a:t>
            </a:r>
          </a:p>
          <a:p>
            <a:pPr>
              <a:lnSpc>
                <a:spcPct val="80000"/>
              </a:lnSpc>
              <a:buFont typeface="Wingdings" panose="05000000000000000000" pitchFamily="2" charset="2"/>
              <a:buChar char="§"/>
            </a:pPr>
            <a:r>
              <a:rPr lang="fi-FI" sz="1600" b="1" dirty="0"/>
              <a:t>Konsernien lainat ja vuokravastuut</a:t>
            </a:r>
            <a:r>
              <a:rPr lang="fi-FI" sz="1600" dirty="0"/>
              <a:t> olivat yhteensä 1 871 milj. €.</a:t>
            </a:r>
          </a:p>
          <a:p>
            <a:pPr lvl="1">
              <a:lnSpc>
                <a:spcPct val="80000"/>
              </a:lnSpc>
              <a:buFont typeface="Wingdings" panose="05000000000000000000" pitchFamily="2" charset="2"/>
              <a:buChar char="§"/>
            </a:pPr>
            <a:r>
              <a:rPr lang="fi-FI" sz="1400" dirty="0"/>
              <a:t>Eniten konsernien lainoja ja vuokravastuita asukasta kohden oli Varkaudella (11 701 €/as.) ja vähiten Tuusniemellä (1 888 €/as.).</a:t>
            </a:r>
          </a:p>
          <a:p>
            <a:pPr>
              <a:lnSpc>
                <a:spcPct val="80000"/>
              </a:lnSpc>
              <a:buFont typeface="Wingdings" panose="05000000000000000000" pitchFamily="2" charset="2"/>
              <a:buChar char="§"/>
            </a:pPr>
            <a:r>
              <a:rPr lang="fi-FI" sz="1600" b="1" dirty="0"/>
              <a:t>Omavaraisuusaste (%)</a:t>
            </a:r>
            <a:r>
              <a:rPr lang="fi-FI" sz="1600" dirty="0"/>
              <a:t> oli paras Vieremällä (81 %) ja heikoin Kaavilla (39 %).</a:t>
            </a:r>
          </a:p>
          <a:p>
            <a:pPr lvl="1">
              <a:lnSpc>
                <a:spcPct val="80000"/>
              </a:lnSpc>
              <a:buFont typeface="Wingdings" panose="05000000000000000000" pitchFamily="2" charset="2"/>
              <a:buChar char="§"/>
            </a:pPr>
            <a:r>
              <a:rPr lang="fi-FI" sz="1400" dirty="0"/>
              <a:t>Kuuden kunnan omavaraisuusaste oli alle 50 %.</a:t>
            </a:r>
          </a:p>
          <a:p>
            <a:pPr>
              <a:lnSpc>
                <a:spcPct val="80000"/>
              </a:lnSpc>
              <a:buFont typeface="Wingdings" panose="05000000000000000000" pitchFamily="2" charset="2"/>
              <a:buChar char="§"/>
            </a:pPr>
            <a:r>
              <a:rPr lang="fi-FI" sz="1600" b="1" dirty="0"/>
              <a:t>Suhteellinen velkaantuneisuus (%) </a:t>
            </a:r>
            <a:r>
              <a:rPr lang="fi-FI" sz="1600" dirty="0"/>
              <a:t>oli alhaisin (paras) Leppävirralla (25 %) ja korkein Varkaudella (164 %).</a:t>
            </a:r>
          </a:p>
        </p:txBody>
      </p:sp>
      <p:pic>
        <p:nvPicPr>
          <p:cNvPr id="7" name="Kuva 6">
            <a:extLst>
              <a:ext uri="{FF2B5EF4-FFF2-40B4-BE49-F238E27FC236}">
                <a16:creationId xmlns:a16="http://schemas.microsoft.com/office/drawing/2014/main" id="{233DC356-48B9-8E47-86C0-F7011CFFEC9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75864" y="6332259"/>
            <a:ext cx="2316136" cy="409184"/>
          </a:xfrm>
          <a:prstGeom prst="rect">
            <a:avLst/>
          </a:prstGeom>
        </p:spPr>
      </p:pic>
      <p:sp>
        <p:nvSpPr>
          <p:cNvPr id="6" name="Tekstiruutu 5">
            <a:extLst>
              <a:ext uri="{FF2B5EF4-FFF2-40B4-BE49-F238E27FC236}">
                <a16:creationId xmlns:a16="http://schemas.microsoft.com/office/drawing/2014/main" id="{2FDB57A7-5F29-86B0-771C-BB267ADDE69C}"/>
              </a:ext>
            </a:extLst>
          </p:cNvPr>
          <p:cNvSpPr txBox="1"/>
          <p:nvPr/>
        </p:nvSpPr>
        <p:spPr>
          <a:xfrm>
            <a:off x="0" y="6661703"/>
            <a:ext cx="6096000" cy="215444"/>
          </a:xfrm>
          <a:prstGeom prst="rect">
            <a:avLst/>
          </a:prstGeom>
          <a:noFill/>
        </p:spPr>
        <p:txBody>
          <a:bodyPr wrap="square" rtlCol="0">
            <a:spAutoFit/>
          </a:bodyPr>
          <a:lstStyle/>
          <a:p>
            <a:r>
              <a:rPr lang="fi-FI" sz="800" dirty="0"/>
              <a:t>Lähde: Vuosittaiset kyselyt Pohjois-Savon kunnille</a:t>
            </a:r>
          </a:p>
        </p:txBody>
      </p:sp>
      <p:sp>
        <p:nvSpPr>
          <p:cNvPr id="2" name="Tekstiruutu 1">
            <a:extLst>
              <a:ext uri="{FF2B5EF4-FFF2-40B4-BE49-F238E27FC236}">
                <a16:creationId xmlns:a16="http://schemas.microsoft.com/office/drawing/2014/main" id="{FEEBC753-3CCF-4F13-5A05-068FE9720145}"/>
              </a:ext>
            </a:extLst>
          </p:cNvPr>
          <p:cNvSpPr txBox="1"/>
          <p:nvPr/>
        </p:nvSpPr>
        <p:spPr>
          <a:xfrm>
            <a:off x="0" y="6550493"/>
            <a:ext cx="11365331" cy="215444"/>
          </a:xfrm>
          <a:prstGeom prst="rect">
            <a:avLst/>
          </a:prstGeom>
          <a:noFill/>
        </p:spPr>
        <p:txBody>
          <a:bodyPr wrap="square" rtlCol="0">
            <a:spAutoFit/>
          </a:bodyPr>
          <a:lstStyle/>
          <a:p>
            <a:r>
              <a:rPr lang="fi-FI" sz="800" dirty="0"/>
              <a:t>HUOM! Koonnista puuttuu Rautalammin kunnan konsernitiedot. </a:t>
            </a:r>
          </a:p>
        </p:txBody>
      </p:sp>
    </p:spTree>
    <p:extLst>
      <p:ext uri="{BB962C8B-B14F-4D97-AF65-F5344CB8AC3E}">
        <p14:creationId xmlns:p14="http://schemas.microsoft.com/office/powerpoint/2010/main" val="159072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1/7 </a:t>
            </a:r>
            <a:br>
              <a:rPr lang="fi-FI" sz="30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CF2F3116-AD34-464E-BA9A-A2E3B79DC95B}"/>
              </a:ext>
            </a:extLst>
          </p:cNvPr>
          <p:cNvGraphicFramePr>
            <a:graphicFrameLocks noGrp="1"/>
          </p:cNvGraphicFramePr>
          <p:nvPr>
            <p:extLst>
              <p:ext uri="{D42A27DB-BD31-4B8C-83A1-F6EECF244321}">
                <p14:modId xmlns:p14="http://schemas.microsoft.com/office/powerpoint/2010/main" val="1754909747"/>
              </p:ext>
            </p:extLst>
          </p:nvPr>
        </p:nvGraphicFramePr>
        <p:xfrm>
          <a:off x="548877" y="1458876"/>
          <a:ext cx="11124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3149966210"/>
                    </a:ext>
                  </a:extLst>
                </a:gridCol>
                <a:gridCol w="792000">
                  <a:extLst>
                    <a:ext uri="{9D8B030D-6E8A-4147-A177-3AD203B41FA5}">
                      <a16:colId xmlns:a16="http://schemas.microsoft.com/office/drawing/2014/main" val="582295757"/>
                    </a:ext>
                  </a:extLst>
                </a:gridCol>
                <a:gridCol w="792000">
                  <a:extLst>
                    <a:ext uri="{9D8B030D-6E8A-4147-A177-3AD203B41FA5}">
                      <a16:colId xmlns:a16="http://schemas.microsoft.com/office/drawing/2014/main" val="3483607235"/>
                    </a:ext>
                  </a:extLst>
                </a:gridCol>
                <a:gridCol w="792000">
                  <a:extLst>
                    <a:ext uri="{9D8B030D-6E8A-4147-A177-3AD203B41FA5}">
                      <a16:colId xmlns:a16="http://schemas.microsoft.com/office/drawing/2014/main" val="1057784816"/>
                    </a:ext>
                  </a:extLst>
                </a:gridCol>
                <a:gridCol w="792000">
                  <a:extLst>
                    <a:ext uri="{9D8B030D-6E8A-4147-A177-3AD203B41FA5}">
                      <a16:colId xmlns:a16="http://schemas.microsoft.com/office/drawing/2014/main" val="2513661225"/>
                    </a:ext>
                  </a:extLst>
                </a:gridCol>
                <a:gridCol w="792000">
                  <a:extLst>
                    <a:ext uri="{9D8B030D-6E8A-4147-A177-3AD203B41FA5}">
                      <a16:colId xmlns:a16="http://schemas.microsoft.com/office/drawing/2014/main" val="3312164532"/>
                    </a:ext>
                  </a:extLst>
                </a:gridCol>
                <a:gridCol w="792000">
                  <a:extLst>
                    <a:ext uri="{9D8B030D-6E8A-4147-A177-3AD203B41FA5}">
                      <a16:colId xmlns:a16="http://schemas.microsoft.com/office/drawing/2014/main" val="4034823442"/>
                    </a:ext>
                  </a:extLst>
                </a:gridCol>
                <a:gridCol w="792000">
                  <a:extLst>
                    <a:ext uri="{9D8B030D-6E8A-4147-A177-3AD203B41FA5}">
                      <a16:colId xmlns:a16="http://schemas.microsoft.com/office/drawing/2014/main" val="2872086897"/>
                    </a:ext>
                  </a:extLst>
                </a:gridCol>
                <a:gridCol w="792000">
                  <a:extLst>
                    <a:ext uri="{9D8B030D-6E8A-4147-A177-3AD203B41FA5}">
                      <a16:colId xmlns:a16="http://schemas.microsoft.com/office/drawing/2014/main" val="3636052394"/>
                    </a:ext>
                  </a:extLst>
                </a:gridCol>
                <a:gridCol w="792000">
                  <a:extLst>
                    <a:ext uri="{9D8B030D-6E8A-4147-A177-3AD203B41FA5}">
                      <a16:colId xmlns:a16="http://schemas.microsoft.com/office/drawing/2014/main" val="3115215517"/>
                    </a:ext>
                  </a:extLst>
                </a:gridCol>
                <a:gridCol w="792000">
                  <a:extLst>
                    <a:ext uri="{9D8B030D-6E8A-4147-A177-3AD203B41FA5}">
                      <a16:colId xmlns:a16="http://schemas.microsoft.com/office/drawing/2014/main" val="698416851"/>
                    </a:ext>
                  </a:extLst>
                </a:gridCol>
                <a:gridCol w="792000">
                  <a:extLst>
                    <a:ext uri="{9D8B030D-6E8A-4147-A177-3AD203B41FA5}">
                      <a16:colId xmlns:a16="http://schemas.microsoft.com/office/drawing/2014/main" val="3260831221"/>
                    </a:ext>
                  </a:extLst>
                </a:gridCol>
                <a:gridCol w="792000">
                  <a:extLst>
                    <a:ext uri="{9D8B030D-6E8A-4147-A177-3AD203B41FA5}">
                      <a16:colId xmlns:a16="http://schemas.microsoft.com/office/drawing/2014/main" val="1756733325"/>
                    </a:ext>
                  </a:extLst>
                </a:gridCol>
                <a:gridCol w="792000">
                  <a:extLst>
                    <a:ext uri="{9D8B030D-6E8A-4147-A177-3AD203B41FA5}">
                      <a16:colId xmlns:a16="http://schemas.microsoft.com/office/drawing/2014/main" val="2971870886"/>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tulot </a:t>
                      </a:r>
                      <a:r>
                        <a:rPr lang="fi-FI" sz="1100" b="1" i="0" u="none" strike="noStrike" baseline="30000" dirty="0">
                          <a:solidFill>
                            <a:srgbClr val="000000"/>
                          </a:solidFill>
                          <a:effectLst/>
                          <a:latin typeface="Calibri" panose="020F0502020204030204" pitchFamily="34" charset="0"/>
                        </a:rPr>
                        <a:t>1)</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Valmistus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omaan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käyttöön</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Henkilöstö-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Palvelujen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ostot </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kate</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Verotulot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Kunnallis-</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Kiinteistö-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Yhteisö-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Valtion-</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osuudet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 </a:t>
                      </a:r>
                      <a:r>
                        <a:rPr lang="fi-FI" sz="1100" b="1" i="0" u="none" strike="noStrike" baseline="30000" dirty="0">
                          <a:solidFill>
                            <a:srgbClr val="000000"/>
                          </a:solidFill>
                          <a:effectLst/>
                          <a:latin typeface="Calibri" panose="020F0502020204030204" pitchFamily="34" charset="0"/>
                        </a:rPr>
                        <a:t>2)</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Käyttötulot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a:t>
                      </a:r>
                      <a:r>
                        <a:rPr lang="fi-FI" sz="1100" b="1" i="0" u="none" strike="noStrike" baseline="30000" dirty="0">
                          <a:solidFill>
                            <a:srgbClr val="000000"/>
                          </a:solidFill>
                          <a:effectLst/>
                          <a:latin typeface="Calibri" panose="020F0502020204030204" pitchFamily="34" charset="0"/>
                        </a:rPr>
                        <a:t> 3)</a:t>
                      </a:r>
                      <a:endParaRPr lang="fi-FI" sz="1100" b="1"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41 517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94 707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52 562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25 069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53 190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44 896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33 351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5 892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5 653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23 274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109 687</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dirty="0">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14 728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8 515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11 002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10 616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7 985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16 977</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8 375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6 485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6 266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3 823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1 184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8 431</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3 682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4 841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7 492</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6 879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22 225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14 097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8 128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20 957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14 759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11 276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9 840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31 478</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112 405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408 696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199 127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138 350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296 291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308 069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227 779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50 445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29 844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40 061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460 535</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28 402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15 718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7 607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21 824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18 047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14 000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2 309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1 738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7 863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32 488</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8 296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29 048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15 669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7 734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20 753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21 323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15 756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35 074</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dirty="0">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16 097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8 029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11 779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8 128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5 457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5 460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17 906</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11 627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6 206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8 954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7 127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737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11 771</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6 977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2 271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4 204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1 999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928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7 470</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15 909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78 397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42 207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17 835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62 489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59 031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46 101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6 767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6 163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11 096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86 035</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14 151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7 077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7 074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10 455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8 100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5 261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1 804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4 462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16 257</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6 103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24 947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13 408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6 270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18 844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15 869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11 263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2 006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2 600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5 171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27 143</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6 336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3 013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6 130</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4 333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3 005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5 349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753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8 471</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17 608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66 226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30 766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21 867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48 619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47 563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35 914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7 228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4 420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7 496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72 667</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3 678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6 054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4 025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524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9 578</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1 819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12 359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6 841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5 320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15 084</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dirty="0">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246 781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2 046</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868 581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440 775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273 294</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627 411</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599 924</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441 380</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89 858</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68 684</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133 969</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980 674</a:t>
                      </a:r>
                    </a:p>
                  </a:txBody>
                  <a:tcPr marL="36000" marR="36000" marT="18000" marB="18000" anchor="b"/>
                </a:tc>
                <a:extLst>
                  <a:ext uri="{0D108BD9-81ED-4DB2-BD59-A6C34878D82A}">
                    <a16:rowId xmlns:a16="http://schemas.microsoft.com/office/drawing/2014/main" val="2415787187"/>
                  </a:ext>
                </a:extLst>
              </a:tr>
            </a:tbl>
          </a:graphicData>
        </a:graphic>
      </p:graphicFrame>
      <p:sp>
        <p:nvSpPr>
          <p:cNvPr id="6" name="Tekstiruutu 5">
            <a:extLst>
              <a:ext uri="{FF2B5EF4-FFF2-40B4-BE49-F238E27FC236}">
                <a16:creationId xmlns:a16="http://schemas.microsoft.com/office/drawing/2014/main" id="{068A2293-41CE-4817-949D-3C459B86C15D}"/>
              </a:ext>
            </a:extLst>
          </p:cNvPr>
          <p:cNvSpPr txBox="1"/>
          <p:nvPr/>
        </p:nvSpPr>
        <p:spPr>
          <a:xfrm>
            <a:off x="0" y="6505384"/>
            <a:ext cx="7742583"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Ml. valmistus omaan käyttöön 2) Sis. verotulotasauksen 3) Toimintatulot + verotulot + valtionosuudet</a:t>
            </a:r>
          </a:p>
        </p:txBody>
      </p:sp>
    </p:spTree>
    <p:extLst>
      <p:ext uri="{BB962C8B-B14F-4D97-AF65-F5344CB8AC3E}">
        <p14:creationId xmlns:p14="http://schemas.microsoft.com/office/powerpoint/2010/main" val="51213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(€/as.) 2/7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5943" y="6332259"/>
            <a:ext cx="2316136" cy="409184"/>
          </a:xfrm>
          <a:prstGeom prst="rect">
            <a:avLst/>
          </a:prstGeom>
        </p:spPr>
      </p:pic>
      <p:sp>
        <p:nvSpPr>
          <p:cNvPr id="6" name="Tekstiruutu 5">
            <a:extLst>
              <a:ext uri="{FF2B5EF4-FFF2-40B4-BE49-F238E27FC236}">
                <a16:creationId xmlns:a16="http://schemas.microsoft.com/office/drawing/2014/main" id="{068A2293-41CE-4817-949D-3C459B86C15D}"/>
              </a:ext>
            </a:extLst>
          </p:cNvPr>
          <p:cNvSpPr txBox="1"/>
          <p:nvPr/>
        </p:nvSpPr>
        <p:spPr>
          <a:xfrm>
            <a:off x="0" y="6519446"/>
            <a:ext cx="7036904"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Ml. valmistus omaan käyttöön 2) Sis. verotulotasauksen 3) Toimintatulot + verotulot + valtionosuudet</a:t>
            </a:r>
          </a:p>
        </p:txBody>
      </p:sp>
      <p:graphicFrame>
        <p:nvGraphicFramePr>
          <p:cNvPr id="2" name="Taulukko 1">
            <a:extLst>
              <a:ext uri="{FF2B5EF4-FFF2-40B4-BE49-F238E27FC236}">
                <a16:creationId xmlns:a16="http://schemas.microsoft.com/office/drawing/2014/main" id="{0A211C22-B402-4BB3-9F41-BDB6DFD936E8}"/>
              </a:ext>
            </a:extLst>
          </p:cNvPr>
          <p:cNvGraphicFramePr>
            <a:graphicFrameLocks noGrp="1"/>
          </p:cNvGraphicFramePr>
          <p:nvPr>
            <p:extLst>
              <p:ext uri="{D42A27DB-BD31-4B8C-83A1-F6EECF244321}">
                <p14:modId xmlns:p14="http://schemas.microsoft.com/office/powerpoint/2010/main" val="703758312"/>
              </p:ext>
            </p:extLst>
          </p:nvPr>
        </p:nvGraphicFramePr>
        <p:xfrm>
          <a:off x="548877" y="1451532"/>
          <a:ext cx="11124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1326776602"/>
                    </a:ext>
                  </a:extLst>
                </a:gridCol>
                <a:gridCol w="792000">
                  <a:extLst>
                    <a:ext uri="{9D8B030D-6E8A-4147-A177-3AD203B41FA5}">
                      <a16:colId xmlns:a16="http://schemas.microsoft.com/office/drawing/2014/main" val="2036928829"/>
                    </a:ext>
                  </a:extLst>
                </a:gridCol>
                <a:gridCol w="792000">
                  <a:extLst>
                    <a:ext uri="{9D8B030D-6E8A-4147-A177-3AD203B41FA5}">
                      <a16:colId xmlns:a16="http://schemas.microsoft.com/office/drawing/2014/main" val="3392921623"/>
                    </a:ext>
                  </a:extLst>
                </a:gridCol>
                <a:gridCol w="792000">
                  <a:extLst>
                    <a:ext uri="{9D8B030D-6E8A-4147-A177-3AD203B41FA5}">
                      <a16:colId xmlns:a16="http://schemas.microsoft.com/office/drawing/2014/main" val="3320216551"/>
                    </a:ext>
                  </a:extLst>
                </a:gridCol>
                <a:gridCol w="792000">
                  <a:extLst>
                    <a:ext uri="{9D8B030D-6E8A-4147-A177-3AD203B41FA5}">
                      <a16:colId xmlns:a16="http://schemas.microsoft.com/office/drawing/2014/main" val="3072014635"/>
                    </a:ext>
                  </a:extLst>
                </a:gridCol>
                <a:gridCol w="792000">
                  <a:extLst>
                    <a:ext uri="{9D8B030D-6E8A-4147-A177-3AD203B41FA5}">
                      <a16:colId xmlns:a16="http://schemas.microsoft.com/office/drawing/2014/main" val="248013695"/>
                    </a:ext>
                  </a:extLst>
                </a:gridCol>
                <a:gridCol w="792000">
                  <a:extLst>
                    <a:ext uri="{9D8B030D-6E8A-4147-A177-3AD203B41FA5}">
                      <a16:colId xmlns:a16="http://schemas.microsoft.com/office/drawing/2014/main" val="3525512307"/>
                    </a:ext>
                  </a:extLst>
                </a:gridCol>
                <a:gridCol w="792000">
                  <a:extLst>
                    <a:ext uri="{9D8B030D-6E8A-4147-A177-3AD203B41FA5}">
                      <a16:colId xmlns:a16="http://schemas.microsoft.com/office/drawing/2014/main" val="906715317"/>
                    </a:ext>
                  </a:extLst>
                </a:gridCol>
                <a:gridCol w="792000">
                  <a:extLst>
                    <a:ext uri="{9D8B030D-6E8A-4147-A177-3AD203B41FA5}">
                      <a16:colId xmlns:a16="http://schemas.microsoft.com/office/drawing/2014/main" val="2419540668"/>
                    </a:ext>
                  </a:extLst>
                </a:gridCol>
                <a:gridCol w="792000">
                  <a:extLst>
                    <a:ext uri="{9D8B030D-6E8A-4147-A177-3AD203B41FA5}">
                      <a16:colId xmlns:a16="http://schemas.microsoft.com/office/drawing/2014/main" val="264635393"/>
                    </a:ext>
                  </a:extLst>
                </a:gridCol>
                <a:gridCol w="792000">
                  <a:extLst>
                    <a:ext uri="{9D8B030D-6E8A-4147-A177-3AD203B41FA5}">
                      <a16:colId xmlns:a16="http://schemas.microsoft.com/office/drawing/2014/main" val="439967929"/>
                    </a:ext>
                  </a:extLst>
                </a:gridCol>
                <a:gridCol w="792000">
                  <a:extLst>
                    <a:ext uri="{9D8B030D-6E8A-4147-A177-3AD203B41FA5}">
                      <a16:colId xmlns:a16="http://schemas.microsoft.com/office/drawing/2014/main" val="803864240"/>
                    </a:ext>
                  </a:extLst>
                </a:gridCol>
                <a:gridCol w="792000">
                  <a:extLst>
                    <a:ext uri="{9D8B030D-6E8A-4147-A177-3AD203B41FA5}">
                      <a16:colId xmlns:a16="http://schemas.microsoft.com/office/drawing/2014/main" val="1782330344"/>
                    </a:ext>
                  </a:extLst>
                </a:gridCol>
                <a:gridCol w="792000">
                  <a:extLst>
                    <a:ext uri="{9D8B030D-6E8A-4147-A177-3AD203B41FA5}">
                      <a16:colId xmlns:a16="http://schemas.microsoft.com/office/drawing/2014/main" val="1843155581"/>
                    </a:ext>
                  </a:extLst>
                </a:gridCol>
              </a:tblGrid>
              <a:tr h="511200">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31.12.2022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tulot </a:t>
                      </a:r>
                      <a:r>
                        <a:rPr lang="fi-FI" sz="1100" b="1" i="0" u="none" strike="noStrike" baseline="30000" dirty="0">
                          <a:solidFill>
                            <a:srgbClr val="000000"/>
                          </a:solidFill>
                          <a:effectLst/>
                          <a:latin typeface="Calibri" panose="020F0502020204030204" pitchFamily="34" charset="0"/>
                        </a:rPr>
                        <a:t>1)</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Valmistus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omaan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käyttöön</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Henkilöstö-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Palvelujen </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ostot </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Toiminta-</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kate</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Verotulot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Kunnallis-</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Kiinteistö-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0" i="1" u="none" strike="noStrike" dirty="0">
                          <a:solidFill>
                            <a:srgbClr val="000000"/>
                          </a:solidFill>
                          <a:effectLst/>
                          <a:latin typeface="Calibri" panose="020F0502020204030204" pitchFamily="34" charset="0"/>
                        </a:rPr>
                        <a:t>Yhteisö-</a:t>
                      </a:r>
                      <a:br>
                        <a:rPr lang="fi-FI" sz="1100" b="0" i="1" u="none" strike="noStrike" dirty="0">
                          <a:solidFill>
                            <a:srgbClr val="000000"/>
                          </a:solidFill>
                          <a:effectLst/>
                          <a:latin typeface="Calibri" panose="020F0502020204030204" pitchFamily="34" charset="0"/>
                        </a:rPr>
                      </a:br>
                      <a:r>
                        <a:rPr lang="fi-FI" sz="1100" b="0" i="1" u="none" strike="noStrike" dirty="0">
                          <a:solidFill>
                            <a:srgbClr val="000000"/>
                          </a:solidFill>
                          <a:effectLst/>
                          <a:latin typeface="Calibri" panose="020F0502020204030204" pitchFamily="34" charset="0"/>
                        </a:rPr>
                        <a:t>vero</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Valtion-</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osuudet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 </a:t>
                      </a:r>
                      <a:r>
                        <a:rPr lang="fi-FI" sz="1100" b="1" i="0" u="none" strike="noStrike" baseline="30000" dirty="0">
                          <a:solidFill>
                            <a:srgbClr val="000000"/>
                          </a:solidFill>
                          <a:effectLst/>
                          <a:latin typeface="Calibri" panose="020F0502020204030204" pitchFamily="34" charset="0"/>
                        </a:rPr>
                        <a:t>2)</a:t>
                      </a:r>
                      <a:endParaRPr lang="fi-FI" sz="1100" b="1" i="0" u="none" strike="noStrike" dirty="0">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Käyttötulot </a:t>
                      </a:r>
                      <a:br>
                        <a:rPr lang="fi-FI" sz="1100" b="1" i="0" u="none" strike="noStrike" dirty="0">
                          <a:solidFill>
                            <a:srgbClr val="000000"/>
                          </a:solidFill>
                          <a:effectLst/>
                          <a:latin typeface="Calibri" panose="020F0502020204030204" pitchFamily="34" charset="0"/>
                        </a:rPr>
                      </a:br>
                      <a:r>
                        <a:rPr lang="fi-FI" sz="1100" b="1" i="0" u="none" strike="noStrike" dirty="0">
                          <a:solidFill>
                            <a:srgbClr val="000000"/>
                          </a:solidFill>
                          <a:effectLst/>
                          <a:latin typeface="Calibri" panose="020F0502020204030204" pitchFamily="34" charset="0"/>
                        </a:rPr>
                        <a:t>yhteensä</a:t>
                      </a:r>
                      <a:r>
                        <a:rPr lang="fi-FI" sz="1100" b="1" i="0" u="none" strike="noStrike" baseline="30000" dirty="0">
                          <a:solidFill>
                            <a:srgbClr val="000000"/>
                          </a:solidFill>
                          <a:effectLst/>
                          <a:latin typeface="Calibri" panose="020F0502020204030204" pitchFamily="34" charset="0"/>
                        </a:rPr>
                        <a:t> 3)</a:t>
                      </a:r>
                      <a:endParaRPr lang="fi-FI" sz="1100" b="1" i="0" u="none" strike="noStrike" dirty="0">
                        <a:solidFill>
                          <a:srgbClr val="000000"/>
                        </a:solidFill>
                        <a:effectLst/>
                        <a:latin typeface="Calibri" panose="020F0502020204030204" pitchFamily="34" charset="0"/>
                      </a:endParaRPr>
                    </a:p>
                  </a:txBody>
                  <a:tcPr marL="36000" marR="36000" marT="18000" marB="18000" anchor="b"/>
                </a:tc>
                <a:extLst>
                  <a:ext uri="{0D108BD9-81ED-4DB2-BD59-A6C34878D82A}">
                    <a16:rowId xmlns:a16="http://schemas.microsoft.com/office/drawing/2014/main" val="999056895"/>
                  </a:ext>
                </a:extLst>
              </a:tr>
              <a:tr h="216000">
                <a:tc>
                  <a:txBody>
                    <a:bodyPr/>
                    <a:lstStyle/>
                    <a:p>
                      <a:pPr algn="l" fontAlgn="b"/>
                      <a:r>
                        <a:rPr lang="fi-FI" sz="1100" b="0" i="0" u="none" strike="noStrike" dirty="0">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4 553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2 527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1 205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2 557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2 158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1 119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5 273</a:t>
                      </a:r>
                    </a:p>
                  </a:txBody>
                  <a:tcPr marL="36000" marR="36000" marT="18000" marB="18000" anchor="b"/>
                </a:tc>
                <a:extLst>
                  <a:ext uri="{0D108BD9-81ED-4DB2-BD59-A6C34878D82A}">
                    <a16:rowId xmlns:a16="http://schemas.microsoft.com/office/drawing/2014/main" val="2321011447"/>
                  </a:ext>
                </a:extLst>
              </a:tr>
              <a:tr h="216000">
                <a:tc>
                  <a:txBody>
                    <a:bodyPr/>
                    <a:lstStyle/>
                    <a:p>
                      <a:pPr algn="l" fontAlgn="b"/>
                      <a:r>
                        <a:rPr lang="fi-FI" sz="1100" b="0" i="0" u="none" strike="noStrike" dirty="0">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1 876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2 338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3 739</a:t>
                      </a:r>
                    </a:p>
                  </a:txBody>
                  <a:tcPr marL="36000" marR="36000" marT="18000" marB="18000" anchor="b"/>
                </a:tc>
                <a:extLst>
                  <a:ext uri="{0D108BD9-81ED-4DB2-BD59-A6C34878D82A}">
                    <a16:rowId xmlns:a16="http://schemas.microsoft.com/office/drawing/2014/main" val="3024498286"/>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1 330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2 412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1 422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468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3 135</a:t>
                      </a:r>
                    </a:p>
                  </a:txBody>
                  <a:tcPr marL="36000" marR="36000" marT="18000" marB="18000" anchor="b"/>
                </a:tc>
                <a:extLst>
                  <a:ext uri="{0D108BD9-81ED-4DB2-BD59-A6C34878D82A}">
                    <a16:rowId xmlns:a16="http://schemas.microsoft.com/office/drawing/2014/main" val="276574132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3 732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310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3 692</a:t>
                      </a:r>
                    </a:p>
                  </a:txBody>
                  <a:tcPr marL="36000" marR="36000" marT="18000" marB="18000" anchor="b"/>
                </a:tc>
                <a:extLst>
                  <a:ext uri="{0D108BD9-81ED-4DB2-BD59-A6C34878D82A}">
                    <a16:rowId xmlns:a16="http://schemas.microsoft.com/office/drawing/2014/main" val="3068085836"/>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1 070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1 484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1 295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4 143</a:t>
                      </a:r>
                    </a:p>
                  </a:txBody>
                  <a:tcPr marL="36000" marR="36000" marT="18000" marB="18000" anchor="b"/>
                </a:tc>
                <a:extLst>
                  <a:ext uri="{0D108BD9-81ED-4DB2-BD59-A6C34878D82A}">
                    <a16:rowId xmlns:a16="http://schemas.microsoft.com/office/drawing/2014/main" val="2425049042"/>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2 513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3 757</a:t>
                      </a:r>
                    </a:p>
                  </a:txBody>
                  <a:tcPr marL="36000" marR="36000" marT="18000" marB="18000" anchor="b"/>
                </a:tc>
                <a:extLst>
                  <a:ext uri="{0D108BD9-81ED-4DB2-BD59-A6C34878D82A}">
                    <a16:rowId xmlns:a16="http://schemas.microsoft.com/office/drawing/2014/main" val="3019308716"/>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836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3 571</a:t>
                      </a:r>
                    </a:p>
                  </a:txBody>
                  <a:tcPr marL="36000" marR="36000" marT="18000" marB="18000" anchor="b"/>
                </a:tc>
                <a:extLst>
                  <a:ext uri="{0D108BD9-81ED-4DB2-BD59-A6C34878D82A}">
                    <a16:rowId xmlns:a16="http://schemas.microsoft.com/office/drawing/2014/main" val="824539909"/>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3 822</a:t>
                      </a:r>
                    </a:p>
                  </a:txBody>
                  <a:tcPr marL="36000" marR="36000" marT="18000" marB="18000" anchor="b"/>
                </a:tc>
                <a:extLst>
                  <a:ext uri="{0D108BD9-81ED-4DB2-BD59-A6C34878D82A}">
                    <a16:rowId xmlns:a16="http://schemas.microsoft.com/office/drawing/2014/main" val="1441136669"/>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1 043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1 963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1 319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4 325</a:t>
                      </a:r>
                    </a:p>
                  </a:txBody>
                  <a:tcPr marL="36000" marR="36000" marT="18000" marB="18000" anchor="b"/>
                </a:tc>
                <a:extLst>
                  <a:ext uri="{0D108BD9-81ED-4DB2-BD59-A6C34878D82A}">
                    <a16:rowId xmlns:a16="http://schemas.microsoft.com/office/drawing/2014/main" val="586094835"/>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2 094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1 081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3 021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1 710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3 971</a:t>
                      </a:r>
                    </a:p>
                  </a:txBody>
                  <a:tcPr marL="36000" marR="36000" marT="18000" marB="18000" anchor="b"/>
                </a:tc>
                <a:extLst>
                  <a:ext uri="{0D108BD9-81ED-4DB2-BD59-A6C34878D82A}">
                    <a16:rowId xmlns:a16="http://schemas.microsoft.com/office/drawing/2014/main" val="490792590"/>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4 724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2 349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1 353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870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5 058</a:t>
                      </a:r>
                    </a:p>
                  </a:txBody>
                  <a:tcPr marL="36000" marR="36000" marT="18000" marB="18000" anchor="b"/>
                </a:tc>
                <a:extLst>
                  <a:ext uri="{0D108BD9-81ED-4DB2-BD59-A6C34878D82A}">
                    <a16:rowId xmlns:a16="http://schemas.microsoft.com/office/drawing/2014/main" val="4063570999"/>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749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2 943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2 171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319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523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4 052</a:t>
                      </a:r>
                    </a:p>
                  </a:txBody>
                  <a:tcPr marL="36000" marR="36000" marT="18000" marB="18000" anchor="b"/>
                </a:tc>
                <a:extLst>
                  <a:ext uri="{0D108BD9-81ED-4DB2-BD59-A6C34878D82A}">
                    <a16:rowId xmlns:a16="http://schemas.microsoft.com/office/drawing/2014/main" val="2594982822"/>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1 006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3 854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1 926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2 847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4 427</a:t>
                      </a:r>
                    </a:p>
                  </a:txBody>
                  <a:tcPr marL="36000" marR="36000" marT="18000" marB="18000" anchor="b"/>
                </a:tc>
                <a:extLst>
                  <a:ext uri="{0D108BD9-81ED-4DB2-BD59-A6C34878D82A}">
                    <a16:rowId xmlns:a16="http://schemas.microsoft.com/office/drawing/2014/main" val="3300297390"/>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1 983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2 786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2 346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384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4 013</a:t>
                      </a:r>
                    </a:p>
                  </a:txBody>
                  <a:tcPr marL="36000" marR="36000" marT="18000" marB="18000" anchor="b"/>
                </a:tc>
                <a:extLst>
                  <a:ext uri="{0D108BD9-81ED-4DB2-BD59-A6C34878D82A}">
                    <a16:rowId xmlns:a16="http://schemas.microsoft.com/office/drawing/2014/main" val="2612208212"/>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1 795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1 524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2 602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1 386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368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4 254</a:t>
                      </a:r>
                    </a:p>
                  </a:txBody>
                  <a:tcPr marL="36000" marR="36000" marT="18000" marB="18000" anchor="b"/>
                </a:tc>
                <a:extLst>
                  <a:ext uri="{0D108BD9-81ED-4DB2-BD59-A6C34878D82A}">
                    <a16:rowId xmlns:a16="http://schemas.microsoft.com/office/drawing/2014/main" val="3277118997"/>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1 339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2 370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2 234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315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3 538</a:t>
                      </a:r>
                    </a:p>
                  </a:txBody>
                  <a:tcPr marL="36000" marR="36000" marT="18000" marB="18000" anchor="b"/>
                </a:tc>
                <a:extLst>
                  <a:ext uri="{0D108BD9-81ED-4DB2-BD59-A6C34878D82A}">
                    <a16:rowId xmlns:a16="http://schemas.microsoft.com/office/drawing/2014/main" val="3445070240"/>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3 352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1 557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1 107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2 461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2 407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379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3 678</a:t>
                      </a:r>
                    </a:p>
                  </a:txBody>
                  <a:tcPr marL="36000" marR="36000" marT="18000" marB="18000" anchor="b"/>
                </a:tc>
                <a:extLst>
                  <a:ext uri="{0D108BD9-81ED-4DB2-BD59-A6C34878D82A}">
                    <a16:rowId xmlns:a16="http://schemas.microsoft.com/office/drawing/2014/main" val="1290548774"/>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4 664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1 891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1 942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3 196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2 125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1 465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5 057</a:t>
                      </a:r>
                    </a:p>
                  </a:txBody>
                  <a:tcPr marL="36000" marR="36000" marT="18000" marB="18000" anchor="b"/>
                </a:tc>
                <a:extLst>
                  <a:ext uri="{0D108BD9-81ED-4DB2-BD59-A6C34878D82A}">
                    <a16:rowId xmlns:a16="http://schemas.microsoft.com/office/drawing/2014/main" val="1098989671"/>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1 996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988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3 076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1 552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796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1 206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4 402</a:t>
                      </a:r>
                    </a:p>
                  </a:txBody>
                  <a:tcPr marL="36000" marR="36000" marT="18000" marB="18000" anchor="b"/>
                </a:tc>
                <a:extLst>
                  <a:ext uri="{0D108BD9-81ED-4DB2-BD59-A6C34878D82A}">
                    <a16:rowId xmlns:a16="http://schemas.microsoft.com/office/drawing/2014/main" val="3127333359"/>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996</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8</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3 507</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1 780</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1 103</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2 533</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2 422</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1 782</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363</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277</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541</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3 959</a:t>
                      </a:r>
                    </a:p>
                  </a:txBody>
                  <a:tcPr marL="36000" marR="36000" marT="18000" marB="18000" anchor="b"/>
                </a:tc>
                <a:extLst>
                  <a:ext uri="{0D108BD9-81ED-4DB2-BD59-A6C34878D82A}">
                    <a16:rowId xmlns:a16="http://schemas.microsoft.com/office/drawing/2014/main" val="3771200098"/>
                  </a:ext>
                </a:extLst>
              </a:tr>
            </a:tbl>
          </a:graphicData>
        </a:graphic>
      </p:graphicFrame>
    </p:spTree>
    <p:extLst>
      <p:ext uri="{BB962C8B-B14F-4D97-AF65-F5344CB8AC3E}">
        <p14:creationId xmlns:p14="http://schemas.microsoft.com/office/powerpoint/2010/main" val="76361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E4F8491-AF3F-C14A-BED4-E48810A92E9C}"/>
              </a:ext>
            </a:extLst>
          </p:cNvPr>
          <p:cNvSpPr>
            <a:spLocks noGrp="1"/>
          </p:cNvSpPr>
          <p:nvPr>
            <p:ph type="title"/>
          </p:nvPr>
        </p:nvSpPr>
        <p:spPr>
          <a:xfrm>
            <a:off x="448456" y="365125"/>
            <a:ext cx="11288842" cy="1325563"/>
          </a:xfrm>
        </p:spPr>
        <p:txBody>
          <a:bodyPr>
            <a:normAutofit/>
          </a:bodyPr>
          <a:lstStyle/>
          <a:p>
            <a:r>
              <a:rPr lang="fi-FI" sz="3000" dirty="0"/>
              <a:t>Pohjois-Savon kuntien tilinpäätökset v. 2023 (1 000 €) 3/7 </a:t>
            </a:r>
            <a:br>
              <a:rPr lang="fi-FI" sz="3400" dirty="0"/>
            </a:br>
            <a:r>
              <a:rPr lang="fi-FI" sz="1800" dirty="0"/>
              <a:t>(ml. liikelaitokset) (tiedot sisältävät vain ulkoiset menot ja tulot)</a:t>
            </a:r>
          </a:p>
        </p:txBody>
      </p:sp>
      <p:pic>
        <p:nvPicPr>
          <p:cNvPr id="7" name="Kuva 6">
            <a:extLst>
              <a:ext uri="{FF2B5EF4-FFF2-40B4-BE49-F238E27FC236}">
                <a16:creationId xmlns:a16="http://schemas.microsoft.com/office/drawing/2014/main" id="{34C10C92-2E94-7A44-BD24-737A3C0041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55943" y="6332259"/>
            <a:ext cx="2316136" cy="409184"/>
          </a:xfrm>
          <a:prstGeom prst="rect">
            <a:avLst/>
          </a:prstGeom>
        </p:spPr>
      </p:pic>
      <p:graphicFrame>
        <p:nvGraphicFramePr>
          <p:cNvPr id="5" name="Taulukko 4">
            <a:extLst>
              <a:ext uri="{FF2B5EF4-FFF2-40B4-BE49-F238E27FC236}">
                <a16:creationId xmlns:a16="http://schemas.microsoft.com/office/drawing/2014/main" id="{5798DA2E-227C-43BD-BC82-9983C036DEE9}"/>
              </a:ext>
            </a:extLst>
          </p:cNvPr>
          <p:cNvGraphicFramePr>
            <a:graphicFrameLocks noGrp="1"/>
          </p:cNvGraphicFramePr>
          <p:nvPr>
            <p:extLst>
              <p:ext uri="{D42A27DB-BD31-4B8C-83A1-F6EECF244321}">
                <p14:modId xmlns:p14="http://schemas.microsoft.com/office/powerpoint/2010/main" val="4175660601"/>
              </p:ext>
            </p:extLst>
          </p:nvPr>
        </p:nvGraphicFramePr>
        <p:xfrm>
          <a:off x="710877" y="1498819"/>
          <a:ext cx="10764000" cy="4858920"/>
        </p:xfrm>
        <a:graphic>
          <a:graphicData uri="http://schemas.openxmlformats.org/drawingml/2006/table">
            <a:tbl>
              <a:tblPr firstRow="1" bandRow="1">
                <a:tableStyleId>{9D7B26C5-4107-4FEC-AEDC-1716B250A1EF}</a:tableStyleId>
              </a:tblPr>
              <a:tblGrid>
                <a:gridCol w="828000">
                  <a:extLst>
                    <a:ext uri="{9D8B030D-6E8A-4147-A177-3AD203B41FA5}">
                      <a16:colId xmlns:a16="http://schemas.microsoft.com/office/drawing/2014/main" val="3149966210"/>
                    </a:ext>
                  </a:extLst>
                </a:gridCol>
                <a:gridCol w="828000">
                  <a:extLst>
                    <a:ext uri="{9D8B030D-6E8A-4147-A177-3AD203B41FA5}">
                      <a16:colId xmlns:a16="http://schemas.microsoft.com/office/drawing/2014/main" val="582295757"/>
                    </a:ext>
                  </a:extLst>
                </a:gridCol>
                <a:gridCol w="828000">
                  <a:extLst>
                    <a:ext uri="{9D8B030D-6E8A-4147-A177-3AD203B41FA5}">
                      <a16:colId xmlns:a16="http://schemas.microsoft.com/office/drawing/2014/main" val="3483607235"/>
                    </a:ext>
                  </a:extLst>
                </a:gridCol>
                <a:gridCol w="828000">
                  <a:extLst>
                    <a:ext uri="{9D8B030D-6E8A-4147-A177-3AD203B41FA5}">
                      <a16:colId xmlns:a16="http://schemas.microsoft.com/office/drawing/2014/main" val="1057784816"/>
                    </a:ext>
                  </a:extLst>
                </a:gridCol>
                <a:gridCol w="828000">
                  <a:extLst>
                    <a:ext uri="{9D8B030D-6E8A-4147-A177-3AD203B41FA5}">
                      <a16:colId xmlns:a16="http://schemas.microsoft.com/office/drawing/2014/main" val="2513661225"/>
                    </a:ext>
                  </a:extLst>
                </a:gridCol>
                <a:gridCol w="828000">
                  <a:extLst>
                    <a:ext uri="{9D8B030D-6E8A-4147-A177-3AD203B41FA5}">
                      <a16:colId xmlns:a16="http://schemas.microsoft.com/office/drawing/2014/main" val="3312164532"/>
                    </a:ext>
                  </a:extLst>
                </a:gridCol>
                <a:gridCol w="828000">
                  <a:extLst>
                    <a:ext uri="{9D8B030D-6E8A-4147-A177-3AD203B41FA5}">
                      <a16:colId xmlns:a16="http://schemas.microsoft.com/office/drawing/2014/main" val="4034823442"/>
                    </a:ext>
                  </a:extLst>
                </a:gridCol>
                <a:gridCol w="828000">
                  <a:extLst>
                    <a:ext uri="{9D8B030D-6E8A-4147-A177-3AD203B41FA5}">
                      <a16:colId xmlns:a16="http://schemas.microsoft.com/office/drawing/2014/main" val="2872086897"/>
                    </a:ext>
                  </a:extLst>
                </a:gridCol>
                <a:gridCol w="828000">
                  <a:extLst>
                    <a:ext uri="{9D8B030D-6E8A-4147-A177-3AD203B41FA5}">
                      <a16:colId xmlns:a16="http://schemas.microsoft.com/office/drawing/2014/main" val="3636052394"/>
                    </a:ext>
                  </a:extLst>
                </a:gridCol>
                <a:gridCol w="828000">
                  <a:extLst>
                    <a:ext uri="{9D8B030D-6E8A-4147-A177-3AD203B41FA5}">
                      <a16:colId xmlns:a16="http://schemas.microsoft.com/office/drawing/2014/main" val="3115215517"/>
                    </a:ext>
                  </a:extLst>
                </a:gridCol>
                <a:gridCol w="828000">
                  <a:extLst>
                    <a:ext uri="{9D8B030D-6E8A-4147-A177-3AD203B41FA5}">
                      <a16:colId xmlns:a16="http://schemas.microsoft.com/office/drawing/2014/main" val="698416851"/>
                    </a:ext>
                  </a:extLst>
                </a:gridCol>
                <a:gridCol w="828000">
                  <a:extLst>
                    <a:ext uri="{9D8B030D-6E8A-4147-A177-3AD203B41FA5}">
                      <a16:colId xmlns:a16="http://schemas.microsoft.com/office/drawing/2014/main" val="3260831221"/>
                    </a:ext>
                  </a:extLst>
                </a:gridCol>
                <a:gridCol w="828000">
                  <a:extLst>
                    <a:ext uri="{9D8B030D-6E8A-4147-A177-3AD203B41FA5}">
                      <a16:colId xmlns:a16="http://schemas.microsoft.com/office/drawing/2014/main" val="1756733325"/>
                    </a:ext>
                  </a:extLst>
                </a:gridCol>
              </a:tblGrid>
              <a:tr h="214205">
                <a:tc>
                  <a:txBody>
                    <a:bodyPr/>
                    <a:lstStyle/>
                    <a:p>
                      <a:pPr algn="l" fontAlgn="b"/>
                      <a:r>
                        <a:rPr lang="fi-FI" sz="1100" b="0" i="0" u="none" strike="noStrike" dirty="0">
                          <a:solidFill>
                            <a:srgbClr val="000000"/>
                          </a:solidFill>
                          <a:effectLst/>
                          <a:latin typeface="Calibri" panose="020F0502020204030204" pitchFamily="34" charset="0"/>
                        </a:rPr>
                        <a:t>Kunta</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Väestö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31.12.</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2022</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tulot </a:t>
                      </a:r>
                      <a:r>
                        <a:rPr lang="fi-FI" sz="1100" b="1" i="0" u="none" strike="noStrike" baseline="30000">
                          <a:solidFill>
                            <a:srgbClr val="000000"/>
                          </a:solidFill>
                          <a:effectLst/>
                          <a:latin typeface="Calibri" panose="020F0502020204030204" pitchFamily="34" charset="0"/>
                        </a:rPr>
                        <a:t>1)</a:t>
                      </a:r>
                      <a:endParaRPr lang="fi-FI" sz="1100" b="1" i="0" u="none" strike="noStrike">
                        <a:solidFill>
                          <a:srgbClr val="000000"/>
                        </a:solidFill>
                        <a:effectLst/>
                        <a:latin typeface="Calibri" panose="020F0502020204030204" pitchFamily="34" charset="0"/>
                      </a:endParaRP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Myynti-</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Maksu-</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Tuet ja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avustukset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Muut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toiminta-</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tulot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Valmistus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omaan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käyttöön</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menot </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yhteensä</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Henkilöstö-</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Palvelujen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ostot</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Muut </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toiminta-</a:t>
                      </a:r>
                      <a:br>
                        <a:rPr lang="fi-FI" sz="1100" b="0" i="1" u="none" strike="noStrike">
                          <a:solidFill>
                            <a:srgbClr val="000000"/>
                          </a:solidFill>
                          <a:effectLst/>
                          <a:latin typeface="Calibri" panose="020F0502020204030204" pitchFamily="34" charset="0"/>
                        </a:rPr>
                      </a:br>
                      <a:r>
                        <a:rPr lang="fi-FI" sz="1100" b="0" i="1" u="none" strike="noStrike">
                          <a:solidFill>
                            <a:srgbClr val="000000"/>
                          </a:solidFill>
                          <a:effectLst/>
                          <a:latin typeface="Calibri" panose="020F0502020204030204" pitchFamily="34" charset="0"/>
                        </a:rPr>
                        <a:t>menot</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Toiminta-</a:t>
                      </a:r>
                      <a:br>
                        <a:rPr lang="fi-FI" sz="1100" b="1" i="0" u="none" strike="noStrike">
                          <a:solidFill>
                            <a:srgbClr val="000000"/>
                          </a:solidFill>
                          <a:effectLst/>
                          <a:latin typeface="Calibri" panose="020F0502020204030204" pitchFamily="34" charset="0"/>
                        </a:rPr>
                      </a:br>
                      <a:r>
                        <a:rPr lang="fi-FI" sz="1100" b="1" i="0" u="none" strike="noStrike">
                          <a:solidFill>
                            <a:srgbClr val="000000"/>
                          </a:solidFill>
                          <a:effectLst/>
                          <a:latin typeface="Calibri" panose="020F0502020204030204" pitchFamily="34" charset="0"/>
                        </a:rPr>
                        <a:t>kate</a:t>
                      </a:r>
                    </a:p>
                  </a:txBody>
                  <a:tcPr marL="36000" marR="36000" marT="18000" marB="18000" anchor="b"/>
                </a:tc>
                <a:extLst>
                  <a:ext uri="{0D108BD9-81ED-4DB2-BD59-A6C34878D82A}">
                    <a16:rowId xmlns:a16="http://schemas.microsoft.com/office/drawing/2014/main" val="314199373"/>
                  </a:ext>
                </a:extLst>
              </a:tr>
              <a:tr h="216000">
                <a:tc>
                  <a:txBody>
                    <a:bodyPr/>
                    <a:lstStyle/>
                    <a:p>
                      <a:pPr algn="l" fontAlgn="b"/>
                      <a:r>
                        <a:rPr lang="fi-FI" sz="1100" b="0" i="0" u="none" strike="noStrike">
                          <a:solidFill>
                            <a:srgbClr val="000000"/>
                          </a:solidFill>
                          <a:effectLst/>
                          <a:latin typeface="Calibri" panose="020F0502020204030204" pitchFamily="34" charset="0"/>
                        </a:rPr>
                        <a:t>Iisalmi</a:t>
                      </a:r>
                    </a:p>
                  </a:txBody>
                  <a:tcPr marL="36000" marR="36000" marT="18000" marB="18000" anchor="b"/>
                </a:tc>
                <a:tc>
                  <a:txBody>
                    <a:bodyPr/>
                    <a:lstStyle/>
                    <a:p>
                      <a:pPr algn="r" fontAlgn="b"/>
                      <a:r>
                        <a:rPr lang="fi-FI" sz="1100" b="0" i="0" u="none" strike="noStrike" dirty="0">
                          <a:solidFill>
                            <a:srgbClr val="000000"/>
                          </a:solidFill>
                          <a:effectLst/>
                          <a:latin typeface="Calibri" panose="020F0502020204030204" pitchFamily="34" charset="0"/>
                        </a:rPr>
                        <a:t>20 801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41 517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25 736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3 874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9 166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94 707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52 562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25 069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17 076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53 190</a:t>
                      </a:r>
                    </a:p>
                  </a:txBody>
                  <a:tcPr marL="36000" marR="36000" marT="18000" marB="18000" anchor="b"/>
                </a:tc>
                <a:extLst>
                  <a:ext uri="{0D108BD9-81ED-4DB2-BD59-A6C34878D82A}">
                    <a16:rowId xmlns:a16="http://schemas.microsoft.com/office/drawing/2014/main" val="437490672"/>
                  </a:ext>
                </a:extLst>
              </a:tr>
              <a:tr h="216000">
                <a:tc>
                  <a:txBody>
                    <a:bodyPr/>
                    <a:lstStyle/>
                    <a:p>
                      <a:pPr algn="l" fontAlgn="b"/>
                      <a:r>
                        <a:rPr lang="fi-FI" sz="1100" b="0" i="0" u="none" strike="noStrike">
                          <a:solidFill>
                            <a:srgbClr val="000000"/>
                          </a:solidFill>
                          <a:effectLst/>
                          <a:latin typeface="Calibri" panose="020F0502020204030204" pitchFamily="34" charset="0"/>
                        </a:rPr>
                        <a:t>Joroinen</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1 692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14 728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8 515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11 002</a:t>
                      </a:r>
                    </a:p>
                  </a:txBody>
                  <a:tcPr marL="36000" marR="36000" marT="18000" marB="18000" anchor="b"/>
                </a:tc>
                <a:extLst>
                  <a:ext uri="{0D108BD9-81ED-4DB2-BD59-A6C34878D82A}">
                    <a16:rowId xmlns:a16="http://schemas.microsoft.com/office/drawing/2014/main" val="3225111538"/>
                  </a:ext>
                </a:extLst>
              </a:tr>
              <a:tr h="216000">
                <a:tc>
                  <a:txBody>
                    <a:bodyPr/>
                    <a:lstStyle/>
                    <a:p>
                      <a:pPr algn="l" fontAlgn="b"/>
                      <a:r>
                        <a:rPr lang="fi-FI" sz="1100" b="0" i="0" u="none" strike="noStrike">
                          <a:solidFill>
                            <a:srgbClr val="000000"/>
                          </a:solidFill>
                          <a:effectLst/>
                          <a:latin typeface="Calibri" panose="020F0502020204030204" pitchFamily="34" charset="0"/>
                        </a:rPr>
                        <a:t>Kaavi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499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8 375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6 485</a:t>
                      </a:r>
                    </a:p>
                  </a:txBody>
                  <a:tcPr marL="36000" marR="36000" marT="18000" marB="18000" anchor="b"/>
                </a:tc>
                <a:extLst>
                  <a:ext uri="{0D108BD9-81ED-4DB2-BD59-A6C34878D82A}">
                    <a16:rowId xmlns:a16="http://schemas.microsoft.com/office/drawing/2014/main" val="2528250241"/>
                  </a:ext>
                </a:extLst>
              </a:tr>
              <a:tr h="216000">
                <a:tc>
                  <a:txBody>
                    <a:bodyPr/>
                    <a:lstStyle/>
                    <a:p>
                      <a:pPr algn="l" fontAlgn="b"/>
                      <a:r>
                        <a:rPr lang="fi-FI" sz="1100" b="0" i="0" u="none" strike="noStrike">
                          <a:solidFill>
                            <a:srgbClr val="000000"/>
                          </a:solidFill>
                          <a:effectLst/>
                          <a:latin typeface="Calibri" panose="020F0502020204030204" pitchFamily="34" charset="0"/>
                        </a:rPr>
                        <a:t>Keitele</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2 023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462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730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3 201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689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5 549</a:t>
                      </a:r>
                    </a:p>
                  </a:txBody>
                  <a:tcPr marL="36000" marR="36000" marT="18000" marB="18000" anchor="b"/>
                </a:tc>
                <a:extLst>
                  <a:ext uri="{0D108BD9-81ED-4DB2-BD59-A6C34878D82A}">
                    <a16:rowId xmlns:a16="http://schemas.microsoft.com/office/drawing/2014/main" val="4139984260"/>
                  </a:ext>
                </a:extLst>
              </a:tr>
              <a:tr h="216000">
                <a:tc>
                  <a:txBody>
                    <a:bodyPr/>
                    <a:lstStyle/>
                    <a:p>
                      <a:pPr algn="l" fontAlgn="b"/>
                      <a:r>
                        <a:rPr lang="fi-FI" sz="1100" b="0" i="0" u="none" strike="noStrike">
                          <a:solidFill>
                            <a:srgbClr val="000000"/>
                          </a:solidFill>
                          <a:effectLst/>
                          <a:latin typeface="Calibri" panose="020F0502020204030204" pitchFamily="34" charset="0"/>
                        </a:rPr>
                        <a:t>Kiuruvesi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7 597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6 879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2 764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938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2 656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22 225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14 097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8 128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20 957</a:t>
                      </a:r>
                    </a:p>
                  </a:txBody>
                  <a:tcPr marL="36000" marR="36000" marT="18000" marB="18000" anchor="b"/>
                </a:tc>
                <a:extLst>
                  <a:ext uri="{0D108BD9-81ED-4DB2-BD59-A6C34878D82A}">
                    <a16:rowId xmlns:a16="http://schemas.microsoft.com/office/drawing/2014/main" val="3008490295"/>
                  </a:ext>
                </a:extLst>
              </a:tr>
              <a:tr h="216000">
                <a:tc>
                  <a:txBody>
                    <a:bodyPr/>
                    <a:lstStyle/>
                    <a:p>
                      <a:pPr algn="l" fontAlgn="b"/>
                      <a:r>
                        <a:rPr lang="fi-FI" sz="1100" b="0" i="0" u="none" strike="noStrike">
                          <a:solidFill>
                            <a:srgbClr val="000000"/>
                          </a:solidFill>
                          <a:effectLst/>
                          <a:latin typeface="Calibri" panose="020F0502020204030204" pitchFamily="34" charset="0"/>
                        </a:rPr>
                        <a:t>Kuopio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122 594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112 405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22 450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19 227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13 745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56 102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880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408 696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199 127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138 350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71 219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296 291</a:t>
                      </a:r>
                    </a:p>
                  </a:txBody>
                  <a:tcPr marL="36000" marR="36000" marT="18000" marB="18000" anchor="b"/>
                </a:tc>
                <a:extLst>
                  <a:ext uri="{0D108BD9-81ED-4DB2-BD59-A6C34878D82A}">
                    <a16:rowId xmlns:a16="http://schemas.microsoft.com/office/drawing/2014/main" val="4287412833"/>
                  </a:ext>
                </a:extLst>
              </a:tr>
              <a:tr h="216000">
                <a:tc>
                  <a:txBody>
                    <a:bodyPr/>
                    <a:lstStyle/>
                    <a:p>
                      <a:pPr algn="l" fontAlgn="b"/>
                      <a:r>
                        <a:rPr lang="fi-FI" sz="1100" b="0" i="0" u="none" strike="noStrike">
                          <a:solidFill>
                            <a:srgbClr val="000000"/>
                          </a:solidFill>
                          <a:effectLst/>
                          <a:latin typeface="Calibri" panose="020F0502020204030204" pitchFamily="34" charset="0"/>
                        </a:rPr>
                        <a:t>Lapinlahti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9 099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6 578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1 490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875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3 709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28 402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15 718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7 607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21 824</a:t>
                      </a:r>
                    </a:p>
                  </a:txBody>
                  <a:tcPr marL="36000" marR="36000" marT="18000" marB="18000" anchor="b"/>
                </a:tc>
                <a:extLst>
                  <a:ext uri="{0D108BD9-81ED-4DB2-BD59-A6C34878D82A}">
                    <a16:rowId xmlns:a16="http://schemas.microsoft.com/office/drawing/2014/main" val="455306341"/>
                  </a:ext>
                </a:extLst>
              </a:tr>
              <a:tr h="216000">
                <a:tc>
                  <a:txBody>
                    <a:bodyPr/>
                    <a:lstStyle/>
                    <a:p>
                      <a:pPr algn="l" fontAlgn="b"/>
                      <a:r>
                        <a:rPr lang="fi-FI" sz="1100" b="0" i="0" u="none" strike="noStrike">
                          <a:solidFill>
                            <a:srgbClr val="000000"/>
                          </a:solidFill>
                          <a:effectLst/>
                          <a:latin typeface="Calibri" panose="020F0502020204030204" pitchFamily="34" charset="0"/>
                        </a:rPr>
                        <a:t>Leppävirta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9 177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8 296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4 179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728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665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2 723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29 048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15 669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7 734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5 645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20 753</a:t>
                      </a:r>
                    </a:p>
                  </a:txBody>
                  <a:tcPr marL="36000" marR="36000" marT="18000" marB="18000" anchor="b"/>
                </a:tc>
                <a:extLst>
                  <a:ext uri="{0D108BD9-81ED-4DB2-BD59-A6C34878D82A}">
                    <a16:rowId xmlns:a16="http://schemas.microsoft.com/office/drawing/2014/main" val="1261528087"/>
                  </a:ext>
                </a:extLst>
              </a:tr>
              <a:tr h="216000">
                <a:tc>
                  <a:txBody>
                    <a:bodyPr/>
                    <a:lstStyle/>
                    <a:p>
                      <a:pPr algn="l" fontAlgn="b"/>
                      <a:r>
                        <a:rPr lang="fi-FI" sz="1100" b="0" i="0" u="none" strike="noStrike">
                          <a:solidFill>
                            <a:srgbClr val="000000"/>
                          </a:solidFill>
                          <a:effectLst/>
                          <a:latin typeface="Calibri" panose="020F0502020204030204" pitchFamily="34" charset="0"/>
                        </a:rPr>
                        <a:t>Pielavesi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4 140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4 318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2 533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16 097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8 029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5 086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2 981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11 779</a:t>
                      </a:r>
                    </a:p>
                  </a:txBody>
                  <a:tcPr marL="36000" marR="36000" marT="18000" marB="18000" anchor="b"/>
                </a:tc>
                <a:extLst>
                  <a:ext uri="{0D108BD9-81ED-4DB2-BD59-A6C34878D82A}">
                    <a16:rowId xmlns:a16="http://schemas.microsoft.com/office/drawing/2014/main" val="1005159816"/>
                  </a:ext>
                </a:extLst>
              </a:tr>
              <a:tr h="216000">
                <a:tc>
                  <a:txBody>
                    <a:bodyPr/>
                    <a:lstStyle/>
                    <a:p>
                      <a:pPr algn="l" fontAlgn="b"/>
                      <a:r>
                        <a:rPr lang="fi-FI" sz="1100" b="0" i="0" u="none" strike="noStrike">
                          <a:solidFill>
                            <a:srgbClr val="000000"/>
                          </a:solidFill>
                          <a:effectLst/>
                          <a:latin typeface="Calibri" panose="020F0502020204030204" pitchFamily="34" charset="0"/>
                        </a:rPr>
                        <a:t>Rautalampi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2 964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2 673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1 132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171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245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1 123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11 627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6 206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3 204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2 217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8 954</a:t>
                      </a:r>
                    </a:p>
                  </a:txBody>
                  <a:tcPr marL="36000" marR="36000" marT="18000" marB="18000" anchor="b"/>
                </a:tc>
                <a:extLst>
                  <a:ext uri="{0D108BD9-81ED-4DB2-BD59-A6C34878D82A}">
                    <a16:rowId xmlns:a16="http://schemas.microsoft.com/office/drawing/2014/main" val="2432361618"/>
                  </a:ext>
                </a:extLst>
              </a:tr>
              <a:tr h="216000">
                <a:tc>
                  <a:txBody>
                    <a:bodyPr/>
                    <a:lstStyle/>
                    <a:p>
                      <a:pPr algn="l" fontAlgn="b"/>
                      <a:r>
                        <a:rPr lang="fi-FI" sz="1100" b="0" i="0" u="none" strike="noStrike">
                          <a:solidFill>
                            <a:srgbClr val="000000"/>
                          </a:solidFill>
                          <a:effectLst/>
                          <a:latin typeface="Calibri" panose="020F0502020204030204" pitchFamily="34" charset="0"/>
                        </a:rPr>
                        <a:t>Rautavaara</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1 477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900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6 977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3 470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2 271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1 236</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4 204</a:t>
                      </a:r>
                    </a:p>
                  </a:txBody>
                  <a:tcPr marL="36000" marR="36000" marT="18000" marB="18000" anchor="b"/>
                </a:tc>
                <a:extLst>
                  <a:ext uri="{0D108BD9-81ED-4DB2-BD59-A6C34878D82A}">
                    <a16:rowId xmlns:a16="http://schemas.microsoft.com/office/drawing/2014/main" val="3756294331"/>
                  </a:ext>
                </a:extLst>
              </a:tr>
              <a:tr h="216000">
                <a:tc>
                  <a:txBody>
                    <a:bodyPr/>
                    <a:lstStyle/>
                    <a:p>
                      <a:pPr algn="l" fontAlgn="b"/>
                      <a:r>
                        <a:rPr lang="fi-FI" sz="1100" b="0" i="0" u="none" strike="noStrike">
                          <a:solidFill>
                            <a:srgbClr val="000000"/>
                          </a:solidFill>
                          <a:effectLst/>
                          <a:latin typeface="Calibri" panose="020F0502020204030204" pitchFamily="34" charset="0"/>
                        </a:rPr>
                        <a:t>Siilinjärvi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21 232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15 909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5 867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2 142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5 982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78 397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42 207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17 835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18 355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62 489</a:t>
                      </a:r>
                    </a:p>
                  </a:txBody>
                  <a:tcPr marL="36000" marR="36000" marT="18000" marB="18000" anchor="b"/>
                </a:tc>
                <a:extLst>
                  <a:ext uri="{0D108BD9-81ED-4DB2-BD59-A6C34878D82A}">
                    <a16:rowId xmlns:a16="http://schemas.microsoft.com/office/drawing/2014/main" val="3736994870"/>
                  </a:ext>
                </a:extLst>
              </a:tr>
              <a:tr h="216000">
                <a:tc>
                  <a:txBody>
                    <a:bodyPr/>
                    <a:lstStyle/>
                    <a:p>
                      <a:pPr algn="l" fontAlgn="b"/>
                      <a:r>
                        <a:rPr lang="fi-FI" sz="1100" b="0" i="0" u="none" strike="noStrike">
                          <a:solidFill>
                            <a:srgbClr val="000000"/>
                          </a:solidFill>
                          <a:effectLst/>
                          <a:latin typeface="Calibri" panose="020F0502020204030204" pitchFamily="34" charset="0"/>
                        </a:rPr>
                        <a:t>Sonkajärvi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3 672</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3 695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1 429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540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1 598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18</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14 151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7 077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7 074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10 455</a:t>
                      </a:r>
                    </a:p>
                  </a:txBody>
                  <a:tcPr marL="36000" marR="36000" marT="18000" marB="18000" anchor="b"/>
                </a:tc>
                <a:extLst>
                  <a:ext uri="{0D108BD9-81ED-4DB2-BD59-A6C34878D82A}">
                    <a16:rowId xmlns:a16="http://schemas.microsoft.com/office/drawing/2014/main" val="3750553939"/>
                  </a:ext>
                </a:extLst>
              </a:tr>
              <a:tr h="216000">
                <a:tc>
                  <a:txBody>
                    <a:bodyPr/>
                    <a:lstStyle/>
                    <a:p>
                      <a:pPr algn="l" fontAlgn="b"/>
                      <a:r>
                        <a:rPr lang="fi-FI" sz="1100" b="0" i="0" u="none" strike="noStrike">
                          <a:solidFill>
                            <a:srgbClr val="000000"/>
                          </a:solidFill>
                          <a:effectLst/>
                          <a:latin typeface="Calibri" panose="020F0502020204030204" pitchFamily="34" charset="0"/>
                        </a:rPr>
                        <a:t>Suonenjoki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6 763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6 103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573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544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3 615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24 947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13 408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6 270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5 269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18 844</a:t>
                      </a:r>
                    </a:p>
                  </a:txBody>
                  <a:tcPr marL="36000" marR="36000" marT="18000" marB="18000" anchor="b"/>
                </a:tc>
                <a:extLst>
                  <a:ext uri="{0D108BD9-81ED-4DB2-BD59-A6C34878D82A}">
                    <a16:rowId xmlns:a16="http://schemas.microsoft.com/office/drawing/2014/main" val="2899806150"/>
                  </a:ext>
                </a:extLst>
              </a:tr>
              <a:tr h="216000">
                <a:tc>
                  <a:txBody>
                    <a:bodyPr/>
                    <a:lstStyle/>
                    <a:p>
                      <a:pPr algn="l" fontAlgn="b"/>
                      <a:r>
                        <a:rPr lang="fi-FI" sz="1100" b="0" i="0" u="none" strike="noStrike">
                          <a:solidFill>
                            <a:srgbClr val="000000"/>
                          </a:solidFill>
                          <a:effectLst/>
                          <a:latin typeface="Calibri" panose="020F0502020204030204" pitchFamily="34" charset="0"/>
                        </a:rPr>
                        <a:t>Tervo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1 441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2 587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1 880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507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6 336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2 609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2 196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3 749</a:t>
                      </a:r>
                    </a:p>
                  </a:txBody>
                  <a:tcPr marL="36000" marR="36000" marT="18000" marB="18000" anchor="b"/>
                </a:tc>
                <a:extLst>
                  <a:ext uri="{0D108BD9-81ED-4DB2-BD59-A6C34878D82A}">
                    <a16:rowId xmlns:a16="http://schemas.microsoft.com/office/drawing/2014/main" val="161305396"/>
                  </a:ext>
                </a:extLst>
              </a:tr>
              <a:tr h="216000">
                <a:tc>
                  <a:txBody>
                    <a:bodyPr/>
                    <a:lstStyle/>
                    <a:p>
                      <a:pPr algn="l" fontAlgn="b"/>
                      <a:r>
                        <a:rPr lang="fi-FI" sz="1100" b="0" i="0" u="none" strike="noStrike">
                          <a:solidFill>
                            <a:srgbClr val="000000"/>
                          </a:solidFill>
                          <a:effectLst/>
                          <a:latin typeface="Calibri" panose="020F0502020204030204" pitchFamily="34" charset="0"/>
                        </a:rPr>
                        <a:t>Tuusniemi</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2 394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3 205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1 510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117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361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1 199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4 333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3 005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1 540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5 673</a:t>
                      </a:r>
                    </a:p>
                  </a:txBody>
                  <a:tcPr marL="36000" marR="36000" marT="18000" marB="18000" anchor="b"/>
                </a:tc>
                <a:extLst>
                  <a:ext uri="{0D108BD9-81ED-4DB2-BD59-A6C34878D82A}">
                    <a16:rowId xmlns:a16="http://schemas.microsoft.com/office/drawing/2014/main" val="1743984363"/>
                  </a:ext>
                </a:extLst>
              </a:tr>
              <a:tr h="216000">
                <a:tc>
                  <a:txBody>
                    <a:bodyPr/>
                    <a:lstStyle/>
                    <a:p>
                      <a:pPr algn="l" fontAlgn="b"/>
                      <a:r>
                        <a:rPr lang="fi-FI" sz="1100" b="0" i="0" u="none" strike="noStrike">
                          <a:solidFill>
                            <a:srgbClr val="000000"/>
                          </a:solidFill>
                          <a:effectLst/>
                          <a:latin typeface="Calibri" panose="020F0502020204030204" pitchFamily="34" charset="0"/>
                        </a:rPr>
                        <a:t>Varkaus</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19 759</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17 608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2 439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953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2 474</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10 867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875</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66 226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30 766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21 867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13 593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48 619</a:t>
                      </a:r>
                    </a:p>
                  </a:txBody>
                  <a:tcPr marL="36000" marR="36000" marT="18000" marB="18000" anchor="b"/>
                </a:tc>
                <a:extLst>
                  <a:ext uri="{0D108BD9-81ED-4DB2-BD59-A6C34878D82A}">
                    <a16:rowId xmlns:a16="http://schemas.microsoft.com/office/drawing/2014/main" val="2485195342"/>
                  </a:ext>
                </a:extLst>
              </a:tr>
              <a:tr h="216000">
                <a:tc>
                  <a:txBody>
                    <a:bodyPr/>
                    <a:lstStyle/>
                    <a:p>
                      <a:pPr algn="l" fontAlgn="b"/>
                      <a:r>
                        <a:rPr lang="fi-FI" sz="1100" b="0" i="0" u="none" strike="noStrike">
                          <a:solidFill>
                            <a:srgbClr val="000000"/>
                          </a:solidFill>
                          <a:effectLst/>
                          <a:latin typeface="Calibri" panose="020F0502020204030204" pitchFamily="34" charset="0"/>
                        </a:rPr>
                        <a:t>Vesanto</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1 894</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2 779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926</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95</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470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1 288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8 833</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3 582</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3 678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1 573</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6 054</a:t>
                      </a:r>
                    </a:p>
                  </a:txBody>
                  <a:tcPr marL="36000" marR="36000" marT="18000" marB="18000" anchor="b"/>
                </a:tc>
                <a:extLst>
                  <a:ext uri="{0D108BD9-81ED-4DB2-BD59-A6C34878D82A}">
                    <a16:rowId xmlns:a16="http://schemas.microsoft.com/office/drawing/2014/main" val="3570489955"/>
                  </a:ext>
                </a:extLst>
              </a:tr>
              <a:tr h="216000">
                <a:tc>
                  <a:txBody>
                    <a:bodyPr/>
                    <a:lstStyle/>
                    <a:p>
                      <a:pPr algn="l" fontAlgn="b"/>
                      <a:r>
                        <a:rPr lang="fi-FI" sz="1100" b="0" i="0" u="none" strike="noStrike">
                          <a:solidFill>
                            <a:srgbClr val="000000"/>
                          </a:solidFill>
                          <a:effectLst/>
                          <a:latin typeface="Calibri" panose="020F0502020204030204" pitchFamily="34" charset="0"/>
                        </a:rPr>
                        <a:t>Vieremä</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3 427</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1 819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258</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160</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289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1 111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0</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12 359</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6 841</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3 387</a:t>
                      </a:r>
                    </a:p>
                  </a:txBody>
                  <a:tcPr marL="36000" marR="36000" marT="18000" marB="18000" anchor="b"/>
                </a:tc>
                <a:tc>
                  <a:txBody>
                    <a:bodyPr/>
                    <a:lstStyle/>
                    <a:p>
                      <a:pPr algn="r" fontAlgn="b"/>
                      <a:r>
                        <a:rPr lang="fi-FI" sz="1100" b="0" i="1" u="none" strike="noStrike">
                          <a:solidFill>
                            <a:srgbClr val="000000"/>
                          </a:solidFill>
                          <a:effectLst/>
                          <a:latin typeface="Calibri" panose="020F0502020204030204" pitchFamily="34" charset="0"/>
                        </a:rPr>
                        <a:t>2 131</a:t>
                      </a:r>
                    </a:p>
                  </a:txBody>
                  <a:tcPr marL="36000" marR="36000" marT="18000" marB="18000" anchor="b"/>
                </a:tc>
                <a:tc>
                  <a:txBody>
                    <a:bodyPr/>
                    <a:lstStyle/>
                    <a:p>
                      <a:pPr algn="r" fontAlgn="b"/>
                      <a:r>
                        <a:rPr lang="fi-FI" sz="1100" b="0" i="0" u="none" strike="noStrike">
                          <a:solidFill>
                            <a:srgbClr val="000000"/>
                          </a:solidFill>
                          <a:effectLst/>
                          <a:latin typeface="Calibri" panose="020F0502020204030204" pitchFamily="34" charset="0"/>
                        </a:rPr>
                        <a:t>10 540</a:t>
                      </a:r>
                    </a:p>
                  </a:txBody>
                  <a:tcPr marL="36000" marR="36000" marT="18000" marB="18000" anchor="b"/>
                </a:tc>
                <a:extLst>
                  <a:ext uri="{0D108BD9-81ED-4DB2-BD59-A6C34878D82A}">
                    <a16:rowId xmlns:a16="http://schemas.microsoft.com/office/drawing/2014/main" val="389491602"/>
                  </a:ext>
                </a:extLst>
              </a:tr>
              <a:tr h="216000">
                <a:tc>
                  <a:txBody>
                    <a:bodyPr/>
                    <a:lstStyle/>
                    <a:p>
                      <a:pPr algn="l" fontAlgn="b"/>
                      <a:r>
                        <a:rPr lang="fi-FI" sz="1100" b="1" i="0" u="none" strike="noStrike">
                          <a:solidFill>
                            <a:srgbClr val="000000"/>
                          </a:solidFill>
                          <a:effectLst/>
                          <a:latin typeface="Calibri" panose="020F0502020204030204" pitchFamily="34" charset="0"/>
                        </a:rPr>
                        <a:t>Pohjois-Savo</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247 689</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246 781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78 134</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29 369</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28 505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108 726</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2 046</a:t>
                      </a:r>
                    </a:p>
                  </a:txBody>
                  <a:tcPr marL="36000" marR="36000" marT="18000" marB="18000" anchor="b"/>
                </a:tc>
                <a:tc>
                  <a:txBody>
                    <a:bodyPr/>
                    <a:lstStyle/>
                    <a:p>
                      <a:pPr algn="r" fontAlgn="b"/>
                      <a:r>
                        <a:rPr lang="fi-FI" sz="1100" b="1" i="0" u="none" strike="noStrike">
                          <a:solidFill>
                            <a:srgbClr val="000000"/>
                          </a:solidFill>
                          <a:effectLst/>
                          <a:latin typeface="Calibri" panose="020F0502020204030204" pitchFamily="34" charset="0"/>
                        </a:rPr>
                        <a:t>868 581</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440 775</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273 294</a:t>
                      </a:r>
                    </a:p>
                  </a:txBody>
                  <a:tcPr marL="36000" marR="36000" marT="18000" marB="18000" anchor="b"/>
                </a:tc>
                <a:tc>
                  <a:txBody>
                    <a:bodyPr/>
                    <a:lstStyle/>
                    <a:p>
                      <a:pPr algn="r" fontAlgn="b"/>
                      <a:r>
                        <a:rPr lang="fi-FI" sz="1100" b="1" i="1" u="none" strike="noStrike">
                          <a:solidFill>
                            <a:srgbClr val="000000"/>
                          </a:solidFill>
                          <a:effectLst/>
                          <a:latin typeface="Calibri" panose="020F0502020204030204" pitchFamily="34" charset="0"/>
                        </a:rPr>
                        <a:t>154 512</a:t>
                      </a:r>
                    </a:p>
                  </a:txBody>
                  <a:tcPr marL="36000" marR="36000" marT="18000" marB="18000" anchor="b"/>
                </a:tc>
                <a:tc>
                  <a:txBody>
                    <a:bodyPr/>
                    <a:lstStyle/>
                    <a:p>
                      <a:pPr algn="r" fontAlgn="b"/>
                      <a:r>
                        <a:rPr lang="fi-FI" sz="1100" b="1" i="0" u="none" strike="noStrike" dirty="0">
                          <a:solidFill>
                            <a:srgbClr val="000000"/>
                          </a:solidFill>
                          <a:effectLst/>
                          <a:latin typeface="Calibri" panose="020F0502020204030204" pitchFamily="34" charset="0"/>
                        </a:rPr>
                        <a:t>627 411</a:t>
                      </a:r>
                    </a:p>
                  </a:txBody>
                  <a:tcPr marL="36000" marR="36000" marT="18000" marB="18000" anchor="b"/>
                </a:tc>
                <a:extLst>
                  <a:ext uri="{0D108BD9-81ED-4DB2-BD59-A6C34878D82A}">
                    <a16:rowId xmlns:a16="http://schemas.microsoft.com/office/drawing/2014/main" val="2415787187"/>
                  </a:ext>
                </a:extLst>
              </a:tr>
            </a:tbl>
          </a:graphicData>
        </a:graphic>
      </p:graphicFrame>
      <p:sp>
        <p:nvSpPr>
          <p:cNvPr id="2" name="Tekstiruutu 1">
            <a:extLst>
              <a:ext uri="{FF2B5EF4-FFF2-40B4-BE49-F238E27FC236}">
                <a16:creationId xmlns:a16="http://schemas.microsoft.com/office/drawing/2014/main" id="{5BE6724E-890B-9581-D133-EE0B2971C9E4}"/>
              </a:ext>
            </a:extLst>
          </p:cNvPr>
          <p:cNvSpPr txBox="1"/>
          <p:nvPr/>
        </p:nvSpPr>
        <p:spPr>
          <a:xfrm>
            <a:off x="0" y="6519446"/>
            <a:ext cx="7036904" cy="338554"/>
          </a:xfrm>
          <a:prstGeom prst="rect">
            <a:avLst/>
          </a:prstGeom>
          <a:noFill/>
        </p:spPr>
        <p:txBody>
          <a:bodyPr wrap="square" rtlCol="0">
            <a:spAutoFit/>
          </a:bodyPr>
          <a:lstStyle/>
          <a:p>
            <a:r>
              <a:rPr lang="fi-FI" sz="800" dirty="0"/>
              <a:t>Lähde: Väestö: Tilastokeskus; muut tiedot: Kysely Pohjois-Savon kunnille maalis-huhtikuu 2024</a:t>
            </a:r>
          </a:p>
          <a:p>
            <a:r>
              <a:rPr lang="fi-FI" sz="800" dirty="0"/>
              <a:t>1) Ml. valmistus omaan käyttöön</a:t>
            </a:r>
          </a:p>
        </p:txBody>
      </p:sp>
    </p:spTree>
    <p:extLst>
      <p:ext uri="{BB962C8B-B14F-4D97-AF65-F5344CB8AC3E}">
        <p14:creationId xmlns:p14="http://schemas.microsoft.com/office/powerpoint/2010/main" val="2149683972"/>
      </p:ext>
    </p:extLst>
  </p:cSld>
  <p:clrMapOvr>
    <a:masterClrMapping/>
  </p:clrMapOvr>
</p:sld>
</file>

<file path=ppt/theme/theme1.xml><?xml version="1.0" encoding="utf-8"?>
<a:theme xmlns:a="http://schemas.openxmlformats.org/drawingml/2006/main" name="Office-teema">
  <a:themeElements>
    <a:clrScheme name="Kelta-oranss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_esitys2022" id="{6510A77E-3D41-46F6-96C7-8B557DBD956C}" vid="{0B30294F-9649-459E-8877-39414406D34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0687e04-2b66-4153-a4a5-df37f3cb410c">
      <Terms xmlns="http://schemas.microsoft.com/office/infopath/2007/PartnerControls"/>
    </lcf76f155ced4ddcb4097134ff3c332f>
    <TaxCatchAll xmlns="27da45db-5c56-40f0-812e-9e795a9ded2e" xsi:nil="true"/>
    <SharedWithUsers xmlns="27da45db-5c56-40f0-812e-9e795a9ded2e">
      <UserInfo>
        <DisplayName>Sihvonen Jari</DisplayName>
        <AccountId>31</AccountId>
        <AccountType/>
      </UserInfo>
      <UserInfo>
        <DisplayName>Intke Maarit</DisplayName>
        <AccountId>124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BA730BBA5CA44FABC43D3B76C31DDA" ma:contentTypeVersion="18" ma:contentTypeDescription="Create a new document." ma:contentTypeScope="" ma:versionID="ab14091e0824df1c0ea45c5b23f14818">
  <xsd:schema xmlns:xsd="http://www.w3.org/2001/XMLSchema" xmlns:xs="http://www.w3.org/2001/XMLSchema" xmlns:p="http://schemas.microsoft.com/office/2006/metadata/properties" xmlns:ns2="20687e04-2b66-4153-a4a5-df37f3cb410c" xmlns:ns3="27da45db-5c56-40f0-812e-9e795a9ded2e" targetNamespace="http://schemas.microsoft.com/office/2006/metadata/properties" ma:root="true" ma:fieldsID="a9ef018753874e357385c209003b3c09" ns2:_="" ns3:_="">
    <xsd:import namespace="20687e04-2b66-4153-a4a5-df37f3cb410c"/>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87e04-2b66-4153-a4a5-df37f3cb4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f3aec6-172b-4261-a579-1b9c936781e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89bfb88-a4b8-407b-b9ae-716c5ce0db20}" ma:internalName="TaxCatchAll" ma:showField="CatchAllData" ma:web="27da45db-5c56-40f0-812e-9e795a9de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3B0CC5-0558-4D15-B076-4537A2E9F2A6}">
  <ds:schemaRefs>
    <ds:schemaRef ds:uri="http://purl.org/dc/elements/1.1/"/>
    <ds:schemaRef ds:uri="http://schemas.microsoft.com/office/infopath/2007/PartnerControls"/>
    <ds:schemaRef ds:uri="http://purl.org/dc/terms/"/>
    <ds:schemaRef ds:uri="27da45db-5c56-40f0-812e-9e795a9ded2e"/>
    <ds:schemaRef ds:uri="http://schemas.openxmlformats.org/package/2006/metadata/core-properties"/>
    <ds:schemaRef ds:uri="http://schemas.microsoft.com/office/2006/documentManagement/types"/>
    <ds:schemaRef ds:uri="20687e04-2b66-4153-a4a5-df37f3cb410c"/>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6F3F2E1-6FCA-4F1D-B0AC-DF053FF37D03}">
  <ds:schemaRefs>
    <ds:schemaRef ds:uri="http://schemas.microsoft.com/sharepoint/v3/contenttype/forms"/>
  </ds:schemaRefs>
</ds:datastoreItem>
</file>

<file path=customXml/itemProps3.xml><?xml version="1.0" encoding="utf-8"?>
<ds:datastoreItem xmlns:ds="http://schemas.openxmlformats.org/officeDocument/2006/customXml" ds:itemID="{BF295CE5-2ABD-48B0-AC4F-3C531FD931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687e04-2b66-4153-a4a5-df37f3cb410c"/>
    <ds:schemaRef ds:uri="27da45db-5c56-40f0-812e-9e795a9ded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PSL_esitys2022</Template>
  <TotalTime>0</TotalTime>
  <Words>7449</Words>
  <Application>Microsoft Office PowerPoint</Application>
  <PresentationFormat>Laajakuva</PresentationFormat>
  <Paragraphs>3176</Paragraphs>
  <Slides>25</Slides>
  <Notes>17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25</vt:i4>
      </vt:variant>
    </vt:vector>
  </HeadingPairs>
  <TitlesOfParts>
    <vt:vector size="31" baseType="lpstr">
      <vt:lpstr>Arial</vt:lpstr>
      <vt:lpstr>Calibri</vt:lpstr>
      <vt:lpstr>Franklin Gothic Book</vt:lpstr>
      <vt:lpstr>Franklin Gothic Medium</vt:lpstr>
      <vt:lpstr>Wingdings</vt:lpstr>
      <vt:lpstr>Office-teema</vt:lpstr>
      <vt:lpstr>Pohjois-Savon kuntien tilinpäätökset 2023</vt:lpstr>
      <vt:lpstr>Kuntien vastausten tulkinnassa huomioitavia asioita</vt:lpstr>
      <vt:lpstr>Pohjois-Savon kuntien tilinpäätösten vertailua 1 000 euroa ja muutos (%)</vt:lpstr>
      <vt:lpstr>Pohjois-Savon kuntien tilinpäätökset v. 2023 ja vertailua vuoden 2022 tilinpäätöksiin 1/3</vt:lpstr>
      <vt:lpstr>Pohjois-Savon kuntien tilinpäätökset v. 2023 ja vertailua vuoden 2022 tilinpäätöksiin 2/3</vt:lpstr>
      <vt:lpstr>Pohjois-Savon kuntien tilinpäätökset v. 2023 ja vertailua vuoden 2022 tilinpäätöksiin 3/3</vt:lpstr>
      <vt:lpstr>Pohjois-Savon kuntien tilinpäätökset v. 2023 (1 000 €) 1/7  (ml. liikelaitokset) (tiedot sisältävät vain ulkoiset menot ja tulot)</vt:lpstr>
      <vt:lpstr>Pohjois-Savon kuntien tilinpäätökset v. 2023 (€/as.) 2/7  (ml. liikelaitokset) (tiedot sisältävät vain ulkoiset menot ja tulot)</vt:lpstr>
      <vt:lpstr>Pohjois-Savon kuntien tilinpäätökset v. 2023 (1 000 €) 3/7  (ml. liikelaitokset) (tiedot sisältävät vain ulkoiset menot ja tulot)</vt:lpstr>
      <vt:lpstr>Pohjois-Savon kuntien tilinpäätökset v. 2023 (€/as.) 4/7  (ml. liikelaitokset) (tiedot sisältävät vain ulkoiset menot ja tulot)</vt:lpstr>
      <vt:lpstr>Pohjois-Savon kuntien tilinpäätökset v. 2023 (1 000 € ja €/as.) 5/7  (ml. liikelaitokset) (tiedot sisältävät vain ulkoiset menot ja tulot)</vt:lpstr>
      <vt:lpstr>Pohjois-Savon kuntien tilinpäätökset v. 2023 (1 000 € ja €/as.) 6/7  (ml. liikelaitokset) (tiedot sisältävät vain ulkoiset menot ja tulot)</vt:lpstr>
      <vt:lpstr>Pohjois-Savon kuntien tilinpäätökset v. 2023 (1 000 € ja €/as.) 7/7 (ml. liikelaitokset) (tiedot sisältävät vain ulkoiset menot ja tulot)</vt:lpstr>
      <vt:lpstr>Pohjois-Savon kuntien tilinpäätökset v. 2023/Konsernit (ml. liikelaitokset) (tiedot sisältävät vain ulkoiset menot ja tulot)</vt:lpstr>
      <vt:lpstr>Verotuloihin perustuva valtionosuuden tasaus vuosina 2020–2024</vt:lpstr>
      <vt:lpstr>Vuosikate, poistot ja nettoinvestoinnit v. 2023 (€/as.)</vt:lpstr>
      <vt:lpstr>Tilikauden tulos 2022 ja 2023 (€/as.)</vt:lpstr>
      <vt:lpstr>Kuntien ja kuntakonsernien vuosikatteet v. 2023 (€/as.)</vt:lpstr>
      <vt:lpstr>Kuntien ja kuntakonsernien kertyneet yli-/alijäämät 31.12.2023 (€/as.)</vt:lpstr>
      <vt:lpstr>Kuntien ja kuntakonsernien lainakanta 31.12.2023 (€/as.)</vt:lpstr>
      <vt:lpstr>Kuntien ja kuntakonsernien lainat ja vuokravastuut 31.12.2023 (€/as.)</vt:lpstr>
      <vt:lpstr>Kuntien ja kuntakonsernien suhteellinen velkaantuneisuusaste (%) v. 2023</vt:lpstr>
      <vt:lpstr>Pohjois-Savon kuntien tuloveroprosentit ja efektiiviset veroasteet v. 2023</vt:lpstr>
      <vt:lpstr>Kunnan tilinpäätöksen tunnuslukuja 1/2</vt:lpstr>
      <vt:lpstr>Kunnan tilinpäätöksen tunnuslukuja 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2023-03-23T11:27:42Z</dcterms:created>
  <dcterms:modified xsi:type="dcterms:W3CDTF">2024-10-09T05:54:48Z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0x01010042BA730BBA5CA44FABC43D3B76C31DDA</vt:lpwstr>
  </property>
</Properties>
</file>