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10.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1.xml" ContentType="application/vnd.openxmlformats-officedocument.themeOverride+xml"/>
  <Override PartName="/ppt/drawings/drawing2.xml" ContentType="application/vnd.openxmlformats-officedocument.drawingml.chartshapes+xml"/>
  <Override PartName="/ppt/notesSlides/notesSlide11.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2.xml" ContentType="application/vnd.openxmlformats-officedocument.themeOverride+xml"/>
  <Override PartName="/ppt/drawings/drawing3.xml" ContentType="application/vnd.openxmlformats-officedocument.drawingml.chartshapes+xml"/>
  <Override PartName="/ppt/notesSlides/notesSlide12.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3.xml" ContentType="application/vnd.openxmlformats-officedocument.themeOverride+xml"/>
  <Override PartName="/ppt/drawings/drawing4.xml" ContentType="application/vnd.openxmlformats-officedocument.drawingml.chartshapes+xml"/>
  <Override PartName="/ppt/notesSlides/notesSlide13.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4.xml" ContentType="application/vnd.openxmlformats-officedocument.themeOverride+xml"/>
  <Override PartName="/ppt/drawings/drawing5.xml" ContentType="application/vnd.openxmlformats-officedocument.drawingml.chartshapes+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5.xml" ContentType="application/vnd.openxmlformats-officedocument.themeOverride+xml"/>
  <Override PartName="/ppt/drawings/drawing6.xml" ContentType="application/vnd.openxmlformats-officedocument.drawingml.chartshapes+xml"/>
  <Override PartName="/ppt/notesSlides/notesSlide14.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6.xml" ContentType="application/vnd.openxmlformats-officedocument.themeOverride+xml"/>
  <Override PartName="/ppt/drawings/drawing7.xml" ContentType="application/vnd.openxmlformats-officedocument.drawingml.chartshapes+xml"/>
  <Override PartName="/ppt/notesSlides/notesSlide15.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4"/>
  </p:sldMasterIdLst>
  <p:notesMasterIdLst>
    <p:notesMasterId r:id="rId30"/>
  </p:notesMasterIdLst>
  <p:handoutMasterIdLst>
    <p:handoutMasterId r:id="rId31"/>
  </p:handoutMasterIdLst>
  <p:sldIdLst>
    <p:sldId id="263" r:id="rId5"/>
    <p:sldId id="305" r:id="rId6"/>
    <p:sldId id="304" r:id="rId7"/>
    <p:sldId id="274" r:id="rId8"/>
    <p:sldId id="294" r:id="rId9"/>
    <p:sldId id="295" r:id="rId10"/>
    <p:sldId id="276" r:id="rId11"/>
    <p:sldId id="299" r:id="rId12"/>
    <p:sldId id="280" r:id="rId13"/>
    <p:sldId id="303" r:id="rId14"/>
    <p:sldId id="278" r:id="rId15"/>
    <p:sldId id="282" r:id="rId16"/>
    <p:sldId id="302" r:id="rId17"/>
    <p:sldId id="283" r:id="rId18"/>
    <p:sldId id="301" r:id="rId19"/>
    <p:sldId id="285" r:id="rId20"/>
    <p:sldId id="286" r:id="rId21"/>
    <p:sldId id="291" r:id="rId22"/>
    <p:sldId id="287" r:id="rId23"/>
    <p:sldId id="288" r:id="rId24"/>
    <p:sldId id="289" r:id="rId25"/>
    <p:sldId id="290" r:id="rId26"/>
    <p:sldId id="296" r:id="rId27"/>
    <p:sldId id="297" r:id="rId28"/>
    <p:sldId id="298" r:id="rId29"/>
  </p:sldIdLst>
  <p:sldSz cx="12192000" cy="6858000"/>
  <p:notesSz cx="6808788" cy="9940925"/>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11"/>
    <a:srgbClr val="2ABBFE"/>
    <a:srgbClr val="FFFFFF"/>
    <a:srgbClr val="FFD128"/>
    <a:srgbClr val="FF3D46"/>
    <a:srgbClr val="ECD72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28BB96E-8EEA-4596-9754-A7490132756E}" v="320" dt="2024-04-25T11:16:08.175"/>
  </p1510:revLst>
</p1510:revInfo>
</file>

<file path=ppt/tableStyles.xml><?xml version="1.0" encoding="utf-8"?>
<a:tblStyleLst xmlns:a="http://schemas.openxmlformats.org/drawingml/2006/main" def="{5C22544A-7EE6-4342-B048-85BDC9FD1C3A}">
  <a:tblStyle styleId="{5C22544A-7EE6-4342-B048-85BDC9FD1C3A}" styleName="Normaali tyyli 2 - Korostu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Vaalea tyyli 1 - Korostus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1E171933-4619-4E11-9A3F-F7608DF75F80}" styleName="Normaali tyyli 1 - Korostus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B301B821-A1FF-4177-AEE7-76D212191A09}" styleName="Normaali tyyli 1 - Korostu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0A1B5D5-9B99-4C35-A422-299274C87663}" styleName="Normaali tyyli 1 - Korostus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46F890A9-2807-4EBB-B81D-B2AA78EC7F39}" styleName="Tumma tyyli 2 - Korostus 5/Korostus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1FECB4D8-DB02-4DC6-A0A2-4F2EBAE1DC90}" styleName="Normaali tyyli 1 - Korostus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D113A9D2-9D6B-4929-AA2D-F23B5EE8CBE7}" styleName="Teematyyli 2 - Korostus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E25E649-3F16-4E02-A733-19D2CDBF48F0}" styleName="Normaali tyyli 3 - Korostus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68D230F3-CF80-4859-8CE7-A43EE81993B5}" styleName="Vaalea tyyli 1 - Korostus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2D5ABB26-0587-4C30-8999-92F81FD0307C}" styleName="Ei tyyliä, ei ruudukko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7B26C5-4107-4FEC-AEDC-1716B250A1EF}" styleName="Vaalea tyyli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487" autoAdjust="0"/>
    <p:restoredTop sz="86467" autoAdjust="0"/>
  </p:normalViewPr>
  <p:slideViewPr>
    <p:cSldViewPr snapToGrid="0" snapToObjects="1">
      <p:cViewPr varScale="1">
        <p:scale>
          <a:sx n="93" d="100"/>
          <a:sy n="93" d="100"/>
        </p:scale>
        <p:origin x="1332" y="72"/>
      </p:cViewPr>
      <p:guideLst/>
    </p:cSldViewPr>
  </p:slideViewPr>
  <p:outlineViewPr>
    <p:cViewPr>
      <p:scale>
        <a:sx n="33" d="100"/>
        <a:sy n="33" d="100"/>
      </p:scale>
      <p:origin x="0" y="-576"/>
    </p:cViewPr>
  </p:outlineViewPr>
  <p:notesTextViewPr>
    <p:cViewPr>
      <p:scale>
        <a:sx n="1" d="1"/>
        <a:sy n="1" d="1"/>
      </p:scale>
      <p:origin x="0" y="0"/>
    </p:cViewPr>
  </p:notesTextViewPr>
  <p:sorterViewPr>
    <p:cViewPr>
      <p:scale>
        <a:sx n="100" d="100"/>
        <a:sy n="100" d="100"/>
      </p:scale>
      <p:origin x="0" y="0"/>
    </p:cViewPr>
  </p:sorterViewPr>
  <p:notesViewPr>
    <p:cSldViewPr snapToGrid="0" snapToObjects="1">
      <p:cViewPr varScale="1">
        <p:scale>
          <a:sx n="94" d="100"/>
          <a:sy n="94" d="100"/>
        </p:scale>
        <p:origin x="2544" y="1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2.xml"/><Relationship Id="rId1" Type="http://schemas.microsoft.com/office/2011/relationships/chartStyle" Target="style2.xml"/><Relationship Id="rId5" Type="http://schemas.openxmlformats.org/officeDocument/2006/relationships/chartUserShapes" Target="../drawings/drawing2.xml"/><Relationship Id="rId4"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3.xml"/><Relationship Id="rId1" Type="http://schemas.microsoft.com/office/2011/relationships/chartStyle" Target="style3.xml"/><Relationship Id="rId5" Type="http://schemas.openxmlformats.org/officeDocument/2006/relationships/chartUserShapes" Target="../drawings/drawing3.xml"/><Relationship Id="rId4"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4.xml"/><Relationship Id="rId1" Type="http://schemas.microsoft.com/office/2011/relationships/chartStyle" Target="style4.xml"/><Relationship Id="rId5" Type="http://schemas.openxmlformats.org/officeDocument/2006/relationships/chartUserShapes" Target="../drawings/drawing4.xml"/><Relationship Id="rId4"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5.xml"/><Relationship Id="rId1" Type="http://schemas.microsoft.com/office/2011/relationships/chartStyle" Target="style5.xml"/><Relationship Id="rId5" Type="http://schemas.openxmlformats.org/officeDocument/2006/relationships/chartUserShapes" Target="../drawings/drawing5.xml"/><Relationship Id="rId4"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6.xml"/><Relationship Id="rId1" Type="http://schemas.microsoft.com/office/2011/relationships/chartStyle" Target="style6.xml"/><Relationship Id="rId5" Type="http://schemas.openxmlformats.org/officeDocument/2006/relationships/chartUserShapes" Target="../drawings/drawing6.xml"/><Relationship Id="rId4"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7.xml"/><Relationship Id="rId1" Type="http://schemas.microsoft.com/office/2011/relationships/chartStyle" Target="style7.xml"/><Relationship Id="rId5" Type="http://schemas.openxmlformats.org/officeDocument/2006/relationships/chartUserShapes" Target="../drawings/drawing7.xml"/><Relationship Id="rId4"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ysClr val="windowText" lastClr="000000"/>
                </a:solidFill>
                <a:latin typeface="Calibri" panose="020F0502020204030204" pitchFamily="34" charset="0"/>
                <a:ea typeface="+mn-ea"/>
                <a:cs typeface="Calibri" panose="020F0502020204030204" pitchFamily="34" charset="0"/>
              </a:defRPr>
            </a:pPr>
            <a:r>
              <a:rPr lang="fi-FI" b="1" dirty="0">
                <a:solidFill>
                  <a:sysClr val="windowText" lastClr="000000"/>
                </a:solidFill>
                <a:latin typeface="Calibri" panose="020F0502020204030204" pitchFamily="34" charset="0"/>
                <a:cs typeface="Calibri" panose="020F0502020204030204" pitchFamily="34" charset="0"/>
              </a:rPr>
              <a:t>Vuosikate, poistot</a:t>
            </a:r>
            <a:r>
              <a:rPr lang="fi-FI" b="1" baseline="30000" dirty="0">
                <a:solidFill>
                  <a:sysClr val="windowText" lastClr="000000"/>
                </a:solidFill>
                <a:latin typeface="Calibri" panose="020F0502020204030204" pitchFamily="34" charset="0"/>
                <a:cs typeface="Calibri" panose="020F0502020204030204" pitchFamily="34" charset="0"/>
              </a:rPr>
              <a:t>*)</a:t>
            </a:r>
            <a:r>
              <a:rPr lang="fi-FI" b="1" dirty="0">
                <a:solidFill>
                  <a:sysClr val="windowText" lastClr="000000"/>
                </a:solidFill>
                <a:latin typeface="Calibri" panose="020F0502020204030204" pitchFamily="34" charset="0"/>
                <a:cs typeface="Calibri" panose="020F0502020204030204" pitchFamily="34" charset="0"/>
              </a:rPr>
              <a:t> ja nettoinvestoinnit v. 2023 (€/as.)</a:t>
            </a:r>
          </a:p>
        </c:rich>
      </c:tx>
      <c:layout>
        <c:manualLayout>
          <c:xMode val="edge"/>
          <c:yMode val="edge"/>
          <c:x val="0.20552098644455333"/>
          <c:y val="1.6111741469154481E-2"/>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ysClr val="windowText" lastClr="000000"/>
              </a:solidFill>
              <a:latin typeface="Calibri" panose="020F0502020204030204" pitchFamily="34" charset="0"/>
              <a:ea typeface="+mn-ea"/>
              <a:cs typeface="Calibri" panose="020F0502020204030204" pitchFamily="34" charset="0"/>
            </a:defRPr>
          </a:pPr>
          <a:endParaRPr lang="fi-FI"/>
        </a:p>
      </c:txPr>
    </c:title>
    <c:autoTitleDeleted val="0"/>
    <c:plotArea>
      <c:layout>
        <c:manualLayout>
          <c:layoutTarget val="inner"/>
          <c:xMode val="edge"/>
          <c:yMode val="edge"/>
          <c:x val="7.5438374435189706E-2"/>
          <c:y val="0.10443452380952381"/>
          <c:w val="0.89574691055582789"/>
          <c:h val="0.66035948631421071"/>
        </c:manualLayout>
      </c:layout>
      <c:barChart>
        <c:barDir val="col"/>
        <c:grouping val="clustered"/>
        <c:varyColors val="0"/>
        <c:ser>
          <c:idx val="0"/>
          <c:order val="0"/>
          <c:tx>
            <c:strRef>
              <c:f>'kuvio vuosik, poistot'!$B$3</c:f>
              <c:strCache>
                <c:ptCount val="1"/>
                <c:pt idx="0">
                  <c:v>Vuosikate</c:v>
                </c:pt>
              </c:strCache>
            </c:strRef>
          </c:tx>
          <c:spPr>
            <a:solidFill>
              <a:srgbClr val="2ABBFE"/>
            </a:solidFill>
            <a:ln>
              <a:noFill/>
            </a:ln>
            <a:effectLst/>
          </c:spPr>
          <c:invertIfNegative val="0"/>
          <c:cat>
            <c:strRef>
              <c:f>'kuvio vuosik, poistot'!$A$4:$A$23</c:f>
              <c:strCache>
                <c:ptCount val="20"/>
                <c:pt idx="0">
                  <c:v>Sonkajärvi</c:v>
                </c:pt>
                <c:pt idx="1">
                  <c:v>Tervo</c:v>
                </c:pt>
                <c:pt idx="2">
                  <c:v>Rautalampi</c:v>
                </c:pt>
                <c:pt idx="3">
                  <c:v>Pielavesi</c:v>
                </c:pt>
                <c:pt idx="4">
                  <c:v>Leppävirta</c:v>
                </c:pt>
                <c:pt idx="5">
                  <c:v>Vesanto</c:v>
                </c:pt>
                <c:pt idx="6">
                  <c:v>Tuusniemi</c:v>
                </c:pt>
                <c:pt idx="7">
                  <c:v>Joroinen</c:v>
                </c:pt>
                <c:pt idx="8">
                  <c:v>Lapinlahti</c:v>
                </c:pt>
                <c:pt idx="9">
                  <c:v>Rautavaara</c:v>
                </c:pt>
                <c:pt idx="10">
                  <c:v>Suonenjoki</c:v>
                </c:pt>
                <c:pt idx="11">
                  <c:v>Siilinjärvi</c:v>
                </c:pt>
                <c:pt idx="12">
                  <c:v>Kaavi</c:v>
                </c:pt>
                <c:pt idx="13">
                  <c:v>Kiuruvesi</c:v>
                </c:pt>
                <c:pt idx="14">
                  <c:v>Vieremä</c:v>
                </c:pt>
                <c:pt idx="15">
                  <c:v>Varkaus</c:v>
                </c:pt>
                <c:pt idx="16">
                  <c:v>Keitele</c:v>
                </c:pt>
                <c:pt idx="17">
                  <c:v>Pohjois-Savo</c:v>
                </c:pt>
                <c:pt idx="18">
                  <c:v>Kuopio</c:v>
                </c:pt>
                <c:pt idx="19">
                  <c:v>Iisalmi</c:v>
                </c:pt>
              </c:strCache>
            </c:strRef>
          </c:cat>
          <c:val>
            <c:numRef>
              <c:f>'kuvio vuosik, poistot'!$B$4:$B$23</c:f>
              <c:numCache>
                <c:formatCode>#,##0</c:formatCode>
                <c:ptCount val="20"/>
                <c:pt idx="0">
                  <c:v>731.20915032679738</c:v>
                </c:pt>
                <c:pt idx="1">
                  <c:v>157.529493407356</c:v>
                </c:pt>
                <c:pt idx="2">
                  <c:v>132.25371120107962</c:v>
                </c:pt>
                <c:pt idx="3">
                  <c:v>607.48405797101418</c:v>
                </c:pt>
                <c:pt idx="4">
                  <c:v>778.14100468562708</c:v>
                </c:pt>
                <c:pt idx="5">
                  <c:v>497.36008447729671</c:v>
                </c:pt>
                <c:pt idx="6">
                  <c:v>-114.45279866332498</c:v>
                </c:pt>
                <c:pt idx="7">
                  <c:v>491.85022026431716</c:v>
                </c:pt>
                <c:pt idx="8">
                  <c:v>500.60446202879439</c:v>
                </c:pt>
                <c:pt idx="9">
                  <c:v>449.55991875423155</c:v>
                </c:pt>
                <c:pt idx="10">
                  <c:v>406.32855241756619</c:v>
                </c:pt>
                <c:pt idx="11">
                  <c:v>382.0290128108515</c:v>
                </c:pt>
                <c:pt idx="12">
                  <c:v>2.2313127556712531</c:v>
                </c:pt>
                <c:pt idx="13">
                  <c:v>588.91667763590897</c:v>
                </c:pt>
                <c:pt idx="14">
                  <c:v>911.00087540122558</c:v>
                </c:pt>
                <c:pt idx="15">
                  <c:v>420.61845235082745</c:v>
                </c:pt>
                <c:pt idx="16">
                  <c:v>-24.642681123706261</c:v>
                </c:pt>
                <c:pt idx="17">
                  <c:v>482.14810031935207</c:v>
                </c:pt>
                <c:pt idx="18">
                  <c:v>462.21313294288467</c:v>
                </c:pt>
                <c:pt idx="19">
                  <c:v>719.00389404355565</c:v>
                </c:pt>
              </c:numCache>
            </c:numRef>
          </c:val>
          <c:extLst>
            <c:ext xmlns:c16="http://schemas.microsoft.com/office/drawing/2014/chart" uri="{C3380CC4-5D6E-409C-BE32-E72D297353CC}">
              <c16:uniqueId val="{00000000-A89E-4661-A648-E2A224935BEC}"/>
            </c:ext>
          </c:extLst>
        </c:ser>
        <c:ser>
          <c:idx val="1"/>
          <c:order val="1"/>
          <c:tx>
            <c:strRef>
              <c:f>'kuvio vuosik, poistot'!$C$3</c:f>
              <c:strCache>
                <c:ptCount val="1"/>
                <c:pt idx="0">
                  <c:v>Poistot</c:v>
                </c:pt>
              </c:strCache>
            </c:strRef>
          </c:tx>
          <c:spPr>
            <a:pattFill prst="pct80">
              <a:fgClr>
                <a:srgbClr val="FFD128"/>
              </a:fgClr>
              <a:bgClr>
                <a:schemeClr val="bg1"/>
              </a:bgClr>
            </a:pattFill>
            <a:ln>
              <a:solidFill>
                <a:srgbClr val="FFD128"/>
              </a:solidFill>
            </a:ln>
            <a:effectLst/>
          </c:spPr>
          <c:invertIfNegative val="0"/>
          <c:cat>
            <c:strRef>
              <c:f>'kuvio vuosik, poistot'!$A$4:$A$23</c:f>
              <c:strCache>
                <c:ptCount val="20"/>
                <c:pt idx="0">
                  <c:v>Sonkajärvi</c:v>
                </c:pt>
                <c:pt idx="1">
                  <c:v>Tervo</c:v>
                </c:pt>
                <c:pt idx="2">
                  <c:v>Rautalampi</c:v>
                </c:pt>
                <c:pt idx="3">
                  <c:v>Pielavesi</c:v>
                </c:pt>
                <c:pt idx="4">
                  <c:v>Leppävirta</c:v>
                </c:pt>
                <c:pt idx="5">
                  <c:v>Vesanto</c:v>
                </c:pt>
                <c:pt idx="6">
                  <c:v>Tuusniemi</c:v>
                </c:pt>
                <c:pt idx="7">
                  <c:v>Joroinen</c:v>
                </c:pt>
                <c:pt idx="8">
                  <c:v>Lapinlahti</c:v>
                </c:pt>
                <c:pt idx="9">
                  <c:v>Rautavaara</c:v>
                </c:pt>
                <c:pt idx="10">
                  <c:v>Suonenjoki</c:v>
                </c:pt>
                <c:pt idx="11">
                  <c:v>Siilinjärvi</c:v>
                </c:pt>
                <c:pt idx="12">
                  <c:v>Kaavi</c:v>
                </c:pt>
                <c:pt idx="13">
                  <c:v>Kiuruvesi</c:v>
                </c:pt>
                <c:pt idx="14">
                  <c:v>Vieremä</c:v>
                </c:pt>
                <c:pt idx="15">
                  <c:v>Varkaus</c:v>
                </c:pt>
                <c:pt idx="16">
                  <c:v>Keitele</c:v>
                </c:pt>
                <c:pt idx="17">
                  <c:v>Pohjois-Savo</c:v>
                </c:pt>
                <c:pt idx="18">
                  <c:v>Kuopio</c:v>
                </c:pt>
                <c:pt idx="19">
                  <c:v>Iisalmi</c:v>
                </c:pt>
              </c:strCache>
            </c:strRef>
          </c:cat>
          <c:val>
            <c:numRef>
              <c:f>'kuvio vuosik, poistot'!$C$4:$C$23</c:f>
              <c:numCache>
                <c:formatCode>#,##0</c:formatCode>
                <c:ptCount val="20"/>
                <c:pt idx="0">
                  <c:v>334.15032679738562</c:v>
                </c:pt>
                <c:pt idx="1">
                  <c:v>206.10687022900763</c:v>
                </c:pt>
                <c:pt idx="2">
                  <c:v>374.15654520917678</c:v>
                </c:pt>
                <c:pt idx="3">
                  <c:v>407.69516908212563</c:v>
                </c:pt>
                <c:pt idx="4">
                  <c:v>405.03432494279178</c:v>
                </c:pt>
                <c:pt idx="5">
                  <c:v>481.52059134107708</c:v>
                </c:pt>
                <c:pt idx="6">
                  <c:v>388.05346700083544</c:v>
                </c:pt>
                <c:pt idx="7">
                  <c:v>382.81938325991189</c:v>
                </c:pt>
                <c:pt idx="8">
                  <c:v>371.79909880206617</c:v>
                </c:pt>
                <c:pt idx="9">
                  <c:v>498.98442789438047</c:v>
                </c:pt>
                <c:pt idx="10">
                  <c:v>422.8892503326926</c:v>
                </c:pt>
                <c:pt idx="11">
                  <c:v>403.19616616428033</c:v>
                </c:pt>
                <c:pt idx="12">
                  <c:v>261.43547787281517</c:v>
                </c:pt>
                <c:pt idx="13">
                  <c:v>516.65130972752399</c:v>
                </c:pt>
                <c:pt idx="14">
                  <c:v>323.31485264079367</c:v>
                </c:pt>
                <c:pt idx="15">
                  <c:v>386.25436509944836</c:v>
                </c:pt>
                <c:pt idx="16">
                  <c:v>352.88319369147365</c:v>
                </c:pt>
                <c:pt idx="17">
                  <c:v>426.11069357137376</c:v>
                </c:pt>
                <c:pt idx="18">
                  <c:v>443.58951155847757</c:v>
                </c:pt>
                <c:pt idx="19">
                  <c:v>476.90014903129656</c:v>
                </c:pt>
              </c:numCache>
            </c:numRef>
          </c:val>
          <c:extLst>
            <c:ext xmlns:c16="http://schemas.microsoft.com/office/drawing/2014/chart" uri="{C3380CC4-5D6E-409C-BE32-E72D297353CC}">
              <c16:uniqueId val="{00000001-A89E-4661-A648-E2A224935BEC}"/>
            </c:ext>
          </c:extLst>
        </c:ser>
        <c:dLbls>
          <c:showLegendKey val="0"/>
          <c:showVal val="0"/>
          <c:showCatName val="0"/>
          <c:showSerName val="0"/>
          <c:showPercent val="0"/>
          <c:showBubbleSize val="0"/>
        </c:dLbls>
        <c:gapWidth val="150"/>
        <c:axId val="706642704"/>
        <c:axId val="706652216"/>
      </c:barChart>
      <c:lineChart>
        <c:grouping val="standard"/>
        <c:varyColors val="0"/>
        <c:ser>
          <c:idx val="2"/>
          <c:order val="2"/>
          <c:tx>
            <c:strRef>
              <c:f>'kuvio vuosik, poistot'!$D$3</c:f>
              <c:strCache>
                <c:ptCount val="1"/>
                <c:pt idx="0">
                  <c:v>Nettoinvestoinnit</c:v>
                </c:pt>
              </c:strCache>
            </c:strRef>
          </c:tx>
          <c:spPr>
            <a:ln w="28575" cap="rnd">
              <a:noFill/>
              <a:round/>
            </a:ln>
            <a:effectLst/>
          </c:spPr>
          <c:marker>
            <c:symbol val="circle"/>
            <c:size val="10"/>
            <c:spPr>
              <a:solidFill>
                <a:schemeClr val="tx1">
                  <a:lumMod val="50000"/>
                  <a:lumOff val="50000"/>
                </a:schemeClr>
              </a:solidFill>
              <a:ln w="9525">
                <a:noFill/>
              </a:ln>
              <a:effectLst/>
            </c:spPr>
          </c:marker>
          <c:cat>
            <c:strRef>
              <c:f>'kuvio vuosik, poistot'!$A$4:$A$23</c:f>
              <c:strCache>
                <c:ptCount val="20"/>
                <c:pt idx="0">
                  <c:v>Sonkajärvi</c:v>
                </c:pt>
                <c:pt idx="1">
                  <c:v>Tervo</c:v>
                </c:pt>
                <c:pt idx="2">
                  <c:v>Rautalampi</c:v>
                </c:pt>
                <c:pt idx="3">
                  <c:v>Pielavesi</c:v>
                </c:pt>
                <c:pt idx="4">
                  <c:v>Leppävirta</c:v>
                </c:pt>
                <c:pt idx="5">
                  <c:v>Vesanto</c:v>
                </c:pt>
                <c:pt idx="6">
                  <c:v>Tuusniemi</c:v>
                </c:pt>
                <c:pt idx="7">
                  <c:v>Joroinen</c:v>
                </c:pt>
                <c:pt idx="8">
                  <c:v>Lapinlahti</c:v>
                </c:pt>
                <c:pt idx="9">
                  <c:v>Rautavaara</c:v>
                </c:pt>
                <c:pt idx="10">
                  <c:v>Suonenjoki</c:v>
                </c:pt>
                <c:pt idx="11">
                  <c:v>Siilinjärvi</c:v>
                </c:pt>
                <c:pt idx="12">
                  <c:v>Kaavi</c:v>
                </c:pt>
                <c:pt idx="13">
                  <c:v>Kiuruvesi</c:v>
                </c:pt>
                <c:pt idx="14">
                  <c:v>Vieremä</c:v>
                </c:pt>
                <c:pt idx="15">
                  <c:v>Varkaus</c:v>
                </c:pt>
                <c:pt idx="16">
                  <c:v>Keitele</c:v>
                </c:pt>
                <c:pt idx="17">
                  <c:v>Pohjois-Savo</c:v>
                </c:pt>
                <c:pt idx="18">
                  <c:v>Kuopio</c:v>
                </c:pt>
                <c:pt idx="19">
                  <c:v>Iisalmi</c:v>
                </c:pt>
              </c:strCache>
            </c:strRef>
          </c:cat>
          <c:val>
            <c:numRef>
              <c:f>'kuvio vuosik, poistot'!$D$4:$D$23</c:f>
              <c:numCache>
                <c:formatCode>#,##0</c:formatCode>
                <c:ptCount val="20"/>
                <c:pt idx="0">
                  <c:v>65.087145969498906</c:v>
                </c:pt>
                <c:pt idx="1">
                  <c:v>143.65024288688412</c:v>
                </c:pt>
                <c:pt idx="2">
                  <c:v>152.4966261808367</c:v>
                </c:pt>
                <c:pt idx="3">
                  <c:v>201.69082125603865</c:v>
                </c:pt>
                <c:pt idx="4">
                  <c:v>203.66132723112128</c:v>
                </c:pt>
                <c:pt idx="5">
                  <c:v>225.44878563885956</c:v>
                </c:pt>
                <c:pt idx="6">
                  <c:v>232.24728487886384</c:v>
                </c:pt>
                <c:pt idx="7">
                  <c:v>247.3568281938326</c:v>
                </c:pt>
                <c:pt idx="8">
                  <c:v>252.44532366194088</c:v>
                </c:pt>
                <c:pt idx="9">
                  <c:v>282.32904536222071</c:v>
                </c:pt>
                <c:pt idx="10">
                  <c:v>302.08487357681503</c:v>
                </c:pt>
                <c:pt idx="11">
                  <c:v>329.54973624717405</c:v>
                </c:pt>
                <c:pt idx="12">
                  <c:v>364.44775009297138</c:v>
                </c:pt>
                <c:pt idx="13">
                  <c:v>377.3858101882322</c:v>
                </c:pt>
                <c:pt idx="14">
                  <c:v>493.43449080828714</c:v>
                </c:pt>
                <c:pt idx="15">
                  <c:v>500.8350625031631</c:v>
                </c:pt>
                <c:pt idx="16">
                  <c:v>605.13553474618038</c:v>
                </c:pt>
                <c:pt idx="17">
                  <c:v>736.57538283896338</c:v>
                </c:pt>
                <c:pt idx="18">
                  <c:v>741.42127673458731</c:v>
                </c:pt>
                <c:pt idx="19">
                  <c:v>2760.6365078601989</c:v>
                </c:pt>
              </c:numCache>
            </c:numRef>
          </c:val>
          <c:smooth val="0"/>
          <c:extLst>
            <c:ext xmlns:c16="http://schemas.microsoft.com/office/drawing/2014/chart" uri="{C3380CC4-5D6E-409C-BE32-E72D297353CC}">
              <c16:uniqueId val="{00000002-A89E-4661-A648-E2A224935BEC}"/>
            </c:ext>
          </c:extLst>
        </c:ser>
        <c:dLbls>
          <c:showLegendKey val="0"/>
          <c:showVal val="0"/>
          <c:showCatName val="0"/>
          <c:showSerName val="0"/>
          <c:showPercent val="0"/>
          <c:showBubbleSize val="0"/>
        </c:dLbls>
        <c:marker val="1"/>
        <c:smooth val="0"/>
        <c:axId val="706642704"/>
        <c:axId val="706652216"/>
      </c:lineChart>
      <c:catAx>
        <c:axId val="706642704"/>
        <c:scaling>
          <c:orientation val="minMax"/>
        </c:scaling>
        <c:delete val="0"/>
        <c:axPos val="b"/>
        <c:numFmt formatCode="General" sourceLinked="1"/>
        <c:majorTickMark val="none"/>
        <c:minorTickMark val="none"/>
        <c:tickLblPos val="low"/>
        <c:spPr>
          <a:noFill/>
          <a:ln w="9525" cap="flat" cmpd="sng" algn="ctr">
            <a:solidFill>
              <a:sysClr val="windowText" lastClr="000000"/>
            </a:solidFill>
            <a:round/>
          </a:ln>
          <a:effectLst/>
        </c:spPr>
        <c:txPr>
          <a:bodyPr rot="-5400000" spcFirstLastPara="1" vertOverflow="ellipsis" wrap="square" anchor="ctr" anchorCtr="1"/>
          <a:lstStyle/>
          <a:p>
            <a:pPr>
              <a:defRPr sz="1100" b="0" i="0" u="none" strike="noStrike" kern="1200" baseline="0">
                <a:solidFill>
                  <a:sysClr val="windowText" lastClr="000000"/>
                </a:solidFill>
                <a:latin typeface="Calibri" panose="020F0502020204030204" pitchFamily="34" charset="0"/>
                <a:ea typeface="+mn-ea"/>
                <a:cs typeface="Calibri" panose="020F0502020204030204" pitchFamily="34" charset="0"/>
              </a:defRPr>
            </a:pPr>
            <a:endParaRPr lang="fi-FI"/>
          </a:p>
        </c:txPr>
        <c:crossAx val="706652216"/>
        <c:crosses val="autoZero"/>
        <c:auto val="1"/>
        <c:lblAlgn val="ctr"/>
        <c:lblOffset val="100"/>
        <c:noMultiLvlLbl val="0"/>
      </c:catAx>
      <c:valAx>
        <c:axId val="70665221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0" spcFirstLastPara="1" vertOverflow="ellipsis" wrap="square" anchor="ctr" anchorCtr="1"/>
              <a:lstStyle/>
              <a:p>
                <a:pPr>
                  <a:defRPr sz="1000" b="0" i="0" u="none" strike="noStrike" kern="1200" baseline="0">
                    <a:solidFill>
                      <a:sysClr val="windowText" lastClr="000000"/>
                    </a:solidFill>
                    <a:latin typeface="Calibri" panose="020F0502020204030204" pitchFamily="34" charset="0"/>
                    <a:ea typeface="+mn-ea"/>
                    <a:cs typeface="Calibri" panose="020F0502020204030204" pitchFamily="34" charset="0"/>
                  </a:defRPr>
                </a:pPr>
                <a:r>
                  <a:rPr lang="fi-FI">
                    <a:solidFill>
                      <a:sysClr val="windowText" lastClr="000000"/>
                    </a:solidFill>
                    <a:latin typeface="Calibri" panose="020F0502020204030204" pitchFamily="34" charset="0"/>
                    <a:cs typeface="Calibri" panose="020F0502020204030204" pitchFamily="34" charset="0"/>
                  </a:rPr>
                  <a:t>€/as.</a:t>
                </a:r>
              </a:p>
            </c:rich>
          </c:tx>
          <c:layout>
            <c:manualLayout>
              <c:xMode val="edge"/>
              <c:yMode val="edge"/>
              <c:x val="1.0374135772224945E-2"/>
              <c:y val="3.4730626996133808E-2"/>
            </c:manualLayout>
          </c:layout>
          <c:overlay val="0"/>
          <c:spPr>
            <a:noFill/>
            <a:ln>
              <a:noFill/>
            </a:ln>
            <a:effectLst/>
          </c:spPr>
          <c:txPr>
            <a:bodyPr rot="0" spcFirstLastPara="1" vertOverflow="ellipsis" wrap="square" anchor="ctr" anchorCtr="1"/>
            <a:lstStyle/>
            <a:p>
              <a:pPr>
                <a:defRPr sz="1000" b="0" i="0" u="none" strike="noStrike" kern="1200" baseline="0">
                  <a:solidFill>
                    <a:sysClr val="windowText" lastClr="000000"/>
                  </a:solidFill>
                  <a:latin typeface="Calibri" panose="020F0502020204030204" pitchFamily="34" charset="0"/>
                  <a:ea typeface="+mn-ea"/>
                  <a:cs typeface="Calibri" panose="020F0502020204030204" pitchFamily="34" charset="0"/>
                </a:defRPr>
              </a:pPr>
              <a:endParaRPr lang="fi-FI"/>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ysClr val="windowText" lastClr="000000"/>
                </a:solidFill>
                <a:latin typeface="Calibri" panose="020F0502020204030204" pitchFamily="34" charset="0"/>
                <a:ea typeface="+mn-ea"/>
                <a:cs typeface="Calibri" panose="020F0502020204030204" pitchFamily="34" charset="0"/>
              </a:defRPr>
            </a:pPr>
            <a:endParaRPr lang="fi-FI"/>
          </a:p>
        </c:txPr>
        <c:crossAx val="706642704"/>
        <c:crosses val="autoZero"/>
        <c:crossBetween val="between"/>
      </c:valAx>
      <c:spPr>
        <a:noFill/>
        <a:ln>
          <a:noFill/>
        </a:ln>
        <a:effectLst/>
      </c:spPr>
    </c:plotArea>
    <c:legend>
      <c:legendPos val="b"/>
      <c:layout>
        <c:manualLayout>
          <c:xMode val="edge"/>
          <c:yMode val="edge"/>
          <c:x val="0.10613935634283342"/>
          <c:y val="0.11582466254218224"/>
          <c:w val="0.39168153485764773"/>
          <c:h val="5.3818194600674912E-2"/>
        </c:manualLayout>
      </c:layout>
      <c:overlay val="0"/>
      <c:spPr>
        <a:noFill/>
        <a:ln>
          <a:noFill/>
        </a:ln>
        <a:effectLst/>
      </c:spPr>
      <c:txPr>
        <a:bodyPr rot="0" spcFirstLastPara="1" vertOverflow="ellipsis" vert="horz" wrap="square" anchor="ctr" anchorCtr="1"/>
        <a:lstStyle/>
        <a:p>
          <a:pPr>
            <a:defRPr sz="1100" b="0" i="0" u="none" strike="noStrike" kern="1200" baseline="0">
              <a:solidFill>
                <a:sysClr val="windowText" lastClr="000000"/>
              </a:solidFill>
              <a:latin typeface="Calibri" panose="020F0502020204030204" pitchFamily="34" charset="0"/>
              <a:ea typeface="+mn-ea"/>
              <a:cs typeface="Calibri" panose="020F0502020204030204" pitchFamily="34" charset="0"/>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fi-FI"/>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spc="0" baseline="0">
                <a:solidFill>
                  <a:sysClr val="windowText" lastClr="000000"/>
                </a:solidFill>
                <a:latin typeface="+mn-lt"/>
                <a:ea typeface="+mn-ea"/>
                <a:cs typeface="+mn-cs"/>
              </a:defRPr>
            </a:pPr>
            <a:r>
              <a:rPr lang="fi-FI">
                <a:latin typeface="+mn-lt"/>
              </a:rPr>
              <a:t>Kuntien tilikauden tulos v.</a:t>
            </a:r>
            <a:r>
              <a:rPr lang="fi-FI" baseline="0">
                <a:latin typeface="+mn-lt"/>
              </a:rPr>
              <a:t> 2023 ja 2022 (€/as.)</a:t>
            </a:r>
            <a:endParaRPr lang="fi-FI">
              <a:latin typeface="+mn-lt"/>
            </a:endParaRPr>
          </a:p>
        </c:rich>
      </c:tx>
      <c:overlay val="0"/>
      <c:spPr>
        <a:noFill/>
        <a:ln>
          <a:noFill/>
        </a:ln>
        <a:effectLst/>
      </c:spPr>
      <c:txPr>
        <a:bodyPr rot="0" spcFirstLastPara="1" vertOverflow="ellipsis" vert="horz" wrap="square" anchor="ctr" anchorCtr="1"/>
        <a:lstStyle/>
        <a:p>
          <a:pPr>
            <a:defRPr sz="1400" b="1" i="0" u="none" strike="noStrike" kern="1200" spc="0" baseline="0">
              <a:solidFill>
                <a:sysClr val="windowText" lastClr="000000"/>
              </a:solidFill>
              <a:latin typeface="+mn-lt"/>
              <a:ea typeface="+mn-ea"/>
              <a:cs typeface="+mn-cs"/>
            </a:defRPr>
          </a:pPr>
          <a:endParaRPr lang="fi-FI"/>
        </a:p>
      </c:txPr>
    </c:title>
    <c:autoTitleDeleted val="0"/>
    <c:plotArea>
      <c:layout>
        <c:manualLayout>
          <c:layoutTarget val="inner"/>
          <c:xMode val="edge"/>
          <c:yMode val="edge"/>
          <c:x val="6.8259976046600251E-2"/>
          <c:y val="0.10443452380952381"/>
          <c:w val="0.89747536610593948"/>
          <c:h val="0.66035948631421071"/>
        </c:manualLayout>
      </c:layout>
      <c:barChart>
        <c:barDir val="col"/>
        <c:grouping val="clustered"/>
        <c:varyColors val="0"/>
        <c:ser>
          <c:idx val="1"/>
          <c:order val="0"/>
          <c:tx>
            <c:strRef>
              <c:f>'kuvio tulos'!$C$3</c:f>
              <c:strCache>
                <c:ptCount val="1"/>
                <c:pt idx="0">
                  <c:v>2022</c:v>
                </c:pt>
              </c:strCache>
            </c:strRef>
          </c:tx>
          <c:spPr>
            <a:pattFill prst="pct80">
              <a:fgClr>
                <a:srgbClr val="FFD128"/>
              </a:fgClr>
              <a:bgClr>
                <a:schemeClr val="bg1"/>
              </a:bgClr>
            </a:pattFill>
            <a:ln>
              <a:solidFill>
                <a:srgbClr val="FFD128"/>
              </a:solid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850" b="0" i="0" u="none" strike="noStrike" kern="1200" baseline="0">
                    <a:solidFill>
                      <a:sysClr val="windowText" lastClr="000000"/>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'kuvio tulos'!$A$4:$A$23</c:f>
              <c:strCache>
                <c:ptCount val="20"/>
                <c:pt idx="0">
                  <c:v>Tuusniemi</c:v>
                </c:pt>
                <c:pt idx="1">
                  <c:v>Keitele</c:v>
                </c:pt>
                <c:pt idx="2">
                  <c:v>Kaavi</c:v>
                </c:pt>
                <c:pt idx="3">
                  <c:v>Rautalampi</c:v>
                </c:pt>
                <c:pt idx="4">
                  <c:v>Rautavaara</c:v>
                </c:pt>
                <c:pt idx="5">
                  <c:v>Tervo</c:v>
                </c:pt>
                <c:pt idx="6">
                  <c:v>Siilinjärvi</c:v>
                </c:pt>
                <c:pt idx="7">
                  <c:v>Suonenjoki</c:v>
                </c:pt>
                <c:pt idx="8">
                  <c:v>Vesanto</c:v>
                </c:pt>
                <c:pt idx="9">
                  <c:v>Kuopio</c:v>
                </c:pt>
                <c:pt idx="10">
                  <c:v>Varkaus</c:v>
                </c:pt>
                <c:pt idx="11">
                  <c:v>Pohjois-Savo</c:v>
                </c:pt>
                <c:pt idx="12">
                  <c:v>Joroinen</c:v>
                </c:pt>
                <c:pt idx="13">
                  <c:v>Kiuruvesi</c:v>
                </c:pt>
                <c:pt idx="14">
                  <c:v>Lapinlahti</c:v>
                </c:pt>
                <c:pt idx="15">
                  <c:v>Pielavesi</c:v>
                </c:pt>
                <c:pt idx="16">
                  <c:v>Iisalmi</c:v>
                </c:pt>
                <c:pt idx="17">
                  <c:v>Leppävirta</c:v>
                </c:pt>
                <c:pt idx="18">
                  <c:v>Sonkajärvi</c:v>
                </c:pt>
                <c:pt idx="19">
                  <c:v>Vieremä</c:v>
                </c:pt>
              </c:strCache>
            </c:strRef>
          </c:cat>
          <c:val>
            <c:numRef>
              <c:f>'kuvio tulos'!$C$4:$C$23</c:f>
              <c:numCache>
                <c:formatCode>#,##0</c:formatCode>
                <c:ptCount val="20"/>
                <c:pt idx="0">
                  <c:v>-101.92147034252298</c:v>
                </c:pt>
                <c:pt idx="1">
                  <c:v>222.76983735830458</c:v>
                </c:pt>
                <c:pt idx="2">
                  <c:v>-51.320193380438823</c:v>
                </c:pt>
                <c:pt idx="3">
                  <c:v>303.30634278002697</c:v>
                </c:pt>
                <c:pt idx="4">
                  <c:v>811.78063642518623</c:v>
                </c:pt>
                <c:pt idx="5">
                  <c:v>9.7154753643303255</c:v>
                </c:pt>
                <c:pt idx="6">
                  <c:v>-112.33044461190656</c:v>
                </c:pt>
                <c:pt idx="7">
                  <c:v>158.80526393612303</c:v>
                </c:pt>
                <c:pt idx="8">
                  <c:v>18.479408658922914</c:v>
                </c:pt>
                <c:pt idx="9">
                  <c:v>-36.322208998809081</c:v>
                </c:pt>
                <c:pt idx="10">
                  <c:v>-76.167822258211444</c:v>
                </c:pt>
                <c:pt idx="11">
                  <c:v>20.393864402537066</c:v>
                </c:pt>
                <c:pt idx="12">
                  <c:v>75.110132158590304</c:v>
                </c:pt>
                <c:pt idx="13">
                  <c:v>241.41108332236408</c:v>
                </c:pt>
                <c:pt idx="14">
                  <c:v>-270.35938015166499</c:v>
                </c:pt>
                <c:pt idx="15">
                  <c:v>362.31884057971013</c:v>
                </c:pt>
                <c:pt idx="16">
                  <c:v>201.82783375799255</c:v>
                </c:pt>
                <c:pt idx="17">
                  <c:v>12.422360248447205</c:v>
                </c:pt>
                <c:pt idx="18">
                  <c:v>313.45315904139431</c:v>
                </c:pt>
                <c:pt idx="19">
                  <c:v>999.41639918295891</c:v>
                </c:pt>
              </c:numCache>
            </c:numRef>
          </c:val>
          <c:extLst>
            <c:ext xmlns:c16="http://schemas.microsoft.com/office/drawing/2014/chart" uri="{C3380CC4-5D6E-409C-BE32-E72D297353CC}">
              <c16:uniqueId val="{00000000-DA42-40F9-A585-A199D8B914FA}"/>
            </c:ext>
          </c:extLst>
        </c:ser>
        <c:ser>
          <c:idx val="0"/>
          <c:order val="1"/>
          <c:tx>
            <c:strRef>
              <c:f>'kuvio tulos'!$B$3</c:f>
              <c:strCache>
                <c:ptCount val="1"/>
                <c:pt idx="0">
                  <c:v>2023</c:v>
                </c:pt>
              </c:strCache>
            </c:strRef>
          </c:tx>
          <c:spPr>
            <a:solidFill>
              <a:srgbClr val="2ABBFE"/>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850" b="0" i="0" u="none" strike="noStrike" kern="1200" baseline="0">
                    <a:solidFill>
                      <a:sysClr val="windowText" lastClr="000000"/>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'kuvio tulos'!$A$4:$A$23</c:f>
              <c:strCache>
                <c:ptCount val="20"/>
                <c:pt idx="0">
                  <c:v>Tuusniemi</c:v>
                </c:pt>
                <c:pt idx="1">
                  <c:v>Keitele</c:v>
                </c:pt>
                <c:pt idx="2">
                  <c:v>Kaavi</c:v>
                </c:pt>
                <c:pt idx="3">
                  <c:v>Rautalampi</c:v>
                </c:pt>
                <c:pt idx="4">
                  <c:v>Rautavaara</c:v>
                </c:pt>
                <c:pt idx="5">
                  <c:v>Tervo</c:v>
                </c:pt>
                <c:pt idx="6">
                  <c:v>Siilinjärvi</c:v>
                </c:pt>
                <c:pt idx="7">
                  <c:v>Suonenjoki</c:v>
                </c:pt>
                <c:pt idx="8">
                  <c:v>Vesanto</c:v>
                </c:pt>
                <c:pt idx="9">
                  <c:v>Kuopio</c:v>
                </c:pt>
                <c:pt idx="10">
                  <c:v>Varkaus</c:v>
                </c:pt>
                <c:pt idx="11">
                  <c:v>Pohjois-Savo</c:v>
                </c:pt>
                <c:pt idx="12">
                  <c:v>Joroinen</c:v>
                </c:pt>
                <c:pt idx="13">
                  <c:v>Kiuruvesi</c:v>
                </c:pt>
                <c:pt idx="14">
                  <c:v>Lapinlahti</c:v>
                </c:pt>
                <c:pt idx="15">
                  <c:v>Pielavesi</c:v>
                </c:pt>
                <c:pt idx="16">
                  <c:v>Iisalmi</c:v>
                </c:pt>
                <c:pt idx="17">
                  <c:v>Leppävirta</c:v>
                </c:pt>
                <c:pt idx="18">
                  <c:v>Sonkajärvi</c:v>
                </c:pt>
                <c:pt idx="19">
                  <c:v>Vieremä</c:v>
                </c:pt>
              </c:strCache>
            </c:strRef>
          </c:cat>
          <c:val>
            <c:numRef>
              <c:f>'kuvio tulos'!$B$4:$B$23</c:f>
              <c:numCache>
                <c:formatCode>#,##0</c:formatCode>
                <c:ptCount val="20"/>
                <c:pt idx="0">
                  <c:v>-502.50626566416042</c:v>
                </c:pt>
                <c:pt idx="1">
                  <c:v>-377.03302119270575</c:v>
                </c:pt>
                <c:pt idx="2">
                  <c:v>-259.20416511714393</c:v>
                </c:pt>
                <c:pt idx="3">
                  <c:v>-241.90283400809716</c:v>
                </c:pt>
                <c:pt idx="4">
                  <c:v>-49.424509140148949</c:v>
                </c:pt>
                <c:pt idx="5">
                  <c:v>-48.577376821651633</c:v>
                </c:pt>
                <c:pt idx="6">
                  <c:v>-21.167153353428841</c:v>
                </c:pt>
                <c:pt idx="7">
                  <c:v>3.6965843560550051</c:v>
                </c:pt>
                <c:pt idx="8">
                  <c:v>15.839493136219641</c:v>
                </c:pt>
                <c:pt idx="9">
                  <c:v>18.62362138440707</c:v>
                </c:pt>
                <c:pt idx="10">
                  <c:v>34.364087251379118</c:v>
                </c:pt>
                <c:pt idx="11">
                  <c:v>55.839578019209561</c:v>
                </c:pt>
                <c:pt idx="12">
                  <c:v>67.180616740088112</c:v>
                </c:pt>
                <c:pt idx="13">
                  <c:v>72.396998815321837</c:v>
                </c:pt>
                <c:pt idx="14">
                  <c:v>128.80536322672822</c:v>
                </c:pt>
                <c:pt idx="15">
                  <c:v>199.78888888888855</c:v>
                </c:pt>
                <c:pt idx="16">
                  <c:v>242.10374501225903</c:v>
                </c:pt>
                <c:pt idx="17">
                  <c:v>373.10667974283535</c:v>
                </c:pt>
                <c:pt idx="18">
                  <c:v>397.33115468409585</c:v>
                </c:pt>
                <c:pt idx="19">
                  <c:v>587.97782316895245</c:v>
                </c:pt>
              </c:numCache>
            </c:numRef>
          </c:val>
          <c:extLst>
            <c:ext xmlns:c16="http://schemas.microsoft.com/office/drawing/2014/chart" uri="{C3380CC4-5D6E-409C-BE32-E72D297353CC}">
              <c16:uniqueId val="{00000001-DA42-40F9-A585-A199D8B914FA}"/>
            </c:ext>
          </c:extLst>
        </c:ser>
        <c:dLbls>
          <c:showLegendKey val="0"/>
          <c:showVal val="0"/>
          <c:showCatName val="0"/>
          <c:showSerName val="0"/>
          <c:showPercent val="0"/>
          <c:showBubbleSize val="0"/>
        </c:dLbls>
        <c:gapWidth val="150"/>
        <c:axId val="706642704"/>
        <c:axId val="706652216"/>
      </c:barChart>
      <c:catAx>
        <c:axId val="706642704"/>
        <c:scaling>
          <c:orientation val="minMax"/>
        </c:scaling>
        <c:delete val="0"/>
        <c:axPos val="b"/>
        <c:numFmt formatCode="General" sourceLinked="1"/>
        <c:majorTickMark val="none"/>
        <c:minorTickMark val="none"/>
        <c:tickLblPos val="low"/>
        <c:spPr>
          <a:noFill/>
          <a:ln w="9525" cap="flat" cmpd="sng" algn="ctr">
            <a:solidFill>
              <a:sysClr val="windowText" lastClr="000000"/>
            </a:solidFill>
            <a:round/>
          </a:ln>
          <a:effectLst/>
        </c:spPr>
        <c:txPr>
          <a:bodyPr rot="-5400000" spcFirstLastPara="1" vertOverflow="ellipsis" wrap="square" anchor="ctr" anchorCtr="1"/>
          <a:lstStyle/>
          <a:p>
            <a:pPr>
              <a:defRPr sz="1100" b="0" i="0" u="none" strike="noStrike" kern="1200" baseline="0">
                <a:solidFill>
                  <a:sysClr val="windowText" lastClr="000000"/>
                </a:solidFill>
                <a:latin typeface="+mn-lt"/>
                <a:ea typeface="+mn-ea"/>
                <a:cs typeface="+mn-cs"/>
              </a:defRPr>
            </a:pPr>
            <a:endParaRPr lang="fi-FI"/>
          </a:p>
        </c:txPr>
        <c:crossAx val="706652216"/>
        <c:crosses val="autoZero"/>
        <c:auto val="1"/>
        <c:lblAlgn val="ctr"/>
        <c:lblOffset val="300"/>
        <c:noMultiLvlLbl val="0"/>
      </c:catAx>
      <c:valAx>
        <c:axId val="70665221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0" spcFirstLastPara="1" vertOverflow="ellipsis" wrap="square" anchor="ctr" anchorCtr="1"/>
              <a:lstStyle/>
              <a:p>
                <a:pPr>
                  <a:defRPr sz="1000" b="0" i="0" u="none" strike="noStrike" kern="1200" baseline="0">
                    <a:solidFill>
                      <a:sysClr val="windowText" lastClr="000000"/>
                    </a:solidFill>
                    <a:latin typeface="+mn-lt"/>
                    <a:ea typeface="+mn-ea"/>
                    <a:cs typeface="+mn-cs"/>
                  </a:defRPr>
                </a:pPr>
                <a:r>
                  <a:rPr lang="fi-FI"/>
                  <a:t>€/as.</a:t>
                </a:r>
              </a:p>
            </c:rich>
          </c:tx>
          <c:layout>
            <c:manualLayout>
              <c:xMode val="edge"/>
              <c:yMode val="edge"/>
              <c:x val="1.2102591322336546E-2"/>
              <c:y val="3.2062111279206593E-2"/>
            </c:manualLayout>
          </c:layout>
          <c:overlay val="0"/>
          <c:spPr>
            <a:noFill/>
            <a:ln>
              <a:noFill/>
            </a:ln>
            <a:effectLst/>
          </c:spPr>
          <c:txPr>
            <a:bodyPr rot="0" spcFirstLastPara="1" vertOverflow="ellipsis" wrap="square" anchor="ctr" anchorCtr="1"/>
            <a:lstStyle/>
            <a:p>
              <a:pPr>
                <a:defRPr sz="1000" b="0" i="0" u="none" strike="noStrike" kern="1200" baseline="0">
                  <a:solidFill>
                    <a:sysClr val="windowText" lastClr="000000"/>
                  </a:solidFill>
                  <a:latin typeface="+mn-lt"/>
                  <a:ea typeface="+mn-ea"/>
                  <a:cs typeface="+mn-cs"/>
                </a:defRPr>
              </a:pPr>
              <a:endParaRPr lang="fi-FI"/>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ysClr val="windowText" lastClr="000000"/>
                </a:solidFill>
                <a:latin typeface="+mn-lt"/>
                <a:ea typeface="+mn-ea"/>
                <a:cs typeface="+mn-cs"/>
              </a:defRPr>
            </a:pPr>
            <a:endParaRPr lang="fi-FI"/>
          </a:p>
        </c:txPr>
        <c:crossAx val="706642704"/>
        <c:crosses val="autoZero"/>
        <c:crossBetween val="between"/>
      </c:valAx>
      <c:spPr>
        <a:noFill/>
        <a:ln>
          <a:noFill/>
        </a:ln>
        <a:effectLst/>
      </c:spPr>
    </c:plotArea>
    <c:legend>
      <c:legendPos val="b"/>
      <c:layout>
        <c:manualLayout>
          <c:xMode val="edge"/>
          <c:yMode val="edge"/>
          <c:x val="0.10613935634283342"/>
          <c:y val="0.11582466254218224"/>
          <c:w val="0.39168153485764773"/>
          <c:h val="5.3818194600674912E-2"/>
        </c:manualLayout>
      </c:layout>
      <c:overlay val="0"/>
      <c:spPr>
        <a:noFill/>
        <a:ln>
          <a:noFill/>
        </a:ln>
        <a:effectLst/>
      </c:spPr>
      <c:txPr>
        <a:bodyPr rot="0" spcFirstLastPara="1" vertOverflow="ellipsis" vert="horz" wrap="square" anchor="ctr" anchorCtr="1"/>
        <a:lstStyle/>
        <a:p>
          <a:pPr>
            <a:defRPr sz="1100" b="0" i="0" u="none" strike="noStrike" kern="1200" baseline="0">
              <a:solidFill>
                <a:sysClr val="windowText" lastClr="000000"/>
              </a:solidFill>
              <a:latin typeface="+mn-lt"/>
              <a:ea typeface="+mn-ea"/>
              <a:cs typeface="+mn-cs"/>
            </a:defRPr>
          </a:pPr>
          <a:endParaRPr lang="fi-FI"/>
        </a:p>
      </c:txPr>
    </c:legend>
    <c:plotVisOnly val="1"/>
    <c:dispBlanksAs val="gap"/>
    <c:showDLblsOverMax val="0"/>
    <c:extLst/>
  </c:chart>
  <c:spPr>
    <a:solidFill>
      <a:schemeClr val="bg1"/>
    </a:solidFill>
    <a:ln w="9525" cap="flat" cmpd="sng" algn="ctr">
      <a:noFill/>
      <a:round/>
    </a:ln>
    <a:effectLst/>
  </c:spPr>
  <c:txPr>
    <a:bodyPr/>
    <a:lstStyle/>
    <a:p>
      <a:pPr>
        <a:defRPr/>
      </a:pPr>
      <a:endParaRPr lang="fi-FI"/>
    </a:p>
  </c:txPr>
  <c:externalData r:id="rId4">
    <c:autoUpdate val="0"/>
  </c:externalData>
  <c:userShapes r:id="rId5"/>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spc="0" baseline="0">
                <a:solidFill>
                  <a:sysClr val="windowText" lastClr="000000"/>
                </a:solidFill>
                <a:latin typeface="+mn-lt"/>
                <a:ea typeface="+mn-ea"/>
                <a:cs typeface="+mn-cs"/>
              </a:defRPr>
            </a:pPr>
            <a:r>
              <a:rPr lang="fi-FI"/>
              <a:t>Kuntien ja kuntakonsernien vuosikatteet</a:t>
            </a:r>
            <a:r>
              <a:rPr lang="fi-FI" baseline="0"/>
              <a:t> </a:t>
            </a:r>
            <a:r>
              <a:rPr lang="fi-FI"/>
              <a:t>31.12.2023 (€/as.)</a:t>
            </a:r>
          </a:p>
        </c:rich>
      </c:tx>
      <c:layout>
        <c:manualLayout>
          <c:xMode val="edge"/>
          <c:yMode val="edge"/>
          <c:x val="0.121755147417154"/>
          <c:y val="9.3676814988290398E-3"/>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ysClr val="windowText" lastClr="000000"/>
              </a:solidFill>
              <a:latin typeface="+mn-lt"/>
              <a:ea typeface="+mn-ea"/>
              <a:cs typeface="+mn-cs"/>
            </a:defRPr>
          </a:pPr>
          <a:endParaRPr lang="fi-FI"/>
        </a:p>
      </c:txPr>
    </c:title>
    <c:autoTitleDeleted val="0"/>
    <c:plotArea>
      <c:layout>
        <c:manualLayout>
          <c:layoutTarget val="inner"/>
          <c:xMode val="edge"/>
          <c:yMode val="edge"/>
          <c:x val="5.3963551585754749E-2"/>
          <c:y val="0.10443452380952381"/>
          <c:w val="0.9173126542114729"/>
          <c:h val="0.66035948631421071"/>
        </c:manualLayout>
      </c:layout>
      <c:barChart>
        <c:barDir val="col"/>
        <c:grouping val="clustered"/>
        <c:varyColors val="0"/>
        <c:ser>
          <c:idx val="0"/>
          <c:order val="0"/>
          <c:tx>
            <c:strRef>
              <c:f>'Kuvio vuosikatteet'!$B$3</c:f>
              <c:strCache>
                <c:ptCount val="1"/>
                <c:pt idx="0">
                  <c:v>Kunnan vuosikate</c:v>
                </c:pt>
              </c:strCache>
            </c:strRef>
          </c:tx>
          <c:spPr>
            <a:solidFill>
              <a:srgbClr val="2ABBFE"/>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850" b="0" i="0" u="none" strike="noStrike" kern="1200" baseline="0">
                    <a:solidFill>
                      <a:sysClr val="windowText" lastClr="000000"/>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'Kuvio vuosikatteet'!$A$4:$A$23</c:f>
              <c:strCache>
                <c:ptCount val="20"/>
                <c:pt idx="0">
                  <c:v>Tuusniemi</c:v>
                </c:pt>
                <c:pt idx="1">
                  <c:v>Keitele</c:v>
                </c:pt>
                <c:pt idx="2">
                  <c:v>Kaavi</c:v>
                </c:pt>
                <c:pt idx="3">
                  <c:v>Rautalampi</c:v>
                </c:pt>
                <c:pt idx="4">
                  <c:v>Tervo</c:v>
                </c:pt>
                <c:pt idx="5">
                  <c:v>Siilinjärvi</c:v>
                </c:pt>
                <c:pt idx="6">
                  <c:v>Suonenjoki</c:v>
                </c:pt>
                <c:pt idx="7">
                  <c:v>Varkaus</c:v>
                </c:pt>
                <c:pt idx="8">
                  <c:v>Rautavaara</c:v>
                </c:pt>
                <c:pt idx="9">
                  <c:v>Kuopio</c:v>
                </c:pt>
                <c:pt idx="10">
                  <c:v>Pohjois-Savo</c:v>
                </c:pt>
                <c:pt idx="11">
                  <c:v>Joroinen</c:v>
                </c:pt>
                <c:pt idx="12">
                  <c:v>Vesanto</c:v>
                </c:pt>
                <c:pt idx="13">
                  <c:v>Lapinlahti</c:v>
                </c:pt>
                <c:pt idx="14">
                  <c:v>Kiuruvesi</c:v>
                </c:pt>
                <c:pt idx="15">
                  <c:v>Pielavesi</c:v>
                </c:pt>
                <c:pt idx="16">
                  <c:v>Iisalmi</c:v>
                </c:pt>
                <c:pt idx="17">
                  <c:v>Sonkajärvi</c:v>
                </c:pt>
                <c:pt idx="18">
                  <c:v>Leppävirta</c:v>
                </c:pt>
                <c:pt idx="19">
                  <c:v>Vieremä</c:v>
                </c:pt>
              </c:strCache>
            </c:strRef>
          </c:cat>
          <c:val>
            <c:numRef>
              <c:f>'Kuvio vuosikatteet'!$B$4:$B$23</c:f>
              <c:numCache>
                <c:formatCode>#,##0</c:formatCode>
                <c:ptCount val="20"/>
                <c:pt idx="0">
                  <c:v>-114.45279866332498</c:v>
                </c:pt>
                <c:pt idx="1">
                  <c:v>-24.642681123706261</c:v>
                </c:pt>
                <c:pt idx="2">
                  <c:v>2.2313127556712531</c:v>
                </c:pt>
                <c:pt idx="3">
                  <c:v>132.25371120107962</c:v>
                </c:pt>
                <c:pt idx="4">
                  <c:v>157.529493407356</c:v>
                </c:pt>
                <c:pt idx="5">
                  <c:v>382.0290128108515</c:v>
                </c:pt>
                <c:pt idx="6">
                  <c:v>406.32855241756619</c:v>
                </c:pt>
                <c:pt idx="7">
                  <c:v>420.61845235082745</c:v>
                </c:pt>
                <c:pt idx="8">
                  <c:v>449.55991875423155</c:v>
                </c:pt>
                <c:pt idx="9">
                  <c:v>462.21313294288467</c:v>
                </c:pt>
                <c:pt idx="10">
                  <c:v>482.14810031935207</c:v>
                </c:pt>
                <c:pt idx="11">
                  <c:v>491.85022026431716</c:v>
                </c:pt>
                <c:pt idx="12">
                  <c:v>497.36008447729671</c:v>
                </c:pt>
                <c:pt idx="13">
                  <c:v>500.60446202879439</c:v>
                </c:pt>
                <c:pt idx="14">
                  <c:v>588.91667763590897</c:v>
                </c:pt>
                <c:pt idx="15">
                  <c:v>607.48405797101418</c:v>
                </c:pt>
                <c:pt idx="16">
                  <c:v>719.00389404355565</c:v>
                </c:pt>
                <c:pt idx="17">
                  <c:v>731.20915032679738</c:v>
                </c:pt>
                <c:pt idx="18">
                  <c:v>778.14100468562708</c:v>
                </c:pt>
                <c:pt idx="19">
                  <c:v>911.00087540122558</c:v>
                </c:pt>
              </c:numCache>
            </c:numRef>
          </c:val>
          <c:extLst>
            <c:ext xmlns:c16="http://schemas.microsoft.com/office/drawing/2014/chart" uri="{C3380CC4-5D6E-409C-BE32-E72D297353CC}">
              <c16:uniqueId val="{00000000-EE53-4257-9BE6-60C78CD98D35}"/>
            </c:ext>
          </c:extLst>
        </c:ser>
        <c:ser>
          <c:idx val="1"/>
          <c:order val="1"/>
          <c:tx>
            <c:strRef>
              <c:f>'Kuvio vuosikatteet'!$C$3</c:f>
              <c:strCache>
                <c:ptCount val="1"/>
                <c:pt idx="0">
                  <c:v>Kuntakonsernin vuosikate</c:v>
                </c:pt>
              </c:strCache>
            </c:strRef>
          </c:tx>
          <c:spPr>
            <a:pattFill prst="pct80">
              <a:fgClr>
                <a:srgbClr val="FFD128"/>
              </a:fgClr>
              <a:bgClr>
                <a:schemeClr val="bg1"/>
              </a:bgClr>
            </a:pattFill>
            <a:ln>
              <a:solidFill>
                <a:srgbClr val="FFD128"/>
              </a:solidFill>
            </a:ln>
            <a:effectLst/>
          </c:spPr>
          <c:invertIfNegative val="0"/>
          <c:dLbls>
            <c:dLbl>
              <c:idx val="3"/>
              <c:delete val="1"/>
              <c:extLst>
                <c:ext xmlns:c15="http://schemas.microsoft.com/office/drawing/2012/chart" uri="{CE6537A1-D6FC-4f65-9D91-7224C49458BB}"/>
                <c:ext xmlns:c16="http://schemas.microsoft.com/office/drawing/2014/chart" uri="{C3380CC4-5D6E-409C-BE32-E72D297353CC}">
                  <c16:uniqueId val="{00000001-EE53-4257-9BE6-60C78CD98D35}"/>
                </c:ext>
              </c:extLst>
            </c:dLbl>
            <c:dLbl>
              <c:idx val="13"/>
              <c:delete val="1"/>
              <c:extLst>
                <c:ext xmlns:c15="http://schemas.microsoft.com/office/drawing/2012/chart" uri="{CE6537A1-D6FC-4f65-9D91-7224C49458BB}"/>
                <c:ext xmlns:c16="http://schemas.microsoft.com/office/drawing/2014/chart" uri="{C3380CC4-5D6E-409C-BE32-E72D297353CC}">
                  <c16:uniqueId val="{00000002-EE53-4257-9BE6-60C78CD98D35}"/>
                </c:ext>
              </c:extLst>
            </c:dLbl>
            <c:spPr>
              <a:noFill/>
              <a:ln>
                <a:noFill/>
              </a:ln>
              <a:effectLst/>
            </c:spPr>
            <c:txPr>
              <a:bodyPr rot="-5400000" spcFirstLastPara="1" vertOverflow="ellipsis" wrap="square" lIns="38100" tIns="19050" rIns="38100" bIns="19050" anchor="ctr" anchorCtr="1">
                <a:spAutoFit/>
              </a:bodyPr>
              <a:lstStyle/>
              <a:p>
                <a:pPr>
                  <a:defRPr sz="850" b="0" i="0" u="none" strike="noStrike" kern="1200" baseline="0">
                    <a:solidFill>
                      <a:sysClr val="windowText" lastClr="000000"/>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'Kuvio vuosikatteet'!$A$4:$A$23</c:f>
              <c:strCache>
                <c:ptCount val="20"/>
                <c:pt idx="0">
                  <c:v>Tuusniemi</c:v>
                </c:pt>
                <c:pt idx="1">
                  <c:v>Keitele</c:v>
                </c:pt>
                <c:pt idx="2">
                  <c:v>Kaavi</c:v>
                </c:pt>
                <c:pt idx="3">
                  <c:v>Rautalampi</c:v>
                </c:pt>
                <c:pt idx="4">
                  <c:v>Tervo</c:v>
                </c:pt>
                <c:pt idx="5">
                  <c:v>Siilinjärvi</c:v>
                </c:pt>
                <c:pt idx="6">
                  <c:v>Suonenjoki</c:v>
                </c:pt>
                <c:pt idx="7">
                  <c:v>Varkaus</c:v>
                </c:pt>
                <c:pt idx="8">
                  <c:v>Rautavaara</c:v>
                </c:pt>
                <c:pt idx="9">
                  <c:v>Kuopio</c:v>
                </c:pt>
                <c:pt idx="10">
                  <c:v>Pohjois-Savo</c:v>
                </c:pt>
                <c:pt idx="11">
                  <c:v>Joroinen</c:v>
                </c:pt>
                <c:pt idx="12">
                  <c:v>Vesanto</c:v>
                </c:pt>
                <c:pt idx="13">
                  <c:v>Lapinlahti</c:v>
                </c:pt>
                <c:pt idx="14">
                  <c:v>Kiuruvesi</c:v>
                </c:pt>
                <c:pt idx="15">
                  <c:v>Pielavesi</c:v>
                </c:pt>
                <c:pt idx="16">
                  <c:v>Iisalmi</c:v>
                </c:pt>
                <c:pt idx="17">
                  <c:v>Sonkajärvi</c:v>
                </c:pt>
                <c:pt idx="18">
                  <c:v>Leppävirta</c:v>
                </c:pt>
                <c:pt idx="19">
                  <c:v>Vieremä</c:v>
                </c:pt>
              </c:strCache>
            </c:strRef>
          </c:cat>
          <c:val>
            <c:numRef>
              <c:f>'Kuvio vuosikatteet'!$C$4:$C$23</c:f>
              <c:numCache>
                <c:formatCode>#,##0</c:formatCode>
                <c:ptCount val="20"/>
                <c:pt idx="0">
                  <c:v>-83.12447786131996</c:v>
                </c:pt>
                <c:pt idx="1">
                  <c:v>58.156727451946772</c:v>
                </c:pt>
                <c:pt idx="2">
                  <c:v>104.8716995165489</c:v>
                </c:pt>
                <c:pt idx="3">
                  <c:v>0</c:v>
                </c:pt>
                <c:pt idx="4">
                  <c:v>545.4545454545455</c:v>
                </c:pt>
                <c:pt idx="5">
                  <c:v>461.9442351168048</c:v>
                </c:pt>
                <c:pt idx="6">
                  <c:v>674.25698654443295</c:v>
                </c:pt>
                <c:pt idx="7">
                  <c:v>886.43149956981631</c:v>
                </c:pt>
                <c:pt idx="8">
                  <c:v>566.68923493568047</c:v>
                </c:pt>
                <c:pt idx="9">
                  <c:v>1189.8488669918593</c:v>
                </c:pt>
                <c:pt idx="10">
                  <c:v>961.47000755434465</c:v>
                </c:pt>
                <c:pt idx="11">
                  <c:v>519.38325991189424</c:v>
                </c:pt>
                <c:pt idx="12">
                  <c:v>714.36114044350586</c:v>
                </c:pt>
                <c:pt idx="13">
                  <c:v>0</c:v>
                </c:pt>
                <c:pt idx="14">
                  <c:v>716.99355008556006</c:v>
                </c:pt>
                <c:pt idx="15">
                  <c:v>595.6521739130435</c:v>
                </c:pt>
                <c:pt idx="16">
                  <c:v>911.44656506898707</c:v>
                </c:pt>
                <c:pt idx="17">
                  <c:v>868.73638344226583</c:v>
                </c:pt>
                <c:pt idx="18">
                  <c:v>911.95379753732152</c:v>
                </c:pt>
                <c:pt idx="19">
                  <c:v>1409.3959731543623</c:v>
                </c:pt>
              </c:numCache>
            </c:numRef>
          </c:val>
          <c:extLst>
            <c:ext xmlns:c16="http://schemas.microsoft.com/office/drawing/2014/chart" uri="{C3380CC4-5D6E-409C-BE32-E72D297353CC}">
              <c16:uniqueId val="{00000003-EE53-4257-9BE6-60C78CD98D35}"/>
            </c:ext>
          </c:extLst>
        </c:ser>
        <c:dLbls>
          <c:showLegendKey val="0"/>
          <c:showVal val="0"/>
          <c:showCatName val="0"/>
          <c:showSerName val="0"/>
          <c:showPercent val="0"/>
          <c:showBubbleSize val="0"/>
        </c:dLbls>
        <c:gapWidth val="150"/>
        <c:axId val="706642704"/>
        <c:axId val="706652216"/>
      </c:barChart>
      <c:catAx>
        <c:axId val="706642704"/>
        <c:scaling>
          <c:orientation val="minMax"/>
        </c:scaling>
        <c:delete val="0"/>
        <c:axPos val="b"/>
        <c:numFmt formatCode="General" sourceLinked="1"/>
        <c:majorTickMark val="none"/>
        <c:minorTickMark val="none"/>
        <c:tickLblPos val="low"/>
        <c:spPr>
          <a:noFill/>
          <a:ln w="9525" cap="flat" cmpd="sng" algn="ctr">
            <a:solidFill>
              <a:sysClr val="windowText" lastClr="000000"/>
            </a:solidFill>
            <a:round/>
          </a:ln>
          <a:effectLst/>
        </c:spPr>
        <c:txPr>
          <a:bodyPr rot="-5400000" spcFirstLastPara="1" vertOverflow="ellipsis" wrap="square" anchor="ctr" anchorCtr="1"/>
          <a:lstStyle/>
          <a:p>
            <a:pPr>
              <a:defRPr sz="1100" b="0" i="0" u="none" strike="noStrike" kern="1200" baseline="0">
                <a:solidFill>
                  <a:sysClr val="windowText" lastClr="000000"/>
                </a:solidFill>
                <a:latin typeface="+mn-lt"/>
                <a:ea typeface="+mn-ea"/>
                <a:cs typeface="+mn-cs"/>
              </a:defRPr>
            </a:pPr>
            <a:endParaRPr lang="fi-FI"/>
          </a:p>
        </c:txPr>
        <c:crossAx val="706652216"/>
        <c:crosses val="autoZero"/>
        <c:auto val="1"/>
        <c:lblAlgn val="ctr"/>
        <c:lblOffset val="300"/>
        <c:noMultiLvlLbl val="0"/>
      </c:catAx>
      <c:valAx>
        <c:axId val="70665221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0" spcFirstLastPara="1" vertOverflow="ellipsis" wrap="square" anchor="ctr" anchorCtr="1"/>
              <a:lstStyle/>
              <a:p>
                <a:pPr>
                  <a:defRPr sz="1000" b="0" i="0" u="none" strike="noStrike" kern="1200" baseline="0">
                    <a:solidFill>
                      <a:sysClr val="windowText" lastClr="000000"/>
                    </a:solidFill>
                    <a:latin typeface="+mn-lt"/>
                    <a:ea typeface="+mn-ea"/>
                    <a:cs typeface="+mn-cs"/>
                  </a:defRPr>
                </a:pPr>
                <a:r>
                  <a:rPr lang="fi-FI"/>
                  <a:t>€/as.</a:t>
                </a:r>
              </a:p>
            </c:rich>
          </c:tx>
          <c:layout>
            <c:manualLayout>
              <c:xMode val="edge"/>
              <c:yMode val="edge"/>
              <c:x val="1.0098336294196144E-3"/>
              <c:y val="2.5816936817324065E-2"/>
            </c:manualLayout>
          </c:layout>
          <c:overlay val="0"/>
          <c:spPr>
            <a:noFill/>
            <a:ln>
              <a:noFill/>
            </a:ln>
            <a:effectLst/>
          </c:spPr>
          <c:txPr>
            <a:bodyPr rot="0" spcFirstLastPara="1" vertOverflow="ellipsis" wrap="square" anchor="ctr" anchorCtr="1"/>
            <a:lstStyle/>
            <a:p>
              <a:pPr>
                <a:defRPr sz="1000" b="0" i="0" u="none" strike="noStrike" kern="1200" baseline="0">
                  <a:solidFill>
                    <a:sysClr val="windowText" lastClr="000000"/>
                  </a:solidFill>
                  <a:latin typeface="+mn-lt"/>
                  <a:ea typeface="+mn-ea"/>
                  <a:cs typeface="+mn-cs"/>
                </a:defRPr>
              </a:pPr>
              <a:endParaRPr lang="fi-FI"/>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ysClr val="windowText" lastClr="000000"/>
                </a:solidFill>
                <a:latin typeface="+mn-lt"/>
                <a:ea typeface="+mn-ea"/>
                <a:cs typeface="+mn-cs"/>
              </a:defRPr>
            </a:pPr>
            <a:endParaRPr lang="fi-FI"/>
          </a:p>
        </c:txPr>
        <c:crossAx val="706642704"/>
        <c:crosses val="autoZero"/>
        <c:crossBetween val="between"/>
      </c:valAx>
      <c:spPr>
        <a:noFill/>
        <a:ln>
          <a:noFill/>
        </a:ln>
        <a:effectLst/>
      </c:spPr>
    </c:plotArea>
    <c:legend>
      <c:legendPos val="b"/>
      <c:layout>
        <c:manualLayout>
          <c:xMode val="edge"/>
          <c:yMode val="edge"/>
          <c:x val="7.4983400341130602E-2"/>
          <c:y val="0.10533337726089678"/>
          <c:w val="0.6108229898198051"/>
          <c:h val="9.5431164901664145E-2"/>
        </c:manualLayout>
      </c:layout>
      <c:overlay val="0"/>
      <c:spPr>
        <a:noFill/>
        <a:ln>
          <a:noFill/>
        </a:ln>
        <a:effectLst/>
      </c:spPr>
      <c:txPr>
        <a:bodyPr rot="0" spcFirstLastPara="1" vertOverflow="ellipsis" vert="horz" wrap="square" anchor="ctr" anchorCtr="1"/>
        <a:lstStyle/>
        <a:p>
          <a:pPr>
            <a:defRPr sz="1100" b="0" i="0" u="none" strike="noStrike" kern="1200" baseline="0">
              <a:solidFill>
                <a:sysClr val="windowText" lastClr="000000"/>
              </a:solidFill>
              <a:latin typeface="+mn-lt"/>
              <a:ea typeface="+mn-ea"/>
              <a:cs typeface="+mn-cs"/>
            </a:defRPr>
          </a:pPr>
          <a:endParaRPr lang="fi-FI"/>
        </a:p>
      </c:txPr>
    </c:legend>
    <c:plotVisOnly val="1"/>
    <c:dispBlanksAs val="gap"/>
    <c:showDLblsOverMax val="0"/>
    <c:extLst/>
  </c:chart>
  <c:spPr>
    <a:solidFill>
      <a:schemeClr val="bg1"/>
    </a:solidFill>
    <a:ln w="9525" cap="flat" cmpd="sng" algn="ctr">
      <a:noFill/>
      <a:round/>
    </a:ln>
    <a:effectLst/>
  </c:spPr>
  <c:txPr>
    <a:bodyPr/>
    <a:lstStyle/>
    <a:p>
      <a:pPr>
        <a:defRPr/>
      </a:pPr>
      <a:endParaRPr lang="fi-FI"/>
    </a:p>
  </c:txPr>
  <c:externalData r:id="rId4">
    <c:autoUpdate val="0"/>
  </c:externalData>
  <c:userShapes r:id="rId5"/>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spc="0" baseline="0">
                <a:solidFill>
                  <a:sysClr val="windowText" lastClr="000000"/>
                </a:solidFill>
                <a:latin typeface="+mn-lt"/>
                <a:ea typeface="+mn-ea"/>
                <a:cs typeface="+mn-cs"/>
              </a:defRPr>
            </a:pPr>
            <a:r>
              <a:rPr lang="fi-FI"/>
              <a:t>Kuntien ja kuntakonsernien</a:t>
            </a:r>
            <a:r>
              <a:rPr lang="fi-FI" baseline="0"/>
              <a:t> kertyneet yli-/alijäämät 31.12.2023 (€/as.)</a:t>
            </a:r>
            <a:endParaRPr lang="fi-FI"/>
          </a:p>
        </c:rich>
      </c:tx>
      <c:overlay val="0"/>
      <c:spPr>
        <a:noFill/>
        <a:ln>
          <a:noFill/>
        </a:ln>
        <a:effectLst/>
      </c:spPr>
      <c:txPr>
        <a:bodyPr rot="0" spcFirstLastPara="1" vertOverflow="ellipsis" vert="horz" wrap="square" anchor="ctr" anchorCtr="1"/>
        <a:lstStyle/>
        <a:p>
          <a:pPr>
            <a:defRPr sz="1400" b="1" i="0" u="none" strike="noStrike" kern="1200" spc="0" baseline="0">
              <a:solidFill>
                <a:sysClr val="windowText" lastClr="000000"/>
              </a:solidFill>
              <a:latin typeface="+mn-lt"/>
              <a:ea typeface="+mn-ea"/>
              <a:cs typeface="+mn-cs"/>
            </a:defRPr>
          </a:pPr>
          <a:endParaRPr lang="fi-FI"/>
        </a:p>
      </c:txPr>
    </c:title>
    <c:autoTitleDeleted val="0"/>
    <c:plotArea>
      <c:layout>
        <c:manualLayout>
          <c:layoutTarget val="inner"/>
          <c:xMode val="edge"/>
          <c:yMode val="edge"/>
          <c:x val="5.3963551585754749E-2"/>
          <c:y val="0.10443452380952381"/>
          <c:w val="0.90266068226620189"/>
          <c:h val="0.66035948631421071"/>
        </c:manualLayout>
      </c:layout>
      <c:barChart>
        <c:barDir val="col"/>
        <c:grouping val="clustered"/>
        <c:varyColors val="0"/>
        <c:ser>
          <c:idx val="0"/>
          <c:order val="0"/>
          <c:tx>
            <c:strRef>
              <c:f>'kuvio ylijäämät'!$B$3</c:f>
              <c:strCache>
                <c:ptCount val="1"/>
                <c:pt idx="0">
                  <c:v>Kunnan kertynyt yli-/alijäämä</c:v>
                </c:pt>
              </c:strCache>
            </c:strRef>
          </c:tx>
          <c:spPr>
            <a:solidFill>
              <a:srgbClr val="2ABBFE"/>
            </a:solidFill>
            <a:ln>
              <a:solidFill>
                <a:srgbClr val="2ABBFE"/>
              </a:solid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850" b="0" i="0" u="none" strike="noStrike" kern="1200" baseline="0">
                    <a:solidFill>
                      <a:sysClr val="windowText" lastClr="000000"/>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'kuvio ylijäämät'!$A$4:$A$23</c:f>
              <c:strCache>
                <c:ptCount val="20"/>
                <c:pt idx="0">
                  <c:v>Keitele</c:v>
                </c:pt>
                <c:pt idx="1">
                  <c:v>Lapinlahti</c:v>
                </c:pt>
                <c:pt idx="2">
                  <c:v>Kaavi</c:v>
                </c:pt>
                <c:pt idx="3">
                  <c:v>Siilinjärvi</c:v>
                </c:pt>
                <c:pt idx="4">
                  <c:v>Leppävirta</c:v>
                </c:pt>
                <c:pt idx="5">
                  <c:v>Kiuruvesi</c:v>
                </c:pt>
                <c:pt idx="6">
                  <c:v>Tervo</c:v>
                </c:pt>
                <c:pt idx="7">
                  <c:v>Tuusniemi</c:v>
                </c:pt>
                <c:pt idx="8">
                  <c:v>Varkaus</c:v>
                </c:pt>
                <c:pt idx="9">
                  <c:v>Vesanto</c:v>
                </c:pt>
                <c:pt idx="10">
                  <c:v>Rautalampi</c:v>
                </c:pt>
                <c:pt idx="11">
                  <c:v>Pielavesi</c:v>
                </c:pt>
                <c:pt idx="12">
                  <c:v>Pohjois-Savo</c:v>
                </c:pt>
                <c:pt idx="13">
                  <c:v>Iisalmi</c:v>
                </c:pt>
                <c:pt idx="14">
                  <c:v>Suonenjoki</c:v>
                </c:pt>
                <c:pt idx="15">
                  <c:v>Kuopio</c:v>
                </c:pt>
                <c:pt idx="16">
                  <c:v>Joroinen</c:v>
                </c:pt>
                <c:pt idx="17">
                  <c:v>Sonkajärvi</c:v>
                </c:pt>
                <c:pt idx="18">
                  <c:v>Vieremä</c:v>
                </c:pt>
                <c:pt idx="19">
                  <c:v>Rautavaara</c:v>
                </c:pt>
              </c:strCache>
            </c:strRef>
          </c:cat>
          <c:val>
            <c:numRef>
              <c:f>'kuvio ylijäämät'!$B$4:$B$23</c:f>
              <c:numCache>
                <c:formatCode>#,##0</c:formatCode>
                <c:ptCount val="20"/>
                <c:pt idx="0">
                  <c:v>-104.97782158698867</c:v>
                </c:pt>
                <c:pt idx="1">
                  <c:v>55.610506649082318</c:v>
                </c:pt>
                <c:pt idx="2">
                  <c:v>100.03718854592785</c:v>
                </c:pt>
                <c:pt idx="3">
                  <c:v>153.16503391107761</c:v>
                </c:pt>
                <c:pt idx="4">
                  <c:v>235.58897243107771</c:v>
                </c:pt>
                <c:pt idx="5">
                  <c:v>301.56640779254968</c:v>
                </c:pt>
                <c:pt idx="6">
                  <c:v>321.30464954892437</c:v>
                </c:pt>
                <c:pt idx="7">
                  <c:v>812.03007518796994</c:v>
                </c:pt>
                <c:pt idx="8">
                  <c:v>853.13021914064473</c:v>
                </c:pt>
                <c:pt idx="9">
                  <c:v>918.16261879619856</c:v>
                </c:pt>
                <c:pt idx="10">
                  <c:v>1188.5964912280701</c:v>
                </c:pt>
                <c:pt idx="11">
                  <c:v>1192.5120772946859</c:v>
                </c:pt>
                <c:pt idx="12">
                  <c:v>1209.6580792849097</c:v>
                </c:pt>
                <c:pt idx="13">
                  <c:v>1267.198692370559</c:v>
                </c:pt>
                <c:pt idx="14">
                  <c:v>1303.563507319237</c:v>
                </c:pt>
                <c:pt idx="15">
                  <c:v>1523.0272280862032</c:v>
                </c:pt>
                <c:pt idx="16">
                  <c:v>1786.5638766519824</c:v>
                </c:pt>
                <c:pt idx="17">
                  <c:v>2707.2440087145969</c:v>
                </c:pt>
                <c:pt idx="18">
                  <c:v>3573.971403559965</c:v>
                </c:pt>
                <c:pt idx="19">
                  <c:v>6567.366283006093</c:v>
                </c:pt>
              </c:numCache>
            </c:numRef>
          </c:val>
          <c:extLst>
            <c:ext xmlns:c16="http://schemas.microsoft.com/office/drawing/2014/chart" uri="{C3380CC4-5D6E-409C-BE32-E72D297353CC}">
              <c16:uniqueId val="{00000000-2B22-4F6E-A4FA-A450B09EE390}"/>
            </c:ext>
          </c:extLst>
        </c:ser>
        <c:ser>
          <c:idx val="1"/>
          <c:order val="1"/>
          <c:tx>
            <c:strRef>
              <c:f>'kuvio ylijäämät'!$C$3</c:f>
              <c:strCache>
                <c:ptCount val="1"/>
                <c:pt idx="0">
                  <c:v>Konsernin kertynyt yli-/alijäämä</c:v>
                </c:pt>
              </c:strCache>
            </c:strRef>
          </c:tx>
          <c:spPr>
            <a:pattFill prst="pct80">
              <a:fgClr>
                <a:srgbClr val="FFD128"/>
              </a:fgClr>
              <a:bgClr>
                <a:schemeClr val="bg1"/>
              </a:bgClr>
            </a:pattFill>
            <a:ln>
              <a:solidFill>
                <a:srgbClr val="FFD128"/>
              </a:solidFill>
            </a:ln>
            <a:effectLst/>
          </c:spPr>
          <c:invertIfNegative val="0"/>
          <c:dLbls>
            <c:dLbl>
              <c:idx val="1"/>
              <c:delete val="1"/>
              <c:extLst>
                <c:ext xmlns:c15="http://schemas.microsoft.com/office/drawing/2012/chart" uri="{CE6537A1-D6FC-4f65-9D91-7224C49458BB}"/>
                <c:ext xmlns:c16="http://schemas.microsoft.com/office/drawing/2014/chart" uri="{C3380CC4-5D6E-409C-BE32-E72D297353CC}">
                  <c16:uniqueId val="{00000001-2B22-4F6E-A4FA-A450B09EE390}"/>
                </c:ext>
              </c:extLst>
            </c:dLbl>
            <c:dLbl>
              <c:idx val="10"/>
              <c:delete val="1"/>
              <c:extLst>
                <c:ext xmlns:c15="http://schemas.microsoft.com/office/drawing/2012/chart" uri="{CE6537A1-D6FC-4f65-9D91-7224C49458BB}"/>
                <c:ext xmlns:c16="http://schemas.microsoft.com/office/drawing/2014/chart" uri="{C3380CC4-5D6E-409C-BE32-E72D297353CC}">
                  <c16:uniqueId val="{00000002-2B22-4F6E-A4FA-A450B09EE390}"/>
                </c:ext>
              </c:extLst>
            </c:dLbl>
            <c:spPr>
              <a:noFill/>
              <a:ln>
                <a:noFill/>
              </a:ln>
              <a:effectLst/>
            </c:spPr>
            <c:txPr>
              <a:bodyPr rot="-5400000" spcFirstLastPara="1" vertOverflow="ellipsis" wrap="square" lIns="38100" tIns="19050" rIns="38100" bIns="19050" anchor="ctr" anchorCtr="1">
                <a:spAutoFit/>
              </a:bodyPr>
              <a:lstStyle/>
              <a:p>
                <a:pPr>
                  <a:defRPr sz="850" b="0" i="0" u="none" strike="noStrike" kern="1200" baseline="0">
                    <a:solidFill>
                      <a:sysClr val="windowText" lastClr="000000"/>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'kuvio ylijäämät'!$A$4:$A$23</c:f>
              <c:strCache>
                <c:ptCount val="20"/>
                <c:pt idx="0">
                  <c:v>Keitele</c:v>
                </c:pt>
                <c:pt idx="1">
                  <c:v>Lapinlahti</c:v>
                </c:pt>
                <c:pt idx="2">
                  <c:v>Kaavi</c:v>
                </c:pt>
                <c:pt idx="3">
                  <c:v>Siilinjärvi</c:v>
                </c:pt>
                <c:pt idx="4">
                  <c:v>Leppävirta</c:v>
                </c:pt>
                <c:pt idx="5">
                  <c:v>Kiuruvesi</c:v>
                </c:pt>
                <c:pt idx="6">
                  <c:v>Tervo</c:v>
                </c:pt>
                <c:pt idx="7">
                  <c:v>Tuusniemi</c:v>
                </c:pt>
                <c:pt idx="8">
                  <c:v>Varkaus</c:v>
                </c:pt>
                <c:pt idx="9">
                  <c:v>Vesanto</c:v>
                </c:pt>
                <c:pt idx="10">
                  <c:v>Rautalampi</c:v>
                </c:pt>
                <c:pt idx="11">
                  <c:v>Pielavesi</c:v>
                </c:pt>
                <c:pt idx="12">
                  <c:v>Pohjois-Savo</c:v>
                </c:pt>
                <c:pt idx="13">
                  <c:v>Iisalmi</c:v>
                </c:pt>
                <c:pt idx="14">
                  <c:v>Suonenjoki</c:v>
                </c:pt>
                <c:pt idx="15">
                  <c:v>Kuopio</c:v>
                </c:pt>
                <c:pt idx="16">
                  <c:v>Joroinen</c:v>
                </c:pt>
                <c:pt idx="17">
                  <c:v>Sonkajärvi</c:v>
                </c:pt>
                <c:pt idx="18">
                  <c:v>Vieremä</c:v>
                </c:pt>
                <c:pt idx="19">
                  <c:v>Rautavaara</c:v>
                </c:pt>
              </c:strCache>
            </c:strRef>
          </c:cat>
          <c:val>
            <c:numRef>
              <c:f>'kuvio ylijäämät'!$C$4:$C$23</c:f>
              <c:numCache>
                <c:formatCode>#,##0</c:formatCode>
                <c:ptCount val="20"/>
                <c:pt idx="0">
                  <c:v>-417.93987185805815</c:v>
                </c:pt>
                <c:pt idx="1">
                  <c:v>0</c:v>
                </c:pt>
                <c:pt idx="2">
                  <c:v>410.18966158423206</c:v>
                </c:pt>
                <c:pt idx="3">
                  <c:v>-33.345892991710627</c:v>
                </c:pt>
                <c:pt idx="4">
                  <c:v>728.56053176419312</c:v>
                </c:pt>
                <c:pt idx="5">
                  <c:v>1329.6037909701197</c:v>
                </c:pt>
                <c:pt idx="6">
                  <c:v>706.45385149201945</c:v>
                </c:pt>
                <c:pt idx="7">
                  <c:v>347.53550543024227</c:v>
                </c:pt>
                <c:pt idx="8">
                  <c:v>2250.6705804949643</c:v>
                </c:pt>
                <c:pt idx="9">
                  <c:v>1243.9281942977825</c:v>
                </c:pt>
                <c:pt idx="10">
                  <c:v>0</c:v>
                </c:pt>
                <c:pt idx="11">
                  <c:v>1634.2995169082126</c:v>
                </c:pt>
                <c:pt idx="12">
                  <c:v>1382.9037754746928</c:v>
                </c:pt>
                <c:pt idx="13">
                  <c:v>2825.3930099514446</c:v>
                </c:pt>
                <c:pt idx="14">
                  <c:v>1135.147124057371</c:v>
                </c:pt>
                <c:pt idx="15">
                  <c:v>1158.964427296605</c:v>
                </c:pt>
                <c:pt idx="16">
                  <c:v>741.62995594713652</c:v>
                </c:pt>
                <c:pt idx="17">
                  <c:v>3489.9237472766886</c:v>
                </c:pt>
                <c:pt idx="18">
                  <c:v>6538.9553545374965</c:v>
                </c:pt>
                <c:pt idx="19">
                  <c:v>4705.4840893703449</c:v>
                </c:pt>
              </c:numCache>
            </c:numRef>
          </c:val>
          <c:extLst>
            <c:ext xmlns:c16="http://schemas.microsoft.com/office/drawing/2014/chart" uri="{C3380CC4-5D6E-409C-BE32-E72D297353CC}">
              <c16:uniqueId val="{00000003-2B22-4F6E-A4FA-A450B09EE390}"/>
            </c:ext>
          </c:extLst>
        </c:ser>
        <c:dLbls>
          <c:showLegendKey val="0"/>
          <c:showVal val="0"/>
          <c:showCatName val="0"/>
          <c:showSerName val="0"/>
          <c:showPercent val="0"/>
          <c:showBubbleSize val="0"/>
        </c:dLbls>
        <c:gapWidth val="150"/>
        <c:axId val="706642704"/>
        <c:axId val="706652216"/>
      </c:barChart>
      <c:catAx>
        <c:axId val="706642704"/>
        <c:scaling>
          <c:orientation val="minMax"/>
        </c:scaling>
        <c:delete val="0"/>
        <c:axPos val="b"/>
        <c:numFmt formatCode="General" sourceLinked="1"/>
        <c:majorTickMark val="none"/>
        <c:minorTickMark val="none"/>
        <c:tickLblPos val="low"/>
        <c:spPr>
          <a:noFill/>
          <a:ln w="9525" cap="flat" cmpd="sng" algn="ctr">
            <a:solidFill>
              <a:sysClr val="windowText" lastClr="000000"/>
            </a:solidFill>
            <a:round/>
          </a:ln>
          <a:effectLst/>
        </c:spPr>
        <c:txPr>
          <a:bodyPr rot="-5400000" spcFirstLastPara="1" vertOverflow="ellipsis" wrap="square" anchor="ctr" anchorCtr="1"/>
          <a:lstStyle/>
          <a:p>
            <a:pPr>
              <a:defRPr sz="1100" b="0" i="0" u="none" strike="noStrike" kern="1200" baseline="0">
                <a:solidFill>
                  <a:sysClr val="windowText" lastClr="000000"/>
                </a:solidFill>
                <a:latin typeface="+mn-lt"/>
                <a:ea typeface="+mn-ea"/>
                <a:cs typeface="+mn-cs"/>
              </a:defRPr>
            </a:pPr>
            <a:endParaRPr lang="fi-FI"/>
          </a:p>
        </c:txPr>
        <c:crossAx val="706652216"/>
        <c:crosses val="autoZero"/>
        <c:auto val="1"/>
        <c:lblAlgn val="ctr"/>
        <c:lblOffset val="300"/>
        <c:noMultiLvlLbl val="0"/>
      </c:catAx>
      <c:valAx>
        <c:axId val="70665221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0" spcFirstLastPara="1" vertOverflow="ellipsis" wrap="square" anchor="ctr" anchorCtr="1"/>
              <a:lstStyle/>
              <a:p>
                <a:pPr>
                  <a:defRPr sz="1000" b="0" i="0" u="none" strike="noStrike" kern="1200" baseline="0">
                    <a:solidFill>
                      <a:sysClr val="windowText" lastClr="000000"/>
                    </a:solidFill>
                    <a:latin typeface="Calibri" panose="020F0502020204030204" pitchFamily="34" charset="0"/>
                    <a:ea typeface="+mn-ea"/>
                    <a:cs typeface="Calibri" panose="020F0502020204030204" pitchFamily="34" charset="0"/>
                  </a:defRPr>
                </a:pPr>
                <a:r>
                  <a:rPr lang="fi-FI">
                    <a:latin typeface="Calibri" panose="020F0502020204030204" pitchFamily="34" charset="0"/>
                    <a:cs typeface="Calibri" panose="020F0502020204030204" pitchFamily="34" charset="0"/>
                  </a:rPr>
                  <a:t>€/as.</a:t>
                </a:r>
              </a:p>
            </c:rich>
          </c:tx>
          <c:layout>
            <c:manualLayout>
              <c:xMode val="edge"/>
              <c:yMode val="edge"/>
              <c:x val="8.5032120192995875E-3"/>
              <c:y val="2.8982682014632697E-2"/>
            </c:manualLayout>
          </c:layout>
          <c:overlay val="0"/>
          <c:spPr>
            <a:noFill/>
            <a:ln>
              <a:noFill/>
            </a:ln>
            <a:effectLst/>
          </c:spPr>
          <c:txPr>
            <a:bodyPr rot="0" spcFirstLastPara="1" vertOverflow="ellipsis" wrap="square" anchor="ctr" anchorCtr="1"/>
            <a:lstStyle/>
            <a:p>
              <a:pPr>
                <a:defRPr sz="1000" b="0" i="0" u="none" strike="noStrike" kern="1200" baseline="0">
                  <a:solidFill>
                    <a:sysClr val="windowText" lastClr="000000"/>
                  </a:solidFill>
                  <a:latin typeface="Calibri" panose="020F0502020204030204" pitchFamily="34" charset="0"/>
                  <a:ea typeface="+mn-ea"/>
                  <a:cs typeface="Calibri" panose="020F0502020204030204" pitchFamily="34" charset="0"/>
                </a:defRPr>
              </a:pPr>
              <a:endParaRPr lang="fi-FI"/>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ysClr val="windowText" lastClr="000000"/>
                </a:solidFill>
                <a:latin typeface="+mn-lt"/>
                <a:ea typeface="+mn-ea"/>
                <a:cs typeface="+mn-cs"/>
              </a:defRPr>
            </a:pPr>
            <a:endParaRPr lang="fi-FI"/>
          </a:p>
        </c:txPr>
        <c:crossAx val="706642704"/>
        <c:crosses val="autoZero"/>
        <c:crossBetween val="between"/>
      </c:valAx>
      <c:spPr>
        <a:noFill/>
        <a:ln>
          <a:noFill/>
        </a:ln>
        <a:effectLst/>
      </c:spPr>
    </c:plotArea>
    <c:legend>
      <c:legendPos val="b"/>
      <c:layout>
        <c:manualLayout>
          <c:xMode val="edge"/>
          <c:yMode val="edge"/>
          <c:x val="7.1454356263521965E-2"/>
          <c:y val="0.13430052190358421"/>
          <c:w val="0.71669342345333964"/>
          <c:h val="5.6897552932904168E-2"/>
        </c:manualLayout>
      </c:layout>
      <c:overlay val="0"/>
      <c:spPr>
        <a:noFill/>
        <a:ln>
          <a:noFill/>
        </a:ln>
        <a:effectLst/>
      </c:spPr>
      <c:txPr>
        <a:bodyPr rot="0" spcFirstLastPara="1" vertOverflow="ellipsis" vert="horz" wrap="square" anchor="ctr" anchorCtr="1"/>
        <a:lstStyle/>
        <a:p>
          <a:pPr>
            <a:defRPr sz="1100" b="0" i="0" u="none" strike="noStrike" kern="1200" baseline="0">
              <a:solidFill>
                <a:sysClr val="windowText" lastClr="000000"/>
              </a:solidFill>
              <a:latin typeface="+mn-lt"/>
              <a:ea typeface="+mn-ea"/>
              <a:cs typeface="+mn-cs"/>
            </a:defRPr>
          </a:pPr>
          <a:endParaRPr lang="fi-FI"/>
        </a:p>
      </c:txPr>
    </c:legend>
    <c:plotVisOnly val="1"/>
    <c:dispBlanksAs val="gap"/>
    <c:showDLblsOverMax val="0"/>
    <c:extLst/>
  </c:chart>
  <c:spPr>
    <a:solidFill>
      <a:schemeClr val="bg1"/>
    </a:solidFill>
    <a:ln w="9525" cap="flat" cmpd="sng" algn="ctr">
      <a:noFill/>
      <a:round/>
    </a:ln>
    <a:effectLst/>
  </c:spPr>
  <c:txPr>
    <a:bodyPr/>
    <a:lstStyle/>
    <a:p>
      <a:pPr>
        <a:defRPr/>
      </a:pPr>
      <a:endParaRPr lang="fi-FI"/>
    </a:p>
  </c:txPr>
  <c:externalData r:id="rId4">
    <c:autoUpdate val="0"/>
  </c:externalData>
  <c:userShapes r:id="rId5"/>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spc="0" baseline="0">
                <a:solidFill>
                  <a:sysClr val="windowText" lastClr="000000"/>
                </a:solidFill>
                <a:latin typeface="+mn-lt"/>
                <a:ea typeface="+mn-ea"/>
                <a:cs typeface="+mn-cs"/>
              </a:defRPr>
            </a:pPr>
            <a:r>
              <a:rPr lang="fi-FI"/>
              <a:t>Kuntien ja kuntakonsernien lainakanta 31.12.2023 (€/as.)</a:t>
            </a:r>
          </a:p>
        </c:rich>
      </c:tx>
      <c:overlay val="0"/>
      <c:spPr>
        <a:noFill/>
        <a:ln>
          <a:noFill/>
        </a:ln>
        <a:effectLst/>
      </c:spPr>
      <c:txPr>
        <a:bodyPr rot="0" spcFirstLastPara="1" vertOverflow="ellipsis" vert="horz" wrap="square" anchor="ctr" anchorCtr="1"/>
        <a:lstStyle/>
        <a:p>
          <a:pPr>
            <a:defRPr sz="1400" b="1" i="0" u="none" strike="noStrike" kern="1200" spc="0" baseline="0">
              <a:solidFill>
                <a:sysClr val="windowText" lastClr="000000"/>
              </a:solidFill>
              <a:latin typeface="+mn-lt"/>
              <a:ea typeface="+mn-ea"/>
              <a:cs typeface="+mn-cs"/>
            </a:defRPr>
          </a:pPr>
          <a:endParaRPr lang="fi-FI"/>
        </a:p>
      </c:txPr>
    </c:title>
    <c:autoTitleDeleted val="0"/>
    <c:plotArea>
      <c:layout>
        <c:manualLayout>
          <c:layoutTarget val="inner"/>
          <c:xMode val="edge"/>
          <c:yMode val="edge"/>
          <c:x val="7.9624639338015141E-2"/>
          <c:y val="0.10443452380952381"/>
          <c:w val="0.89574691055582789"/>
          <c:h val="0.66035948631421071"/>
        </c:manualLayout>
      </c:layout>
      <c:barChart>
        <c:barDir val="col"/>
        <c:grouping val="clustered"/>
        <c:varyColors val="0"/>
        <c:ser>
          <c:idx val="0"/>
          <c:order val="0"/>
          <c:tx>
            <c:strRef>
              <c:f>'kuvio lainakanta'!$B$3</c:f>
              <c:strCache>
                <c:ptCount val="1"/>
                <c:pt idx="0">
                  <c:v>Kunnan oma lainakanta</c:v>
                </c:pt>
              </c:strCache>
            </c:strRef>
          </c:tx>
          <c:spPr>
            <a:solidFill>
              <a:srgbClr val="2ABBFE"/>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850" b="0" i="0" u="none" strike="noStrike" kern="1200" baseline="0">
                    <a:solidFill>
                      <a:sysClr val="windowText" lastClr="000000"/>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'kuvio lainakanta'!$A$4:$A$23</c:f>
              <c:strCache>
                <c:ptCount val="20"/>
                <c:pt idx="0">
                  <c:v>Leppävirta</c:v>
                </c:pt>
                <c:pt idx="1">
                  <c:v>Sonkajärvi</c:v>
                </c:pt>
                <c:pt idx="2">
                  <c:v>Tuusniemi</c:v>
                </c:pt>
                <c:pt idx="3">
                  <c:v>Vieremä</c:v>
                </c:pt>
                <c:pt idx="4">
                  <c:v>Suonenjoki</c:v>
                </c:pt>
                <c:pt idx="5">
                  <c:v>Pielavesi</c:v>
                </c:pt>
                <c:pt idx="6">
                  <c:v>Tervo</c:v>
                </c:pt>
                <c:pt idx="7">
                  <c:v>Keitele</c:v>
                </c:pt>
                <c:pt idx="8">
                  <c:v>Kiuruvesi</c:v>
                </c:pt>
                <c:pt idx="9">
                  <c:v>Siilinjärvi</c:v>
                </c:pt>
                <c:pt idx="10">
                  <c:v>Kaavi</c:v>
                </c:pt>
                <c:pt idx="11">
                  <c:v>Rautalampi</c:v>
                </c:pt>
                <c:pt idx="12">
                  <c:v>Rautavaara</c:v>
                </c:pt>
                <c:pt idx="13">
                  <c:v>Joroinen</c:v>
                </c:pt>
                <c:pt idx="14">
                  <c:v>Pohjois-Savo</c:v>
                </c:pt>
                <c:pt idx="15">
                  <c:v>Iisalmi</c:v>
                </c:pt>
                <c:pt idx="16">
                  <c:v>Kuopio</c:v>
                </c:pt>
                <c:pt idx="17">
                  <c:v>Lapinlahti</c:v>
                </c:pt>
                <c:pt idx="18">
                  <c:v>Vesanto</c:v>
                </c:pt>
                <c:pt idx="19">
                  <c:v>Varkaus</c:v>
                </c:pt>
              </c:strCache>
            </c:strRef>
          </c:cat>
          <c:val>
            <c:numRef>
              <c:f>'kuvio lainakanta'!$B$4:$B$23</c:f>
              <c:numCache>
                <c:formatCode>#,##0</c:formatCode>
                <c:ptCount val="20"/>
                <c:pt idx="0">
                  <c:v>447.64084123351859</c:v>
                </c:pt>
                <c:pt idx="1">
                  <c:v>1493.7363834422658</c:v>
                </c:pt>
                <c:pt idx="2">
                  <c:v>1555.9732664995822</c:v>
                </c:pt>
                <c:pt idx="3">
                  <c:v>1597.6072366501312</c:v>
                </c:pt>
                <c:pt idx="4">
                  <c:v>2359.3079994085465</c:v>
                </c:pt>
                <c:pt idx="5">
                  <c:v>2401.2077294685992</c:v>
                </c:pt>
                <c:pt idx="6">
                  <c:v>2984.7328244274809</c:v>
                </c:pt>
                <c:pt idx="7">
                  <c:v>2994.0857565303104</c:v>
                </c:pt>
                <c:pt idx="8">
                  <c:v>3089.7722785309993</c:v>
                </c:pt>
                <c:pt idx="9">
                  <c:v>3141.6258477769406</c:v>
                </c:pt>
                <c:pt idx="10">
                  <c:v>3230.568984752696</c:v>
                </c:pt>
                <c:pt idx="11">
                  <c:v>3403.8461538461538</c:v>
                </c:pt>
                <c:pt idx="12">
                  <c:v>3750.1692620176032</c:v>
                </c:pt>
                <c:pt idx="13">
                  <c:v>3776.431718061674</c:v>
                </c:pt>
                <c:pt idx="14">
                  <c:v>3944.4424257839469</c:v>
                </c:pt>
                <c:pt idx="15">
                  <c:v>4180.3759434642561</c:v>
                </c:pt>
                <c:pt idx="16">
                  <c:v>4424.9963293472765</c:v>
                </c:pt>
                <c:pt idx="17">
                  <c:v>4662.3804813715797</c:v>
                </c:pt>
                <c:pt idx="18">
                  <c:v>5133.0517423442452</c:v>
                </c:pt>
                <c:pt idx="19">
                  <c:v>5501.9990890227236</c:v>
                </c:pt>
              </c:numCache>
            </c:numRef>
          </c:val>
          <c:extLst>
            <c:ext xmlns:c16="http://schemas.microsoft.com/office/drawing/2014/chart" uri="{C3380CC4-5D6E-409C-BE32-E72D297353CC}">
              <c16:uniqueId val="{00000000-556E-409B-AC89-4C2F1613514B}"/>
            </c:ext>
          </c:extLst>
        </c:ser>
        <c:ser>
          <c:idx val="1"/>
          <c:order val="1"/>
          <c:tx>
            <c:strRef>
              <c:f>'kuvio lainakanta'!$C$3</c:f>
              <c:strCache>
                <c:ptCount val="1"/>
                <c:pt idx="0">
                  <c:v>Konsernilainat</c:v>
                </c:pt>
              </c:strCache>
            </c:strRef>
          </c:tx>
          <c:spPr>
            <a:pattFill prst="pct80">
              <a:fgClr>
                <a:srgbClr val="FFD128"/>
              </a:fgClr>
              <a:bgClr>
                <a:schemeClr val="bg1"/>
              </a:bgClr>
            </a:pattFill>
            <a:ln>
              <a:solidFill>
                <a:srgbClr val="FFD128"/>
              </a:solidFill>
            </a:ln>
            <a:effectLst/>
          </c:spPr>
          <c:invertIfNegative val="0"/>
          <c:dLbls>
            <c:dLbl>
              <c:idx val="11"/>
              <c:delete val="1"/>
              <c:extLst>
                <c:ext xmlns:c15="http://schemas.microsoft.com/office/drawing/2012/chart" uri="{CE6537A1-D6FC-4f65-9D91-7224C49458BB}"/>
                <c:ext xmlns:c16="http://schemas.microsoft.com/office/drawing/2014/chart" uri="{C3380CC4-5D6E-409C-BE32-E72D297353CC}">
                  <c16:uniqueId val="{00000001-556E-409B-AC89-4C2F1613514B}"/>
                </c:ext>
              </c:extLst>
            </c:dLbl>
            <c:dLbl>
              <c:idx val="17"/>
              <c:delete val="1"/>
              <c:extLst>
                <c:ext xmlns:c15="http://schemas.microsoft.com/office/drawing/2012/chart" uri="{CE6537A1-D6FC-4f65-9D91-7224C49458BB}"/>
                <c:ext xmlns:c16="http://schemas.microsoft.com/office/drawing/2014/chart" uri="{C3380CC4-5D6E-409C-BE32-E72D297353CC}">
                  <c16:uniqueId val="{00000002-556E-409B-AC89-4C2F1613514B}"/>
                </c:ext>
              </c:extLst>
            </c:dLbl>
            <c:spPr>
              <a:noFill/>
              <a:ln>
                <a:noFill/>
              </a:ln>
              <a:effectLst/>
            </c:spPr>
            <c:txPr>
              <a:bodyPr rot="-5400000" spcFirstLastPara="1" vertOverflow="ellipsis" wrap="square" lIns="38100" tIns="19050" rIns="38100" bIns="19050" anchor="ctr" anchorCtr="1">
                <a:spAutoFit/>
              </a:bodyPr>
              <a:lstStyle/>
              <a:p>
                <a:pPr>
                  <a:defRPr sz="850" b="0" i="0" u="none" strike="noStrike" kern="1200" baseline="0">
                    <a:solidFill>
                      <a:sysClr val="windowText" lastClr="000000"/>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'kuvio lainakanta'!$A$4:$A$23</c:f>
              <c:strCache>
                <c:ptCount val="20"/>
                <c:pt idx="0">
                  <c:v>Leppävirta</c:v>
                </c:pt>
                <c:pt idx="1">
                  <c:v>Sonkajärvi</c:v>
                </c:pt>
                <c:pt idx="2">
                  <c:v>Tuusniemi</c:v>
                </c:pt>
                <c:pt idx="3">
                  <c:v>Vieremä</c:v>
                </c:pt>
                <c:pt idx="4">
                  <c:v>Suonenjoki</c:v>
                </c:pt>
                <c:pt idx="5">
                  <c:v>Pielavesi</c:v>
                </c:pt>
                <c:pt idx="6">
                  <c:v>Tervo</c:v>
                </c:pt>
                <c:pt idx="7">
                  <c:v>Keitele</c:v>
                </c:pt>
                <c:pt idx="8">
                  <c:v>Kiuruvesi</c:v>
                </c:pt>
                <c:pt idx="9">
                  <c:v>Siilinjärvi</c:v>
                </c:pt>
                <c:pt idx="10">
                  <c:v>Kaavi</c:v>
                </c:pt>
                <c:pt idx="11">
                  <c:v>Rautalampi</c:v>
                </c:pt>
                <c:pt idx="12">
                  <c:v>Rautavaara</c:v>
                </c:pt>
                <c:pt idx="13">
                  <c:v>Joroinen</c:v>
                </c:pt>
                <c:pt idx="14">
                  <c:v>Pohjois-Savo</c:v>
                </c:pt>
                <c:pt idx="15">
                  <c:v>Iisalmi</c:v>
                </c:pt>
                <c:pt idx="16">
                  <c:v>Kuopio</c:v>
                </c:pt>
                <c:pt idx="17">
                  <c:v>Lapinlahti</c:v>
                </c:pt>
                <c:pt idx="18">
                  <c:v>Vesanto</c:v>
                </c:pt>
                <c:pt idx="19">
                  <c:v>Varkaus</c:v>
                </c:pt>
              </c:strCache>
            </c:strRef>
          </c:cat>
          <c:val>
            <c:numRef>
              <c:f>'kuvio lainakanta'!$C$4:$C$23</c:f>
              <c:numCache>
                <c:formatCode>#,##0</c:formatCode>
                <c:ptCount val="20"/>
                <c:pt idx="0">
                  <c:v>1715.8112672986815</c:v>
                </c:pt>
                <c:pt idx="1">
                  <c:v>2769.335511982571</c:v>
                </c:pt>
                <c:pt idx="2">
                  <c:v>1821.219715956558</c:v>
                </c:pt>
                <c:pt idx="3">
                  <c:v>5681.3539538955356</c:v>
                </c:pt>
                <c:pt idx="4">
                  <c:v>5004.1401744787818</c:v>
                </c:pt>
                <c:pt idx="5">
                  <c:v>2818.5990338164252</c:v>
                </c:pt>
                <c:pt idx="6">
                  <c:v>3624.5662734212351</c:v>
                </c:pt>
                <c:pt idx="7">
                  <c:v>5011.8284869393792</c:v>
                </c:pt>
                <c:pt idx="8">
                  <c:v>4076.3459260234304</c:v>
                </c:pt>
                <c:pt idx="9">
                  <c:v>5649.9152223059536</c:v>
                </c:pt>
                <c:pt idx="10">
                  <c:v>4125.3253997768688</c:v>
                </c:pt>
                <c:pt idx="11">
                  <c:v>0</c:v>
                </c:pt>
                <c:pt idx="12">
                  <c:v>4425.1861882193634</c:v>
                </c:pt>
                <c:pt idx="13">
                  <c:v>4916.0792951541853</c:v>
                </c:pt>
                <c:pt idx="14">
                  <c:v>6490.2981844108881</c:v>
                </c:pt>
                <c:pt idx="15">
                  <c:v>5167.9246190087015</c:v>
                </c:pt>
                <c:pt idx="16">
                  <c:v>7537.1062205328153</c:v>
                </c:pt>
                <c:pt idx="17">
                  <c:v>0</c:v>
                </c:pt>
                <c:pt idx="18">
                  <c:v>4689.0179514255542</c:v>
                </c:pt>
                <c:pt idx="19">
                  <c:v>9483.071005617694</c:v>
                </c:pt>
              </c:numCache>
            </c:numRef>
          </c:val>
          <c:extLst>
            <c:ext xmlns:c16="http://schemas.microsoft.com/office/drawing/2014/chart" uri="{C3380CC4-5D6E-409C-BE32-E72D297353CC}">
              <c16:uniqueId val="{00000003-556E-409B-AC89-4C2F1613514B}"/>
            </c:ext>
          </c:extLst>
        </c:ser>
        <c:dLbls>
          <c:showLegendKey val="0"/>
          <c:showVal val="0"/>
          <c:showCatName val="0"/>
          <c:showSerName val="0"/>
          <c:showPercent val="0"/>
          <c:showBubbleSize val="0"/>
        </c:dLbls>
        <c:gapWidth val="150"/>
        <c:axId val="706642704"/>
        <c:axId val="706652216"/>
      </c:barChart>
      <c:catAx>
        <c:axId val="706642704"/>
        <c:scaling>
          <c:orientation val="minMax"/>
        </c:scaling>
        <c:delete val="0"/>
        <c:axPos val="b"/>
        <c:numFmt formatCode="General" sourceLinked="1"/>
        <c:majorTickMark val="none"/>
        <c:minorTickMark val="none"/>
        <c:tickLblPos val="nextTo"/>
        <c:spPr>
          <a:noFill/>
          <a:ln w="9525" cap="flat" cmpd="sng" algn="ctr">
            <a:solidFill>
              <a:sysClr val="windowText" lastClr="000000"/>
            </a:solidFill>
            <a:round/>
          </a:ln>
          <a:effectLst/>
        </c:spPr>
        <c:txPr>
          <a:bodyPr rot="-5400000" spcFirstLastPara="1" vertOverflow="ellipsis" wrap="square" anchor="ctr" anchorCtr="1"/>
          <a:lstStyle/>
          <a:p>
            <a:pPr>
              <a:defRPr sz="1100" b="0" i="0" u="none" strike="noStrike" kern="1200" baseline="0">
                <a:solidFill>
                  <a:sysClr val="windowText" lastClr="000000"/>
                </a:solidFill>
                <a:latin typeface="+mn-lt"/>
                <a:ea typeface="+mn-ea"/>
                <a:cs typeface="+mn-cs"/>
              </a:defRPr>
            </a:pPr>
            <a:endParaRPr lang="fi-FI"/>
          </a:p>
        </c:txPr>
        <c:crossAx val="706652216"/>
        <c:crosses val="autoZero"/>
        <c:auto val="1"/>
        <c:lblAlgn val="ctr"/>
        <c:lblOffset val="100"/>
        <c:noMultiLvlLbl val="0"/>
      </c:catAx>
      <c:valAx>
        <c:axId val="70665221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0" spcFirstLastPara="1" vertOverflow="ellipsis" wrap="square" anchor="ctr" anchorCtr="1"/>
              <a:lstStyle/>
              <a:p>
                <a:pPr>
                  <a:defRPr sz="1000" b="0" i="0" u="none" strike="noStrike" kern="1200" baseline="0">
                    <a:solidFill>
                      <a:sysClr val="windowText" lastClr="000000"/>
                    </a:solidFill>
                    <a:latin typeface="Calibri" panose="020F0502020204030204" pitchFamily="34" charset="0"/>
                    <a:ea typeface="+mn-ea"/>
                    <a:cs typeface="Calibri" panose="020F0502020204030204" pitchFamily="34" charset="0"/>
                  </a:defRPr>
                </a:pPr>
                <a:r>
                  <a:rPr lang="fi-FI" sz="1000">
                    <a:latin typeface="Calibri" panose="020F0502020204030204" pitchFamily="34" charset="0"/>
                    <a:cs typeface="Calibri" panose="020F0502020204030204" pitchFamily="34" charset="0"/>
                  </a:rPr>
                  <a:t>€/as.</a:t>
                </a:r>
              </a:p>
            </c:rich>
          </c:tx>
          <c:layout>
            <c:manualLayout>
              <c:xMode val="edge"/>
              <c:yMode val="edge"/>
              <c:x val="1.0665387337361859E-2"/>
              <c:y val="3.2062111279206593E-2"/>
            </c:manualLayout>
          </c:layout>
          <c:overlay val="0"/>
          <c:spPr>
            <a:noFill/>
            <a:ln>
              <a:noFill/>
            </a:ln>
            <a:effectLst/>
          </c:spPr>
          <c:txPr>
            <a:bodyPr rot="0" spcFirstLastPara="1" vertOverflow="ellipsis" wrap="square" anchor="ctr" anchorCtr="1"/>
            <a:lstStyle/>
            <a:p>
              <a:pPr>
                <a:defRPr sz="1000" b="0" i="0" u="none" strike="noStrike" kern="1200" baseline="0">
                  <a:solidFill>
                    <a:sysClr val="windowText" lastClr="000000"/>
                  </a:solidFill>
                  <a:latin typeface="Calibri" panose="020F0502020204030204" pitchFamily="34" charset="0"/>
                  <a:ea typeface="+mn-ea"/>
                  <a:cs typeface="Calibri" panose="020F0502020204030204" pitchFamily="34" charset="0"/>
                </a:defRPr>
              </a:pPr>
              <a:endParaRPr lang="fi-FI"/>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ysClr val="windowText" lastClr="000000"/>
                </a:solidFill>
                <a:latin typeface="+mn-lt"/>
                <a:ea typeface="+mn-ea"/>
                <a:cs typeface="+mn-cs"/>
              </a:defRPr>
            </a:pPr>
            <a:endParaRPr lang="fi-FI"/>
          </a:p>
        </c:txPr>
        <c:crossAx val="706642704"/>
        <c:crosses val="autoZero"/>
        <c:crossBetween val="between"/>
      </c:valAx>
      <c:spPr>
        <a:noFill/>
        <a:ln>
          <a:noFill/>
        </a:ln>
        <a:effectLst/>
      </c:spPr>
    </c:plotArea>
    <c:legend>
      <c:legendPos val="b"/>
      <c:layout>
        <c:manualLayout>
          <c:xMode val="edge"/>
          <c:yMode val="edge"/>
          <c:x val="0.1061393640917197"/>
          <c:y val="0.11582475267514636"/>
          <c:w val="0.45752055092819416"/>
          <c:h val="5.8807362581946548E-2"/>
        </c:manualLayout>
      </c:layout>
      <c:overlay val="0"/>
      <c:spPr>
        <a:noFill/>
        <a:ln>
          <a:noFill/>
        </a:ln>
        <a:effectLst/>
      </c:spPr>
      <c:txPr>
        <a:bodyPr rot="0" spcFirstLastPara="1" vertOverflow="ellipsis" vert="horz" wrap="square" anchor="ctr" anchorCtr="1"/>
        <a:lstStyle/>
        <a:p>
          <a:pPr>
            <a:defRPr sz="1100" b="0" i="0" u="none" strike="noStrike" kern="1200" baseline="0">
              <a:solidFill>
                <a:sysClr val="windowText" lastClr="000000"/>
              </a:solidFill>
              <a:latin typeface="+mn-lt"/>
              <a:ea typeface="+mn-ea"/>
              <a:cs typeface="+mn-cs"/>
            </a:defRPr>
          </a:pPr>
          <a:endParaRPr lang="fi-FI"/>
        </a:p>
      </c:txPr>
    </c:legend>
    <c:plotVisOnly val="1"/>
    <c:dispBlanksAs val="gap"/>
    <c:showDLblsOverMax val="0"/>
    <c:extLst/>
  </c:chart>
  <c:spPr>
    <a:solidFill>
      <a:schemeClr val="bg1"/>
    </a:solidFill>
    <a:ln w="9525" cap="flat" cmpd="sng" algn="ctr">
      <a:noFill/>
      <a:round/>
    </a:ln>
    <a:effectLst/>
  </c:spPr>
  <c:txPr>
    <a:bodyPr/>
    <a:lstStyle/>
    <a:p>
      <a:pPr>
        <a:defRPr/>
      </a:pPr>
      <a:endParaRPr lang="fi-FI"/>
    </a:p>
  </c:txPr>
  <c:externalData r:id="rId4">
    <c:autoUpdate val="0"/>
  </c:externalData>
  <c:userShapes r:id="rId5"/>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spc="0" baseline="0">
                <a:solidFill>
                  <a:sysClr val="windowText" lastClr="000000"/>
                </a:solidFill>
                <a:latin typeface="+mn-lt"/>
                <a:ea typeface="+mn-ea"/>
                <a:cs typeface="+mn-cs"/>
              </a:defRPr>
            </a:pPr>
            <a:r>
              <a:rPr lang="fi-FI"/>
              <a:t>Kuntien ja kuntakonsernien lainat ja vuokravastuut 31.12.2023 (€/as.)</a:t>
            </a:r>
          </a:p>
        </c:rich>
      </c:tx>
      <c:overlay val="0"/>
      <c:spPr>
        <a:noFill/>
        <a:ln>
          <a:noFill/>
        </a:ln>
        <a:effectLst/>
      </c:spPr>
      <c:txPr>
        <a:bodyPr rot="0" spcFirstLastPara="1" vertOverflow="ellipsis" vert="horz" wrap="square" anchor="ctr" anchorCtr="1"/>
        <a:lstStyle/>
        <a:p>
          <a:pPr>
            <a:defRPr sz="1400" b="1" i="0" u="none" strike="noStrike" kern="1200" spc="0" baseline="0">
              <a:solidFill>
                <a:sysClr val="windowText" lastClr="000000"/>
              </a:solidFill>
              <a:latin typeface="+mn-lt"/>
              <a:ea typeface="+mn-ea"/>
              <a:cs typeface="+mn-cs"/>
            </a:defRPr>
          </a:pPr>
          <a:endParaRPr lang="fi-FI"/>
        </a:p>
      </c:txPr>
    </c:title>
    <c:autoTitleDeleted val="0"/>
    <c:plotArea>
      <c:layout>
        <c:manualLayout>
          <c:layoutTarget val="inner"/>
          <c:xMode val="edge"/>
          <c:yMode val="edge"/>
          <c:x val="7.7896183787903528E-2"/>
          <c:y val="0.10443452380952381"/>
          <c:w val="0.91212722521639722"/>
          <c:h val="0.66035948631421071"/>
        </c:manualLayout>
      </c:layout>
      <c:barChart>
        <c:barDir val="col"/>
        <c:grouping val="clustered"/>
        <c:varyColors val="0"/>
        <c:ser>
          <c:idx val="0"/>
          <c:order val="0"/>
          <c:tx>
            <c:strRef>
              <c:f>'kuvio lainat vuokravastuut'!$B$3</c:f>
              <c:strCache>
                <c:ptCount val="1"/>
                <c:pt idx="0">
                  <c:v>Kunnan lainat ja vuokravastuut</c:v>
                </c:pt>
              </c:strCache>
            </c:strRef>
          </c:tx>
          <c:spPr>
            <a:solidFill>
              <a:srgbClr val="2ABBFE"/>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850" b="0" i="0" u="none" strike="noStrike" kern="1200" baseline="0">
                    <a:solidFill>
                      <a:schemeClr val="tx1">
                        <a:lumMod val="75000"/>
                        <a:lumOff val="25000"/>
                      </a:schemeClr>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'kuvio lainat vuokravastuut'!$A$4:$A$23</c:f>
              <c:strCache>
                <c:ptCount val="20"/>
                <c:pt idx="0">
                  <c:v>Tuusniemi</c:v>
                </c:pt>
                <c:pt idx="1">
                  <c:v>Vieremä</c:v>
                </c:pt>
                <c:pt idx="2">
                  <c:v>Leppävirta</c:v>
                </c:pt>
                <c:pt idx="3">
                  <c:v>Sonkajärvi</c:v>
                </c:pt>
                <c:pt idx="4">
                  <c:v>Pielavesi</c:v>
                </c:pt>
                <c:pt idx="5">
                  <c:v>Keitele</c:v>
                </c:pt>
                <c:pt idx="6">
                  <c:v>Tervo</c:v>
                </c:pt>
                <c:pt idx="7">
                  <c:v>Kaavi</c:v>
                </c:pt>
                <c:pt idx="8">
                  <c:v>Suonenjoki</c:v>
                </c:pt>
                <c:pt idx="9">
                  <c:v>Rautalampi</c:v>
                </c:pt>
                <c:pt idx="10">
                  <c:v>Kiuruvesi</c:v>
                </c:pt>
                <c:pt idx="11">
                  <c:v>Rautavaara</c:v>
                </c:pt>
                <c:pt idx="12">
                  <c:v>Joroinen</c:v>
                </c:pt>
                <c:pt idx="13">
                  <c:v>Iisalmi</c:v>
                </c:pt>
                <c:pt idx="14">
                  <c:v>Pohjois-Savo</c:v>
                </c:pt>
                <c:pt idx="15">
                  <c:v>Lapinlahti</c:v>
                </c:pt>
                <c:pt idx="16">
                  <c:v>Kuopio</c:v>
                </c:pt>
                <c:pt idx="17">
                  <c:v>Siilinjärvi</c:v>
                </c:pt>
                <c:pt idx="18">
                  <c:v>Vesanto</c:v>
                </c:pt>
                <c:pt idx="19">
                  <c:v>Varkaus</c:v>
                </c:pt>
              </c:strCache>
            </c:strRef>
          </c:cat>
          <c:val>
            <c:numRef>
              <c:f>'kuvio lainat vuokravastuut'!$B$4:$B$23</c:f>
              <c:numCache>
                <c:formatCode>#,##0</c:formatCode>
                <c:ptCount val="20"/>
                <c:pt idx="0">
                  <c:v>1575.187969924812</c:v>
                </c:pt>
                <c:pt idx="1">
                  <c:v>1601.1088415523782</c:v>
                </c:pt>
                <c:pt idx="2">
                  <c:v>1663.2886564236678</c:v>
                </c:pt>
                <c:pt idx="3">
                  <c:v>1931.3725490196077</c:v>
                </c:pt>
                <c:pt idx="4">
                  <c:v>2495.8937198067633</c:v>
                </c:pt>
                <c:pt idx="5">
                  <c:v>3103.9921143420406</c:v>
                </c:pt>
                <c:pt idx="6">
                  <c:v>3238.7231089521165</c:v>
                </c:pt>
                <c:pt idx="7">
                  <c:v>3245.4444031238377</c:v>
                </c:pt>
                <c:pt idx="8">
                  <c:v>3317.462664498004</c:v>
                </c:pt>
                <c:pt idx="9">
                  <c:v>3403.8461538461538</c:v>
                </c:pt>
                <c:pt idx="10">
                  <c:v>3460.9714360931948</c:v>
                </c:pt>
                <c:pt idx="11">
                  <c:v>3754.2315504400813</c:v>
                </c:pt>
                <c:pt idx="12">
                  <c:v>3816.5198237885461</c:v>
                </c:pt>
                <c:pt idx="13">
                  <c:v>4416.5184366136245</c:v>
                </c:pt>
                <c:pt idx="14">
                  <c:v>4725.369313938043</c:v>
                </c:pt>
                <c:pt idx="15">
                  <c:v>4732.2782723376195</c:v>
                </c:pt>
                <c:pt idx="16">
                  <c:v>5048.9746643392009</c:v>
                </c:pt>
                <c:pt idx="17">
                  <c:v>5414.8455162019591</c:v>
                </c:pt>
                <c:pt idx="18">
                  <c:v>6536.9588173178454</c:v>
                </c:pt>
                <c:pt idx="19">
                  <c:v>7381.0921605344402</c:v>
                </c:pt>
              </c:numCache>
            </c:numRef>
          </c:val>
          <c:extLst>
            <c:ext xmlns:c16="http://schemas.microsoft.com/office/drawing/2014/chart" uri="{C3380CC4-5D6E-409C-BE32-E72D297353CC}">
              <c16:uniqueId val="{00000000-E10E-487F-B95E-98225F5C27E9}"/>
            </c:ext>
          </c:extLst>
        </c:ser>
        <c:ser>
          <c:idx val="1"/>
          <c:order val="1"/>
          <c:tx>
            <c:strRef>
              <c:f>'kuvio lainat vuokravastuut'!$C$3</c:f>
              <c:strCache>
                <c:ptCount val="1"/>
                <c:pt idx="0">
                  <c:v>Konsernin lainat ja vuokravastuut</c:v>
                </c:pt>
              </c:strCache>
            </c:strRef>
          </c:tx>
          <c:spPr>
            <a:pattFill prst="pct80">
              <a:fgClr>
                <a:srgbClr val="FFD128"/>
              </a:fgClr>
              <a:bgClr>
                <a:schemeClr val="bg1"/>
              </a:bgClr>
            </a:pattFill>
            <a:ln>
              <a:solidFill>
                <a:srgbClr val="FFD128"/>
              </a:solidFill>
            </a:ln>
            <a:effectLst/>
          </c:spPr>
          <c:invertIfNegative val="0"/>
          <c:dLbls>
            <c:dLbl>
              <c:idx val="9"/>
              <c:delete val="1"/>
              <c:extLst>
                <c:ext xmlns:c15="http://schemas.microsoft.com/office/drawing/2012/chart" uri="{CE6537A1-D6FC-4f65-9D91-7224C49458BB}"/>
                <c:ext xmlns:c16="http://schemas.microsoft.com/office/drawing/2014/chart" uri="{C3380CC4-5D6E-409C-BE32-E72D297353CC}">
                  <c16:uniqueId val="{00000001-E10E-487F-B95E-98225F5C27E9}"/>
                </c:ext>
              </c:extLst>
            </c:dLbl>
            <c:dLbl>
              <c:idx val="15"/>
              <c:delete val="1"/>
              <c:extLst>
                <c:ext xmlns:c15="http://schemas.microsoft.com/office/drawing/2012/chart" uri="{CE6537A1-D6FC-4f65-9D91-7224C49458BB}"/>
                <c:ext xmlns:c16="http://schemas.microsoft.com/office/drawing/2014/chart" uri="{C3380CC4-5D6E-409C-BE32-E72D297353CC}">
                  <c16:uniqueId val="{00000002-E10E-487F-B95E-98225F5C27E9}"/>
                </c:ext>
              </c:extLst>
            </c:dLbl>
            <c:spPr>
              <a:noFill/>
              <a:ln>
                <a:noFill/>
              </a:ln>
              <a:effectLst/>
            </c:spPr>
            <c:txPr>
              <a:bodyPr rot="-5400000" spcFirstLastPara="1" vertOverflow="ellipsis" wrap="square" lIns="38100" tIns="19050" rIns="38100" bIns="19050" anchor="ctr" anchorCtr="1">
                <a:spAutoFit/>
              </a:bodyPr>
              <a:lstStyle/>
              <a:p>
                <a:pPr>
                  <a:defRPr sz="850" b="0" i="0" u="none" strike="noStrike" kern="1200" baseline="0">
                    <a:solidFill>
                      <a:sysClr val="windowText" lastClr="000000"/>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'kuvio lainat vuokravastuut'!$A$4:$A$23</c:f>
              <c:strCache>
                <c:ptCount val="20"/>
                <c:pt idx="0">
                  <c:v>Tuusniemi</c:v>
                </c:pt>
                <c:pt idx="1">
                  <c:v>Vieremä</c:v>
                </c:pt>
                <c:pt idx="2">
                  <c:v>Leppävirta</c:v>
                </c:pt>
                <c:pt idx="3">
                  <c:v>Sonkajärvi</c:v>
                </c:pt>
                <c:pt idx="4">
                  <c:v>Pielavesi</c:v>
                </c:pt>
                <c:pt idx="5">
                  <c:v>Keitele</c:v>
                </c:pt>
                <c:pt idx="6">
                  <c:v>Tervo</c:v>
                </c:pt>
                <c:pt idx="7">
                  <c:v>Kaavi</c:v>
                </c:pt>
                <c:pt idx="8">
                  <c:v>Suonenjoki</c:v>
                </c:pt>
                <c:pt idx="9">
                  <c:v>Rautalampi</c:v>
                </c:pt>
                <c:pt idx="10">
                  <c:v>Kiuruvesi</c:v>
                </c:pt>
                <c:pt idx="11">
                  <c:v>Rautavaara</c:v>
                </c:pt>
                <c:pt idx="12">
                  <c:v>Joroinen</c:v>
                </c:pt>
                <c:pt idx="13">
                  <c:v>Iisalmi</c:v>
                </c:pt>
                <c:pt idx="14">
                  <c:v>Pohjois-Savo</c:v>
                </c:pt>
                <c:pt idx="15">
                  <c:v>Lapinlahti</c:v>
                </c:pt>
                <c:pt idx="16">
                  <c:v>Kuopio</c:v>
                </c:pt>
                <c:pt idx="17">
                  <c:v>Siilinjärvi</c:v>
                </c:pt>
                <c:pt idx="18">
                  <c:v>Vesanto</c:v>
                </c:pt>
                <c:pt idx="19">
                  <c:v>Varkaus</c:v>
                </c:pt>
              </c:strCache>
            </c:strRef>
          </c:cat>
          <c:val>
            <c:numRef>
              <c:f>'kuvio lainat vuokravastuut'!$C$4:$C$23</c:f>
              <c:numCache>
                <c:formatCode>#,##0</c:formatCode>
                <c:ptCount val="20"/>
                <c:pt idx="0">
                  <c:v>1888.4711779448621</c:v>
                </c:pt>
                <c:pt idx="1">
                  <c:v>5749.3434490808286</c:v>
                </c:pt>
                <c:pt idx="2">
                  <c:v>2951.4002397297591</c:v>
                </c:pt>
                <c:pt idx="3">
                  <c:v>2873.9106753812634</c:v>
                </c:pt>
                <c:pt idx="4">
                  <c:v>3671.014492753623</c:v>
                </c:pt>
                <c:pt idx="5">
                  <c:v>5187.7772301626419</c:v>
                </c:pt>
                <c:pt idx="6">
                  <c:v>5619.0145732130468</c:v>
                </c:pt>
                <c:pt idx="7">
                  <c:v>4182.5957605057638</c:v>
                </c:pt>
                <c:pt idx="8">
                  <c:v>5962.2948395682388</c:v>
                </c:pt>
                <c:pt idx="9">
                  <c:v>0</c:v>
                </c:pt>
                <c:pt idx="10">
                  <c:v>4568.5138870606816</c:v>
                </c:pt>
                <c:pt idx="11">
                  <c:v>4529.4515910629652</c:v>
                </c:pt>
                <c:pt idx="12">
                  <c:v>4956.6079295154186</c:v>
                </c:pt>
                <c:pt idx="13">
                  <c:v>6182.1547041007643</c:v>
                </c:pt>
                <c:pt idx="14">
                  <c:v>7765.2041795048081</c:v>
                </c:pt>
                <c:pt idx="15">
                  <c:v>0</c:v>
                </c:pt>
                <c:pt idx="16">
                  <c:v>8850.531021094017</c:v>
                </c:pt>
                <c:pt idx="17">
                  <c:v>7487.2833458929917</c:v>
                </c:pt>
                <c:pt idx="18">
                  <c:v>7784.5828933474131</c:v>
                </c:pt>
                <c:pt idx="19">
                  <c:v>11700.997014018929</c:v>
                </c:pt>
              </c:numCache>
            </c:numRef>
          </c:val>
          <c:extLst>
            <c:ext xmlns:c16="http://schemas.microsoft.com/office/drawing/2014/chart" uri="{C3380CC4-5D6E-409C-BE32-E72D297353CC}">
              <c16:uniqueId val="{00000003-E10E-487F-B95E-98225F5C27E9}"/>
            </c:ext>
          </c:extLst>
        </c:ser>
        <c:dLbls>
          <c:showLegendKey val="0"/>
          <c:showVal val="0"/>
          <c:showCatName val="0"/>
          <c:showSerName val="0"/>
          <c:showPercent val="0"/>
          <c:showBubbleSize val="0"/>
        </c:dLbls>
        <c:gapWidth val="150"/>
        <c:axId val="706642704"/>
        <c:axId val="706652216"/>
      </c:barChart>
      <c:catAx>
        <c:axId val="706642704"/>
        <c:scaling>
          <c:orientation val="minMax"/>
        </c:scaling>
        <c:delete val="0"/>
        <c:axPos val="b"/>
        <c:numFmt formatCode="General" sourceLinked="1"/>
        <c:majorTickMark val="none"/>
        <c:minorTickMark val="none"/>
        <c:tickLblPos val="nextTo"/>
        <c:spPr>
          <a:noFill/>
          <a:ln w="9525" cap="flat" cmpd="sng" algn="ctr">
            <a:solidFill>
              <a:sysClr val="windowText" lastClr="000000"/>
            </a:solidFill>
            <a:round/>
          </a:ln>
          <a:effectLst/>
        </c:spPr>
        <c:txPr>
          <a:bodyPr rot="-5400000" spcFirstLastPara="1" vertOverflow="ellipsis" wrap="square" anchor="ctr" anchorCtr="1"/>
          <a:lstStyle/>
          <a:p>
            <a:pPr>
              <a:defRPr sz="1100" b="0" i="0" u="none" strike="noStrike" kern="1200" baseline="0">
                <a:solidFill>
                  <a:sysClr val="windowText" lastClr="000000"/>
                </a:solidFill>
                <a:latin typeface="+mn-lt"/>
                <a:ea typeface="+mn-ea"/>
                <a:cs typeface="+mn-cs"/>
              </a:defRPr>
            </a:pPr>
            <a:endParaRPr lang="fi-FI"/>
          </a:p>
        </c:txPr>
        <c:crossAx val="706652216"/>
        <c:crosses val="autoZero"/>
        <c:auto val="1"/>
        <c:lblAlgn val="ctr"/>
        <c:lblOffset val="100"/>
        <c:noMultiLvlLbl val="0"/>
      </c:catAx>
      <c:valAx>
        <c:axId val="70665221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0" spcFirstLastPara="1" vertOverflow="ellipsis" wrap="square" anchor="ctr" anchorCtr="1"/>
              <a:lstStyle/>
              <a:p>
                <a:pPr>
                  <a:defRPr sz="1000" b="0" i="0" u="none" strike="noStrike" kern="1200" baseline="0">
                    <a:solidFill>
                      <a:sysClr val="windowText" lastClr="000000"/>
                    </a:solidFill>
                    <a:latin typeface="Calibri" panose="020F0502020204030204" pitchFamily="34" charset="0"/>
                    <a:ea typeface="+mn-ea"/>
                    <a:cs typeface="Calibri" panose="020F0502020204030204" pitchFamily="34" charset="0"/>
                  </a:defRPr>
                </a:pPr>
                <a:r>
                  <a:rPr lang="fi-FI" sz="1000">
                    <a:latin typeface="Calibri" panose="020F0502020204030204" pitchFamily="34" charset="0"/>
                    <a:cs typeface="Calibri" panose="020F0502020204030204" pitchFamily="34" charset="0"/>
                  </a:rPr>
                  <a:t>€/as.</a:t>
                </a:r>
              </a:p>
            </c:rich>
          </c:tx>
          <c:layout>
            <c:manualLayout>
              <c:xMode val="edge"/>
              <c:yMode val="edge"/>
              <c:x val="1.1380586858293865E-2"/>
              <c:y val="2.8485459741132965E-2"/>
            </c:manualLayout>
          </c:layout>
          <c:overlay val="0"/>
          <c:spPr>
            <a:noFill/>
            <a:ln>
              <a:noFill/>
            </a:ln>
            <a:effectLst/>
          </c:spPr>
          <c:txPr>
            <a:bodyPr rot="0" spcFirstLastPara="1" vertOverflow="ellipsis" wrap="square" anchor="ctr" anchorCtr="1"/>
            <a:lstStyle/>
            <a:p>
              <a:pPr>
                <a:defRPr sz="1000" b="0" i="0" u="none" strike="noStrike" kern="1200" baseline="0">
                  <a:solidFill>
                    <a:sysClr val="windowText" lastClr="000000"/>
                  </a:solidFill>
                  <a:latin typeface="Calibri" panose="020F0502020204030204" pitchFamily="34" charset="0"/>
                  <a:ea typeface="+mn-ea"/>
                  <a:cs typeface="Calibri" panose="020F0502020204030204" pitchFamily="34" charset="0"/>
                </a:defRPr>
              </a:pPr>
              <a:endParaRPr lang="fi-FI"/>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ysClr val="windowText" lastClr="000000"/>
                </a:solidFill>
                <a:latin typeface="+mn-lt"/>
                <a:ea typeface="+mn-ea"/>
                <a:cs typeface="+mn-cs"/>
              </a:defRPr>
            </a:pPr>
            <a:endParaRPr lang="fi-FI"/>
          </a:p>
        </c:txPr>
        <c:crossAx val="706642704"/>
        <c:crosses val="autoZero"/>
        <c:crossBetween val="between"/>
      </c:valAx>
      <c:spPr>
        <a:noFill/>
        <a:ln>
          <a:noFill/>
        </a:ln>
        <a:effectLst/>
      </c:spPr>
    </c:plotArea>
    <c:legend>
      <c:legendPos val="b"/>
      <c:layout>
        <c:manualLayout>
          <c:xMode val="edge"/>
          <c:yMode val="edge"/>
          <c:x val="7.4983400341130602E-2"/>
          <c:y val="0.1220697412823397"/>
          <c:w val="0.8186100223202134"/>
          <c:h val="9.5431164901664145E-2"/>
        </c:manualLayout>
      </c:layout>
      <c:overlay val="0"/>
      <c:spPr>
        <a:noFill/>
        <a:ln>
          <a:noFill/>
        </a:ln>
        <a:effectLst/>
      </c:spPr>
      <c:txPr>
        <a:bodyPr rot="0" spcFirstLastPara="1" vertOverflow="ellipsis" vert="horz" wrap="square" anchor="ctr" anchorCtr="1"/>
        <a:lstStyle/>
        <a:p>
          <a:pPr>
            <a:defRPr sz="1100" b="0" i="0" u="none" strike="noStrike" kern="1200" baseline="0">
              <a:solidFill>
                <a:sysClr val="windowText" lastClr="000000"/>
              </a:solidFill>
              <a:latin typeface="+mn-lt"/>
              <a:ea typeface="+mn-ea"/>
              <a:cs typeface="+mn-cs"/>
            </a:defRPr>
          </a:pPr>
          <a:endParaRPr lang="fi-FI"/>
        </a:p>
      </c:txPr>
    </c:legend>
    <c:plotVisOnly val="1"/>
    <c:dispBlanksAs val="gap"/>
    <c:showDLblsOverMax val="0"/>
    <c:extLst/>
  </c:chart>
  <c:spPr>
    <a:solidFill>
      <a:schemeClr val="bg1"/>
    </a:solidFill>
    <a:ln w="9525" cap="flat" cmpd="sng" algn="ctr">
      <a:noFill/>
      <a:round/>
    </a:ln>
    <a:effectLst/>
  </c:spPr>
  <c:txPr>
    <a:bodyPr/>
    <a:lstStyle/>
    <a:p>
      <a:pPr>
        <a:defRPr/>
      </a:pPr>
      <a:endParaRPr lang="fi-FI"/>
    </a:p>
  </c:txPr>
  <c:externalData r:id="rId4">
    <c:autoUpdate val="0"/>
  </c:externalData>
  <c:userShapes r:id="rId5"/>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spc="0" baseline="0">
                <a:solidFill>
                  <a:sysClr val="windowText" lastClr="000000"/>
                </a:solidFill>
                <a:latin typeface="+mn-lt"/>
                <a:ea typeface="+mn-ea"/>
                <a:cs typeface="+mn-cs"/>
              </a:defRPr>
            </a:pPr>
            <a:r>
              <a:rPr lang="fi-FI"/>
              <a:t>Kuntien ja kuntakonsernien suhteellinen velkaantuneisuusaste (%) 31.12.2023</a:t>
            </a:r>
          </a:p>
        </c:rich>
      </c:tx>
      <c:layout>
        <c:manualLayout>
          <c:xMode val="edge"/>
          <c:yMode val="edge"/>
          <c:x val="0.11595000933230233"/>
          <c:y val="9.3677197232936976E-3"/>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ysClr val="windowText" lastClr="000000"/>
              </a:solidFill>
              <a:latin typeface="+mn-lt"/>
              <a:ea typeface="+mn-ea"/>
              <a:cs typeface="+mn-cs"/>
            </a:defRPr>
          </a:pPr>
          <a:endParaRPr lang="fi-FI"/>
        </a:p>
      </c:txPr>
    </c:title>
    <c:autoTitleDeleted val="0"/>
    <c:plotArea>
      <c:layout>
        <c:manualLayout>
          <c:layoutTarget val="inner"/>
          <c:xMode val="edge"/>
          <c:yMode val="edge"/>
          <c:x val="7.2218139256355812E-2"/>
          <c:y val="0.10443452380952381"/>
          <c:w val="0.91212722521639722"/>
          <c:h val="0.66035948631421071"/>
        </c:manualLayout>
      </c:layout>
      <c:barChart>
        <c:barDir val="col"/>
        <c:grouping val="clustered"/>
        <c:varyColors val="0"/>
        <c:ser>
          <c:idx val="0"/>
          <c:order val="0"/>
          <c:tx>
            <c:strRef>
              <c:f>'Kuvio velkaantuneisuus'!$B$3</c:f>
              <c:strCache>
                <c:ptCount val="1"/>
                <c:pt idx="0">
                  <c:v>Kunnan suhteellinen velkaantuneisuusaste (%)</c:v>
                </c:pt>
              </c:strCache>
            </c:strRef>
          </c:tx>
          <c:spPr>
            <a:solidFill>
              <a:srgbClr val="2ABBFE"/>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850" b="0" i="0" u="none" strike="noStrike" kern="1200" baseline="0">
                    <a:solidFill>
                      <a:sysClr val="windowText" lastClr="000000"/>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'Kuvio velkaantuneisuus'!$A$4:$A$22</c:f>
              <c:strCache>
                <c:ptCount val="19"/>
                <c:pt idx="0">
                  <c:v>Leppävirta</c:v>
                </c:pt>
                <c:pt idx="1">
                  <c:v>Sonkajärvi</c:v>
                </c:pt>
                <c:pt idx="2">
                  <c:v>Vieremä</c:v>
                </c:pt>
                <c:pt idx="3">
                  <c:v>Tuusniemi</c:v>
                </c:pt>
                <c:pt idx="4">
                  <c:v>Pielavesi</c:v>
                </c:pt>
                <c:pt idx="5">
                  <c:v>Suonenjoki</c:v>
                </c:pt>
                <c:pt idx="6">
                  <c:v>Lapinlahti</c:v>
                </c:pt>
                <c:pt idx="7">
                  <c:v>Vesanto</c:v>
                </c:pt>
                <c:pt idx="8">
                  <c:v>Tervo</c:v>
                </c:pt>
                <c:pt idx="9">
                  <c:v>Kiuruvesi</c:v>
                </c:pt>
                <c:pt idx="10">
                  <c:v>Rautavaara</c:v>
                </c:pt>
                <c:pt idx="11">
                  <c:v>Siilinjärvi</c:v>
                </c:pt>
                <c:pt idx="12">
                  <c:v>Iisalmi</c:v>
                </c:pt>
                <c:pt idx="13">
                  <c:v>Keitele</c:v>
                </c:pt>
                <c:pt idx="14">
                  <c:v>Rautalampi</c:v>
                </c:pt>
                <c:pt idx="15">
                  <c:v>Joroinen</c:v>
                </c:pt>
                <c:pt idx="16">
                  <c:v>Kaavi</c:v>
                </c:pt>
                <c:pt idx="17">
                  <c:v>Kuopio</c:v>
                </c:pt>
                <c:pt idx="18">
                  <c:v>Varkaus</c:v>
                </c:pt>
              </c:strCache>
            </c:strRef>
          </c:cat>
          <c:val>
            <c:numRef>
              <c:f>'Kuvio velkaantuneisuus'!$B$4:$B$22</c:f>
              <c:numCache>
                <c:formatCode>0%</c:formatCode>
                <c:ptCount val="19"/>
                <c:pt idx="0">
                  <c:v>0.248</c:v>
                </c:pt>
                <c:pt idx="1">
                  <c:v>0.46400000000000002</c:v>
                </c:pt>
                <c:pt idx="2">
                  <c:v>0.48899999999999999</c:v>
                </c:pt>
                <c:pt idx="3">
                  <c:v>0.60599999999999998</c:v>
                </c:pt>
                <c:pt idx="4">
                  <c:v>0.69</c:v>
                </c:pt>
                <c:pt idx="5">
                  <c:v>0.72499999999999998</c:v>
                </c:pt>
                <c:pt idx="6">
                  <c:v>0.76100000000000001</c:v>
                </c:pt>
                <c:pt idx="7">
                  <c:v>0.79459999999999997</c:v>
                </c:pt>
                <c:pt idx="8">
                  <c:v>0.81799999999999995</c:v>
                </c:pt>
                <c:pt idx="9">
                  <c:v>0.86</c:v>
                </c:pt>
                <c:pt idx="10">
                  <c:v>0.86699999999999999</c:v>
                </c:pt>
                <c:pt idx="11">
                  <c:v>0.90700000000000003</c:v>
                </c:pt>
                <c:pt idx="12">
                  <c:v>0.93400000000000005</c:v>
                </c:pt>
                <c:pt idx="13">
                  <c:v>1.0229999999999999</c:v>
                </c:pt>
                <c:pt idx="14">
                  <c:v>1.024</c:v>
                </c:pt>
                <c:pt idx="15">
                  <c:v>1.1539999999999999</c:v>
                </c:pt>
                <c:pt idx="16">
                  <c:v>1.268</c:v>
                </c:pt>
                <c:pt idx="17">
                  <c:v>1.3124</c:v>
                </c:pt>
                <c:pt idx="18">
                  <c:v>1.6359999999999999</c:v>
                </c:pt>
              </c:numCache>
            </c:numRef>
          </c:val>
          <c:extLst>
            <c:ext xmlns:c16="http://schemas.microsoft.com/office/drawing/2014/chart" uri="{C3380CC4-5D6E-409C-BE32-E72D297353CC}">
              <c16:uniqueId val="{00000000-6A6E-4101-AE05-089105540644}"/>
            </c:ext>
          </c:extLst>
        </c:ser>
        <c:ser>
          <c:idx val="1"/>
          <c:order val="1"/>
          <c:tx>
            <c:strRef>
              <c:f>'Kuvio velkaantuneisuus'!$C$3</c:f>
              <c:strCache>
                <c:ptCount val="1"/>
                <c:pt idx="0">
                  <c:v>Konsernin suhteellinen velkaantuneisuusaste (%)</c:v>
                </c:pt>
              </c:strCache>
            </c:strRef>
          </c:tx>
          <c:spPr>
            <a:pattFill prst="pct80">
              <a:fgClr>
                <a:srgbClr val="FFD128"/>
              </a:fgClr>
              <a:bgClr>
                <a:schemeClr val="bg1"/>
              </a:bgClr>
            </a:pattFill>
            <a:ln>
              <a:solidFill>
                <a:srgbClr val="FFD128"/>
              </a:solidFill>
            </a:ln>
            <a:effectLst/>
          </c:spPr>
          <c:invertIfNegative val="0"/>
          <c:dLbls>
            <c:dLbl>
              <c:idx val="6"/>
              <c:delete val="1"/>
              <c:extLst>
                <c:ext xmlns:c15="http://schemas.microsoft.com/office/drawing/2012/chart" uri="{CE6537A1-D6FC-4f65-9D91-7224C49458BB}"/>
                <c:ext xmlns:c16="http://schemas.microsoft.com/office/drawing/2014/chart" uri="{C3380CC4-5D6E-409C-BE32-E72D297353CC}">
                  <c16:uniqueId val="{00000001-6A6E-4101-AE05-089105540644}"/>
                </c:ext>
              </c:extLst>
            </c:dLbl>
            <c:dLbl>
              <c:idx val="14"/>
              <c:delete val="1"/>
              <c:extLst>
                <c:ext xmlns:c15="http://schemas.microsoft.com/office/drawing/2012/chart" uri="{CE6537A1-D6FC-4f65-9D91-7224C49458BB}"/>
                <c:ext xmlns:c16="http://schemas.microsoft.com/office/drawing/2014/chart" uri="{C3380CC4-5D6E-409C-BE32-E72D297353CC}">
                  <c16:uniqueId val="{00000002-6A6E-4101-AE05-089105540644}"/>
                </c:ext>
              </c:extLst>
            </c:dLbl>
            <c:spPr>
              <a:noFill/>
              <a:ln>
                <a:noFill/>
              </a:ln>
              <a:effectLst/>
            </c:spPr>
            <c:txPr>
              <a:bodyPr rot="-5400000" spcFirstLastPara="1" vertOverflow="ellipsis" wrap="square" lIns="38100" tIns="19050" rIns="38100" bIns="19050" anchor="ctr" anchorCtr="1">
                <a:spAutoFit/>
              </a:bodyPr>
              <a:lstStyle/>
              <a:p>
                <a:pPr>
                  <a:defRPr sz="850" b="0" i="0" u="none" strike="noStrike" kern="1200" baseline="0">
                    <a:solidFill>
                      <a:sysClr val="windowText" lastClr="000000"/>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'Kuvio velkaantuneisuus'!$A$4:$A$22</c:f>
              <c:strCache>
                <c:ptCount val="19"/>
                <c:pt idx="0">
                  <c:v>Leppävirta</c:v>
                </c:pt>
                <c:pt idx="1">
                  <c:v>Sonkajärvi</c:v>
                </c:pt>
                <c:pt idx="2">
                  <c:v>Vieremä</c:v>
                </c:pt>
                <c:pt idx="3">
                  <c:v>Tuusniemi</c:v>
                </c:pt>
                <c:pt idx="4">
                  <c:v>Pielavesi</c:v>
                </c:pt>
                <c:pt idx="5">
                  <c:v>Suonenjoki</c:v>
                </c:pt>
                <c:pt idx="6">
                  <c:v>Lapinlahti</c:v>
                </c:pt>
                <c:pt idx="7">
                  <c:v>Vesanto</c:v>
                </c:pt>
                <c:pt idx="8">
                  <c:v>Tervo</c:v>
                </c:pt>
                <c:pt idx="9">
                  <c:v>Kiuruvesi</c:v>
                </c:pt>
                <c:pt idx="10">
                  <c:v>Rautavaara</c:v>
                </c:pt>
                <c:pt idx="11">
                  <c:v>Siilinjärvi</c:v>
                </c:pt>
                <c:pt idx="12">
                  <c:v>Iisalmi</c:v>
                </c:pt>
                <c:pt idx="13">
                  <c:v>Keitele</c:v>
                </c:pt>
                <c:pt idx="14">
                  <c:v>Rautalampi</c:v>
                </c:pt>
                <c:pt idx="15">
                  <c:v>Joroinen</c:v>
                </c:pt>
                <c:pt idx="16">
                  <c:v>Kaavi</c:v>
                </c:pt>
                <c:pt idx="17">
                  <c:v>Kuopio</c:v>
                </c:pt>
                <c:pt idx="18">
                  <c:v>Varkaus</c:v>
                </c:pt>
              </c:strCache>
            </c:strRef>
          </c:cat>
          <c:val>
            <c:numRef>
              <c:f>'Kuvio velkaantuneisuus'!$C$4:$C$22</c:f>
              <c:numCache>
                <c:formatCode>0%</c:formatCode>
                <c:ptCount val="19"/>
                <c:pt idx="0">
                  <c:v>0.51900000000000002</c:v>
                </c:pt>
                <c:pt idx="1">
                  <c:v>0.65300000000000002</c:v>
                </c:pt>
                <c:pt idx="2">
                  <c:v>1.107</c:v>
                </c:pt>
                <c:pt idx="3">
                  <c:v>0.623</c:v>
                </c:pt>
                <c:pt idx="4">
                  <c:v>0.68</c:v>
                </c:pt>
                <c:pt idx="5">
                  <c:v>1.1499999999999999</c:v>
                </c:pt>
                <c:pt idx="6">
                  <c:v>0</c:v>
                </c:pt>
                <c:pt idx="7">
                  <c:v>0.91220000000000001</c:v>
                </c:pt>
                <c:pt idx="8">
                  <c:v>1.1539999999999999</c:v>
                </c:pt>
                <c:pt idx="9">
                  <c:v>0.91600000000000004</c:v>
                </c:pt>
                <c:pt idx="10">
                  <c:v>0.91300000000000003</c:v>
                </c:pt>
                <c:pt idx="11">
                  <c:v>1.413</c:v>
                </c:pt>
                <c:pt idx="12">
                  <c:v>0.96</c:v>
                </c:pt>
                <c:pt idx="13">
                  <c:v>1.4</c:v>
                </c:pt>
                <c:pt idx="14">
                  <c:v>0</c:v>
                </c:pt>
                <c:pt idx="15">
                  <c:v>1.3396999999999999</c:v>
                </c:pt>
                <c:pt idx="16">
                  <c:v>1.3839999999999999</c:v>
                </c:pt>
                <c:pt idx="17">
                  <c:v>1.3064</c:v>
                </c:pt>
                <c:pt idx="18">
                  <c:v>1.58</c:v>
                </c:pt>
              </c:numCache>
            </c:numRef>
          </c:val>
          <c:extLst>
            <c:ext xmlns:c16="http://schemas.microsoft.com/office/drawing/2014/chart" uri="{C3380CC4-5D6E-409C-BE32-E72D297353CC}">
              <c16:uniqueId val="{00000003-6A6E-4101-AE05-089105540644}"/>
            </c:ext>
          </c:extLst>
        </c:ser>
        <c:dLbls>
          <c:showLegendKey val="0"/>
          <c:showVal val="0"/>
          <c:showCatName val="0"/>
          <c:showSerName val="0"/>
          <c:showPercent val="0"/>
          <c:showBubbleSize val="0"/>
        </c:dLbls>
        <c:gapWidth val="150"/>
        <c:axId val="706642704"/>
        <c:axId val="706652216"/>
      </c:barChart>
      <c:catAx>
        <c:axId val="706642704"/>
        <c:scaling>
          <c:orientation val="minMax"/>
        </c:scaling>
        <c:delete val="0"/>
        <c:axPos val="b"/>
        <c:numFmt formatCode="General" sourceLinked="1"/>
        <c:majorTickMark val="none"/>
        <c:minorTickMark val="none"/>
        <c:tickLblPos val="nextTo"/>
        <c:spPr>
          <a:noFill/>
          <a:ln w="9525" cap="flat" cmpd="sng" algn="ctr">
            <a:solidFill>
              <a:sysClr val="windowText" lastClr="000000"/>
            </a:solidFill>
            <a:round/>
          </a:ln>
          <a:effectLst/>
        </c:spPr>
        <c:txPr>
          <a:bodyPr rot="-5400000" spcFirstLastPara="1" vertOverflow="ellipsis" wrap="square" anchor="ctr" anchorCtr="1"/>
          <a:lstStyle/>
          <a:p>
            <a:pPr>
              <a:defRPr sz="1100" b="0" i="0" u="none" strike="noStrike" kern="1200" baseline="0">
                <a:solidFill>
                  <a:sysClr val="windowText" lastClr="000000"/>
                </a:solidFill>
                <a:latin typeface="+mn-lt"/>
                <a:ea typeface="+mn-ea"/>
                <a:cs typeface="+mn-cs"/>
              </a:defRPr>
            </a:pPr>
            <a:endParaRPr lang="fi-FI"/>
          </a:p>
        </c:txPr>
        <c:crossAx val="706652216"/>
        <c:crosses val="autoZero"/>
        <c:auto val="1"/>
        <c:lblAlgn val="ctr"/>
        <c:lblOffset val="100"/>
        <c:noMultiLvlLbl val="0"/>
      </c:catAx>
      <c:valAx>
        <c:axId val="70665221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ysClr val="windowText" lastClr="000000"/>
                </a:solidFill>
                <a:latin typeface="+mn-lt"/>
                <a:ea typeface="+mn-ea"/>
                <a:cs typeface="+mn-cs"/>
              </a:defRPr>
            </a:pPr>
            <a:endParaRPr lang="fi-FI"/>
          </a:p>
        </c:txPr>
        <c:crossAx val="706642704"/>
        <c:crosses val="autoZero"/>
        <c:crossBetween val="between"/>
      </c:valAx>
      <c:spPr>
        <a:noFill/>
        <a:ln>
          <a:noFill/>
        </a:ln>
        <a:effectLst/>
      </c:spPr>
    </c:plotArea>
    <c:legend>
      <c:legendPos val="b"/>
      <c:layout>
        <c:manualLayout>
          <c:xMode val="edge"/>
          <c:yMode val="edge"/>
          <c:x val="6.2884207088028735E-2"/>
          <c:y val="0.11139561270801815"/>
          <c:w val="0.83140385976373232"/>
          <c:h val="5.8071944864683138E-2"/>
        </c:manualLayout>
      </c:layout>
      <c:overlay val="0"/>
      <c:spPr>
        <a:noFill/>
        <a:ln>
          <a:noFill/>
        </a:ln>
        <a:effectLst/>
      </c:spPr>
      <c:txPr>
        <a:bodyPr rot="0" spcFirstLastPara="1" vertOverflow="ellipsis" vert="horz" wrap="square" anchor="ctr" anchorCtr="1"/>
        <a:lstStyle/>
        <a:p>
          <a:pPr>
            <a:defRPr sz="1100" b="0" i="0" u="none" strike="noStrike" kern="1200" baseline="0">
              <a:solidFill>
                <a:sysClr val="windowText" lastClr="000000"/>
              </a:solidFill>
              <a:latin typeface="+mn-lt"/>
              <a:ea typeface="+mn-ea"/>
              <a:cs typeface="+mn-cs"/>
            </a:defRPr>
          </a:pPr>
          <a:endParaRPr lang="fi-FI"/>
        </a:p>
      </c:txPr>
    </c:legend>
    <c:plotVisOnly val="1"/>
    <c:dispBlanksAs val="gap"/>
    <c:showDLblsOverMax val="0"/>
    <c:extLst/>
  </c:chart>
  <c:spPr>
    <a:solidFill>
      <a:schemeClr val="bg1"/>
    </a:solidFill>
    <a:ln w="9525" cap="flat" cmpd="sng" algn="ctr">
      <a:noFill/>
      <a:round/>
    </a:ln>
    <a:effectLst/>
  </c:spPr>
  <c:txPr>
    <a:bodyPr/>
    <a:lstStyle/>
    <a:p>
      <a:pPr>
        <a:defRPr/>
      </a:pPr>
      <a:endParaRPr lang="fi-FI"/>
    </a:p>
  </c:txPr>
  <c:externalData r:id="rId4">
    <c:autoUpdate val="0"/>
  </c:externalData>
  <c:userShapes r:id="rId5"/>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ysClr val="windowText" lastClr="000000"/>
                </a:solidFill>
                <a:latin typeface="Calibri" panose="020F0502020204030204" pitchFamily="34" charset="0"/>
                <a:ea typeface="+mn-ea"/>
                <a:cs typeface="Calibri" panose="020F0502020204030204" pitchFamily="34" charset="0"/>
              </a:defRPr>
            </a:pPr>
            <a:r>
              <a:rPr lang="fi-FI" sz="1400" b="1">
                <a:solidFill>
                  <a:sysClr val="windowText" lastClr="000000"/>
                </a:solidFill>
                <a:latin typeface="Calibri" panose="020F0502020204030204" pitchFamily="34" charset="0"/>
                <a:cs typeface="Calibri" panose="020F0502020204030204" pitchFamily="34" charset="0"/>
              </a:rPr>
              <a:t>Pohjois-Savon</a:t>
            </a:r>
            <a:r>
              <a:rPr lang="fi-FI" sz="1400" b="1" baseline="0">
                <a:solidFill>
                  <a:sysClr val="windowText" lastClr="000000"/>
                </a:solidFill>
                <a:latin typeface="Calibri" panose="020F0502020204030204" pitchFamily="34" charset="0"/>
                <a:cs typeface="Calibri" panose="020F0502020204030204" pitchFamily="34" charset="0"/>
              </a:rPr>
              <a:t> kuntien tuloveroprosentit sekä efektiiviset veroasteet v. 2023</a:t>
            </a:r>
            <a:endParaRPr lang="fi-FI" sz="1400" b="1">
              <a:solidFill>
                <a:sysClr val="windowText" lastClr="000000"/>
              </a:solidFill>
              <a:latin typeface="Calibri" panose="020F0502020204030204" pitchFamily="34" charset="0"/>
              <a:cs typeface="Calibri" panose="020F0502020204030204" pitchFamily="34" charset="0"/>
            </a:endParaRPr>
          </a:p>
        </c:rich>
      </c:tx>
      <c:layout>
        <c:manualLayout>
          <c:xMode val="edge"/>
          <c:yMode val="edge"/>
          <c:x val="0.12316561039626145"/>
          <c:y val="2.0973782771535582E-2"/>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ysClr val="windowText" lastClr="000000"/>
              </a:solidFill>
              <a:latin typeface="Calibri" panose="020F0502020204030204" pitchFamily="34" charset="0"/>
              <a:ea typeface="+mn-ea"/>
              <a:cs typeface="Calibri" panose="020F0502020204030204" pitchFamily="34" charset="0"/>
            </a:defRPr>
          </a:pPr>
          <a:endParaRPr lang="fi-FI"/>
        </a:p>
      </c:txPr>
    </c:title>
    <c:autoTitleDeleted val="0"/>
    <c:plotArea>
      <c:layout>
        <c:manualLayout>
          <c:layoutTarget val="inner"/>
          <c:xMode val="edge"/>
          <c:yMode val="edge"/>
          <c:x val="0.10272197682606747"/>
          <c:y val="0.1623370786516854"/>
          <c:w val="0.8749202995966967"/>
          <c:h val="0.61048264472558911"/>
        </c:manualLayout>
      </c:layout>
      <c:barChart>
        <c:barDir val="col"/>
        <c:grouping val="clustered"/>
        <c:varyColors val="0"/>
        <c:ser>
          <c:idx val="0"/>
          <c:order val="0"/>
          <c:tx>
            <c:strRef>
              <c:f>'Vero%'!$B$4</c:f>
              <c:strCache>
                <c:ptCount val="1"/>
                <c:pt idx="0">
                  <c:v>Tuloveroprosentti 2023</c:v>
                </c:pt>
              </c:strCache>
            </c:strRef>
          </c:tx>
          <c:spPr>
            <a:solidFill>
              <a:srgbClr val="2ABBFE"/>
            </a:solidFill>
            <a:ln>
              <a:solidFill>
                <a:srgbClr val="2ABBFE"/>
              </a:solid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'Vero%'!$A$5:$A$24</c:f>
              <c:strCache>
                <c:ptCount val="20"/>
                <c:pt idx="0">
                  <c:v>Iisalmi</c:v>
                </c:pt>
                <c:pt idx="1">
                  <c:v>Keitele</c:v>
                </c:pt>
                <c:pt idx="2">
                  <c:v>Kuopio</c:v>
                </c:pt>
                <c:pt idx="3">
                  <c:v>Leppävirta</c:v>
                </c:pt>
                <c:pt idx="4">
                  <c:v>Varkaus</c:v>
                </c:pt>
                <c:pt idx="5">
                  <c:v>Vieremä</c:v>
                </c:pt>
                <c:pt idx="6">
                  <c:v>Pohjois-Savo</c:v>
                </c:pt>
                <c:pt idx="7">
                  <c:v>Joroinen</c:v>
                </c:pt>
                <c:pt idx="8">
                  <c:v>Lapinlahti</c:v>
                </c:pt>
                <c:pt idx="9">
                  <c:v>Sonkajärvi</c:v>
                </c:pt>
                <c:pt idx="10">
                  <c:v>Tervo</c:v>
                </c:pt>
                <c:pt idx="11">
                  <c:v>Kiuruvesi</c:v>
                </c:pt>
                <c:pt idx="12">
                  <c:v>Suonenjoki</c:v>
                </c:pt>
                <c:pt idx="13">
                  <c:v>Vesanto</c:v>
                </c:pt>
                <c:pt idx="14">
                  <c:v>Pielavesi</c:v>
                </c:pt>
                <c:pt idx="15">
                  <c:v>Kaavi</c:v>
                </c:pt>
                <c:pt idx="16">
                  <c:v>Rautavaara</c:v>
                </c:pt>
                <c:pt idx="17">
                  <c:v>Tuusniemi</c:v>
                </c:pt>
                <c:pt idx="18">
                  <c:v>Siilinjärvi</c:v>
                </c:pt>
                <c:pt idx="19">
                  <c:v>Rautalampi</c:v>
                </c:pt>
              </c:strCache>
            </c:strRef>
          </c:cat>
          <c:val>
            <c:numRef>
              <c:f>'Vero%'!$B$5:$B$24</c:f>
              <c:numCache>
                <c:formatCode>0.00</c:formatCode>
                <c:ptCount val="20"/>
                <c:pt idx="0">
                  <c:v>7.8599999999999994</c:v>
                </c:pt>
                <c:pt idx="1">
                  <c:v>7.860000000000003</c:v>
                </c:pt>
                <c:pt idx="2">
                  <c:v>8.11</c:v>
                </c:pt>
                <c:pt idx="3">
                  <c:v>8.36</c:v>
                </c:pt>
                <c:pt idx="4">
                  <c:v>8.36</c:v>
                </c:pt>
                <c:pt idx="5">
                  <c:v>8.36</c:v>
                </c:pt>
                <c:pt idx="6">
                  <c:v>8.3800000000000008</c:v>
                </c:pt>
                <c:pt idx="7">
                  <c:v>8.61</c:v>
                </c:pt>
                <c:pt idx="8">
                  <c:v>8.61</c:v>
                </c:pt>
                <c:pt idx="9">
                  <c:v>8.61</c:v>
                </c:pt>
                <c:pt idx="10">
                  <c:v>8.86</c:v>
                </c:pt>
                <c:pt idx="11">
                  <c:v>9.11</c:v>
                </c:pt>
                <c:pt idx="12">
                  <c:v>9.11</c:v>
                </c:pt>
                <c:pt idx="13">
                  <c:v>9.11</c:v>
                </c:pt>
                <c:pt idx="14">
                  <c:v>9.110000000000003</c:v>
                </c:pt>
                <c:pt idx="15">
                  <c:v>9.36</c:v>
                </c:pt>
                <c:pt idx="16">
                  <c:v>9.36</c:v>
                </c:pt>
                <c:pt idx="17">
                  <c:v>9.36</c:v>
                </c:pt>
                <c:pt idx="18">
                  <c:v>9.360000000000003</c:v>
                </c:pt>
                <c:pt idx="19">
                  <c:v>9.8599999999999959</c:v>
                </c:pt>
              </c:numCache>
            </c:numRef>
          </c:val>
          <c:extLst>
            <c:ext xmlns:c16="http://schemas.microsoft.com/office/drawing/2014/chart" uri="{C3380CC4-5D6E-409C-BE32-E72D297353CC}">
              <c16:uniqueId val="{00000000-1D25-4C89-8B13-CAA0D871B5A9}"/>
            </c:ext>
          </c:extLst>
        </c:ser>
        <c:ser>
          <c:idx val="1"/>
          <c:order val="1"/>
          <c:tx>
            <c:strRef>
              <c:f>'Vero%'!$C$4</c:f>
              <c:strCache>
                <c:ptCount val="1"/>
                <c:pt idx="0">
                  <c:v>Efektiivinen veroaste 2023</c:v>
                </c:pt>
              </c:strCache>
            </c:strRef>
          </c:tx>
          <c:spPr>
            <a:pattFill prst="pct80">
              <a:fgClr>
                <a:srgbClr val="FFD128"/>
              </a:fgClr>
              <a:bgClr>
                <a:schemeClr val="bg1"/>
              </a:bgClr>
            </a:pattFill>
            <a:ln>
              <a:solidFill>
                <a:srgbClr val="ECD72E"/>
              </a:solidFill>
            </a:ln>
            <a:effectLst/>
          </c:spPr>
          <c:invertIfNegative val="0"/>
          <c:dLbls>
            <c:dLbl>
              <c:idx val="6"/>
              <c:delete val="1"/>
              <c:extLst>
                <c:ext xmlns:c15="http://schemas.microsoft.com/office/drawing/2012/chart" uri="{CE6537A1-D6FC-4f65-9D91-7224C49458BB}"/>
                <c:ext xmlns:c16="http://schemas.microsoft.com/office/drawing/2014/chart" uri="{C3380CC4-5D6E-409C-BE32-E72D297353CC}">
                  <c16:uniqueId val="{00000001-1D25-4C89-8B13-CAA0D871B5A9}"/>
                </c:ext>
              </c:extLst>
            </c:dLbl>
            <c:spPr>
              <a:noFill/>
              <a:ln>
                <a:noFill/>
              </a:ln>
              <a:effectLst/>
            </c:spPr>
            <c:txPr>
              <a:bodyPr rot="-5400000" spcFirstLastPara="1" vertOverflow="ellipsis"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'Vero%'!$A$5:$A$24</c:f>
              <c:strCache>
                <c:ptCount val="20"/>
                <c:pt idx="0">
                  <c:v>Iisalmi</c:v>
                </c:pt>
                <c:pt idx="1">
                  <c:v>Keitele</c:v>
                </c:pt>
                <c:pt idx="2">
                  <c:v>Kuopio</c:v>
                </c:pt>
                <c:pt idx="3">
                  <c:v>Leppävirta</c:v>
                </c:pt>
                <c:pt idx="4">
                  <c:v>Varkaus</c:v>
                </c:pt>
                <c:pt idx="5">
                  <c:v>Vieremä</c:v>
                </c:pt>
                <c:pt idx="6">
                  <c:v>Pohjois-Savo</c:v>
                </c:pt>
                <c:pt idx="7">
                  <c:v>Joroinen</c:v>
                </c:pt>
                <c:pt idx="8">
                  <c:v>Lapinlahti</c:v>
                </c:pt>
                <c:pt idx="9">
                  <c:v>Sonkajärvi</c:v>
                </c:pt>
                <c:pt idx="10">
                  <c:v>Tervo</c:v>
                </c:pt>
                <c:pt idx="11">
                  <c:v>Kiuruvesi</c:v>
                </c:pt>
                <c:pt idx="12">
                  <c:v>Suonenjoki</c:v>
                </c:pt>
                <c:pt idx="13">
                  <c:v>Vesanto</c:v>
                </c:pt>
                <c:pt idx="14">
                  <c:v>Pielavesi</c:v>
                </c:pt>
                <c:pt idx="15">
                  <c:v>Kaavi</c:v>
                </c:pt>
                <c:pt idx="16">
                  <c:v>Rautavaara</c:v>
                </c:pt>
                <c:pt idx="17">
                  <c:v>Tuusniemi</c:v>
                </c:pt>
                <c:pt idx="18">
                  <c:v>Siilinjärvi</c:v>
                </c:pt>
                <c:pt idx="19">
                  <c:v>Rautalampi</c:v>
                </c:pt>
              </c:strCache>
            </c:strRef>
          </c:cat>
          <c:val>
            <c:numRef>
              <c:f>'Vero%'!$C$5:$C$24</c:f>
              <c:numCache>
                <c:formatCode>0.00</c:formatCode>
                <c:ptCount val="20"/>
                <c:pt idx="0">
                  <c:v>5.7397374967365788</c:v>
                </c:pt>
                <c:pt idx="1">
                  <c:v>5.2773534430270832</c:v>
                </c:pt>
                <c:pt idx="2">
                  <c:v>6.139048957246148</c:v>
                </c:pt>
                <c:pt idx="3">
                  <c:v>5.9632169622458653</c:v>
                </c:pt>
                <c:pt idx="4">
                  <c:v>6.2081244417225276</c:v>
                </c:pt>
                <c:pt idx="5">
                  <c:v>5.7396726646058589</c:v>
                </c:pt>
                <c:pt idx="7">
                  <c:v>6.1144672815223062</c:v>
                </c:pt>
                <c:pt idx="8">
                  <c:v>5.9242982609052399</c:v>
                </c:pt>
                <c:pt idx="9">
                  <c:v>5.6333134831900926</c:v>
                </c:pt>
                <c:pt idx="10">
                  <c:v>5.6298463170810171</c:v>
                </c:pt>
                <c:pt idx="11">
                  <c:v>6.0629583617639264</c:v>
                </c:pt>
                <c:pt idx="12">
                  <c:v>6.2942978164611079</c:v>
                </c:pt>
                <c:pt idx="13">
                  <c:v>5.7246568924213665</c:v>
                </c:pt>
                <c:pt idx="14">
                  <c:v>5.8279659237982226</c:v>
                </c:pt>
                <c:pt idx="15">
                  <c:v>5.9843356153989369</c:v>
                </c:pt>
                <c:pt idx="16">
                  <c:v>5.6192318213334591</c:v>
                </c:pt>
                <c:pt idx="17">
                  <c:v>6.0432823937423796</c:v>
                </c:pt>
                <c:pt idx="18">
                  <c:v>7.1425492040223793</c:v>
                </c:pt>
                <c:pt idx="19">
                  <c:v>6.6457734455243225</c:v>
                </c:pt>
              </c:numCache>
            </c:numRef>
          </c:val>
          <c:extLst>
            <c:ext xmlns:c16="http://schemas.microsoft.com/office/drawing/2014/chart" uri="{C3380CC4-5D6E-409C-BE32-E72D297353CC}">
              <c16:uniqueId val="{00000002-1D25-4C89-8B13-CAA0D871B5A9}"/>
            </c:ext>
          </c:extLst>
        </c:ser>
        <c:dLbls>
          <c:showLegendKey val="0"/>
          <c:showVal val="0"/>
          <c:showCatName val="0"/>
          <c:showSerName val="0"/>
          <c:showPercent val="0"/>
          <c:showBubbleSize val="0"/>
        </c:dLbls>
        <c:gapWidth val="100"/>
        <c:overlap val="100"/>
        <c:axId val="804335200"/>
        <c:axId val="804331592"/>
      </c:barChart>
      <c:catAx>
        <c:axId val="804335200"/>
        <c:scaling>
          <c:orientation val="minMax"/>
        </c:scaling>
        <c:delete val="0"/>
        <c:axPos val="b"/>
        <c:numFmt formatCode="General" sourceLinked="1"/>
        <c:majorTickMark val="none"/>
        <c:minorTickMark val="none"/>
        <c:tickLblPos val="nextTo"/>
        <c:spPr>
          <a:noFill/>
          <a:ln w="9525" cap="flat" cmpd="sng" algn="ctr">
            <a:solidFill>
              <a:sysClr val="windowText" lastClr="000000"/>
            </a:solidFill>
            <a:round/>
          </a:ln>
          <a:effectLst/>
        </c:spPr>
        <c:txPr>
          <a:bodyPr rot="-5400000" spcFirstLastPara="1" vertOverflow="ellipsis" wrap="square" anchor="ctr" anchorCtr="1"/>
          <a:lstStyle/>
          <a:p>
            <a:pPr>
              <a:defRPr sz="1100" b="0" i="0" u="none" strike="noStrike" kern="1200" baseline="0">
                <a:solidFill>
                  <a:sysClr val="windowText" lastClr="000000"/>
                </a:solidFill>
                <a:latin typeface="Calibri" panose="020F0502020204030204" pitchFamily="34" charset="0"/>
                <a:ea typeface="+mn-ea"/>
                <a:cs typeface="Calibri" panose="020F0502020204030204" pitchFamily="34" charset="0"/>
              </a:defRPr>
            </a:pPr>
            <a:endParaRPr lang="fi-FI"/>
          </a:p>
        </c:txPr>
        <c:crossAx val="804331592"/>
        <c:crosses val="autoZero"/>
        <c:auto val="1"/>
        <c:lblAlgn val="ctr"/>
        <c:lblOffset val="100"/>
        <c:noMultiLvlLbl val="0"/>
      </c:catAx>
      <c:valAx>
        <c:axId val="80433159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0" spcFirstLastPara="1" vertOverflow="ellipsis" wrap="square" anchor="ctr" anchorCtr="1"/>
              <a:lstStyle/>
              <a:p>
                <a:pPr>
                  <a:defRPr sz="1000" b="0" i="0" u="none" strike="noStrike" kern="1200" baseline="0">
                    <a:solidFill>
                      <a:sysClr val="windowText" lastClr="000000"/>
                    </a:solidFill>
                    <a:latin typeface="Calibri" panose="020F0502020204030204" pitchFamily="34" charset="0"/>
                    <a:ea typeface="+mn-ea"/>
                    <a:cs typeface="Calibri" panose="020F0502020204030204" pitchFamily="34" charset="0"/>
                  </a:defRPr>
                </a:pPr>
                <a:r>
                  <a:rPr lang="fi-FI" sz="1000">
                    <a:solidFill>
                      <a:sysClr val="windowText" lastClr="000000"/>
                    </a:solidFill>
                    <a:latin typeface="Calibri" panose="020F0502020204030204" pitchFamily="34" charset="0"/>
                    <a:cs typeface="Calibri" panose="020F0502020204030204" pitchFamily="34" charset="0"/>
                  </a:rPr>
                  <a:t>%</a:t>
                </a:r>
              </a:p>
            </c:rich>
          </c:tx>
          <c:layout>
            <c:manualLayout>
              <c:xMode val="edge"/>
              <c:yMode val="edge"/>
              <c:x val="4.878048780487805E-2"/>
              <c:y val="7.7293697838332009E-2"/>
            </c:manualLayout>
          </c:layout>
          <c:overlay val="0"/>
          <c:spPr>
            <a:noFill/>
            <a:ln>
              <a:noFill/>
            </a:ln>
            <a:effectLst/>
          </c:spPr>
          <c:txPr>
            <a:bodyPr rot="0" spcFirstLastPara="1" vertOverflow="ellipsis" wrap="square" anchor="ctr" anchorCtr="1"/>
            <a:lstStyle/>
            <a:p>
              <a:pPr>
                <a:defRPr sz="1000" b="0" i="0" u="none" strike="noStrike" kern="1200" baseline="0">
                  <a:solidFill>
                    <a:sysClr val="windowText" lastClr="000000"/>
                  </a:solidFill>
                  <a:latin typeface="Calibri" panose="020F0502020204030204" pitchFamily="34" charset="0"/>
                  <a:ea typeface="+mn-ea"/>
                  <a:cs typeface="Calibri" panose="020F0502020204030204" pitchFamily="34" charset="0"/>
                </a:defRPr>
              </a:pPr>
              <a:endParaRPr lang="fi-FI"/>
            </a:p>
          </c:txPr>
        </c:title>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ysClr val="windowText" lastClr="000000"/>
                </a:solidFill>
                <a:latin typeface="Calibri" panose="020F0502020204030204" pitchFamily="34" charset="0"/>
                <a:ea typeface="+mn-ea"/>
                <a:cs typeface="Calibri" panose="020F0502020204030204" pitchFamily="34" charset="0"/>
              </a:defRPr>
            </a:pPr>
            <a:endParaRPr lang="fi-FI"/>
          </a:p>
        </c:txPr>
        <c:crossAx val="804335200"/>
        <c:crosses val="autoZero"/>
        <c:crossBetween val="between"/>
      </c:valAx>
      <c:spPr>
        <a:noFill/>
        <a:ln>
          <a:noFill/>
        </a:ln>
        <a:effectLst/>
      </c:spPr>
    </c:plotArea>
    <c:legend>
      <c:legendPos val="b"/>
      <c:layout>
        <c:manualLayout>
          <c:xMode val="edge"/>
          <c:yMode val="edge"/>
          <c:x val="0.10971832376258182"/>
          <c:y val="0.10638048411497737"/>
          <c:w val="0.82379342154082857"/>
          <c:h val="4.503151790216843E-2"/>
        </c:manualLayout>
      </c:layout>
      <c:overlay val="0"/>
      <c:spPr>
        <a:noFill/>
        <a:ln>
          <a:noFill/>
        </a:ln>
        <a:effectLst/>
      </c:spPr>
      <c:txPr>
        <a:bodyPr rot="0" spcFirstLastPara="1" vertOverflow="ellipsis" vert="horz" wrap="square" anchor="ctr" anchorCtr="1"/>
        <a:lstStyle/>
        <a:p>
          <a:pPr>
            <a:defRPr sz="1100" b="0" i="0" u="none" strike="noStrike" kern="1200" baseline="0">
              <a:solidFill>
                <a:sysClr val="windowText" lastClr="000000"/>
              </a:solidFill>
              <a:latin typeface="Calibri" panose="020F0502020204030204" pitchFamily="34" charset="0"/>
              <a:ea typeface="+mn-ea"/>
              <a:cs typeface="Calibri" panose="020F0502020204030204" pitchFamily="34" charset="0"/>
            </a:defRPr>
          </a:pPr>
          <a:endParaRPr lang="fi-FI"/>
        </a:p>
      </c:txPr>
    </c:legend>
    <c:plotVisOnly val="1"/>
    <c:dispBlanksAs val="gap"/>
    <c:showDLblsOverMax val="0"/>
  </c:chart>
  <c:spPr>
    <a:solidFill>
      <a:schemeClr val="bg1"/>
    </a:solidFill>
    <a:ln w="9525" cap="flat" cmpd="sng" algn="ctr">
      <a:noFill/>
      <a:round/>
    </a:ln>
    <a:effectLst/>
  </c:spPr>
  <c:txPr>
    <a:bodyPr/>
    <a:lstStyle/>
    <a:p>
      <a:pPr>
        <a:defRPr/>
      </a:pPr>
      <a:endParaRPr lang="fi-FI"/>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cdr:x>
      <cdr:y>0.92901</cdr:y>
    </cdr:from>
    <cdr:to>
      <cdr:x>0.45094</cdr:x>
      <cdr:y>1</cdr:y>
    </cdr:to>
    <cdr:sp macro="" textlink="">
      <cdr:nvSpPr>
        <cdr:cNvPr id="2" name="Tekstiruutu 1">
          <a:extLst xmlns:a="http://schemas.openxmlformats.org/drawingml/2006/main">
            <a:ext uri="{FF2B5EF4-FFF2-40B4-BE49-F238E27FC236}">
              <a16:creationId xmlns:a16="http://schemas.microsoft.com/office/drawing/2014/main" id="{0C83C18C-2BFF-40E3-B821-A366E41FE958}"/>
            </a:ext>
          </a:extLst>
        </cdr:cNvPr>
        <cdr:cNvSpPr txBox="1"/>
      </cdr:nvSpPr>
      <cdr:spPr>
        <a:xfrm xmlns:a="http://schemas.openxmlformats.org/drawingml/2006/main">
          <a:off x="0" y="4421341"/>
          <a:ext cx="3313327" cy="33785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fi-FI" sz="800" dirty="0">
              <a:latin typeface="Calibri" panose="020F0502020204030204" pitchFamily="34" charset="0"/>
              <a:cs typeface="Calibri" panose="020F0502020204030204" pitchFamily="34" charset="0"/>
            </a:rPr>
            <a:t>*) Poistot ja arvonalentumiset</a:t>
          </a:r>
        </a:p>
        <a:p xmlns:a="http://schemas.openxmlformats.org/drawingml/2006/main">
          <a:r>
            <a:rPr lang="fi-FI" sz="800" dirty="0">
              <a:latin typeface="Calibri" panose="020F0502020204030204" pitchFamily="34" charset="0"/>
              <a:cs typeface="Calibri" panose="020F0502020204030204" pitchFamily="34" charset="0"/>
            </a:rPr>
            <a:t>Lähde: Kysely Pohjois-Savon kunnille maalis-huhtikuu 2024</a:t>
          </a:r>
        </a:p>
      </cdr:txBody>
    </cdr:sp>
  </cdr:relSizeAnchor>
</c:userShapes>
</file>

<file path=ppt/drawings/drawing2.xml><?xml version="1.0" encoding="utf-8"?>
<c:userShapes xmlns:c="http://schemas.openxmlformats.org/drawingml/2006/chart">
  <cdr:relSizeAnchor xmlns:cdr="http://schemas.openxmlformats.org/drawingml/2006/chartDrawing">
    <cdr:from>
      <cdr:x>0</cdr:x>
      <cdr:y>0.95473</cdr:y>
    </cdr:from>
    <cdr:to>
      <cdr:x>0.59593</cdr:x>
      <cdr:y>1</cdr:y>
    </cdr:to>
    <cdr:sp macro="" textlink="">
      <cdr:nvSpPr>
        <cdr:cNvPr id="2" name="Tekstiruutu 1">
          <a:extLst xmlns:a="http://schemas.openxmlformats.org/drawingml/2006/main">
            <a:ext uri="{FF2B5EF4-FFF2-40B4-BE49-F238E27FC236}">
              <a16:creationId xmlns:a16="http://schemas.microsoft.com/office/drawing/2014/main" id="{0C83C18C-2BFF-40E3-B821-A366E41FE958}"/>
            </a:ext>
          </a:extLst>
        </cdr:cNvPr>
        <cdr:cNvSpPr txBox="1"/>
      </cdr:nvSpPr>
      <cdr:spPr>
        <a:xfrm xmlns:a="http://schemas.openxmlformats.org/drawingml/2006/main">
          <a:off x="0" y="4543756"/>
          <a:ext cx="4378655" cy="21544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fi-FI" sz="800" dirty="0"/>
            <a:t>Lähde: Kysely Pohjois-Savon kunnille maalis-huhtikuu 2023</a:t>
          </a:r>
          <a:r>
            <a:rPr lang="fi-FI" sz="800" baseline="0" dirty="0"/>
            <a:t> ja 2024</a:t>
          </a:r>
          <a:endParaRPr lang="fi-FI" sz="800" dirty="0"/>
        </a:p>
      </cdr:txBody>
    </cdr:sp>
  </cdr:relSizeAnchor>
</c:userShapes>
</file>

<file path=ppt/drawings/drawing3.xml><?xml version="1.0" encoding="utf-8"?>
<c:userShapes xmlns:c="http://schemas.openxmlformats.org/drawingml/2006/chart">
  <cdr:relSizeAnchor xmlns:cdr="http://schemas.openxmlformats.org/drawingml/2006/chartDrawing">
    <cdr:from>
      <cdr:x>0</cdr:x>
      <cdr:y>0.94383</cdr:y>
    </cdr:from>
    <cdr:to>
      <cdr:x>0.49924</cdr:x>
      <cdr:y>1</cdr:y>
    </cdr:to>
    <cdr:sp macro="" textlink="">
      <cdr:nvSpPr>
        <cdr:cNvPr id="2" name="Tekstiruutu 1">
          <a:extLst xmlns:a="http://schemas.openxmlformats.org/drawingml/2006/main">
            <a:ext uri="{FF2B5EF4-FFF2-40B4-BE49-F238E27FC236}">
              <a16:creationId xmlns:a16="http://schemas.microsoft.com/office/drawing/2014/main" id="{0C83C18C-2BFF-40E3-B821-A366E41FE958}"/>
            </a:ext>
          </a:extLst>
        </cdr:cNvPr>
        <cdr:cNvSpPr txBox="1"/>
      </cdr:nvSpPr>
      <cdr:spPr>
        <a:xfrm xmlns:a="http://schemas.openxmlformats.org/drawingml/2006/main">
          <a:off x="0" y="3521076"/>
          <a:ext cx="3276600" cy="20954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fi-FI" sz="800"/>
            <a:t>Lähde: Kysely Pohjois-Savon kunnille maalis-huhtikuu</a:t>
          </a:r>
          <a:r>
            <a:rPr lang="fi-FI" sz="800" baseline="0"/>
            <a:t> 2024</a:t>
          </a:r>
          <a:endParaRPr lang="fi-FI" sz="800"/>
        </a:p>
      </cdr:txBody>
    </cdr:sp>
  </cdr:relSizeAnchor>
</c:userShapes>
</file>

<file path=ppt/drawings/drawing4.xml><?xml version="1.0" encoding="utf-8"?>
<c:userShapes xmlns:c="http://schemas.openxmlformats.org/drawingml/2006/chart">
  <cdr:relSizeAnchor xmlns:cdr="http://schemas.openxmlformats.org/drawingml/2006/chartDrawing">
    <cdr:from>
      <cdr:x>0</cdr:x>
      <cdr:y>0.95473</cdr:y>
    </cdr:from>
    <cdr:to>
      <cdr:x>0.42005</cdr:x>
      <cdr:y>1</cdr:y>
    </cdr:to>
    <cdr:sp macro="" textlink="">
      <cdr:nvSpPr>
        <cdr:cNvPr id="2" name="Tekstiruutu 1">
          <a:extLst xmlns:a="http://schemas.openxmlformats.org/drawingml/2006/main">
            <a:ext uri="{FF2B5EF4-FFF2-40B4-BE49-F238E27FC236}">
              <a16:creationId xmlns:a16="http://schemas.microsoft.com/office/drawing/2014/main" id="{0C83C18C-2BFF-40E3-B821-A366E41FE958}"/>
            </a:ext>
          </a:extLst>
        </cdr:cNvPr>
        <cdr:cNvSpPr txBox="1"/>
      </cdr:nvSpPr>
      <cdr:spPr>
        <a:xfrm xmlns:a="http://schemas.openxmlformats.org/drawingml/2006/main">
          <a:off x="0" y="4543756"/>
          <a:ext cx="3086359" cy="21544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fi-FI" sz="800" dirty="0"/>
            <a:t>Lähde: Kysely Pohjois-Savon kunnille maalis-huhtikuu</a:t>
          </a:r>
          <a:r>
            <a:rPr lang="fi-FI" sz="800" baseline="0" dirty="0"/>
            <a:t> 2024</a:t>
          </a:r>
          <a:endParaRPr lang="fi-FI" sz="800" dirty="0"/>
        </a:p>
      </cdr:txBody>
    </cdr:sp>
  </cdr:relSizeAnchor>
</c:userShapes>
</file>

<file path=ppt/drawings/drawing5.xml><?xml version="1.0" encoding="utf-8"?>
<c:userShapes xmlns:c="http://schemas.openxmlformats.org/drawingml/2006/chart">
  <cdr:relSizeAnchor xmlns:cdr="http://schemas.openxmlformats.org/drawingml/2006/chartDrawing">
    <cdr:from>
      <cdr:x>0</cdr:x>
      <cdr:y>0.95079</cdr:y>
    </cdr:from>
    <cdr:to>
      <cdr:x>0.49867</cdr:x>
      <cdr:y>1</cdr:y>
    </cdr:to>
    <cdr:sp macro="" textlink="">
      <cdr:nvSpPr>
        <cdr:cNvPr id="2" name="Tekstiruutu 1">
          <a:extLst xmlns:a="http://schemas.openxmlformats.org/drawingml/2006/main">
            <a:ext uri="{FF2B5EF4-FFF2-40B4-BE49-F238E27FC236}">
              <a16:creationId xmlns:a16="http://schemas.microsoft.com/office/drawing/2014/main" id="{0C83C18C-2BFF-40E3-B821-A366E41FE958}"/>
            </a:ext>
          </a:extLst>
        </cdr:cNvPr>
        <cdr:cNvSpPr txBox="1"/>
      </cdr:nvSpPr>
      <cdr:spPr>
        <a:xfrm xmlns:a="http://schemas.openxmlformats.org/drawingml/2006/main">
          <a:off x="0" y="3803650"/>
          <a:ext cx="3275012" cy="19685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fi-FI" sz="800"/>
            <a:t>Lähde: Kysely Pohjois-Savon kunnille maalis-huhtikuu</a:t>
          </a:r>
          <a:r>
            <a:rPr lang="fi-FI" sz="800" baseline="0"/>
            <a:t> 2024</a:t>
          </a:r>
          <a:endParaRPr lang="fi-FI" sz="800"/>
        </a:p>
      </cdr:txBody>
    </cdr:sp>
  </cdr:relSizeAnchor>
</c:userShapes>
</file>

<file path=ppt/drawings/drawing6.xml><?xml version="1.0" encoding="utf-8"?>
<c:userShapes xmlns:c="http://schemas.openxmlformats.org/drawingml/2006/chart">
  <cdr:relSizeAnchor xmlns:cdr="http://schemas.openxmlformats.org/drawingml/2006/chartDrawing">
    <cdr:from>
      <cdr:x>0</cdr:x>
      <cdr:y>0.95477</cdr:y>
    </cdr:from>
    <cdr:to>
      <cdr:x>0.46515</cdr:x>
      <cdr:y>1</cdr:y>
    </cdr:to>
    <cdr:sp macro="" textlink="">
      <cdr:nvSpPr>
        <cdr:cNvPr id="2" name="Tekstiruutu 1">
          <a:extLst xmlns:a="http://schemas.openxmlformats.org/drawingml/2006/main">
            <a:ext uri="{FF2B5EF4-FFF2-40B4-BE49-F238E27FC236}">
              <a16:creationId xmlns:a16="http://schemas.microsoft.com/office/drawing/2014/main" id="{0C83C18C-2BFF-40E3-B821-A366E41FE958}"/>
            </a:ext>
          </a:extLst>
        </cdr:cNvPr>
        <cdr:cNvSpPr txBox="1"/>
      </cdr:nvSpPr>
      <cdr:spPr>
        <a:xfrm xmlns:a="http://schemas.openxmlformats.org/drawingml/2006/main">
          <a:off x="0" y="3686176"/>
          <a:ext cx="3054351" cy="17462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fi-FI" sz="800"/>
            <a:t>Lähde: Kysely Pohjois-Savon kunnille maalis-huhtikuu</a:t>
          </a:r>
          <a:r>
            <a:rPr lang="fi-FI" sz="800" baseline="0"/>
            <a:t> 2024</a:t>
          </a:r>
          <a:endParaRPr lang="fi-FI" sz="800"/>
        </a:p>
      </cdr:txBody>
    </cdr:sp>
  </cdr:relSizeAnchor>
</c:userShapes>
</file>

<file path=ppt/drawings/drawing7.xml><?xml version="1.0" encoding="utf-8"?>
<c:userShapes xmlns:c="http://schemas.openxmlformats.org/drawingml/2006/chart">
  <cdr:relSizeAnchor xmlns:cdr="http://schemas.openxmlformats.org/drawingml/2006/chartDrawing">
    <cdr:from>
      <cdr:x>0</cdr:x>
      <cdr:y>0.95142</cdr:y>
    </cdr:from>
    <cdr:to>
      <cdr:x>0.48908</cdr:x>
      <cdr:y>1</cdr:y>
    </cdr:to>
    <cdr:sp macro="" textlink="">
      <cdr:nvSpPr>
        <cdr:cNvPr id="2" name="Tekstiruutu 1">
          <a:extLst xmlns:a="http://schemas.openxmlformats.org/drawingml/2006/main">
            <a:ext uri="{FF2B5EF4-FFF2-40B4-BE49-F238E27FC236}">
              <a16:creationId xmlns:a16="http://schemas.microsoft.com/office/drawing/2014/main" id="{0C83C18C-2BFF-40E3-B821-A366E41FE958}"/>
            </a:ext>
          </a:extLst>
        </cdr:cNvPr>
        <cdr:cNvSpPr txBox="1"/>
      </cdr:nvSpPr>
      <cdr:spPr>
        <a:xfrm xmlns:a="http://schemas.openxmlformats.org/drawingml/2006/main">
          <a:off x="0" y="3730626"/>
          <a:ext cx="3209926" cy="19049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fi-FI" sz="800"/>
            <a:t>Lähde: Kysely Pohjois-Savon kunnille maalis-huhtikuu</a:t>
          </a:r>
          <a:r>
            <a:rPr lang="fi-FI" sz="800" baseline="0"/>
            <a:t> 2024</a:t>
          </a:r>
          <a:endParaRPr lang="fi-FI" sz="80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a:extLst>
              <a:ext uri="{FF2B5EF4-FFF2-40B4-BE49-F238E27FC236}">
                <a16:creationId xmlns:a16="http://schemas.microsoft.com/office/drawing/2014/main" id="{D7846E30-FEC6-7D4E-9665-D3EB2A33D851}"/>
              </a:ext>
            </a:extLst>
          </p:cNvPr>
          <p:cNvSpPr>
            <a:spLocks noGrp="1"/>
          </p:cNvSpPr>
          <p:nvPr>
            <p:ph type="hdr" sz="quarter"/>
          </p:nvPr>
        </p:nvSpPr>
        <p:spPr>
          <a:xfrm>
            <a:off x="0" y="0"/>
            <a:ext cx="2950475" cy="498773"/>
          </a:xfrm>
          <a:prstGeom prst="rect">
            <a:avLst/>
          </a:prstGeom>
        </p:spPr>
        <p:txBody>
          <a:bodyPr vert="horz" lIns="91440" tIns="45720" rIns="91440" bIns="45720" rtlCol="0"/>
          <a:lstStyle>
            <a:lvl1pPr algn="l">
              <a:defRPr sz="1200"/>
            </a:lvl1pPr>
          </a:lstStyle>
          <a:p>
            <a:endParaRPr lang="fi-FI"/>
          </a:p>
        </p:txBody>
      </p:sp>
      <p:sp>
        <p:nvSpPr>
          <p:cNvPr id="3" name="Päivämäärän paikkamerkki 2">
            <a:extLst>
              <a:ext uri="{FF2B5EF4-FFF2-40B4-BE49-F238E27FC236}">
                <a16:creationId xmlns:a16="http://schemas.microsoft.com/office/drawing/2014/main" id="{5B7D29FD-BFB5-124A-9544-E253FC11B59A}"/>
              </a:ext>
            </a:extLst>
          </p:cNvPr>
          <p:cNvSpPr>
            <a:spLocks noGrp="1"/>
          </p:cNvSpPr>
          <p:nvPr>
            <p:ph type="dt" sz="quarter" idx="1"/>
          </p:nvPr>
        </p:nvSpPr>
        <p:spPr>
          <a:xfrm>
            <a:off x="3856737" y="0"/>
            <a:ext cx="2950475" cy="498773"/>
          </a:xfrm>
          <a:prstGeom prst="rect">
            <a:avLst/>
          </a:prstGeom>
        </p:spPr>
        <p:txBody>
          <a:bodyPr vert="horz" lIns="91440" tIns="45720" rIns="91440" bIns="45720" rtlCol="0"/>
          <a:lstStyle>
            <a:lvl1pPr algn="r">
              <a:defRPr sz="1200"/>
            </a:lvl1pPr>
          </a:lstStyle>
          <a:p>
            <a:fld id="{385837C7-BDF0-4545-8690-B954DCF66A25}" type="datetimeFigureOut">
              <a:rPr lang="fi-FI" smtClean="0"/>
              <a:t>25.4.2024</a:t>
            </a:fld>
            <a:endParaRPr lang="fi-FI"/>
          </a:p>
        </p:txBody>
      </p:sp>
      <p:sp>
        <p:nvSpPr>
          <p:cNvPr id="4" name="Alatunnisteen paikkamerkki 3">
            <a:extLst>
              <a:ext uri="{FF2B5EF4-FFF2-40B4-BE49-F238E27FC236}">
                <a16:creationId xmlns:a16="http://schemas.microsoft.com/office/drawing/2014/main" id="{E311BCEC-9B06-564D-8BB9-CB99FECF9D6E}"/>
              </a:ext>
            </a:extLst>
          </p:cNvPr>
          <p:cNvSpPr>
            <a:spLocks noGrp="1"/>
          </p:cNvSpPr>
          <p:nvPr>
            <p:ph type="ftr" sz="quarter" idx="2"/>
          </p:nvPr>
        </p:nvSpPr>
        <p:spPr>
          <a:xfrm>
            <a:off x="0" y="9442154"/>
            <a:ext cx="2950475" cy="498772"/>
          </a:xfrm>
          <a:prstGeom prst="rect">
            <a:avLst/>
          </a:prstGeom>
        </p:spPr>
        <p:txBody>
          <a:bodyPr vert="horz" lIns="91440" tIns="45720" rIns="91440" bIns="45720" rtlCol="0" anchor="b"/>
          <a:lstStyle>
            <a:lvl1pPr algn="l">
              <a:defRPr sz="1200"/>
            </a:lvl1pPr>
          </a:lstStyle>
          <a:p>
            <a:endParaRPr lang="fi-FI"/>
          </a:p>
        </p:txBody>
      </p:sp>
      <p:sp>
        <p:nvSpPr>
          <p:cNvPr id="5" name="Dian numeron paikkamerkki 4">
            <a:extLst>
              <a:ext uri="{FF2B5EF4-FFF2-40B4-BE49-F238E27FC236}">
                <a16:creationId xmlns:a16="http://schemas.microsoft.com/office/drawing/2014/main" id="{D83C0BEB-10DB-6D46-B80F-1701003FAB48}"/>
              </a:ext>
            </a:extLst>
          </p:cNvPr>
          <p:cNvSpPr>
            <a:spLocks noGrp="1"/>
          </p:cNvSpPr>
          <p:nvPr>
            <p:ph type="sldNum" sz="quarter" idx="3"/>
          </p:nvPr>
        </p:nvSpPr>
        <p:spPr>
          <a:xfrm>
            <a:off x="3856737" y="9442154"/>
            <a:ext cx="2950475" cy="498772"/>
          </a:xfrm>
          <a:prstGeom prst="rect">
            <a:avLst/>
          </a:prstGeom>
        </p:spPr>
        <p:txBody>
          <a:bodyPr vert="horz" lIns="91440" tIns="45720" rIns="91440" bIns="45720" rtlCol="0" anchor="b"/>
          <a:lstStyle>
            <a:lvl1pPr algn="r">
              <a:defRPr sz="1200"/>
            </a:lvl1pPr>
          </a:lstStyle>
          <a:p>
            <a:fld id="{07A68012-6F2D-F446-BF76-6910ECBDF8A8}" type="slidenum">
              <a:rPr lang="fi-FI" smtClean="0"/>
              <a:t>‹#›</a:t>
            </a:fld>
            <a:endParaRPr lang="fi-FI"/>
          </a:p>
        </p:txBody>
      </p:sp>
    </p:spTree>
    <p:extLst>
      <p:ext uri="{BB962C8B-B14F-4D97-AF65-F5344CB8AC3E}">
        <p14:creationId xmlns:p14="http://schemas.microsoft.com/office/powerpoint/2010/main" val="34234728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50475" cy="498773"/>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56737" y="0"/>
            <a:ext cx="2950475" cy="498773"/>
          </a:xfrm>
          <a:prstGeom prst="rect">
            <a:avLst/>
          </a:prstGeom>
        </p:spPr>
        <p:txBody>
          <a:bodyPr vert="horz" lIns="91440" tIns="45720" rIns="91440" bIns="45720" rtlCol="0"/>
          <a:lstStyle>
            <a:lvl1pPr algn="r">
              <a:defRPr sz="1200"/>
            </a:lvl1pPr>
          </a:lstStyle>
          <a:p>
            <a:fld id="{610E3A5B-5999-684D-8832-1BD9E7BB8BBA}" type="datetimeFigureOut">
              <a:rPr lang="fi-FI" smtClean="0"/>
              <a:t>25.4.2024</a:t>
            </a:fld>
            <a:endParaRPr lang="fi-FI"/>
          </a:p>
        </p:txBody>
      </p:sp>
      <p:sp>
        <p:nvSpPr>
          <p:cNvPr id="4" name="Dian kuvan paikkamerkki 3"/>
          <p:cNvSpPr>
            <a:spLocks noGrp="1" noRot="1" noChangeAspect="1"/>
          </p:cNvSpPr>
          <p:nvPr>
            <p:ph type="sldImg" idx="2"/>
          </p:nvPr>
        </p:nvSpPr>
        <p:spPr>
          <a:xfrm>
            <a:off x="423863" y="1243013"/>
            <a:ext cx="5961062" cy="3354387"/>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0879" y="4784070"/>
            <a:ext cx="5447030" cy="3914239"/>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9442154"/>
            <a:ext cx="2950475" cy="498772"/>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56737" y="9442154"/>
            <a:ext cx="2950475" cy="498772"/>
          </a:xfrm>
          <a:prstGeom prst="rect">
            <a:avLst/>
          </a:prstGeom>
        </p:spPr>
        <p:txBody>
          <a:bodyPr vert="horz" lIns="91440" tIns="45720" rIns="91440" bIns="45720" rtlCol="0" anchor="b"/>
          <a:lstStyle>
            <a:lvl1pPr algn="r">
              <a:defRPr sz="1200"/>
            </a:lvl1pPr>
          </a:lstStyle>
          <a:p>
            <a:fld id="{D048A064-CE29-A142-8BC8-3A7027F61D8C}" type="slidenum">
              <a:rPr lang="fi-FI" smtClean="0"/>
              <a:t>‹#›</a:t>
            </a:fld>
            <a:endParaRPr lang="fi-FI"/>
          </a:p>
        </p:txBody>
      </p:sp>
    </p:spTree>
    <p:extLst>
      <p:ext uri="{BB962C8B-B14F-4D97-AF65-F5344CB8AC3E}">
        <p14:creationId xmlns:p14="http://schemas.microsoft.com/office/powerpoint/2010/main" val="33800737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D048A064-CE29-A142-8BC8-3A7027F61D8C}" type="slidenum">
              <a:rPr lang="fi-FI" smtClean="0"/>
              <a:t>2</a:t>
            </a:fld>
            <a:endParaRPr lang="fi-FI"/>
          </a:p>
        </p:txBody>
      </p:sp>
    </p:spTree>
    <p:extLst>
      <p:ext uri="{BB962C8B-B14F-4D97-AF65-F5344CB8AC3E}">
        <p14:creationId xmlns:p14="http://schemas.microsoft.com/office/powerpoint/2010/main" val="23397612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D048A064-CE29-A142-8BC8-3A7027F61D8C}" type="slidenum">
              <a:rPr lang="fi-FI" smtClean="0"/>
              <a:t>17</a:t>
            </a:fld>
            <a:endParaRPr lang="fi-FI"/>
          </a:p>
        </p:txBody>
      </p:sp>
    </p:spTree>
    <p:extLst>
      <p:ext uri="{BB962C8B-B14F-4D97-AF65-F5344CB8AC3E}">
        <p14:creationId xmlns:p14="http://schemas.microsoft.com/office/powerpoint/2010/main" val="40765714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D048A064-CE29-A142-8BC8-3A7027F61D8C}" type="slidenum">
              <a:rPr lang="fi-FI" smtClean="0"/>
              <a:t>18</a:t>
            </a:fld>
            <a:endParaRPr lang="fi-FI"/>
          </a:p>
        </p:txBody>
      </p:sp>
    </p:spTree>
    <p:extLst>
      <p:ext uri="{BB962C8B-B14F-4D97-AF65-F5344CB8AC3E}">
        <p14:creationId xmlns:p14="http://schemas.microsoft.com/office/powerpoint/2010/main" val="4682176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D048A064-CE29-A142-8BC8-3A7027F61D8C}" type="slidenum">
              <a:rPr lang="fi-FI" smtClean="0"/>
              <a:t>19</a:t>
            </a:fld>
            <a:endParaRPr lang="fi-FI"/>
          </a:p>
        </p:txBody>
      </p:sp>
    </p:spTree>
    <p:extLst>
      <p:ext uri="{BB962C8B-B14F-4D97-AF65-F5344CB8AC3E}">
        <p14:creationId xmlns:p14="http://schemas.microsoft.com/office/powerpoint/2010/main" val="6271224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D048A064-CE29-A142-8BC8-3A7027F61D8C}" type="slidenum">
              <a:rPr lang="fi-FI" smtClean="0"/>
              <a:t>20</a:t>
            </a:fld>
            <a:endParaRPr lang="fi-FI"/>
          </a:p>
        </p:txBody>
      </p:sp>
    </p:spTree>
    <p:extLst>
      <p:ext uri="{BB962C8B-B14F-4D97-AF65-F5344CB8AC3E}">
        <p14:creationId xmlns:p14="http://schemas.microsoft.com/office/powerpoint/2010/main" val="32616243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D048A064-CE29-A142-8BC8-3A7027F61D8C}" type="slidenum">
              <a:rPr lang="fi-FI" smtClean="0"/>
              <a:t>22</a:t>
            </a:fld>
            <a:endParaRPr lang="fi-FI"/>
          </a:p>
        </p:txBody>
      </p:sp>
    </p:spTree>
    <p:extLst>
      <p:ext uri="{BB962C8B-B14F-4D97-AF65-F5344CB8AC3E}">
        <p14:creationId xmlns:p14="http://schemas.microsoft.com/office/powerpoint/2010/main" val="5235519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D048A064-CE29-A142-8BC8-3A7027F61D8C}" type="slidenum">
              <a:rPr lang="fi-FI" smtClean="0"/>
              <a:t>23</a:t>
            </a:fld>
            <a:endParaRPr lang="fi-FI"/>
          </a:p>
        </p:txBody>
      </p:sp>
    </p:spTree>
    <p:extLst>
      <p:ext uri="{BB962C8B-B14F-4D97-AF65-F5344CB8AC3E}">
        <p14:creationId xmlns:p14="http://schemas.microsoft.com/office/powerpoint/2010/main" val="32229419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D048A064-CE29-A142-8BC8-3A7027F61D8C}" type="slidenum">
              <a:rPr lang="fi-FI" smtClean="0"/>
              <a:t>25</a:t>
            </a:fld>
            <a:endParaRPr lang="fi-FI"/>
          </a:p>
        </p:txBody>
      </p:sp>
    </p:spTree>
    <p:extLst>
      <p:ext uri="{BB962C8B-B14F-4D97-AF65-F5344CB8AC3E}">
        <p14:creationId xmlns:p14="http://schemas.microsoft.com/office/powerpoint/2010/main" val="2527025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D048A064-CE29-A142-8BC8-3A7027F61D8C}" type="slidenum">
              <a:rPr lang="fi-FI" smtClean="0"/>
              <a:t>3</a:t>
            </a:fld>
            <a:endParaRPr lang="fi-FI"/>
          </a:p>
        </p:txBody>
      </p:sp>
    </p:spTree>
    <p:extLst>
      <p:ext uri="{BB962C8B-B14F-4D97-AF65-F5344CB8AC3E}">
        <p14:creationId xmlns:p14="http://schemas.microsoft.com/office/powerpoint/2010/main" val="28325179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D048A064-CE29-A142-8BC8-3A7027F61D8C}" type="slidenum">
              <a:rPr lang="fi-FI" smtClean="0"/>
              <a:t>4</a:t>
            </a:fld>
            <a:endParaRPr lang="fi-FI"/>
          </a:p>
        </p:txBody>
      </p:sp>
    </p:spTree>
    <p:extLst>
      <p:ext uri="{BB962C8B-B14F-4D97-AF65-F5344CB8AC3E}">
        <p14:creationId xmlns:p14="http://schemas.microsoft.com/office/powerpoint/2010/main" val="2011163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D048A064-CE29-A142-8BC8-3A7027F61D8C}" type="slidenum">
              <a:rPr lang="fi-FI" smtClean="0"/>
              <a:t>9</a:t>
            </a:fld>
            <a:endParaRPr lang="fi-FI"/>
          </a:p>
        </p:txBody>
      </p:sp>
    </p:spTree>
    <p:extLst>
      <p:ext uri="{BB962C8B-B14F-4D97-AF65-F5344CB8AC3E}">
        <p14:creationId xmlns:p14="http://schemas.microsoft.com/office/powerpoint/2010/main" val="3645199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D048A064-CE29-A142-8BC8-3A7027F61D8C}" type="slidenum">
              <a:rPr lang="fi-FI" smtClean="0"/>
              <a:t>11</a:t>
            </a:fld>
            <a:endParaRPr lang="fi-FI"/>
          </a:p>
        </p:txBody>
      </p:sp>
    </p:spTree>
    <p:extLst>
      <p:ext uri="{BB962C8B-B14F-4D97-AF65-F5344CB8AC3E}">
        <p14:creationId xmlns:p14="http://schemas.microsoft.com/office/powerpoint/2010/main" val="31849339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D048A064-CE29-A142-8BC8-3A7027F61D8C}" type="slidenum">
              <a:rPr lang="fi-FI" smtClean="0"/>
              <a:t>12</a:t>
            </a:fld>
            <a:endParaRPr lang="fi-FI"/>
          </a:p>
        </p:txBody>
      </p:sp>
    </p:spTree>
    <p:extLst>
      <p:ext uri="{BB962C8B-B14F-4D97-AF65-F5344CB8AC3E}">
        <p14:creationId xmlns:p14="http://schemas.microsoft.com/office/powerpoint/2010/main" val="25499852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D048A064-CE29-A142-8BC8-3A7027F61D8C}" type="slidenum">
              <a:rPr lang="fi-FI" smtClean="0"/>
              <a:t>13</a:t>
            </a:fld>
            <a:endParaRPr lang="fi-FI"/>
          </a:p>
        </p:txBody>
      </p:sp>
    </p:spTree>
    <p:extLst>
      <p:ext uri="{BB962C8B-B14F-4D97-AF65-F5344CB8AC3E}">
        <p14:creationId xmlns:p14="http://schemas.microsoft.com/office/powerpoint/2010/main" val="30337370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D048A064-CE29-A142-8BC8-3A7027F61D8C}" type="slidenum">
              <a:rPr lang="fi-FI" smtClean="0"/>
              <a:t>14</a:t>
            </a:fld>
            <a:endParaRPr lang="fi-FI"/>
          </a:p>
        </p:txBody>
      </p:sp>
    </p:spTree>
    <p:extLst>
      <p:ext uri="{BB962C8B-B14F-4D97-AF65-F5344CB8AC3E}">
        <p14:creationId xmlns:p14="http://schemas.microsoft.com/office/powerpoint/2010/main" val="20955213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D048A064-CE29-A142-8BC8-3A7027F61D8C}" type="slidenum">
              <a:rPr lang="fi-FI" smtClean="0"/>
              <a:t>15</a:t>
            </a:fld>
            <a:endParaRPr lang="fi-FI"/>
          </a:p>
        </p:txBody>
      </p:sp>
    </p:spTree>
    <p:extLst>
      <p:ext uri="{BB962C8B-B14F-4D97-AF65-F5344CB8AC3E}">
        <p14:creationId xmlns:p14="http://schemas.microsoft.com/office/powerpoint/2010/main" val="12120265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2F25F49-E62E-684D-A145-70E6EF318CD9}"/>
              </a:ext>
            </a:extLst>
          </p:cNvPr>
          <p:cNvSpPr>
            <a:spLocks noGrp="1"/>
          </p:cNvSpPr>
          <p:nvPr>
            <p:ph type="ctrTitle"/>
          </p:nvPr>
        </p:nvSpPr>
        <p:spPr>
          <a:xfrm>
            <a:off x="1524000" y="1122363"/>
            <a:ext cx="9144000" cy="2387600"/>
          </a:xfrm>
        </p:spPr>
        <p:txBody>
          <a:bodyPr anchor="b"/>
          <a:lstStyle>
            <a:lvl1pPr algn="ctr">
              <a:defRPr sz="6000"/>
            </a:lvl1pPr>
          </a:lstStyle>
          <a:p>
            <a:r>
              <a:rPr lang="fi-FI"/>
              <a:t>Muokkaa ots. perustyyl. napsautt.</a:t>
            </a:r>
          </a:p>
        </p:txBody>
      </p:sp>
      <p:sp>
        <p:nvSpPr>
          <p:cNvPr id="3" name="Alaotsikko 2">
            <a:extLst>
              <a:ext uri="{FF2B5EF4-FFF2-40B4-BE49-F238E27FC236}">
                <a16:creationId xmlns:a16="http://schemas.microsoft.com/office/drawing/2014/main" id="{B115A642-7622-B247-A79F-D747FA7AF88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sp>
        <p:nvSpPr>
          <p:cNvPr id="4" name="Päivämäärän paikkamerkki 3">
            <a:extLst>
              <a:ext uri="{FF2B5EF4-FFF2-40B4-BE49-F238E27FC236}">
                <a16:creationId xmlns:a16="http://schemas.microsoft.com/office/drawing/2014/main" id="{A150CFBB-1C19-2242-89A0-E2CBE05350D4}"/>
              </a:ext>
            </a:extLst>
          </p:cNvPr>
          <p:cNvSpPr>
            <a:spLocks noGrp="1"/>
          </p:cNvSpPr>
          <p:nvPr>
            <p:ph type="dt" sz="half" idx="10"/>
          </p:nvPr>
        </p:nvSpPr>
        <p:spPr/>
        <p:txBody>
          <a:bodyPr/>
          <a:lstStyle/>
          <a:p>
            <a:fld id="{484721F2-2A4B-DC41-84D0-D0D38B490423}" type="datetime1">
              <a:rPr lang="fi-FI" smtClean="0"/>
              <a:t>25.4.2024</a:t>
            </a:fld>
            <a:endParaRPr lang="fi-FI"/>
          </a:p>
        </p:txBody>
      </p:sp>
      <p:sp>
        <p:nvSpPr>
          <p:cNvPr id="5" name="Alatunnisteen paikkamerkki 4">
            <a:extLst>
              <a:ext uri="{FF2B5EF4-FFF2-40B4-BE49-F238E27FC236}">
                <a16:creationId xmlns:a16="http://schemas.microsoft.com/office/drawing/2014/main" id="{0F8B8B11-CEAC-FD48-B513-FB291D98D67E}"/>
              </a:ext>
            </a:extLst>
          </p:cNvPr>
          <p:cNvSpPr>
            <a:spLocks noGrp="1"/>
          </p:cNvSpPr>
          <p:nvPr>
            <p:ph type="ftr" sz="quarter" idx="11"/>
          </p:nvPr>
        </p:nvSpPr>
        <p:spPr/>
        <p:txBody>
          <a:bodyPr/>
          <a:lstStyle/>
          <a:p>
            <a:r>
              <a:rPr lang="fi-FI"/>
              <a:t>Pohjois-Savon liitto</a:t>
            </a:r>
          </a:p>
        </p:txBody>
      </p:sp>
      <p:sp>
        <p:nvSpPr>
          <p:cNvPr id="6" name="Dian numeron paikkamerkki 5">
            <a:extLst>
              <a:ext uri="{FF2B5EF4-FFF2-40B4-BE49-F238E27FC236}">
                <a16:creationId xmlns:a16="http://schemas.microsoft.com/office/drawing/2014/main" id="{A76DC3CD-7000-344F-A84A-CFDE14731A40}"/>
              </a:ext>
            </a:extLst>
          </p:cNvPr>
          <p:cNvSpPr>
            <a:spLocks noGrp="1"/>
          </p:cNvSpPr>
          <p:nvPr>
            <p:ph type="sldNum" sz="quarter" idx="12"/>
          </p:nvPr>
        </p:nvSpPr>
        <p:spPr/>
        <p:txBody>
          <a:bodyPr/>
          <a:lstStyle/>
          <a:p>
            <a:fld id="{45EFB05F-C28E-B84D-8621-8D9B2726A5C0}" type="slidenum">
              <a:rPr lang="fi-FI" smtClean="0"/>
              <a:t>‹#›</a:t>
            </a:fld>
            <a:endParaRPr lang="fi-FI"/>
          </a:p>
        </p:txBody>
      </p:sp>
    </p:spTree>
    <p:extLst>
      <p:ext uri="{BB962C8B-B14F-4D97-AF65-F5344CB8AC3E}">
        <p14:creationId xmlns:p14="http://schemas.microsoft.com/office/powerpoint/2010/main" val="32176175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8B22665-AAF0-EF4A-9353-1FB3F9E6A077}"/>
              </a:ext>
            </a:extLst>
          </p:cNvPr>
          <p:cNvSpPr>
            <a:spLocks noGrp="1"/>
          </p:cNvSpPr>
          <p:nvPr>
            <p:ph type="title"/>
          </p:nvPr>
        </p:nvSpPr>
        <p:spPr/>
        <p:txBody>
          <a:bodyPr/>
          <a:lstStyle/>
          <a:p>
            <a:r>
              <a:rPr lang="fi-FI"/>
              <a:t>Muokkaa ots. perustyyl. napsautt.</a:t>
            </a:r>
          </a:p>
        </p:txBody>
      </p:sp>
      <p:sp>
        <p:nvSpPr>
          <p:cNvPr id="3" name="Pystysuoran tekstin paikkamerkki 2">
            <a:extLst>
              <a:ext uri="{FF2B5EF4-FFF2-40B4-BE49-F238E27FC236}">
                <a16:creationId xmlns:a16="http://schemas.microsoft.com/office/drawing/2014/main" id="{380B1EEA-D2B7-B84D-AA47-FA160C3853A4}"/>
              </a:ext>
            </a:extLst>
          </p:cNvPr>
          <p:cNvSpPr>
            <a:spLocks noGrp="1"/>
          </p:cNvSpPr>
          <p:nvPr>
            <p:ph type="body" orient="vert" idx="1"/>
          </p:nvPr>
        </p:nvSpPr>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728027F5-02C6-B445-A744-EA954037F3C9}"/>
              </a:ext>
            </a:extLst>
          </p:cNvPr>
          <p:cNvSpPr>
            <a:spLocks noGrp="1"/>
          </p:cNvSpPr>
          <p:nvPr>
            <p:ph type="dt" sz="half" idx="10"/>
          </p:nvPr>
        </p:nvSpPr>
        <p:spPr/>
        <p:txBody>
          <a:bodyPr/>
          <a:lstStyle/>
          <a:p>
            <a:fld id="{8DB82987-D68F-AD45-9907-63AB57D66555}" type="datetime1">
              <a:rPr lang="fi-FI" smtClean="0"/>
              <a:t>25.4.2024</a:t>
            </a:fld>
            <a:endParaRPr lang="fi-FI"/>
          </a:p>
        </p:txBody>
      </p:sp>
      <p:sp>
        <p:nvSpPr>
          <p:cNvPr id="5" name="Alatunnisteen paikkamerkki 4">
            <a:extLst>
              <a:ext uri="{FF2B5EF4-FFF2-40B4-BE49-F238E27FC236}">
                <a16:creationId xmlns:a16="http://schemas.microsoft.com/office/drawing/2014/main" id="{FCD6260F-CCF2-FC42-86BA-CCA4BD623F79}"/>
              </a:ext>
            </a:extLst>
          </p:cNvPr>
          <p:cNvSpPr>
            <a:spLocks noGrp="1"/>
          </p:cNvSpPr>
          <p:nvPr>
            <p:ph type="ftr" sz="quarter" idx="11"/>
          </p:nvPr>
        </p:nvSpPr>
        <p:spPr/>
        <p:txBody>
          <a:bodyPr/>
          <a:lstStyle/>
          <a:p>
            <a:r>
              <a:rPr lang="fi-FI"/>
              <a:t>Pohjois-Savon liitto</a:t>
            </a:r>
          </a:p>
        </p:txBody>
      </p:sp>
      <p:sp>
        <p:nvSpPr>
          <p:cNvPr id="6" name="Dian numeron paikkamerkki 5">
            <a:extLst>
              <a:ext uri="{FF2B5EF4-FFF2-40B4-BE49-F238E27FC236}">
                <a16:creationId xmlns:a16="http://schemas.microsoft.com/office/drawing/2014/main" id="{2C2E039C-158D-354C-8509-4E4AD15E4707}"/>
              </a:ext>
            </a:extLst>
          </p:cNvPr>
          <p:cNvSpPr>
            <a:spLocks noGrp="1"/>
          </p:cNvSpPr>
          <p:nvPr>
            <p:ph type="sldNum" sz="quarter" idx="12"/>
          </p:nvPr>
        </p:nvSpPr>
        <p:spPr/>
        <p:txBody>
          <a:bodyPr/>
          <a:lstStyle/>
          <a:p>
            <a:fld id="{45EFB05F-C28E-B84D-8621-8D9B2726A5C0}" type="slidenum">
              <a:rPr lang="fi-FI" smtClean="0"/>
              <a:t>‹#›</a:t>
            </a:fld>
            <a:endParaRPr lang="fi-FI"/>
          </a:p>
        </p:txBody>
      </p:sp>
    </p:spTree>
    <p:extLst>
      <p:ext uri="{BB962C8B-B14F-4D97-AF65-F5344CB8AC3E}">
        <p14:creationId xmlns:p14="http://schemas.microsoft.com/office/powerpoint/2010/main" val="16858003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a:extLst>
              <a:ext uri="{FF2B5EF4-FFF2-40B4-BE49-F238E27FC236}">
                <a16:creationId xmlns:a16="http://schemas.microsoft.com/office/drawing/2014/main" id="{DC53C224-0B83-EB4C-885B-638FBD2B2D05}"/>
              </a:ext>
            </a:extLst>
          </p:cNvPr>
          <p:cNvSpPr>
            <a:spLocks noGrp="1"/>
          </p:cNvSpPr>
          <p:nvPr>
            <p:ph type="title" orient="vert"/>
          </p:nvPr>
        </p:nvSpPr>
        <p:spPr>
          <a:xfrm>
            <a:off x="8724900" y="365125"/>
            <a:ext cx="2628900" cy="5811838"/>
          </a:xfrm>
        </p:spPr>
        <p:txBody>
          <a:bodyPr vert="eaVert"/>
          <a:lstStyle/>
          <a:p>
            <a:r>
              <a:rPr lang="fi-FI"/>
              <a:t>Muokkaa ots. perustyyl. napsautt.</a:t>
            </a:r>
          </a:p>
        </p:txBody>
      </p:sp>
      <p:sp>
        <p:nvSpPr>
          <p:cNvPr id="3" name="Pystysuoran tekstin paikkamerkki 2">
            <a:extLst>
              <a:ext uri="{FF2B5EF4-FFF2-40B4-BE49-F238E27FC236}">
                <a16:creationId xmlns:a16="http://schemas.microsoft.com/office/drawing/2014/main" id="{F1B8C775-A021-6C49-A61C-331A06FB1075}"/>
              </a:ext>
            </a:extLst>
          </p:cNvPr>
          <p:cNvSpPr>
            <a:spLocks noGrp="1"/>
          </p:cNvSpPr>
          <p:nvPr>
            <p:ph type="body" orient="vert" idx="1"/>
          </p:nvPr>
        </p:nvSpPr>
        <p:spPr>
          <a:xfrm>
            <a:off x="838200" y="365125"/>
            <a:ext cx="7734300" cy="5811838"/>
          </a:xfr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91EFAD33-8F1F-BF4C-8381-9AA9CB113E50}"/>
              </a:ext>
            </a:extLst>
          </p:cNvPr>
          <p:cNvSpPr>
            <a:spLocks noGrp="1"/>
          </p:cNvSpPr>
          <p:nvPr>
            <p:ph type="dt" sz="half" idx="10"/>
          </p:nvPr>
        </p:nvSpPr>
        <p:spPr/>
        <p:txBody>
          <a:bodyPr/>
          <a:lstStyle/>
          <a:p>
            <a:fld id="{03F5B74E-43EB-AC4C-B694-AC630504C910}" type="datetime1">
              <a:rPr lang="fi-FI" smtClean="0"/>
              <a:t>25.4.2024</a:t>
            </a:fld>
            <a:endParaRPr lang="fi-FI"/>
          </a:p>
        </p:txBody>
      </p:sp>
      <p:sp>
        <p:nvSpPr>
          <p:cNvPr id="5" name="Alatunnisteen paikkamerkki 4">
            <a:extLst>
              <a:ext uri="{FF2B5EF4-FFF2-40B4-BE49-F238E27FC236}">
                <a16:creationId xmlns:a16="http://schemas.microsoft.com/office/drawing/2014/main" id="{7EF3895A-B10E-EE44-9C4F-E290B694D75E}"/>
              </a:ext>
            </a:extLst>
          </p:cNvPr>
          <p:cNvSpPr>
            <a:spLocks noGrp="1"/>
          </p:cNvSpPr>
          <p:nvPr>
            <p:ph type="ftr" sz="quarter" idx="11"/>
          </p:nvPr>
        </p:nvSpPr>
        <p:spPr/>
        <p:txBody>
          <a:bodyPr/>
          <a:lstStyle/>
          <a:p>
            <a:r>
              <a:rPr lang="fi-FI"/>
              <a:t>Pohjois-Savon liitto</a:t>
            </a:r>
          </a:p>
        </p:txBody>
      </p:sp>
      <p:sp>
        <p:nvSpPr>
          <p:cNvPr id="6" name="Dian numeron paikkamerkki 5">
            <a:extLst>
              <a:ext uri="{FF2B5EF4-FFF2-40B4-BE49-F238E27FC236}">
                <a16:creationId xmlns:a16="http://schemas.microsoft.com/office/drawing/2014/main" id="{7659F380-9E00-FE43-BD4C-D4C317DDBB07}"/>
              </a:ext>
            </a:extLst>
          </p:cNvPr>
          <p:cNvSpPr>
            <a:spLocks noGrp="1"/>
          </p:cNvSpPr>
          <p:nvPr>
            <p:ph type="sldNum" sz="quarter" idx="12"/>
          </p:nvPr>
        </p:nvSpPr>
        <p:spPr/>
        <p:txBody>
          <a:bodyPr/>
          <a:lstStyle/>
          <a:p>
            <a:fld id="{45EFB05F-C28E-B84D-8621-8D9B2726A5C0}" type="slidenum">
              <a:rPr lang="fi-FI" smtClean="0"/>
              <a:t>‹#›</a:t>
            </a:fld>
            <a:endParaRPr lang="fi-FI"/>
          </a:p>
        </p:txBody>
      </p:sp>
    </p:spTree>
    <p:extLst>
      <p:ext uri="{BB962C8B-B14F-4D97-AF65-F5344CB8AC3E}">
        <p14:creationId xmlns:p14="http://schemas.microsoft.com/office/powerpoint/2010/main" val="36876421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7BB51CA-B874-DB4D-A6F2-F652387A947D}"/>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230186F1-E3D6-A24E-A9A6-72965AE234A3}"/>
              </a:ext>
            </a:extLst>
          </p:cNvPr>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796FC9D8-FE37-3245-A0FC-24B0011F156B}"/>
              </a:ext>
            </a:extLst>
          </p:cNvPr>
          <p:cNvSpPr>
            <a:spLocks noGrp="1"/>
          </p:cNvSpPr>
          <p:nvPr>
            <p:ph type="dt" sz="half" idx="10"/>
          </p:nvPr>
        </p:nvSpPr>
        <p:spPr/>
        <p:txBody>
          <a:bodyPr/>
          <a:lstStyle/>
          <a:p>
            <a:fld id="{EE268E74-DAF5-8E42-AF9D-AABEDAF6FF9B}" type="datetime1">
              <a:rPr lang="fi-FI" smtClean="0"/>
              <a:t>25.4.2024</a:t>
            </a:fld>
            <a:endParaRPr lang="fi-FI"/>
          </a:p>
        </p:txBody>
      </p:sp>
      <p:sp>
        <p:nvSpPr>
          <p:cNvPr id="5" name="Alatunnisteen paikkamerkki 4">
            <a:extLst>
              <a:ext uri="{FF2B5EF4-FFF2-40B4-BE49-F238E27FC236}">
                <a16:creationId xmlns:a16="http://schemas.microsoft.com/office/drawing/2014/main" id="{CBA3097B-CB4F-1E4D-A25E-D98CD1F670F2}"/>
              </a:ext>
            </a:extLst>
          </p:cNvPr>
          <p:cNvSpPr>
            <a:spLocks noGrp="1"/>
          </p:cNvSpPr>
          <p:nvPr>
            <p:ph type="ftr" sz="quarter" idx="11"/>
          </p:nvPr>
        </p:nvSpPr>
        <p:spPr/>
        <p:txBody>
          <a:bodyPr/>
          <a:lstStyle/>
          <a:p>
            <a:r>
              <a:rPr lang="fi-FI"/>
              <a:t>Pohjois-Savon liitto</a:t>
            </a:r>
          </a:p>
        </p:txBody>
      </p:sp>
      <p:sp>
        <p:nvSpPr>
          <p:cNvPr id="6" name="Dian numeron paikkamerkki 5">
            <a:extLst>
              <a:ext uri="{FF2B5EF4-FFF2-40B4-BE49-F238E27FC236}">
                <a16:creationId xmlns:a16="http://schemas.microsoft.com/office/drawing/2014/main" id="{1032DB2A-6B2F-7840-990C-88E636E969DF}"/>
              </a:ext>
            </a:extLst>
          </p:cNvPr>
          <p:cNvSpPr>
            <a:spLocks noGrp="1"/>
          </p:cNvSpPr>
          <p:nvPr>
            <p:ph type="sldNum" sz="quarter" idx="12"/>
          </p:nvPr>
        </p:nvSpPr>
        <p:spPr/>
        <p:txBody>
          <a:bodyPr/>
          <a:lstStyle/>
          <a:p>
            <a:fld id="{45EFB05F-C28E-B84D-8621-8D9B2726A5C0}" type="slidenum">
              <a:rPr lang="fi-FI" smtClean="0"/>
              <a:t>‹#›</a:t>
            </a:fld>
            <a:endParaRPr lang="fi-FI"/>
          </a:p>
        </p:txBody>
      </p:sp>
    </p:spTree>
    <p:extLst>
      <p:ext uri="{BB962C8B-B14F-4D97-AF65-F5344CB8AC3E}">
        <p14:creationId xmlns:p14="http://schemas.microsoft.com/office/powerpoint/2010/main" val="2201854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F67A16B-55F2-2E4D-9354-044EB1971C93}"/>
              </a:ext>
            </a:extLst>
          </p:cNvPr>
          <p:cNvSpPr>
            <a:spLocks noGrp="1"/>
          </p:cNvSpPr>
          <p:nvPr>
            <p:ph type="title"/>
          </p:nvPr>
        </p:nvSpPr>
        <p:spPr>
          <a:xfrm>
            <a:off x="831850" y="1709738"/>
            <a:ext cx="10515600" cy="2852737"/>
          </a:xfrm>
        </p:spPr>
        <p:txBody>
          <a:bodyPr anchor="b"/>
          <a:lstStyle>
            <a:lvl1pPr>
              <a:defRPr sz="6000"/>
            </a:lvl1pPr>
          </a:lstStyle>
          <a:p>
            <a:r>
              <a:rPr lang="fi-FI"/>
              <a:t>Muokkaa ots. perustyyl. napsautt.</a:t>
            </a:r>
          </a:p>
        </p:txBody>
      </p:sp>
      <p:sp>
        <p:nvSpPr>
          <p:cNvPr id="3" name="Tekstin paikkamerkki 2">
            <a:extLst>
              <a:ext uri="{FF2B5EF4-FFF2-40B4-BE49-F238E27FC236}">
                <a16:creationId xmlns:a16="http://schemas.microsoft.com/office/drawing/2014/main" id="{88E934E9-29FA-3840-AE0C-DF5B853BFA9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 napsauttamalla</a:t>
            </a:r>
          </a:p>
        </p:txBody>
      </p:sp>
      <p:sp>
        <p:nvSpPr>
          <p:cNvPr id="4" name="Päivämäärän paikkamerkki 3">
            <a:extLst>
              <a:ext uri="{FF2B5EF4-FFF2-40B4-BE49-F238E27FC236}">
                <a16:creationId xmlns:a16="http://schemas.microsoft.com/office/drawing/2014/main" id="{A4D521A8-DCE0-AF41-95D5-95E8273DC099}"/>
              </a:ext>
            </a:extLst>
          </p:cNvPr>
          <p:cNvSpPr>
            <a:spLocks noGrp="1"/>
          </p:cNvSpPr>
          <p:nvPr>
            <p:ph type="dt" sz="half" idx="10"/>
          </p:nvPr>
        </p:nvSpPr>
        <p:spPr/>
        <p:txBody>
          <a:bodyPr/>
          <a:lstStyle/>
          <a:p>
            <a:fld id="{BFF630D1-616D-BC49-8419-54B6544657E4}" type="datetime1">
              <a:rPr lang="fi-FI" smtClean="0"/>
              <a:t>25.4.2024</a:t>
            </a:fld>
            <a:endParaRPr lang="fi-FI"/>
          </a:p>
        </p:txBody>
      </p:sp>
      <p:sp>
        <p:nvSpPr>
          <p:cNvPr id="5" name="Alatunnisteen paikkamerkki 4">
            <a:extLst>
              <a:ext uri="{FF2B5EF4-FFF2-40B4-BE49-F238E27FC236}">
                <a16:creationId xmlns:a16="http://schemas.microsoft.com/office/drawing/2014/main" id="{CBAEB666-F419-FC43-BBB8-4A6D5B99345B}"/>
              </a:ext>
            </a:extLst>
          </p:cNvPr>
          <p:cNvSpPr>
            <a:spLocks noGrp="1"/>
          </p:cNvSpPr>
          <p:nvPr>
            <p:ph type="ftr" sz="quarter" idx="11"/>
          </p:nvPr>
        </p:nvSpPr>
        <p:spPr/>
        <p:txBody>
          <a:bodyPr/>
          <a:lstStyle/>
          <a:p>
            <a:r>
              <a:rPr lang="fi-FI"/>
              <a:t>Pohjois-Savon liitto</a:t>
            </a:r>
          </a:p>
        </p:txBody>
      </p:sp>
      <p:sp>
        <p:nvSpPr>
          <p:cNvPr id="6" name="Dian numeron paikkamerkki 5">
            <a:extLst>
              <a:ext uri="{FF2B5EF4-FFF2-40B4-BE49-F238E27FC236}">
                <a16:creationId xmlns:a16="http://schemas.microsoft.com/office/drawing/2014/main" id="{0A213633-E52E-7241-ABDF-22D6D4AF8DB6}"/>
              </a:ext>
            </a:extLst>
          </p:cNvPr>
          <p:cNvSpPr>
            <a:spLocks noGrp="1"/>
          </p:cNvSpPr>
          <p:nvPr>
            <p:ph type="sldNum" sz="quarter" idx="12"/>
          </p:nvPr>
        </p:nvSpPr>
        <p:spPr/>
        <p:txBody>
          <a:bodyPr/>
          <a:lstStyle/>
          <a:p>
            <a:fld id="{45EFB05F-C28E-B84D-8621-8D9B2726A5C0}" type="slidenum">
              <a:rPr lang="fi-FI" smtClean="0"/>
              <a:t>‹#›</a:t>
            </a:fld>
            <a:endParaRPr lang="fi-FI"/>
          </a:p>
        </p:txBody>
      </p:sp>
    </p:spTree>
    <p:extLst>
      <p:ext uri="{BB962C8B-B14F-4D97-AF65-F5344CB8AC3E}">
        <p14:creationId xmlns:p14="http://schemas.microsoft.com/office/powerpoint/2010/main" val="4224158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8C6DF89-E9FD-344A-8008-7E07A038BE70}"/>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48B1C6EA-0947-F546-9894-2D088652D23E}"/>
              </a:ext>
            </a:extLst>
          </p:cNvPr>
          <p:cNvSpPr>
            <a:spLocks noGrp="1"/>
          </p:cNvSpPr>
          <p:nvPr>
            <p:ph sz="half" idx="1"/>
          </p:nvPr>
        </p:nvSpPr>
        <p:spPr>
          <a:xfrm>
            <a:off x="838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a:extLst>
              <a:ext uri="{FF2B5EF4-FFF2-40B4-BE49-F238E27FC236}">
                <a16:creationId xmlns:a16="http://schemas.microsoft.com/office/drawing/2014/main" id="{8A308E71-EFE2-7A4D-9C79-59EA91BE32C3}"/>
              </a:ext>
            </a:extLst>
          </p:cNvPr>
          <p:cNvSpPr>
            <a:spLocks noGrp="1"/>
          </p:cNvSpPr>
          <p:nvPr>
            <p:ph sz="half" idx="2"/>
          </p:nvPr>
        </p:nvSpPr>
        <p:spPr>
          <a:xfrm>
            <a:off x="6172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4">
            <a:extLst>
              <a:ext uri="{FF2B5EF4-FFF2-40B4-BE49-F238E27FC236}">
                <a16:creationId xmlns:a16="http://schemas.microsoft.com/office/drawing/2014/main" id="{8E17D40D-7A4C-0942-B29C-8F0E9166E729}"/>
              </a:ext>
            </a:extLst>
          </p:cNvPr>
          <p:cNvSpPr>
            <a:spLocks noGrp="1"/>
          </p:cNvSpPr>
          <p:nvPr>
            <p:ph type="dt" sz="half" idx="10"/>
          </p:nvPr>
        </p:nvSpPr>
        <p:spPr/>
        <p:txBody>
          <a:bodyPr/>
          <a:lstStyle/>
          <a:p>
            <a:fld id="{8A0D1533-F09A-9747-8891-BAE59A1202D2}" type="datetime1">
              <a:rPr lang="fi-FI" smtClean="0"/>
              <a:t>25.4.2024</a:t>
            </a:fld>
            <a:endParaRPr lang="fi-FI"/>
          </a:p>
        </p:txBody>
      </p:sp>
      <p:sp>
        <p:nvSpPr>
          <p:cNvPr id="6" name="Alatunnisteen paikkamerkki 5">
            <a:extLst>
              <a:ext uri="{FF2B5EF4-FFF2-40B4-BE49-F238E27FC236}">
                <a16:creationId xmlns:a16="http://schemas.microsoft.com/office/drawing/2014/main" id="{58A8CF60-B37B-9440-84BF-80A26C837A03}"/>
              </a:ext>
            </a:extLst>
          </p:cNvPr>
          <p:cNvSpPr>
            <a:spLocks noGrp="1"/>
          </p:cNvSpPr>
          <p:nvPr>
            <p:ph type="ftr" sz="quarter" idx="11"/>
          </p:nvPr>
        </p:nvSpPr>
        <p:spPr/>
        <p:txBody>
          <a:bodyPr/>
          <a:lstStyle/>
          <a:p>
            <a:r>
              <a:rPr lang="fi-FI"/>
              <a:t>Pohjois-Savon liitto</a:t>
            </a:r>
          </a:p>
        </p:txBody>
      </p:sp>
      <p:sp>
        <p:nvSpPr>
          <p:cNvPr id="7" name="Dian numeron paikkamerkki 6">
            <a:extLst>
              <a:ext uri="{FF2B5EF4-FFF2-40B4-BE49-F238E27FC236}">
                <a16:creationId xmlns:a16="http://schemas.microsoft.com/office/drawing/2014/main" id="{C51DA92F-BF20-6547-BF2A-194374AFB646}"/>
              </a:ext>
            </a:extLst>
          </p:cNvPr>
          <p:cNvSpPr>
            <a:spLocks noGrp="1"/>
          </p:cNvSpPr>
          <p:nvPr>
            <p:ph type="sldNum" sz="quarter" idx="12"/>
          </p:nvPr>
        </p:nvSpPr>
        <p:spPr/>
        <p:txBody>
          <a:bodyPr/>
          <a:lstStyle/>
          <a:p>
            <a:fld id="{45EFB05F-C28E-B84D-8621-8D9B2726A5C0}" type="slidenum">
              <a:rPr lang="fi-FI" smtClean="0"/>
              <a:t>‹#›</a:t>
            </a:fld>
            <a:endParaRPr lang="fi-FI"/>
          </a:p>
        </p:txBody>
      </p:sp>
    </p:spTree>
    <p:extLst>
      <p:ext uri="{BB962C8B-B14F-4D97-AF65-F5344CB8AC3E}">
        <p14:creationId xmlns:p14="http://schemas.microsoft.com/office/powerpoint/2010/main" val="28650830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C2D49E6-4A38-D84D-BC23-3364E72E5F1F}"/>
              </a:ext>
            </a:extLst>
          </p:cNvPr>
          <p:cNvSpPr>
            <a:spLocks noGrp="1"/>
          </p:cNvSpPr>
          <p:nvPr>
            <p:ph type="title"/>
          </p:nvPr>
        </p:nvSpPr>
        <p:spPr>
          <a:xfrm>
            <a:off x="839788" y="365125"/>
            <a:ext cx="10515600" cy="1325563"/>
          </a:xfrm>
        </p:spPr>
        <p:txBody>
          <a:bodyPr/>
          <a:lstStyle/>
          <a:p>
            <a:r>
              <a:rPr lang="fi-FI"/>
              <a:t>Muokkaa ots. perustyyl. napsautt.</a:t>
            </a:r>
          </a:p>
        </p:txBody>
      </p:sp>
      <p:sp>
        <p:nvSpPr>
          <p:cNvPr id="3" name="Tekstin paikkamerkki 2">
            <a:extLst>
              <a:ext uri="{FF2B5EF4-FFF2-40B4-BE49-F238E27FC236}">
                <a16:creationId xmlns:a16="http://schemas.microsoft.com/office/drawing/2014/main" id="{53BD7035-F2AB-A240-8FBC-43D60618798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Sisällön paikkamerkki 3">
            <a:extLst>
              <a:ext uri="{FF2B5EF4-FFF2-40B4-BE49-F238E27FC236}">
                <a16:creationId xmlns:a16="http://schemas.microsoft.com/office/drawing/2014/main" id="{13BD8A94-C435-8540-9DA3-0E54668620D0}"/>
              </a:ext>
            </a:extLst>
          </p:cNvPr>
          <p:cNvSpPr>
            <a:spLocks noGrp="1"/>
          </p:cNvSpPr>
          <p:nvPr>
            <p:ph sz="half" idx="2"/>
          </p:nvPr>
        </p:nvSpPr>
        <p:spPr>
          <a:xfrm>
            <a:off x="839788" y="2505075"/>
            <a:ext cx="5157787"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Tekstin paikkamerkki 4">
            <a:extLst>
              <a:ext uri="{FF2B5EF4-FFF2-40B4-BE49-F238E27FC236}">
                <a16:creationId xmlns:a16="http://schemas.microsoft.com/office/drawing/2014/main" id="{7D1F8588-D529-4C4C-8ED8-54E9FDD5E59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Sisällön paikkamerkki 5">
            <a:extLst>
              <a:ext uri="{FF2B5EF4-FFF2-40B4-BE49-F238E27FC236}">
                <a16:creationId xmlns:a16="http://schemas.microsoft.com/office/drawing/2014/main" id="{7F74E7F5-A68B-9A47-919B-5BD4AD211D33}"/>
              </a:ext>
            </a:extLst>
          </p:cNvPr>
          <p:cNvSpPr>
            <a:spLocks noGrp="1"/>
          </p:cNvSpPr>
          <p:nvPr>
            <p:ph sz="quarter" idx="4"/>
          </p:nvPr>
        </p:nvSpPr>
        <p:spPr>
          <a:xfrm>
            <a:off x="6172200" y="2505075"/>
            <a:ext cx="5183188"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7" name="Päivämäärän paikkamerkki 6">
            <a:extLst>
              <a:ext uri="{FF2B5EF4-FFF2-40B4-BE49-F238E27FC236}">
                <a16:creationId xmlns:a16="http://schemas.microsoft.com/office/drawing/2014/main" id="{82D3438A-9016-1D4D-BBEA-8352C50C5841}"/>
              </a:ext>
            </a:extLst>
          </p:cNvPr>
          <p:cNvSpPr>
            <a:spLocks noGrp="1"/>
          </p:cNvSpPr>
          <p:nvPr>
            <p:ph type="dt" sz="half" idx="10"/>
          </p:nvPr>
        </p:nvSpPr>
        <p:spPr/>
        <p:txBody>
          <a:bodyPr/>
          <a:lstStyle/>
          <a:p>
            <a:fld id="{89D03EEE-A3E8-6F43-B958-D24E3BD4CD4A}" type="datetime1">
              <a:rPr lang="fi-FI" smtClean="0"/>
              <a:t>25.4.2024</a:t>
            </a:fld>
            <a:endParaRPr lang="fi-FI"/>
          </a:p>
        </p:txBody>
      </p:sp>
      <p:sp>
        <p:nvSpPr>
          <p:cNvPr id="8" name="Alatunnisteen paikkamerkki 7">
            <a:extLst>
              <a:ext uri="{FF2B5EF4-FFF2-40B4-BE49-F238E27FC236}">
                <a16:creationId xmlns:a16="http://schemas.microsoft.com/office/drawing/2014/main" id="{3229C945-850A-B84E-ADD9-9809E56B2845}"/>
              </a:ext>
            </a:extLst>
          </p:cNvPr>
          <p:cNvSpPr>
            <a:spLocks noGrp="1"/>
          </p:cNvSpPr>
          <p:nvPr>
            <p:ph type="ftr" sz="quarter" idx="11"/>
          </p:nvPr>
        </p:nvSpPr>
        <p:spPr/>
        <p:txBody>
          <a:bodyPr/>
          <a:lstStyle/>
          <a:p>
            <a:r>
              <a:rPr lang="fi-FI"/>
              <a:t>Pohjois-Savon liitto</a:t>
            </a:r>
          </a:p>
        </p:txBody>
      </p:sp>
      <p:sp>
        <p:nvSpPr>
          <p:cNvPr id="9" name="Dian numeron paikkamerkki 8">
            <a:extLst>
              <a:ext uri="{FF2B5EF4-FFF2-40B4-BE49-F238E27FC236}">
                <a16:creationId xmlns:a16="http://schemas.microsoft.com/office/drawing/2014/main" id="{46128676-7DE0-DE4E-A7B4-2E56C0C2A8A2}"/>
              </a:ext>
            </a:extLst>
          </p:cNvPr>
          <p:cNvSpPr>
            <a:spLocks noGrp="1"/>
          </p:cNvSpPr>
          <p:nvPr>
            <p:ph type="sldNum" sz="quarter" idx="12"/>
          </p:nvPr>
        </p:nvSpPr>
        <p:spPr/>
        <p:txBody>
          <a:bodyPr/>
          <a:lstStyle/>
          <a:p>
            <a:fld id="{45EFB05F-C28E-B84D-8621-8D9B2726A5C0}" type="slidenum">
              <a:rPr lang="fi-FI" smtClean="0"/>
              <a:t>‹#›</a:t>
            </a:fld>
            <a:endParaRPr lang="fi-FI"/>
          </a:p>
        </p:txBody>
      </p:sp>
    </p:spTree>
    <p:extLst>
      <p:ext uri="{BB962C8B-B14F-4D97-AF65-F5344CB8AC3E}">
        <p14:creationId xmlns:p14="http://schemas.microsoft.com/office/powerpoint/2010/main" val="30062707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B726C91-A6FE-3441-A764-79CF0848FC8F}"/>
              </a:ext>
            </a:extLst>
          </p:cNvPr>
          <p:cNvSpPr>
            <a:spLocks noGrp="1"/>
          </p:cNvSpPr>
          <p:nvPr>
            <p:ph type="title"/>
          </p:nvPr>
        </p:nvSpPr>
        <p:spPr/>
        <p:txBody>
          <a:bodyPr/>
          <a:lstStyle/>
          <a:p>
            <a:r>
              <a:rPr lang="fi-FI"/>
              <a:t>Muokkaa ots. perustyyl. napsautt.</a:t>
            </a:r>
          </a:p>
        </p:txBody>
      </p:sp>
      <p:sp>
        <p:nvSpPr>
          <p:cNvPr id="3" name="Päivämäärän paikkamerkki 2">
            <a:extLst>
              <a:ext uri="{FF2B5EF4-FFF2-40B4-BE49-F238E27FC236}">
                <a16:creationId xmlns:a16="http://schemas.microsoft.com/office/drawing/2014/main" id="{470BB0B0-2419-634F-95EA-878537E3C8BA}"/>
              </a:ext>
            </a:extLst>
          </p:cNvPr>
          <p:cNvSpPr>
            <a:spLocks noGrp="1"/>
          </p:cNvSpPr>
          <p:nvPr>
            <p:ph type="dt" sz="half" idx="10"/>
          </p:nvPr>
        </p:nvSpPr>
        <p:spPr/>
        <p:txBody>
          <a:bodyPr/>
          <a:lstStyle/>
          <a:p>
            <a:fld id="{8A0203B1-E4F1-B840-B3EB-3403192BE77E}" type="datetime1">
              <a:rPr lang="fi-FI" smtClean="0"/>
              <a:t>25.4.2024</a:t>
            </a:fld>
            <a:endParaRPr lang="fi-FI"/>
          </a:p>
        </p:txBody>
      </p:sp>
      <p:sp>
        <p:nvSpPr>
          <p:cNvPr id="4" name="Alatunnisteen paikkamerkki 3">
            <a:extLst>
              <a:ext uri="{FF2B5EF4-FFF2-40B4-BE49-F238E27FC236}">
                <a16:creationId xmlns:a16="http://schemas.microsoft.com/office/drawing/2014/main" id="{8BF34AB5-D6E3-FD48-A46B-3291B8056A49}"/>
              </a:ext>
            </a:extLst>
          </p:cNvPr>
          <p:cNvSpPr>
            <a:spLocks noGrp="1"/>
          </p:cNvSpPr>
          <p:nvPr>
            <p:ph type="ftr" sz="quarter" idx="11"/>
          </p:nvPr>
        </p:nvSpPr>
        <p:spPr/>
        <p:txBody>
          <a:bodyPr/>
          <a:lstStyle/>
          <a:p>
            <a:r>
              <a:rPr lang="fi-FI"/>
              <a:t>Pohjois-Savon liitto</a:t>
            </a:r>
          </a:p>
        </p:txBody>
      </p:sp>
      <p:sp>
        <p:nvSpPr>
          <p:cNvPr id="5" name="Dian numeron paikkamerkki 4">
            <a:extLst>
              <a:ext uri="{FF2B5EF4-FFF2-40B4-BE49-F238E27FC236}">
                <a16:creationId xmlns:a16="http://schemas.microsoft.com/office/drawing/2014/main" id="{F19C23E5-74E6-B941-A1C6-CC1F409E10AF}"/>
              </a:ext>
            </a:extLst>
          </p:cNvPr>
          <p:cNvSpPr>
            <a:spLocks noGrp="1"/>
          </p:cNvSpPr>
          <p:nvPr>
            <p:ph type="sldNum" sz="quarter" idx="12"/>
          </p:nvPr>
        </p:nvSpPr>
        <p:spPr/>
        <p:txBody>
          <a:bodyPr/>
          <a:lstStyle/>
          <a:p>
            <a:fld id="{45EFB05F-C28E-B84D-8621-8D9B2726A5C0}" type="slidenum">
              <a:rPr lang="fi-FI" smtClean="0"/>
              <a:t>‹#›</a:t>
            </a:fld>
            <a:endParaRPr lang="fi-FI"/>
          </a:p>
        </p:txBody>
      </p:sp>
    </p:spTree>
    <p:extLst>
      <p:ext uri="{BB962C8B-B14F-4D97-AF65-F5344CB8AC3E}">
        <p14:creationId xmlns:p14="http://schemas.microsoft.com/office/powerpoint/2010/main" val="31698337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4A2673C0-FB60-6946-A13C-DC27C57FE2D9}"/>
              </a:ext>
            </a:extLst>
          </p:cNvPr>
          <p:cNvSpPr>
            <a:spLocks noGrp="1"/>
          </p:cNvSpPr>
          <p:nvPr>
            <p:ph type="dt" sz="half" idx="10"/>
          </p:nvPr>
        </p:nvSpPr>
        <p:spPr/>
        <p:txBody>
          <a:bodyPr/>
          <a:lstStyle/>
          <a:p>
            <a:fld id="{EABB8A68-CB4B-C847-A3EC-F72CD206FC96}" type="datetime1">
              <a:rPr lang="fi-FI" smtClean="0"/>
              <a:t>25.4.2024</a:t>
            </a:fld>
            <a:endParaRPr lang="fi-FI"/>
          </a:p>
        </p:txBody>
      </p:sp>
      <p:sp>
        <p:nvSpPr>
          <p:cNvPr id="3" name="Alatunnisteen paikkamerkki 2">
            <a:extLst>
              <a:ext uri="{FF2B5EF4-FFF2-40B4-BE49-F238E27FC236}">
                <a16:creationId xmlns:a16="http://schemas.microsoft.com/office/drawing/2014/main" id="{690C1796-3FDB-2241-A6C7-A070A2C26902}"/>
              </a:ext>
            </a:extLst>
          </p:cNvPr>
          <p:cNvSpPr>
            <a:spLocks noGrp="1"/>
          </p:cNvSpPr>
          <p:nvPr>
            <p:ph type="ftr" sz="quarter" idx="11"/>
          </p:nvPr>
        </p:nvSpPr>
        <p:spPr/>
        <p:txBody>
          <a:bodyPr/>
          <a:lstStyle/>
          <a:p>
            <a:r>
              <a:rPr lang="fi-FI"/>
              <a:t>Pohjois-Savon liitto</a:t>
            </a:r>
          </a:p>
        </p:txBody>
      </p:sp>
      <p:sp>
        <p:nvSpPr>
          <p:cNvPr id="4" name="Dian numeron paikkamerkki 3">
            <a:extLst>
              <a:ext uri="{FF2B5EF4-FFF2-40B4-BE49-F238E27FC236}">
                <a16:creationId xmlns:a16="http://schemas.microsoft.com/office/drawing/2014/main" id="{67723E77-8499-7B45-9894-38F0A2C69B43}"/>
              </a:ext>
            </a:extLst>
          </p:cNvPr>
          <p:cNvSpPr>
            <a:spLocks noGrp="1"/>
          </p:cNvSpPr>
          <p:nvPr>
            <p:ph type="sldNum" sz="quarter" idx="12"/>
          </p:nvPr>
        </p:nvSpPr>
        <p:spPr/>
        <p:txBody>
          <a:bodyPr/>
          <a:lstStyle/>
          <a:p>
            <a:fld id="{45EFB05F-C28E-B84D-8621-8D9B2726A5C0}" type="slidenum">
              <a:rPr lang="fi-FI" smtClean="0"/>
              <a:t>‹#›</a:t>
            </a:fld>
            <a:endParaRPr lang="fi-FI"/>
          </a:p>
        </p:txBody>
      </p:sp>
    </p:spTree>
    <p:extLst>
      <p:ext uri="{BB962C8B-B14F-4D97-AF65-F5344CB8AC3E}">
        <p14:creationId xmlns:p14="http://schemas.microsoft.com/office/powerpoint/2010/main" val="6507364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Kuvatekstillinen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435245C-88D3-B344-A5E4-78AAE8FE60B6}"/>
              </a:ext>
            </a:extLst>
          </p:cNvPr>
          <p:cNvSpPr>
            <a:spLocks noGrp="1"/>
          </p:cNvSpPr>
          <p:nvPr>
            <p:ph type="title"/>
          </p:nvPr>
        </p:nvSpPr>
        <p:spPr>
          <a:xfrm>
            <a:off x="839788" y="457200"/>
            <a:ext cx="3932237" cy="1600200"/>
          </a:xfrm>
        </p:spPr>
        <p:txBody>
          <a:bodyPr anchor="b"/>
          <a:lstStyle>
            <a:lvl1pPr>
              <a:defRPr sz="3200"/>
            </a:lvl1pPr>
          </a:lstStyle>
          <a:p>
            <a:r>
              <a:rPr lang="fi-FI"/>
              <a:t>Muokkaa ots. perustyyl. napsautt.</a:t>
            </a:r>
          </a:p>
        </p:txBody>
      </p:sp>
      <p:sp>
        <p:nvSpPr>
          <p:cNvPr id="3" name="Sisällön paikkamerkki 2">
            <a:extLst>
              <a:ext uri="{FF2B5EF4-FFF2-40B4-BE49-F238E27FC236}">
                <a16:creationId xmlns:a16="http://schemas.microsoft.com/office/drawing/2014/main" id="{D1A589A8-4763-3243-BCB9-85806450DFA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Tekstin paikkamerkki 3">
            <a:extLst>
              <a:ext uri="{FF2B5EF4-FFF2-40B4-BE49-F238E27FC236}">
                <a16:creationId xmlns:a16="http://schemas.microsoft.com/office/drawing/2014/main" id="{56E57D7F-FFEB-E04A-8828-53787868346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a:extLst>
              <a:ext uri="{FF2B5EF4-FFF2-40B4-BE49-F238E27FC236}">
                <a16:creationId xmlns:a16="http://schemas.microsoft.com/office/drawing/2014/main" id="{D0D9A31E-16F4-DA4D-B8CF-9419A9F1CE01}"/>
              </a:ext>
            </a:extLst>
          </p:cNvPr>
          <p:cNvSpPr>
            <a:spLocks noGrp="1"/>
          </p:cNvSpPr>
          <p:nvPr>
            <p:ph type="dt" sz="half" idx="10"/>
          </p:nvPr>
        </p:nvSpPr>
        <p:spPr/>
        <p:txBody>
          <a:bodyPr/>
          <a:lstStyle/>
          <a:p>
            <a:fld id="{C4D555FD-96D7-EC42-9D89-B9192CE566F8}" type="datetime1">
              <a:rPr lang="fi-FI" smtClean="0"/>
              <a:t>25.4.2024</a:t>
            </a:fld>
            <a:endParaRPr lang="fi-FI"/>
          </a:p>
        </p:txBody>
      </p:sp>
      <p:sp>
        <p:nvSpPr>
          <p:cNvPr id="6" name="Alatunnisteen paikkamerkki 5">
            <a:extLst>
              <a:ext uri="{FF2B5EF4-FFF2-40B4-BE49-F238E27FC236}">
                <a16:creationId xmlns:a16="http://schemas.microsoft.com/office/drawing/2014/main" id="{D4D0D621-B744-5B4A-B6CB-FB3D02307481}"/>
              </a:ext>
            </a:extLst>
          </p:cNvPr>
          <p:cNvSpPr>
            <a:spLocks noGrp="1"/>
          </p:cNvSpPr>
          <p:nvPr>
            <p:ph type="ftr" sz="quarter" idx="11"/>
          </p:nvPr>
        </p:nvSpPr>
        <p:spPr/>
        <p:txBody>
          <a:bodyPr/>
          <a:lstStyle/>
          <a:p>
            <a:r>
              <a:rPr lang="fi-FI"/>
              <a:t>Pohjois-Savon liitto</a:t>
            </a:r>
          </a:p>
        </p:txBody>
      </p:sp>
      <p:sp>
        <p:nvSpPr>
          <p:cNvPr id="7" name="Dian numeron paikkamerkki 6">
            <a:extLst>
              <a:ext uri="{FF2B5EF4-FFF2-40B4-BE49-F238E27FC236}">
                <a16:creationId xmlns:a16="http://schemas.microsoft.com/office/drawing/2014/main" id="{4EFEB604-2190-364D-9776-B7E1815105DD}"/>
              </a:ext>
            </a:extLst>
          </p:cNvPr>
          <p:cNvSpPr>
            <a:spLocks noGrp="1"/>
          </p:cNvSpPr>
          <p:nvPr>
            <p:ph type="sldNum" sz="quarter" idx="12"/>
          </p:nvPr>
        </p:nvSpPr>
        <p:spPr/>
        <p:txBody>
          <a:bodyPr/>
          <a:lstStyle/>
          <a:p>
            <a:fld id="{45EFB05F-C28E-B84D-8621-8D9B2726A5C0}" type="slidenum">
              <a:rPr lang="fi-FI" smtClean="0"/>
              <a:t>‹#›</a:t>
            </a:fld>
            <a:endParaRPr lang="fi-FI"/>
          </a:p>
        </p:txBody>
      </p:sp>
    </p:spTree>
    <p:extLst>
      <p:ext uri="{BB962C8B-B14F-4D97-AF65-F5344CB8AC3E}">
        <p14:creationId xmlns:p14="http://schemas.microsoft.com/office/powerpoint/2010/main" val="11782122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uvatekstillinen kuv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A39DBE2-CAC4-3B48-807D-4BA93EABE411}"/>
              </a:ext>
            </a:extLst>
          </p:cNvPr>
          <p:cNvSpPr>
            <a:spLocks noGrp="1"/>
          </p:cNvSpPr>
          <p:nvPr>
            <p:ph type="title"/>
          </p:nvPr>
        </p:nvSpPr>
        <p:spPr>
          <a:xfrm>
            <a:off x="839788" y="457200"/>
            <a:ext cx="3932237" cy="1600200"/>
          </a:xfrm>
        </p:spPr>
        <p:txBody>
          <a:bodyPr anchor="b"/>
          <a:lstStyle>
            <a:lvl1pPr>
              <a:defRPr sz="3200"/>
            </a:lvl1pPr>
          </a:lstStyle>
          <a:p>
            <a:r>
              <a:rPr lang="fi-FI"/>
              <a:t>Muokkaa ots. perustyyl. napsautt.</a:t>
            </a:r>
          </a:p>
        </p:txBody>
      </p:sp>
      <p:sp>
        <p:nvSpPr>
          <p:cNvPr id="3" name="Kuvan paikkamerkki 2">
            <a:extLst>
              <a:ext uri="{FF2B5EF4-FFF2-40B4-BE49-F238E27FC236}">
                <a16:creationId xmlns:a16="http://schemas.microsoft.com/office/drawing/2014/main" id="{C30EA694-1D42-BE4E-BBF5-0C564FBA34E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Lisää kuva napsauttamalla kuvaketta</a:t>
            </a:r>
          </a:p>
        </p:txBody>
      </p:sp>
      <p:sp>
        <p:nvSpPr>
          <p:cNvPr id="4" name="Tekstin paikkamerkki 3">
            <a:extLst>
              <a:ext uri="{FF2B5EF4-FFF2-40B4-BE49-F238E27FC236}">
                <a16:creationId xmlns:a16="http://schemas.microsoft.com/office/drawing/2014/main" id="{8E535506-7175-5142-A0D8-90110FAB7BA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a:extLst>
              <a:ext uri="{FF2B5EF4-FFF2-40B4-BE49-F238E27FC236}">
                <a16:creationId xmlns:a16="http://schemas.microsoft.com/office/drawing/2014/main" id="{A5029221-B69D-6D42-AE19-3BD1C5EC653F}"/>
              </a:ext>
            </a:extLst>
          </p:cNvPr>
          <p:cNvSpPr>
            <a:spLocks noGrp="1"/>
          </p:cNvSpPr>
          <p:nvPr>
            <p:ph type="dt" sz="half" idx="10"/>
          </p:nvPr>
        </p:nvSpPr>
        <p:spPr/>
        <p:txBody>
          <a:bodyPr/>
          <a:lstStyle/>
          <a:p>
            <a:fld id="{CE7BEB06-C2C9-6141-AA91-250AA4D9D3F2}" type="datetime1">
              <a:rPr lang="fi-FI" smtClean="0"/>
              <a:t>25.4.2024</a:t>
            </a:fld>
            <a:endParaRPr lang="fi-FI"/>
          </a:p>
        </p:txBody>
      </p:sp>
      <p:sp>
        <p:nvSpPr>
          <p:cNvPr id="6" name="Alatunnisteen paikkamerkki 5">
            <a:extLst>
              <a:ext uri="{FF2B5EF4-FFF2-40B4-BE49-F238E27FC236}">
                <a16:creationId xmlns:a16="http://schemas.microsoft.com/office/drawing/2014/main" id="{7B593506-999B-BF43-9D50-5E538CBA796C}"/>
              </a:ext>
            </a:extLst>
          </p:cNvPr>
          <p:cNvSpPr>
            <a:spLocks noGrp="1"/>
          </p:cNvSpPr>
          <p:nvPr>
            <p:ph type="ftr" sz="quarter" idx="11"/>
          </p:nvPr>
        </p:nvSpPr>
        <p:spPr/>
        <p:txBody>
          <a:bodyPr/>
          <a:lstStyle/>
          <a:p>
            <a:r>
              <a:rPr lang="fi-FI"/>
              <a:t>Pohjois-Savon liitto</a:t>
            </a:r>
          </a:p>
        </p:txBody>
      </p:sp>
      <p:sp>
        <p:nvSpPr>
          <p:cNvPr id="7" name="Dian numeron paikkamerkki 6">
            <a:extLst>
              <a:ext uri="{FF2B5EF4-FFF2-40B4-BE49-F238E27FC236}">
                <a16:creationId xmlns:a16="http://schemas.microsoft.com/office/drawing/2014/main" id="{C4E720A0-C01B-6C45-AE38-0C8CC4DB744B}"/>
              </a:ext>
            </a:extLst>
          </p:cNvPr>
          <p:cNvSpPr>
            <a:spLocks noGrp="1"/>
          </p:cNvSpPr>
          <p:nvPr>
            <p:ph type="sldNum" sz="quarter" idx="12"/>
          </p:nvPr>
        </p:nvSpPr>
        <p:spPr/>
        <p:txBody>
          <a:bodyPr/>
          <a:lstStyle/>
          <a:p>
            <a:fld id="{45EFB05F-C28E-B84D-8621-8D9B2726A5C0}" type="slidenum">
              <a:rPr lang="fi-FI" smtClean="0"/>
              <a:t>‹#›</a:t>
            </a:fld>
            <a:endParaRPr lang="fi-FI"/>
          </a:p>
        </p:txBody>
      </p:sp>
    </p:spTree>
    <p:extLst>
      <p:ext uri="{BB962C8B-B14F-4D97-AF65-F5344CB8AC3E}">
        <p14:creationId xmlns:p14="http://schemas.microsoft.com/office/powerpoint/2010/main" val="39132142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CC11">
            <a:alpha val="89699"/>
          </a:srgbClr>
        </a:solidFill>
        <a:effectLst/>
      </p:bgPr>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70706ABC-6C73-5846-A04F-62F05B4DFAC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Tekstin paikkamerkki 2">
            <a:extLst>
              <a:ext uri="{FF2B5EF4-FFF2-40B4-BE49-F238E27FC236}">
                <a16:creationId xmlns:a16="http://schemas.microsoft.com/office/drawing/2014/main" id="{F922E224-D430-B443-9D0C-E9F88E8D893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4" name="Päivämäärän paikkamerkki 3">
            <a:extLst>
              <a:ext uri="{FF2B5EF4-FFF2-40B4-BE49-F238E27FC236}">
                <a16:creationId xmlns:a16="http://schemas.microsoft.com/office/drawing/2014/main" id="{11756FB0-4F53-9848-97B2-91F65346BC0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59B1F0-F0BB-ED41-B70D-57B242437F06}" type="datetime1">
              <a:rPr lang="fi-FI" smtClean="0"/>
              <a:t>25.4.2024</a:t>
            </a:fld>
            <a:endParaRPr lang="fi-FI"/>
          </a:p>
        </p:txBody>
      </p:sp>
      <p:sp>
        <p:nvSpPr>
          <p:cNvPr id="5" name="Alatunnisteen paikkamerkki 4">
            <a:extLst>
              <a:ext uri="{FF2B5EF4-FFF2-40B4-BE49-F238E27FC236}">
                <a16:creationId xmlns:a16="http://schemas.microsoft.com/office/drawing/2014/main" id="{3A737347-ED9D-C743-A276-B8681A7FE90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i-FI"/>
              <a:t>Pohjois-Savon liitto</a:t>
            </a:r>
          </a:p>
        </p:txBody>
      </p:sp>
      <p:sp>
        <p:nvSpPr>
          <p:cNvPr id="6" name="Dian numeron paikkamerkki 5">
            <a:extLst>
              <a:ext uri="{FF2B5EF4-FFF2-40B4-BE49-F238E27FC236}">
                <a16:creationId xmlns:a16="http://schemas.microsoft.com/office/drawing/2014/main" id="{B2E40F17-99BC-094C-BE33-4FC366B2F6E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EFB05F-C28E-B84D-8621-8D9B2726A5C0}" type="slidenum">
              <a:rPr lang="fi-FI" smtClean="0"/>
              <a:t>‹#›</a:t>
            </a:fld>
            <a:endParaRPr lang="fi-FI"/>
          </a:p>
        </p:txBody>
      </p:sp>
    </p:spTree>
    <p:extLst>
      <p:ext uri="{BB962C8B-B14F-4D97-AF65-F5344CB8AC3E}">
        <p14:creationId xmlns:p14="http://schemas.microsoft.com/office/powerpoint/2010/main" val="15196186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chart" Target="../charts/chart4.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chart" Target="../charts/chart5.xml"/></Relationships>
</file>

<file path=ppt/slides/_rels/slide21.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chart" Target="../charts/chart7.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chart" Target="../charts/chart8.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alpha val="6000"/>
          </a:schemeClr>
        </a:solidFill>
        <a:effectLst/>
      </p:bgPr>
    </p:bg>
    <p:spTree>
      <p:nvGrpSpPr>
        <p:cNvPr id="1" name=""/>
        <p:cNvGrpSpPr/>
        <p:nvPr/>
      </p:nvGrpSpPr>
      <p:grpSpPr>
        <a:xfrm>
          <a:off x="0" y="0"/>
          <a:ext cx="0" cy="0"/>
          <a:chOff x="0" y="0"/>
          <a:chExt cx="0" cy="0"/>
        </a:xfrm>
      </p:grpSpPr>
      <p:pic>
        <p:nvPicPr>
          <p:cNvPr id="9" name="Kuva 8">
            <a:extLst>
              <a:ext uri="{FF2B5EF4-FFF2-40B4-BE49-F238E27FC236}">
                <a16:creationId xmlns:a16="http://schemas.microsoft.com/office/drawing/2014/main" id="{970A147E-E1C2-5D42-B3DD-715E928B6F15}"/>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0" y="3435350"/>
            <a:ext cx="12192000" cy="3422650"/>
          </a:xfrm>
          <a:prstGeom prst="rect">
            <a:avLst/>
          </a:prstGeom>
        </p:spPr>
      </p:pic>
      <p:sp>
        <p:nvSpPr>
          <p:cNvPr id="2" name="Otsikko 1">
            <a:extLst>
              <a:ext uri="{FF2B5EF4-FFF2-40B4-BE49-F238E27FC236}">
                <a16:creationId xmlns:a16="http://schemas.microsoft.com/office/drawing/2014/main" id="{81E5F876-A843-1E4E-8585-49231887D222}"/>
              </a:ext>
            </a:extLst>
          </p:cNvPr>
          <p:cNvSpPr>
            <a:spLocks noGrp="1"/>
          </p:cNvSpPr>
          <p:nvPr>
            <p:ph type="title"/>
          </p:nvPr>
        </p:nvSpPr>
        <p:spPr>
          <a:xfrm>
            <a:off x="1443385" y="1785871"/>
            <a:ext cx="10376648" cy="1325563"/>
          </a:xfrm>
        </p:spPr>
        <p:txBody>
          <a:bodyPr/>
          <a:lstStyle/>
          <a:p>
            <a:r>
              <a:rPr lang="fi-FI" dirty="0">
                <a:solidFill>
                  <a:srgbClr val="FFCC11"/>
                </a:solidFill>
              </a:rPr>
              <a:t>Pohjois-Savon kuntien tilinpäätökset 2023</a:t>
            </a:r>
          </a:p>
        </p:txBody>
      </p:sp>
      <p:pic>
        <p:nvPicPr>
          <p:cNvPr id="7" name="Kuva 6">
            <a:extLst>
              <a:ext uri="{FF2B5EF4-FFF2-40B4-BE49-F238E27FC236}">
                <a16:creationId xmlns:a16="http://schemas.microsoft.com/office/drawing/2014/main" id="{B8B38D25-4AAD-B44C-A689-EB33BA048513}"/>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7513238" y="410258"/>
            <a:ext cx="4306795" cy="1214737"/>
          </a:xfrm>
          <a:prstGeom prst="rect">
            <a:avLst/>
          </a:prstGeom>
        </p:spPr>
      </p:pic>
      <p:sp>
        <p:nvSpPr>
          <p:cNvPr id="6" name="Tekstiruutu 5">
            <a:extLst>
              <a:ext uri="{FF2B5EF4-FFF2-40B4-BE49-F238E27FC236}">
                <a16:creationId xmlns:a16="http://schemas.microsoft.com/office/drawing/2014/main" id="{A901E94D-3D54-7A4E-96F9-3DFDFFC60130}"/>
              </a:ext>
            </a:extLst>
          </p:cNvPr>
          <p:cNvSpPr txBox="1"/>
          <p:nvPr/>
        </p:nvSpPr>
        <p:spPr>
          <a:xfrm>
            <a:off x="169944" y="6611779"/>
            <a:ext cx="11852112" cy="246221"/>
          </a:xfrm>
          <a:prstGeom prst="rect">
            <a:avLst/>
          </a:prstGeom>
          <a:noFill/>
        </p:spPr>
        <p:txBody>
          <a:bodyPr wrap="square" rtlCol="0">
            <a:spAutoFit/>
          </a:bodyPr>
          <a:lstStyle/>
          <a:p>
            <a:r>
              <a:rPr lang="fi-FI" sz="1000" dirty="0"/>
              <a:t>Lähde: Kysely Pohjois-Savon kunnille, maalis-huhtikuu 2024</a:t>
            </a:r>
          </a:p>
        </p:txBody>
      </p:sp>
    </p:spTree>
    <p:extLst>
      <p:ext uri="{BB962C8B-B14F-4D97-AF65-F5344CB8AC3E}">
        <p14:creationId xmlns:p14="http://schemas.microsoft.com/office/powerpoint/2010/main" val="12993079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Otsikko 1">
            <a:extLst>
              <a:ext uri="{FF2B5EF4-FFF2-40B4-BE49-F238E27FC236}">
                <a16:creationId xmlns:a16="http://schemas.microsoft.com/office/drawing/2014/main" id="{3E4F8491-AF3F-C14A-BED4-E48810A92E9C}"/>
              </a:ext>
            </a:extLst>
          </p:cNvPr>
          <p:cNvSpPr>
            <a:spLocks noGrp="1"/>
          </p:cNvSpPr>
          <p:nvPr>
            <p:ph type="title"/>
          </p:nvPr>
        </p:nvSpPr>
        <p:spPr>
          <a:xfrm>
            <a:off x="448456" y="365125"/>
            <a:ext cx="11288842" cy="1325563"/>
          </a:xfrm>
        </p:spPr>
        <p:txBody>
          <a:bodyPr>
            <a:normAutofit/>
          </a:bodyPr>
          <a:lstStyle/>
          <a:p>
            <a:r>
              <a:rPr lang="fi-FI" sz="3000" dirty="0"/>
              <a:t>Pohjois-Savon kuntien tilinpäätökset v. 2023 (€/as.) 4/7 </a:t>
            </a:r>
            <a:br>
              <a:rPr lang="fi-FI" sz="3400" dirty="0"/>
            </a:br>
            <a:r>
              <a:rPr lang="fi-FI" sz="1800" dirty="0"/>
              <a:t>(ml. liikelaitokset) (tiedot sisältävät vain ulkoiset menot ja tulot)</a:t>
            </a:r>
          </a:p>
        </p:txBody>
      </p:sp>
      <p:pic>
        <p:nvPicPr>
          <p:cNvPr id="7" name="Kuva 6">
            <a:extLst>
              <a:ext uri="{FF2B5EF4-FFF2-40B4-BE49-F238E27FC236}">
                <a16:creationId xmlns:a16="http://schemas.microsoft.com/office/drawing/2014/main" id="{34C10C92-2E94-7A44-BD24-737A3C004102}"/>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9755943" y="6332259"/>
            <a:ext cx="2316136" cy="409184"/>
          </a:xfrm>
          <a:prstGeom prst="rect">
            <a:avLst/>
          </a:prstGeom>
        </p:spPr>
      </p:pic>
      <p:graphicFrame>
        <p:nvGraphicFramePr>
          <p:cNvPr id="5" name="Taulukko 4">
            <a:extLst>
              <a:ext uri="{FF2B5EF4-FFF2-40B4-BE49-F238E27FC236}">
                <a16:creationId xmlns:a16="http://schemas.microsoft.com/office/drawing/2014/main" id="{67A3CC0A-D378-415E-8ED3-FF54E41EDBD5}"/>
              </a:ext>
            </a:extLst>
          </p:cNvPr>
          <p:cNvGraphicFramePr>
            <a:graphicFrameLocks noGrp="1"/>
          </p:cNvGraphicFramePr>
          <p:nvPr>
            <p:extLst>
              <p:ext uri="{D42A27DB-BD31-4B8C-83A1-F6EECF244321}">
                <p14:modId xmlns:p14="http://schemas.microsoft.com/office/powerpoint/2010/main" val="3279597073"/>
              </p:ext>
            </p:extLst>
          </p:nvPr>
        </p:nvGraphicFramePr>
        <p:xfrm>
          <a:off x="710877" y="1488880"/>
          <a:ext cx="10764000" cy="4858920"/>
        </p:xfrm>
        <a:graphic>
          <a:graphicData uri="http://schemas.openxmlformats.org/drawingml/2006/table">
            <a:tbl>
              <a:tblPr firstRow="1" bandRow="1">
                <a:tableStyleId>{9D7B26C5-4107-4FEC-AEDC-1716B250A1EF}</a:tableStyleId>
              </a:tblPr>
              <a:tblGrid>
                <a:gridCol w="828000">
                  <a:extLst>
                    <a:ext uri="{9D8B030D-6E8A-4147-A177-3AD203B41FA5}">
                      <a16:colId xmlns:a16="http://schemas.microsoft.com/office/drawing/2014/main" val="3149966210"/>
                    </a:ext>
                  </a:extLst>
                </a:gridCol>
                <a:gridCol w="828000">
                  <a:extLst>
                    <a:ext uri="{9D8B030D-6E8A-4147-A177-3AD203B41FA5}">
                      <a16:colId xmlns:a16="http://schemas.microsoft.com/office/drawing/2014/main" val="582295757"/>
                    </a:ext>
                  </a:extLst>
                </a:gridCol>
                <a:gridCol w="828000">
                  <a:extLst>
                    <a:ext uri="{9D8B030D-6E8A-4147-A177-3AD203B41FA5}">
                      <a16:colId xmlns:a16="http://schemas.microsoft.com/office/drawing/2014/main" val="3483607235"/>
                    </a:ext>
                  </a:extLst>
                </a:gridCol>
                <a:gridCol w="828000">
                  <a:extLst>
                    <a:ext uri="{9D8B030D-6E8A-4147-A177-3AD203B41FA5}">
                      <a16:colId xmlns:a16="http://schemas.microsoft.com/office/drawing/2014/main" val="1057784816"/>
                    </a:ext>
                  </a:extLst>
                </a:gridCol>
                <a:gridCol w="828000">
                  <a:extLst>
                    <a:ext uri="{9D8B030D-6E8A-4147-A177-3AD203B41FA5}">
                      <a16:colId xmlns:a16="http://schemas.microsoft.com/office/drawing/2014/main" val="2513661225"/>
                    </a:ext>
                  </a:extLst>
                </a:gridCol>
                <a:gridCol w="828000">
                  <a:extLst>
                    <a:ext uri="{9D8B030D-6E8A-4147-A177-3AD203B41FA5}">
                      <a16:colId xmlns:a16="http://schemas.microsoft.com/office/drawing/2014/main" val="3312164532"/>
                    </a:ext>
                  </a:extLst>
                </a:gridCol>
                <a:gridCol w="828000">
                  <a:extLst>
                    <a:ext uri="{9D8B030D-6E8A-4147-A177-3AD203B41FA5}">
                      <a16:colId xmlns:a16="http://schemas.microsoft.com/office/drawing/2014/main" val="4034823442"/>
                    </a:ext>
                  </a:extLst>
                </a:gridCol>
                <a:gridCol w="828000">
                  <a:extLst>
                    <a:ext uri="{9D8B030D-6E8A-4147-A177-3AD203B41FA5}">
                      <a16:colId xmlns:a16="http://schemas.microsoft.com/office/drawing/2014/main" val="2872086897"/>
                    </a:ext>
                  </a:extLst>
                </a:gridCol>
                <a:gridCol w="828000">
                  <a:extLst>
                    <a:ext uri="{9D8B030D-6E8A-4147-A177-3AD203B41FA5}">
                      <a16:colId xmlns:a16="http://schemas.microsoft.com/office/drawing/2014/main" val="3636052394"/>
                    </a:ext>
                  </a:extLst>
                </a:gridCol>
                <a:gridCol w="828000">
                  <a:extLst>
                    <a:ext uri="{9D8B030D-6E8A-4147-A177-3AD203B41FA5}">
                      <a16:colId xmlns:a16="http://schemas.microsoft.com/office/drawing/2014/main" val="3115215517"/>
                    </a:ext>
                  </a:extLst>
                </a:gridCol>
                <a:gridCol w="828000">
                  <a:extLst>
                    <a:ext uri="{9D8B030D-6E8A-4147-A177-3AD203B41FA5}">
                      <a16:colId xmlns:a16="http://schemas.microsoft.com/office/drawing/2014/main" val="698416851"/>
                    </a:ext>
                  </a:extLst>
                </a:gridCol>
                <a:gridCol w="828000">
                  <a:extLst>
                    <a:ext uri="{9D8B030D-6E8A-4147-A177-3AD203B41FA5}">
                      <a16:colId xmlns:a16="http://schemas.microsoft.com/office/drawing/2014/main" val="3260831221"/>
                    </a:ext>
                  </a:extLst>
                </a:gridCol>
                <a:gridCol w="828000">
                  <a:extLst>
                    <a:ext uri="{9D8B030D-6E8A-4147-A177-3AD203B41FA5}">
                      <a16:colId xmlns:a16="http://schemas.microsoft.com/office/drawing/2014/main" val="1756733325"/>
                    </a:ext>
                  </a:extLst>
                </a:gridCol>
              </a:tblGrid>
              <a:tr h="214205">
                <a:tc>
                  <a:txBody>
                    <a:bodyPr/>
                    <a:lstStyle/>
                    <a:p>
                      <a:pPr algn="l" fontAlgn="b"/>
                      <a:r>
                        <a:rPr lang="fi-FI" sz="1100" b="0" i="0" u="none" strike="noStrike" dirty="0">
                          <a:solidFill>
                            <a:srgbClr val="000000"/>
                          </a:solidFill>
                          <a:effectLst/>
                          <a:latin typeface="Calibri" panose="020F0502020204030204" pitchFamily="34" charset="0"/>
                        </a:rPr>
                        <a:t>Kunta</a:t>
                      </a:r>
                    </a:p>
                  </a:txBody>
                  <a:tcPr marL="36000" marR="36000" marT="18000" marB="18000" anchor="b"/>
                </a:tc>
                <a:tc>
                  <a:txBody>
                    <a:bodyPr/>
                    <a:lstStyle/>
                    <a:p>
                      <a:pPr algn="r" fontAlgn="b"/>
                      <a:r>
                        <a:rPr lang="fi-FI" sz="1100" b="0" i="0" u="none" strike="noStrike" dirty="0">
                          <a:solidFill>
                            <a:srgbClr val="000000"/>
                          </a:solidFill>
                          <a:effectLst/>
                          <a:latin typeface="Calibri" panose="020F0502020204030204" pitchFamily="34" charset="0"/>
                        </a:rPr>
                        <a:t>Väestö </a:t>
                      </a:r>
                      <a:br>
                        <a:rPr lang="fi-FI" sz="1100" b="0" i="0" u="none" strike="noStrike" dirty="0">
                          <a:solidFill>
                            <a:srgbClr val="000000"/>
                          </a:solidFill>
                          <a:effectLst/>
                          <a:latin typeface="Calibri" panose="020F0502020204030204" pitchFamily="34" charset="0"/>
                        </a:rPr>
                      </a:br>
                      <a:r>
                        <a:rPr lang="fi-FI" sz="1100" b="0" i="0" u="none" strike="noStrike" dirty="0">
                          <a:solidFill>
                            <a:srgbClr val="000000"/>
                          </a:solidFill>
                          <a:effectLst/>
                          <a:latin typeface="Calibri" panose="020F0502020204030204" pitchFamily="34" charset="0"/>
                        </a:rPr>
                        <a:t>31.12.</a:t>
                      </a:r>
                      <a:br>
                        <a:rPr lang="fi-FI" sz="1100" b="0" i="0" u="none" strike="noStrike" dirty="0">
                          <a:solidFill>
                            <a:srgbClr val="000000"/>
                          </a:solidFill>
                          <a:effectLst/>
                          <a:latin typeface="Calibri" panose="020F0502020204030204" pitchFamily="34" charset="0"/>
                        </a:rPr>
                      </a:br>
                      <a:r>
                        <a:rPr lang="fi-FI" sz="1100" b="0" i="0" u="none" strike="noStrike" dirty="0">
                          <a:solidFill>
                            <a:srgbClr val="000000"/>
                          </a:solidFill>
                          <a:effectLst/>
                          <a:latin typeface="Calibri" panose="020F0502020204030204" pitchFamily="34" charset="0"/>
                        </a:rPr>
                        <a:t>2022</a:t>
                      </a:r>
                    </a:p>
                  </a:txBody>
                  <a:tcPr marL="36000" marR="36000" marT="18000" marB="18000" anchor="b"/>
                </a:tc>
                <a:tc>
                  <a:txBody>
                    <a:bodyPr/>
                    <a:lstStyle/>
                    <a:p>
                      <a:pPr algn="r" fontAlgn="b"/>
                      <a:r>
                        <a:rPr lang="fi-FI" sz="1100" b="1" i="0" u="none" strike="noStrike" dirty="0">
                          <a:solidFill>
                            <a:srgbClr val="000000"/>
                          </a:solidFill>
                          <a:effectLst/>
                          <a:latin typeface="Calibri" panose="020F0502020204030204" pitchFamily="34" charset="0"/>
                        </a:rPr>
                        <a:t>Toiminta-</a:t>
                      </a:r>
                      <a:br>
                        <a:rPr lang="fi-FI" sz="1100" b="1" i="0" u="none" strike="noStrike" dirty="0">
                          <a:solidFill>
                            <a:srgbClr val="000000"/>
                          </a:solidFill>
                          <a:effectLst/>
                          <a:latin typeface="Calibri" panose="020F0502020204030204" pitchFamily="34" charset="0"/>
                        </a:rPr>
                      </a:br>
                      <a:r>
                        <a:rPr lang="fi-FI" sz="1100" b="1" i="0" u="none" strike="noStrike" dirty="0">
                          <a:solidFill>
                            <a:srgbClr val="000000"/>
                          </a:solidFill>
                          <a:effectLst/>
                          <a:latin typeface="Calibri" panose="020F0502020204030204" pitchFamily="34" charset="0"/>
                        </a:rPr>
                        <a:t>tulot </a:t>
                      </a:r>
                      <a:r>
                        <a:rPr lang="fi-FI" sz="1100" b="1" i="0" u="none" strike="noStrike" baseline="30000" dirty="0">
                          <a:solidFill>
                            <a:srgbClr val="000000"/>
                          </a:solidFill>
                          <a:effectLst/>
                          <a:latin typeface="Calibri" panose="020F0502020204030204" pitchFamily="34" charset="0"/>
                        </a:rPr>
                        <a:t>1)</a:t>
                      </a:r>
                      <a:endParaRPr lang="fi-FI" sz="1100" b="1" i="0" u="none" strike="noStrike" dirty="0">
                        <a:solidFill>
                          <a:srgbClr val="000000"/>
                        </a:solidFill>
                        <a:effectLst/>
                        <a:latin typeface="Calibri" panose="020F0502020204030204" pitchFamily="34" charset="0"/>
                      </a:endParaRP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Myynti-</a:t>
                      </a:r>
                      <a:br>
                        <a:rPr lang="fi-FI" sz="1100" b="0" i="1" u="none" strike="noStrike">
                          <a:solidFill>
                            <a:srgbClr val="000000"/>
                          </a:solidFill>
                          <a:effectLst/>
                          <a:latin typeface="Calibri" panose="020F0502020204030204" pitchFamily="34" charset="0"/>
                        </a:rPr>
                      </a:br>
                      <a:r>
                        <a:rPr lang="fi-FI" sz="1100" b="0" i="1" u="none" strike="noStrike">
                          <a:solidFill>
                            <a:srgbClr val="000000"/>
                          </a:solidFill>
                          <a:effectLst/>
                          <a:latin typeface="Calibri" panose="020F0502020204030204" pitchFamily="34" charset="0"/>
                        </a:rPr>
                        <a:t>tulot</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Maksu-</a:t>
                      </a:r>
                      <a:br>
                        <a:rPr lang="fi-FI" sz="1100" b="0" i="1" u="none" strike="noStrike">
                          <a:solidFill>
                            <a:srgbClr val="000000"/>
                          </a:solidFill>
                          <a:effectLst/>
                          <a:latin typeface="Calibri" panose="020F0502020204030204" pitchFamily="34" charset="0"/>
                        </a:rPr>
                      </a:br>
                      <a:r>
                        <a:rPr lang="fi-FI" sz="1100" b="0" i="1" u="none" strike="noStrike">
                          <a:solidFill>
                            <a:srgbClr val="000000"/>
                          </a:solidFill>
                          <a:effectLst/>
                          <a:latin typeface="Calibri" panose="020F0502020204030204" pitchFamily="34" charset="0"/>
                        </a:rPr>
                        <a:t>tulot</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Tuet ja </a:t>
                      </a:r>
                      <a:br>
                        <a:rPr lang="fi-FI" sz="1100" b="0" i="1" u="none" strike="noStrike">
                          <a:solidFill>
                            <a:srgbClr val="000000"/>
                          </a:solidFill>
                          <a:effectLst/>
                          <a:latin typeface="Calibri" panose="020F0502020204030204" pitchFamily="34" charset="0"/>
                        </a:rPr>
                      </a:br>
                      <a:r>
                        <a:rPr lang="fi-FI" sz="1100" b="0" i="1" u="none" strike="noStrike">
                          <a:solidFill>
                            <a:srgbClr val="000000"/>
                          </a:solidFill>
                          <a:effectLst/>
                          <a:latin typeface="Calibri" panose="020F0502020204030204" pitchFamily="34" charset="0"/>
                        </a:rPr>
                        <a:t>avustukset</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Muut </a:t>
                      </a:r>
                      <a:br>
                        <a:rPr lang="fi-FI" sz="1100" b="0" i="1" u="none" strike="noStrike">
                          <a:solidFill>
                            <a:srgbClr val="000000"/>
                          </a:solidFill>
                          <a:effectLst/>
                          <a:latin typeface="Calibri" panose="020F0502020204030204" pitchFamily="34" charset="0"/>
                        </a:rPr>
                      </a:br>
                      <a:r>
                        <a:rPr lang="fi-FI" sz="1100" b="0" i="1" u="none" strike="noStrike">
                          <a:solidFill>
                            <a:srgbClr val="000000"/>
                          </a:solidFill>
                          <a:effectLst/>
                          <a:latin typeface="Calibri" panose="020F0502020204030204" pitchFamily="34" charset="0"/>
                        </a:rPr>
                        <a:t>toiminta-</a:t>
                      </a:r>
                      <a:br>
                        <a:rPr lang="fi-FI" sz="1100" b="0" i="1" u="none" strike="noStrike">
                          <a:solidFill>
                            <a:srgbClr val="000000"/>
                          </a:solidFill>
                          <a:effectLst/>
                          <a:latin typeface="Calibri" panose="020F0502020204030204" pitchFamily="34" charset="0"/>
                        </a:rPr>
                      </a:br>
                      <a:r>
                        <a:rPr lang="fi-FI" sz="1100" b="0" i="1" u="none" strike="noStrike">
                          <a:solidFill>
                            <a:srgbClr val="000000"/>
                          </a:solidFill>
                          <a:effectLst/>
                          <a:latin typeface="Calibri" panose="020F0502020204030204" pitchFamily="34" charset="0"/>
                        </a:rPr>
                        <a:t>tulot</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Valmistus </a:t>
                      </a:r>
                      <a:br>
                        <a:rPr lang="fi-FI" sz="1100" b="0" i="1" u="none" strike="noStrike">
                          <a:solidFill>
                            <a:srgbClr val="000000"/>
                          </a:solidFill>
                          <a:effectLst/>
                          <a:latin typeface="Calibri" panose="020F0502020204030204" pitchFamily="34" charset="0"/>
                        </a:rPr>
                      </a:br>
                      <a:r>
                        <a:rPr lang="fi-FI" sz="1100" b="0" i="1" u="none" strike="noStrike">
                          <a:solidFill>
                            <a:srgbClr val="000000"/>
                          </a:solidFill>
                          <a:effectLst/>
                          <a:latin typeface="Calibri" panose="020F0502020204030204" pitchFamily="34" charset="0"/>
                        </a:rPr>
                        <a:t>omaan </a:t>
                      </a:r>
                      <a:br>
                        <a:rPr lang="fi-FI" sz="1100" b="0" i="1" u="none" strike="noStrike">
                          <a:solidFill>
                            <a:srgbClr val="000000"/>
                          </a:solidFill>
                          <a:effectLst/>
                          <a:latin typeface="Calibri" panose="020F0502020204030204" pitchFamily="34" charset="0"/>
                        </a:rPr>
                      </a:br>
                      <a:r>
                        <a:rPr lang="fi-FI" sz="1100" b="0" i="1" u="none" strike="noStrike">
                          <a:solidFill>
                            <a:srgbClr val="000000"/>
                          </a:solidFill>
                          <a:effectLst/>
                          <a:latin typeface="Calibri" panose="020F0502020204030204" pitchFamily="34" charset="0"/>
                        </a:rPr>
                        <a:t>käyttöön</a:t>
                      </a:r>
                    </a:p>
                  </a:txBody>
                  <a:tcPr marL="36000" marR="36000" marT="18000" marB="18000" anchor="b"/>
                </a:tc>
                <a:tc>
                  <a:txBody>
                    <a:bodyPr/>
                    <a:lstStyle/>
                    <a:p>
                      <a:pPr algn="r" fontAlgn="b"/>
                      <a:r>
                        <a:rPr lang="fi-FI" sz="1100" b="1" i="0" u="none" strike="noStrike">
                          <a:solidFill>
                            <a:srgbClr val="000000"/>
                          </a:solidFill>
                          <a:effectLst/>
                          <a:latin typeface="Calibri" panose="020F0502020204030204" pitchFamily="34" charset="0"/>
                        </a:rPr>
                        <a:t>Toiminta-</a:t>
                      </a:r>
                      <a:br>
                        <a:rPr lang="fi-FI" sz="1100" b="1" i="0" u="none" strike="noStrike">
                          <a:solidFill>
                            <a:srgbClr val="000000"/>
                          </a:solidFill>
                          <a:effectLst/>
                          <a:latin typeface="Calibri" panose="020F0502020204030204" pitchFamily="34" charset="0"/>
                        </a:rPr>
                      </a:br>
                      <a:r>
                        <a:rPr lang="fi-FI" sz="1100" b="1" i="0" u="none" strike="noStrike">
                          <a:solidFill>
                            <a:srgbClr val="000000"/>
                          </a:solidFill>
                          <a:effectLst/>
                          <a:latin typeface="Calibri" panose="020F0502020204030204" pitchFamily="34" charset="0"/>
                        </a:rPr>
                        <a:t>menot </a:t>
                      </a:r>
                      <a:br>
                        <a:rPr lang="fi-FI" sz="1100" b="1" i="0" u="none" strike="noStrike">
                          <a:solidFill>
                            <a:srgbClr val="000000"/>
                          </a:solidFill>
                          <a:effectLst/>
                          <a:latin typeface="Calibri" panose="020F0502020204030204" pitchFamily="34" charset="0"/>
                        </a:rPr>
                      </a:br>
                      <a:r>
                        <a:rPr lang="fi-FI" sz="1100" b="1" i="0" u="none" strike="noStrike">
                          <a:solidFill>
                            <a:srgbClr val="000000"/>
                          </a:solidFill>
                          <a:effectLst/>
                          <a:latin typeface="Calibri" panose="020F0502020204030204" pitchFamily="34" charset="0"/>
                        </a:rPr>
                        <a:t>yhteensä</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Henkilöstö-</a:t>
                      </a:r>
                      <a:br>
                        <a:rPr lang="fi-FI" sz="1100" b="0" i="1" u="none" strike="noStrike">
                          <a:solidFill>
                            <a:srgbClr val="000000"/>
                          </a:solidFill>
                          <a:effectLst/>
                          <a:latin typeface="Calibri" panose="020F0502020204030204" pitchFamily="34" charset="0"/>
                        </a:rPr>
                      </a:br>
                      <a:r>
                        <a:rPr lang="fi-FI" sz="1100" b="0" i="1" u="none" strike="noStrike">
                          <a:solidFill>
                            <a:srgbClr val="000000"/>
                          </a:solidFill>
                          <a:effectLst/>
                          <a:latin typeface="Calibri" panose="020F0502020204030204" pitchFamily="34" charset="0"/>
                        </a:rPr>
                        <a:t>menot</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Palvelujen </a:t>
                      </a:r>
                      <a:br>
                        <a:rPr lang="fi-FI" sz="1100" b="0" i="1" u="none" strike="noStrike">
                          <a:solidFill>
                            <a:srgbClr val="000000"/>
                          </a:solidFill>
                          <a:effectLst/>
                          <a:latin typeface="Calibri" panose="020F0502020204030204" pitchFamily="34" charset="0"/>
                        </a:rPr>
                      </a:br>
                      <a:r>
                        <a:rPr lang="fi-FI" sz="1100" b="0" i="1" u="none" strike="noStrike">
                          <a:solidFill>
                            <a:srgbClr val="000000"/>
                          </a:solidFill>
                          <a:effectLst/>
                          <a:latin typeface="Calibri" panose="020F0502020204030204" pitchFamily="34" charset="0"/>
                        </a:rPr>
                        <a:t>ostot</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Muut </a:t>
                      </a:r>
                      <a:br>
                        <a:rPr lang="fi-FI" sz="1100" b="0" i="1" u="none" strike="noStrike">
                          <a:solidFill>
                            <a:srgbClr val="000000"/>
                          </a:solidFill>
                          <a:effectLst/>
                          <a:latin typeface="Calibri" panose="020F0502020204030204" pitchFamily="34" charset="0"/>
                        </a:rPr>
                      </a:br>
                      <a:r>
                        <a:rPr lang="fi-FI" sz="1100" b="0" i="1" u="none" strike="noStrike">
                          <a:solidFill>
                            <a:srgbClr val="000000"/>
                          </a:solidFill>
                          <a:effectLst/>
                          <a:latin typeface="Calibri" panose="020F0502020204030204" pitchFamily="34" charset="0"/>
                        </a:rPr>
                        <a:t>toiminta-</a:t>
                      </a:r>
                      <a:br>
                        <a:rPr lang="fi-FI" sz="1100" b="0" i="1" u="none" strike="noStrike">
                          <a:solidFill>
                            <a:srgbClr val="000000"/>
                          </a:solidFill>
                          <a:effectLst/>
                          <a:latin typeface="Calibri" panose="020F0502020204030204" pitchFamily="34" charset="0"/>
                        </a:rPr>
                      </a:br>
                      <a:r>
                        <a:rPr lang="fi-FI" sz="1100" b="0" i="1" u="none" strike="noStrike">
                          <a:solidFill>
                            <a:srgbClr val="000000"/>
                          </a:solidFill>
                          <a:effectLst/>
                          <a:latin typeface="Calibri" panose="020F0502020204030204" pitchFamily="34" charset="0"/>
                        </a:rPr>
                        <a:t>menot</a:t>
                      </a:r>
                    </a:p>
                  </a:txBody>
                  <a:tcPr marL="36000" marR="36000" marT="18000" marB="18000" anchor="b"/>
                </a:tc>
                <a:tc>
                  <a:txBody>
                    <a:bodyPr/>
                    <a:lstStyle/>
                    <a:p>
                      <a:pPr algn="r" fontAlgn="b"/>
                      <a:r>
                        <a:rPr lang="fi-FI" sz="1100" b="1" i="0" u="none" strike="noStrike">
                          <a:solidFill>
                            <a:srgbClr val="000000"/>
                          </a:solidFill>
                          <a:effectLst/>
                          <a:latin typeface="Calibri" panose="020F0502020204030204" pitchFamily="34" charset="0"/>
                        </a:rPr>
                        <a:t>Toiminta-</a:t>
                      </a:r>
                      <a:br>
                        <a:rPr lang="fi-FI" sz="1100" b="1" i="0" u="none" strike="noStrike">
                          <a:solidFill>
                            <a:srgbClr val="000000"/>
                          </a:solidFill>
                          <a:effectLst/>
                          <a:latin typeface="Calibri" panose="020F0502020204030204" pitchFamily="34" charset="0"/>
                        </a:rPr>
                      </a:br>
                      <a:r>
                        <a:rPr lang="fi-FI" sz="1100" b="1" i="0" u="none" strike="noStrike">
                          <a:solidFill>
                            <a:srgbClr val="000000"/>
                          </a:solidFill>
                          <a:effectLst/>
                          <a:latin typeface="Calibri" panose="020F0502020204030204" pitchFamily="34" charset="0"/>
                        </a:rPr>
                        <a:t>kate</a:t>
                      </a:r>
                    </a:p>
                  </a:txBody>
                  <a:tcPr marL="36000" marR="36000" marT="18000" marB="18000" anchor="b"/>
                </a:tc>
                <a:extLst>
                  <a:ext uri="{0D108BD9-81ED-4DB2-BD59-A6C34878D82A}">
                    <a16:rowId xmlns:a16="http://schemas.microsoft.com/office/drawing/2014/main" val="314199373"/>
                  </a:ext>
                </a:extLst>
              </a:tr>
              <a:tr h="216000">
                <a:tc>
                  <a:txBody>
                    <a:bodyPr/>
                    <a:lstStyle/>
                    <a:p>
                      <a:pPr algn="l" fontAlgn="b"/>
                      <a:r>
                        <a:rPr lang="fi-FI" sz="1100" b="0" i="0" u="none" strike="noStrike">
                          <a:solidFill>
                            <a:srgbClr val="000000"/>
                          </a:solidFill>
                          <a:effectLst/>
                          <a:latin typeface="Calibri" panose="020F0502020204030204" pitchFamily="34" charset="0"/>
                        </a:rPr>
                        <a:t>Iisalmi</a:t>
                      </a:r>
                    </a:p>
                  </a:txBody>
                  <a:tcPr marL="36000" marR="36000" marT="18000" marB="18000" anchor="b"/>
                </a:tc>
                <a:tc>
                  <a:txBody>
                    <a:bodyPr/>
                    <a:lstStyle/>
                    <a:p>
                      <a:pPr algn="r" fontAlgn="b"/>
                      <a:r>
                        <a:rPr lang="fi-FI" sz="1100" b="0" i="0" u="none" strike="noStrike" dirty="0">
                          <a:solidFill>
                            <a:srgbClr val="000000"/>
                          </a:solidFill>
                          <a:effectLst/>
                          <a:latin typeface="Calibri" panose="020F0502020204030204" pitchFamily="34" charset="0"/>
                        </a:rPr>
                        <a:t>20 801</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1 996</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1 237</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186</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131</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441</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1</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4 553</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2 527</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1 205</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821</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2 557</a:t>
                      </a:r>
                    </a:p>
                  </a:txBody>
                  <a:tcPr marL="36000" marR="36000" marT="18000" marB="18000" anchor="b"/>
                </a:tc>
                <a:extLst>
                  <a:ext uri="{0D108BD9-81ED-4DB2-BD59-A6C34878D82A}">
                    <a16:rowId xmlns:a16="http://schemas.microsoft.com/office/drawing/2014/main" val="437490672"/>
                  </a:ext>
                </a:extLst>
              </a:tr>
              <a:tr h="216000">
                <a:tc>
                  <a:txBody>
                    <a:bodyPr/>
                    <a:lstStyle/>
                    <a:p>
                      <a:pPr algn="l" fontAlgn="b"/>
                      <a:r>
                        <a:rPr lang="fi-FI" sz="1100" b="0" i="0" u="none" strike="noStrike">
                          <a:solidFill>
                            <a:srgbClr val="000000"/>
                          </a:solidFill>
                          <a:effectLst/>
                          <a:latin typeface="Calibri" panose="020F0502020204030204" pitchFamily="34" charset="0"/>
                        </a:rPr>
                        <a:t>Joroinen</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4 540</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821</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250</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34</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163</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373</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0</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3 244</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1 876</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721</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647</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2 423</a:t>
                      </a:r>
                    </a:p>
                  </a:txBody>
                  <a:tcPr marL="36000" marR="36000" marT="18000" marB="18000" anchor="b"/>
                </a:tc>
                <a:extLst>
                  <a:ext uri="{0D108BD9-81ED-4DB2-BD59-A6C34878D82A}">
                    <a16:rowId xmlns:a16="http://schemas.microsoft.com/office/drawing/2014/main" val="3225111538"/>
                  </a:ext>
                </a:extLst>
              </a:tr>
              <a:tr h="216000">
                <a:tc>
                  <a:txBody>
                    <a:bodyPr/>
                    <a:lstStyle/>
                    <a:p>
                      <a:pPr algn="l" fontAlgn="b"/>
                      <a:r>
                        <a:rPr lang="fi-FI" sz="1100" b="0" i="0" u="none" strike="noStrike">
                          <a:solidFill>
                            <a:srgbClr val="000000"/>
                          </a:solidFill>
                          <a:effectLst/>
                          <a:latin typeface="Calibri" panose="020F0502020204030204" pitchFamily="34" charset="0"/>
                        </a:rPr>
                        <a:t>Kaavi</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2 689</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703</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269</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29</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186</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220</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0</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3 115</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1 249</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1 330</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536</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2 412</a:t>
                      </a:r>
                    </a:p>
                  </a:txBody>
                  <a:tcPr marL="36000" marR="36000" marT="18000" marB="18000" anchor="b"/>
                </a:tc>
                <a:extLst>
                  <a:ext uri="{0D108BD9-81ED-4DB2-BD59-A6C34878D82A}">
                    <a16:rowId xmlns:a16="http://schemas.microsoft.com/office/drawing/2014/main" val="2528250241"/>
                  </a:ext>
                </a:extLst>
              </a:tr>
              <a:tr h="216000">
                <a:tc>
                  <a:txBody>
                    <a:bodyPr/>
                    <a:lstStyle/>
                    <a:p>
                      <a:pPr algn="l" fontAlgn="b"/>
                      <a:r>
                        <a:rPr lang="fi-FI" sz="1100" b="0" i="0" u="none" strike="noStrike">
                          <a:solidFill>
                            <a:srgbClr val="000000"/>
                          </a:solidFill>
                          <a:effectLst/>
                          <a:latin typeface="Calibri" panose="020F0502020204030204" pitchFamily="34" charset="0"/>
                        </a:rPr>
                        <a:t>Keitele</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2 029</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997</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385</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24</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228</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360</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0</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3 732</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1 578</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1 815</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340</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2 735</a:t>
                      </a:r>
                    </a:p>
                  </a:txBody>
                  <a:tcPr marL="36000" marR="36000" marT="18000" marB="18000" anchor="b"/>
                </a:tc>
                <a:extLst>
                  <a:ext uri="{0D108BD9-81ED-4DB2-BD59-A6C34878D82A}">
                    <a16:rowId xmlns:a16="http://schemas.microsoft.com/office/drawing/2014/main" val="4139984260"/>
                  </a:ext>
                </a:extLst>
              </a:tr>
              <a:tr h="216000">
                <a:tc>
                  <a:txBody>
                    <a:bodyPr/>
                    <a:lstStyle/>
                    <a:p>
                      <a:pPr algn="l" fontAlgn="b"/>
                      <a:r>
                        <a:rPr lang="fi-FI" sz="1100" b="0" i="0" u="none" strike="noStrike">
                          <a:solidFill>
                            <a:srgbClr val="000000"/>
                          </a:solidFill>
                          <a:effectLst/>
                          <a:latin typeface="Calibri" panose="020F0502020204030204" pitchFamily="34" charset="0"/>
                        </a:rPr>
                        <a:t>Kiuruvesi</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7 597</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905</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364</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63</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123</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350</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5</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2 925</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1 856</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1 070</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0</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2 759</a:t>
                      </a:r>
                    </a:p>
                  </a:txBody>
                  <a:tcPr marL="36000" marR="36000" marT="18000" marB="18000" anchor="b"/>
                </a:tc>
                <a:extLst>
                  <a:ext uri="{0D108BD9-81ED-4DB2-BD59-A6C34878D82A}">
                    <a16:rowId xmlns:a16="http://schemas.microsoft.com/office/drawing/2014/main" val="3008490295"/>
                  </a:ext>
                </a:extLst>
              </a:tr>
              <a:tr h="216000">
                <a:tc>
                  <a:txBody>
                    <a:bodyPr/>
                    <a:lstStyle/>
                    <a:p>
                      <a:pPr algn="l" fontAlgn="b"/>
                      <a:r>
                        <a:rPr lang="fi-FI" sz="1100" b="0" i="0" u="none" strike="noStrike">
                          <a:solidFill>
                            <a:srgbClr val="000000"/>
                          </a:solidFill>
                          <a:effectLst/>
                          <a:latin typeface="Calibri" panose="020F0502020204030204" pitchFamily="34" charset="0"/>
                        </a:rPr>
                        <a:t>Kuopio</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122 594</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917</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183</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157</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112</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458</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7</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3 334</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1 624</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1 129</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581</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2 417</a:t>
                      </a:r>
                    </a:p>
                  </a:txBody>
                  <a:tcPr marL="36000" marR="36000" marT="18000" marB="18000" anchor="b"/>
                </a:tc>
                <a:extLst>
                  <a:ext uri="{0D108BD9-81ED-4DB2-BD59-A6C34878D82A}">
                    <a16:rowId xmlns:a16="http://schemas.microsoft.com/office/drawing/2014/main" val="4287412833"/>
                  </a:ext>
                </a:extLst>
              </a:tr>
              <a:tr h="216000">
                <a:tc>
                  <a:txBody>
                    <a:bodyPr/>
                    <a:lstStyle/>
                    <a:p>
                      <a:pPr algn="l" fontAlgn="b"/>
                      <a:r>
                        <a:rPr lang="fi-FI" sz="1100" b="0" i="0" u="none" strike="noStrike">
                          <a:solidFill>
                            <a:srgbClr val="000000"/>
                          </a:solidFill>
                          <a:effectLst/>
                          <a:latin typeface="Calibri" panose="020F0502020204030204" pitchFamily="34" charset="0"/>
                        </a:rPr>
                        <a:t>Lapinlahti</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9 099</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723</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164</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55</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96</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408</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0</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3 121</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1 727</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836</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558</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2 399</a:t>
                      </a:r>
                    </a:p>
                  </a:txBody>
                  <a:tcPr marL="36000" marR="36000" marT="18000" marB="18000" anchor="b"/>
                </a:tc>
                <a:extLst>
                  <a:ext uri="{0D108BD9-81ED-4DB2-BD59-A6C34878D82A}">
                    <a16:rowId xmlns:a16="http://schemas.microsoft.com/office/drawing/2014/main" val="455306341"/>
                  </a:ext>
                </a:extLst>
              </a:tr>
              <a:tr h="216000">
                <a:tc>
                  <a:txBody>
                    <a:bodyPr/>
                    <a:lstStyle/>
                    <a:p>
                      <a:pPr algn="l" fontAlgn="b"/>
                      <a:r>
                        <a:rPr lang="fi-FI" sz="1100" b="0" i="0" u="none" strike="noStrike">
                          <a:solidFill>
                            <a:srgbClr val="000000"/>
                          </a:solidFill>
                          <a:effectLst/>
                          <a:latin typeface="Calibri" panose="020F0502020204030204" pitchFamily="34" charset="0"/>
                        </a:rPr>
                        <a:t>Leppävirta</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9 177</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904</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455</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79</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72</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297</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0</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3 165</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1 707</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843</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615</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2 261</a:t>
                      </a:r>
                    </a:p>
                  </a:txBody>
                  <a:tcPr marL="36000" marR="36000" marT="18000" marB="18000" anchor="b"/>
                </a:tc>
                <a:extLst>
                  <a:ext uri="{0D108BD9-81ED-4DB2-BD59-A6C34878D82A}">
                    <a16:rowId xmlns:a16="http://schemas.microsoft.com/office/drawing/2014/main" val="1261528087"/>
                  </a:ext>
                </a:extLst>
              </a:tr>
              <a:tr h="216000">
                <a:tc>
                  <a:txBody>
                    <a:bodyPr/>
                    <a:lstStyle/>
                    <a:p>
                      <a:pPr algn="l" fontAlgn="b"/>
                      <a:r>
                        <a:rPr lang="fi-FI" sz="1100" b="0" i="0" u="none" strike="noStrike">
                          <a:solidFill>
                            <a:srgbClr val="000000"/>
                          </a:solidFill>
                          <a:effectLst/>
                          <a:latin typeface="Calibri" panose="020F0502020204030204" pitchFamily="34" charset="0"/>
                        </a:rPr>
                        <a:t>Pielavesi</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4 140</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1 043</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302</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39</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90</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612</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0</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3 888</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1 939</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1 229</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720</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2 845</a:t>
                      </a:r>
                    </a:p>
                  </a:txBody>
                  <a:tcPr marL="36000" marR="36000" marT="18000" marB="18000" anchor="b"/>
                </a:tc>
                <a:extLst>
                  <a:ext uri="{0D108BD9-81ED-4DB2-BD59-A6C34878D82A}">
                    <a16:rowId xmlns:a16="http://schemas.microsoft.com/office/drawing/2014/main" val="1005159816"/>
                  </a:ext>
                </a:extLst>
              </a:tr>
              <a:tr h="216000">
                <a:tc>
                  <a:txBody>
                    <a:bodyPr/>
                    <a:lstStyle/>
                    <a:p>
                      <a:pPr algn="l" fontAlgn="b"/>
                      <a:r>
                        <a:rPr lang="fi-FI" sz="1100" b="0" i="0" u="none" strike="noStrike">
                          <a:solidFill>
                            <a:srgbClr val="000000"/>
                          </a:solidFill>
                          <a:effectLst/>
                          <a:latin typeface="Calibri" panose="020F0502020204030204" pitchFamily="34" charset="0"/>
                        </a:rPr>
                        <a:t>Rautalampi</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2 964</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902</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382</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58</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83</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379</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0</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3 923</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2 094</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1 081</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748</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3 021</a:t>
                      </a:r>
                    </a:p>
                  </a:txBody>
                  <a:tcPr marL="36000" marR="36000" marT="18000" marB="18000" anchor="b"/>
                </a:tc>
                <a:extLst>
                  <a:ext uri="{0D108BD9-81ED-4DB2-BD59-A6C34878D82A}">
                    <a16:rowId xmlns:a16="http://schemas.microsoft.com/office/drawing/2014/main" val="2432361618"/>
                  </a:ext>
                </a:extLst>
              </a:tr>
              <a:tr h="216000">
                <a:tc>
                  <a:txBody>
                    <a:bodyPr/>
                    <a:lstStyle/>
                    <a:p>
                      <a:pPr algn="l" fontAlgn="b"/>
                      <a:r>
                        <a:rPr lang="fi-FI" sz="1100" b="0" i="0" u="none" strike="noStrike">
                          <a:solidFill>
                            <a:srgbClr val="000000"/>
                          </a:solidFill>
                          <a:effectLst/>
                          <a:latin typeface="Calibri" panose="020F0502020204030204" pitchFamily="34" charset="0"/>
                        </a:rPr>
                        <a:t>Rautavaara</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1 477</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1 877</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609</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22</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206</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1 039</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0</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4 724</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2 349</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1 538</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837</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2 846</a:t>
                      </a:r>
                    </a:p>
                  </a:txBody>
                  <a:tcPr marL="36000" marR="36000" marT="18000" marB="18000" anchor="b"/>
                </a:tc>
                <a:extLst>
                  <a:ext uri="{0D108BD9-81ED-4DB2-BD59-A6C34878D82A}">
                    <a16:rowId xmlns:a16="http://schemas.microsoft.com/office/drawing/2014/main" val="3756294331"/>
                  </a:ext>
                </a:extLst>
              </a:tr>
              <a:tr h="216000">
                <a:tc>
                  <a:txBody>
                    <a:bodyPr/>
                    <a:lstStyle/>
                    <a:p>
                      <a:pPr algn="l" fontAlgn="b"/>
                      <a:r>
                        <a:rPr lang="fi-FI" sz="1100" b="0" i="0" u="none" strike="noStrike">
                          <a:solidFill>
                            <a:srgbClr val="000000"/>
                          </a:solidFill>
                          <a:effectLst/>
                          <a:latin typeface="Calibri" panose="020F0502020204030204" pitchFamily="34" charset="0"/>
                        </a:rPr>
                        <a:t>Siilinjärvi</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21 232</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749</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276</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85</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101</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282</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5</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3 692</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1 988</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840</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865</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2 943</a:t>
                      </a:r>
                    </a:p>
                  </a:txBody>
                  <a:tcPr marL="36000" marR="36000" marT="18000" marB="18000" anchor="b"/>
                </a:tc>
                <a:extLst>
                  <a:ext uri="{0D108BD9-81ED-4DB2-BD59-A6C34878D82A}">
                    <a16:rowId xmlns:a16="http://schemas.microsoft.com/office/drawing/2014/main" val="3736994870"/>
                  </a:ext>
                </a:extLst>
              </a:tr>
              <a:tr h="216000">
                <a:tc>
                  <a:txBody>
                    <a:bodyPr/>
                    <a:lstStyle/>
                    <a:p>
                      <a:pPr algn="l" fontAlgn="b"/>
                      <a:r>
                        <a:rPr lang="fi-FI" sz="1100" b="0" i="0" u="none" strike="noStrike">
                          <a:solidFill>
                            <a:srgbClr val="000000"/>
                          </a:solidFill>
                          <a:effectLst/>
                          <a:latin typeface="Calibri" panose="020F0502020204030204" pitchFamily="34" charset="0"/>
                        </a:rPr>
                        <a:t>Sonkajärvi</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3 672</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1 006</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389</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30</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147</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435</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5</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3 854</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1 927</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1 926</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0</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2 847</a:t>
                      </a:r>
                    </a:p>
                  </a:txBody>
                  <a:tcPr marL="36000" marR="36000" marT="18000" marB="18000" anchor="b"/>
                </a:tc>
                <a:extLst>
                  <a:ext uri="{0D108BD9-81ED-4DB2-BD59-A6C34878D82A}">
                    <a16:rowId xmlns:a16="http://schemas.microsoft.com/office/drawing/2014/main" val="3750553939"/>
                  </a:ext>
                </a:extLst>
              </a:tr>
              <a:tr h="216000">
                <a:tc>
                  <a:txBody>
                    <a:bodyPr/>
                    <a:lstStyle/>
                    <a:p>
                      <a:pPr algn="l" fontAlgn="b"/>
                      <a:r>
                        <a:rPr lang="fi-FI" sz="1100" b="0" i="0" u="none" strike="noStrike">
                          <a:solidFill>
                            <a:srgbClr val="000000"/>
                          </a:solidFill>
                          <a:effectLst/>
                          <a:latin typeface="Calibri" panose="020F0502020204030204" pitchFamily="34" charset="0"/>
                        </a:rPr>
                        <a:t>Suonenjoki</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6 763</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902</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190</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85</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80</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535</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13</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3 689</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1 983</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927</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779</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2 786</a:t>
                      </a:r>
                    </a:p>
                  </a:txBody>
                  <a:tcPr marL="36000" marR="36000" marT="18000" marB="18000" anchor="b"/>
                </a:tc>
                <a:extLst>
                  <a:ext uri="{0D108BD9-81ED-4DB2-BD59-A6C34878D82A}">
                    <a16:rowId xmlns:a16="http://schemas.microsoft.com/office/drawing/2014/main" val="2899806150"/>
                  </a:ext>
                </a:extLst>
              </a:tr>
              <a:tr h="216000">
                <a:tc>
                  <a:txBody>
                    <a:bodyPr/>
                    <a:lstStyle/>
                    <a:p>
                      <a:pPr algn="l" fontAlgn="b"/>
                      <a:r>
                        <a:rPr lang="fi-FI" sz="1100" b="0" i="0" u="none" strike="noStrike">
                          <a:solidFill>
                            <a:srgbClr val="000000"/>
                          </a:solidFill>
                          <a:effectLst/>
                          <a:latin typeface="Calibri" panose="020F0502020204030204" pitchFamily="34" charset="0"/>
                        </a:rPr>
                        <a:t>Tervo</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1 441</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1 795</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1 305</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64</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75</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352</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0</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4 397</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1 811</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1 524</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1 062</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2 602</a:t>
                      </a:r>
                    </a:p>
                  </a:txBody>
                  <a:tcPr marL="36000" marR="36000" marT="18000" marB="18000" anchor="b"/>
                </a:tc>
                <a:extLst>
                  <a:ext uri="{0D108BD9-81ED-4DB2-BD59-A6C34878D82A}">
                    <a16:rowId xmlns:a16="http://schemas.microsoft.com/office/drawing/2014/main" val="161305396"/>
                  </a:ext>
                </a:extLst>
              </a:tr>
              <a:tr h="216000">
                <a:tc>
                  <a:txBody>
                    <a:bodyPr/>
                    <a:lstStyle/>
                    <a:p>
                      <a:pPr algn="l" fontAlgn="b"/>
                      <a:r>
                        <a:rPr lang="fi-FI" sz="1100" b="0" i="0" u="none" strike="noStrike">
                          <a:solidFill>
                            <a:srgbClr val="000000"/>
                          </a:solidFill>
                          <a:effectLst/>
                          <a:latin typeface="Calibri" panose="020F0502020204030204" pitchFamily="34" charset="0"/>
                        </a:rPr>
                        <a:t>Tuusniemi</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2 394</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1 339</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631</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49</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151</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501</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8</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3 708</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1 810</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1 255</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643</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2 370</a:t>
                      </a:r>
                    </a:p>
                  </a:txBody>
                  <a:tcPr marL="36000" marR="36000" marT="18000" marB="18000" anchor="b"/>
                </a:tc>
                <a:extLst>
                  <a:ext uri="{0D108BD9-81ED-4DB2-BD59-A6C34878D82A}">
                    <a16:rowId xmlns:a16="http://schemas.microsoft.com/office/drawing/2014/main" val="1743984363"/>
                  </a:ext>
                </a:extLst>
              </a:tr>
              <a:tr h="216000">
                <a:tc>
                  <a:txBody>
                    <a:bodyPr/>
                    <a:lstStyle/>
                    <a:p>
                      <a:pPr algn="l" fontAlgn="b"/>
                      <a:r>
                        <a:rPr lang="fi-FI" sz="1100" b="0" i="0" u="none" strike="noStrike">
                          <a:solidFill>
                            <a:srgbClr val="000000"/>
                          </a:solidFill>
                          <a:effectLst/>
                          <a:latin typeface="Calibri" panose="020F0502020204030204" pitchFamily="34" charset="0"/>
                        </a:rPr>
                        <a:t>Varkaus</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19 759</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891</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123</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48</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125</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550</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44</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3 352</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1 557</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1 107</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688</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2 461</a:t>
                      </a:r>
                    </a:p>
                  </a:txBody>
                  <a:tcPr marL="36000" marR="36000" marT="18000" marB="18000" anchor="b"/>
                </a:tc>
                <a:extLst>
                  <a:ext uri="{0D108BD9-81ED-4DB2-BD59-A6C34878D82A}">
                    <a16:rowId xmlns:a16="http://schemas.microsoft.com/office/drawing/2014/main" val="2485195342"/>
                  </a:ext>
                </a:extLst>
              </a:tr>
              <a:tr h="216000">
                <a:tc>
                  <a:txBody>
                    <a:bodyPr/>
                    <a:lstStyle/>
                    <a:p>
                      <a:pPr algn="l" fontAlgn="b"/>
                      <a:r>
                        <a:rPr lang="fi-FI" sz="1100" b="0" i="0" u="none" strike="noStrike">
                          <a:solidFill>
                            <a:srgbClr val="000000"/>
                          </a:solidFill>
                          <a:effectLst/>
                          <a:latin typeface="Calibri" panose="020F0502020204030204" pitchFamily="34" charset="0"/>
                        </a:rPr>
                        <a:t>Vesanto</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1 894</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1 467</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489</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50</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248</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680</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0</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4 664</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1 891</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1 942</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831</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3 196</a:t>
                      </a:r>
                    </a:p>
                  </a:txBody>
                  <a:tcPr marL="36000" marR="36000" marT="18000" marB="18000" anchor="b"/>
                </a:tc>
                <a:extLst>
                  <a:ext uri="{0D108BD9-81ED-4DB2-BD59-A6C34878D82A}">
                    <a16:rowId xmlns:a16="http://schemas.microsoft.com/office/drawing/2014/main" val="3570489955"/>
                  </a:ext>
                </a:extLst>
              </a:tr>
              <a:tr h="216000">
                <a:tc>
                  <a:txBody>
                    <a:bodyPr/>
                    <a:lstStyle/>
                    <a:p>
                      <a:pPr algn="l" fontAlgn="b"/>
                      <a:r>
                        <a:rPr lang="fi-FI" sz="1100" b="0" i="0" u="none" strike="noStrike">
                          <a:solidFill>
                            <a:srgbClr val="000000"/>
                          </a:solidFill>
                          <a:effectLst/>
                          <a:latin typeface="Calibri" panose="020F0502020204030204" pitchFamily="34" charset="0"/>
                        </a:rPr>
                        <a:t>Vieremä</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3 427</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531</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75</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47</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84</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324</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0</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3 606</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1 996</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988</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622</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3 076</a:t>
                      </a:r>
                    </a:p>
                  </a:txBody>
                  <a:tcPr marL="36000" marR="36000" marT="18000" marB="18000" anchor="b"/>
                </a:tc>
                <a:extLst>
                  <a:ext uri="{0D108BD9-81ED-4DB2-BD59-A6C34878D82A}">
                    <a16:rowId xmlns:a16="http://schemas.microsoft.com/office/drawing/2014/main" val="389491602"/>
                  </a:ext>
                </a:extLst>
              </a:tr>
              <a:tr h="216000">
                <a:tc>
                  <a:txBody>
                    <a:bodyPr/>
                    <a:lstStyle/>
                    <a:p>
                      <a:pPr algn="l" fontAlgn="b"/>
                      <a:r>
                        <a:rPr lang="fi-FI" sz="1100" b="1" i="0" u="none" strike="noStrike">
                          <a:solidFill>
                            <a:srgbClr val="000000"/>
                          </a:solidFill>
                          <a:effectLst/>
                          <a:latin typeface="Calibri" panose="020F0502020204030204" pitchFamily="34" charset="0"/>
                        </a:rPr>
                        <a:t>Pohjois-Savo</a:t>
                      </a:r>
                    </a:p>
                  </a:txBody>
                  <a:tcPr marL="36000" marR="36000" marT="18000" marB="18000" anchor="b"/>
                </a:tc>
                <a:tc>
                  <a:txBody>
                    <a:bodyPr/>
                    <a:lstStyle/>
                    <a:p>
                      <a:pPr algn="r" fontAlgn="b"/>
                      <a:r>
                        <a:rPr lang="fi-FI" sz="1100" b="1" i="0" u="none" strike="noStrike">
                          <a:solidFill>
                            <a:srgbClr val="000000"/>
                          </a:solidFill>
                          <a:effectLst/>
                          <a:latin typeface="Calibri" panose="020F0502020204030204" pitchFamily="34" charset="0"/>
                        </a:rPr>
                        <a:t>247 689</a:t>
                      </a:r>
                    </a:p>
                  </a:txBody>
                  <a:tcPr marL="36000" marR="36000" marT="18000" marB="18000" anchor="b"/>
                </a:tc>
                <a:tc>
                  <a:txBody>
                    <a:bodyPr/>
                    <a:lstStyle/>
                    <a:p>
                      <a:pPr algn="r" fontAlgn="b"/>
                      <a:r>
                        <a:rPr lang="fi-FI" sz="1100" b="1" i="0" u="none" strike="noStrike">
                          <a:solidFill>
                            <a:srgbClr val="000000"/>
                          </a:solidFill>
                          <a:effectLst/>
                          <a:latin typeface="Calibri" panose="020F0502020204030204" pitchFamily="34" charset="0"/>
                        </a:rPr>
                        <a:t>996</a:t>
                      </a:r>
                    </a:p>
                  </a:txBody>
                  <a:tcPr marL="36000" marR="36000" marT="18000" marB="18000" anchor="b"/>
                </a:tc>
                <a:tc>
                  <a:txBody>
                    <a:bodyPr/>
                    <a:lstStyle/>
                    <a:p>
                      <a:pPr algn="r" fontAlgn="b"/>
                      <a:r>
                        <a:rPr lang="fi-FI" sz="1100" b="1" i="1" u="none" strike="noStrike">
                          <a:solidFill>
                            <a:srgbClr val="000000"/>
                          </a:solidFill>
                          <a:effectLst/>
                          <a:latin typeface="Calibri" panose="020F0502020204030204" pitchFamily="34" charset="0"/>
                        </a:rPr>
                        <a:t>315</a:t>
                      </a:r>
                    </a:p>
                  </a:txBody>
                  <a:tcPr marL="36000" marR="36000" marT="18000" marB="18000" anchor="b"/>
                </a:tc>
                <a:tc>
                  <a:txBody>
                    <a:bodyPr/>
                    <a:lstStyle/>
                    <a:p>
                      <a:pPr algn="r" fontAlgn="b"/>
                      <a:r>
                        <a:rPr lang="fi-FI" sz="1100" b="1" i="1" u="none" strike="noStrike">
                          <a:solidFill>
                            <a:srgbClr val="000000"/>
                          </a:solidFill>
                          <a:effectLst/>
                          <a:latin typeface="Calibri" panose="020F0502020204030204" pitchFamily="34" charset="0"/>
                        </a:rPr>
                        <a:t>119</a:t>
                      </a:r>
                    </a:p>
                  </a:txBody>
                  <a:tcPr marL="36000" marR="36000" marT="18000" marB="18000" anchor="b"/>
                </a:tc>
                <a:tc>
                  <a:txBody>
                    <a:bodyPr/>
                    <a:lstStyle/>
                    <a:p>
                      <a:pPr algn="r" fontAlgn="b"/>
                      <a:r>
                        <a:rPr lang="fi-FI" sz="1100" b="1" i="1" u="none" strike="noStrike">
                          <a:solidFill>
                            <a:srgbClr val="000000"/>
                          </a:solidFill>
                          <a:effectLst/>
                          <a:latin typeface="Calibri" panose="020F0502020204030204" pitchFamily="34" charset="0"/>
                        </a:rPr>
                        <a:t>115</a:t>
                      </a:r>
                    </a:p>
                  </a:txBody>
                  <a:tcPr marL="36000" marR="36000" marT="18000" marB="18000" anchor="b"/>
                </a:tc>
                <a:tc>
                  <a:txBody>
                    <a:bodyPr/>
                    <a:lstStyle/>
                    <a:p>
                      <a:pPr algn="r" fontAlgn="b"/>
                      <a:r>
                        <a:rPr lang="fi-FI" sz="1100" b="1" i="1" u="none" strike="noStrike">
                          <a:solidFill>
                            <a:srgbClr val="000000"/>
                          </a:solidFill>
                          <a:effectLst/>
                          <a:latin typeface="Calibri" panose="020F0502020204030204" pitchFamily="34" charset="0"/>
                        </a:rPr>
                        <a:t>439</a:t>
                      </a:r>
                    </a:p>
                  </a:txBody>
                  <a:tcPr marL="36000" marR="36000" marT="18000" marB="18000" anchor="b"/>
                </a:tc>
                <a:tc>
                  <a:txBody>
                    <a:bodyPr/>
                    <a:lstStyle/>
                    <a:p>
                      <a:pPr algn="r" fontAlgn="b"/>
                      <a:r>
                        <a:rPr lang="fi-FI" sz="1100" b="1" i="1" u="none" strike="noStrike">
                          <a:solidFill>
                            <a:srgbClr val="000000"/>
                          </a:solidFill>
                          <a:effectLst/>
                          <a:latin typeface="Calibri" panose="020F0502020204030204" pitchFamily="34" charset="0"/>
                        </a:rPr>
                        <a:t>8</a:t>
                      </a:r>
                    </a:p>
                  </a:txBody>
                  <a:tcPr marL="36000" marR="36000" marT="18000" marB="18000" anchor="b"/>
                </a:tc>
                <a:tc>
                  <a:txBody>
                    <a:bodyPr/>
                    <a:lstStyle/>
                    <a:p>
                      <a:pPr algn="r" fontAlgn="b"/>
                      <a:r>
                        <a:rPr lang="fi-FI" sz="1100" b="1" i="0" u="none" strike="noStrike">
                          <a:solidFill>
                            <a:srgbClr val="000000"/>
                          </a:solidFill>
                          <a:effectLst/>
                          <a:latin typeface="Calibri" panose="020F0502020204030204" pitchFamily="34" charset="0"/>
                        </a:rPr>
                        <a:t>3 507</a:t>
                      </a:r>
                    </a:p>
                  </a:txBody>
                  <a:tcPr marL="36000" marR="36000" marT="18000" marB="18000" anchor="b"/>
                </a:tc>
                <a:tc>
                  <a:txBody>
                    <a:bodyPr/>
                    <a:lstStyle/>
                    <a:p>
                      <a:pPr algn="r" fontAlgn="b"/>
                      <a:r>
                        <a:rPr lang="fi-FI" sz="1100" b="1" i="1" u="none" strike="noStrike">
                          <a:solidFill>
                            <a:srgbClr val="000000"/>
                          </a:solidFill>
                          <a:effectLst/>
                          <a:latin typeface="Calibri" panose="020F0502020204030204" pitchFamily="34" charset="0"/>
                        </a:rPr>
                        <a:t>1 780</a:t>
                      </a:r>
                    </a:p>
                  </a:txBody>
                  <a:tcPr marL="36000" marR="36000" marT="18000" marB="18000" anchor="b"/>
                </a:tc>
                <a:tc>
                  <a:txBody>
                    <a:bodyPr/>
                    <a:lstStyle/>
                    <a:p>
                      <a:pPr algn="r" fontAlgn="b"/>
                      <a:r>
                        <a:rPr lang="fi-FI" sz="1100" b="1" i="1" u="none" strike="noStrike">
                          <a:solidFill>
                            <a:srgbClr val="000000"/>
                          </a:solidFill>
                          <a:effectLst/>
                          <a:latin typeface="Calibri" panose="020F0502020204030204" pitchFamily="34" charset="0"/>
                        </a:rPr>
                        <a:t>1 103</a:t>
                      </a:r>
                    </a:p>
                  </a:txBody>
                  <a:tcPr marL="36000" marR="36000" marT="18000" marB="18000" anchor="b"/>
                </a:tc>
                <a:tc>
                  <a:txBody>
                    <a:bodyPr/>
                    <a:lstStyle/>
                    <a:p>
                      <a:pPr algn="r" fontAlgn="b"/>
                      <a:r>
                        <a:rPr lang="fi-FI" sz="1100" b="1" i="1" u="none" strike="noStrike">
                          <a:solidFill>
                            <a:srgbClr val="000000"/>
                          </a:solidFill>
                          <a:effectLst/>
                          <a:latin typeface="Calibri" panose="020F0502020204030204" pitchFamily="34" charset="0"/>
                        </a:rPr>
                        <a:t>624</a:t>
                      </a:r>
                    </a:p>
                  </a:txBody>
                  <a:tcPr marL="36000" marR="36000" marT="18000" marB="18000" anchor="b"/>
                </a:tc>
                <a:tc>
                  <a:txBody>
                    <a:bodyPr/>
                    <a:lstStyle/>
                    <a:p>
                      <a:pPr algn="r" fontAlgn="b"/>
                      <a:r>
                        <a:rPr lang="fi-FI" sz="1100" b="1" i="0" u="none" strike="noStrike" dirty="0">
                          <a:solidFill>
                            <a:srgbClr val="000000"/>
                          </a:solidFill>
                          <a:effectLst/>
                          <a:latin typeface="Calibri" panose="020F0502020204030204" pitchFamily="34" charset="0"/>
                        </a:rPr>
                        <a:t>2 533</a:t>
                      </a:r>
                    </a:p>
                  </a:txBody>
                  <a:tcPr marL="36000" marR="36000" marT="18000" marB="18000" anchor="b"/>
                </a:tc>
                <a:extLst>
                  <a:ext uri="{0D108BD9-81ED-4DB2-BD59-A6C34878D82A}">
                    <a16:rowId xmlns:a16="http://schemas.microsoft.com/office/drawing/2014/main" val="2415787187"/>
                  </a:ext>
                </a:extLst>
              </a:tr>
            </a:tbl>
          </a:graphicData>
        </a:graphic>
      </p:graphicFrame>
      <p:sp>
        <p:nvSpPr>
          <p:cNvPr id="3" name="Tekstiruutu 2">
            <a:extLst>
              <a:ext uri="{FF2B5EF4-FFF2-40B4-BE49-F238E27FC236}">
                <a16:creationId xmlns:a16="http://schemas.microsoft.com/office/drawing/2014/main" id="{12C466F0-64FE-E6CB-F7C4-EF76D25BD878}"/>
              </a:ext>
            </a:extLst>
          </p:cNvPr>
          <p:cNvSpPr txBox="1"/>
          <p:nvPr/>
        </p:nvSpPr>
        <p:spPr>
          <a:xfrm>
            <a:off x="0" y="6519446"/>
            <a:ext cx="7036904" cy="338554"/>
          </a:xfrm>
          <a:prstGeom prst="rect">
            <a:avLst/>
          </a:prstGeom>
          <a:noFill/>
        </p:spPr>
        <p:txBody>
          <a:bodyPr wrap="square" rtlCol="0">
            <a:spAutoFit/>
          </a:bodyPr>
          <a:lstStyle/>
          <a:p>
            <a:r>
              <a:rPr lang="fi-FI" sz="800" dirty="0"/>
              <a:t>Lähde: Väestö: Tilastokeskus; muut tiedot: Kysely Pohjois-Savon kunnille maalis-huhtikuu 2024</a:t>
            </a:r>
          </a:p>
          <a:p>
            <a:r>
              <a:rPr lang="fi-FI" sz="800" dirty="0"/>
              <a:t>1) Ml. valmistus omaan käyttöön</a:t>
            </a:r>
          </a:p>
        </p:txBody>
      </p:sp>
    </p:spTree>
    <p:extLst>
      <p:ext uri="{BB962C8B-B14F-4D97-AF65-F5344CB8AC3E}">
        <p14:creationId xmlns:p14="http://schemas.microsoft.com/office/powerpoint/2010/main" val="10156399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Otsikko 1">
            <a:extLst>
              <a:ext uri="{FF2B5EF4-FFF2-40B4-BE49-F238E27FC236}">
                <a16:creationId xmlns:a16="http://schemas.microsoft.com/office/drawing/2014/main" id="{3E4F8491-AF3F-C14A-BED4-E48810A92E9C}"/>
              </a:ext>
            </a:extLst>
          </p:cNvPr>
          <p:cNvSpPr>
            <a:spLocks noGrp="1"/>
          </p:cNvSpPr>
          <p:nvPr>
            <p:ph type="title"/>
          </p:nvPr>
        </p:nvSpPr>
        <p:spPr>
          <a:xfrm>
            <a:off x="448456" y="365125"/>
            <a:ext cx="11288842" cy="1325563"/>
          </a:xfrm>
        </p:spPr>
        <p:txBody>
          <a:bodyPr>
            <a:normAutofit/>
          </a:bodyPr>
          <a:lstStyle/>
          <a:p>
            <a:r>
              <a:rPr lang="fi-FI" sz="3000" dirty="0"/>
              <a:t>Pohjois-Savon kuntien tilinpäätökset v. 2023 (1 000 € ja €/as.) 5/7 </a:t>
            </a:r>
            <a:br>
              <a:rPr lang="fi-FI" sz="3400" dirty="0"/>
            </a:br>
            <a:r>
              <a:rPr lang="fi-FI" sz="1800" dirty="0"/>
              <a:t>(ml. liikelaitokset) (tiedot sisältävät vain ulkoiset menot ja tulot)</a:t>
            </a:r>
          </a:p>
        </p:txBody>
      </p:sp>
      <p:pic>
        <p:nvPicPr>
          <p:cNvPr id="7" name="Kuva 6">
            <a:extLst>
              <a:ext uri="{FF2B5EF4-FFF2-40B4-BE49-F238E27FC236}">
                <a16:creationId xmlns:a16="http://schemas.microsoft.com/office/drawing/2014/main" id="{34C10C92-2E94-7A44-BD24-737A3C004102}"/>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9755943" y="6332259"/>
            <a:ext cx="2316136" cy="409184"/>
          </a:xfrm>
          <a:prstGeom prst="rect">
            <a:avLst/>
          </a:prstGeom>
        </p:spPr>
      </p:pic>
      <p:graphicFrame>
        <p:nvGraphicFramePr>
          <p:cNvPr id="5" name="Taulukko 4">
            <a:extLst>
              <a:ext uri="{FF2B5EF4-FFF2-40B4-BE49-F238E27FC236}">
                <a16:creationId xmlns:a16="http://schemas.microsoft.com/office/drawing/2014/main" id="{2E08532A-A192-44ED-8EBE-3883634CCFD4}"/>
              </a:ext>
            </a:extLst>
          </p:cNvPr>
          <p:cNvGraphicFramePr>
            <a:graphicFrameLocks noGrp="1"/>
          </p:cNvGraphicFramePr>
          <p:nvPr>
            <p:extLst>
              <p:ext uri="{D42A27DB-BD31-4B8C-83A1-F6EECF244321}">
                <p14:modId xmlns:p14="http://schemas.microsoft.com/office/powerpoint/2010/main" val="1435182981"/>
              </p:ext>
            </p:extLst>
          </p:nvPr>
        </p:nvGraphicFramePr>
        <p:xfrm>
          <a:off x="458877" y="1499814"/>
          <a:ext cx="11376000" cy="4858920"/>
        </p:xfrm>
        <a:graphic>
          <a:graphicData uri="http://schemas.openxmlformats.org/drawingml/2006/table">
            <a:tbl>
              <a:tblPr firstRow="1" bandRow="1">
                <a:tableStyleId>{9D7B26C5-4107-4FEC-AEDC-1716B250A1EF}</a:tableStyleId>
              </a:tblPr>
              <a:tblGrid>
                <a:gridCol w="828000">
                  <a:extLst>
                    <a:ext uri="{9D8B030D-6E8A-4147-A177-3AD203B41FA5}">
                      <a16:colId xmlns:a16="http://schemas.microsoft.com/office/drawing/2014/main" val="3149966210"/>
                    </a:ext>
                  </a:extLst>
                </a:gridCol>
                <a:gridCol w="828000">
                  <a:extLst>
                    <a:ext uri="{9D8B030D-6E8A-4147-A177-3AD203B41FA5}">
                      <a16:colId xmlns:a16="http://schemas.microsoft.com/office/drawing/2014/main" val="582295757"/>
                    </a:ext>
                  </a:extLst>
                </a:gridCol>
                <a:gridCol w="828000">
                  <a:extLst>
                    <a:ext uri="{9D8B030D-6E8A-4147-A177-3AD203B41FA5}">
                      <a16:colId xmlns:a16="http://schemas.microsoft.com/office/drawing/2014/main" val="3483607235"/>
                    </a:ext>
                  </a:extLst>
                </a:gridCol>
                <a:gridCol w="828000">
                  <a:extLst>
                    <a:ext uri="{9D8B030D-6E8A-4147-A177-3AD203B41FA5}">
                      <a16:colId xmlns:a16="http://schemas.microsoft.com/office/drawing/2014/main" val="1057784816"/>
                    </a:ext>
                  </a:extLst>
                </a:gridCol>
                <a:gridCol w="1152000">
                  <a:extLst>
                    <a:ext uri="{9D8B030D-6E8A-4147-A177-3AD203B41FA5}">
                      <a16:colId xmlns:a16="http://schemas.microsoft.com/office/drawing/2014/main" val="2513661225"/>
                    </a:ext>
                  </a:extLst>
                </a:gridCol>
                <a:gridCol w="1116000">
                  <a:extLst>
                    <a:ext uri="{9D8B030D-6E8A-4147-A177-3AD203B41FA5}">
                      <a16:colId xmlns:a16="http://schemas.microsoft.com/office/drawing/2014/main" val="3312164532"/>
                    </a:ext>
                  </a:extLst>
                </a:gridCol>
                <a:gridCol w="828000">
                  <a:extLst>
                    <a:ext uri="{9D8B030D-6E8A-4147-A177-3AD203B41FA5}">
                      <a16:colId xmlns:a16="http://schemas.microsoft.com/office/drawing/2014/main" val="4034823442"/>
                    </a:ext>
                  </a:extLst>
                </a:gridCol>
                <a:gridCol w="828000">
                  <a:extLst>
                    <a:ext uri="{9D8B030D-6E8A-4147-A177-3AD203B41FA5}">
                      <a16:colId xmlns:a16="http://schemas.microsoft.com/office/drawing/2014/main" val="2872086897"/>
                    </a:ext>
                  </a:extLst>
                </a:gridCol>
                <a:gridCol w="828000">
                  <a:extLst>
                    <a:ext uri="{9D8B030D-6E8A-4147-A177-3AD203B41FA5}">
                      <a16:colId xmlns:a16="http://schemas.microsoft.com/office/drawing/2014/main" val="3636052394"/>
                    </a:ext>
                  </a:extLst>
                </a:gridCol>
                <a:gridCol w="828000">
                  <a:extLst>
                    <a:ext uri="{9D8B030D-6E8A-4147-A177-3AD203B41FA5}">
                      <a16:colId xmlns:a16="http://schemas.microsoft.com/office/drawing/2014/main" val="3026694785"/>
                    </a:ext>
                  </a:extLst>
                </a:gridCol>
                <a:gridCol w="828000">
                  <a:extLst>
                    <a:ext uri="{9D8B030D-6E8A-4147-A177-3AD203B41FA5}">
                      <a16:colId xmlns:a16="http://schemas.microsoft.com/office/drawing/2014/main" val="4047165024"/>
                    </a:ext>
                  </a:extLst>
                </a:gridCol>
                <a:gridCol w="828000">
                  <a:extLst>
                    <a:ext uri="{9D8B030D-6E8A-4147-A177-3AD203B41FA5}">
                      <a16:colId xmlns:a16="http://schemas.microsoft.com/office/drawing/2014/main" val="1209765905"/>
                    </a:ext>
                  </a:extLst>
                </a:gridCol>
                <a:gridCol w="828000">
                  <a:extLst>
                    <a:ext uri="{9D8B030D-6E8A-4147-A177-3AD203B41FA5}">
                      <a16:colId xmlns:a16="http://schemas.microsoft.com/office/drawing/2014/main" val="4161660744"/>
                    </a:ext>
                  </a:extLst>
                </a:gridCol>
              </a:tblGrid>
              <a:tr h="214205">
                <a:tc>
                  <a:txBody>
                    <a:bodyPr/>
                    <a:lstStyle/>
                    <a:p>
                      <a:pPr algn="l" fontAlgn="b"/>
                      <a:r>
                        <a:rPr lang="fi-FI" sz="1100" b="0" i="0" u="none" strike="noStrike" dirty="0">
                          <a:solidFill>
                            <a:srgbClr val="000000"/>
                          </a:solidFill>
                          <a:effectLst/>
                          <a:latin typeface="Calibri" panose="020F0502020204030204" pitchFamily="34" charset="0"/>
                        </a:rPr>
                        <a:t>Kunta</a:t>
                      </a:r>
                    </a:p>
                  </a:txBody>
                  <a:tcPr marL="36000" marR="36000" marT="18000" marB="18000" anchor="b"/>
                </a:tc>
                <a:tc>
                  <a:txBody>
                    <a:bodyPr/>
                    <a:lstStyle/>
                    <a:p>
                      <a:pPr algn="r" fontAlgn="b"/>
                      <a:r>
                        <a:rPr lang="fi-FI" sz="1100" b="0" i="0" u="none" strike="noStrike" dirty="0">
                          <a:solidFill>
                            <a:srgbClr val="000000"/>
                          </a:solidFill>
                          <a:effectLst/>
                          <a:latin typeface="Calibri" panose="020F0502020204030204" pitchFamily="34" charset="0"/>
                        </a:rPr>
                        <a:t>Väestö </a:t>
                      </a:r>
                      <a:br>
                        <a:rPr lang="fi-FI" sz="1100" b="0" i="0" u="none" strike="noStrike" dirty="0">
                          <a:solidFill>
                            <a:srgbClr val="000000"/>
                          </a:solidFill>
                          <a:effectLst/>
                          <a:latin typeface="Calibri" panose="020F0502020204030204" pitchFamily="34" charset="0"/>
                        </a:rPr>
                      </a:br>
                      <a:r>
                        <a:rPr lang="fi-FI" sz="1100" b="0" i="0" u="none" strike="noStrike" dirty="0">
                          <a:solidFill>
                            <a:srgbClr val="000000"/>
                          </a:solidFill>
                          <a:effectLst/>
                          <a:latin typeface="Calibri" panose="020F0502020204030204" pitchFamily="34" charset="0"/>
                        </a:rPr>
                        <a:t>31.12.2022</a:t>
                      </a:r>
                    </a:p>
                  </a:txBody>
                  <a:tcPr marL="36000" marR="36000" marT="18000" marB="18000" anchor="b"/>
                </a:tc>
                <a:tc>
                  <a:txBody>
                    <a:bodyPr/>
                    <a:lstStyle/>
                    <a:p>
                      <a:pPr algn="r" fontAlgn="b"/>
                      <a:r>
                        <a:rPr lang="fi-FI" sz="1100" b="1" i="0" u="none" strike="noStrike" dirty="0">
                          <a:solidFill>
                            <a:srgbClr val="000000"/>
                          </a:solidFill>
                          <a:effectLst/>
                          <a:latin typeface="Calibri" panose="020F0502020204030204" pitchFamily="34" charset="0"/>
                        </a:rPr>
                        <a:t>Vuosikate</a:t>
                      </a:r>
                    </a:p>
                  </a:txBody>
                  <a:tcPr marL="36000" marR="36000" marT="18000" marB="18000" anchor="b"/>
                </a:tc>
                <a:tc>
                  <a:txBody>
                    <a:bodyPr/>
                    <a:lstStyle/>
                    <a:p>
                      <a:pPr algn="r" fontAlgn="b"/>
                      <a:r>
                        <a:rPr lang="fi-FI" sz="1100" b="0" i="1" u="none" strike="noStrike" dirty="0">
                          <a:solidFill>
                            <a:srgbClr val="000000"/>
                          </a:solidFill>
                          <a:effectLst/>
                          <a:latin typeface="Calibri" panose="020F0502020204030204" pitchFamily="34" charset="0"/>
                        </a:rPr>
                        <a:t>Vuosikate </a:t>
                      </a:r>
                    </a:p>
                    <a:p>
                      <a:pPr algn="r" fontAlgn="b"/>
                      <a:r>
                        <a:rPr lang="fi-FI" sz="1100" b="0" i="1" u="none" strike="noStrike" dirty="0">
                          <a:solidFill>
                            <a:srgbClr val="000000"/>
                          </a:solidFill>
                          <a:effectLst/>
                          <a:latin typeface="Calibri" panose="020F0502020204030204" pitchFamily="34" charset="0"/>
                        </a:rPr>
                        <a:t>€/as.</a:t>
                      </a:r>
                    </a:p>
                  </a:txBody>
                  <a:tcPr marL="36000" marR="36000" marT="18000" marB="18000" anchor="b"/>
                </a:tc>
                <a:tc>
                  <a:txBody>
                    <a:bodyPr/>
                    <a:lstStyle/>
                    <a:p>
                      <a:pPr algn="r" fontAlgn="b"/>
                      <a:r>
                        <a:rPr lang="fi-FI" sz="1100" b="1" i="0" u="none" strike="noStrike" dirty="0">
                          <a:solidFill>
                            <a:srgbClr val="000000"/>
                          </a:solidFill>
                          <a:effectLst/>
                          <a:latin typeface="Calibri" panose="020F0502020204030204" pitchFamily="34" charset="0"/>
                        </a:rPr>
                        <a:t>Suunnit. mukaiset </a:t>
                      </a:r>
                      <a:br>
                        <a:rPr lang="fi-FI" sz="1100" b="1" i="0" u="none" strike="noStrike" dirty="0">
                          <a:solidFill>
                            <a:srgbClr val="000000"/>
                          </a:solidFill>
                          <a:effectLst/>
                          <a:latin typeface="Calibri" panose="020F0502020204030204" pitchFamily="34" charset="0"/>
                        </a:rPr>
                      </a:br>
                      <a:r>
                        <a:rPr lang="fi-FI" sz="1100" b="1" i="0" u="none" strike="noStrike" dirty="0">
                          <a:solidFill>
                            <a:srgbClr val="000000"/>
                          </a:solidFill>
                          <a:effectLst/>
                          <a:latin typeface="Calibri" panose="020F0502020204030204" pitchFamily="34" charset="0"/>
                        </a:rPr>
                        <a:t>poistot ja arvon-</a:t>
                      </a:r>
                      <a:br>
                        <a:rPr lang="fi-FI" sz="1100" b="1" i="0" u="none" strike="noStrike" dirty="0">
                          <a:solidFill>
                            <a:srgbClr val="000000"/>
                          </a:solidFill>
                          <a:effectLst/>
                          <a:latin typeface="Calibri" panose="020F0502020204030204" pitchFamily="34" charset="0"/>
                        </a:rPr>
                      </a:br>
                      <a:r>
                        <a:rPr lang="fi-FI" sz="1100" b="1" i="0" u="none" strike="noStrike" dirty="0">
                          <a:solidFill>
                            <a:srgbClr val="000000"/>
                          </a:solidFill>
                          <a:effectLst/>
                          <a:latin typeface="Calibri" panose="020F0502020204030204" pitchFamily="34" charset="0"/>
                        </a:rPr>
                        <a:t>alentumiset</a:t>
                      </a:r>
                    </a:p>
                  </a:txBody>
                  <a:tcPr marL="36000" marR="36000" marT="18000" marB="18000" anchor="b"/>
                </a:tc>
                <a:tc>
                  <a:txBody>
                    <a:bodyPr/>
                    <a:lstStyle/>
                    <a:p>
                      <a:pPr algn="r" fontAlgn="b"/>
                      <a:r>
                        <a:rPr lang="fi-FI" sz="1100" b="0" i="1" u="none" strike="noStrike" dirty="0">
                          <a:solidFill>
                            <a:srgbClr val="000000"/>
                          </a:solidFill>
                          <a:effectLst/>
                          <a:latin typeface="Calibri" panose="020F0502020204030204" pitchFamily="34" charset="0"/>
                        </a:rPr>
                        <a:t>Suunnit. mukaiset </a:t>
                      </a:r>
                      <a:br>
                        <a:rPr lang="fi-FI" sz="1100" b="0" i="1" u="none" strike="noStrike" dirty="0">
                          <a:solidFill>
                            <a:srgbClr val="000000"/>
                          </a:solidFill>
                          <a:effectLst/>
                          <a:latin typeface="Calibri" panose="020F0502020204030204" pitchFamily="34" charset="0"/>
                        </a:rPr>
                      </a:br>
                      <a:r>
                        <a:rPr lang="fi-FI" sz="1100" b="0" i="1" u="none" strike="noStrike" dirty="0">
                          <a:solidFill>
                            <a:srgbClr val="000000"/>
                          </a:solidFill>
                          <a:effectLst/>
                          <a:latin typeface="Calibri" panose="020F0502020204030204" pitchFamily="34" charset="0"/>
                        </a:rPr>
                        <a:t>poistot ja arvon-</a:t>
                      </a:r>
                      <a:br>
                        <a:rPr lang="fi-FI" sz="1100" b="0" i="1" u="none" strike="noStrike" dirty="0">
                          <a:solidFill>
                            <a:srgbClr val="000000"/>
                          </a:solidFill>
                          <a:effectLst/>
                          <a:latin typeface="Calibri" panose="020F0502020204030204" pitchFamily="34" charset="0"/>
                        </a:rPr>
                      </a:br>
                      <a:r>
                        <a:rPr lang="fi-FI" sz="1100" b="0" i="1" u="none" strike="noStrike" dirty="0">
                          <a:solidFill>
                            <a:srgbClr val="000000"/>
                          </a:solidFill>
                          <a:effectLst/>
                          <a:latin typeface="Calibri" panose="020F0502020204030204" pitchFamily="34" charset="0"/>
                        </a:rPr>
                        <a:t>alentumiset €/as. </a:t>
                      </a:r>
                    </a:p>
                  </a:txBody>
                  <a:tcPr marL="36000" marR="36000" marT="18000" marB="18000" anchor="b"/>
                </a:tc>
                <a:tc>
                  <a:txBody>
                    <a:bodyPr/>
                    <a:lstStyle/>
                    <a:p>
                      <a:pPr algn="r" fontAlgn="b"/>
                      <a:r>
                        <a:rPr lang="fi-FI" sz="1100" b="1" i="0" u="none" strike="noStrike" dirty="0">
                          <a:solidFill>
                            <a:srgbClr val="000000"/>
                          </a:solidFill>
                          <a:effectLst/>
                          <a:latin typeface="Calibri" panose="020F0502020204030204" pitchFamily="34" charset="0"/>
                        </a:rPr>
                        <a:t>Tilikauden </a:t>
                      </a:r>
                      <a:br>
                        <a:rPr lang="fi-FI" sz="1100" b="1" i="0" u="none" strike="noStrike" dirty="0">
                          <a:solidFill>
                            <a:srgbClr val="000000"/>
                          </a:solidFill>
                          <a:effectLst/>
                          <a:latin typeface="Calibri" panose="020F0502020204030204" pitchFamily="34" charset="0"/>
                        </a:rPr>
                      </a:br>
                      <a:r>
                        <a:rPr lang="fi-FI" sz="1100" b="1" i="0" u="none" strike="noStrike" dirty="0">
                          <a:solidFill>
                            <a:srgbClr val="000000"/>
                          </a:solidFill>
                          <a:effectLst/>
                          <a:latin typeface="Calibri" panose="020F0502020204030204" pitchFamily="34" charset="0"/>
                        </a:rPr>
                        <a:t>tulos</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Tilikauden </a:t>
                      </a:r>
                      <a:br>
                        <a:rPr lang="fi-FI" sz="1100" b="0" i="1" u="none" strike="noStrike">
                          <a:solidFill>
                            <a:srgbClr val="000000"/>
                          </a:solidFill>
                          <a:effectLst/>
                          <a:latin typeface="Calibri" panose="020F0502020204030204" pitchFamily="34" charset="0"/>
                        </a:rPr>
                      </a:br>
                      <a:r>
                        <a:rPr lang="fi-FI" sz="1100" b="0" i="1" u="none" strike="noStrike">
                          <a:solidFill>
                            <a:srgbClr val="000000"/>
                          </a:solidFill>
                          <a:effectLst/>
                          <a:latin typeface="Calibri" panose="020F0502020204030204" pitchFamily="34" charset="0"/>
                        </a:rPr>
                        <a:t>tulos €/as.</a:t>
                      </a:r>
                    </a:p>
                  </a:txBody>
                  <a:tcPr marL="36000" marR="36000" marT="18000" marB="18000" anchor="b"/>
                </a:tc>
                <a:tc>
                  <a:txBody>
                    <a:bodyPr/>
                    <a:lstStyle/>
                    <a:p>
                      <a:pPr algn="r" fontAlgn="b"/>
                      <a:r>
                        <a:rPr lang="fi-FI" sz="1100" b="1" i="0" u="none" strike="noStrike">
                          <a:solidFill>
                            <a:srgbClr val="000000"/>
                          </a:solidFill>
                          <a:effectLst/>
                          <a:latin typeface="Calibri" panose="020F0502020204030204" pitchFamily="34" charset="0"/>
                        </a:rPr>
                        <a:t>Tilikauden </a:t>
                      </a:r>
                      <a:br>
                        <a:rPr lang="fi-FI" sz="1100" b="1" i="0" u="none" strike="noStrike">
                          <a:solidFill>
                            <a:srgbClr val="000000"/>
                          </a:solidFill>
                          <a:effectLst/>
                          <a:latin typeface="Calibri" panose="020F0502020204030204" pitchFamily="34" charset="0"/>
                        </a:rPr>
                      </a:br>
                      <a:r>
                        <a:rPr lang="fi-FI" sz="1100" b="1" i="0" u="none" strike="noStrike">
                          <a:solidFill>
                            <a:srgbClr val="000000"/>
                          </a:solidFill>
                          <a:effectLst/>
                          <a:latin typeface="Calibri" panose="020F0502020204030204" pitchFamily="34" charset="0"/>
                        </a:rPr>
                        <a:t>yli-/alijäämä</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Tilikauden </a:t>
                      </a:r>
                      <a:br>
                        <a:rPr lang="fi-FI" sz="1100" b="0" i="1" u="none" strike="noStrike">
                          <a:solidFill>
                            <a:srgbClr val="000000"/>
                          </a:solidFill>
                          <a:effectLst/>
                          <a:latin typeface="Calibri" panose="020F0502020204030204" pitchFamily="34" charset="0"/>
                        </a:rPr>
                      </a:br>
                      <a:r>
                        <a:rPr lang="fi-FI" sz="1100" b="0" i="1" u="none" strike="noStrike">
                          <a:solidFill>
                            <a:srgbClr val="000000"/>
                          </a:solidFill>
                          <a:effectLst/>
                          <a:latin typeface="Calibri" panose="020F0502020204030204" pitchFamily="34" charset="0"/>
                        </a:rPr>
                        <a:t>yli-/alijäämä </a:t>
                      </a:r>
                      <a:br>
                        <a:rPr lang="fi-FI" sz="1100" b="0" i="1" u="none" strike="noStrike">
                          <a:solidFill>
                            <a:srgbClr val="000000"/>
                          </a:solidFill>
                          <a:effectLst/>
                          <a:latin typeface="Calibri" panose="020F0502020204030204" pitchFamily="34" charset="0"/>
                        </a:rPr>
                      </a:br>
                      <a:r>
                        <a:rPr lang="fi-FI" sz="1100" b="0" i="1" u="none" strike="noStrike">
                          <a:solidFill>
                            <a:srgbClr val="000000"/>
                          </a:solidFill>
                          <a:effectLst/>
                          <a:latin typeface="Calibri" panose="020F0502020204030204" pitchFamily="34" charset="0"/>
                        </a:rPr>
                        <a:t>€/as.</a:t>
                      </a:r>
                    </a:p>
                  </a:txBody>
                  <a:tcPr marL="36000" marR="36000" marT="18000" marB="18000" anchor="b"/>
                </a:tc>
                <a:tc>
                  <a:txBody>
                    <a:bodyPr/>
                    <a:lstStyle/>
                    <a:p>
                      <a:pPr algn="r" fontAlgn="b"/>
                      <a:r>
                        <a:rPr lang="fi-FI" sz="1100" b="1" i="0" u="none" strike="noStrike" dirty="0">
                          <a:solidFill>
                            <a:srgbClr val="000000"/>
                          </a:solidFill>
                          <a:effectLst/>
                          <a:latin typeface="Calibri" panose="020F0502020204030204" pitchFamily="34" charset="0"/>
                        </a:rPr>
                        <a:t>Vuosikate % </a:t>
                      </a:r>
                      <a:br>
                        <a:rPr lang="fi-FI" sz="1100" b="1" i="0" u="none" strike="noStrike" dirty="0">
                          <a:solidFill>
                            <a:srgbClr val="000000"/>
                          </a:solidFill>
                          <a:effectLst/>
                          <a:latin typeface="Calibri" panose="020F0502020204030204" pitchFamily="34" charset="0"/>
                        </a:rPr>
                      </a:br>
                      <a:r>
                        <a:rPr lang="fi-FI" sz="1100" b="1" i="0" u="none" strike="noStrike" dirty="0">
                          <a:solidFill>
                            <a:srgbClr val="000000"/>
                          </a:solidFill>
                          <a:effectLst/>
                          <a:latin typeface="Calibri" panose="020F0502020204030204" pitchFamily="34" charset="0"/>
                        </a:rPr>
                        <a:t>poistoista</a:t>
                      </a:r>
                    </a:p>
                  </a:txBody>
                  <a:tcPr marL="36000" marR="36000" marT="18000" marB="18000" anchor="b"/>
                </a:tc>
                <a:tc>
                  <a:txBody>
                    <a:bodyPr/>
                    <a:lstStyle/>
                    <a:p>
                      <a:pPr algn="r" fontAlgn="b"/>
                      <a:r>
                        <a:rPr lang="fi-FI" sz="1100" b="0" i="1" u="none" strike="noStrike" dirty="0">
                          <a:solidFill>
                            <a:srgbClr val="000000"/>
                          </a:solidFill>
                          <a:effectLst/>
                          <a:latin typeface="Calibri" panose="020F0502020204030204" pitchFamily="34" charset="0"/>
                        </a:rPr>
                        <a:t>Tulovero-</a:t>
                      </a:r>
                      <a:br>
                        <a:rPr lang="fi-FI" sz="1100" b="0" i="1" u="none" strike="noStrike" dirty="0">
                          <a:solidFill>
                            <a:srgbClr val="000000"/>
                          </a:solidFill>
                          <a:effectLst/>
                          <a:latin typeface="Calibri" panose="020F0502020204030204" pitchFamily="34" charset="0"/>
                        </a:rPr>
                      </a:br>
                      <a:r>
                        <a:rPr lang="fi-FI" sz="1100" b="0" i="1" u="none" strike="noStrike" dirty="0">
                          <a:solidFill>
                            <a:srgbClr val="000000"/>
                          </a:solidFill>
                          <a:effectLst/>
                          <a:latin typeface="Calibri" panose="020F0502020204030204" pitchFamily="34" charset="0"/>
                        </a:rPr>
                        <a:t>prosentti </a:t>
                      </a:r>
                      <a:br>
                        <a:rPr lang="fi-FI" sz="1100" b="0" i="1" u="none" strike="noStrike" dirty="0">
                          <a:solidFill>
                            <a:srgbClr val="000000"/>
                          </a:solidFill>
                          <a:effectLst/>
                          <a:latin typeface="Calibri" panose="020F0502020204030204" pitchFamily="34" charset="0"/>
                        </a:rPr>
                      </a:br>
                      <a:r>
                        <a:rPr lang="fi-FI" sz="1100" b="0" i="1" u="none" strike="noStrike" dirty="0">
                          <a:solidFill>
                            <a:srgbClr val="000000"/>
                          </a:solidFill>
                          <a:effectLst/>
                          <a:latin typeface="Calibri" panose="020F0502020204030204" pitchFamily="34" charset="0"/>
                        </a:rPr>
                        <a:t>2023</a:t>
                      </a:r>
                    </a:p>
                  </a:txBody>
                  <a:tcPr marL="36000" marR="36000" marT="18000" marB="18000" anchor="b"/>
                </a:tc>
                <a:tc>
                  <a:txBody>
                    <a:bodyPr/>
                    <a:lstStyle/>
                    <a:p>
                      <a:pPr algn="r" fontAlgn="b"/>
                      <a:r>
                        <a:rPr lang="fi-FI" sz="1100" b="0" i="1" u="none" strike="noStrike" dirty="0">
                          <a:solidFill>
                            <a:srgbClr val="000000"/>
                          </a:solidFill>
                          <a:effectLst/>
                          <a:latin typeface="Calibri" panose="020F0502020204030204" pitchFamily="34" charset="0"/>
                        </a:rPr>
                        <a:t>Efektiivinen </a:t>
                      </a:r>
                      <a:br>
                        <a:rPr lang="fi-FI" sz="1100" b="0" i="1" u="none" strike="noStrike" dirty="0">
                          <a:solidFill>
                            <a:srgbClr val="000000"/>
                          </a:solidFill>
                          <a:effectLst/>
                          <a:latin typeface="Calibri" panose="020F0502020204030204" pitchFamily="34" charset="0"/>
                        </a:rPr>
                      </a:br>
                      <a:r>
                        <a:rPr lang="fi-FI" sz="1100" b="0" i="1" u="none" strike="noStrike" dirty="0">
                          <a:solidFill>
                            <a:srgbClr val="000000"/>
                          </a:solidFill>
                          <a:effectLst/>
                          <a:latin typeface="Calibri" panose="020F0502020204030204" pitchFamily="34" charset="0"/>
                        </a:rPr>
                        <a:t>veroaste v. </a:t>
                      </a:r>
                      <a:br>
                        <a:rPr lang="fi-FI" sz="1100" b="0" i="1" u="none" strike="noStrike" dirty="0">
                          <a:solidFill>
                            <a:srgbClr val="000000"/>
                          </a:solidFill>
                          <a:effectLst/>
                          <a:latin typeface="Calibri" panose="020F0502020204030204" pitchFamily="34" charset="0"/>
                        </a:rPr>
                      </a:br>
                      <a:r>
                        <a:rPr lang="fi-FI" sz="1100" b="0" i="1" u="none" strike="noStrike" dirty="0">
                          <a:solidFill>
                            <a:srgbClr val="000000"/>
                          </a:solidFill>
                          <a:effectLst/>
                          <a:latin typeface="Calibri" panose="020F0502020204030204" pitchFamily="34" charset="0"/>
                        </a:rPr>
                        <a:t>2023 </a:t>
                      </a:r>
                      <a:r>
                        <a:rPr lang="fi-FI" sz="1100" b="0" i="1" u="none" strike="noStrike" baseline="30000" dirty="0">
                          <a:solidFill>
                            <a:srgbClr val="000000"/>
                          </a:solidFill>
                          <a:effectLst/>
                          <a:latin typeface="Calibri" panose="020F0502020204030204" pitchFamily="34" charset="0"/>
                        </a:rPr>
                        <a:t>1)</a:t>
                      </a:r>
                    </a:p>
                  </a:txBody>
                  <a:tcPr marL="36000" marR="36000" marT="18000" marB="18000" anchor="b"/>
                </a:tc>
                <a:extLst>
                  <a:ext uri="{0D108BD9-81ED-4DB2-BD59-A6C34878D82A}">
                    <a16:rowId xmlns:a16="http://schemas.microsoft.com/office/drawing/2014/main" val="314199373"/>
                  </a:ext>
                </a:extLst>
              </a:tr>
              <a:tr h="216000">
                <a:tc>
                  <a:txBody>
                    <a:bodyPr/>
                    <a:lstStyle/>
                    <a:p>
                      <a:pPr algn="l" fontAlgn="b"/>
                      <a:r>
                        <a:rPr lang="fi-FI" sz="1100" b="0" i="0" u="none" strike="noStrike">
                          <a:solidFill>
                            <a:srgbClr val="000000"/>
                          </a:solidFill>
                          <a:effectLst/>
                          <a:latin typeface="Calibri" panose="020F0502020204030204" pitchFamily="34" charset="0"/>
                        </a:rPr>
                        <a:t>Iisalmi</a:t>
                      </a:r>
                    </a:p>
                  </a:txBody>
                  <a:tcPr marL="36000" marR="36000" marT="18000" marB="18000" anchor="b"/>
                </a:tc>
                <a:tc>
                  <a:txBody>
                    <a:bodyPr/>
                    <a:lstStyle/>
                    <a:p>
                      <a:pPr algn="r" fontAlgn="b"/>
                      <a:r>
                        <a:rPr lang="fi-FI" sz="1100" b="0" i="0" u="none" strike="noStrike" dirty="0">
                          <a:solidFill>
                            <a:srgbClr val="000000"/>
                          </a:solidFill>
                          <a:effectLst/>
                          <a:latin typeface="Calibri" panose="020F0502020204030204" pitchFamily="34" charset="0"/>
                        </a:rPr>
                        <a:t>20 801</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14 956</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719</a:t>
                      </a:r>
                    </a:p>
                  </a:txBody>
                  <a:tcPr marL="36000" marR="36000" marT="18000" marB="18000" anchor="b"/>
                </a:tc>
                <a:tc>
                  <a:txBody>
                    <a:bodyPr/>
                    <a:lstStyle/>
                    <a:p>
                      <a:pPr algn="r" fontAlgn="b"/>
                      <a:r>
                        <a:rPr lang="fi-FI" sz="1100" b="0" i="0" u="none" strike="noStrike" dirty="0">
                          <a:solidFill>
                            <a:srgbClr val="000000"/>
                          </a:solidFill>
                          <a:effectLst/>
                          <a:latin typeface="Calibri" panose="020F0502020204030204" pitchFamily="34" charset="0"/>
                        </a:rPr>
                        <a:t>9 920</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477</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5 036</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242</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5 593</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269</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151 %</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7,86</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5,74</a:t>
                      </a:r>
                    </a:p>
                  </a:txBody>
                  <a:tcPr marL="36000" marR="36000" marT="18000" marB="18000" anchor="b"/>
                </a:tc>
                <a:extLst>
                  <a:ext uri="{0D108BD9-81ED-4DB2-BD59-A6C34878D82A}">
                    <a16:rowId xmlns:a16="http://schemas.microsoft.com/office/drawing/2014/main" val="437490672"/>
                  </a:ext>
                </a:extLst>
              </a:tr>
              <a:tr h="216000">
                <a:tc>
                  <a:txBody>
                    <a:bodyPr/>
                    <a:lstStyle/>
                    <a:p>
                      <a:pPr algn="l" fontAlgn="b"/>
                      <a:r>
                        <a:rPr lang="fi-FI" sz="1100" b="0" i="0" u="none" strike="noStrike">
                          <a:solidFill>
                            <a:srgbClr val="000000"/>
                          </a:solidFill>
                          <a:effectLst/>
                          <a:latin typeface="Calibri" panose="020F0502020204030204" pitchFamily="34" charset="0"/>
                        </a:rPr>
                        <a:t>Joroinen</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4 540</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2 233</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492</a:t>
                      </a:r>
                    </a:p>
                  </a:txBody>
                  <a:tcPr marL="36000" marR="36000" marT="18000" marB="18000" anchor="b"/>
                </a:tc>
                <a:tc>
                  <a:txBody>
                    <a:bodyPr/>
                    <a:lstStyle/>
                    <a:p>
                      <a:pPr algn="r" fontAlgn="b"/>
                      <a:r>
                        <a:rPr lang="fi-FI" sz="1100" b="0" i="0" u="none" strike="noStrike" dirty="0">
                          <a:solidFill>
                            <a:srgbClr val="000000"/>
                          </a:solidFill>
                          <a:effectLst/>
                          <a:latin typeface="Calibri" panose="020F0502020204030204" pitchFamily="34" charset="0"/>
                        </a:rPr>
                        <a:t>1 738</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383</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305</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67</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345</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76</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128 %</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8,61</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6,11</a:t>
                      </a:r>
                    </a:p>
                  </a:txBody>
                  <a:tcPr marL="36000" marR="36000" marT="18000" marB="18000" anchor="b"/>
                </a:tc>
                <a:extLst>
                  <a:ext uri="{0D108BD9-81ED-4DB2-BD59-A6C34878D82A}">
                    <a16:rowId xmlns:a16="http://schemas.microsoft.com/office/drawing/2014/main" val="3225111538"/>
                  </a:ext>
                </a:extLst>
              </a:tr>
              <a:tr h="216000">
                <a:tc>
                  <a:txBody>
                    <a:bodyPr/>
                    <a:lstStyle/>
                    <a:p>
                      <a:pPr algn="l" fontAlgn="b"/>
                      <a:r>
                        <a:rPr lang="fi-FI" sz="1100" b="0" i="0" u="none" strike="noStrike">
                          <a:solidFill>
                            <a:srgbClr val="000000"/>
                          </a:solidFill>
                          <a:effectLst/>
                          <a:latin typeface="Calibri" panose="020F0502020204030204" pitchFamily="34" charset="0"/>
                        </a:rPr>
                        <a:t>Kaavi</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2 689</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6</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2</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703</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261</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-697</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-259</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-687</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-255</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1 %</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9,36</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5,98</a:t>
                      </a:r>
                    </a:p>
                  </a:txBody>
                  <a:tcPr marL="36000" marR="36000" marT="18000" marB="18000" anchor="b"/>
                </a:tc>
                <a:extLst>
                  <a:ext uri="{0D108BD9-81ED-4DB2-BD59-A6C34878D82A}">
                    <a16:rowId xmlns:a16="http://schemas.microsoft.com/office/drawing/2014/main" val="2528250241"/>
                  </a:ext>
                </a:extLst>
              </a:tr>
              <a:tr h="216000">
                <a:tc>
                  <a:txBody>
                    <a:bodyPr/>
                    <a:lstStyle/>
                    <a:p>
                      <a:pPr algn="l" fontAlgn="b"/>
                      <a:r>
                        <a:rPr lang="fi-FI" sz="1100" b="0" i="0" u="none" strike="noStrike">
                          <a:solidFill>
                            <a:srgbClr val="000000"/>
                          </a:solidFill>
                          <a:effectLst/>
                          <a:latin typeface="Calibri" panose="020F0502020204030204" pitchFamily="34" charset="0"/>
                        </a:rPr>
                        <a:t>Keitele</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2 029</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-50</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-25</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716</a:t>
                      </a:r>
                    </a:p>
                  </a:txBody>
                  <a:tcPr marL="36000" marR="36000" marT="18000" marB="18000" anchor="b"/>
                </a:tc>
                <a:tc>
                  <a:txBody>
                    <a:bodyPr/>
                    <a:lstStyle/>
                    <a:p>
                      <a:pPr algn="r" fontAlgn="b"/>
                      <a:r>
                        <a:rPr lang="fi-FI" sz="1100" b="0" i="1" u="none" strike="noStrike" dirty="0">
                          <a:solidFill>
                            <a:srgbClr val="000000"/>
                          </a:solidFill>
                          <a:effectLst/>
                          <a:latin typeface="Calibri" panose="020F0502020204030204" pitchFamily="34" charset="0"/>
                        </a:rPr>
                        <a:t>353</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-765</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-377</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-765</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-377</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-7 %</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7,86</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5,28</a:t>
                      </a:r>
                    </a:p>
                  </a:txBody>
                  <a:tcPr marL="36000" marR="36000" marT="18000" marB="18000" anchor="b"/>
                </a:tc>
                <a:extLst>
                  <a:ext uri="{0D108BD9-81ED-4DB2-BD59-A6C34878D82A}">
                    <a16:rowId xmlns:a16="http://schemas.microsoft.com/office/drawing/2014/main" val="4139984260"/>
                  </a:ext>
                </a:extLst>
              </a:tr>
              <a:tr h="216000">
                <a:tc>
                  <a:txBody>
                    <a:bodyPr/>
                    <a:lstStyle/>
                    <a:p>
                      <a:pPr algn="l" fontAlgn="b"/>
                      <a:r>
                        <a:rPr lang="fi-FI" sz="1100" b="0" i="0" u="none" strike="noStrike">
                          <a:solidFill>
                            <a:srgbClr val="000000"/>
                          </a:solidFill>
                          <a:effectLst/>
                          <a:latin typeface="Calibri" panose="020F0502020204030204" pitchFamily="34" charset="0"/>
                        </a:rPr>
                        <a:t>Kiuruvesi</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7 597</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4 474</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589</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3 925</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517</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550</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72</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567</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75</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114 %</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9,11</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6,06</a:t>
                      </a:r>
                    </a:p>
                  </a:txBody>
                  <a:tcPr marL="36000" marR="36000" marT="18000" marB="18000" anchor="b"/>
                </a:tc>
                <a:extLst>
                  <a:ext uri="{0D108BD9-81ED-4DB2-BD59-A6C34878D82A}">
                    <a16:rowId xmlns:a16="http://schemas.microsoft.com/office/drawing/2014/main" val="3008490295"/>
                  </a:ext>
                </a:extLst>
              </a:tr>
              <a:tr h="216000">
                <a:tc>
                  <a:txBody>
                    <a:bodyPr/>
                    <a:lstStyle/>
                    <a:p>
                      <a:pPr algn="l" fontAlgn="b"/>
                      <a:r>
                        <a:rPr lang="fi-FI" sz="1100" b="0" i="0" u="none" strike="noStrike">
                          <a:solidFill>
                            <a:srgbClr val="000000"/>
                          </a:solidFill>
                          <a:effectLst/>
                          <a:latin typeface="Calibri" panose="020F0502020204030204" pitchFamily="34" charset="0"/>
                        </a:rPr>
                        <a:t>Kuopio</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122 594</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56 665</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462</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54 381</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444</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2 283</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19</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2 330</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19</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104 %</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8,11</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6,14</a:t>
                      </a:r>
                    </a:p>
                  </a:txBody>
                  <a:tcPr marL="36000" marR="36000" marT="18000" marB="18000" anchor="b"/>
                </a:tc>
                <a:extLst>
                  <a:ext uri="{0D108BD9-81ED-4DB2-BD59-A6C34878D82A}">
                    <a16:rowId xmlns:a16="http://schemas.microsoft.com/office/drawing/2014/main" val="4287412833"/>
                  </a:ext>
                </a:extLst>
              </a:tr>
              <a:tr h="216000">
                <a:tc>
                  <a:txBody>
                    <a:bodyPr/>
                    <a:lstStyle/>
                    <a:p>
                      <a:pPr algn="l" fontAlgn="b"/>
                      <a:r>
                        <a:rPr lang="fi-FI" sz="1100" b="0" i="0" u="none" strike="noStrike">
                          <a:solidFill>
                            <a:srgbClr val="000000"/>
                          </a:solidFill>
                          <a:effectLst/>
                          <a:latin typeface="Calibri" panose="020F0502020204030204" pitchFamily="34" charset="0"/>
                        </a:rPr>
                        <a:t>Lapinlahti</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9 099</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4 555</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501</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3 383</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372</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1 172</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129</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1 172</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129</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135 %</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8,61</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5,92</a:t>
                      </a:r>
                    </a:p>
                  </a:txBody>
                  <a:tcPr marL="36000" marR="36000" marT="18000" marB="18000" anchor="b"/>
                </a:tc>
                <a:extLst>
                  <a:ext uri="{0D108BD9-81ED-4DB2-BD59-A6C34878D82A}">
                    <a16:rowId xmlns:a16="http://schemas.microsoft.com/office/drawing/2014/main" val="455306341"/>
                  </a:ext>
                </a:extLst>
              </a:tr>
              <a:tr h="216000">
                <a:tc>
                  <a:txBody>
                    <a:bodyPr/>
                    <a:lstStyle/>
                    <a:p>
                      <a:pPr algn="l" fontAlgn="b"/>
                      <a:r>
                        <a:rPr lang="fi-FI" sz="1100" b="0" i="0" u="none" strike="noStrike">
                          <a:solidFill>
                            <a:srgbClr val="000000"/>
                          </a:solidFill>
                          <a:effectLst/>
                          <a:latin typeface="Calibri" panose="020F0502020204030204" pitchFamily="34" charset="0"/>
                        </a:rPr>
                        <a:t>Leppävirta</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9 177</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7 141</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778</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3 717</a:t>
                      </a:r>
                    </a:p>
                  </a:txBody>
                  <a:tcPr marL="36000" marR="36000" marT="18000" marB="18000" anchor="b"/>
                </a:tc>
                <a:tc>
                  <a:txBody>
                    <a:bodyPr/>
                    <a:lstStyle/>
                    <a:p>
                      <a:pPr algn="r" fontAlgn="b"/>
                      <a:r>
                        <a:rPr lang="fi-FI" sz="1100" b="0" i="1" u="none" strike="noStrike" dirty="0">
                          <a:solidFill>
                            <a:srgbClr val="000000"/>
                          </a:solidFill>
                          <a:effectLst/>
                          <a:latin typeface="Calibri" panose="020F0502020204030204" pitchFamily="34" charset="0"/>
                        </a:rPr>
                        <a:t>405</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3 424</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373</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300</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33</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192 %</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8,36</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5,96</a:t>
                      </a:r>
                    </a:p>
                  </a:txBody>
                  <a:tcPr marL="36000" marR="36000" marT="18000" marB="18000" anchor="b"/>
                </a:tc>
                <a:extLst>
                  <a:ext uri="{0D108BD9-81ED-4DB2-BD59-A6C34878D82A}">
                    <a16:rowId xmlns:a16="http://schemas.microsoft.com/office/drawing/2014/main" val="1261528087"/>
                  </a:ext>
                </a:extLst>
              </a:tr>
              <a:tr h="216000">
                <a:tc>
                  <a:txBody>
                    <a:bodyPr/>
                    <a:lstStyle/>
                    <a:p>
                      <a:pPr algn="l" fontAlgn="b"/>
                      <a:r>
                        <a:rPr lang="fi-FI" sz="1100" b="0" i="0" u="none" strike="noStrike">
                          <a:solidFill>
                            <a:srgbClr val="000000"/>
                          </a:solidFill>
                          <a:effectLst/>
                          <a:latin typeface="Calibri" panose="020F0502020204030204" pitchFamily="34" charset="0"/>
                        </a:rPr>
                        <a:t>Pielavesi</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4 140</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2 515</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607</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1 688</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408</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827</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200</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27</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7</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149 %</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9,11</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5,83</a:t>
                      </a:r>
                    </a:p>
                  </a:txBody>
                  <a:tcPr marL="36000" marR="36000" marT="18000" marB="18000" anchor="b"/>
                </a:tc>
                <a:extLst>
                  <a:ext uri="{0D108BD9-81ED-4DB2-BD59-A6C34878D82A}">
                    <a16:rowId xmlns:a16="http://schemas.microsoft.com/office/drawing/2014/main" val="1005159816"/>
                  </a:ext>
                </a:extLst>
              </a:tr>
              <a:tr h="216000">
                <a:tc>
                  <a:txBody>
                    <a:bodyPr/>
                    <a:lstStyle/>
                    <a:p>
                      <a:pPr algn="l" fontAlgn="b"/>
                      <a:r>
                        <a:rPr lang="fi-FI" sz="1100" b="0" i="0" u="none" strike="noStrike">
                          <a:solidFill>
                            <a:srgbClr val="000000"/>
                          </a:solidFill>
                          <a:effectLst/>
                          <a:latin typeface="Calibri" panose="020F0502020204030204" pitchFamily="34" charset="0"/>
                        </a:rPr>
                        <a:t>Rautalampi</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2 964</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392</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132</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1 109</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374</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-717</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-242</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-717</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-242</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35 %</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9,86</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6,65</a:t>
                      </a:r>
                    </a:p>
                  </a:txBody>
                  <a:tcPr marL="36000" marR="36000" marT="18000" marB="18000" anchor="b"/>
                </a:tc>
                <a:extLst>
                  <a:ext uri="{0D108BD9-81ED-4DB2-BD59-A6C34878D82A}">
                    <a16:rowId xmlns:a16="http://schemas.microsoft.com/office/drawing/2014/main" val="2432361618"/>
                  </a:ext>
                </a:extLst>
              </a:tr>
              <a:tr h="216000">
                <a:tc>
                  <a:txBody>
                    <a:bodyPr/>
                    <a:lstStyle/>
                    <a:p>
                      <a:pPr algn="l" fontAlgn="b"/>
                      <a:r>
                        <a:rPr lang="fi-FI" sz="1100" b="0" i="0" u="none" strike="noStrike">
                          <a:solidFill>
                            <a:srgbClr val="000000"/>
                          </a:solidFill>
                          <a:effectLst/>
                          <a:latin typeface="Calibri" panose="020F0502020204030204" pitchFamily="34" charset="0"/>
                        </a:rPr>
                        <a:t>Rautavaara</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1 477</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664</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450</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737</a:t>
                      </a:r>
                    </a:p>
                  </a:txBody>
                  <a:tcPr marL="36000" marR="36000" marT="18000" marB="18000" anchor="b"/>
                </a:tc>
                <a:tc>
                  <a:txBody>
                    <a:bodyPr/>
                    <a:lstStyle/>
                    <a:p>
                      <a:pPr algn="r" fontAlgn="b"/>
                      <a:r>
                        <a:rPr lang="fi-FI" sz="1100" b="0" i="1" u="none" strike="noStrike" dirty="0">
                          <a:solidFill>
                            <a:srgbClr val="000000"/>
                          </a:solidFill>
                          <a:effectLst/>
                          <a:latin typeface="Calibri" panose="020F0502020204030204" pitchFamily="34" charset="0"/>
                        </a:rPr>
                        <a:t>499</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-73</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-49</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-73</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-49</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90 %</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9,36</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5,62</a:t>
                      </a:r>
                    </a:p>
                  </a:txBody>
                  <a:tcPr marL="36000" marR="36000" marT="18000" marB="18000" anchor="b"/>
                </a:tc>
                <a:extLst>
                  <a:ext uri="{0D108BD9-81ED-4DB2-BD59-A6C34878D82A}">
                    <a16:rowId xmlns:a16="http://schemas.microsoft.com/office/drawing/2014/main" val="3756294331"/>
                  </a:ext>
                </a:extLst>
              </a:tr>
              <a:tr h="216000">
                <a:tc>
                  <a:txBody>
                    <a:bodyPr/>
                    <a:lstStyle/>
                    <a:p>
                      <a:pPr algn="l" fontAlgn="b"/>
                      <a:r>
                        <a:rPr lang="fi-FI" sz="1100" b="0" i="0" u="none" strike="noStrike">
                          <a:solidFill>
                            <a:srgbClr val="000000"/>
                          </a:solidFill>
                          <a:effectLst/>
                          <a:latin typeface="Calibri" panose="020F0502020204030204" pitchFamily="34" charset="0"/>
                        </a:rPr>
                        <a:t>Siilinjärvi</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21 232</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8 111</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382</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8 561</a:t>
                      </a:r>
                    </a:p>
                  </a:txBody>
                  <a:tcPr marL="36000" marR="36000" marT="18000" marB="18000" anchor="b"/>
                </a:tc>
                <a:tc>
                  <a:txBody>
                    <a:bodyPr/>
                    <a:lstStyle/>
                    <a:p>
                      <a:pPr algn="r" fontAlgn="b"/>
                      <a:r>
                        <a:rPr lang="fi-FI" sz="1100" b="0" i="1" u="none" strike="noStrike" dirty="0">
                          <a:solidFill>
                            <a:srgbClr val="000000"/>
                          </a:solidFill>
                          <a:effectLst/>
                          <a:latin typeface="Calibri" panose="020F0502020204030204" pitchFamily="34" charset="0"/>
                        </a:rPr>
                        <a:t>403</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-449</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-21</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-434</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-20</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95 %</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9,36</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7,14</a:t>
                      </a:r>
                    </a:p>
                  </a:txBody>
                  <a:tcPr marL="36000" marR="36000" marT="18000" marB="18000" anchor="b"/>
                </a:tc>
                <a:extLst>
                  <a:ext uri="{0D108BD9-81ED-4DB2-BD59-A6C34878D82A}">
                    <a16:rowId xmlns:a16="http://schemas.microsoft.com/office/drawing/2014/main" val="3736994870"/>
                  </a:ext>
                </a:extLst>
              </a:tr>
              <a:tr h="216000">
                <a:tc>
                  <a:txBody>
                    <a:bodyPr/>
                    <a:lstStyle/>
                    <a:p>
                      <a:pPr algn="l" fontAlgn="b"/>
                      <a:r>
                        <a:rPr lang="fi-FI" sz="1100" b="0" i="0" u="none" strike="noStrike">
                          <a:solidFill>
                            <a:srgbClr val="000000"/>
                          </a:solidFill>
                          <a:effectLst/>
                          <a:latin typeface="Calibri" panose="020F0502020204030204" pitchFamily="34" charset="0"/>
                        </a:rPr>
                        <a:t>Sonkajärvi</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3 672</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2 685</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731</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1 227</a:t>
                      </a:r>
                    </a:p>
                  </a:txBody>
                  <a:tcPr marL="36000" marR="36000" marT="18000" marB="18000" anchor="b"/>
                </a:tc>
                <a:tc>
                  <a:txBody>
                    <a:bodyPr/>
                    <a:lstStyle/>
                    <a:p>
                      <a:pPr algn="r" fontAlgn="b"/>
                      <a:r>
                        <a:rPr lang="fi-FI" sz="1100" b="0" i="1" u="none" strike="noStrike" dirty="0">
                          <a:solidFill>
                            <a:srgbClr val="000000"/>
                          </a:solidFill>
                          <a:effectLst/>
                          <a:latin typeface="Calibri" panose="020F0502020204030204" pitchFamily="34" charset="0"/>
                        </a:rPr>
                        <a:t>334</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1 459</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397</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922</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251</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219 %</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8,61</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5,63</a:t>
                      </a:r>
                    </a:p>
                  </a:txBody>
                  <a:tcPr marL="36000" marR="36000" marT="18000" marB="18000" anchor="b"/>
                </a:tc>
                <a:extLst>
                  <a:ext uri="{0D108BD9-81ED-4DB2-BD59-A6C34878D82A}">
                    <a16:rowId xmlns:a16="http://schemas.microsoft.com/office/drawing/2014/main" val="3750553939"/>
                  </a:ext>
                </a:extLst>
              </a:tr>
              <a:tr h="216000">
                <a:tc>
                  <a:txBody>
                    <a:bodyPr/>
                    <a:lstStyle/>
                    <a:p>
                      <a:pPr algn="l" fontAlgn="b"/>
                      <a:r>
                        <a:rPr lang="fi-FI" sz="1100" b="0" i="0" u="none" strike="noStrike">
                          <a:solidFill>
                            <a:srgbClr val="000000"/>
                          </a:solidFill>
                          <a:effectLst/>
                          <a:latin typeface="Calibri" panose="020F0502020204030204" pitchFamily="34" charset="0"/>
                        </a:rPr>
                        <a:t>Suonenjoki</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6 763</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2 748</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406</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2 860</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423</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25</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4</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25</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4</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96 %</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9,11</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6,29</a:t>
                      </a:r>
                    </a:p>
                  </a:txBody>
                  <a:tcPr marL="36000" marR="36000" marT="18000" marB="18000" anchor="b"/>
                </a:tc>
                <a:extLst>
                  <a:ext uri="{0D108BD9-81ED-4DB2-BD59-A6C34878D82A}">
                    <a16:rowId xmlns:a16="http://schemas.microsoft.com/office/drawing/2014/main" val="2899806150"/>
                  </a:ext>
                </a:extLst>
              </a:tr>
              <a:tr h="216000">
                <a:tc>
                  <a:txBody>
                    <a:bodyPr/>
                    <a:lstStyle/>
                    <a:p>
                      <a:pPr algn="l" fontAlgn="b"/>
                      <a:r>
                        <a:rPr lang="fi-FI" sz="1100" b="0" i="0" u="none" strike="noStrike">
                          <a:solidFill>
                            <a:srgbClr val="000000"/>
                          </a:solidFill>
                          <a:effectLst/>
                          <a:latin typeface="Calibri" panose="020F0502020204030204" pitchFamily="34" charset="0"/>
                        </a:rPr>
                        <a:t>Tervo</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1 441</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227</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158</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297</a:t>
                      </a:r>
                    </a:p>
                  </a:txBody>
                  <a:tcPr marL="36000" marR="36000" marT="18000" marB="18000" anchor="b"/>
                </a:tc>
                <a:tc>
                  <a:txBody>
                    <a:bodyPr/>
                    <a:lstStyle/>
                    <a:p>
                      <a:pPr algn="r" fontAlgn="b"/>
                      <a:r>
                        <a:rPr lang="fi-FI" sz="1100" b="0" i="1" u="none" strike="noStrike" dirty="0">
                          <a:solidFill>
                            <a:srgbClr val="000000"/>
                          </a:solidFill>
                          <a:effectLst/>
                          <a:latin typeface="Calibri" panose="020F0502020204030204" pitchFamily="34" charset="0"/>
                        </a:rPr>
                        <a:t>206</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-70</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-49</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-62</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-43</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76 %</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8,86</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5,63</a:t>
                      </a:r>
                    </a:p>
                  </a:txBody>
                  <a:tcPr marL="36000" marR="36000" marT="18000" marB="18000" anchor="b"/>
                </a:tc>
                <a:extLst>
                  <a:ext uri="{0D108BD9-81ED-4DB2-BD59-A6C34878D82A}">
                    <a16:rowId xmlns:a16="http://schemas.microsoft.com/office/drawing/2014/main" val="161305396"/>
                  </a:ext>
                </a:extLst>
              </a:tr>
              <a:tr h="216000">
                <a:tc>
                  <a:txBody>
                    <a:bodyPr/>
                    <a:lstStyle/>
                    <a:p>
                      <a:pPr algn="l" fontAlgn="b"/>
                      <a:r>
                        <a:rPr lang="fi-FI" sz="1100" b="0" i="0" u="none" strike="noStrike">
                          <a:solidFill>
                            <a:srgbClr val="000000"/>
                          </a:solidFill>
                          <a:effectLst/>
                          <a:latin typeface="Calibri" panose="020F0502020204030204" pitchFamily="34" charset="0"/>
                        </a:rPr>
                        <a:t>Tuusniemi</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2 394</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-274</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-114</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929</a:t>
                      </a:r>
                    </a:p>
                  </a:txBody>
                  <a:tcPr marL="36000" marR="36000" marT="18000" marB="18000" anchor="b"/>
                </a:tc>
                <a:tc>
                  <a:txBody>
                    <a:bodyPr/>
                    <a:lstStyle/>
                    <a:p>
                      <a:pPr algn="r" fontAlgn="b"/>
                      <a:r>
                        <a:rPr lang="fi-FI" sz="1100" b="0" i="1" u="none" strike="noStrike" dirty="0">
                          <a:solidFill>
                            <a:srgbClr val="000000"/>
                          </a:solidFill>
                          <a:effectLst/>
                          <a:latin typeface="Calibri" panose="020F0502020204030204" pitchFamily="34" charset="0"/>
                        </a:rPr>
                        <a:t>388</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-1 203</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-503</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-1 092</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-456</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-29 %</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9,36</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6,04</a:t>
                      </a:r>
                    </a:p>
                  </a:txBody>
                  <a:tcPr marL="36000" marR="36000" marT="18000" marB="18000" anchor="b"/>
                </a:tc>
                <a:extLst>
                  <a:ext uri="{0D108BD9-81ED-4DB2-BD59-A6C34878D82A}">
                    <a16:rowId xmlns:a16="http://schemas.microsoft.com/office/drawing/2014/main" val="1743984363"/>
                  </a:ext>
                </a:extLst>
              </a:tr>
              <a:tr h="216000">
                <a:tc>
                  <a:txBody>
                    <a:bodyPr/>
                    <a:lstStyle/>
                    <a:p>
                      <a:pPr algn="l" fontAlgn="b"/>
                      <a:r>
                        <a:rPr lang="fi-FI" sz="1100" b="0" i="0" u="none" strike="noStrike">
                          <a:solidFill>
                            <a:srgbClr val="000000"/>
                          </a:solidFill>
                          <a:effectLst/>
                          <a:latin typeface="Calibri" panose="020F0502020204030204" pitchFamily="34" charset="0"/>
                        </a:rPr>
                        <a:t>Varkaus</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19 759</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8 311</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421</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7 632</a:t>
                      </a:r>
                    </a:p>
                  </a:txBody>
                  <a:tcPr marL="36000" marR="36000" marT="18000" marB="18000" anchor="b"/>
                </a:tc>
                <a:tc>
                  <a:txBody>
                    <a:bodyPr/>
                    <a:lstStyle/>
                    <a:p>
                      <a:pPr algn="r" fontAlgn="b"/>
                      <a:r>
                        <a:rPr lang="fi-FI" sz="1100" b="0" i="1" u="none" strike="noStrike" dirty="0">
                          <a:solidFill>
                            <a:srgbClr val="000000"/>
                          </a:solidFill>
                          <a:effectLst/>
                          <a:latin typeface="Calibri" panose="020F0502020204030204" pitchFamily="34" charset="0"/>
                        </a:rPr>
                        <a:t>386</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679</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34</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29</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1</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109 %</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8,36</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6,21</a:t>
                      </a:r>
                    </a:p>
                  </a:txBody>
                  <a:tcPr marL="36000" marR="36000" marT="18000" marB="18000" anchor="b"/>
                </a:tc>
                <a:extLst>
                  <a:ext uri="{0D108BD9-81ED-4DB2-BD59-A6C34878D82A}">
                    <a16:rowId xmlns:a16="http://schemas.microsoft.com/office/drawing/2014/main" val="2485195342"/>
                  </a:ext>
                </a:extLst>
              </a:tr>
              <a:tr h="216000">
                <a:tc>
                  <a:txBody>
                    <a:bodyPr/>
                    <a:lstStyle/>
                    <a:p>
                      <a:pPr algn="l" fontAlgn="b"/>
                      <a:r>
                        <a:rPr lang="fi-FI" sz="1100" b="0" i="0" u="none" strike="noStrike">
                          <a:solidFill>
                            <a:srgbClr val="000000"/>
                          </a:solidFill>
                          <a:effectLst/>
                          <a:latin typeface="Calibri" panose="020F0502020204030204" pitchFamily="34" charset="0"/>
                        </a:rPr>
                        <a:t>Vesanto</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1 894</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942</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497</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912</a:t>
                      </a:r>
                    </a:p>
                  </a:txBody>
                  <a:tcPr marL="36000" marR="36000" marT="18000" marB="18000" anchor="b"/>
                </a:tc>
                <a:tc>
                  <a:txBody>
                    <a:bodyPr/>
                    <a:lstStyle/>
                    <a:p>
                      <a:pPr algn="r" fontAlgn="b"/>
                      <a:r>
                        <a:rPr lang="fi-FI" sz="1100" b="0" i="1" u="none" strike="noStrike" dirty="0">
                          <a:solidFill>
                            <a:srgbClr val="000000"/>
                          </a:solidFill>
                          <a:effectLst/>
                          <a:latin typeface="Calibri" panose="020F0502020204030204" pitchFamily="34" charset="0"/>
                        </a:rPr>
                        <a:t>482</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30</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16</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30</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16</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103 %</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9,11</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5,72</a:t>
                      </a:r>
                    </a:p>
                  </a:txBody>
                  <a:tcPr marL="36000" marR="36000" marT="18000" marB="18000" anchor="b"/>
                </a:tc>
                <a:extLst>
                  <a:ext uri="{0D108BD9-81ED-4DB2-BD59-A6C34878D82A}">
                    <a16:rowId xmlns:a16="http://schemas.microsoft.com/office/drawing/2014/main" val="3570489955"/>
                  </a:ext>
                </a:extLst>
              </a:tr>
              <a:tr h="216000">
                <a:tc>
                  <a:txBody>
                    <a:bodyPr/>
                    <a:lstStyle/>
                    <a:p>
                      <a:pPr algn="l" fontAlgn="b"/>
                      <a:r>
                        <a:rPr lang="fi-FI" sz="1100" b="0" i="0" u="none" strike="noStrike">
                          <a:solidFill>
                            <a:srgbClr val="000000"/>
                          </a:solidFill>
                          <a:effectLst/>
                          <a:latin typeface="Calibri" panose="020F0502020204030204" pitchFamily="34" charset="0"/>
                        </a:rPr>
                        <a:t>Vieremä</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3 427</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3 122</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911</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1 108</a:t>
                      </a:r>
                    </a:p>
                  </a:txBody>
                  <a:tcPr marL="36000" marR="36000" marT="18000" marB="18000" anchor="b"/>
                </a:tc>
                <a:tc>
                  <a:txBody>
                    <a:bodyPr/>
                    <a:lstStyle/>
                    <a:p>
                      <a:pPr algn="r" fontAlgn="b"/>
                      <a:r>
                        <a:rPr lang="fi-FI" sz="1100" b="0" i="1" u="none" strike="noStrike" dirty="0">
                          <a:solidFill>
                            <a:srgbClr val="000000"/>
                          </a:solidFill>
                          <a:effectLst/>
                          <a:latin typeface="Calibri" panose="020F0502020204030204" pitchFamily="34" charset="0"/>
                        </a:rPr>
                        <a:t>323</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2 015</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588</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1 245</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363</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282 %</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8,36</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5,74</a:t>
                      </a:r>
                    </a:p>
                  </a:txBody>
                  <a:tcPr marL="36000" marR="36000" marT="18000" marB="18000" anchor="b"/>
                </a:tc>
                <a:extLst>
                  <a:ext uri="{0D108BD9-81ED-4DB2-BD59-A6C34878D82A}">
                    <a16:rowId xmlns:a16="http://schemas.microsoft.com/office/drawing/2014/main" val="389491602"/>
                  </a:ext>
                </a:extLst>
              </a:tr>
              <a:tr h="216000">
                <a:tc>
                  <a:txBody>
                    <a:bodyPr/>
                    <a:lstStyle/>
                    <a:p>
                      <a:pPr algn="l" fontAlgn="b"/>
                      <a:r>
                        <a:rPr lang="fi-FI" sz="1100" b="1" i="0" u="none" strike="noStrike">
                          <a:solidFill>
                            <a:srgbClr val="000000"/>
                          </a:solidFill>
                          <a:effectLst/>
                          <a:latin typeface="Calibri" panose="020F0502020204030204" pitchFamily="34" charset="0"/>
                        </a:rPr>
                        <a:t>Pohjois-Savo</a:t>
                      </a:r>
                    </a:p>
                  </a:txBody>
                  <a:tcPr marL="36000" marR="36000" marT="18000" marB="18000" anchor="b"/>
                </a:tc>
                <a:tc>
                  <a:txBody>
                    <a:bodyPr/>
                    <a:lstStyle/>
                    <a:p>
                      <a:pPr algn="r" fontAlgn="b"/>
                      <a:r>
                        <a:rPr lang="fi-FI" sz="1100" b="1" i="0" u="none" strike="noStrike">
                          <a:solidFill>
                            <a:srgbClr val="000000"/>
                          </a:solidFill>
                          <a:effectLst/>
                          <a:latin typeface="Calibri" panose="020F0502020204030204" pitchFamily="34" charset="0"/>
                        </a:rPr>
                        <a:t>247 689</a:t>
                      </a:r>
                    </a:p>
                  </a:txBody>
                  <a:tcPr marL="36000" marR="36000" marT="18000" marB="18000" anchor="b"/>
                </a:tc>
                <a:tc>
                  <a:txBody>
                    <a:bodyPr/>
                    <a:lstStyle/>
                    <a:p>
                      <a:pPr algn="r" fontAlgn="b"/>
                      <a:r>
                        <a:rPr lang="fi-FI" sz="1100" b="1" i="0" u="none" strike="noStrike">
                          <a:solidFill>
                            <a:srgbClr val="000000"/>
                          </a:solidFill>
                          <a:effectLst/>
                          <a:latin typeface="Calibri" panose="020F0502020204030204" pitchFamily="34" charset="0"/>
                        </a:rPr>
                        <a:t>119 423</a:t>
                      </a:r>
                    </a:p>
                  </a:txBody>
                  <a:tcPr marL="36000" marR="36000" marT="18000" marB="18000" anchor="b"/>
                </a:tc>
                <a:tc>
                  <a:txBody>
                    <a:bodyPr/>
                    <a:lstStyle/>
                    <a:p>
                      <a:pPr algn="r" fontAlgn="b"/>
                      <a:r>
                        <a:rPr lang="fi-FI" sz="1100" b="1" i="1" u="none" strike="noStrike">
                          <a:solidFill>
                            <a:srgbClr val="000000"/>
                          </a:solidFill>
                          <a:effectLst/>
                          <a:latin typeface="Calibri" panose="020F0502020204030204" pitchFamily="34" charset="0"/>
                        </a:rPr>
                        <a:t>482</a:t>
                      </a:r>
                    </a:p>
                  </a:txBody>
                  <a:tcPr marL="36000" marR="36000" marT="18000" marB="18000" anchor="b"/>
                </a:tc>
                <a:tc>
                  <a:txBody>
                    <a:bodyPr/>
                    <a:lstStyle/>
                    <a:p>
                      <a:pPr algn="r" fontAlgn="b"/>
                      <a:r>
                        <a:rPr lang="fi-FI" sz="1100" b="1" i="0" u="none" strike="noStrike">
                          <a:solidFill>
                            <a:srgbClr val="000000"/>
                          </a:solidFill>
                          <a:effectLst/>
                          <a:latin typeface="Calibri" panose="020F0502020204030204" pitchFamily="34" charset="0"/>
                        </a:rPr>
                        <a:t>105 543</a:t>
                      </a:r>
                    </a:p>
                  </a:txBody>
                  <a:tcPr marL="36000" marR="36000" marT="18000" marB="18000" anchor="b"/>
                </a:tc>
                <a:tc>
                  <a:txBody>
                    <a:bodyPr/>
                    <a:lstStyle/>
                    <a:p>
                      <a:pPr algn="r" fontAlgn="b"/>
                      <a:r>
                        <a:rPr lang="fi-FI" sz="1100" b="1" i="1" u="none" strike="noStrike" dirty="0">
                          <a:solidFill>
                            <a:srgbClr val="000000"/>
                          </a:solidFill>
                          <a:effectLst/>
                          <a:latin typeface="Calibri" panose="020F0502020204030204" pitchFamily="34" charset="0"/>
                        </a:rPr>
                        <a:t>426</a:t>
                      </a:r>
                    </a:p>
                  </a:txBody>
                  <a:tcPr marL="36000" marR="36000" marT="18000" marB="18000" anchor="b"/>
                </a:tc>
                <a:tc>
                  <a:txBody>
                    <a:bodyPr/>
                    <a:lstStyle/>
                    <a:p>
                      <a:pPr algn="r" fontAlgn="b"/>
                      <a:r>
                        <a:rPr lang="fi-FI" sz="1100" b="1" i="0" u="none" strike="noStrike">
                          <a:solidFill>
                            <a:srgbClr val="000000"/>
                          </a:solidFill>
                          <a:effectLst/>
                          <a:latin typeface="Calibri" panose="020F0502020204030204" pitchFamily="34" charset="0"/>
                        </a:rPr>
                        <a:t>13 831</a:t>
                      </a:r>
                    </a:p>
                  </a:txBody>
                  <a:tcPr marL="36000" marR="36000" marT="18000" marB="18000" anchor="b"/>
                </a:tc>
                <a:tc>
                  <a:txBody>
                    <a:bodyPr/>
                    <a:lstStyle/>
                    <a:p>
                      <a:pPr algn="r" fontAlgn="b"/>
                      <a:r>
                        <a:rPr lang="fi-FI" sz="1100" b="1" i="1" u="none" strike="noStrike">
                          <a:solidFill>
                            <a:srgbClr val="000000"/>
                          </a:solidFill>
                          <a:effectLst/>
                          <a:latin typeface="Calibri" panose="020F0502020204030204" pitchFamily="34" charset="0"/>
                        </a:rPr>
                        <a:t>56</a:t>
                      </a:r>
                    </a:p>
                  </a:txBody>
                  <a:tcPr marL="36000" marR="36000" marT="18000" marB="18000" anchor="b"/>
                </a:tc>
                <a:tc>
                  <a:txBody>
                    <a:bodyPr/>
                    <a:lstStyle/>
                    <a:p>
                      <a:pPr algn="r" fontAlgn="b"/>
                      <a:r>
                        <a:rPr lang="fi-FI" sz="1100" b="1" i="0" u="none" strike="noStrike">
                          <a:solidFill>
                            <a:srgbClr val="000000"/>
                          </a:solidFill>
                          <a:effectLst/>
                          <a:latin typeface="Calibri" panose="020F0502020204030204" pitchFamily="34" charset="0"/>
                        </a:rPr>
                        <a:t>8 755</a:t>
                      </a:r>
                    </a:p>
                  </a:txBody>
                  <a:tcPr marL="36000" marR="36000" marT="18000" marB="18000" anchor="b"/>
                </a:tc>
                <a:tc>
                  <a:txBody>
                    <a:bodyPr/>
                    <a:lstStyle/>
                    <a:p>
                      <a:pPr algn="r" fontAlgn="b"/>
                      <a:r>
                        <a:rPr lang="fi-FI" sz="1100" b="1" i="1" u="none" strike="noStrike">
                          <a:solidFill>
                            <a:srgbClr val="000000"/>
                          </a:solidFill>
                          <a:effectLst/>
                          <a:latin typeface="Calibri" panose="020F0502020204030204" pitchFamily="34" charset="0"/>
                        </a:rPr>
                        <a:t>35</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113 %</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8,38</a:t>
                      </a:r>
                    </a:p>
                  </a:txBody>
                  <a:tcPr marL="36000" marR="36000" marT="18000" marB="18000" anchor="b"/>
                </a:tc>
                <a:tc>
                  <a:txBody>
                    <a:bodyPr/>
                    <a:lstStyle/>
                    <a:p>
                      <a:pPr algn="l" fontAlgn="b"/>
                      <a:endParaRPr lang="fi-FI" sz="1100" b="0" i="1" u="none" strike="noStrike" dirty="0">
                        <a:solidFill>
                          <a:srgbClr val="000000"/>
                        </a:solidFill>
                        <a:effectLst/>
                        <a:latin typeface="Calibri" panose="020F0502020204030204" pitchFamily="34" charset="0"/>
                      </a:endParaRPr>
                    </a:p>
                  </a:txBody>
                  <a:tcPr marL="36000" marR="36000" marT="18000" marB="18000" anchor="b"/>
                </a:tc>
                <a:extLst>
                  <a:ext uri="{0D108BD9-81ED-4DB2-BD59-A6C34878D82A}">
                    <a16:rowId xmlns:a16="http://schemas.microsoft.com/office/drawing/2014/main" val="2415787187"/>
                  </a:ext>
                </a:extLst>
              </a:tr>
            </a:tbl>
          </a:graphicData>
        </a:graphic>
      </p:graphicFrame>
      <p:sp>
        <p:nvSpPr>
          <p:cNvPr id="6" name="Tekstiruutu 5">
            <a:extLst>
              <a:ext uri="{FF2B5EF4-FFF2-40B4-BE49-F238E27FC236}">
                <a16:creationId xmlns:a16="http://schemas.microsoft.com/office/drawing/2014/main" id="{B279716D-B1BB-4F6A-8FB8-FD8A46F5EBF1}"/>
              </a:ext>
            </a:extLst>
          </p:cNvPr>
          <p:cNvSpPr txBox="1"/>
          <p:nvPr/>
        </p:nvSpPr>
        <p:spPr>
          <a:xfrm>
            <a:off x="0" y="6538447"/>
            <a:ext cx="7881730" cy="338554"/>
          </a:xfrm>
          <a:prstGeom prst="rect">
            <a:avLst/>
          </a:prstGeom>
          <a:noFill/>
        </p:spPr>
        <p:txBody>
          <a:bodyPr wrap="square" rtlCol="0">
            <a:spAutoFit/>
          </a:bodyPr>
          <a:lstStyle/>
          <a:p>
            <a:r>
              <a:rPr lang="fi-FI" sz="800" dirty="0"/>
              <a:t>Lähde: Väestö: Tilastokeskus; muut tiedot: Kysely Pohjois-Savon kunnille maalis-huhtikuu 2024</a:t>
            </a:r>
          </a:p>
          <a:p>
            <a:r>
              <a:rPr lang="fi-FI" sz="800" dirty="0"/>
              <a:t>1) Efektiivinen veroaste ilmoittaa maksuunpannun kunnallisveron suhteen ansiotuloihin.</a:t>
            </a:r>
          </a:p>
        </p:txBody>
      </p:sp>
    </p:spTree>
    <p:extLst>
      <p:ext uri="{BB962C8B-B14F-4D97-AF65-F5344CB8AC3E}">
        <p14:creationId xmlns:p14="http://schemas.microsoft.com/office/powerpoint/2010/main" val="10453657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Otsikko 1">
            <a:extLst>
              <a:ext uri="{FF2B5EF4-FFF2-40B4-BE49-F238E27FC236}">
                <a16:creationId xmlns:a16="http://schemas.microsoft.com/office/drawing/2014/main" id="{3E4F8491-AF3F-C14A-BED4-E48810A92E9C}"/>
              </a:ext>
            </a:extLst>
          </p:cNvPr>
          <p:cNvSpPr>
            <a:spLocks noGrp="1"/>
          </p:cNvSpPr>
          <p:nvPr>
            <p:ph type="title"/>
          </p:nvPr>
        </p:nvSpPr>
        <p:spPr>
          <a:xfrm>
            <a:off x="448456" y="365125"/>
            <a:ext cx="11288842" cy="1325563"/>
          </a:xfrm>
        </p:spPr>
        <p:txBody>
          <a:bodyPr>
            <a:normAutofit/>
          </a:bodyPr>
          <a:lstStyle/>
          <a:p>
            <a:r>
              <a:rPr lang="fi-FI" sz="3000" dirty="0"/>
              <a:t>Pohjois-Savon kuntien tilinpäätökset v. 2023 (1 000 € ja €/as.) 6/7 </a:t>
            </a:r>
            <a:br>
              <a:rPr lang="fi-FI" sz="3400" dirty="0"/>
            </a:br>
            <a:r>
              <a:rPr lang="fi-FI" sz="1800" dirty="0"/>
              <a:t>(ml. liikelaitokset) (tiedot sisältävät vain ulkoiset menot ja tulot)</a:t>
            </a:r>
          </a:p>
        </p:txBody>
      </p:sp>
      <p:pic>
        <p:nvPicPr>
          <p:cNvPr id="7" name="Kuva 6">
            <a:extLst>
              <a:ext uri="{FF2B5EF4-FFF2-40B4-BE49-F238E27FC236}">
                <a16:creationId xmlns:a16="http://schemas.microsoft.com/office/drawing/2014/main" id="{34C10C92-2E94-7A44-BD24-737A3C004102}"/>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9755943" y="6332259"/>
            <a:ext cx="2316136" cy="409184"/>
          </a:xfrm>
          <a:prstGeom prst="rect">
            <a:avLst/>
          </a:prstGeom>
        </p:spPr>
      </p:pic>
      <p:graphicFrame>
        <p:nvGraphicFramePr>
          <p:cNvPr id="5" name="Taulukko 4">
            <a:extLst>
              <a:ext uri="{FF2B5EF4-FFF2-40B4-BE49-F238E27FC236}">
                <a16:creationId xmlns:a16="http://schemas.microsoft.com/office/drawing/2014/main" id="{F5D96805-725C-4679-83DD-DED86C9801C6}"/>
              </a:ext>
            </a:extLst>
          </p:cNvPr>
          <p:cNvGraphicFramePr>
            <a:graphicFrameLocks noGrp="1"/>
          </p:cNvGraphicFramePr>
          <p:nvPr>
            <p:extLst>
              <p:ext uri="{D42A27DB-BD31-4B8C-83A1-F6EECF244321}">
                <p14:modId xmlns:p14="http://schemas.microsoft.com/office/powerpoint/2010/main" val="668294227"/>
              </p:ext>
            </p:extLst>
          </p:nvPr>
        </p:nvGraphicFramePr>
        <p:xfrm>
          <a:off x="1484877" y="1495164"/>
          <a:ext cx="9180000" cy="4858920"/>
        </p:xfrm>
        <a:graphic>
          <a:graphicData uri="http://schemas.openxmlformats.org/drawingml/2006/table">
            <a:tbl>
              <a:tblPr firstRow="1" bandRow="1">
                <a:tableStyleId>{9D7B26C5-4107-4FEC-AEDC-1716B250A1EF}</a:tableStyleId>
              </a:tblPr>
              <a:tblGrid>
                <a:gridCol w="936000">
                  <a:extLst>
                    <a:ext uri="{9D8B030D-6E8A-4147-A177-3AD203B41FA5}">
                      <a16:colId xmlns:a16="http://schemas.microsoft.com/office/drawing/2014/main" val="3149966210"/>
                    </a:ext>
                  </a:extLst>
                </a:gridCol>
                <a:gridCol w="936000">
                  <a:extLst>
                    <a:ext uri="{9D8B030D-6E8A-4147-A177-3AD203B41FA5}">
                      <a16:colId xmlns:a16="http://schemas.microsoft.com/office/drawing/2014/main" val="1741979581"/>
                    </a:ext>
                  </a:extLst>
                </a:gridCol>
                <a:gridCol w="936000">
                  <a:extLst>
                    <a:ext uri="{9D8B030D-6E8A-4147-A177-3AD203B41FA5}">
                      <a16:colId xmlns:a16="http://schemas.microsoft.com/office/drawing/2014/main" val="2345672034"/>
                    </a:ext>
                  </a:extLst>
                </a:gridCol>
                <a:gridCol w="936000">
                  <a:extLst>
                    <a:ext uri="{9D8B030D-6E8A-4147-A177-3AD203B41FA5}">
                      <a16:colId xmlns:a16="http://schemas.microsoft.com/office/drawing/2014/main" val="582295757"/>
                    </a:ext>
                  </a:extLst>
                </a:gridCol>
                <a:gridCol w="936000">
                  <a:extLst>
                    <a:ext uri="{9D8B030D-6E8A-4147-A177-3AD203B41FA5}">
                      <a16:colId xmlns:a16="http://schemas.microsoft.com/office/drawing/2014/main" val="3483607235"/>
                    </a:ext>
                  </a:extLst>
                </a:gridCol>
                <a:gridCol w="936000">
                  <a:extLst>
                    <a:ext uri="{9D8B030D-6E8A-4147-A177-3AD203B41FA5}">
                      <a16:colId xmlns:a16="http://schemas.microsoft.com/office/drawing/2014/main" val="1057784816"/>
                    </a:ext>
                  </a:extLst>
                </a:gridCol>
                <a:gridCol w="936000">
                  <a:extLst>
                    <a:ext uri="{9D8B030D-6E8A-4147-A177-3AD203B41FA5}">
                      <a16:colId xmlns:a16="http://schemas.microsoft.com/office/drawing/2014/main" val="2513661225"/>
                    </a:ext>
                  </a:extLst>
                </a:gridCol>
                <a:gridCol w="1692000">
                  <a:extLst>
                    <a:ext uri="{9D8B030D-6E8A-4147-A177-3AD203B41FA5}">
                      <a16:colId xmlns:a16="http://schemas.microsoft.com/office/drawing/2014/main" val="3312164532"/>
                    </a:ext>
                  </a:extLst>
                </a:gridCol>
                <a:gridCol w="936000">
                  <a:extLst>
                    <a:ext uri="{9D8B030D-6E8A-4147-A177-3AD203B41FA5}">
                      <a16:colId xmlns:a16="http://schemas.microsoft.com/office/drawing/2014/main" val="4034823442"/>
                    </a:ext>
                  </a:extLst>
                </a:gridCol>
              </a:tblGrid>
              <a:tr h="214205">
                <a:tc>
                  <a:txBody>
                    <a:bodyPr/>
                    <a:lstStyle/>
                    <a:p>
                      <a:pPr algn="l" fontAlgn="b"/>
                      <a:r>
                        <a:rPr lang="fi-FI" sz="1100" b="0" i="0" u="none" strike="noStrike" dirty="0">
                          <a:solidFill>
                            <a:srgbClr val="000000"/>
                          </a:solidFill>
                          <a:effectLst/>
                          <a:latin typeface="Calibri" panose="020F0502020204030204" pitchFamily="34" charset="0"/>
                        </a:rPr>
                        <a:t>Kunta</a:t>
                      </a:r>
                    </a:p>
                  </a:txBody>
                  <a:tcPr marL="36000" marR="36000" marT="18000" marB="18000" anchor="b"/>
                </a:tc>
                <a:tc>
                  <a:txBody>
                    <a:bodyPr/>
                    <a:lstStyle/>
                    <a:p>
                      <a:pPr algn="r" fontAlgn="b"/>
                      <a:r>
                        <a:rPr lang="fi-FI" sz="1100" b="0" i="0" u="none" strike="noStrike" dirty="0">
                          <a:solidFill>
                            <a:srgbClr val="000000"/>
                          </a:solidFill>
                          <a:effectLst/>
                          <a:latin typeface="Calibri" panose="020F0502020204030204" pitchFamily="34" charset="0"/>
                        </a:rPr>
                        <a:t>Väestö </a:t>
                      </a:r>
                      <a:br>
                        <a:rPr lang="fi-FI" sz="1100" b="0" i="0" u="none" strike="noStrike" dirty="0">
                          <a:solidFill>
                            <a:srgbClr val="000000"/>
                          </a:solidFill>
                          <a:effectLst/>
                          <a:latin typeface="Calibri" panose="020F0502020204030204" pitchFamily="34" charset="0"/>
                        </a:rPr>
                      </a:br>
                      <a:r>
                        <a:rPr lang="fi-FI" sz="1100" b="0" i="0" u="none" strike="noStrike" dirty="0">
                          <a:solidFill>
                            <a:srgbClr val="000000"/>
                          </a:solidFill>
                          <a:effectLst/>
                          <a:latin typeface="Calibri" panose="020F0502020204030204" pitchFamily="34" charset="0"/>
                        </a:rPr>
                        <a:t>31.12.2022</a:t>
                      </a:r>
                    </a:p>
                  </a:txBody>
                  <a:tcPr marL="36000" marR="36000" marT="18000" marB="18000" anchor="b"/>
                </a:tc>
                <a:tc>
                  <a:txBody>
                    <a:bodyPr/>
                    <a:lstStyle/>
                    <a:p>
                      <a:pPr algn="r" fontAlgn="b"/>
                      <a:r>
                        <a:rPr lang="fi-FI" sz="1100" b="1" i="0" u="none" strike="noStrike" dirty="0">
                          <a:solidFill>
                            <a:srgbClr val="000000"/>
                          </a:solidFill>
                          <a:effectLst/>
                          <a:latin typeface="Calibri" panose="020F0502020204030204" pitchFamily="34" charset="0"/>
                        </a:rPr>
                        <a:t>Investoinnit</a:t>
                      </a:r>
                    </a:p>
                    <a:p>
                      <a:pPr algn="r" fontAlgn="b"/>
                      <a:r>
                        <a:rPr lang="fi-FI" sz="1100" b="1" i="0" u="none" strike="noStrike" dirty="0">
                          <a:solidFill>
                            <a:srgbClr val="000000"/>
                          </a:solidFill>
                          <a:effectLst/>
                          <a:latin typeface="Calibri" panose="020F0502020204030204" pitchFamily="34" charset="0"/>
                        </a:rPr>
                        <a:t>(brutto) </a:t>
                      </a:r>
                    </a:p>
                    <a:p>
                      <a:pPr algn="r" fontAlgn="b"/>
                      <a:r>
                        <a:rPr lang="fi-FI" sz="1100" b="1" i="0" u="none" strike="noStrike" dirty="0">
                          <a:solidFill>
                            <a:srgbClr val="000000"/>
                          </a:solidFill>
                          <a:effectLst/>
                          <a:latin typeface="Calibri" panose="020F0502020204030204" pitchFamily="34" charset="0"/>
                        </a:rPr>
                        <a:t>1 000 €</a:t>
                      </a:r>
                    </a:p>
                  </a:txBody>
                  <a:tcPr marL="36000" marR="36000" marT="18000" marB="18000" anchor="b"/>
                </a:tc>
                <a:tc>
                  <a:txBody>
                    <a:bodyPr/>
                    <a:lstStyle/>
                    <a:p>
                      <a:pPr algn="r" fontAlgn="b"/>
                      <a:r>
                        <a:rPr lang="fi-FI" sz="1100" b="0" i="1" u="none" strike="noStrike" dirty="0">
                          <a:solidFill>
                            <a:srgbClr val="000000"/>
                          </a:solidFill>
                          <a:effectLst/>
                          <a:latin typeface="Calibri" panose="020F0502020204030204" pitchFamily="34" charset="0"/>
                        </a:rPr>
                        <a:t>Investoinnit </a:t>
                      </a:r>
                      <a:br>
                        <a:rPr lang="fi-FI" sz="1100" b="0" i="1" u="none" strike="noStrike" dirty="0">
                          <a:solidFill>
                            <a:srgbClr val="000000"/>
                          </a:solidFill>
                          <a:effectLst/>
                          <a:latin typeface="Calibri" panose="020F0502020204030204" pitchFamily="34" charset="0"/>
                        </a:rPr>
                      </a:br>
                      <a:r>
                        <a:rPr lang="fi-FI" sz="1100" b="0" i="1" u="none" strike="noStrike" dirty="0">
                          <a:solidFill>
                            <a:srgbClr val="000000"/>
                          </a:solidFill>
                          <a:effectLst/>
                          <a:latin typeface="Calibri" panose="020F0502020204030204" pitchFamily="34" charset="0"/>
                        </a:rPr>
                        <a:t>(brutto) </a:t>
                      </a:r>
                    </a:p>
                    <a:p>
                      <a:pPr algn="r" fontAlgn="b"/>
                      <a:r>
                        <a:rPr lang="fi-FI" sz="1100" b="0" i="1" u="none" strike="noStrike" dirty="0">
                          <a:solidFill>
                            <a:srgbClr val="000000"/>
                          </a:solidFill>
                          <a:effectLst/>
                          <a:latin typeface="Calibri" panose="020F0502020204030204" pitchFamily="34" charset="0"/>
                        </a:rPr>
                        <a:t>€/as.</a:t>
                      </a:r>
                    </a:p>
                  </a:txBody>
                  <a:tcPr marL="36000" marR="36000" marT="18000" marB="18000" anchor="b"/>
                </a:tc>
                <a:tc>
                  <a:txBody>
                    <a:bodyPr/>
                    <a:lstStyle/>
                    <a:p>
                      <a:pPr algn="r" fontAlgn="b"/>
                      <a:r>
                        <a:rPr lang="fi-FI" sz="1100" b="1" i="0" u="none" strike="noStrike" dirty="0">
                          <a:solidFill>
                            <a:srgbClr val="000000"/>
                          </a:solidFill>
                          <a:effectLst/>
                          <a:latin typeface="Calibri" panose="020F0502020204030204" pitchFamily="34" charset="0"/>
                        </a:rPr>
                        <a:t>Investoinnit </a:t>
                      </a:r>
                      <a:br>
                        <a:rPr lang="fi-FI" sz="1100" b="1" i="0" u="none" strike="noStrike" dirty="0">
                          <a:solidFill>
                            <a:srgbClr val="000000"/>
                          </a:solidFill>
                          <a:effectLst/>
                          <a:latin typeface="Calibri" panose="020F0502020204030204" pitchFamily="34" charset="0"/>
                        </a:rPr>
                      </a:br>
                      <a:r>
                        <a:rPr lang="fi-FI" sz="1100" b="1" i="0" u="none" strike="noStrike" dirty="0">
                          <a:solidFill>
                            <a:srgbClr val="000000"/>
                          </a:solidFill>
                          <a:effectLst/>
                          <a:latin typeface="Calibri" panose="020F0502020204030204" pitchFamily="34" charset="0"/>
                        </a:rPr>
                        <a:t>(netto) </a:t>
                      </a:r>
                    </a:p>
                    <a:p>
                      <a:pPr algn="r" fontAlgn="b"/>
                      <a:r>
                        <a:rPr lang="fi-FI" sz="1100" b="1" i="0" u="none" strike="noStrike" dirty="0">
                          <a:solidFill>
                            <a:srgbClr val="000000"/>
                          </a:solidFill>
                          <a:effectLst/>
                          <a:latin typeface="Calibri" panose="020F0502020204030204" pitchFamily="34" charset="0"/>
                        </a:rPr>
                        <a:t>1 000 €</a:t>
                      </a:r>
                    </a:p>
                  </a:txBody>
                  <a:tcPr marL="36000" marR="36000" marT="18000" marB="18000" anchor="b"/>
                </a:tc>
                <a:tc>
                  <a:txBody>
                    <a:bodyPr/>
                    <a:lstStyle/>
                    <a:p>
                      <a:pPr algn="r" fontAlgn="b"/>
                      <a:r>
                        <a:rPr lang="fi-FI" sz="1100" b="0" i="1" u="none" strike="noStrike" dirty="0">
                          <a:solidFill>
                            <a:srgbClr val="000000"/>
                          </a:solidFill>
                          <a:effectLst/>
                          <a:latin typeface="Calibri" panose="020F0502020204030204" pitchFamily="34" charset="0"/>
                        </a:rPr>
                        <a:t>Investoinnit </a:t>
                      </a:r>
                      <a:br>
                        <a:rPr lang="fi-FI" sz="1100" b="0" i="1" u="none" strike="noStrike" dirty="0">
                          <a:solidFill>
                            <a:srgbClr val="000000"/>
                          </a:solidFill>
                          <a:effectLst/>
                          <a:latin typeface="Calibri" panose="020F0502020204030204" pitchFamily="34" charset="0"/>
                        </a:rPr>
                      </a:br>
                      <a:r>
                        <a:rPr lang="fi-FI" sz="1100" b="0" i="1" u="none" strike="noStrike" dirty="0">
                          <a:solidFill>
                            <a:srgbClr val="000000"/>
                          </a:solidFill>
                          <a:effectLst/>
                          <a:latin typeface="Calibri" panose="020F0502020204030204" pitchFamily="34" charset="0"/>
                        </a:rPr>
                        <a:t>(netto) </a:t>
                      </a:r>
                    </a:p>
                    <a:p>
                      <a:pPr algn="r" fontAlgn="b"/>
                      <a:r>
                        <a:rPr lang="fi-FI" sz="1100" b="0" i="1" u="none" strike="noStrike" dirty="0">
                          <a:solidFill>
                            <a:srgbClr val="000000"/>
                          </a:solidFill>
                          <a:effectLst/>
                          <a:latin typeface="Calibri" panose="020F0502020204030204" pitchFamily="34" charset="0"/>
                        </a:rPr>
                        <a:t>€/as.</a:t>
                      </a:r>
                    </a:p>
                  </a:txBody>
                  <a:tcPr marL="36000" marR="36000" marT="18000" marB="18000" anchor="b"/>
                </a:tc>
                <a:tc>
                  <a:txBody>
                    <a:bodyPr/>
                    <a:lstStyle/>
                    <a:p>
                      <a:pPr algn="r" fontAlgn="b"/>
                      <a:r>
                        <a:rPr lang="fi-FI" sz="1100" b="0" i="0" u="none" strike="noStrike" dirty="0">
                          <a:solidFill>
                            <a:srgbClr val="000000"/>
                          </a:solidFill>
                          <a:effectLst/>
                          <a:latin typeface="Calibri" panose="020F0502020204030204" pitchFamily="34" charset="0"/>
                        </a:rPr>
                        <a:t>Investointien </a:t>
                      </a:r>
                      <a:br>
                        <a:rPr lang="fi-FI" sz="1100" b="0" i="0" u="none" strike="noStrike" dirty="0">
                          <a:solidFill>
                            <a:srgbClr val="000000"/>
                          </a:solidFill>
                          <a:effectLst/>
                          <a:latin typeface="Calibri" panose="020F0502020204030204" pitchFamily="34" charset="0"/>
                        </a:rPr>
                      </a:br>
                      <a:r>
                        <a:rPr lang="fi-FI" sz="1100" b="0" i="0" u="none" strike="noStrike" dirty="0">
                          <a:solidFill>
                            <a:srgbClr val="000000"/>
                          </a:solidFill>
                          <a:effectLst/>
                          <a:latin typeface="Calibri" panose="020F0502020204030204" pitchFamily="34" charset="0"/>
                        </a:rPr>
                        <a:t>tulorahoitus-%</a:t>
                      </a:r>
                    </a:p>
                  </a:txBody>
                  <a:tcPr marL="36000" marR="36000" marT="18000" marB="18000" anchor="b"/>
                </a:tc>
                <a:tc>
                  <a:txBody>
                    <a:bodyPr/>
                    <a:lstStyle/>
                    <a:p>
                      <a:pPr algn="r" fontAlgn="b"/>
                      <a:r>
                        <a:rPr lang="fi-FI" sz="1100" b="0" i="0" u="none" strike="noStrike" dirty="0">
                          <a:solidFill>
                            <a:srgbClr val="000000"/>
                          </a:solidFill>
                          <a:effectLst/>
                          <a:latin typeface="Calibri" panose="020F0502020204030204" pitchFamily="34" charset="0"/>
                        </a:rPr>
                        <a:t>Toiminnan ja investointien </a:t>
                      </a:r>
                      <a:br>
                        <a:rPr lang="fi-FI" sz="1100" b="0" i="0" u="none" strike="noStrike" dirty="0">
                          <a:solidFill>
                            <a:srgbClr val="000000"/>
                          </a:solidFill>
                          <a:effectLst/>
                          <a:latin typeface="Calibri" panose="020F0502020204030204" pitchFamily="34" charset="0"/>
                        </a:rPr>
                      </a:br>
                      <a:r>
                        <a:rPr lang="fi-FI" sz="1100" b="0" i="0" u="none" strike="noStrike" dirty="0">
                          <a:solidFill>
                            <a:srgbClr val="000000"/>
                          </a:solidFill>
                          <a:effectLst/>
                          <a:latin typeface="Calibri" panose="020F0502020204030204" pitchFamily="34" charset="0"/>
                        </a:rPr>
                        <a:t>rahavirran kertymä </a:t>
                      </a:r>
                      <a:br>
                        <a:rPr lang="fi-FI" sz="1100" b="0" i="0" u="none" strike="noStrike" dirty="0">
                          <a:solidFill>
                            <a:srgbClr val="000000"/>
                          </a:solidFill>
                          <a:effectLst/>
                          <a:latin typeface="Calibri" panose="020F0502020204030204" pitchFamily="34" charset="0"/>
                        </a:rPr>
                      </a:br>
                      <a:r>
                        <a:rPr lang="fi-FI" sz="1100" b="0" i="0" u="none" strike="noStrike" dirty="0">
                          <a:solidFill>
                            <a:srgbClr val="000000"/>
                          </a:solidFill>
                          <a:effectLst/>
                          <a:latin typeface="Calibri" panose="020F0502020204030204" pitchFamily="34" charset="0"/>
                        </a:rPr>
                        <a:t>5 vuodelta (1 000 €)</a:t>
                      </a:r>
                    </a:p>
                  </a:txBody>
                  <a:tcPr marL="36000" marR="36000" marT="18000" marB="18000" anchor="b"/>
                </a:tc>
                <a:tc>
                  <a:txBody>
                    <a:bodyPr/>
                    <a:lstStyle/>
                    <a:p>
                      <a:pPr algn="r" fontAlgn="b"/>
                      <a:r>
                        <a:rPr lang="fi-FI" sz="1100" b="0" i="0" u="none" strike="noStrike" dirty="0">
                          <a:solidFill>
                            <a:srgbClr val="000000"/>
                          </a:solidFill>
                          <a:effectLst/>
                          <a:latin typeface="Calibri" panose="020F0502020204030204" pitchFamily="34" charset="0"/>
                        </a:rPr>
                        <a:t>Kassan </a:t>
                      </a:r>
                      <a:br>
                        <a:rPr lang="fi-FI" sz="1100" b="0" i="0" u="none" strike="noStrike" dirty="0">
                          <a:solidFill>
                            <a:srgbClr val="000000"/>
                          </a:solidFill>
                          <a:effectLst/>
                          <a:latin typeface="Calibri" panose="020F0502020204030204" pitchFamily="34" charset="0"/>
                        </a:rPr>
                      </a:br>
                      <a:r>
                        <a:rPr lang="fi-FI" sz="1100" b="0" i="0" u="none" strike="noStrike" dirty="0">
                          <a:solidFill>
                            <a:srgbClr val="000000"/>
                          </a:solidFill>
                          <a:effectLst/>
                          <a:latin typeface="Calibri" panose="020F0502020204030204" pitchFamily="34" charset="0"/>
                        </a:rPr>
                        <a:t>riittävyys, pv</a:t>
                      </a:r>
                    </a:p>
                  </a:txBody>
                  <a:tcPr marL="36000" marR="36000" marT="18000" marB="18000" anchor="b"/>
                </a:tc>
                <a:extLst>
                  <a:ext uri="{0D108BD9-81ED-4DB2-BD59-A6C34878D82A}">
                    <a16:rowId xmlns:a16="http://schemas.microsoft.com/office/drawing/2014/main" val="314199373"/>
                  </a:ext>
                </a:extLst>
              </a:tr>
              <a:tr h="216000">
                <a:tc>
                  <a:txBody>
                    <a:bodyPr/>
                    <a:lstStyle/>
                    <a:p>
                      <a:pPr algn="l" fontAlgn="b"/>
                      <a:r>
                        <a:rPr lang="fi-FI" sz="1100" b="0" i="0" u="none" strike="noStrike" dirty="0">
                          <a:solidFill>
                            <a:srgbClr val="000000"/>
                          </a:solidFill>
                          <a:effectLst/>
                          <a:latin typeface="Calibri" panose="020F0502020204030204" pitchFamily="34" charset="0"/>
                        </a:rPr>
                        <a:t>Iisalmi</a:t>
                      </a:r>
                    </a:p>
                  </a:txBody>
                  <a:tcPr marL="36000" marR="36000" marT="18000" marB="18000" anchor="b"/>
                </a:tc>
                <a:tc>
                  <a:txBody>
                    <a:bodyPr/>
                    <a:lstStyle/>
                    <a:p>
                      <a:pPr algn="r" fontAlgn="b"/>
                      <a:r>
                        <a:rPr lang="fi-FI" sz="1100" b="0" i="0" u="none" strike="noStrike" dirty="0">
                          <a:solidFill>
                            <a:srgbClr val="000000"/>
                          </a:solidFill>
                          <a:effectLst/>
                          <a:latin typeface="Calibri" panose="020F0502020204030204" pitchFamily="34" charset="0"/>
                        </a:rPr>
                        <a:t>20 801</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57 788</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2 778</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57 424</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2 761</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26 %</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-39 819</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42 pv</a:t>
                      </a:r>
                    </a:p>
                  </a:txBody>
                  <a:tcPr marL="36000" marR="36000" marT="18000" marB="18000" anchor="b"/>
                </a:tc>
                <a:extLst>
                  <a:ext uri="{0D108BD9-81ED-4DB2-BD59-A6C34878D82A}">
                    <a16:rowId xmlns:a16="http://schemas.microsoft.com/office/drawing/2014/main" val="437490672"/>
                  </a:ext>
                </a:extLst>
              </a:tr>
              <a:tr h="216000">
                <a:tc>
                  <a:txBody>
                    <a:bodyPr/>
                    <a:lstStyle/>
                    <a:p>
                      <a:pPr algn="l" fontAlgn="b"/>
                      <a:r>
                        <a:rPr lang="fi-FI" sz="1100" b="0" i="0" u="none" strike="noStrike">
                          <a:solidFill>
                            <a:srgbClr val="000000"/>
                          </a:solidFill>
                          <a:effectLst/>
                          <a:latin typeface="Calibri" panose="020F0502020204030204" pitchFamily="34" charset="0"/>
                        </a:rPr>
                        <a:t>Joroinen</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4 540</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1 242</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274</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1 123</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247</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199 %</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380</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175 pv</a:t>
                      </a:r>
                    </a:p>
                  </a:txBody>
                  <a:tcPr marL="36000" marR="36000" marT="18000" marB="18000" anchor="b"/>
                </a:tc>
                <a:extLst>
                  <a:ext uri="{0D108BD9-81ED-4DB2-BD59-A6C34878D82A}">
                    <a16:rowId xmlns:a16="http://schemas.microsoft.com/office/drawing/2014/main" val="3225111538"/>
                  </a:ext>
                </a:extLst>
              </a:tr>
              <a:tr h="216000">
                <a:tc>
                  <a:txBody>
                    <a:bodyPr/>
                    <a:lstStyle/>
                    <a:p>
                      <a:pPr algn="l" fontAlgn="b"/>
                      <a:r>
                        <a:rPr lang="fi-FI" sz="1100" b="0" i="0" u="none" strike="noStrike">
                          <a:solidFill>
                            <a:srgbClr val="000000"/>
                          </a:solidFill>
                          <a:effectLst/>
                          <a:latin typeface="Calibri" panose="020F0502020204030204" pitchFamily="34" charset="0"/>
                        </a:rPr>
                        <a:t>Kaavi</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2 689</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980</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364</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980</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364</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1 %</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-2</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        24 pv</a:t>
                      </a:r>
                    </a:p>
                  </a:txBody>
                  <a:tcPr marL="36000" marR="36000" marT="18000" marB="18000" anchor="b"/>
                </a:tc>
                <a:extLst>
                  <a:ext uri="{0D108BD9-81ED-4DB2-BD59-A6C34878D82A}">
                    <a16:rowId xmlns:a16="http://schemas.microsoft.com/office/drawing/2014/main" val="2528250241"/>
                  </a:ext>
                </a:extLst>
              </a:tr>
              <a:tr h="216000">
                <a:tc>
                  <a:txBody>
                    <a:bodyPr/>
                    <a:lstStyle/>
                    <a:p>
                      <a:pPr algn="l" fontAlgn="b"/>
                      <a:r>
                        <a:rPr lang="fi-FI" sz="1100" b="0" i="0" u="none" strike="noStrike" dirty="0">
                          <a:solidFill>
                            <a:srgbClr val="000000"/>
                          </a:solidFill>
                          <a:effectLst/>
                          <a:latin typeface="Calibri" panose="020F0502020204030204" pitchFamily="34" charset="0"/>
                        </a:rPr>
                        <a:t>Keitele</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2 029</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1 288</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635</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1 228</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605</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4 %</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1 194</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13 pv</a:t>
                      </a:r>
                    </a:p>
                  </a:txBody>
                  <a:tcPr marL="36000" marR="36000" marT="18000" marB="18000" anchor="b"/>
                </a:tc>
                <a:extLst>
                  <a:ext uri="{0D108BD9-81ED-4DB2-BD59-A6C34878D82A}">
                    <a16:rowId xmlns:a16="http://schemas.microsoft.com/office/drawing/2014/main" val="4139984260"/>
                  </a:ext>
                </a:extLst>
              </a:tr>
              <a:tr h="216000">
                <a:tc>
                  <a:txBody>
                    <a:bodyPr/>
                    <a:lstStyle/>
                    <a:p>
                      <a:pPr algn="l" fontAlgn="b"/>
                      <a:r>
                        <a:rPr lang="fi-FI" sz="1100" b="0" i="0" u="none" strike="noStrike">
                          <a:solidFill>
                            <a:srgbClr val="000000"/>
                          </a:solidFill>
                          <a:effectLst/>
                          <a:latin typeface="Calibri" panose="020F0502020204030204" pitchFamily="34" charset="0"/>
                        </a:rPr>
                        <a:t>Kiuruvesi</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7 597</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3 684</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485</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2 867</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377</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133 %</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9 861</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   90 pv</a:t>
                      </a:r>
                    </a:p>
                  </a:txBody>
                  <a:tcPr marL="36000" marR="36000" marT="18000" marB="18000" anchor="b"/>
                </a:tc>
                <a:extLst>
                  <a:ext uri="{0D108BD9-81ED-4DB2-BD59-A6C34878D82A}">
                    <a16:rowId xmlns:a16="http://schemas.microsoft.com/office/drawing/2014/main" val="3008490295"/>
                  </a:ext>
                </a:extLst>
              </a:tr>
              <a:tr h="216000">
                <a:tc>
                  <a:txBody>
                    <a:bodyPr/>
                    <a:lstStyle/>
                    <a:p>
                      <a:pPr algn="l" fontAlgn="b"/>
                      <a:r>
                        <a:rPr lang="fi-FI" sz="1100" b="0" i="0" u="none" strike="noStrike">
                          <a:solidFill>
                            <a:srgbClr val="000000"/>
                          </a:solidFill>
                          <a:effectLst/>
                          <a:latin typeface="Calibri" panose="020F0502020204030204" pitchFamily="34" charset="0"/>
                        </a:rPr>
                        <a:t>Kuopio</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122 594</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92 757</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757</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90 894</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741</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62 %</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-25 027</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              60 pv</a:t>
                      </a:r>
                    </a:p>
                  </a:txBody>
                  <a:tcPr marL="36000" marR="36000" marT="18000" marB="18000" anchor="b"/>
                </a:tc>
                <a:extLst>
                  <a:ext uri="{0D108BD9-81ED-4DB2-BD59-A6C34878D82A}">
                    <a16:rowId xmlns:a16="http://schemas.microsoft.com/office/drawing/2014/main" val="4287412833"/>
                  </a:ext>
                </a:extLst>
              </a:tr>
              <a:tr h="216000">
                <a:tc>
                  <a:txBody>
                    <a:bodyPr/>
                    <a:lstStyle/>
                    <a:p>
                      <a:pPr algn="l" fontAlgn="b"/>
                      <a:r>
                        <a:rPr lang="fi-FI" sz="1100" b="0" i="0" u="none" strike="noStrike">
                          <a:solidFill>
                            <a:srgbClr val="000000"/>
                          </a:solidFill>
                          <a:effectLst/>
                          <a:latin typeface="Calibri" panose="020F0502020204030204" pitchFamily="34" charset="0"/>
                        </a:rPr>
                        <a:t>Lapinlahti</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9 099</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2 325</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256</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2 297</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252</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1 %</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-10 526</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9 pv</a:t>
                      </a:r>
                    </a:p>
                  </a:txBody>
                  <a:tcPr marL="36000" marR="36000" marT="18000" marB="18000" anchor="b"/>
                </a:tc>
                <a:extLst>
                  <a:ext uri="{0D108BD9-81ED-4DB2-BD59-A6C34878D82A}">
                    <a16:rowId xmlns:a16="http://schemas.microsoft.com/office/drawing/2014/main" val="455306341"/>
                  </a:ext>
                </a:extLst>
              </a:tr>
              <a:tr h="216000">
                <a:tc>
                  <a:txBody>
                    <a:bodyPr/>
                    <a:lstStyle/>
                    <a:p>
                      <a:pPr algn="l" fontAlgn="b"/>
                      <a:r>
                        <a:rPr lang="fi-FI" sz="1100" b="0" i="0" u="none" strike="noStrike" dirty="0">
                          <a:solidFill>
                            <a:srgbClr val="000000"/>
                          </a:solidFill>
                          <a:effectLst/>
                          <a:latin typeface="Calibri" panose="020F0502020204030204" pitchFamily="34" charset="0"/>
                        </a:rPr>
                        <a:t>Leppävirta</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9 177</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1 926</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210</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1 869</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204</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371 %</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14 042</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125 pv</a:t>
                      </a:r>
                    </a:p>
                  </a:txBody>
                  <a:tcPr marL="36000" marR="36000" marT="18000" marB="18000" anchor="b"/>
                </a:tc>
                <a:extLst>
                  <a:ext uri="{0D108BD9-81ED-4DB2-BD59-A6C34878D82A}">
                    <a16:rowId xmlns:a16="http://schemas.microsoft.com/office/drawing/2014/main" val="1261528087"/>
                  </a:ext>
                </a:extLst>
              </a:tr>
              <a:tr h="216000">
                <a:tc>
                  <a:txBody>
                    <a:bodyPr/>
                    <a:lstStyle/>
                    <a:p>
                      <a:pPr algn="l" fontAlgn="b"/>
                      <a:r>
                        <a:rPr lang="fi-FI" sz="1100" b="0" i="0" u="none" strike="noStrike">
                          <a:solidFill>
                            <a:srgbClr val="000000"/>
                          </a:solidFill>
                          <a:effectLst/>
                          <a:latin typeface="Calibri" panose="020F0502020204030204" pitchFamily="34" charset="0"/>
                        </a:rPr>
                        <a:t>Pielavesi</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4 140</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844</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204</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835</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202</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301 %</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11 864</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211 pv</a:t>
                      </a:r>
                    </a:p>
                  </a:txBody>
                  <a:tcPr marL="36000" marR="36000" marT="18000" marB="18000" anchor="b"/>
                </a:tc>
                <a:extLst>
                  <a:ext uri="{0D108BD9-81ED-4DB2-BD59-A6C34878D82A}">
                    <a16:rowId xmlns:a16="http://schemas.microsoft.com/office/drawing/2014/main" val="1005159816"/>
                  </a:ext>
                </a:extLst>
              </a:tr>
              <a:tr h="216000">
                <a:tc>
                  <a:txBody>
                    <a:bodyPr/>
                    <a:lstStyle/>
                    <a:p>
                      <a:pPr algn="l" fontAlgn="b"/>
                      <a:r>
                        <a:rPr lang="fi-FI" sz="1100" b="0" i="0" u="none" strike="noStrike" dirty="0">
                          <a:solidFill>
                            <a:srgbClr val="000000"/>
                          </a:solidFill>
                          <a:effectLst/>
                          <a:latin typeface="Calibri" panose="020F0502020204030204" pitchFamily="34" charset="0"/>
                        </a:rPr>
                        <a:t>Rautalampi</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2 964</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489</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165</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452</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152</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80 %</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180</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4 pv</a:t>
                      </a:r>
                    </a:p>
                  </a:txBody>
                  <a:tcPr marL="36000" marR="36000" marT="18000" marB="18000" anchor="b"/>
                </a:tc>
                <a:extLst>
                  <a:ext uri="{0D108BD9-81ED-4DB2-BD59-A6C34878D82A}">
                    <a16:rowId xmlns:a16="http://schemas.microsoft.com/office/drawing/2014/main" val="2432361618"/>
                  </a:ext>
                </a:extLst>
              </a:tr>
              <a:tr h="216000">
                <a:tc>
                  <a:txBody>
                    <a:bodyPr/>
                    <a:lstStyle/>
                    <a:p>
                      <a:pPr algn="l" fontAlgn="b"/>
                      <a:r>
                        <a:rPr lang="fi-FI" sz="1100" b="0" i="0" u="none" strike="noStrike">
                          <a:solidFill>
                            <a:srgbClr val="000000"/>
                          </a:solidFill>
                          <a:effectLst/>
                          <a:latin typeface="Calibri" panose="020F0502020204030204" pitchFamily="34" charset="0"/>
                        </a:rPr>
                        <a:t>Rautavaara</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1 477</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459</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311</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417</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282</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159 %</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6 773</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117 pv</a:t>
                      </a:r>
                    </a:p>
                  </a:txBody>
                  <a:tcPr marL="36000" marR="36000" marT="18000" marB="18000" anchor="b"/>
                </a:tc>
                <a:extLst>
                  <a:ext uri="{0D108BD9-81ED-4DB2-BD59-A6C34878D82A}">
                    <a16:rowId xmlns:a16="http://schemas.microsoft.com/office/drawing/2014/main" val="3756294331"/>
                  </a:ext>
                </a:extLst>
              </a:tr>
              <a:tr h="216000">
                <a:tc>
                  <a:txBody>
                    <a:bodyPr/>
                    <a:lstStyle/>
                    <a:p>
                      <a:pPr algn="l" fontAlgn="b"/>
                      <a:r>
                        <a:rPr lang="fi-FI" sz="1100" b="0" i="0" u="none" strike="noStrike" dirty="0">
                          <a:solidFill>
                            <a:srgbClr val="000000"/>
                          </a:solidFill>
                          <a:effectLst/>
                          <a:latin typeface="Calibri" panose="020F0502020204030204" pitchFamily="34" charset="0"/>
                        </a:rPr>
                        <a:t>Siilinjärvi</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21 232</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8 726</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411</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6 997</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330</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99 %</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30 497</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21 pv</a:t>
                      </a:r>
                    </a:p>
                  </a:txBody>
                  <a:tcPr marL="36000" marR="36000" marT="18000" marB="18000" anchor="b"/>
                </a:tc>
                <a:extLst>
                  <a:ext uri="{0D108BD9-81ED-4DB2-BD59-A6C34878D82A}">
                    <a16:rowId xmlns:a16="http://schemas.microsoft.com/office/drawing/2014/main" val="3736994870"/>
                  </a:ext>
                </a:extLst>
              </a:tr>
              <a:tr h="216000">
                <a:tc>
                  <a:txBody>
                    <a:bodyPr/>
                    <a:lstStyle/>
                    <a:p>
                      <a:pPr algn="l" fontAlgn="b"/>
                      <a:r>
                        <a:rPr lang="fi-FI" sz="1100" b="0" i="0" u="none" strike="noStrike">
                          <a:solidFill>
                            <a:srgbClr val="000000"/>
                          </a:solidFill>
                          <a:effectLst/>
                          <a:latin typeface="Calibri" panose="020F0502020204030204" pitchFamily="34" charset="0"/>
                        </a:rPr>
                        <a:t>Sonkajärvi</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3 672</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2 216</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603</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239</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65</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125 %</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9 160</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103 pv</a:t>
                      </a:r>
                    </a:p>
                  </a:txBody>
                  <a:tcPr marL="36000" marR="36000" marT="18000" marB="18000" anchor="b"/>
                </a:tc>
                <a:extLst>
                  <a:ext uri="{0D108BD9-81ED-4DB2-BD59-A6C34878D82A}">
                    <a16:rowId xmlns:a16="http://schemas.microsoft.com/office/drawing/2014/main" val="3750553939"/>
                  </a:ext>
                </a:extLst>
              </a:tr>
              <a:tr h="216000">
                <a:tc>
                  <a:txBody>
                    <a:bodyPr/>
                    <a:lstStyle/>
                    <a:p>
                      <a:pPr algn="l" fontAlgn="b"/>
                      <a:r>
                        <a:rPr lang="fi-FI" sz="1100" b="0" i="0" u="none" strike="noStrike" dirty="0">
                          <a:solidFill>
                            <a:srgbClr val="000000"/>
                          </a:solidFill>
                          <a:effectLst/>
                          <a:latin typeface="Calibri" panose="020F0502020204030204" pitchFamily="34" charset="0"/>
                        </a:rPr>
                        <a:t>Suonenjoki</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6 763</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2 043</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302</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2 043</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302</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135 %</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8 687</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11 pv</a:t>
                      </a:r>
                    </a:p>
                  </a:txBody>
                  <a:tcPr marL="36000" marR="36000" marT="18000" marB="18000" anchor="b"/>
                </a:tc>
                <a:extLst>
                  <a:ext uri="{0D108BD9-81ED-4DB2-BD59-A6C34878D82A}">
                    <a16:rowId xmlns:a16="http://schemas.microsoft.com/office/drawing/2014/main" val="2899806150"/>
                  </a:ext>
                </a:extLst>
              </a:tr>
              <a:tr h="216000">
                <a:tc>
                  <a:txBody>
                    <a:bodyPr/>
                    <a:lstStyle/>
                    <a:p>
                      <a:pPr algn="l" fontAlgn="b"/>
                      <a:r>
                        <a:rPr lang="fi-FI" sz="1100" b="0" i="0" u="none" strike="noStrike" dirty="0">
                          <a:solidFill>
                            <a:srgbClr val="000000"/>
                          </a:solidFill>
                          <a:effectLst/>
                          <a:latin typeface="Calibri" panose="020F0502020204030204" pitchFamily="34" charset="0"/>
                        </a:rPr>
                        <a:t>Tervo</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1 441</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207</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144</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207</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144</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110 %</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280</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129 pv</a:t>
                      </a:r>
                    </a:p>
                  </a:txBody>
                  <a:tcPr marL="36000" marR="36000" marT="18000" marB="18000" anchor="b"/>
                </a:tc>
                <a:extLst>
                  <a:ext uri="{0D108BD9-81ED-4DB2-BD59-A6C34878D82A}">
                    <a16:rowId xmlns:a16="http://schemas.microsoft.com/office/drawing/2014/main" val="161305396"/>
                  </a:ext>
                </a:extLst>
              </a:tr>
              <a:tr h="216000">
                <a:tc>
                  <a:txBody>
                    <a:bodyPr/>
                    <a:lstStyle/>
                    <a:p>
                      <a:pPr algn="l" fontAlgn="b"/>
                      <a:r>
                        <a:rPr lang="fi-FI" sz="1100" b="0" i="0" u="none" strike="noStrike" dirty="0">
                          <a:solidFill>
                            <a:srgbClr val="000000"/>
                          </a:solidFill>
                          <a:effectLst/>
                          <a:latin typeface="Calibri" panose="020F0502020204030204" pitchFamily="34" charset="0"/>
                        </a:rPr>
                        <a:t>Tuusniemi</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2 394</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648</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271</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556</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232</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49 %</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-881</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44 pv</a:t>
                      </a:r>
                    </a:p>
                  </a:txBody>
                  <a:tcPr marL="36000" marR="36000" marT="18000" marB="18000" anchor="b"/>
                </a:tc>
                <a:extLst>
                  <a:ext uri="{0D108BD9-81ED-4DB2-BD59-A6C34878D82A}">
                    <a16:rowId xmlns:a16="http://schemas.microsoft.com/office/drawing/2014/main" val="1743984363"/>
                  </a:ext>
                </a:extLst>
              </a:tr>
              <a:tr h="216000">
                <a:tc>
                  <a:txBody>
                    <a:bodyPr/>
                    <a:lstStyle/>
                    <a:p>
                      <a:pPr algn="l" fontAlgn="b"/>
                      <a:r>
                        <a:rPr lang="fi-FI" sz="1100" b="0" i="0" u="none" strike="noStrike" dirty="0">
                          <a:solidFill>
                            <a:srgbClr val="000000"/>
                          </a:solidFill>
                          <a:effectLst/>
                          <a:latin typeface="Calibri" panose="020F0502020204030204" pitchFamily="34" charset="0"/>
                        </a:rPr>
                        <a:t>Varkaus</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19 759</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10 123</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512</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9 896</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501</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84 %</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-15 471</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20 pv</a:t>
                      </a:r>
                    </a:p>
                  </a:txBody>
                  <a:tcPr marL="36000" marR="36000" marT="18000" marB="18000" anchor="b"/>
                </a:tc>
                <a:extLst>
                  <a:ext uri="{0D108BD9-81ED-4DB2-BD59-A6C34878D82A}">
                    <a16:rowId xmlns:a16="http://schemas.microsoft.com/office/drawing/2014/main" val="2485195342"/>
                  </a:ext>
                </a:extLst>
              </a:tr>
              <a:tr h="216000">
                <a:tc>
                  <a:txBody>
                    <a:bodyPr/>
                    <a:lstStyle/>
                    <a:p>
                      <a:pPr algn="l" fontAlgn="b"/>
                      <a:r>
                        <a:rPr lang="fi-FI" sz="1100" b="0" i="0" u="none" strike="noStrike">
                          <a:solidFill>
                            <a:srgbClr val="000000"/>
                          </a:solidFill>
                          <a:effectLst/>
                          <a:latin typeface="Calibri" panose="020F0502020204030204" pitchFamily="34" charset="0"/>
                        </a:rPr>
                        <a:t>Vesanto</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1 894</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429</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227</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427</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225</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220 %</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174</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89 pv</a:t>
                      </a:r>
                    </a:p>
                  </a:txBody>
                  <a:tcPr marL="36000" marR="36000" marT="18000" marB="18000" anchor="b"/>
                </a:tc>
                <a:extLst>
                  <a:ext uri="{0D108BD9-81ED-4DB2-BD59-A6C34878D82A}">
                    <a16:rowId xmlns:a16="http://schemas.microsoft.com/office/drawing/2014/main" val="3570489955"/>
                  </a:ext>
                </a:extLst>
              </a:tr>
              <a:tr h="216000">
                <a:tc>
                  <a:txBody>
                    <a:bodyPr/>
                    <a:lstStyle/>
                    <a:p>
                      <a:pPr algn="l" fontAlgn="b"/>
                      <a:r>
                        <a:rPr lang="fi-FI" sz="1100" b="0" i="0" u="none" strike="noStrike" dirty="0">
                          <a:solidFill>
                            <a:srgbClr val="000000"/>
                          </a:solidFill>
                          <a:effectLst/>
                          <a:latin typeface="Calibri" panose="020F0502020204030204" pitchFamily="34" charset="0"/>
                        </a:rPr>
                        <a:t>Vieremä</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3 427</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2 046</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597</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1 691</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493</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185 %</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16 999</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453 pv</a:t>
                      </a:r>
                    </a:p>
                  </a:txBody>
                  <a:tcPr marL="36000" marR="36000" marT="18000" marB="18000" anchor="b"/>
                </a:tc>
                <a:extLst>
                  <a:ext uri="{0D108BD9-81ED-4DB2-BD59-A6C34878D82A}">
                    <a16:rowId xmlns:a16="http://schemas.microsoft.com/office/drawing/2014/main" val="389491602"/>
                  </a:ext>
                </a:extLst>
              </a:tr>
              <a:tr h="216000">
                <a:tc>
                  <a:txBody>
                    <a:bodyPr/>
                    <a:lstStyle/>
                    <a:p>
                      <a:pPr algn="l" fontAlgn="b"/>
                      <a:r>
                        <a:rPr lang="fi-FI" sz="1100" b="1" i="0" u="none" strike="noStrike" dirty="0">
                          <a:solidFill>
                            <a:srgbClr val="000000"/>
                          </a:solidFill>
                          <a:effectLst/>
                          <a:latin typeface="Calibri" panose="020F0502020204030204" pitchFamily="34" charset="0"/>
                        </a:rPr>
                        <a:t>Pohjois-Savo</a:t>
                      </a:r>
                    </a:p>
                  </a:txBody>
                  <a:tcPr marL="36000" marR="36000" marT="18000" marB="18000" anchor="b"/>
                </a:tc>
                <a:tc>
                  <a:txBody>
                    <a:bodyPr/>
                    <a:lstStyle/>
                    <a:p>
                      <a:pPr algn="r" fontAlgn="b"/>
                      <a:r>
                        <a:rPr lang="fi-FI" sz="1100" b="1" i="0" u="none" strike="noStrike">
                          <a:solidFill>
                            <a:srgbClr val="000000"/>
                          </a:solidFill>
                          <a:effectLst/>
                          <a:latin typeface="Calibri" panose="020F0502020204030204" pitchFamily="34" charset="0"/>
                        </a:rPr>
                        <a:t>247 689</a:t>
                      </a:r>
                    </a:p>
                  </a:txBody>
                  <a:tcPr marL="36000" marR="36000" marT="18000" marB="18000" anchor="b"/>
                </a:tc>
                <a:tc>
                  <a:txBody>
                    <a:bodyPr/>
                    <a:lstStyle/>
                    <a:p>
                      <a:pPr algn="r" fontAlgn="b"/>
                      <a:r>
                        <a:rPr lang="fi-FI" sz="1100" b="1" i="0" u="none" strike="noStrike">
                          <a:solidFill>
                            <a:srgbClr val="000000"/>
                          </a:solidFill>
                          <a:effectLst/>
                          <a:latin typeface="Calibri" panose="020F0502020204030204" pitchFamily="34" charset="0"/>
                        </a:rPr>
                        <a:t>190 220</a:t>
                      </a:r>
                    </a:p>
                  </a:txBody>
                  <a:tcPr marL="36000" marR="36000" marT="18000" marB="18000" anchor="b"/>
                </a:tc>
                <a:tc>
                  <a:txBody>
                    <a:bodyPr/>
                    <a:lstStyle/>
                    <a:p>
                      <a:pPr algn="r" fontAlgn="b"/>
                      <a:r>
                        <a:rPr lang="fi-FI" sz="1100" b="1" i="1" u="none" strike="noStrike">
                          <a:solidFill>
                            <a:srgbClr val="000000"/>
                          </a:solidFill>
                          <a:effectLst/>
                          <a:latin typeface="Calibri" panose="020F0502020204030204" pitchFamily="34" charset="0"/>
                        </a:rPr>
                        <a:t>768</a:t>
                      </a:r>
                    </a:p>
                  </a:txBody>
                  <a:tcPr marL="36000" marR="36000" marT="18000" marB="18000" anchor="b"/>
                </a:tc>
                <a:tc>
                  <a:txBody>
                    <a:bodyPr/>
                    <a:lstStyle/>
                    <a:p>
                      <a:pPr algn="r" fontAlgn="b"/>
                      <a:r>
                        <a:rPr lang="fi-FI" sz="1100" b="1" i="0" u="none" strike="noStrike">
                          <a:solidFill>
                            <a:srgbClr val="000000"/>
                          </a:solidFill>
                          <a:effectLst/>
                          <a:latin typeface="Calibri" panose="020F0502020204030204" pitchFamily="34" charset="0"/>
                        </a:rPr>
                        <a:t>182 442</a:t>
                      </a:r>
                    </a:p>
                  </a:txBody>
                  <a:tcPr marL="36000" marR="36000" marT="18000" marB="18000" anchor="b"/>
                </a:tc>
                <a:tc>
                  <a:txBody>
                    <a:bodyPr/>
                    <a:lstStyle/>
                    <a:p>
                      <a:pPr algn="r" fontAlgn="b"/>
                      <a:r>
                        <a:rPr lang="fi-FI" sz="1100" b="1" i="1" u="none" strike="noStrike">
                          <a:solidFill>
                            <a:srgbClr val="000000"/>
                          </a:solidFill>
                          <a:effectLst/>
                          <a:latin typeface="Calibri" panose="020F0502020204030204" pitchFamily="34" charset="0"/>
                        </a:rPr>
                        <a:t>737</a:t>
                      </a:r>
                    </a:p>
                  </a:txBody>
                  <a:tcPr marL="36000" marR="36000" marT="18000" marB="18000" anchor="b"/>
                </a:tc>
                <a:tc>
                  <a:txBody>
                    <a:bodyPr/>
                    <a:lstStyle/>
                    <a:p>
                      <a:pPr algn="l" fontAlgn="b"/>
                      <a:endParaRPr lang="fi-FI" sz="1100" b="1" i="0" u="none" strike="noStrike">
                        <a:solidFill>
                          <a:srgbClr val="000000"/>
                        </a:solidFill>
                        <a:effectLst/>
                        <a:latin typeface="Calibri" panose="020F0502020204030204" pitchFamily="34" charset="0"/>
                      </a:endParaRPr>
                    </a:p>
                  </a:txBody>
                  <a:tcPr marL="36000" marR="36000" marT="18000" marB="18000" anchor="b"/>
                </a:tc>
                <a:tc>
                  <a:txBody>
                    <a:bodyPr/>
                    <a:lstStyle/>
                    <a:p>
                      <a:pPr algn="r" fontAlgn="b"/>
                      <a:r>
                        <a:rPr lang="fi-FI" sz="1100" b="1" i="0" u="none" strike="noStrike">
                          <a:solidFill>
                            <a:srgbClr val="000000"/>
                          </a:solidFill>
                          <a:effectLst/>
                          <a:latin typeface="Calibri" panose="020F0502020204030204" pitchFamily="34" charset="0"/>
                        </a:rPr>
                        <a:t>18 365</a:t>
                      </a:r>
                    </a:p>
                  </a:txBody>
                  <a:tcPr marL="36000" marR="36000" marT="18000" marB="18000" anchor="b"/>
                </a:tc>
                <a:tc>
                  <a:txBody>
                    <a:bodyPr/>
                    <a:lstStyle/>
                    <a:p>
                      <a:pPr algn="r" fontAlgn="b"/>
                      <a:endParaRPr lang="fi-FI" sz="1100" b="1" i="0" u="none" strike="noStrike" dirty="0">
                        <a:solidFill>
                          <a:srgbClr val="000000"/>
                        </a:solidFill>
                        <a:effectLst/>
                        <a:latin typeface="Calibri" panose="020F0502020204030204" pitchFamily="34" charset="0"/>
                      </a:endParaRPr>
                    </a:p>
                  </a:txBody>
                  <a:tcPr marL="36000" marR="36000" marT="18000" marB="18000" anchor="b"/>
                </a:tc>
                <a:extLst>
                  <a:ext uri="{0D108BD9-81ED-4DB2-BD59-A6C34878D82A}">
                    <a16:rowId xmlns:a16="http://schemas.microsoft.com/office/drawing/2014/main" val="2415787187"/>
                  </a:ext>
                </a:extLst>
              </a:tr>
            </a:tbl>
          </a:graphicData>
        </a:graphic>
      </p:graphicFrame>
      <p:sp>
        <p:nvSpPr>
          <p:cNvPr id="6" name="Tekstiruutu 5">
            <a:extLst>
              <a:ext uri="{FF2B5EF4-FFF2-40B4-BE49-F238E27FC236}">
                <a16:creationId xmlns:a16="http://schemas.microsoft.com/office/drawing/2014/main" id="{0A6B6A1C-1EE8-4AA8-B47A-466D95D858FB}"/>
              </a:ext>
            </a:extLst>
          </p:cNvPr>
          <p:cNvSpPr txBox="1"/>
          <p:nvPr/>
        </p:nvSpPr>
        <p:spPr>
          <a:xfrm>
            <a:off x="0" y="6652853"/>
            <a:ext cx="8080513" cy="215444"/>
          </a:xfrm>
          <a:prstGeom prst="rect">
            <a:avLst/>
          </a:prstGeom>
          <a:noFill/>
        </p:spPr>
        <p:txBody>
          <a:bodyPr wrap="square" rtlCol="0">
            <a:spAutoFit/>
          </a:bodyPr>
          <a:lstStyle/>
          <a:p>
            <a:r>
              <a:rPr lang="fi-FI" sz="800" dirty="0"/>
              <a:t>Lähde: Väestö: Tilastokeskus; muut tiedot: Kysely Pohjois-Savon kunnille maalis-huhtikuu 2024</a:t>
            </a:r>
          </a:p>
        </p:txBody>
      </p:sp>
    </p:spTree>
    <p:extLst>
      <p:ext uri="{BB962C8B-B14F-4D97-AF65-F5344CB8AC3E}">
        <p14:creationId xmlns:p14="http://schemas.microsoft.com/office/powerpoint/2010/main" val="17299872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Otsikko 1">
            <a:extLst>
              <a:ext uri="{FF2B5EF4-FFF2-40B4-BE49-F238E27FC236}">
                <a16:creationId xmlns:a16="http://schemas.microsoft.com/office/drawing/2014/main" id="{3E4F8491-AF3F-C14A-BED4-E48810A92E9C}"/>
              </a:ext>
            </a:extLst>
          </p:cNvPr>
          <p:cNvSpPr>
            <a:spLocks noGrp="1"/>
          </p:cNvSpPr>
          <p:nvPr>
            <p:ph type="title"/>
          </p:nvPr>
        </p:nvSpPr>
        <p:spPr>
          <a:xfrm>
            <a:off x="448456" y="365125"/>
            <a:ext cx="11288842" cy="1325563"/>
          </a:xfrm>
        </p:spPr>
        <p:txBody>
          <a:bodyPr>
            <a:normAutofit/>
          </a:bodyPr>
          <a:lstStyle/>
          <a:p>
            <a:r>
              <a:rPr lang="fi-FI" sz="3000" dirty="0"/>
              <a:t>Pohjois-Savon kuntien tilinpäätökset v. 2023 (1 000 € ja €/as.) 7/7</a:t>
            </a:r>
            <a:br>
              <a:rPr lang="fi-FI" sz="3400" dirty="0"/>
            </a:br>
            <a:r>
              <a:rPr lang="fi-FI" sz="1800" dirty="0"/>
              <a:t>(ml. liikelaitokset) (tiedot sisältävät vain ulkoiset menot ja tulot)</a:t>
            </a:r>
          </a:p>
        </p:txBody>
      </p:sp>
      <p:pic>
        <p:nvPicPr>
          <p:cNvPr id="7" name="Kuva 6">
            <a:extLst>
              <a:ext uri="{FF2B5EF4-FFF2-40B4-BE49-F238E27FC236}">
                <a16:creationId xmlns:a16="http://schemas.microsoft.com/office/drawing/2014/main" id="{34C10C92-2E94-7A44-BD24-737A3C004102}"/>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9755943" y="6332259"/>
            <a:ext cx="2316136" cy="409184"/>
          </a:xfrm>
          <a:prstGeom prst="rect">
            <a:avLst/>
          </a:prstGeom>
        </p:spPr>
      </p:pic>
      <p:sp>
        <p:nvSpPr>
          <p:cNvPr id="6" name="Tekstiruutu 5">
            <a:extLst>
              <a:ext uri="{FF2B5EF4-FFF2-40B4-BE49-F238E27FC236}">
                <a16:creationId xmlns:a16="http://schemas.microsoft.com/office/drawing/2014/main" id="{0A6B6A1C-1EE8-4AA8-B47A-466D95D858FB}"/>
              </a:ext>
            </a:extLst>
          </p:cNvPr>
          <p:cNvSpPr txBox="1"/>
          <p:nvPr/>
        </p:nvSpPr>
        <p:spPr>
          <a:xfrm>
            <a:off x="0" y="6642556"/>
            <a:ext cx="9054548" cy="215444"/>
          </a:xfrm>
          <a:prstGeom prst="rect">
            <a:avLst/>
          </a:prstGeom>
          <a:noFill/>
        </p:spPr>
        <p:txBody>
          <a:bodyPr wrap="square" rtlCol="0">
            <a:spAutoFit/>
          </a:bodyPr>
          <a:lstStyle/>
          <a:p>
            <a:r>
              <a:rPr lang="fi-FI" sz="800" dirty="0"/>
              <a:t>Lähde: Väestö: Tilastokeskus; muut tiedot: Kysely Pohjois-Savon kunnille maalis-huhtikuu 2024</a:t>
            </a:r>
          </a:p>
        </p:txBody>
      </p:sp>
      <p:graphicFrame>
        <p:nvGraphicFramePr>
          <p:cNvPr id="8" name="Taulukko 7">
            <a:extLst>
              <a:ext uri="{FF2B5EF4-FFF2-40B4-BE49-F238E27FC236}">
                <a16:creationId xmlns:a16="http://schemas.microsoft.com/office/drawing/2014/main" id="{E5D93713-8B94-4DC4-8024-EC9C48506969}"/>
              </a:ext>
            </a:extLst>
          </p:cNvPr>
          <p:cNvGraphicFramePr>
            <a:graphicFrameLocks noGrp="1"/>
          </p:cNvGraphicFramePr>
          <p:nvPr>
            <p:extLst>
              <p:ext uri="{D42A27DB-BD31-4B8C-83A1-F6EECF244321}">
                <p14:modId xmlns:p14="http://schemas.microsoft.com/office/powerpoint/2010/main" val="1111937988"/>
              </p:ext>
            </p:extLst>
          </p:nvPr>
        </p:nvGraphicFramePr>
        <p:xfrm>
          <a:off x="1196877" y="1499814"/>
          <a:ext cx="9324000" cy="4893301"/>
        </p:xfrm>
        <a:graphic>
          <a:graphicData uri="http://schemas.openxmlformats.org/drawingml/2006/table">
            <a:tbl>
              <a:tblPr firstRow="1" bandRow="1">
                <a:tableStyleId>{9D7B26C5-4107-4FEC-AEDC-1716B250A1EF}</a:tableStyleId>
              </a:tblPr>
              <a:tblGrid>
                <a:gridCol w="900000">
                  <a:extLst>
                    <a:ext uri="{9D8B030D-6E8A-4147-A177-3AD203B41FA5}">
                      <a16:colId xmlns:a16="http://schemas.microsoft.com/office/drawing/2014/main" val="3149966210"/>
                    </a:ext>
                  </a:extLst>
                </a:gridCol>
                <a:gridCol w="936000">
                  <a:extLst>
                    <a:ext uri="{9D8B030D-6E8A-4147-A177-3AD203B41FA5}">
                      <a16:colId xmlns:a16="http://schemas.microsoft.com/office/drawing/2014/main" val="1741979581"/>
                    </a:ext>
                  </a:extLst>
                </a:gridCol>
                <a:gridCol w="936000">
                  <a:extLst>
                    <a:ext uri="{9D8B030D-6E8A-4147-A177-3AD203B41FA5}">
                      <a16:colId xmlns:a16="http://schemas.microsoft.com/office/drawing/2014/main" val="2345672034"/>
                    </a:ext>
                  </a:extLst>
                </a:gridCol>
                <a:gridCol w="936000">
                  <a:extLst>
                    <a:ext uri="{9D8B030D-6E8A-4147-A177-3AD203B41FA5}">
                      <a16:colId xmlns:a16="http://schemas.microsoft.com/office/drawing/2014/main" val="582295757"/>
                    </a:ext>
                  </a:extLst>
                </a:gridCol>
                <a:gridCol w="936000">
                  <a:extLst>
                    <a:ext uri="{9D8B030D-6E8A-4147-A177-3AD203B41FA5}">
                      <a16:colId xmlns:a16="http://schemas.microsoft.com/office/drawing/2014/main" val="3483607235"/>
                    </a:ext>
                  </a:extLst>
                </a:gridCol>
                <a:gridCol w="936000">
                  <a:extLst>
                    <a:ext uri="{9D8B030D-6E8A-4147-A177-3AD203B41FA5}">
                      <a16:colId xmlns:a16="http://schemas.microsoft.com/office/drawing/2014/main" val="1057784816"/>
                    </a:ext>
                  </a:extLst>
                </a:gridCol>
                <a:gridCol w="936000">
                  <a:extLst>
                    <a:ext uri="{9D8B030D-6E8A-4147-A177-3AD203B41FA5}">
                      <a16:colId xmlns:a16="http://schemas.microsoft.com/office/drawing/2014/main" val="2513661225"/>
                    </a:ext>
                  </a:extLst>
                </a:gridCol>
                <a:gridCol w="936000">
                  <a:extLst>
                    <a:ext uri="{9D8B030D-6E8A-4147-A177-3AD203B41FA5}">
                      <a16:colId xmlns:a16="http://schemas.microsoft.com/office/drawing/2014/main" val="3312164532"/>
                    </a:ext>
                  </a:extLst>
                </a:gridCol>
                <a:gridCol w="936000">
                  <a:extLst>
                    <a:ext uri="{9D8B030D-6E8A-4147-A177-3AD203B41FA5}">
                      <a16:colId xmlns:a16="http://schemas.microsoft.com/office/drawing/2014/main" val="4034823442"/>
                    </a:ext>
                  </a:extLst>
                </a:gridCol>
                <a:gridCol w="936000">
                  <a:extLst>
                    <a:ext uri="{9D8B030D-6E8A-4147-A177-3AD203B41FA5}">
                      <a16:colId xmlns:a16="http://schemas.microsoft.com/office/drawing/2014/main" val="537765140"/>
                    </a:ext>
                  </a:extLst>
                </a:gridCol>
              </a:tblGrid>
              <a:tr h="214205">
                <a:tc>
                  <a:txBody>
                    <a:bodyPr/>
                    <a:lstStyle/>
                    <a:p>
                      <a:pPr algn="l" fontAlgn="b"/>
                      <a:r>
                        <a:rPr lang="fi-FI" sz="1100" b="0" i="0" u="none" strike="noStrike" dirty="0">
                          <a:solidFill>
                            <a:srgbClr val="000000"/>
                          </a:solidFill>
                          <a:effectLst/>
                          <a:latin typeface="Calibri" panose="020F0502020204030204" pitchFamily="34" charset="0"/>
                        </a:rPr>
                        <a:t>Kunta</a:t>
                      </a:r>
                    </a:p>
                  </a:txBody>
                  <a:tcPr marL="36000" marR="36000" marT="18000" marB="18000" anchor="b"/>
                </a:tc>
                <a:tc>
                  <a:txBody>
                    <a:bodyPr/>
                    <a:lstStyle/>
                    <a:p>
                      <a:pPr algn="r" fontAlgn="b"/>
                      <a:r>
                        <a:rPr lang="fi-FI" sz="1100" b="0" i="0" u="none" strike="noStrike" dirty="0">
                          <a:solidFill>
                            <a:srgbClr val="000000"/>
                          </a:solidFill>
                          <a:effectLst/>
                          <a:latin typeface="Calibri" panose="020F0502020204030204" pitchFamily="34" charset="0"/>
                        </a:rPr>
                        <a:t>Väestö </a:t>
                      </a:r>
                      <a:br>
                        <a:rPr lang="fi-FI" sz="1100" b="0" i="0" u="none" strike="noStrike" dirty="0">
                          <a:solidFill>
                            <a:srgbClr val="000000"/>
                          </a:solidFill>
                          <a:effectLst/>
                          <a:latin typeface="Calibri" panose="020F0502020204030204" pitchFamily="34" charset="0"/>
                        </a:rPr>
                      </a:br>
                      <a:r>
                        <a:rPr lang="fi-FI" sz="1100" b="0" i="0" u="none" strike="noStrike" dirty="0">
                          <a:solidFill>
                            <a:srgbClr val="000000"/>
                          </a:solidFill>
                          <a:effectLst/>
                          <a:latin typeface="Calibri" panose="020F0502020204030204" pitchFamily="34" charset="0"/>
                        </a:rPr>
                        <a:t>31.12.2022</a:t>
                      </a:r>
                    </a:p>
                  </a:txBody>
                  <a:tcPr marL="36000" marR="36000" marT="18000" marB="18000" anchor="b"/>
                </a:tc>
                <a:tc>
                  <a:txBody>
                    <a:bodyPr/>
                    <a:lstStyle/>
                    <a:p>
                      <a:pPr algn="r" fontAlgn="b"/>
                      <a:r>
                        <a:rPr lang="fi-FI" sz="1100" b="1" i="0" u="none" strike="noStrike">
                          <a:solidFill>
                            <a:srgbClr val="000000"/>
                          </a:solidFill>
                          <a:effectLst/>
                          <a:latin typeface="Calibri" panose="020F0502020204030204" pitchFamily="34" charset="0"/>
                        </a:rPr>
                        <a:t>Lainakanta </a:t>
                      </a:r>
                      <a:br>
                        <a:rPr lang="fi-FI" sz="1100" b="0" i="0" u="none" strike="noStrike">
                          <a:solidFill>
                            <a:srgbClr val="000000"/>
                          </a:solidFill>
                          <a:effectLst/>
                          <a:latin typeface="Calibri" panose="020F0502020204030204" pitchFamily="34" charset="0"/>
                        </a:rPr>
                      </a:br>
                      <a:r>
                        <a:rPr lang="fi-FI" sz="1100" b="0" i="0" u="none" strike="noStrike">
                          <a:solidFill>
                            <a:srgbClr val="000000"/>
                          </a:solidFill>
                          <a:effectLst/>
                          <a:latin typeface="Calibri" panose="020F0502020204030204" pitchFamily="34" charset="0"/>
                        </a:rPr>
                        <a:t>1 000 €</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Lainakanta </a:t>
                      </a:r>
                      <a:br>
                        <a:rPr lang="fi-FI" sz="1100" b="0" i="1" u="none" strike="noStrike">
                          <a:solidFill>
                            <a:srgbClr val="000000"/>
                          </a:solidFill>
                          <a:effectLst/>
                          <a:latin typeface="Calibri" panose="020F0502020204030204" pitchFamily="34" charset="0"/>
                        </a:rPr>
                      </a:br>
                      <a:r>
                        <a:rPr lang="fi-FI" sz="1100" b="0" i="1" u="none" strike="noStrike">
                          <a:solidFill>
                            <a:srgbClr val="000000"/>
                          </a:solidFill>
                          <a:effectLst/>
                          <a:latin typeface="Calibri" panose="020F0502020204030204" pitchFamily="34" charset="0"/>
                        </a:rPr>
                        <a:t>€/as.</a:t>
                      </a:r>
                    </a:p>
                  </a:txBody>
                  <a:tcPr marL="36000" marR="36000" marT="18000" marB="18000" anchor="b"/>
                </a:tc>
                <a:tc>
                  <a:txBody>
                    <a:bodyPr/>
                    <a:lstStyle/>
                    <a:p>
                      <a:pPr algn="r" fontAlgn="b"/>
                      <a:r>
                        <a:rPr lang="fi-FI" sz="1100" b="1" i="0" u="none" strike="noStrike" dirty="0">
                          <a:solidFill>
                            <a:srgbClr val="000000"/>
                          </a:solidFill>
                          <a:effectLst/>
                          <a:latin typeface="Calibri" panose="020F0502020204030204" pitchFamily="34" charset="0"/>
                        </a:rPr>
                        <a:t>Lainat ja </a:t>
                      </a:r>
                      <a:br>
                        <a:rPr lang="fi-FI" sz="1100" b="1" i="0" u="none" strike="noStrike" dirty="0">
                          <a:solidFill>
                            <a:srgbClr val="000000"/>
                          </a:solidFill>
                          <a:effectLst/>
                          <a:latin typeface="Calibri" panose="020F0502020204030204" pitchFamily="34" charset="0"/>
                        </a:rPr>
                      </a:br>
                      <a:r>
                        <a:rPr lang="fi-FI" sz="1100" b="1" i="0" u="none" strike="noStrike" dirty="0">
                          <a:solidFill>
                            <a:srgbClr val="000000"/>
                          </a:solidFill>
                          <a:effectLst/>
                          <a:latin typeface="Calibri" panose="020F0502020204030204" pitchFamily="34" charset="0"/>
                        </a:rPr>
                        <a:t>vuokravastuut </a:t>
                      </a:r>
                      <a:br>
                        <a:rPr lang="fi-FI" sz="1100" b="1" i="0" u="none" strike="noStrike" dirty="0">
                          <a:solidFill>
                            <a:srgbClr val="000000"/>
                          </a:solidFill>
                          <a:effectLst/>
                          <a:latin typeface="Calibri" panose="020F0502020204030204" pitchFamily="34" charset="0"/>
                        </a:rPr>
                      </a:br>
                      <a:r>
                        <a:rPr lang="fi-FI" sz="1100" b="0" i="0" u="none" strike="noStrike" dirty="0">
                          <a:solidFill>
                            <a:srgbClr val="000000"/>
                          </a:solidFill>
                          <a:effectLst/>
                          <a:latin typeface="Calibri" panose="020F0502020204030204" pitchFamily="34" charset="0"/>
                        </a:rPr>
                        <a:t>1 000 €</a:t>
                      </a:r>
                    </a:p>
                  </a:txBody>
                  <a:tcPr marL="36000" marR="36000" marT="18000" marB="18000" anchor="b"/>
                </a:tc>
                <a:tc>
                  <a:txBody>
                    <a:bodyPr/>
                    <a:lstStyle/>
                    <a:p>
                      <a:pPr algn="r" fontAlgn="b"/>
                      <a:r>
                        <a:rPr lang="fi-FI" sz="1100" b="0" i="1" u="none" strike="noStrike" dirty="0">
                          <a:solidFill>
                            <a:srgbClr val="000000"/>
                          </a:solidFill>
                          <a:effectLst/>
                          <a:latin typeface="Calibri" panose="020F0502020204030204" pitchFamily="34" charset="0"/>
                        </a:rPr>
                        <a:t>Lainat ja </a:t>
                      </a:r>
                      <a:br>
                        <a:rPr lang="fi-FI" sz="1100" b="0" i="1" u="none" strike="noStrike" dirty="0">
                          <a:solidFill>
                            <a:srgbClr val="000000"/>
                          </a:solidFill>
                          <a:effectLst/>
                          <a:latin typeface="Calibri" panose="020F0502020204030204" pitchFamily="34" charset="0"/>
                        </a:rPr>
                      </a:br>
                      <a:r>
                        <a:rPr lang="fi-FI" sz="1100" b="0" i="1" u="none" strike="noStrike" dirty="0">
                          <a:solidFill>
                            <a:srgbClr val="000000"/>
                          </a:solidFill>
                          <a:effectLst/>
                          <a:latin typeface="Calibri" panose="020F0502020204030204" pitchFamily="34" charset="0"/>
                        </a:rPr>
                        <a:t>vuokravastuut </a:t>
                      </a:r>
                      <a:br>
                        <a:rPr lang="fi-FI" sz="1100" b="0" i="1" u="none" strike="noStrike" dirty="0">
                          <a:solidFill>
                            <a:srgbClr val="000000"/>
                          </a:solidFill>
                          <a:effectLst/>
                          <a:latin typeface="Calibri" panose="020F0502020204030204" pitchFamily="34" charset="0"/>
                        </a:rPr>
                      </a:br>
                      <a:r>
                        <a:rPr lang="fi-FI" sz="1100" b="0" i="1" u="none" strike="noStrike" dirty="0">
                          <a:solidFill>
                            <a:srgbClr val="000000"/>
                          </a:solidFill>
                          <a:effectLst/>
                          <a:latin typeface="Calibri" panose="020F0502020204030204" pitchFamily="34" charset="0"/>
                        </a:rPr>
                        <a:t>€/as.</a:t>
                      </a:r>
                    </a:p>
                  </a:txBody>
                  <a:tcPr marL="36000" marR="36000" marT="18000" marB="18000" anchor="b"/>
                </a:tc>
                <a:tc>
                  <a:txBody>
                    <a:bodyPr/>
                    <a:lstStyle/>
                    <a:p>
                      <a:pPr algn="r" fontAlgn="b"/>
                      <a:r>
                        <a:rPr lang="fi-FI" sz="1100" b="1" i="0" u="none" strike="noStrike">
                          <a:solidFill>
                            <a:srgbClr val="000000"/>
                          </a:solidFill>
                          <a:effectLst/>
                          <a:latin typeface="Calibri" panose="020F0502020204030204" pitchFamily="34" charset="0"/>
                        </a:rPr>
                        <a:t>Kertynyt </a:t>
                      </a:r>
                      <a:br>
                        <a:rPr lang="fi-FI" sz="1100" b="1" i="0" u="none" strike="noStrike">
                          <a:solidFill>
                            <a:srgbClr val="000000"/>
                          </a:solidFill>
                          <a:effectLst/>
                          <a:latin typeface="Calibri" panose="020F0502020204030204" pitchFamily="34" charset="0"/>
                        </a:rPr>
                      </a:br>
                      <a:r>
                        <a:rPr lang="fi-FI" sz="1100" b="1" i="0" u="none" strike="noStrike">
                          <a:solidFill>
                            <a:srgbClr val="000000"/>
                          </a:solidFill>
                          <a:effectLst/>
                          <a:latin typeface="Calibri" panose="020F0502020204030204" pitchFamily="34" charset="0"/>
                        </a:rPr>
                        <a:t>yli-/alijäämä</a:t>
                      </a:r>
                      <a:r>
                        <a:rPr lang="fi-FI" sz="1100" b="0" i="0" u="none" strike="noStrike">
                          <a:solidFill>
                            <a:srgbClr val="000000"/>
                          </a:solidFill>
                          <a:effectLst/>
                          <a:latin typeface="Calibri" panose="020F0502020204030204" pitchFamily="34" charset="0"/>
                        </a:rPr>
                        <a:t> </a:t>
                      </a:r>
                      <a:br>
                        <a:rPr lang="fi-FI" sz="1100" b="0" i="0" u="none" strike="noStrike">
                          <a:solidFill>
                            <a:srgbClr val="000000"/>
                          </a:solidFill>
                          <a:effectLst/>
                          <a:latin typeface="Calibri" panose="020F0502020204030204" pitchFamily="34" charset="0"/>
                        </a:rPr>
                      </a:br>
                      <a:r>
                        <a:rPr lang="fi-FI" sz="1100" b="0" i="0" u="none" strike="noStrike">
                          <a:solidFill>
                            <a:srgbClr val="000000"/>
                          </a:solidFill>
                          <a:effectLst/>
                          <a:latin typeface="Calibri" panose="020F0502020204030204" pitchFamily="34" charset="0"/>
                        </a:rPr>
                        <a:t>1 000 €</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Kertynyt </a:t>
                      </a:r>
                      <a:br>
                        <a:rPr lang="fi-FI" sz="1100" b="0" i="1" u="none" strike="noStrike">
                          <a:solidFill>
                            <a:srgbClr val="000000"/>
                          </a:solidFill>
                          <a:effectLst/>
                          <a:latin typeface="Calibri" panose="020F0502020204030204" pitchFamily="34" charset="0"/>
                        </a:rPr>
                      </a:br>
                      <a:r>
                        <a:rPr lang="fi-FI" sz="1100" b="0" i="1" u="none" strike="noStrike">
                          <a:solidFill>
                            <a:srgbClr val="000000"/>
                          </a:solidFill>
                          <a:effectLst/>
                          <a:latin typeface="Calibri" panose="020F0502020204030204" pitchFamily="34" charset="0"/>
                        </a:rPr>
                        <a:t>yli-/alijäämä </a:t>
                      </a:r>
                      <a:br>
                        <a:rPr lang="fi-FI" sz="1100" b="0" i="1" u="none" strike="noStrike">
                          <a:solidFill>
                            <a:srgbClr val="000000"/>
                          </a:solidFill>
                          <a:effectLst/>
                          <a:latin typeface="Calibri" panose="020F0502020204030204" pitchFamily="34" charset="0"/>
                        </a:rPr>
                      </a:br>
                      <a:r>
                        <a:rPr lang="fi-FI" sz="1100" b="0" i="1" u="none" strike="noStrike">
                          <a:solidFill>
                            <a:srgbClr val="000000"/>
                          </a:solidFill>
                          <a:effectLst/>
                          <a:latin typeface="Calibri" panose="020F0502020204030204" pitchFamily="34" charset="0"/>
                        </a:rPr>
                        <a:t>€/as.</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Omavaraisuus-</a:t>
                      </a:r>
                      <a:br>
                        <a:rPr lang="fi-FI" sz="1100" b="0" i="0" u="none" strike="noStrike">
                          <a:solidFill>
                            <a:srgbClr val="000000"/>
                          </a:solidFill>
                          <a:effectLst/>
                          <a:latin typeface="Calibri" panose="020F0502020204030204" pitchFamily="34" charset="0"/>
                        </a:rPr>
                      </a:br>
                      <a:r>
                        <a:rPr lang="fi-FI" sz="1100" b="0" i="0" u="none" strike="noStrike">
                          <a:solidFill>
                            <a:srgbClr val="000000"/>
                          </a:solidFill>
                          <a:effectLst/>
                          <a:latin typeface="Calibri" panose="020F0502020204030204" pitchFamily="34" charset="0"/>
                        </a:rPr>
                        <a:t>aste (%)</a:t>
                      </a:r>
                    </a:p>
                  </a:txBody>
                  <a:tcPr marL="36000" marR="36000" marT="18000" marB="18000" anchor="b"/>
                </a:tc>
                <a:tc>
                  <a:txBody>
                    <a:bodyPr/>
                    <a:lstStyle/>
                    <a:p>
                      <a:pPr algn="r" fontAlgn="b"/>
                      <a:r>
                        <a:rPr lang="fi-FI" sz="1100" b="0" i="0" u="none" strike="noStrike" dirty="0">
                          <a:solidFill>
                            <a:srgbClr val="000000"/>
                          </a:solidFill>
                          <a:effectLst/>
                          <a:latin typeface="Calibri" panose="020F0502020204030204" pitchFamily="34" charset="0"/>
                        </a:rPr>
                        <a:t>Suhteellinen </a:t>
                      </a:r>
                      <a:br>
                        <a:rPr lang="fi-FI" sz="1100" b="0" i="0" u="none" strike="noStrike" dirty="0">
                          <a:solidFill>
                            <a:srgbClr val="000000"/>
                          </a:solidFill>
                          <a:effectLst/>
                          <a:latin typeface="Calibri" panose="020F0502020204030204" pitchFamily="34" charset="0"/>
                        </a:rPr>
                      </a:br>
                      <a:r>
                        <a:rPr lang="fi-FI" sz="1100" b="0" i="0" u="none" strike="noStrike" dirty="0" err="1">
                          <a:solidFill>
                            <a:srgbClr val="000000"/>
                          </a:solidFill>
                          <a:effectLst/>
                          <a:latin typeface="Calibri" panose="020F0502020204030204" pitchFamily="34" charset="0"/>
                        </a:rPr>
                        <a:t>velkaantunei-suus</a:t>
                      </a:r>
                      <a:r>
                        <a:rPr lang="fi-FI" sz="1100" b="0" i="0" u="none" strike="noStrike" dirty="0">
                          <a:solidFill>
                            <a:srgbClr val="000000"/>
                          </a:solidFill>
                          <a:effectLst/>
                          <a:latin typeface="Calibri" panose="020F0502020204030204" pitchFamily="34" charset="0"/>
                        </a:rPr>
                        <a:t> (%)</a:t>
                      </a:r>
                    </a:p>
                  </a:txBody>
                  <a:tcPr marL="36000" marR="36000" marT="18000" marB="18000" anchor="b"/>
                </a:tc>
                <a:extLst>
                  <a:ext uri="{0D108BD9-81ED-4DB2-BD59-A6C34878D82A}">
                    <a16:rowId xmlns:a16="http://schemas.microsoft.com/office/drawing/2014/main" val="314199373"/>
                  </a:ext>
                </a:extLst>
              </a:tr>
              <a:tr h="250381">
                <a:tc>
                  <a:txBody>
                    <a:bodyPr/>
                    <a:lstStyle/>
                    <a:p>
                      <a:pPr algn="l" fontAlgn="b"/>
                      <a:r>
                        <a:rPr lang="fi-FI" sz="1100" b="0" i="0" u="none" strike="noStrike">
                          <a:solidFill>
                            <a:srgbClr val="000000"/>
                          </a:solidFill>
                          <a:effectLst/>
                          <a:latin typeface="Calibri" panose="020F0502020204030204" pitchFamily="34" charset="0"/>
                        </a:rPr>
                        <a:t>Iisalmi</a:t>
                      </a:r>
                    </a:p>
                  </a:txBody>
                  <a:tcPr marL="36000" marR="36000" marT="18000" marB="18000" anchor="b"/>
                </a:tc>
                <a:tc>
                  <a:txBody>
                    <a:bodyPr/>
                    <a:lstStyle/>
                    <a:p>
                      <a:pPr algn="r" fontAlgn="b"/>
                      <a:r>
                        <a:rPr lang="fi-FI" sz="1100" b="0" i="0" u="none" strike="noStrike" dirty="0">
                          <a:solidFill>
                            <a:srgbClr val="000000"/>
                          </a:solidFill>
                          <a:effectLst/>
                          <a:latin typeface="Calibri" panose="020F0502020204030204" pitchFamily="34" charset="0"/>
                        </a:rPr>
                        <a:t>20 801</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86 956</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4 180</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91 868</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4 417</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26 359</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1 267</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51 %</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93 %</a:t>
                      </a:r>
                    </a:p>
                  </a:txBody>
                  <a:tcPr marL="36000" marR="36000" marT="18000" marB="18000" anchor="b"/>
                </a:tc>
                <a:extLst>
                  <a:ext uri="{0D108BD9-81ED-4DB2-BD59-A6C34878D82A}">
                    <a16:rowId xmlns:a16="http://schemas.microsoft.com/office/drawing/2014/main" val="437490672"/>
                  </a:ext>
                </a:extLst>
              </a:tr>
              <a:tr h="216000">
                <a:tc>
                  <a:txBody>
                    <a:bodyPr/>
                    <a:lstStyle/>
                    <a:p>
                      <a:pPr algn="l" fontAlgn="b"/>
                      <a:r>
                        <a:rPr lang="fi-FI" sz="1100" b="0" i="0" u="none" strike="noStrike">
                          <a:solidFill>
                            <a:srgbClr val="000000"/>
                          </a:solidFill>
                          <a:effectLst/>
                          <a:latin typeface="Calibri" panose="020F0502020204030204" pitchFamily="34" charset="0"/>
                        </a:rPr>
                        <a:t>Joroinen</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4 540</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17 145</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3 776</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17 327</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3 817</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8 111</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1 787</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53 %</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115 %</a:t>
                      </a:r>
                    </a:p>
                  </a:txBody>
                  <a:tcPr marL="36000" marR="36000" marT="18000" marB="18000" anchor="b"/>
                </a:tc>
                <a:extLst>
                  <a:ext uri="{0D108BD9-81ED-4DB2-BD59-A6C34878D82A}">
                    <a16:rowId xmlns:a16="http://schemas.microsoft.com/office/drawing/2014/main" val="3225111538"/>
                  </a:ext>
                </a:extLst>
              </a:tr>
              <a:tr h="216000">
                <a:tc>
                  <a:txBody>
                    <a:bodyPr/>
                    <a:lstStyle/>
                    <a:p>
                      <a:pPr algn="l" fontAlgn="b"/>
                      <a:r>
                        <a:rPr lang="fi-FI" sz="1100" b="0" i="0" u="none" strike="noStrike">
                          <a:solidFill>
                            <a:srgbClr val="000000"/>
                          </a:solidFill>
                          <a:effectLst/>
                          <a:latin typeface="Calibri" panose="020F0502020204030204" pitchFamily="34" charset="0"/>
                        </a:rPr>
                        <a:t>Kaavi</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2 689</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8 687</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3 231</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8 727</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3 245</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269</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100</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39 %</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127 %</a:t>
                      </a:r>
                    </a:p>
                  </a:txBody>
                  <a:tcPr marL="36000" marR="36000" marT="18000" marB="18000" anchor="b"/>
                </a:tc>
                <a:extLst>
                  <a:ext uri="{0D108BD9-81ED-4DB2-BD59-A6C34878D82A}">
                    <a16:rowId xmlns:a16="http://schemas.microsoft.com/office/drawing/2014/main" val="2528250241"/>
                  </a:ext>
                </a:extLst>
              </a:tr>
              <a:tr h="216000">
                <a:tc>
                  <a:txBody>
                    <a:bodyPr/>
                    <a:lstStyle/>
                    <a:p>
                      <a:pPr algn="l" fontAlgn="b"/>
                      <a:r>
                        <a:rPr lang="fi-FI" sz="1100" b="0" i="0" u="none" strike="noStrike">
                          <a:solidFill>
                            <a:srgbClr val="000000"/>
                          </a:solidFill>
                          <a:effectLst/>
                          <a:latin typeface="Calibri" panose="020F0502020204030204" pitchFamily="34" charset="0"/>
                        </a:rPr>
                        <a:t>Keitele</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2 029</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6 075</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2 994</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6 298</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3 104</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-213</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-105</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47 %</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102 %</a:t>
                      </a:r>
                    </a:p>
                  </a:txBody>
                  <a:tcPr marL="36000" marR="36000" marT="18000" marB="18000" anchor="b"/>
                </a:tc>
                <a:extLst>
                  <a:ext uri="{0D108BD9-81ED-4DB2-BD59-A6C34878D82A}">
                    <a16:rowId xmlns:a16="http://schemas.microsoft.com/office/drawing/2014/main" val="4139984260"/>
                  </a:ext>
                </a:extLst>
              </a:tr>
              <a:tr h="216000">
                <a:tc>
                  <a:txBody>
                    <a:bodyPr/>
                    <a:lstStyle/>
                    <a:p>
                      <a:pPr algn="l" fontAlgn="b"/>
                      <a:r>
                        <a:rPr lang="fi-FI" sz="1100" b="0" i="0" u="none" strike="noStrike">
                          <a:solidFill>
                            <a:srgbClr val="000000"/>
                          </a:solidFill>
                          <a:effectLst/>
                          <a:latin typeface="Calibri" panose="020F0502020204030204" pitchFamily="34" charset="0"/>
                        </a:rPr>
                        <a:t>Kiuruvesi</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7 597</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23 473</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3 090</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26 293</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3 461</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2 291</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302</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53 %</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86 %</a:t>
                      </a:r>
                    </a:p>
                  </a:txBody>
                  <a:tcPr marL="36000" marR="36000" marT="18000" marB="18000" anchor="b"/>
                </a:tc>
                <a:extLst>
                  <a:ext uri="{0D108BD9-81ED-4DB2-BD59-A6C34878D82A}">
                    <a16:rowId xmlns:a16="http://schemas.microsoft.com/office/drawing/2014/main" val="3008490295"/>
                  </a:ext>
                </a:extLst>
              </a:tr>
              <a:tr h="216000">
                <a:tc>
                  <a:txBody>
                    <a:bodyPr/>
                    <a:lstStyle/>
                    <a:p>
                      <a:pPr algn="l" fontAlgn="b"/>
                      <a:r>
                        <a:rPr lang="fi-FI" sz="1100" b="0" i="0" u="none" strike="noStrike">
                          <a:solidFill>
                            <a:srgbClr val="000000"/>
                          </a:solidFill>
                          <a:effectLst/>
                          <a:latin typeface="Calibri" panose="020F0502020204030204" pitchFamily="34" charset="0"/>
                        </a:rPr>
                        <a:t>Kuopio</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122 594</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542 478</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4 425</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618 974</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5 049</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186 714</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1 523</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48 %</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131 %</a:t>
                      </a:r>
                    </a:p>
                  </a:txBody>
                  <a:tcPr marL="36000" marR="36000" marT="18000" marB="18000" anchor="b"/>
                </a:tc>
                <a:extLst>
                  <a:ext uri="{0D108BD9-81ED-4DB2-BD59-A6C34878D82A}">
                    <a16:rowId xmlns:a16="http://schemas.microsoft.com/office/drawing/2014/main" val="4287412833"/>
                  </a:ext>
                </a:extLst>
              </a:tr>
              <a:tr h="216000">
                <a:tc>
                  <a:txBody>
                    <a:bodyPr/>
                    <a:lstStyle/>
                    <a:p>
                      <a:pPr algn="l" fontAlgn="b"/>
                      <a:r>
                        <a:rPr lang="fi-FI" sz="1100" b="0" i="0" u="none" strike="noStrike">
                          <a:solidFill>
                            <a:srgbClr val="000000"/>
                          </a:solidFill>
                          <a:effectLst/>
                          <a:latin typeface="Calibri" panose="020F0502020204030204" pitchFamily="34" charset="0"/>
                        </a:rPr>
                        <a:t>Lapinlahti</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9 099</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42 423</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4 662</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43 059</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4 732</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506</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56</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44 %</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76 %</a:t>
                      </a:r>
                    </a:p>
                  </a:txBody>
                  <a:tcPr marL="36000" marR="36000" marT="18000" marB="18000" anchor="b"/>
                </a:tc>
                <a:extLst>
                  <a:ext uri="{0D108BD9-81ED-4DB2-BD59-A6C34878D82A}">
                    <a16:rowId xmlns:a16="http://schemas.microsoft.com/office/drawing/2014/main" val="455306341"/>
                  </a:ext>
                </a:extLst>
              </a:tr>
              <a:tr h="216000">
                <a:tc>
                  <a:txBody>
                    <a:bodyPr/>
                    <a:lstStyle/>
                    <a:p>
                      <a:pPr algn="l" fontAlgn="b"/>
                      <a:r>
                        <a:rPr lang="fi-FI" sz="1100" b="0" i="0" u="none" strike="noStrike">
                          <a:solidFill>
                            <a:srgbClr val="000000"/>
                          </a:solidFill>
                          <a:effectLst/>
                          <a:latin typeface="Calibri" panose="020F0502020204030204" pitchFamily="34" charset="0"/>
                        </a:rPr>
                        <a:t>Leppävirta</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9 177</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4 108</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448</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15 264</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1 663</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2 162</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236</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80 %</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25 %</a:t>
                      </a:r>
                    </a:p>
                  </a:txBody>
                  <a:tcPr marL="36000" marR="36000" marT="18000" marB="18000" anchor="b"/>
                </a:tc>
                <a:extLst>
                  <a:ext uri="{0D108BD9-81ED-4DB2-BD59-A6C34878D82A}">
                    <a16:rowId xmlns:a16="http://schemas.microsoft.com/office/drawing/2014/main" val="1261528087"/>
                  </a:ext>
                </a:extLst>
              </a:tr>
              <a:tr h="216000">
                <a:tc>
                  <a:txBody>
                    <a:bodyPr/>
                    <a:lstStyle/>
                    <a:p>
                      <a:pPr algn="l" fontAlgn="b"/>
                      <a:r>
                        <a:rPr lang="fi-FI" sz="1100" b="0" i="0" u="none" strike="noStrike">
                          <a:solidFill>
                            <a:srgbClr val="000000"/>
                          </a:solidFill>
                          <a:effectLst/>
                          <a:latin typeface="Calibri" panose="020F0502020204030204" pitchFamily="34" charset="0"/>
                        </a:rPr>
                        <a:t>Pielavesi</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4 140</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9 941</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2 401</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10 333</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2 496</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4 937</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1 193</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66 %</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69 %</a:t>
                      </a:r>
                    </a:p>
                  </a:txBody>
                  <a:tcPr marL="36000" marR="36000" marT="18000" marB="18000" anchor="b"/>
                </a:tc>
                <a:extLst>
                  <a:ext uri="{0D108BD9-81ED-4DB2-BD59-A6C34878D82A}">
                    <a16:rowId xmlns:a16="http://schemas.microsoft.com/office/drawing/2014/main" val="1005159816"/>
                  </a:ext>
                </a:extLst>
              </a:tr>
              <a:tr h="216000">
                <a:tc>
                  <a:txBody>
                    <a:bodyPr/>
                    <a:lstStyle/>
                    <a:p>
                      <a:pPr algn="l" fontAlgn="b"/>
                      <a:r>
                        <a:rPr lang="fi-FI" sz="1100" b="0" i="0" u="none" strike="noStrike">
                          <a:solidFill>
                            <a:srgbClr val="000000"/>
                          </a:solidFill>
                          <a:effectLst/>
                          <a:latin typeface="Calibri" panose="020F0502020204030204" pitchFamily="34" charset="0"/>
                        </a:rPr>
                        <a:t>Rautalampi</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2 964</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10 089</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3 404</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10 089</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3 404</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3 523</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1 189</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54 %</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102 %</a:t>
                      </a:r>
                    </a:p>
                  </a:txBody>
                  <a:tcPr marL="36000" marR="36000" marT="18000" marB="18000" anchor="b"/>
                </a:tc>
                <a:extLst>
                  <a:ext uri="{0D108BD9-81ED-4DB2-BD59-A6C34878D82A}">
                    <a16:rowId xmlns:a16="http://schemas.microsoft.com/office/drawing/2014/main" val="2432361618"/>
                  </a:ext>
                </a:extLst>
              </a:tr>
              <a:tr h="216000">
                <a:tc>
                  <a:txBody>
                    <a:bodyPr/>
                    <a:lstStyle/>
                    <a:p>
                      <a:pPr algn="l" fontAlgn="b"/>
                      <a:r>
                        <a:rPr lang="fi-FI" sz="1100" b="0" i="0" u="none" strike="noStrike">
                          <a:solidFill>
                            <a:srgbClr val="000000"/>
                          </a:solidFill>
                          <a:effectLst/>
                          <a:latin typeface="Calibri" panose="020F0502020204030204" pitchFamily="34" charset="0"/>
                        </a:rPr>
                        <a:t>Rautavaara</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1 477</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5 539</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3 750</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5 545</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3 754</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9 700</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6 567</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71 %</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87 %</a:t>
                      </a:r>
                    </a:p>
                  </a:txBody>
                  <a:tcPr marL="36000" marR="36000" marT="18000" marB="18000" anchor="b"/>
                </a:tc>
                <a:extLst>
                  <a:ext uri="{0D108BD9-81ED-4DB2-BD59-A6C34878D82A}">
                    <a16:rowId xmlns:a16="http://schemas.microsoft.com/office/drawing/2014/main" val="3756294331"/>
                  </a:ext>
                </a:extLst>
              </a:tr>
              <a:tr h="216000">
                <a:tc>
                  <a:txBody>
                    <a:bodyPr/>
                    <a:lstStyle/>
                    <a:p>
                      <a:pPr algn="l" fontAlgn="b"/>
                      <a:r>
                        <a:rPr lang="fi-FI" sz="1100" b="0" i="0" u="none" strike="noStrike">
                          <a:solidFill>
                            <a:srgbClr val="000000"/>
                          </a:solidFill>
                          <a:effectLst/>
                          <a:latin typeface="Calibri" panose="020F0502020204030204" pitchFamily="34" charset="0"/>
                        </a:rPr>
                        <a:t>Siilinjärvi</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21 232</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66 703</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3 142</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114 968</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5 415</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3 252</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153</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44 %</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91 %</a:t>
                      </a:r>
                    </a:p>
                  </a:txBody>
                  <a:tcPr marL="36000" marR="36000" marT="18000" marB="18000" anchor="b"/>
                </a:tc>
                <a:extLst>
                  <a:ext uri="{0D108BD9-81ED-4DB2-BD59-A6C34878D82A}">
                    <a16:rowId xmlns:a16="http://schemas.microsoft.com/office/drawing/2014/main" val="3736994870"/>
                  </a:ext>
                </a:extLst>
              </a:tr>
              <a:tr h="216000">
                <a:tc>
                  <a:txBody>
                    <a:bodyPr/>
                    <a:lstStyle/>
                    <a:p>
                      <a:pPr algn="l" fontAlgn="b"/>
                      <a:r>
                        <a:rPr lang="fi-FI" sz="1100" b="0" i="0" u="none" strike="noStrike">
                          <a:solidFill>
                            <a:srgbClr val="000000"/>
                          </a:solidFill>
                          <a:effectLst/>
                          <a:latin typeface="Calibri" panose="020F0502020204030204" pitchFamily="34" charset="0"/>
                        </a:rPr>
                        <a:t>Sonkajärvi</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3 672</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5 485</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1 494</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7 092</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1 931</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9 941</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2 707</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75 %</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46 %</a:t>
                      </a:r>
                    </a:p>
                  </a:txBody>
                  <a:tcPr marL="36000" marR="36000" marT="18000" marB="18000" anchor="b"/>
                </a:tc>
                <a:extLst>
                  <a:ext uri="{0D108BD9-81ED-4DB2-BD59-A6C34878D82A}">
                    <a16:rowId xmlns:a16="http://schemas.microsoft.com/office/drawing/2014/main" val="3750553939"/>
                  </a:ext>
                </a:extLst>
              </a:tr>
              <a:tr h="216000">
                <a:tc>
                  <a:txBody>
                    <a:bodyPr/>
                    <a:lstStyle/>
                    <a:p>
                      <a:pPr algn="l" fontAlgn="b"/>
                      <a:r>
                        <a:rPr lang="fi-FI" sz="1100" b="0" i="0" u="none" strike="noStrike">
                          <a:solidFill>
                            <a:srgbClr val="000000"/>
                          </a:solidFill>
                          <a:effectLst/>
                          <a:latin typeface="Calibri" panose="020F0502020204030204" pitchFamily="34" charset="0"/>
                        </a:rPr>
                        <a:t>Suonenjoki</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6 763</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15 956</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2 359</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22 436</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3 317</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8 816</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1 304</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62 %</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73 %</a:t>
                      </a:r>
                    </a:p>
                  </a:txBody>
                  <a:tcPr marL="36000" marR="36000" marT="18000" marB="18000" anchor="b"/>
                </a:tc>
                <a:extLst>
                  <a:ext uri="{0D108BD9-81ED-4DB2-BD59-A6C34878D82A}">
                    <a16:rowId xmlns:a16="http://schemas.microsoft.com/office/drawing/2014/main" val="2899806150"/>
                  </a:ext>
                </a:extLst>
              </a:tr>
              <a:tr h="216000">
                <a:tc>
                  <a:txBody>
                    <a:bodyPr/>
                    <a:lstStyle/>
                    <a:p>
                      <a:pPr algn="l" fontAlgn="b"/>
                      <a:r>
                        <a:rPr lang="fi-FI" sz="1100" b="0" i="0" u="none" strike="noStrike">
                          <a:solidFill>
                            <a:srgbClr val="000000"/>
                          </a:solidFill>
                          <a:effectLst/>
                          <a:latin typeface="Calibri" panose="020F0502020204030204" pitchFamily="34" charset="0"/>
                        </a:rPr>
                        <a:t>Tervo</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1 441</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4 301</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2 985</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4 667</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3 239</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463</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321</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60 %</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82 %</a:t>
                      </a:r>
                    </a:p>
                  </a:txBody>
                  <a:tcPr marL="36000" marR="36000" marT="18000" marB="18000" anchor="b"/>
                </a:tc>
                <a:extLst>
                  <a:ext uri="{0D108BD9-81ED-4DB2-BD59-A6C34878D82A}">
                    <a16:rowId xmlns:a16="http://schemas.microsoft.com/office/drawing/2014/main" val="161305396"/>
                  </a:ext>
                </a:extLst>
              </a:tr>
              <a:tr h="216000">
                <a:tc>
                  <a:txBody>
                    <a:bodyPr/>
                    <a:lstStyle/>
                    <a:p>
                      <a:pPr algn="l" fontAlgn="b"/>
                      <a:r>
                        <a:rPr lang="fi-FI" sz="1100" b="0" i="0" u="none" strike="noStrike">
                          <a:solidFill>
                            <a:srgbClr val="000000"/>
                          </a:solidFill>
                          <a:effectLst/>
                          <a:latin typeface="Calibri" panose="020F0502020204030204" pitchFamily="34" charset="0"/>
                        </a:rPr>
                        <a:t>Tuusniemi</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2 394</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3 725</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1 556</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3 771</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1 575</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1 944</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812</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70 %</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61 %</a:t>
                      </a:r>
                    </a:p>
                  </a:txBody>
                  <a:tcPr marL="36000" marR="36000" marT="18000" marB="18000" anchor="b"/>
                </a:tc>
                <a:extLst>
                  <a:ext uri="{0D108BD9-81ED-4DB2-BD59-A6C34878D82A}">
                    <a16:rowId xmlns:a16="http://schemas.microsoft.com/office/drawing/2014/main" val="1743984363"/>
                  </a:ext>
                </a:extLst>
              </a:tr>
              <a:tr h="216000">
                <a:tc>
                  <a:txBody>
                    <a:bodyPr/>
                    <a:lstStyle/>
                    <a:p>
                      <a:pPr algn="l" fontAlgn="b"/>
                      <a:r>
                        <a:rPr lang="fi-FI" sz="1100" b="0" i="0" u="none" strike="noStrike">
                          <a:solidFill>
                            <a:srgbClr val="000000"/>
                          </a:solidFill>
                          <a:effectLst/>
                          <a:latin typeface="Calibri" panose="020F0502020204030204" pitchFamily="34" charset="0"/>
                        </a:rPr>
                        <a:t>Varkaus</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19 759</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108 714</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5 502</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145 843</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7 381</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16 857</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853</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47 %</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164 %</a:t>
                      </a:r>
                    </a:p>
                  </a:txBody>
                  <a:tcPr marL="36000" marR="36000" marT="18000" marB="18000" anchor="b"/>
                </a:tc>
                <a:extLst>
                  <a:ext uri="{0D108BD9-81ED-4DB2-BD59-A6C34878D82A}">
                    <a16:rowId xmlns:a16="http://schemas.microsoft.com/office/drawing/2014/main" val="2485195342"/>
                  </a:ext>
                </a:extLst>
              </a:tr>
              <a:tr h="216000">
                <a:tc>
                  <a:txBody>
                    <a:bodyPr/>
                    <a:lstStyle/>
                    <a:p>
                      <a:pPr algn="l" fontAlgn="b"/>
                      <a:r>
                        <a:rPr lang="fi-FI" sz="1100" b="0" i="0" u="none" strike="noStrike">
                          <a:solidFill>
                            <a:srgbClr val="000000"/>
                          </a:solidFill>
                          <a:effectLst/>
                          <a:latin typeface="Calibri" panose="020F0502020204030204" pitchFamily="34" charset="0"/>
                        </a:rPr>
                        <a:t>Vesanto</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1 894</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9 722</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5 133</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12 381</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6 537</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1 739</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918</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57 %</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79 %</a:t>
                      </a:r>
                    </a:p>
                  </a:txBody>
                  <a:tcPr marL="36000" marR="36000" marT="18000" marB="18000" anchor="b"/>
                </a:tc>
                <a:extLst>
                  <a:ext uri="{0D108BD9-81ED-4DB2-BD59-A6C34878D82A}">
                    <a16:rowId xmlns:a16="http://schemas.microsoft.com/office/drawing/2014/main" val="3570489955"/>
                  </a:ext>
                </a:extLst>
              </a:tr>
              <a:tr h="216000">
                <a:tc>
                  <a:txBody>
                    <a:bodyPr/>
                    <a:lstStyle/>
                    <a:p>
                      <a:pPr algn="l" fontAlgn="b"/>
                      <a:r>
                        <a:rPr lang="fi-FI" sz="1100" b="0" i="0" u="none" strike="noStrike">
                          <a:solidFill>
                            <a:srgbClr val="000000"/>
                          </a:solidFill>
                          <a:effectLst/>
                          <a:latin typeface="Calibri" panose="020F0502020204030204" pitchFamily="34" charset="0"/>
                        </a:rPr>
                        <a:t>Vieremä</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3 427</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5 475</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1 598</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5 487</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1 601</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12 248</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3 574</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81 %</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49 %</a:t>
                      </a:r>
                    </a:p>
                  </a:txBody>
                  <a:tcPr marL="36000" marR="36000" marT="18000" marB="18000" anchor="b"/>
                </a:tc>
                <a:extLst>
                  <a:ext uri="{0D108BD9-81ED-4DB2-BD59-A6C34878D82A}">
                    <a16:rowId xmlns:a16="http://schemas.microsoft.com/office/drawing/2014/main" val="389491602"/>
                  </a:ext>
                </a:extLst>
              </a:tr>
              <a:tr h="216000">
                <a:tc>
                  <a:txBody>
                    <a:bodyPr/>
                    <a:lstStyle/>
                    <a:p>
                      <a:pPr algn="l" fontAlgn="b"/>
                      <a:r>
                        <a:rPr lang="fi-FI" sz="1100" b="1" i="0" u="none" strike="noStrike">
                          <a:solidFill>
                            <a:srgbClr val="000000"/>
                          </a:solidFill>
                          <a:effectLst/>
                          <a:latin typeface="Calibri" panose="020F0502020204030204" pitchFamily="34" charset="0"/>
                        </a:rPr>
                        <a:t>Pohjois-Savo</a:t>
                      </a:r>
                    </a:p>
                  </a:txBody>
                  <a:tcPr marL="36000" marR="36000" marT="18000" marB="18000" anchor="b"/>
                </a:tc>
                <a:tc>
                  <a:txBody>
                    <a:bodyPr/>
                    <a:lstStyle/>
                    <a:p>
                      <a:pPr algn="r" fontAlgn="b"/>
                      <a:r>
                        <a:rPr lang="fi-FI" sz="1100" b="1" i="0" u="none" strike="noStrike">
                          <a:solidFill>
                            <a:srgbClr val="000000"/>
                          </a:solidFill>
                          <a:effectLst/>
                          <a:latin typeface="Calibri" panose="020F0502020204030204" pitchFamily="34" charset="0"/>
                        </a:rPr>
                        <a:t>247 689</a:t>
                      </a:r>
                    </a:p>
                  </a:txBody>
                  <a:tcPr marL="36000" marR="36000" marT="18000" marB="18000" anchor="b"/>
                </a:tc>
                <a:tc>
                  <a:txBody>
                    <a:bodyPr/>
                    <a:lstStyle/>
                    <a:p>
                      <a:pPr algn="r" fontAlgn="b"/>
                      <a:r>
                        <a:rPr lang="fi-FI" sz="1100" b="1" i="0" u="none" strike="noStrike">
                          <a:solidFill>
                            <a:srgbClr val="000000"/>
                          </a:solidFill>
                          <a:effectLst/>
                          <a:latin typeface="Calibri" panose="020F0502020204030204" pitchFamily="34" charset="0"/>
                        </a:rPr>
                        <a:t>976 995</a:t>
                      </a:r>
                    </a:p>
                  </a:txBody>
                  <a:tcPr marL="36000" marR="36000" marT="18000" marB="18000" anchor="b"/>
                </a:tc>
                <a:tc>
                  <a:txBody>
                    <a:bodyPr/>
                    <a:lstStyle/>
                    <a:p>
                      <a:pPr algn="r" fontAlgn="b"/>
                      <a:r>
                        <a:rPr lang="fi-FI" sz="1100" b="1" i="1" u="none" strike="noStrike">
                          <a:solidFill>
                            <a:srgbClr val="000000"/>
                          </a:solidFill>
                          <a:effectLst/>
                          <a:latin typeface="Calibri" panose="020F0502020204030204" pitchFamily="34" charset="0"/>
                        </a:rPr>
                        <a:t>3 944</a:t>
                      </a:r>
                    </a:p>
                  </a:txBody>
                  <a:tcPr marL="36000" marR="36000" marT="18000" marB="18000" anchor="b"/>
                </a:tc>
                <a:tc>
                  <a:txBody>
                    <a:bodyPr/>
                    <a:lstStyle/>
                    <a:p>
                      <a:pPr algn="r" fontAlgn="b"/>
                      <a:r>
                        <a:rPr lang="fi-FI" sz="1100" b="1" i="0" u="none" strike="noStrike">
                          <a:solidFill>
                            <a:srgbClr val="000000"/>
                          </a:solidFill>
                          <a:effectLst/>
                          <a:latin typeface="Calibri" panose="020F0502020204030204" pitchFamily="34" charset="0"/>
                        </a:rPr>
                        <a:t>1 170 422</a:t>
                      </a:r>
                    </a:p>
                  </a:txBody>
                  <a:tcPr marL="36000" marR="36000" marT="18000" marB="18000" anchor="b"/>
                </a:tc>
                <a:tc>
                  <a:txBody>
                    <a:bodyPr/>
                    <a:lstStyle/>
                    <a:p>
                      <a:pPr algn="r" fontAlgn="b"/>
                      <a:r>
                        <a:rPr lang="fi-FI" sz="1100" b="1" i="1" u="none" strike="noStrike">
                          <a:solidFill>
                            <a:srgbClr val="000000"/>
                          </a:solidFill>
                          <a:effectLst/>
                          <a:latin typeface="Calibri" panose="020F0502020204030204" pitchFamily="34" charset="0"/>
                        </a:rPr>
                        <a:t>4 725</a:t>
                      </a:r>
                    </a:p>
                  </a:txBody>
                  <a:tcPr marL="36000" marR="36000" marT="18000" marB="18000" anchor="b"/>
                </a:tc>
                <a:tc>
                  <a:txBody>
                    <a:bodyPr/>
                    <a:lstStyle/>
                    <a:p>
                      <a:pPr algn="r" fontAlgn="b"/>
                      <a:r>
                        <a:rPr lang="fi-FI" sz="1100" b="1" i="0" u="none" strike="noStrike">
                          <a:solidFill>
                            <a:srgbClr val="000000"/>
                          </a:solidFill>
                          <a:effectLst/>
                          <a:latin typeface="Calibri" panose="020F0502020204030204" pitchFamily="34" charset="0"/>
                        </a:rPr>
                        <a:t>299 619</a:t>
                      </a:r>
                    </a:p>
                  </a:txBody>
                  <a:tcPr marL="36000" marR="36000" marT="18000" marB="18000" anchor="b"/>
                </a:tc>
                <a:tc>
                  <a:txBody>
                    <a:bodyPr/>
                    <a:lstStyle/>
                    <a:p>
                      <a:pPr algn="r" fontAlgn="b"/>
                      <a:r>
                        <a:rPr lang="fi-FI" sz="1100" b="1" i="1" u="none" strike="noStrike">
                          <a:solidFill>
                            <a:srgbClr val="000000"/>
                          </a:solidFill>
                          <a:effectLst/>
                          <a:latin typeface="Calibri" panose="020F0502020204030204" pitchFamily="34" charset="0"/>
                        </a:rPr>
                        <a:t>1 210</a:t>
                      </a:r>
                    </a:p>
                  </a:txBody>
                  <a:tcPr marL="36000" marR="36000" marT="18000" marB="18000" anchor="b"/>
                </a:tc>
                <a:tc>
                  <a:txBody>
                    <a:bodyPr/>
                    <a:lstStyle/>
                    <a:p>
                      <a:pPr algn="l" fontAlgn="b"/>
                      <a:endParaRPr lang="fi-FI" sz="1100" b="1" i="0" u="none" strike="noStrike">
                        <a:solidFill>
                          <a:srgbClr val="000000"/>
                        </a:solidFill>
                        <a:effectLst/>
                        <a:latin typeface="Calibri" panose="020F0502020204030204" pitchFamily="34" charset="0"/>
                      </a:endParaRPr>
                    </a:p>
                  </a:txBody>
                  <a:tcPr marL="36000" marR="36000" marT="18000" marB="18000" anchor="b"/>
                </a:tc>
                <a:tc>
                  <a:txBody>
                    <a:bodyPr/>
                    <a:lstStyle/>
                    <a:p>
                      <a:pPr algn="l" fontAlgn="b"/>
                      <a:endParaRPr lang="fi-FI" sz="1100" b="1" i="0" u="none" strike="noStrike" dirty="0">
                        <a:solidFill>
                          <a:srgbClr val="000000"/>
                        </a:solidFill>
                        <a:effectLst/>
                        <a:latin typeface="Calibri" panose="020F0502020204030204" pitchFamily="34" charset="0"/>
                      </a:endParaRPr>
                    </a:p>
                  </a:txBody>
                  <a:tcPr marL="36000" marR="36000" marT="18000" marB="18000" anchor="b"/>
                </a:tc>
                <a:extLst>
                  <a:ext uri="{0D108BD9-81ED-4DB2-BD59-A6C34878D82A}">
                    <a16:rowId xmlns:a16="http://schemas.microsoft.com/office/drawing/2014/main" val="2415787187"/>
                  </a:ext>
                </a:extLst>
              </a:tr>
            </a:tbl>
          </a:graphicData>
        </a:graphic>
      </p:graphicFrame>
    </p:spTree>
    <p:extLst>
      <p:ext uri="{BB962C8B-B14F-4D97-AF65-F5344CB8AC3E}">
        <p14:creationId xmlns:p14="http://schemas.microsoft.com/office/powerpoint/2010/main" val="14704806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Otsikko 1">
            <a:extLst>
              <a:ext uri="{FF2B5EF4-FFF2-40B4-BE49-F238E27FC236}">
                <a16:creationId xmlns:a16="http://schemas.microsoft.com/office/drawing/2014/main" id="{3E4F8491-AF3F-C14A-BED4-E48810A92E9C}"/>
              </a:ext>
            </a:extLst>
          </p:cNvPr>
          <p:cNvSpPr>
            <a:spLocks noGrp="1"/>
          </p:cNvSpPr>
          <p:nvPr>
            <p:ph type="title"/>
          </p:nvPr>
        </p:nvSpPr>
        <p:spPr>
          <a:xfrm>
            <a:off x="448456" y="365125"/>
            <a:ext cx="11288842" cy="1325563"/>
          </a:xfrm>
        </p:spPr>
        <p:txBody>
          <a:bodyPr>
            <a:normAutofit/>
          </a:bodyPr>
          <a:lstStyle/>
          <a:p>
            <a:r>
              <a:rPr lang="fi-FI" sz="3400" dirty="0"/>
              <a:t>Pohjois-Savon kuntien tilinpäätökset v. 2023/Konsernit</a:t>
            </a:r>
            <a:br>
              <a:rPr lang="fi-FI" sz="3400" dirty="0"/>
            </a:br>
            <a:r>
              <a:rPr lang="fi-FI" sz="1800" dirty="0"/>
              <a:t>(ml. liikelaitokset) (tiedot sisältävät vain ulkoiset menot ja tulot)</a:t>
            </a:r>
          </a:p>
        </p:txBody>
      </p:sp>
      <p:pic>
        <p:nvPicPr>
          <p:cNvPr id="7" name="Kuva 6">
            <a:extLst>
              <a:ext uri="{FF2B5EF4-FFF2-40B4-BE49-F238E27FC236}">
                <a16:creationId xmlns:a16="http://schemas.microsoft.com/office/drawing/2014/main" id="{34C10C92-2E94-7A44-BD24-737A3C004102}"/>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9755943" y="6332259"/>
            <a:ext cx="2316136" cy="409184"/>
          </a:xfrm>
          <a:prstGeom prst="rect">
            <a:avLst/>
          </a:prstGeom>
        </p:spPr>
      </p:pic>
      <p:graphicFrame>
        <p:nvGraphicFramePr>
          <p:cNvPr id="5" name="Taulukko 4">
            <a:extLst>
              <a:ext uri="{FF2B5EF4-FFF2-40B4-BE49-F238E27FC236}">
                <a16:creationId xmlns:a16="http://schemas.microsoft.com/office/drawing/2014/main" id="{E1560928-00E0-41E2-82F7-153C573F5FDC}"/>
              </a:ext>
            </a:extLst>
          </p:cNvPr>
          <p:cNvGraphicFramePr>
            <a:graphicFrameLocks noGrp="1"/>
          </p:cNvGraphicFramePr>
          <p:nvPr>
            <p:extLst>
              <p:ext uri="{D42A27DB-BD31-4B8C-83A1-F6EECF244321}">
                <p14:modId xmlns:p14="http://schemas.microsoft.com/office/powerpoint/2010/main" val="3628896550"/>
              </p:ext>
            </p:extLst>
          </p:nvPr>
        </p:nvGraphicFramePr>
        <p:xfrm>
          <a:off x="484240" y="1499814"/>
          <a:ext cx="11001273" cy="4837320"/>
        </p:xfrm>
        <a:graphic>
          <a:graphicData uri="http://schemas.openxmlformats.org/drawingml/2006/table">
            <a:tbl>
              <a:tblPr firstRow="1" bandRow="1">
                <a:tableStyleId>{9D7B26C5-4107-4FEC-AEDC-1716B250A1EF}</a:tableStyleId>
              </a:tblPr>
              <a:tblGrid>
                <a:gridCol w="957273">
                  <a:extLst>
                    <a:ext uri="{9D8B030D-6E8A-4147-A177-3AD203B41FA5}">
                      <a16:colId xmlns:a16="http://schemas.microsoft.com/office/drawing/2014/main" val="3149966210"/>
                    </a:ext>
                  </a:extLst>
                </a:gridCol>
                <a:gridCol w="828000">
                  <a:extLst>
                    <a:ext uri="{9D8B030D-6E8A-4147-A177-3AD203B41FA5}">
                      <a16:colId xmlns:a16="http://schemas.microsoft.com/office/drawing/2014/main" val="1883866652"/>
                    </a:ext>
                  </a:extLst>
                </a:gridCol>
                <a:gridCol w="828000">
                  <a:extLst>
                    <a:ext uri="{9D8B030D-6E8A-4147-A177-3AD203B41FA5}">
                      <a16:colId xmlns:a16="http://schemas.microsoft.com/office/drawing/2014/main" val="2580970118"/>
                    </a:ext>
                  </a:extLst>
                </a:gridCol>
                <a:gridCol w="828000">
                  <a:extLst>
                    <a:ext uri="{9D8B030D-6E8A-4147-A177-3AD203B41FA5}">
                      <a16:colId xmlns:a16="http://schemas.microsoft.com/office/drawing/2014/main" val="582295757"/>
                    </a:ext>
                  </a:extLst>
                </a:gridCol>
                <a:gridCol w="828000">
                  <a:extLst>
                    <a:ext uri="{9D8B030D-6E8A-4147-A177-3AD203B41FA5}">
                      <a16:colId xmlns:a16="http://schemas.microsoft.com/office/drawing/2014/main" val="3483607235"/>
                    </a:ext>
                  </a:extLst>
                </a:gridCol>
                <a:gridCol w="828000">
                  <a:extLst>
                    <a:ext uri="{9D8B030D-6E8A-4147-A177-3AD203B41FA5}">
                      <a16:colId xmlns:a16="http://schemas.microsoft.com/office/drawing/2014/main" val="1057784816"/>
                    </a:ext>
                  </a:extLst>
                </a:gridCol>
                <a:gridCol w="1044000">
                  <a:extLst>
                    <a:ext uri="{9D8B030D-6E8A-4147-A177-3AD203B41FA5}">
                      <a16:colId xmlns:a16="http://schemas.microsoft.com/office/drawing/2014/main" val="2513661225"/>
                    </a:ext>
                  </a:extLst>
                </a:gridCol>
                <a:gridCol w="1044000">
                  <a:extLst>
                    <a:ext uri="{9D8B030D-6E8A-4147-A177-3AD203B41FA5}">
                      <a16:colId xmlns:a16="http://schemas.microsoft.com/office/drawing/2014/main" val="3312164532"/>
                    </a:ext>
                  </a:extLst>
                </a:gridCol>
                <a:gridCol w="1512000">
                  <a:extLst>
                    <a:ext uri="{9D8B030D-6E8A-4147-A177-3AD203B41FA5}">
                      <a16:colId xmlns:a16="http://schemas.microsoft.com/office/drawing/2014/main" val="4034823442"/>
                    </a:ext>
                  </a:extLst>
                </a:gridCol>
                <a:gridCol w="1152000">
                  <a:extLst>
                    <a:ext uri="{9D8B030D-6E8A-4147-A177-3AD203B41FA5}">
                      <a16:colId xmlns:a16="http://schemas.microsoft.com/office/drawing/2014/main" val="2872086897"/>
                    </a:ext>
                  </a:extLst>
                </a:gridCol>
                <a:gridCol w="1152000">
                  <a:extLst>
                    <a:ext uri="{9D8B030D-6E8A-4147-A177-3AD203B41FA5}">
                      <a16:colId xmlns:a16="http://schemas.microsoft.com/office/drawing/2014/main" val="3636052394"/>
                    </a:ext>
                  </a:extLst>
                </a:gridCol>
              </a:tblGrid>
              <a:tr h="214205">
                <a:tc>
                  <a:txBody>
                    <a:bodyPr/>
                    <a:lstStyle/>
                    <a:p>
                      <a:pPr algn="l" fontAlgn="b"/>
                      <a:r>
                        <a:rPr lang="fi-FI" sz="1100" b="0" i="0" u="none" strike="noStrike" dirty="0">
                          <a:solidFill>
                            <a:srgbClr val="000000"/>
                          </a:solidFill>
                          <a:effectLst/>
                          <a:latin typeface="Calibri" panose="020F0502020204030204" pitchFamily="34" charset="0"/>
                        </a:rPr>
                        <a:t>Kunta</a:t>
                      </a:r>
                    </a:p>
                  </a:txBody>
                  <a:tcPr marL="18000" marR="18000" marT="7200" marB="7200" anchor="b"/>
                </a:tc>
                <a:tc>
                  <a:txBody>
                    <a:bodyPr/>
                    <a:lstStyle/>
                    <a:p>
                      <a:pPr algn="r" fontAlgn="b"/>
                      <a:r>
                        <a:rPr lang="fi-FI" sz="1100" b="0" i="0" u="none" strike="noStrike" dirty="0">
                          <a:solidFill>
                            <a:srgbClr val="000000"/>
                          </a:solidFill>
                          <a:effectLst/>
                          <a:latin typeface="Calibri" panose="020F0502020204030204" pitchFamily="34" charset="0"/>
                        </a:rPr>
                        <a:t>Väestö </a:t>
                      </a:r>
                      <a:br>
                        <a:rPr lang="fi-FI" sz="1100" b="0" i="0" u="none" strike="noStrike" dirty="0">
                          <a:solidFill>
                            <a:srgbClr val="000000"/>
                          </a:solidFill>
                          <a:effectLst/>
                          <a:latin typeface="Calibri" panose="020F0502020204030204" pitchFamily="34" charset="0"/>
                        </a:rPr>
                      </a:br>
                      <a:r>
                        <a:rPr lang="fi-FI" sz="1100" b="0" i="0" u="none" strike="noStrike" dirty="0">
                          <a:solidFill>
                            <a:srgbClr val="000000"/>
                          </a:solidFill>
                          <a:effectLst/>
                          <a:latin typeface="Calibri" panose="020F0502020204030204" pitchFamily="34" charset="0"/>
                        </a:rPr>
                        <a:t>31.12.2022</a:t>
                      </a:r>
                    </a:p>
                  </a:txBody>
                  <a:tcPr marL="18000" marR="18000" marT="7200" marB="7200" anchor="b"/>
                </a:tc>
                <a:tc>
                  <a:txBody>
                    <a:bodyPr/>
                    <a:lstStyle/>
                    <a:p>
                      <a:pPr algn="r" fontAlgn="b"/>
                      <a:r>
                        <a:rPr lang="fi-FI" sz="1100" b="1" i="0" u="none" strike="noStrike" dirty="0">
                          <a:solidFill>
                            <a:srgbClr val="000000"/>
                          </a:solidFill>
                          <a:effectLst/>
                          <a:latin typeface="Calibri" panose="020F0502020204030204" pitchFamily="34" charset="0"/>
                        </a:rPr>
                        <a:t>Konsernin </a:t>
                      </a:r>
                      <a:br>
                        <a:rPr lang="fi-FI" sz="1100" b="1" i="0" u="none" strike="noStrike" dirty="0">
                          <a:solidFill>
                            <a:srgbClr val="000000"/>
                          </a:solidFill>
                          <a:effectLst/>
                          <a:latin typeface="Calibri" panose="020F0502020204030204" pitchFamily="34" charset="0"/>
                        </a:rPr>
                      </a:br>
                      <a:r>
                        <a:rPr lang="fi-FI" sz="1100" b="1" i="0" u="none" strike="noStrike" dirty="0">
                          <a:solidFill>
                            <a:srgbClr val="000000"/>
                          </a:solidFill>
                          <a:effectLst/>
                          <a:latin typeface="Calibri" panose="020F0502020204030204" pitchFamily="34" charset="0"/>
                        </a:rPr>
                        <a:t>vuosikate </a:t>
                      </a:r>
                      <a:br>
                        <a:rPr lang="fi-FI" sz="1100" b="1" i="0" u="none" strike="noStrike" dirty="0">
                          <a:solidFill>
                            <a:srgbClr val="000000"/>
                          </a:solidFill>
                          <a:effectLst/>
                          <a:latin typeface="Calibri" panose="020F0502020204030204" pitchFamily="34" charset="0"/>
                        </a:rPr>
                      </a:br>
                      <a:r>
                        <a:rPr lang="fi-FI" sz="1100" b="0" i="0" u="none" strike="noStrike" dirty="0">
                          <a:solidFill>
                            <a:srgbClr val="000000"/>
                          </a:solidFill>
                          <a:effectLst/>
                          <a:latin typeface="Calibri" panose="020F0502020204030204" pitchFamily="34" charset="0"/>
                        </a:rPr>
                        <a:t>1 000 €</a:t>
                      </a:r>
                    </a:p>
                  </a:txBody>
                  <a:tcPr marL="18000" marR="18000" marT="7200" marB="7200" anchor="b"/>
                </a:tc>
                <a:tc>
                  <a:txBody>
                    <a:bodyPr/>
                    <a:lstStyle/>
                    <a:p>
                      <a:pPr algn="r" fontAlgn="b"/>
                      <a:r>
                        <a:rPr lang="fi-FI" sz="1100" b="0" i="1" u="none" strike="noStrike">
                          <a:solidFill>
                            <a:srgbClr val="000000"/>
                          </a:solidFill>
                          <a:effectLst/>
                          <a:latin typeface="Calibri" panose="020F0502020204030204" pitchFamily="34" charset="0"/>
                        </a:rPr>
                        <a:t>Konsernin </a:t>
                      </a:r>
                      <a:br>
                        <a:rPr lang="fi-FI" sz="1100" b="0" i="1" u="none" strike="noStrike">
                          <a:solidFill>
                            <a:srgbClr val="000000"/>
                          </a:solidFill>
                          <a:effectLst/>
                          <a:latin typeface="Calibri" panose="020F0502020204030204" pitchFamily="34" charset="0"/>
                        </a:rPr>
                      </a:br>
                      <a:r>
                        <a:rPr lang="fi-FI" sz="1100" b="0" i="1" u="none" strike="noStrike">
                          <a:solidFill>
                            <a:srgbClr val="000000"/>
                          </a:solidFill>
                          <a:effectLst/>
                          <a:latin typeface="Calibri" panose="020F0502020204030204" pitchFamily="34" charset="0"/>
                        </a:rPr>
                        <a:t>vuosikate </a:t>
                      </a:r>
                      <a:br>
                        <a:rPr lang="fi-FI" sz="1100" b="0" i="1" u="none" strike="noStrike">
                          <a:solidFill>
                            <a:srgbClr val="000000"/>
                          </a:solidFill>
                          <a:effectLst/>
                          <a:latin typeface="Calibri" panose="020F0502020204030204" pitchFamily="34" charset="0"/>
                        </a:rPr>
                      </a:br>
                      <a:r>
                        <a:rPr lang="fi-FI" sz="1100" b="0" i="1" u="none" strike="noStrike">
                          <a:solidFill>
                            <a:srgbClr val="000000"/>
                          </a:solidFill>
                          <a:effectLst/>
                          <a:latin typeface="Calibri" panose="020F0502020204030204" pitchFamily="34" charset="0"/>
                        </a:rPr>
                        <a:t>€/as.</a:t>
                      </a:r>
                    </a:p>
                  </a:txBody>
                  <a:tcPr marL="18000" marR="18000" marT="7200" marB="7200" anchor="b"/>
                </a:tc>
                <a:tc>
                  <a:txBody>
                    <a:bodyPr/>
                    <a:lstStyle/>
                    <a:p>
                      <a:pPr algn="r" fontAlgn="b"/>
                      <a:r>
                        <a:rPr lang="fi-FI" sz="1100" b="1" i="0" u="none" strike="noStrike" dirty="0">
                          <a:solidFill>
                            <a:srgbClr val="000000"/>
                          </a:solidFill>
                          <a:effectLst/>
                          <a:latin typeface="Calibri" panose="020F0502020204030204" pitchFamily="34" charset="0"/>
                        </a:rPr>
                        <a:t>Konsernin </a:t>
                      </a:r>
                      <a:br>
                        <a:rPr lang="fi-FI" sz="1100" b="1" i="0" u="none" strike="noStrike" dirty="0">
                          <a:solidFill>
                            <a:srgbClr val="000000"/>
                          </a:solidFill>
                          <a:effectLst/>
                          <a:latin typeface="Calibri" panose="020F0502020204030204" pitchFamily="34" charset="0"/>
                        </a:rPr>
                      </a:br>
                      <a:r>
                        <a:rPr lang="fi-FI" sz="1100" b="1" i="0" u="none" strike="noStrike" dirty="0">
                          <a:solidFill>
                            <a:srgbClr val="000000"/>
                          </a:solidFill>
                          <a:effectLst/>
                          <a:latin typeface="Calibri" panose="020F0502020204030204" pitchFamily="34" charset="0"/>
                        </a:rPr>
                        <a:t>lainakanta </a:t>
                      </a:r>
                      <a:br>
                        <a:rPr lang="fi-FI" sz="1100" b="1" i="0" u="none" strike="noStrike" dirty="0">
                          <a:solidFill>
                            <a:srgbClr val="000000"/>
                          </a:solidFill>
                          <a:effectLst/>
                          <a:latin typeface="Calibri" panose="020F0502020204030204" pitchFamily="34" charset="0"/>
                        </a:rPr>
                      </a:br>
                      <a:r>
                        <a:rPr lang="fi-FI" sz="1100" b="0" i="0" u="none" strike="noStrike" dirty="0">
                          <a:solidFill>
                            <a:srgbClr val="000000"/>
                          </a:solidFill>
                          <a:effectLst/>
                          <a:latin typeface="Calibri" panose="020F0502020204030204" pitchFamily="34" charset="0"/>
                        </a:rPr>
                        <a:t>1 000 €</a:t>
                      </a:r>
                    </a:p>
                  </a:txBody>
                  <a:tcPr marL="18000" marR="18000" marT="7200" marB="7200" anchor="b"/>
                </a:tc>
                <a:tc>
                  <a:txBody>
                    <a:bodyPr/>
                    <a:lstStyle/>
                    <a:p>
                      <a:pPr algn="r" fontAlgn="b"/>
                      <a:r>
                        <a:rPr lang="fi-FI" sz="1100" b="0" i="1" u="none" strike="noStrike">
                          <a:solidFill>
                            <a:srgbClr val="000000"/>
                          </a:solidFill>
                          <a:effectLst/>
                          <a:latin typeface="Calibri" panose="020F0502020204030204" pitchFamily="34" charset="0"/>
                        </a:rPr>
                        <a:t>Konsernin </a:t>
                      </a:r>
                      <a:br>
                        <a:rPr lang="fi-FI" sz="1100" b="0" i="1" u="none" strike="noStrike">
                          <a:solidFill>
                            <a:srgbClr val="000000"/>
                          </a:solidFill>
                          <a:effectLst/>
                          <a:latin typeface="Calibri" panose="020F0502020204030204" pitchFamily="34" charset="0"/>
                        </a:rPr>
                      </a:br>
                      <a:r>
                        <a:rPr lang="fi-FI" sz="1100" b="0" i="1" u="none" strike="noStrike">
                          <a:solidFill>
                            <a:srgbClr val="000000"/>
                          </a:solidFill>
                          <a:effectLst/>
                          <a:latin typeface="Calibri" panose="020F0502020204030204" pitchFamily="34" charset="0"/>
                        </a:rPr>
                        <a:t>lainakanta </a:t>
                      </a:r>
                      <a:br>
                        <a:rPr lang="fi-FI" sz="1100" b="0" i="1" u="none" strike="noStrike">
                          <a:solidFill>
                            <a:srgbClr val="000000"/>
                          </a:solidFill>
                          <a:effectLst/>
                          <a:latin typeface="Calibri" panose="020F0502020204030204" pitchFamily="34" charset="0"/>
                        </a:rPr>
                      </a:br>
                      <a:r>
                        <a:rPr lang="fi-FI" sz="1100" b="0" i="1" u="none" strike="noStrike">
                          <a:solidFill>
                            <a:srgbClr val="000000"/>
                          </a:solidFill>
                          <a:effectLst/>
                          <a:latin typeface="Calibri" panose="020F0502020204030204" pitchFamily="34" charset="0"/>
                        </a:rPr>
                        <a:t>€/as.</a:t>
                      </a:r>
                    </a:p>
                  </a:txBody>
                  <a:tcPr marL="18000" marR="18000" marT="7200" marB="7200" anchor="b"/>
                </a:tc>
                <a:tc>
                  <a:txBody>
                    <a:bodyPr/>
                    <a:lstStyle/>
                    <a:p>
                      <a:pPr algn="r" fontAlgn="b"/>
                      <a:r>
                        <a:rPr lang="fi-FI" sz="1100" b="1" i="0" u="none" strike="noStrike" dirty="0">
                          <a:solidFill>
                            <a:srgbClr val="000000"/>
                          </a:solidFill>
                          <a:effectLst/>
                          <a:latin typeface="Calibri" panose="020F0502020204030204" pitchFamily="34" charset="0"/>
                        </a:rPr>
                        <a:t>Konsernin lainat ja vuokravastuut </a:t>
                      </a:r>
                      <a:br>
                        <a:rPr lang="fi-FI" sz="1100" b="1" i="0" u="none" strike="noStrike" dirty="0">
                          <a:solidFill>
                            <a:srgbClr val="000000"/>
                          </a:solidFill>
                          <a:effectLst/>
                          <a:latin typeface="Calibri" panose="020F0502020204030204" pitchFamily="34" charset="0"/>
                        </a:rPr>
                      </a:br>
                      <a:r>
                        <a:rPr lang="fi-FI" sz="1100" b="0" i="0" u="none" strike="noStrike" dirty="0">
                          <a:solidFill>
                            <a:srgbClr val="000000"/>
                          </a:solidFill>
                          <a:effectLst/>
                          <a:latin typeface="Calibri" panose="020F0502020204030204" pitchFamily="34" charset="0"/>
                        </a:rPr>
                        <a:t>1 000 €</a:t>
                      </a:r>
                    </a:p>
                  </a:txBody>
                  <a:tcPr marL="18000" marR="18000" marT="7200" marB="7200" anchor="b"/>
                </a:tc>
                <a:tc>
                  <a:txBody>
                    <a:bodyPr/>
                    <a:lstStyle/>
                    <a:p>
                      <a:pPr algn="r" fontAlgn="b"/>
                      <a:r>
                        <a:rPr lang="fi-FI" sz="1100" b="0" i="1" u="none" strike="noStrike" dirty="0">
                          <a:solidFill>
                            <a:srgbClr val="000000"/>
                          </a:solidFill>
                          <a:effectLst/>
                          <a:latin typeface="Calibri" panose="020F0502020204030204" pitchFamily="34" charset="0"/>
                        </a:rPr>
                        <a:t>Konsernin lainat ja vuokravastuut  €/as.</a:t>
                      </a:r>
                    </a:p>
                  </a:txBody>
                  <a:tcPr marL="18000" marR="18000" marT="7200" marB="7200" anchor="b"/>
                </a:tc>
                <a:tc>
                  <a:txBody>
                    <a:bodyPr/>
                    <a:lstStyle/>
                    <a:p>
                      <a:pPr algn="r" fontAlgn="b"/>
                      <a:r>
                        <a:rPr lang="fi-FI" sz="1100" b="0" i="0" u="none" strike="noStrike" dirty="0">
                          <a:solidFill>
                            <a:srgbClr val="000000"/>
                          </a:solidFill>
                          <a:effectLst/>
                          <a:latin typeface="Calibri" panose="020F0502020204030204" pitchFamily="34" charset="0"/>
                        </a:rPr>
                        <a:t>Konsernin suhteellinen </a:t>
                      </a:r>
                      <a:br>
                        <a:rPr lang="fi-FI" sz="1100" b="0" i="0" u="none" strike="noStrike" dirty="0">
                          <a:solidFill>
                            <a:srgbClr val="000000"/>
                          </a:solidFill>
                          <a:effectLst/>
                          <a:latin typeface="Calibri" panose="020F0502020204030204" pitchFamily="34" charset="0"/>
                        </a:rPr>
                      </a:br>
                      <a:r>
                        <a:rPr lang="fi-FI" sz="1100" b="0" i="0" u="none" strike="noStrike" dirty="0">
                          <a:solidFill>
                            <a:srgbClr val="000000"/>
                          </a:solidFill>
                          <a:effectLst/>
                          <a:latin typeface="Calibri" panose="020F0502020204030204" pitchFamily="34" charset="0"/>
                        </a:rPr>
                        <a:t>velkaantuneisuusaste (%)</a:t>
                      </a:r>
                    </a:p>
                  </a:txBody>
                  <a:tcPr marL="18000" marR="18000" marT="7200" marB="7200" anchor="b"/>
                </a:tc>
                <a:tc>
                  <a:txBody>
                    <a:bodyPr/>
                    <a:lstStyle/>
                    <a:p>
                      <a:pPr algn="r" fontAlgn="b"/>
                      <a:r>
                        <a:rPr lang="fi-FI" sz="1100" b="1" i="0" u="none" strike="noStrike" dirty="0">
                          <a:solidFill>
                            <a:srgbClr val="000000"/>
                          </a:solidFill>
                          <a:effectLst/>
                          <a:latin typeface="Calibri" panose="020F0502020204030204" pitchFamily="34" charset="0"/>
                        </a:rPr>
                        <a:t>Konsernin kertynyt</a:t>
                      </a:r>
                    </a:p>
                    <a:p>
                      <a:pPr algn="r" fontAlgn="b"/>
                      <a:r>
                        <a:rPr lang="fi-FI" sz="1100" b="1" i="0" u="none" strike="noStrike" dirty="0">
                          <a:solidFill>
                            <a:srgbClr val="000000"/>
                          </a:solidFill>
                          <a:effectLst/>
                          <a:latin typeface="Calibri" panose="020F0502020204030204" pitchFamily="34" charset="0"/>
                        </a:rPr>
                        <a:t>yli-/alijäämä </a:t>
                      </a:r>
                    </a:p>
                    <a:p>
                      <a:pPr algn="r" fontAlgn="b"/>
                      <a:r>
                        <a:rPr lang="fi-FI" sz="1100" b="0" i="0" u="none" strike="noStrike" dirty="0">
                          <a:solidFill>
                            <a:srgbClr val="000000"/>
                          </a:solidFill>
                          <a:effectLst/>
                          <a:latin typeface="Calibri" panose="020F0502020204030204" pitchFamily="34" charset="0"/>
                        </a:rPr>
                        <a:t>1 000 €</a:t>
                      </a:r>
                    </a:p>
                  </a:txBody>
                  <a:tcPr marL="18000" marR="18000" marT="7200" marB="7200" anchor="b"/>
                </a:tc>
                <a:tc>
                  <a:txBody>
                    <a:bodyPr/>
                    <a:lstStyle/>
                    <a:p>
                      <a:pPr algn="r" fontAlgn="b"/>
                      <a:r>
                        <a:rPr lang="fi-FI" sz="1100" b="0" i="1" u="none" strike="noStrike" dirty="0">
                          <a:solidFill>
                            <a:srgbClr val="000000"/>
                          </a:solidFill>
                          <a:effectLst/>
                          <a:latin typeface="Calibri" panose="020F0502020204030204" pitchFamily="34" charset="0"/>
                        </a:rPr>
                        <a:t>Konsernin kertynyt </a:t>
                      </a:r>
                      <a:br>
                        <a:rPr lang="fi-FI" sz="1100" b="0" i="1" u="none" strike="noStrike" dirty="0">
                          <a:solidFill>
                            <a:srgbClr val="000000"/>
                          </a:solidFill>
                          <a:effectLst/>
                          <a:latin typeface="Calibri" panose="020F0502020204030204" pitchFamily="34" charset="0"/>
                        </a:rPr>
                      </a:br>
                      <a:r>
                        <a:rPr lang="fi-FI" sz="1100" b="0" i="1" u="none" strike="noStrike" dirty="0">
                          <a:solidFill>
                            <a:srgbClr val="000000"/>
                          </a:solidFill>
                          <a:effectLst/>
                          <a:latin typeface="Calibri" panose="020F0502020204030204" pitchFamily="34" charset="0"/>
                        </a:rPr>
                        <a:t>yli-/alijäämä </a:t>
                      </a:r>
                    </a:p>
                    <a:p>
                      <a:pPr algn="r" fontAlgn="b"/>
                      <a:r>
                        <a:rPr lang="fi-FI" sz="1100" b="0" i="1" u="none" strike="noStrike" dirty="0">
                          <a:solidFill>
                            <a:srgbClr val="000000"/>
                          </a:solidFill>
                          <a:effectLst/>
                          <a:latin typeface="Calibri" panose="020F0502020204030204" pitchFamily="34" charset="0"/>
                        </a:rPr>
                        <a:t>€/as.</a:t>
                      </a:r>
                    </a:p>
                  </a:txBody>
                  <a:tcPr marL="18000" marR="18000" marT="7200" marB="7200" anchor="b"/>
                </a:tc>
                <a:extLst>
                  <a:ext uri="{0D108BD9-81ED-4DB2-BD59-A6C34878D82A}">
                    <a16:rowId xmlns:a16="http://schemas.microsoft.com/office/drawing/2014/main" val="314199373"/>
                  </a:ext>
                </a:extLst>
              </a:tr>
              <a:tr h="216000">
                <a:tc>
                  <a:txBody>
                    <a:bodyPr/>
                    <a:lstStyle/>
                    <a:p>
                      <a:pPr algn="l" fontAlgn="b"/>
                      <a:r>
                        <a:rPr lang="fi-FI" sz="1100" b="0" i="0" u="none" strike="noStrike" dirty="0">
                          <a:solidFill>
                            <a:srgbClr val="000000"/>
                          </a:solidFill>
                          <a:effectLst/>
                          <a:latin typeface="Calibri" panose="020F0502020204030204" pitchFamily="34" charset="0"/>
                        </a:rPr>
                        <a:t>Iisalmi</a:t>
                      </a:r>
                    </a:p>
                  </a:txBody>
                  <a:tcPr marL="18000" marR="18000" marT="7200" marB="7200" anchor="b"/>
                </a:tc>
                <a:tc>
                  <a:txBody>
                    <a:bodyPr/>
                    <a:lstStyle/>
                    <a:p>
                      <a:pPr algn="r" fontAlgn="b"/>
                      <a:r>
                        <a:rPr lang="fi-FI" sz="1100" b="0" i="0" u="none" strike="noStrike" dirty="0">
                          <a:solidFill>
                            <a:srgbClr val="000000"/>
                          </a:solidFill>
                          <a:effectLst/>
                          <a:latin typeface="Calibri" panose="020F0502020204030204" pitchFamily="34" charset="0"/>
                        </a:rPr>
                        <a:t>20 801</a:t>
                      </a:r>
                    </a:p>
                  </a:txBody>
                  <a:tcPr marL="6350" marR="6350" marT="6350" marB="0" anchor="b"/>
                </a:tc>
                <a:tc>
                  <a:txBody>
                    <a:bodyPr/>
                    <a:lstStyle/>
                    <a:p>
                      <a:pPr algn="r" fontAlgn="b"/>
                      <a:r>
                        <a:rPr lang="fi-FI" sz="1100" b="0" i="0" u="none" strike="noStrike">
                          <a:solidFill>
                            <a:srgbClr val="000000"/>
                          </a:solidFill>
                          <a:effectLst/>
                          <a:latin typeface="Calibri" panose="020F0502020204030204" pitchFamily="34" charset="0"/>
                        </a:rPr>
                        <a:t>18 959</a:t>
                      </a:r>
                    </a:p>
                  </a:txBody>
                  <a:tcPr marL="6350" marR="6350" marT="6350" marB="0" anchor="b"/>
                </a:tc>
                <a:tc>
                  <a:txBody>
                    <a:bodyPr/>
                    <a:lstStyle/>
                    <a:p>
                      <a:pPr algn="r" fontAlgn="b"/>
                      <a:r>
                        <a:rPr lang="fi-FI" sz="1100" b="0" i="1" u="none" strike="noStrike">
                          <a:solidFill>
                            <a:srgbClr val="000000"/>
                          </a:solidFill>
                          <a:effectLst/>
                          <a:latin typeface="Calibri" panose="020F0502020204030204" pitchFamily="34" charset="0"/>
                        </a:rPr>
                        <a:t>911</a:t>
                      </a:r>
                    </a:p>
                  </a:txBody>
                  <a:tcPr marL="6350" marR="6350" marT="6350" marB="0" anchor="b"/>
                </a:tc>
                <a:tc>
                  <a:txBody>
                    <a:bodyPr/>
                    <a:lstStyle/>
                    <a:p>
                      <a:pPr algn="r" fontAlgn="b"/>
                      <a:r>
                        <a:rPr lang="fi-FI" sz="1100" b="0" i="0" u="none" strike="noStrike">
                          <a:solidFill>
                            <a:srgbClr val="000000"/>
                          </a:solidFill>
                          <a:effectLst/>
                          <a:latin typeface="Calibri" panose="020F0502020204030204" pitchFamily="34" charset="0"/>
                        </a:rPr>
                        <a:t>107 498</a:t>
                      </a:r>
                    </a:p>
                  </a:txBody>
                  <a:tcPr marL="6350" marR="6350" marT="6350" marB="0" anchor="b"/>
                </a:tc>
                <a:tc>
                  <a:txBody>
                    <a:bodyPr/>
                    <a:lstStyle/>
                    <a:p>
                      <a:pPr algn="r" fontAlgn="b"/>
                      <a:r>
                        <a:rPr lang="fi-FI" sz="1100" b="0" i="1" u="none" strike="noStrike">
                          <a:solidFill>
                            <a:srgbClr val="000000"/>
                          </a:solidFill>
                          <a:effectLst/>
                          <a:latin typeface="Calibri" panose="020F0502020204030204" pitchFamily="34" charset="0"/>
                        </a:rPr>
                        <a:t>5 168</a:t>
                      </a:r>
                    </a:p>
                  </a:txBody>
                  <a:tcPr marL="6350" marR="6350" marT="6350" marB="0" anchor="b"/>
                </a:tc>
                <a:tc>
                  <a:txBody>
                    <a:bodyPr/>
                    <a:lstStyle/>
                    <a:p>
                      <a:pPr algn="r" fontAlgn="b"/>
                      <a:r>
                        <a:rPr lang="fi-FI" sz="1100" b="0" i="0" u="none" strike="noStrike">
                          <a:solidFill>
                            <a:srgbClr val="000000"/>
                          </a:solidFill>
                          <a:effectLst/>
                          <a:latin typeface="Calibri" panose="020F0502020204030204" pitchFamily="34" charset="0"/>
                        </a:rPr>
                        <a:t>128 595</a:t>
                      </a:r>
                    </a:p>
                  </a:txBody>
                  <a:tcPr marL="6350" marR="6350" marT="6350" marB="0" anchor="b"/>
                </a:tc>
                <a:tc>
                  <a:txBody>
                    <a:bodyPr/>
                    <a:lstStyle/>
                    <a:p>
                      <a:pPr algn="r" fontAlgn="b"/>
                      <a:r>
                        <a:rPr lang="fi-FI" sz="1100" b="0" i="1" u="none" strike="noStrike">
                          <a:solidFill>
                            <a:srgbClr val="000000"/>
                          </a:solidFill>
                          <a:effectLst/>
                          <a:latin typeface="Calibri" panose="020F0502020204030204" pitchFamily="34" charset="0"/>
                        </a:rPr>
                        <a:t>6 182</a:t>
                      </a:r>
                    </a:p>
                  </a:txBody>
                  <a:tcPr marL="6350" marR="6350" marT="6350" marB="0" anchor="b"/>
                </a:tc>
                <a:tc>
                  <a:txBody>
                    <a:bodyPr/>
                    <a:lstStyle/>
                    <a:p>
                      <a:pPr algn="r" fontAlgn="b"/>
                      <a:r>
                        <a:rPr lang="fi-FI" sz="1100" b="0" i="0" u="none" strike="noStrike">
                          <a:solidFill>
                            <a:srgbClr val="000000"/>
                          </a:solidFill>
                          <a:effectLst/>
                          <a:latin typeface="Calibri" panose="020F0502020204030204" pitchFamily="34" charset="0"/>
                        </a:rPr>
                        <a:t>96 %</a:t>
                      </a:r>
                    </a:p>
                  </a:txBody>
                  <a:tcPr marL="6350" marR="6350" marT="6350" marB="0" anchor="b"/>
                </a:tc>
                <a:tc>
                  <a:txBody>
                    <a:bodyPr/>
                    <a:lstStyle/>
                    <a:p>
                      <a:pPr algn="r" fontAlgn="b"/>
                      <a:r>
                        <a:rPr lang="fi-FI" sz="1100" b="0" i="0" u="none" strike="noStrike">
                          <a:solidFill>
                            <a:srgbClr val="000000"/>
                          </a:solidFill>
                          <a:effectLst/>
                          <a:latin typeface="Calibri" panose="020F0502020204030204" pitchFamily="34" charset="0"/>
                        </a:rPr>
                        <a:t>58 771</a:t>
                      </a:r>
                    </a:p>
                  </a:txBody>
                  <a:tcPr marL="6350" marR="6350" marT="6350" marB="0" anchor="b"/>
                </a:tc>
                <a:tc>
                  <a:txBody>
                    <a:bodyPr/>
                    <a:lstStyle/>
                    <a:p>
                      <a:pPr algn="r" fontAlgn="b"/>
                      <a:r>
                        <a:rPr lang="fi-FI" sz="1100" b="0" i="1" u="none" strike="noStrike">
                          <a:solidFill>
                            <a:srgbClr val="000000"/>
                          </a:solidFill>
                          <a:effectLst/>
                          <a:latin typeface="Calibri" panose="020F0502020204030204" pitchFamily="34" charset="0"/>
                        </a:rPr>
                        <a:t>2 825</a:t>
                      </a:r>
                    </a:p>
                  </a:txBody>
                  <a:tcPr marL="6350" marR="6350" marT="6350" marB="0" anchor="b"/>
                </a:tc>
                <a:extLst>
                  <a:ext uri="{0D108BD9-81ED-4DB2-BD59-A6C34878D82A}">
                    <a16:rowId xmlns:a16="http://schemas.microsoft.com/office/drawing/2014/main" val="437490672"/>
                  </a:ext>
                </a:extLst>
              </a:tr>
              <a:tr h="216000">
                <a:tc>
                  <a:txBody>
                    <a:bodyPr/>
                    <a:lstStyle/>
                    <a:p>
                      <a:pPr algn="l" fontAlgn="b"/>
                      <a:r>
                        <a:rPr lang="fi-FI" sz="1100" b="0" i="0" u="none" strike="noStrike">
                          <a:solidFill>
                            <a:srgbClr val="000000"/>
                          </a:solidFill>
                          <a:effectLst/>
                          <a:latin typeface="Calibri" panose="020F0502020204030204" pitchFamily="34" charset="0"/>
                        </a:rPr>
                        <a:t>Joroinen</a:t>
                      </a:r>
                    </a:p>
                  </a:txBody>
                  <a:tcPr marL="18000" marR="18000" marT="7200" marB="7200" anchor="b"/>
                </a:tc>
                <a:tc>
                  <a:txBody>
                    <a:bodyPr/>
                    <a:lstStyle/>
                    <a:p>
                      <a:pPr algn="r" fontAlgn="b"/>
                      <a:r>
                        <a:rPr lang="fi-FI" sz="1100" b="0" i="0" u="none" strike="noStrike">
                          <a:solidFill>
                            <a:srgbClr val="000000"/>
                          </a:solidFill>
                          <a:effectLst/>
                          <a:latin typeface="Calibri" panose="020F0502020204030204" pitchFamily="34" charset="0"/>
                        </a:rPr>
                        <a:t>4 540</a:t>
                      </a:r>
                    </a:p>
                  </a:txBody>
                  <a:tcPr marL="6350" marR="6350" marT="6350" marB="0" anchor="b"/>
                </a:tc>
                <a:tc>
                  <a:txBody>
                    <a:bodyPr/>
                    <a:lstStyle/>
                    <a:p>
                      <a:pPr algn="r" fontAlgn="b"/>
                      <a:r>
                        <a:rPr lang="fi-FI" sz="1100" b="0" i="0" u="none" strike="noStrike">
                          <a:solidFill>
                            <a:srgbClr val="000000"/>
                          </a:solidFill>
                          <a:effectLst/>
                          <a:latin typeface="Calibri" panose="020F0502020204030204" pitchFamily="34" charset="0"/>
                        </a:rPr>
                        <a:t>2 358</a:t>
                      </a:r>
                    </a:p>
                  </a:txBody>
                  <a:tcPr marL="6350" marR="6350" marT="6350" marB="0" anchor="b"/>
                </a:tc>
                <a:tc>
                  <a:txBody>
                    <a:bodyPr/>
                    <a:lstStyle/>
                    <a:p>
                      <a:pPr algn="r" fontAlgn="b"/>
                      <a:r>
                        <a:rPr lang="fi-FI" sz="1100" b="0" i="1" u="none" strike="noStrike">
                          <a:solidFill>
                            <a:srgbClr val="000000"/>
                          </a:solidFill>
                          <a:effectLst/>
                          <a:latin typeface="Calibri" panose="020F0502020204030204" pitchFamily="34" charset="0"/>
                        </a:rPr>
                        <a:t>519</a:t>
                      </a:r>
                    </a:p>
                  </a:txBody>
                  <a:tcPr marL="6350" marR="6350" marT="6350" marB="0" anchor="b"/>
                </a:tc>
                <a:tc>
                  <a:txBody>
                    <a:bodyPr/>
                    <a:lstStyle/>
                    <a:p>
                      <a:pPr algn="r" fontAlgn="b"/>
                      <a:r>
                        <a:rPr lang="fi-FI" sz="1100" b="0" i="0" u="none" strike="noStrike">
                          <a:solidFill>
                            <a:srgbClr val="000000"/>
                          </a:solidFill>
                          <a:effectLst/>
                          <a:latin typeface="Calibri" panose="020F0502020204030204" pitchFamily="34" charset="0"/>
                        </a:rPr>
                        <a:t>22 319</a:t>
                      </a:r>
                    </a:p>
                  </a:txBody>
                  <a:tcPr marL="6350" marR="6350" marT="6350" marB="0" anchor="b"/>
                </a:tc>
                <a:tc>
                  <a:txBody>
                    <a:bodyPr/>
                    <a:lstStyle/>
                    <a:p>
                      <a:pPr algn="r" fontAlgn="b"/>
                      <a:r>
                        <a:rPr lang="fi-FI" sz="1100" b="0" i="1" u="none" strike="noStrike">
                          <a:solidFill>
                            <a:srgbClr val="000000"/>
                          </a:solidFill>
                          <a:effectLst/>
                          <a:latin typeface="Calibri" panose="020F0502020204030204" pitchFamily="34" charset="0"/>
                        </a:rPr>
                        <a:t>4 916</a:t>
                      </a:r>
                    </a:p>
                  </a:txBody>
                  <a:tcPr marL="6350" marR="6350" marT="6350" marB="0" anchor="b"/>
                </a:tc>
                <a:tc>
                  <a:txBody>
                    <a:bodyPr/>
                    <a:lstStyle/>
                    <a:p>
                      <a:pPr algn="r" fontAlgn="b"/>
                      <a:r>
                        <a:rPr lang="fi-FI" sz="1100" b="0" i="0" u="none" strike="noStrike">
                          <a:solidFill>
                            <a:srgbClr val="000000"/>
                          </a:solidFill>
                          <a:effectLst/>
                          <a:latin typeface="Calibri" panose="020F0502020204030204" pitchFamily="34" charset="0"/>
                        </a:rPr>
                        <a:t>22 503</a:t>
                      </a:r>
                    </a:p>
                  </a:txBody>
                  <a:tcPr marL="6350" marR="6350" marT="6350" marB="0" anchor="b"/>
                </a:tc>
                <a:tc>
                  <a:txBody>
                    <a:bodyPr/>
                    <a:lstStyle/>
                    <a:p>
                      <a:pPr algn="r" fontAlgn="b"/>
                      <a:r>
                        <a:rPr lang="fi-FI" sz="1100" b="0" i="1" u="none" strike="noStrike">
                          <a:solidFill>
                            <a:srgbClr val="000000"/>
                          </a:solidFill>
                          <a:effectLst/>
                          <a:latin typeface="Calibri" panose="020F0502020204030204" pitchFamily="34" charset="0"/>
                        </a:rPr>
                        <a:t>4 957</a:t>
                      </a:r>
                    </a:p>
                  </a:txBody>
                  <a:tcPr marL="6350" marR="6350" marT="6350" marB="0" anchor="b"/>
                </a:tc>
                <a:tc>
                  <a:txBody>
                    <a:bodyPr/>
                    <a:lstStyle/>
                    <a:p>
                      <a:pPr algn="r" fontAlgn="b"/>
                      <a:r>
                        <a:rPr lang="fi-FI" sz="1100" b="0" i="0" u="none" strike="noStrike">
                          <a:solidFill>
                            <a:srgbClr val="000000"/>
                          </a:solidFill>
                          <a:effectLst/>
                          <a:latin typeface="Calibri" panose="020F0502020204030204" pitchFamily="34" charset="0"/>
                        </a:rPr>
                        <a:t>134 %</a:t>
                      </a:r>
                    </a:p>
                  </a:txBody>
                  <a:tcPr marL="6350" marR="6350" marT="6350" marB="0" anchor="b"/>
                </a:tc>
                <a:tc>
                  <a:txBody>
                    <a:bodyPr/>
                    <a:lstStyle/>
                    <a:p>
                      <a:pPr algn="r" fontAlgn="b"/>
                      <a:r>
                        <a:rPr lang="fi-FI" sz="1100" b="0" i="0" u="none" strike="noStrike">
                          <a:solidFill>
                            <a:srgbClr val="000000"/>
                          </a:solidFill>
                          <a:effectLst/>
                          <a:latin typeface="Calibri" panose="020F0502020204030204" pitchFamily="34" charset="0"/>
                        </a:rPr>
                        <a:t>3 367</a:t>
                      </a:r>
                    </a:p>
                  </a:txBody>
                  <a:tcPr marL="6350" marR="6350" marT="6350" marB="0" anchor="b"/>
                </a:tc>
                <a:tc>
                  <a:txBody>
                    <a:bodyPr/>
                    <a:lstStyle/>
                    <a:p>
                      <a:pPr algn="r" fontAlgn="b"/>
                      <a:r>
                        <a:rPr lang="fi-FI" sz="1100" b="0" i="1" u="none" strike="noStrike">
                          <a:solidFill>
                            <a:srgbClr val="000000"/>
                          </a:solidFill>
                          <a:effectLst/>
                          <a:latin typeface="Calibri" panose="020F0502020204030204" pitchFamily="34" charset="0"/>
                        </a:rPr>
                        <a:t>742</a:t>
                      </a:r>
                    </a:p>
                  </a:txBody>
                  <a:tcPr marL="6350" marR="6350" marT="6350" marB="0" anchor="b"/>
                </a:tc>
                <a:extLst>
                  <a:ext uri="{0D108BD9-81ED-4DB2-BD59-A6C34878D82A}">
                    <a16:rowId xmlns:a16="http://schemas.microsoft.com/office/drawing/2014/main" val="3225111538"/>
                  </a:ext>
                </a:extLst>
              </a:tr>
              <a:tr h="216000">
                <a:tc>
                  <a:txBody>
                    <a:bodyPr/>
                    <a:lstStyle/>
                    <a:p>
                      <a:pPr algn="l" fontAlgn="b"/>
                      <a:r>
                        <a:rPr lang="fi-FI" sz="1100" b="0" i="0" u="none" strike="noStrike">
                          <a:solidFill>
                            <a:srgbClr val="000000"/>
                          </a:solidFill>
                          <a:effectLst/>
                          <a:latin typeface="Calibri" panose="020F0502020204030204" pitchFamily="34" charset="0"/>
                        </a:rPr>
                        <a:t>Kaavi</a:t>
                      </a:r>
                    </a:p>
                  </a:txBody>
                  <a:tcPr marL="18000" marR="18000" marT="7200" marB="7200" anchor="b"/>
                </a:tc>
                <a:tc>
                  <a:txBody>
                    <a:bodyPr/>
                    <a:lstStyle/>
                    <a:p>
                      <a:pPr algn="r" fontAlgn="b"/>
                      <a:r>
                        <a:rPr lang="fi-FI" sz="1100" b="0" i="0" u="none" strike="noStrike">
                          <a:solidFill>
                            <a:srgbClr val="000000"/>
                          </a:solidFill>
                          <a:effectLst/>
                          <a:latin typeface="Calibri" panose="020F0502020204030204" pitchFamily="34" charset="0"/>
                        </a:rPr>
                        <a:t>2 689</a:t>
                      </a:r>
                    </a:p>
                  </a:txBody>
                  <a:tcPr marL="6350" marR="6350" marT="6350" marB="0" anchor="b"/>
                </a:tc>
                <a:tc>
                  <a:txBody>
                    <a:bodyPr/>
                    <a:lstStyle/>
                    <a:p>
                      <a:pPr algn="r" fontAlgn="b"/>
                      <a:r>
                        <a:rPr lang="fi-FI" sz="1100" b="0" i="0" u="none" strike="noStrike">
                          <a:solidFill>
                            <a:srgbClr val="000000"/>
                          </a:solidFill>
                          <a:effectLst/>
                          <a:latin typeface="Calibri" panose="020F0502020204030204" pitchFamily="34" charset="0"/>
                        </a:rPr>
                        <a:t>282</a:t>
                      </a:r>
                    </a:p>
                  </a:txBody>
                  <a:tcPr marL="6350" marR="6350" marT="6350" marB="0" anchor="b"/>
                </a:tc>
                <a:tc>
                  <a:txBody>
                    <a:bodyPr/>
                    <a:lstStyle/>
                    <a:p>
                      <a:pPr algn="r" fontAlgn="b"/>
                      <a:r>
                        <a:rPr lang="fi-FI" sz="1100" b="0" i="1" u="none" strike="noStrike">
                          <a:solidFill>
                            <a:srgbClr val="000000"/>
                          </a:solidFill>
                          <a:effectLst/>
                          <a:latin typeface="Calibri" panose="020F0502020204030204" pitchFamily="34" charset="0"/>
                        </a:rPr>
                        <a:t>105</a:t>
                      </a:r>
                    </a:p>
                  </a:txBody>
                  <a:tcPr marL="6350" marR="6350" marT="6350" marB="0" anchor="b"/>
                </a:tc>
                <a:tc>
                  <a:txBody>
                    <a:bodyPr/>
                    <a:lstStyle/>
                    <a:p>
                      <a:pPr algn="r" fontAlgn="b"/>
                      <a:r>
                        <a:rPr lang="fi-FI" sz="1100" b="0" i="0" u="none" strike="noStrike">
                          <a:solidFill>
                            <a:srgbClr val="000000"/>
                          </a:solidFill>
                          <a:effectLst/>
                          <a:latin typeface="Calibri" panose="020F0502020204030204" pitchFamily="34" charset="0"/>
                        </a:rPr>
                        <a:t>11 093</a:t>
                      </a:r>
                    </a:p>
                  </a:txBody>
                  <a:tcPr marL="6350" marR="6350" marT="6350" marB="0" anchor="b"/>
                </a:tc>
                <a:tc>
                  <a:txBody>
                    <a:bodyPr/>
                    <a:lstStyle/>
                    <a:p>
                      <a:pPr algn="r" fontAlgn="b"/>
                      <a:r>
                        <a:rPr lang="fi-FI" sz="1100" b="0" i="1" u="none" strike="noStrike">
                          <a:solidFill>
                            <a:srgbClr val="000000"/>
                          </a:solidFill>
                          <a:effectLst/>
                          <a:latin typeface="Calibri" panose="020F0502020204030204" pitchFamily="34" charset="0"/>
                        </a:rPr>
                        <a:t>4 125</a:t>
                      </a:r>
                    </a:p>
                  </a:txBody>
                  <a:tcPr marL="6350" marR="6350" marT="6350" marB="0" anchor="b"/>
                </a:tc>
                <a:tc>
                  <a:txBody>
                    <a:bodyPr/>
                    <a:lstStyle/>
                    <a:p>
                      <a:pPr algn="r" fontAlgn="b"/>
                      <a:r>
                        <a:rPr lang="fi-FI" sz="1100" b="0" i="0" u="none" strike="noStrike">
                          <a:solidFill>
                            <a:srgbClr val="000000"/>
                          </a:solidFill>
                          <a:effectLst/>
                          <a:latin typeface="Calibri" panose="020F0502020204030204" pitchFamily="34" charset="0"/>
                        </a:rPr>
                        <a:t>11 247</a:t>
                      </a:r>
                    </a:p>
                  </a:txBody>
                  <a:tcPr marL="6350" marR="6350" marT="6350" marB="0" anchor="b"/>
                </a:tc>
                <a:tc>
                  <a:txBody>
                    <a:bodyPr/>
                    <a:lstStyle/>
                    <a:p>
                      <a:pPr algn="r" fontAlgn="b"/>
                      <a:r>
                        <a:rPr lang="fi-FI" sz="1100" b="0" i="1" u="none" strike="noStrike">
                          <a:solidFill>
                            <a:srgbClr val="000000"/>
                          </a:solidFill>
                          <a:effectLst/>
                          <a:latin typeface="Calibri" panose="020F0502020204030204" pitchFamily="34" charset="0"/>
                        </a:rPr>
                        <a:t>4 183</a:t>
                      </a:r>
                    </a:p>
                  </a:txBody>
                  <a:tcPr marL="6350" marR="6350" marT="6350" marB="0" anchor="b"/>
                </a:tc>
                <a:tc>
                  <a:txBody>
                    <a:bodyPr/>
                    <a:lstStyle/>
                    <a:p>
                      <a:pPr algn="r" fontAlgn="b"/>
                      <a:r>
                        <a:rPr lang="fi-FI" sz="1100" b="0" i="0" u="none" strike="noStrike">
                          <a:solidFill>
                            <a:srgbClr val="000000"/>
                          </a:solidFill>
                          <a:effectLst/>
                          <a:latin typeface="Calibri" panose="020F0502020204030204" pitchFamily="34" charset="0"/>
                        </a:rPr>
                        <a:t>138 %</a:t>
                      </a:r>
                    </a:p>
                  </a:txBody>
                  <a:tcPr marL="6350" marR="6350" marT="6350" marB="0" anchor="b"/>
                </a:tc>
                <a:tc>
                  <a:txBody>
                    <a:bodyPr/>
                    <a:lstStyle/>
                    <a:p>
                      <a:pPr algn="r" fontAlgn="b"/>
                      <a:r>
                        <a:rPr lang="fi-FI" sz="1100" b="0" i="0" u="none" strike="noStrike">
                          <a:solidFill>
                            <a:srgbClr val="000000"/>
                          </a:solidFill>
                          <a:effectLst/>
                          <a:latin typeface="Calibri" panose="020F0502020204030204" pitchFamily="34" charset="0"/>
                        </a:rPr>
                        <a:t>1 103</a:t>
                      </a:r>
                    </a:p>
                  </a:txBody>
                  <a:tcPr marL="6350" marR="6350" marT="6350" marB="0" anchor="b"/>
                </a:tc>
                <a:tc>
                  <a:txBody>
                    <a:bodyPr/>
                    <a:lstStyle/>
                    <a:p>
                      <a:pPr algn="r" fontAlgn="b"/>
                      <a:r>
                        <a:rPr lang="fi-FI" sz="1100" b="0" i="1" u="none" strike="noStrike">
                          <a:solidFill>
                            <a:srgbClr val="000000"/>
                          </a:solidFill>
                          <a:effectLst/>
                          <a:latin typeface="Calibri" panose="020F0502020204030204" pitchFamily="34" charset="0"/>
                        </a:rPr>
                        <a:t>410</a:t>
                      </a:r>
                    </a:p>
                  </a:txBody>
                  <a:tcPr marL="6350" marR="6350" marT="6350" marB="0" anchor="b"/>
                </a:tc>
                <a:extLst>
                  <a:ext uri="{0D108BD9-81ED-4DB2-BD59-A6C34878D82A}">
                    <a16:rowId xmlns:a16="http://schemas.microsoft.com/office/drawing/2014/main" val="2528250241"/>
                  </a:ext>
                </a:extLst>
              </a:tr>
              <a:tr h="216000">
                <a:tc>
                  <a:txBody>
                    <a:bodyPr/>
                    <a:lstStyle/>
                    <a:p>
                      <a:pPr algn="l" fontAlgn="b"/>
                      <a:r>
                        <a:rPr lang="fi-FI" sz="1100" b="0" i="0" u="none" strike="noStrike">
                          <a:solidFill>
                            <a:srgbClr val="000000"/>
                          </a:solidFill>
                          <a:effectLst/>
                          <a:latin typeface="Calibri" panose="020F0502020204030204" pitchFamily="34" charset="0"/>
                        </a:rPr>
                        <a:t>Keitele</a:t>
                      </a:r>
                    </a:p>
                  </a:txBody>
                  <a:tcPr marL="18000" marR="18000" marT="7200" marB="7200" anchor="b"/>
                </a:tc>
                <a:tc>
                  <a:txBody>
                    <a:bodyPr/>
                    <a:lstStyle/>
                    <a:p>
                      <a:pPr algn="r" fontAlgn="b"/>
                      <a:r>
                        <a:rPr lang="fi-FI" sz="1100" b="0" i="0" u="none" strike="noStrike">
                          <a:solidFill>
                            <a:srgbClr val="000000"/>
                          </a:solidFill>
                          <a:effectLst/>
                          <a:latin typeface="Calibri" panose="020F0502020204030204" pitchFamily="34" charset="0"/>
                        </a:rPr>
                        <a:t>2 029</a:t>
                      </a:r>
                    </a:p>
                  </a:txBody>
                  <a:tcPr marL="6350" marR="6350" marT="6350" marB="0" anchor="b"/>
                </a:tc>
                <a:tc>
                  <a:txBody>
                    <a:bodyPr/>
                    <a:lstStyle/>
                    <a:p>
                      <a:pPr algn="r" fontAlgn="b"/>
                      <a:r>
                        <a:rPr lang="fi-FI" sz="1100" b="0" i="0" u="none" strike="noStrike">
                          <a:solidFill>
                            <a:srgbClr val="000000"/>
                          </a:solidFill>
                          <a:effectLst/>
                          <a:latin typeface="Calibri" panose="020F0502020204030204" pitchFamily="34" charset="0"/>
                        </a:rPr>
                        <a:t>118</a:t>
                      </a:r>
                    </a:p>
                  </a:txBody>
                  <a:tcPr marL="6350" marR="6350" marT="6350" marB="0" anchor="b"/>
                </a:tc>
                <a:tc>
                  <a:txBody>
                    <a:bodyPr/>
                    <a:lstStyle/>
                    <a:p>
                      <a:pPr algn="r" fontAlgn="b"/>
                      <a:r>
                        <a:rPr lang="fi-FI" sz="1100" b="0" i="1" u="none" strike="noStrike">
                          <a:solidFill>
                            <a:srgbClr val="000000"/>
                          </a:solidFill>
                          <a:effectLst/>
                          <a:latin typeface="Calibri" panose="020F0502020204030204" pitchFamily="34" charset="0"/>
                        </a:rPr>
                        <a:t>58</a:t>
                      </a:r>
                    </a:p>
                  </a:txBody>
                  <a:tcPr marL="6350" marR="6350" marT="6350" marB="0" anchor="b"/>
                </a:tc>
                <a:tc>
                  <a:txBody>
                    <a:bodyPr/>
                    <a:lstStyle/>
                    <a:p>
                      <a:pPr algn="r" fontAlgn="b"/>
                      <a:r>
                        <a:rPr lang="fi-FI" sz="1100" b="0" i="0" u="none" strike="noStrike">
                          <a:solidFill>
                            <a:srgbClr val="000000"/>
                          </a:solidFill>
                          <a:effectLst/>
                          <a:latin typeface="Calibri" panose="020F0502020204030204" pitchFamily="34" charset="0"/>
                        </a:rPr>
                        <a:t>10 169</a:t>
                      </a:r>
                    </a:p>
                  </a:txBody>
                  <a:tcPr marL="6350" marR="6350" marT="6350" marB="0" anchor="b"/>
                </a:tc>
                <a:tc>
                  <a:txBody>
                    <a:bodyPr/>
                    <a:lstStyle/>
                    <a:p>
                      <a:pPr algn="r" fontAlgn="b"/>
                      <a:r>
                        <a:rPr lang="fi-FI" sz="1100" b="0" i="1" u="none" strike="noStrike">
                          <a:solidFill>
                            <a:srgbClr val="000000"/>
                          </a:solidFill>
                          <a:effectLst/>
                          <a:latin typeface="Calibri" panose="020F0502020204030204" pitchFamily="34" charset="0"/>
                        </a:rPr>
                        <a:t>5 012</a:t>
                      </a:r>
                    </a:p>
                  </a:txBody>
                  <a:tcPr marL="6350" marR="6350" marT="6350" marB="0" anchor="b"/>
                </a:tc>
                <a:tc>
                  <a:txBody>
                    <a:bodyPr/>
                    <a:lstStyle/>
                    <a:p>
                      <a:pPr algn="r" fontAlgn="b"/>
                      <a:r>
                        <a:rPr lang="fi-FI" sz="1100" b="0" i="0" u="none" strike="noStrike">
                          <a:solidFill>
                            <a:srgbClr val="000000"/>
                          </a:solidFill>
                          <a:effectLst/>
                          <a:latin typeface="Calibri" panose="020F0502020204030204" pitchFamily="34" charset="0"/>
                        </a:rPr>
                        <a:t>10 526</a:t>
                      </a:r>
                    </a:p>
                  </a:txBody>
                  <a:tcPr marL="6350" marR="6350" marT="6350" marB="0" anchor="b"/>
                </a:tc>
                <a:tc>
                  <a:txBody>
                    <a:bodyPr/>
                    <a:lstStyle/>
                    <a:p>
                      <a:pPr algn="r" fontAlgn="b"/>
                      <a:r>
                        <a:rPr lang="fi-FI" sz="1100" b="0" i="1" u="none" strike="noStrike">
                          <a:solidFill>
                            <a:srgbClr val="000000"/>
                          </a:solidFill>
                          <a:effectLst/>
                          <a:latin typeface="Calibri" panose="020F0502020204030204" pitchFamily="34" charset="0"/>
                        </a:rPr>
                        <a:t>5 188</a:t>
                      </a:r>
                    </a:p>
                  </a:txBody>
                  <a:tcPr marL="6350" marR="6350" marT="6350" marB="0" anchor="b"/>
                </a:tc>
                <a:tc>
                  <a:txBody>
                    <a:bodyPr/>
                    <a:lstStyle/>
                    <a:p>
                      <a:pPr algn="r" fontAlgn="b"/>
                      <a:r>
                        <a:rPr lang="fi-FI" sz="1100" b="0" i="0" u="none" strike="noStrike">
                          <a:solidFill>
                            <a:srgbClr val="000000"/>
                          </a:solidFill>
                          <a:effectLst/>
                          <a:latin typeface="Calibri" panose="020F0502020204030204" pitchFamily="34" charset="0"/>
                        </a:rPr>
                        <a:t>140 %</a:t>
                      </a:r>
                    </a:p>
                  </a:txBody>
                  <a:tcPr marL="6350" marR="6350" marT="6350" marB="0" anchor="b"/>
                </a:tc>
                <a:tc>
                  <a:txBody>
                    <a:bodyPr/>
                    <a:lstStyle/>
                    <a:p>
                      <a:pPr algn="r" fontAlgn="b"/>
                      <a:r>
                        <a:rPr lang="fi-FI" sz="1100" b="0" i="0" u="none" strike="noStrike">
                          <a:solidFill>
                            <a:srgbClr val="000000"/>
                          </a:solidFill>
                          <a:effectLst/>
                          <a:latin typeface="Calibri" panose="020F0502020204030204" pitchFamily="34" charset="0"/>
                        </a:rPr>
                        <a:t>-848</a:t>
                      </a:r>
                    </a:p>
                  </a:txBody>
                  <a:tcPr marL="6350" marR="6350" marT="6350" marB="0" anchor="b"/>
                </a:tc>
                <a:tc>
                  <a:txBody>
                    <a:bodyPr/>
                    <a:lstStyle/>
                    <a:p>
                      <a:pPr algn="r" fontAlgn="b"/>
                      <a:r>
                        <a:rPr lang="fi-FI" sz="1100" b="0" i="1" u="none" strike="noStrike">
                          <a:solidFill>
                            <a:srgbClr val="000000"/>
                          </a:solidFill>
                          <a:effectLst/>
                          <a:latin typeface="Calibri" panose="020F0502020204030204" pitchFamily="34" charset="0"/>
                        </a:rPr>
                        <a:t>-418</a:t>
                      </a:r>
                    </a:p>
                  </a:txBody>
                  <a:tcPr marL="6350" marR="6350" marT="6350" marB="0" anchor="b"/>
                </a:tc>
                <a:extLst>
                  <a:ext uri="{0D108BD9-81ED-4DB2-BD59-A6C34878D82A}">
                    <a16:rowId xmlns:a16="http://schemas.microsoft.com/office/drawing/2014/main" val="4139984260"/>
                  </a:ext>
                </a:extLst>
              </a:tr>
              <a:tr h="216000">
                <a:tc>
                  <a:txBody>
                    <a:bodyPr/>
                    <a:lstStyle/>
                    <a:p>
                      <a:pPr algn="l" fontAlgn="b"/>
                      <a:r>
                        <a:rPr lang="fi-FI" sz="1100" b="0" i="0" u="none" strike="noStrike">
                          <a:solidFill>
                            <a:srgbClr val="000000"/>
                          </a:solidFill>
                          <a:effectLst/>
                          <a:latin typeface="Calibri" panose="020F0502020204030204" pitchFamily="34" charset="0"/>
                        </a:rPr>
                        <a:t>Kiuruvesi</a:t>
                      </a:r>
                    </a:p>
                  </a:txBody>
                  <a:tcPr marL="18000" marR="18000" marT="7200" marB="7200" anchor="b"/>
                </a:tc>
                <a:tc>
                  <a:txBody>
                    <a:bodyPr/>
                    <a:lstStyle/>
                    <a:p>
                      <a:pPr algn="r" fontAlgn="b"/>
                      <a:r>
                        <a:rPr lang="fi-FI" sz="1100" b="0" i="0" u="none" strike="noStrike">
                          <a:solidFill>
                            <a:srgbClr val="000000"/>
                          </a:solidFill>
                          <a:effectLst/>
                          <a:latin typeface="Calibri" panose="020F0502020204030204" pitchFamily="34" charset="0"/>
                        </a:rPr>
                        <a:t>7 597</a:t>
                      </a:r>
                    </a:p>
                  </a:txBody>
                  <a:tcPr marL="6350" marR="6350" marT="6350" marB="0" anchor="b"/>
                </a:tc>
                <a:tc>
                  <a:txBody>
                    <a:bodyPr/>
                    <a:lstStyle/>
                    <a:p>
                      <a:pPr algn="r" fontAlgn="b"/>
                      <a:r>
                        <a:rPr lang="fi-FI" sz="1100" b="0" i="0" u="none" strike="noStrike">
                          <a:solidFill>
                            <a:srgbClr val="000000"/>
                          </a:solidFill>
                          <a:effectLst/>
                          <a:latin typeface="Calibri" panose="020F0502020204030204" pitchFamily="34" charset="0"/>
                        </a:rPr>
                        <a:t>5 447</a:t>
                      </a:r>
                    </a:p>
                  </a:txBody>
                  <a:tcPr marL="6350" marR="6350" marT="6350" marB="0" anchor="b"/>
                </a:tc>
                <a:tc>
                  <a:txBody>
                    <a:bodyPr/>
                    <a:lstStyle/>
                    <a:p>
                      <a:pPr algn="r" fontAlgn="b"/>
                      <a:r>
                        <a:rPr lang="fi-FI" sz="1100" b="0" i="1" u="none" strike="noStrike">
                          <a:solidFill>
                            <a:srgbClr val="000000"/>
                          </a:solidFill>
                          <a:effectLst/>
                          <a:latin typeface="Calibri" panose="020F0502020204030204" pitchFamily="34" charset="0"/>
                        </a:rPr>
                        <a:t>717</a:t>
                      </a:r>
                    </a:p>
                  </a:txBody>
                  <a:tcPr marL="6350" marR="6350" marT="6350" marB="0" anchor="b"/>
                </a:tc>
                <a:tc>
                  <a:txBody>
                    <a:bodyPr/>
                    <a:lstStyle/>
                    <a:p>
                      <a:pPr algn="r" fontAlgn="b"/>
                      <a:r>
                        <a:rPr lang="fi-FI" sz="1100" b="0" i="0" u="none" strike="noStrike">
                          <a:solidFill>
                            <a:srgbClr val="000000"/>
                          </a:solidFill>
                          <a:effectLst/>
                          <a:latin typeface="Calibri" panose="020F0502020204030204" pitchFamily="34" charset="0"/>
                        </a:rPr>
                        <a:t>30 968</a:t>
                      </a:r>
                    </a:p>
                  </a:txBody>
                  <a:tcPr marL="6350" marR="6350" marT="6350" marB="0" anchor="b"/>
                </a:tc>
                <a:tc>
                  <a:txBody>
                    <a:bodyPr/>
                    <a:lstStyle/>
                    <a:p>
                      <a:pPr algn="r" fontAlgn="b"/>
                      <a:r>
                        <a:rPr lang="fi-FI" sz="1100" b="0" i="1" u="none" strike="noStrike">
                          <a:solidFill>
                            <a:srgbClr val="000000"/>
                          </a:solidFill>
                          <a:effectLst/>
                          <a:latin typeface="Calibri" panose="020F0502020204030204" pitchFamily="34" charset="0"/>
                        </a:rPr>
                        <a:t>4 076</a:t>
                      </a:r>
                    </a:p>
                  </a:txBody>
                  <a:tcPr marL="6350" marR="6350" marT="6350" marB="0" anchor="b"/>
                </a:tc>
                <a:tc>
                  <a:txBody>
                    <a:bodyPr/>
                    <a:lstStyle/>
                    <a:p>
                      <a:pPr algn="r" fontAlgn="b"/>
                      <a:r>
                        <a:rPr lang="fi-FI" sz="1100" b="0" i="0" u="none" strike="noStrike">
                          <a:solidFill>
                            <a:srgbClr val="000000"/>
                          </a:solidFill>
                          <a:effectLst/>
                          <a:latin typeface="Calibri" panose="020F0502020204030204" pitchFamily="34" charset="0"/>
                        </a:rPr>
                        <a:t>34 707</a:t>
                      </a:r>
                    </a:p>
                  </a:txBody>
                  <a:tcPr marL="6350" marR="6350" marT="6350" marB="0" anchor="b"/>
                </a:tc>
                <a:tc>
                  <a:txBody>
                    <a:bodyPr/>
                    <a:lstStyle/>
                    <a:p>
                      <a:pPr algn="r" fontAlgn="b"/>
                      <a:r>
                        <a:rPr lang="fi-FI" sz="1100" b="0" i="1" u="none" strike="noStrike">
                          <a:solidFill>
                            <a:srgbClr val="000000"/>
                          </a:solidFill>
                          <a:effectLst/>
                          <a:latin typeface="Calibri" panose="020F0502020204030204" pitchFamily="34" charset="0"/>
                        </a:rPr>
                        <a:t>4 569</a:t>
                      </a:r>
                    </a:p>
                  </a:txBody>
                  <a:tcPr marL="6350" marR="6350" marT="6350" marB="0" anchor="b"/>
                </a:tc>
                <a:tc>
                  <a:txBody>
                    <a:bodyPr/>
                    <a:lstStyle/>
                    <a:p>
                      <a:pPr algn="r" fontAlgn="b"/>
                      <a:r>
                        <a:rPr lang="fi-FI" sz="1100" b="0" i="0" u="none" strike="noStrike">
                          <a:solidFill>
                            <a:srgbClr val="000000"/>
                          </a:solidFill>
                          <a:effectLst/>
                          <a:latin typeface="Calibri" panose="020F0502020204030204" pitchFamily="34" charset="0"/>
                        </a:rPr>
                        <a:t>92 %</a:t>
                      </a:r>
                    </a:p>
                  </a:txBody>
                  <a:tcPr marL="6350" marR="6350" marT="6350" marB="0" anchor="b"/>
                </a:tc>
                <a:tc>
                  <a:txBody>
                    <a:bodyPr/>
                    <a:lstStyle/>
                    <a:p>
                      <a:pPr algn="r" fontAlgn="b"/>
                      <a:r>
                        <a:rPr lang="fi-FI" sz="1100" b="0" i="0" u="none" strike="noStrike">
                          <a:solidFill>
                            <a:srgbClr val="000000"/>
                          </a:solidFill>
                          <a:effectLst/>
                          <a:latin typeface="Calibri" panose="020F0502020204030204" pitchFamily="34" charset="0"/>
                        </a:rPr>
                        <a:t>10 101</a:t>
                      </a:r>
                    </a:p>
                  </a:txBody>
                  <a:tcPr marL="6350" marR="6350" marT="6350" marB="0" anchor="b"/>
                </a:tc>
                <a:tc>
                  <a:txBody>
                    <a:bodyPr/>
                    <a:lstStyle/>
                    <a:p>
                      <a:pPr algn="r" fontAlgn="b"/>
                      <a:r>
                        <a:rPr lang="fi-FI" sz="1100" b="0" i="1" u="none" strike="noStrike">
                          <a:solidFill>
                            <a:srgbClr val="000000"/>
                          </a:solidFill>
                          <a:effectLst/>
                          <a:latin typeface="Calibri" panose="020F0502020204030204" pitchFamily="34" charset="0"/>
                        </a:rPr>
                        <a:t>1 330</a:t>
                      </a:r>
                    </a:p>
                  </a:txBody>
                  <a:tcPr marL="6350" marR="6350" marT="6350" marB="0" anchor="b"/>
                </a:tc>
                <a:extLst>
                  <a:ext uri="{0D108BD9-81ED-4DB2-BD59-A6C34878D82A}">
                    <a16:rowId xmlns:a16="http://schemas.microsoft.com/office/drawing/2014/main" val="3008490295"/>
                  </a:ext>
                </a:extLst>
              </a:tr>
              <a:tr h="216000">
                <a:tc>
                  <a:txBody>
                    <a:bodyPr/>
                    <a:lstStyle/>
                    <a:p>
                      <a:pPr algn="l" fontAlgn="b"/>
                      <a:r>
                        <a:rPr lang="fi-FI" sz="1100" b="0" i="0" u="none" strike="noStrike">
                          <a:solidFill>
                            <a:srgbClr val="000000"/>
                          </a:solidFill>
                          <a:effectLst/>
                          <a:latin typeface="Calibri" panose="020F0502020204030204" pitchFamily="34" charset="0"/>
                        </a:rPr>
                        <a:t>Kuopio</a:t>
                      </a:r>
                    </a:p>
                  </a:txBody>
                  <a:tcPr marL="18000" marR="18000" marT="7200" marB="7200" anchor="b"/>
                </a:tc>
                <a:tc>
                  <a:txBody>
                    <a:bodyPr/>
                    <a:lstStyle/>
                    <a:p>
                      <a:pPr algn="r" fontAlgn="b"/>
                      <a:r>
                        <a:rPr lang="fi-FI" sz="1100" b="0" i="0" u="none" strike="noStrike">
                          <a:solidFill>
                            <a:srgbClr val="000000"/>
                          </a:solidFill>
                          <a:effectLst/>
                          <a:latin typeface="Calibri" panose="020F0502020204030204" pitchFamily="34" charset="0"/>
                        </a:rPr>
                        <a:t>122 594</a:t>
                      </a:r>
                    </a:p>
                  </a:txBody>
                  <a:tcPr marL="6350" marR="6350" marT="6350" marB="0" anchor="b"/>
                </a:tc>
                <a:tc>
                  <a:txBody>
                    <a:bodyPr/>
                    <a:lstStyle/>
                    <a:p>
                      <a:pPr algn="r" fontAlgn="b"/>
                      <a:r>
                        <a:rPr lang="fi-FI" sz="1100" b="0" i="0" u="none" strike="noStrike">
                          <a:solidFill>
                            <a:srgbClr val="000000"/>
                          </a:solidFill>
                          <a:effectLst/>
                          <a:latin typeface="Calibri" panose="020F0502020204030204" pitchFamily="34" charset="0"/>
                        </a:rPr>
                        <a:t>145 868</a:t>
                      </a:r>
                    </a:p>
                  </a:txBody>
                  <a:tcPr marL="6350" marR="6350" marT="6350" marB="0" anchor="b"/>
                </a:tc>
                <a:tc>
                  <a:txBody>
                    <a:bodyPr/>
                    <a:lstStyle/>
                    <a:p>
                      <a:pPr algn="r" fontAlgn="b"/>
                      <a:r>
                        <a:rPr lang="fi-FI" sz="1100" b="0" i="1" u="none" strike="noStrike">
                          <a:solidFill>
                            <a:srgbClr val="000000"/>
                          </a:solidFill>
                          <a:effectLst/>
                          <a:latin typeface="Calibri" panose="020F0502020204030204" pitchFamily="34" charset="0"/>
                        </a:rPr>
                        <a:t>1 190</a:t>
                      </a:r>
                    </a:p>
                  </a:txBody>
                  <a:tcPr marL="6350" marR="6350" marT="6350" marB="0" anchor="b"/>
                </a:tc>
                <a:tc>
                  <a:txBody>
                    <a:bodyPr/>
                    <a:lstStyle/>
                    <a:p>
                      <a:pPr algn="r" fontAlgn="b"/>
                      <a:r>
                        <a:rPr lang="fi-FI" sz="1100" b="0" i="0" u="none" strike="noStrike">
                          <a:solidFill>
                            <a:srgbClr val="000000"/>
                          </a:solidFill>
                          <a:effectLst/>
                          <a:latin typeface="Calibri" panose="020F0502020204030204" pitchFamily="34" charset="0"/>
                        </a:rPr>
                        <a:t>924 004</a:t>
                      </a:r>
                    </a:p>
                  </a:txBody>
                  <a:tcPr marL="6350" marR="6350" marT="6350" marB="0" anchor="b"/>
                </a:tc>
                <a:tc>
                  <a:txBody>
                    <a:bodyPr/>
                    <a:lstStyle/>
                    <a:p>
                      <a:pPr algn="r" fontAlgn="b"/>
                      <a:r>
                        <a:rPr lang="fi-FI" sz="1100" b="0" i="1" u="none" strike="noStrike">
                          <a:solidFill>
                            <a:srgbClr val="000000"/>
                          </a:solidFill>
                          <a:effectLst/>
                          <a:latin typeface="Calibri" panose="020F0502020204030204" pitchFamily="34" charset="0"/>
                        </a:rPr>
                        <a:t>7 537</a:t>
                      </a:r>
                    </a:p>
                  </a:txBody>
                  <a:tcPr marL="6350" marR="6350" marT="6350" marB="0" anchor="b"/>
                </a:tc>
                <a:tc>
                  <a:txBody>
                    <a:bodyPr/>
                    <a:lstStyle/>
                    <a:p>
                      <a:pPr algn="r" fontAlgn="b"/>
                      <a:r>
                        <a:rPr lang="fi-FI" sz="1100" b="0" i="0" u="none" strike="noStrike">
                          <a:solidFill>
                            <a:srgbClr val="000000"/>
                          </a:solidFill>
                          <a:effectLst/>
                          <a:latin typeface="Calibri" panose="020F0502020204030204" pitchFamily="34" charset="0"/>
                        </a:rPr>
                        <a:t>1 085 022</a:t>
                      </a:r>
                    </a:p>
                  </a:txBody>
                  <a:tcPr marL="6350" marR="6350" marT="6350" marB="0" anchor="b"/>
                </a:tc>
                <a:tc>
                  <a:txBody>
                    <a:bodyPr/>
                    <a:lstStyle/>
                    <a:p>
                      <a:pPr algn="r" fontAlgn="b"/>
                      <a:r>
                        <a:rPr lang="fi-FI" sz="1100" b="0" i="1" u="none" strike="noStrike">
                          <a:solidFill>
                            <a:srgbClr val="000000"/>
                          </a:solidFill>
                          <a:effectLst/>
                          <a:latin typeface="Calibri" panose="020F0502020204030204" pitchFamily="34" charset="0"/>
                        </a:rPr>
                        <a:t>8 851</a:t>
                      </a:r>
                    </a:p>
                  </a:txBody>
                  <a:tcPr marL="6350" marR="6350" marT="6350" marB="0" anchor="b"/>
                </a:tc>
                <a:tc>
                  <a:txBody>
                    <a:bodyPr/>
                    <a:lstStyle/>
                    <a:p>
                      <a:pPr algn="r" fontAlgn="b"/>
                      <a:r>
                        <a:rPr lang="fi-FI" sz="1100" b="0" i="0" u="none" strike="noStrike">
                          <a:solidFill>
                            <a:srgbClr val="000000"/>
                          </a:solidFill>
                          <a:effectLst/>
                          <a:latin typeface="Calibri" panose="020F0502020204030204" pitchFamily="34" charset="0"/>
                        </a:rPr>
                        <a:t>131 %</a:t>
                      </a:r>
                    </a:p>
                  </a:txBody>
                  <a:tcPr marL="6350" marR="6350" marT="6350" marB="0" anchor="b"/>
                </a:tc>
                <a:tc>
                  <a:txBody>
                    <a:bodyPr/>
                    <a:lstStyle/>
                    <a:p>
                      <a:pPr algn="r" fontAlgn="b"/>
                      <a:r>
                        <a:rPr lang="fi-FI" sz="1100" b="0" i="0" u="none" strike="noStrike">
                          <a:solidFill>
                            <a:srgbClr val="000000"/>
                          </a:solidFill>
                          <a:effectLst/>
                          <a:latin typeface="Calibri" panose="020F0502020204030204" pitchFamily="34" charset="0"/>
                        </a:rPr>
                        <a:t>142 082</a:t>
                      </a:r>
                    </a:p>
                  </a:txBody>
                  <a:tcPr marL="6350" marR="6350" marT="6350" marB="0" anchor="b"/>
                </a:tc>
                <a:tc>
                  <a:txBody>
                    <a:bodyPr/>
                    <a:lstStyle/>
                    <a:p>
                      <a:pPr algn="r" fontAlgn="b"/>
                      <a:r>
                        <a:rPr lang="fi-FI" sz="1100" b="0" i="1" u="none" strike="noStrike">
                          <a:solidFill>
                            <a:srgbClr val="000000"/>
                          </a:solidFill>
                          <a:effectLst/>
                          <a:latin typeface="Calibri" panose="020F0502020204030204" pitchFamily="34" charset="0"/>
                        </a:rPr>
                        <a:t>1 159</a:t>
                      </a:r>
                    </a:p>
                  </a:txBody>
                  <a:tcPr marL="6350" marR="6350" marT="6350" marB="0" anchor="b"/>
                </a:tc>
                <a:extLst>
                  <a:ext uri="{0D108BD9-81ED-4DB2-BD59-A6C34878D82A}">
                    <a16:rowId xmlns:a16="http://schemas.microsoft.com/office/drawing/2014/main" val="4287412833"/>
                  </a:ext>
                </a:extLst>
              </a:tr>
              <a:tr h="216000">
                <a:tc>
                  <a:txBody>
                    <a:bodyPr/>
                    <a:lstStyle/>
                    <a:p>
                      <a:pPr algn="l" fontAlgn="b"/>
                      <a:r>
                        <a:rPr lang="fi-FI" sz="1100" b="0" i="0" u="none" strike="noStrike">
                          <a:solidFill>
                            <a:srgbClr val="000000"/>
                          </a:solidFill>
                          <a:effectLst/>
                          <a:latin typeface="Calibri" panose="020F0502020204030204" pitchFamily="34" charset="0"/>
                        </a:rPr>
                        <a:t>Lapinlahti</a:t>
                      </a:r>
                    </a:p>
                  </a:txBody>
                  <a:tcPr marL="18000" marR="18000" marT="7200" marB="7200" anchor="b"/>
                </a:tc>
                <a:tc>
                  <a:txBody>
                    <a:bodyPr/>
                    <a:lstStyle/>
                    <a:p>
                      <a:pPr algn="r" fontAlgn="b"/>
                      <a:r>
                        <a:rPr lang="fi-FI" sz="1100" b="0" i="0" u="none" strike="noStrike">
                          <a:solidFill>
                            <a:srgbClr val="000000"/>
                          </a:solidFill>
                          <a:effectLst/>
                          <a:latin typeface="Calibri" panose="020F0502020204030204" pitchFamily="34" charset="0"/>
                        </a:rPr>
                        <a:t>9 099</a:t>
                      </a:r>
                    </a:p>
                  </a:txBody>
                  <a:tcPr marL="6350" marR="6350" marT="6350" marB="0" anchor="b"/>
                </a:tc>
                <a:tc>
                  <a:txBody>
                    <a:bodyPr/>
                    <a:lstStyle/>
                    <a:p>
                      <a:pPr algn="r" fontAlgn="b"/>
                      <a:endParaRPr lang="fi-FI" sz="11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endParaRPr lang="fi-FI" sz="1100" b="0" i="1"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endParaRPr lang="fi-FI" sz="11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endParaRPr lang="fi-FI" sz="1100" b="0" i="1"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endParaRPr lang="fi-FI" sz="11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endParaRPr lang="fi-FI" sz="1100" b="0" i="1"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endParaRPr lang="fi-FI" sz="11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endParaRPr lang="fi-FI" sz="11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endParaRPr lang="fi-FI" sz="1100" b="0" i="1"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455306341"/>
                  </a:ext>
                </a:extLst>
              </a:tr>
              <a:tr h="216000">
                <a:tc>
                  <a:txBody>
                    <a:bodyPr/>
                    <a:lstStyle/>
                    <a:p>
                      <a:pPr algn="l" fontAlgn="b"/>
                      <a:r>
                        <a:rPr lang="fi-FI" sz="1100" b="0" i="0" u="none" strike="noStrike">
                          <a:solidFill>
                            <a:srgbClr val="000000"/>
                          </a:solidFill>
                          <a:effectLst/>
                          <a:latin typeface="Calibri" panose="020F0502020204030204" pitchFamily="34" charset="0"/>
                        </a:rPr>
                        <a:t>Leppävirta</a:t>
                      </a:r>
                    </a:p>
                  </a:txBody>
                  <a:tcPr marL="18000" marR="18000" marT="7200" marB="7200" anchor="b"/>
                </a:tc>
                <a:tc>
                  <a:txBody>
                    <a:bodyPr/>
                    <a:lstStyle/>
                    <a:p>
                      <a:pPr algn="r" fontAlgn="b"/>
                      <a:r>
                        <a:rPr lang="fi-FI" sz="1100" b="0" i="0" u="none" strike="noStrike">
                          <a:solidFill>
                            <a:srgbClr val="000000"/>
                          </a:solidFill>
                          <a:effectLst/>
                          <a:latin typeface="Calibri" panose="020F0502020204030204" pitchFamily="34" charset="0"/>
                        </a:rPr>
                        <a:t>9 177</a:t>
                      </a:r>
                    </a:p>
                  </a:txBody>
                  <a:tcPr marL="6350" marR="6350" marT="6350" marB="0" anchor="b"/>
                </a:tc>
                <a:tc>
                  <a:txBody>
                    <a:bodyPr/>
                    <a:lstStyle/>
                    <a:p>
                      <a:pPr algn="r" fontAlgn="b"/>
                      <a:r>
                        <a:rPr lang="fi-FI" sz="1100" b="0" i="0" u="none" strike="noStrike">
                          <a:solidFill>
                            <a:srgbClr val="000000"/>
                          </a:solidFill>
                          <a:effectLst/>
                          <a:latin typeface="Calibri" panose="020F0502020204030204" pitchFamily="34" charset="0"/>
                        </a:rPr>
                        <a:t>8 369</a:t>
                      </a:r>
                    </a:p>
                  </a:txBody>
                  <a:tcPr marL="6350" marR="6350" marT="6350" marB="0" anchor="b"/>
                </a:tc>
                <a:tc>
                  <a:txBody>
                    <a:bodyPr/>
                    <a:lstStyle/>
                    <a:p>
                      <a:pPr algn="r" fontAlgn="b"/>
                      <a:r>
                        <a:rPr lang="fi-FI" sz="1100" b="0" i="1" u="none" strike="noStrike">
                          <a:solidFill>
                            <a:srgbClr val="000000"/>
                          </a:solidFill>
                          <a:effectLst/>
                          <a:latin typeface="Calibri" panose="020F0502020204030204" pitchFamily="34" charset="0"/>
                        </a:rPr>
                        <a:t>912</a:t>
                      </a:r>
                    </a:p>
                  </a:txBody>
                  <a:tcPr marL="6350" marR="6350" marT="6350" marB="0" anchor="b"/>
                </a:tc>
                <a:tc>
                  <a:txBody>
                    <a:bodyPr/>
                    <a:lstStyle/>
                    <a:p>
                      <a:pPr algn="r" fontAlgn="b"/>
                      <a:r>
                        <a:rPr lang="fi-FI" sz="1100" b="0" i="0" u="none" strike="noStrike">
                          <a:solidFill>
                            <a:srgbClr val="000000"/>
                          </a:solidFill>
                          <a:effectLst/>
                          <a:latin typeface="Calibri" panose="020F0502020204030204" pitchFamily="34" charset="0"/>
                        </a:rPr>
                        <a:t>15 746</a:t>
                      </a:r>
                    </a:p>
                  </a:txBody>
                  <a:tcPr marL="6350" marR="6350" marT="6350" marB="0" anchor="b"/>
                </a:tc>
                <a:tc>
                  <a:txBody>
                    <a:bodyPr/>
                    <a:lstStyle/>
                    <a:p>
                      <a:pPr algn="r" fontAlgn="b"/>
                      <a:r>
                        <a:rPr lang="fi-FI" sz="1100" b="0" i="1" u="none" strike="noStrike">
                          <a:solidFill>
                            <a:srgbClr val="000000"/>
                          </a:solidFill>
                          <a:effectLst/>
                          <a:latin typeface="Calibri" panose="020F0502020204030204" pitchFamily="34" charset="0"/>
                        </a:rPr>
                        <a:t>1 716</a:t>
                      </a:r>
                    </a:p>
                  </a:txBody>
                  <a:tcPr marL="6350" marR="6350" marT="6350" marB="0" anchor="b"/>
                </a:tc>
                <a:tc>
                  <a:txBody>
                    <a:bodyPr/>
                    <a:lstStyle/>
                    <a:p>
                      <a:pPr algn="r" fontAlgn="b"/>
                      <a:r>
                        <a:rPr lang="fi-FI" sz="1100" b="0" i="0" u="none" strike="noStrike">
                          <a:solidFill>
                            <a:srgbClr val="000000"/>
                          </a:solidFill>
                          <a:effectLst/>
                          <a:latin typeface="Calibri" panose="020F0502020204030204" pitchFamily="34" charset="0"/>
                        </a:rPr>
                        <a:t>27 085</a:t>
                      </a:r>
                    </a:p>
                  </a:txBody>
                  <a:tcPr marL="6350" marR="6350" marT="6350" marB="0" anchor="b"/>
                </a:tc>
                <a:tc>
                  <a:txBody>
                    <a:bodyPr/>
                    <a:lstStyle/>
                    <a:p>
                      <a:pPr algn="r" fontAlgn="b"/>
                      <a:r>
                        <a:rPr lang="fi-FI" sz="1100" b="0" i="1" u="none" strike="noStrike">
                          <a:solidFill>
                            <a:srgbClr val="000000"/>
                          </a:solidFill>
                          <a:effectLst/>
                          <a:latin typeface="Calibri" panose="020F0502020204030204" pitchFamily="34" charset="0"/>
                        </a:rPr>
                        <a:t>2 951</a:t>
                      </a:r>
                    </a:p>
                  </a:txBody>
                  <a:tcPr marL="6350" marR="6350" marT="6350" marB="0" anchor="b"/>
                </a:tc>
                <a:tc>
                  <a:txBody>
                    <a:bodyPr/>
                    <a:lstStyle/>
                    <a:p>
                      <a:pPr algn="r" fontAlgn="b"/>
                      <a:r>
                        <a:rPr lang="fi-FI" sz="1100" b="0" i="0" u="none" strike="noStrike">
                          <a:solidFill>
                            <a:srgbClr val="000000"/>
                          </a:solidFill>
                          <a:effectLst/>
                          <a:latin typeface="Calibri" panose="020F0502020204030204" pitchFamily="34" charset="0"/>
                        </a:rPr>
                        <a:t>52 %</a:t>
                      </a:r>
                    </a:p>
                  </a:txBody>
                  <a:tcPr marL="6350" marR="6350" marT="6350" marB="0" anchor="b"/>
                </a:tc>
                <a:tc>
                  <a:txBody>
                    <a:bodyPr/>
                    <a:lstStyle/>
                    <a:p>
                      <a:pPr algn="r" fontAlgn="b"/>
                      <a:r>
                        <a:rPr lang="fi-FI" sz="1100" b="0" i="0" u="none" strike="noStrike">
                          <a:solidFill>
                            <a:srgbClr val="000000"/>
                          </a:solidFill>
                          <a:effectLst/>
                          <a:latin typeface="Calibri" panose="020F0502020204030204" pitchFamily="34" charset="0"/>
                        </a:rPr>
                        <a:t>6 686</a:t>
                      </a:r>
                    </a:p>
                  </a:txBody>
                  <a:tcPr marL="6350" marR="6350" marT="6350" marB="0" anchor="b"/>
                </a:tc>
                <a:tc>
                  <a:txBody>
                    <a:bodyPr/>
                    <a:lstStyle/>
                    <a:p>
                      <a:pPr algn="r" fontAlgn="b"/>
                      <a:r>
                        <a:rPr lang="fi-FI" sz="1100" b="0" i="1" u="none" strike="noStrike">
                          <a:solidFill>
                            <a:srgbClr val="000000"/>
                          </a:solidFill>
                          <a:effectLst/>
                          <a:latin typeface="Calibri" panose="020F0502020204030204" pitchFamily="34" charset="0"/>
                        </a:rPr>
                        <a:t>729</a:t>
                      </a:r>
                    </a:p>
                  </a:txBody>
                  <a:tcPr marL="6350" marR="6350" marT="6350" marB="0" anchor="b"/>
                </a:tc>
                <a:extLst>
                  <a:ext uri="{0D108BD9-81ED-4DB2-BD59-A6C34878D82A}">
                    <a16:rowId xmlns:a16="http://schemas.microsoft.com/office/drawing/2014/main" val="1261528087"/>
                  </a:ext>
                </a:extLst>
              </a:tr>
              <a:tr h="216000">
                <a:tc>
                  <a:txBody>
                    <a:bodyPr/>
                    <a:lstStyle/>
                    <a:p>
                      <a:pPr algn="l" fontAlgn="b"/>
                      <a:r>
                        <a:rPr lang="fi-FI" sz="1100" b="0" i="0" u="none" strike="noStrike">
                          <a:solidFill>
                            <a:srgbClr val="000000"/>
                          </a:solidFill>
                          <a:effectLst/>
                          <a:latin typeface="Calibri" panose="020F0502020204030204" pitchFamily="34" charset="0"/>
                        </a:rPr>
                        <a:t>Pielavesi</a:t>
                      </a:r>
                    </a:p>
                  </a:txBody>
                  <a:tcPr marL="18000" marR="18000" marT="7200" marB="7200" anchor="b"/>
                </a:tc>
                <a:tc>
                  <a:txBody>
                    <a:bodyPr/>
                    <a:lstStyle/>
                    <a:p>
                      <a:pPr algn="r" fontAlgn="b"/>
                      <a:r>
                        <a:rPr lang="fi-FI" sz="1100" b="0" i="0" u="none" strike="noStrike">
                          <a:solidFill>
                            <a:srgbClr val="000000"/>
                          </a:solidFill>
                          <a:effectLst/>
                          <a:latin typeface="Calibri" panose="020F0502020204030204" pitchFamily="34" charset="0"/>
                        </a:rPr>
                        <a:t>4 140</a:t>
                      </a:r>
                    </a:p>
                  </a:txBody>
                  <a:tcPr marL="6350" marR="6350" marT="6350" marB="0" anchor="b"/>
                </a:tc>
                <a:tc>
                  <a:txBody>
                    <a:bodyPr/>
                    <a:lstStyle/>
                    <a:p>
                      <a:pPr algn="r" fontAlgn="b"/>
                      <a:r>
                        <a:rPr lang="fi-FI" sz="1100" b="0" i="0" u="none" strike="noStrike">
                          <a:solidFill>
                            <a:srgbClr val="000000"/>
                          </a:solidFill>
                          <a:effectLst/>
                          <a:latin typeface="Calibri" panose="020F0502020204030204" pitchFamily="34" charset="0"/>
                        </a:rPr>
                        <a:t>2 466</a:t>
                      </a:r>
                    </a:p>
                  </a:txBody>
                  <a:tcPr marL="6350" marR="6350" marT="6350" marB="0" anchor="b"/>
                </a:tc>
                <a:tc>
                  <a:txBody>
                    <a:bodyPr/>
                    <a:lstStyle/>
                    <a:p>
                      <a:pPr algn="r" fontAlgn="b"/>
                      <a:r>
                        <a:rPr lang="fi-FI" sz="1100" b="0" i="1" u="none" strike="noStrike">
                          <a:solidFill>
                            <a:srgbClr val="000000"/>
                          </a:solidFill>
                          <a:effectLst/>
                          <a:latin typeface="Calibri" panose="020F0502020204030204" pitchFamily="34" charset="0"/>
                        </a:rPr>
                        <a:t>596</a:t>
                      </a:r>
                    </a:p>
                  </a:txBody>
                  <a:tcPr marL="6350" marR="6350" marT="6350" marB="0" anchor="b"/>
                </a:tc>
                <a:tc>
                  <a:txBody>
                    <a:bodyPr/>
                    <a:lstStyle/>
                    <a:p>
                      <a:pPr algn="r" fontAlgn="b"/>
                      <a:r>
                        <a:rPr lang="fi-FI" sz="1100" b="0" i="0" u="none" strike="noStrike">
                          <a:solidFill>
                            <a:srgbClr val="000000"/>
                          </a:solidFill>
                          <a:effectLst/>
                          <a:latin typeface="Calibri" panose="020F0502020204030204" pitchFamily="34" charset="0"/>
                        </a:rPr>
                        <a:t>11 669</a:t>
                      </a:r>
                    </a:p>
                  </a:txBody>
                  <a:tcPr marL="6350" marR="6350" marT="6350" marB="0" anchor="b"/>
                </a:tc>
                <a:tc>
                  <a:txBody>
                    <a:bodyPr/>
                    <a:lstStyle/>
                    <a:p>
                      <a:pPr algn="r" fontAlgn="b"/>
                      <a:r>
                        <a:rPr lang="fi-FI" sz="1100" b="0" i="1" u="none" strike="noStrike">
                          <a:solidFill>
                            <a:srgbClr val="000000"/>
                          </a:solidFill>
                          <a:effectLst/>
                          <a:latin typeface="Calibri" panose="020F0502020204030204" pitchFamily="34" charset="0"/>
                        </a:rPr>
                        <a:t>2 819</a:t>
                      </a:r>
                    </a:p>
                  </a:txBody>
                  <a:tcPr marL="6350" marR="6350" marT="6350" marB="0" anchor="b"/>
                </a:tc>
                <a:tc>
                  <a:txBody>
                    <a:bodyPr/>
                    <a:lstStyle/>
                    <a:p>
                      <a:pPr algn="r" fontAlgn="b"/>
                      <a:r>
                        <a:rPr lang="fi-FI" sz="1100" b="0" i="0" u="none" strike="noStrike">
                          <a:solidFill>
                            <a:srgbClr val="000000"/>
                          </a:solidFill>
                          <a:effectLst/>
                          <a:latin typeface="Calibri" panose="020F0502020204030204" pitchFamily="34" charset="0"/>
                        </a:rPr>
                        <a:t>15 198</a:t>
                      </a:r>
                    </a:p>
                  </a:txBody>
                  <a:tcPr marL="6350" marR="6350" marT="6350" marB="0" anchor="b"/>
                </a:tc>
                <a:tc>
                  <a:txBody>
                    <a:bodyPr/>
                    <a:lstStyle/>
                    <a:p>
                      <a:pPr algn="r" fontAlgn="b"/>
                      <a:r>
                        <a:rPr lang="fi-FI" sz="1100" b="0" i="1" u="none" strike="noStrike">
                          <a:solidFill>
                            <a:srgbClr val="000000"/>
                          </a:solidFill>
                          <a:effectLst/>
                          <a:latin typeface="Calibri" panose="020F0502020204030204" pitchFamily="34" charset="0"/>
                        </a:rPr>
                        <a:t>3 671</a:t>
                      </a:r>
                    </a:p>
                  </a:txBody>
                  <a:tcPr marL="6350" marR="6350" marT="6350" marB="0" anchor="b"/>
                </a:tc>
                <a:tc>
                  <a:txBody>
                    <a:bodyPr/>
                    <a:lstStyle/>
                    <a:p>
                      <a:pPr algn="r" fontAlgn="b"/>
                      <a:r>
                        <a:rPr lang="fi-FI" sz="1100" b="0" i="0" u="none" strike="noStrike">
                          <a:solidFill>
                            <a:srgbClr val="000000"/>
                          </a:solidFill>
                          <a:effectLst/>
                          <a:latin typeface="Calibri" panose="020F0502020204030204" pitchFamily="34" charset="0"/>
                        </a:rPr>
                        <a:t>68 %</a:t>
                      </a:r>
                    </a:p>
                  </a:txBody>
                  <a:tcPr marL="6350" marR="6350" marT="6350" marB="0" anchor="b"/>
                </a:tc>
                <a:tc>
                  <a:txBody>
                    <a:bodyPr/>
                    <a:lstStyle/>
                    <a:p>
                      <a:pPr algn="r" fontAlgn="b"/>
                      <a:r>
                        <a:rPr lang="fi-FI" sz="1100" b="0" i="0" u="none" strike="noStrike">
                          <a:solidFill>
                            <a:srgbClr val="000000"/>
                          </a:solidFill>
                          <a:effectLst/>
                          <a:latin typeface="Calibri" panose="020F0502020204030204" pitchFamily="34" charset="0"/>
                        </a:rPr>
                        <a:t>6 766</a:t>
                      </a:r>
                    </a:p>
                  </a:txBody>
                  <a:tcPr marL="6350" marR="6350" marT="6350" marB="0" anchor="b"/>
                </a:tc>
                <a:tc>
                  <a:txBody>
                    <a:bodyPr/>
                    <a:lstStyle/>
                    <a:p>
                      <a:pPr algn="r" fontAlgn="b"/>
                      <a:r>
                        <a:rPr lang="fi-FI" sz="1100" b="0" i="1" u="none" strike="noStrike">
                          <a:solidFill>
                            <a:srgbClr val="000000"/>
                          </a:solidFill>
                          <a:effectLst/>
                          <a:latin typeface="Calibri" panose="020F0502020204030204" pitchFamily="34" charset="0"/>
                        </a:rPr>
                        <a:t>1 634</a:t>
                      </a:r>
                    </a:p>
                  </a:txBody>
                  <a:tcPr marL="6350" marR="6350" marT="6350" marB="0" anchor="b"/>
                </a:tc>
                <a:extLst>
                  <a:ext uri="{0D108BD9-81ED-4DB2-BD59-A6C34878D82A}">
                    <a16:rowId xmlns:a16="http://schemas.microsoft.com/office/drawing/2014/main" val="1005159816"/>
                  </a:ext>
                </a:extLst>
              </a:tr>
              <a:tr h="216000">
                <a:tc>
                  <a:txBody>
                    <a:bodyPr/>
                    <a:lstStyle/>
                    <a:p>
                      <a:pPr algn="l" fontAlgn="b"/>
                      <a:r>
                        <a:rPr lang="fi-FI" sz="1100" b="0" i="0" u="none" strike="noStrike">
                          <a:solidFill>
                            <a:srgbClr val="000000"/>
                          </a:solidFill>
                          <a:effectLst/>
                          <a:latin typeface="Calibri" panose="020F0502020204030204" pitchFamily="34" charset="0"/>
                        </a:rPr>
                        <a:t>Rautalampi</a:t>
                      </a:r>
                    </a:p>
                  </a:txBody>
                  <a:tcPr marL="18000" marR="18000" marT="7200" marB="7200" anchor="b"/>
                </a:tc>
                <a:tc>
                  <a:txBody>
                    <a:bodyPr/>
                    <a:lstStyle/>
                    <a:p>
                      <a:pPr algn="r" fontAlgn="b"/>
                      <a:r>
                        <a:rPr lang="fi-FI" sz="1100" b="0" i="0" u="none" strike="noStrike">
                          <a:solidFill>
                            <a:srgbClr val="000000"/>
                          </a:solidFill>
                          <a:effectLst/>
                          <a:latin typeface="Calibri" panose="020F0502020204030204" pitchFamily="34" charset="0"/>
                        </a:rPr>
                        <a:t>2 964</a:t>
                      </a:r>
                    </a:p>
                  </a:txBody>
                  <a:tcPr marL="6350" marR="6350" marT="6350" marB="0" anchor="b"/>
                </a:tc>
                <a:tc>
                  <a:txBody>
                    <a:bodyPr/>
                    <a:lstStyle/>
                    <a:p>
                      <a:pPr algn="r" fontAlgn="b"/>
                      <a:endParaRPr lang="fi-FI" sz="11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endParaRPr lang="fi-FI" sz="1100" b="0" i="1"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endParaRPr lang="fi-FI"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endParaRPr lang="fi-FI" sz="1100" b="0" i="1"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endParaRPr lang="fi-FI" sz="11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endParaRPr lang="fi-FI" sz="1100" b="0" i="1"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endParaRPr lang="fi-FI" sz="11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endParaRPr lang="fi-FI" sz="11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endParaRPr lang="fi-FI" sz="1100" b="0" i="1"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432361618"/>
                  </a:ext>
                </a:extLst>
              </a:tr>
              <a:tr h="216000">
                <a:tc>
                  <a:txBody>
                    <a:bodyPr/>
                    <a:lstStyle/>
                    <a:p>
                      <a:pPr algn="l" fontAlgn="b"/>
                      <a:r>
                        <a:rPr lang="fi-FI" sz="1100" b="0" i="0" u="none" strike="noStrike">
                          <a:solidFill>
                            <a:srgbClr val="000000"/>
                          </a:solidFill>
                          <a:effectLst/>
                          <a:latin typeface="Calibri" panose="020F0502020204030204" pitchFamily="34" charset="0"/>
                        </a:rPr>
                        <a:t>Rautavaara</a:t>
                      </a:r>
                    </a:p>
                  </a:txBody>
                  <a:tcPr marL="18000" marR="18000" marT="7200" marB="7200" anchor="b"/>
                </a:tc>
                <a:tc>
                  <a:txBody>
                    <a:bodyPr/>
                    <a:lstStyle/>
                    <a:p>
                      <a:pPr algn="r" fontAlgn="b"/>
                      <a:r>
                        <a:rPr lang="fi-FI" sz="1100" b="0" i="0" u="none" strike="noStrike">
                          <a:solidFill>
                            <a:srgbClr val="000000"/>
                          </a:solidFill>
                          <a:effectLst/>
                          <a:latin typeface="Calibri" panose="020F0502020204030204" pitchFamily="34" charset="0"/>
                        </a:rPr>
                        <a:t>1 477</a:t>
                      </a:r>
                    </a:p>
                  </a:txBody>
                  <a:tcPr marL="6350" marR="6350" marT="6350" marB="0" anchor="b"/>
                </a:tc>
                <a:tc>
                  <a:txBody>
                    <a:bodyPr/>
                    <a:lstStyle/>
                    <a:p>
                      <a:pPr algn="r" fontAlgn="b"/>
                      <a:r>
                        <a:rPr lang="fi-FI" sz="1100" b="0" i="0" u="none" strike="noStrike">
                          <a:solidFill>
                            <a:srgbClr val="000000"/>
                          </a:solidFill>
                          <a:effectLst/>
                          <a:latin typeface="Calibri" panose="020F0502020204030204" pitchFamily="34" charset="0"/>
                        </a:rPr>
                        <a:t>837</a:t>
                      </a:r>
                    </a:p>
                  </a:txBody>
                  <a:tcPr marL="6350" marR="6350" marT="6350" marB="0" anchor="b"/>
                </a:tc>
                <a:tc>
                  <a:txBody>
                    <a:bodyPr/>
                    <a:lstStyle/>
                    <a:p>
                      <a:pPr algn="r" fontAlgn="b"/>
                      <a:r>
                        <a:rPr lang="fi-FI" sz="1100" b="0" i="1" u="none" strike="noStrike">
                          <a:solidFill>
                            <a:srgbClr val="000000"/>
                          </a:solidFill>
                          <a:effectLst/>
                          <a:latin typeface="Calibri" panose="020F0502020204030204" pitchFamily="34" charset="0"/>
                        </a:rPr>
                        <a:t>567</a:t>
                      </a:r>
                    </a:p>
                  </a:txBody>
                  <a:tcPr marL="6350" marR="6350" marT="6350" marB="0" anchor="b"/>
                </a:tc>
                <a:tc>
                  <a:txBody>
                    <a:bodyPr/>
                    <a:lstStyle/>
                    <a:p>
                      <a:pPr algn="r" fontAlgn="b"/>
                      <a:r>
                        <a:rPr lang="fi-FI" sz="1100" b="0" i="0" u="none" strike="noStrike">
                          <a:solidFill>
                            <a:srgbClr val="000000"/>
                          </a:solidFill>
                          <a:effectLst/>
                          <a:latin typeface="Calibri" panose="020F0502020204030204" pitchFamily="34" charset="0"/>
                        </a:rPr>
                        <a:t>6 536</a:t>
                      </a:r>
                    </a:p>
                  </a:txBody>
                  <a:tcPr marL="6350" marR="6350" marT="6350" marB="0" anchor="b"/>
                </a:tc>
                <a:tc>
                  <a:txBody>
                    <a:bodyPr/>
                    <a:lstStyle/>
                    <a:p>
                      <a:pPr algn="r" fontAlgn="b"/>
                      <a:r>
                        <a:rPr lang="fi-FI" sz="1100" b="0" i="1" u="none" strike="noStrike">
                          <a:solidFill>
                            <a:srgbClr val="000000"/>
                          </a:solidFill>
                          <a:effectLst/>
                          <a:latin typeface="Calibri" panose="020F0502020204030204" pitchFamily="34" charset="0"/>
                        </a:rPr>
                        <a:t>4 425</a:t>
                      </a:r>
                    </a:p>
                  </a:txBody>
                  <a:tcPr marL="6350" marR="6350" marT="6350" marB="0" anchor="b"/>
                </a:tc>
                <a:tc>
                  <a:txBody>
                    <a:bodyPr/>
                    <a:lstStyle/>
                    <a:p>
                      <a:pPr algn="r" fontAlgn="b"/>
                      <a:r>
                        <a:rPr lang="fi-FI" sz="1100" b="0" i="0" u="none" strike="noStrike">
                          <a:solidFill>
                            <a:srgbClr val="000000"/>
                          </a:solidFill>
                          <a:effectLst/>
                          <a:latin typeface="Calibri" panose="020F0502020204030204" pitchFamily="34" charset="0"/>
                        </a:rPr>
                        <a:t>6 690</a:t>
                      </a:r>
                    </a:p>
                  </a:txBody>
                  <a:tcPr marL="6350" marR="6350" marT="6350" marB="0" anchor="b"/>
                </a:tc>
                <a:tc>
                  <a:txBody>
                    <a:bodyPr/>
                    <a:lstStyle/>
                    <a:p>
                      <a:pPr algn="r" fontAlgn="b"/>
                      <a:r>
                        <a:rPr lang="fi-FI" sz="1100" b="0" i="1" u="none" strike="noStrike">
                          <a:solidFill>
                            <a:srgbClr val="000000"/>
                          </a:solidFill>
                          <a:effectLst/>
                          <a:latin typeface="Calibri" panose="020F0502020204030204" pitchFamily="34" charset="0"/>
                        </a:rPr>
                        <a:t>4 529</a:t>
                      </a:r>
                    </a:p>
                  </a:txBody>
                  <a:tcPr marL="6350" marR="6350" marT="6350" marB="0" anchor="b"/>
                </a:tc>
                <a:tc>
                  <a:txBody>
                    <a:bodyPr/>
                    <a:lstStyle/>
                    <a:p>
                      <a:pPr algn="r" fontAlgn="b"/>
                      <a:r>
                        <a:rPr lang="fi-FI" sz="1100" b="0" i="0" u="none" strike="noStrike">
                          <a:solidFill>
                            <a:srgbClr val="000000"/>
                          </a:solidFill>
                          <a:effectLst/>
                          <a:latin typeface="Calibri" panose="020F0502020204030204" pitchFamily="34" charset="0"/>
                        </a:rPr>
                        <a:t>91 %</a:t>
                      </a:r>
                    </a:p>
                  </a:txBody>
                  <a:tcPr marL="6350" marR="6350" marT="6350" marB="0" anchor="b"/>
                </a:tc>
                <a:tc>
                  <a:txBody>
                    <a:bodyPr/>
                    <a:lstStyle/>
                    <a:p>
                      <a:pPr algn="r" fontAlgn="b"/>
                      <a:r>
                        <a:rPr lang="fi-FI" sz="1100" b="0" i="0" u="none" strike="noStrike">
                          <a:solidFill>
                            <a:srgbClr val="000000"/>
                          </a:solidFill>
                          <a:effectLst/>
                          <a:latin typeface="Calibri" panose="020F0502020204030204" pitchFamily="34" charset="0"/>
                        </a:rPr>
                        <a:t>6 950</a:t>
                      </a:r>
                    </a:p>
                  </a:txBody>
                  <a:tcPr marL="6350" marR="6350" marT="6350" marB="0" anchor="b"/>
                </a:tc>
                <a:tc>
                  <a:txBody>
                    <a:bodyPr/>
                    <a:lstStyle/>
                    <a:p>
                      <a:pPr algn="r" fontAlgn="b"/>
                      <a:r>
                        <a:rPr lang="fi-FI" sz="1100" b="0" i="1" u="none" strike="noStrike">
                          <a:solidFill>
                            <a:srgbClr val="000000"/>
                          </a:solidFill>
                          <a:effectLst/>
                          <a:latin typeface="Calibri" panose="020F0502020204030204" pitchFamily="34" charset="0"/>
                        </a:rPr>
                        <a:t>4 705</a:t>
                      </a:r>
                    </a:p>
                  </a:txBody>
                  <a:tcPr marL="6350" marR="6350" marT="6350" marB="0" anchor="b"/>
                </a:tc>
                <a:extLst>
                  <a:ext uri="{0D108BD9-81ED-4DB2-BD59-A6C34878D82A}">
                    <a16:rowId xmlns:a16="http://schemas.microsoft.com/office/drawing/2014/main" val="3756294331"/>
                  </a:ext>
                </a:extLst>
              </a:tr>
              <a:tr h="216000">
                <a:tc>
                  <a:txBody>
                    <a:bodyPr/>
                    <a:lstStyle/>
                    <a:p>
                      <a:pPr algn="l" fontAlgn="b"/>
                      <a:r>
                        <a:rPr lang="fi-FI" sz="1100" b="0" i="0" u="none" strike="noStrike">
                          <a:solidFill>
                            <a:srgbClr val="000000"/>
                          </a:solidFill>
                          <a:effectLst/>
                          <a:latin typeface="Calibri" panose="020F0502020204030204" pitchFamily="34" charset="0"/>
                        </a:rPr>
                        <a:t>Siilinjärvi</a:t>
                      </a:r>
                    </a:p>
                  </a:txBody>
                  <a:tcPr marL="18000" marR="18000" marT="7200" marB="7200" anchor="b"/>
                </a:tc>
                <a:tc>
                  <a:txBody>
                    <a:bodyPr/>
                    <a:lstStyle/>
                    <a:p>
                      <a:pPr algn="r" fontAlgn="b"/>
                      <a:r>
                        <a:rPr lang="fi-FI" sz="1100" b="0" i="0" u="none" strike="noStrike">
                          <a:solidFill>
                            <a:srgbClr val="000000"/>
                          </a:solidFill>
                          <a:effectLst/>
                          <a:latin typeface="Calibri" panose="020F0502020204030204" pitchFamily="34" charset="0"/>
                        </a:rPr>
                        <a:t>21 232</a:t>
                      </a:r>
                    </a:p>
                  </a:txBody>
                  <a:tcPr marL="6350" marR="6350" marT="6350" marB="0" anchor="b"/>
                </a:tc>
                <a:tc>
                  <a:txBody>
                    <a:bodyPr/>
                    <a:lstStyle/>
                    <a:p>
                      <a:pPr algn="r" fontAlgn="b"/>
                      <a:r>
                        <a:rPr lang="fi-FI" sz="1100" b="0" i="0" u="none" strike="noStrike">
                          <a:solidFill>
                            <a:srgbClr val="000000"/>
                          </a:solidFill>
                          <a:effectLst/>
                          <a:latin typeface="Calibri" panose="020F0502020204030204" pitchFamily="34" charset="0"/>
                        </a:rPr>
                        <a:t>9 808</a:t>
                      </a:r>
                    </a:p>
                  </a:txBody>
                  <a:tcPr marL="6350" marR="6350" marT="6350" marB="0" anchor="b"/>
                </a:tc>
                <a:tc>
                  <a:txBody>
                    <a:bodyPr/>
                    <a:lstStyle/>
                    <a:p>
                      <a:pPr algn="r" fontAlgn="b"/>
                      <a:r>
                        <a:rPr lang="fi-FI" sz="1100" b="0" i="1" u="none" strike="noStrike">
                          <a:solidFill>
                            <a:srgbClr val="000000"/>
                          </a:solidFill>
                          <a:effectLst/>
                          <a:latin typeface="Calibri" panose="020F0502020204030204" pitchFamily="34" charset="0"/>
                        </a:rPr>
                        <a:t>462</a:t>
                      </a:r>
                    </a:p>
                  </a:txBody>
                  <a:tcPr marL="6350" marR="6350" marT="6350" marB="0" anchor="b"/>
                </a:tc>
                <a:tc>
                  <a:txBody>
                    <a:bodyPr/>
                    <a:lstStyle/>
                    <a:p>
                      <a:pPr algn="r" fontAlgn="b"/>
                      <a:r>
                        <a:rPr lang="fi-FI" sz="1100" b="0" i="0" u="none" strike="noStrike">
                          <a:solidFill>
                            <a:srgbClr val="000000"/>
                          </a:solidFill>
                          <a:effectLst/>
                          <a:latin typeface="Calibri" panose="020F0502020204030204" pitchFamily="34" charset="0"/>
                        </a:rPr>
                        <a:t>119 959</a:t>
                      </a:r>
                    </a:p>
                  </a:txBody>
                  <a:tcPr marL="6350" marR="6350" marT="6350" marB="0" anchor="b"/>
                </a:tc>
                <a:tc>
                  <a:txBody>
                    <a:bodyPr/>
                    <a:lstStyle/>
                    <a:p>
                      <a:pPr algn="r" fontAlgn="b"/>
                      <a:r>
                        <a:rPr lang="fi-FI" sz="1100" b="0" i="1" u="none" strike="noStrike">
                          <a:solidFill>
                            <a:srgbClr val="000000"/>
                          </a:solidFill>
                          <a:effectLst/>
                          <a:latin typeface="Calibri" panose="020F0502020204030204" pitchFamily="34" charset="0"/>
                        </a:rPr>
                        <a:t>5 650</a:t>
                      </a:r>
                    </a:p>
                  </a:txBody>
                  <a:tcPr marL="6350" marR="6350" marT="6350" marB="0" anchor="b"/>
                </a:tc>
                <a:tc>
                  <a:txBody>
                    <a:bodyPr/>
                    <a:lstStyle/>
                    <a:p>
                      <a:pPr algn="r" fontAlgn="b"/>
                      <a:r>
                        <a:rPr lang="fi-FI" sz="1100" b="0" i="0" u="none" strike="noStrike">
                          <a:solidFill>
                            <a:srgbClr val="000000"/>
                          </a:solidFill>
                          <a:effectLst/>
                          <a:latin typeface="Calibri" panose="020F0502020204030204" pitchFamily="34" charset="0"/>
                        </a:rPr>
                        <a:t>158 970</a:t>
                      </a:r>
                    </a:p>
                  </a:txBody>
                  <a:tcPr marL="6350" marR="6350" marT="6350" marB="0" anchor="b"/>
                </a:tc>
                <a:tc>
                  <a:txBody>
                    <a:bodyPr/>
                    <a:lstStyle/>
                    <a:p>
                      <a:pPr algn="r" fontAlgn="b"/>
                      <a:r>
                        <a:rPr lang="fi-FI" sz="1100" b="0" i="1" u="none" strike="noStrike">
                          <a:solidFill>
                            <a:srgbClr val="000000"/>
                          </a:solidFill>
                          <a:effectLst/>
                          <a:latin typeface="Calibri" panose="020F0502020204030204" pitchFamily="34" charset="0"/>
                        </a:rPr>
                        <a:t>7 487</a:t>
                      </a:r>
                    </a:p>
                  </a:txBody>
                  <a:tcPr marL="6350" marR="6350" marT="6350" marB="0" anchor="b"/>
                </a:tc>
                <a:tc>
                  <a:txBody>
                    <a:bodyPr/>
                    <a:lstStyle/>
                    <a:p>
                      <a:pPr algn="r" fontAlgn="b"/>
                      <a:r>
                        <a:rPr lang="fi-FI" sz="1100" b="0" i="0" u="none" strike="noStrike">
                          <a:solidFill>
                            <a:srgbClr val="000000"/>
                          </a:solidFill>
                          <a:effectLst/>
                          <a:latin typeface="Calibri" panose="020F0502020204030204" pitchFamily="34" charset="0"/>
                        </a:rPr>
                        <a:t>141 %</a:t>
                      </a:r>
                    </a:p>
                  </a:txBody>
                  <a:tcPr marL="6350" marR="6350" marT="6350" marB="0" anchor="b"/>
                </a:tc>
                <a:tc>
                  <a:txBody>
                    <a:bodyPr/>
                    <a:lstStyle/>
                    <a:p>
                      <a:pPr algn="r" fontAlgn="b"/>
                      <a:r>
                        <a:rPr lang="fi-FI" sz="1100" b="0" i="0" u="none" strike="noStrike">
                          <a:solidFill>
                            <a:srgbClr val="000000"/>
                          </a:solidFill>
                          <a:effectLst/>
                          <a:latin typeface="Calibri" panose="020F0502020204030204" pitchFamily="34" charset="0"/>
                        </a:rPr>
                        <a:t>-708</a:t>
                      </a:r>
                    </a:p>
                  </a:txBody>
                  <a:tcPr marL="6350" marR="6350" marT="6350" marB="0" anchor="b"/>
                </a:tc>
                <a:tc>
                  <a:txBody>
                    <a:bodyPr/>
                    <a:lstStyle/>
                    <a:p>
                      <a:pPr algn="r" fontAlgn="b"/>
                      <a:r>
                        <a:rPr lang="fi-FI" sz="1100" b="0" i="1" u="none" strike="noStrike">
                          <a:solidFill>
                            <a:srgbClr val="000000"/>
                          </a:solidFill>
                          <a:effectLst/>
                          <a:latin typeface="Calibri" panose="020F0502020204030204" pitchFamily="34" charset="0"/>
                        </a:rPr>
                        <a:t>-33</a:t>
                      </a:r>
                    </a:p>
                  </a:txBody>
                  <a:tcPr marL="6350" marR="6350" marT="6350" marB="0" anchor="b"/>
                </a:tc>
                <a:extLst>
                  <a:ext uri="{0D108BD9-81ED-4DB2-BD59-A6C34878D82A}">
                    <a16:rowId xmlns:a16="http://schemas.microsoft.com/office/drawing/2014/main" val="3736994870"/>
                  </a:ext>
                </a:extLst>
              </a:tr>
              <a:tr h="216000">
                <a:tc>
                  <a:txBody>
                    <a:bodyPr/>
                    <a:lstStyle/>
                    <a:p>
                      <a:pPr algn="l" fontAlgn="b"/>
                      <a:r>
                        <a:rPr lang="fi-FI" sz="1100" b="0" i="0" u="none" strike="noStrike">
                          <a:solidFill>
                            <a:srgbClr val="000000"/>
                          </a:solidFill>
                          <a:effectLst/>
                          <a:latin typeface="Calibri" panose="020F0502020204030204" pitchFamily="34" charset="0"/>
                        </a:rPr>
                        <a:t>Sonkajärvi</a:t>
                      </a:r>
                    </a:p>
                  </a:txBody>
                  <a:tcPr marL="18000" marR="18000" marT="7200" marB="7200" anchor="b"/>
                </a:tc>
                <a:tc>
                  <a:txBody>
                    <a:bodyPr/>
                    <a:lstStyle/>
                    <a:p>
                      <a:pPr algn="r" fontAlgn="b"/>
                      <a:r>
                        <a:rPr lang="fi-FI" sz="1100" b="0" i="0" u="none" strike="noStrike">
                          <a:solidFill>
                            <a:srgbClr val="000000"/>
                          </a:solidFill>
                          <a:effectLst/>
                          <a:latin typeface="Calibri" panose="020F0502020204030204" pitchFamily="34" charset="0"/>
                        </a:rPr>
                        <a:t>3 672</a:t>
                      </a:r>
                    </a:p>
                  </a:txBody>
                  <a:tcPr marL="6350" marR="6350" marT="6350" marB="0" anchor="b"/>
                </a:tc>
                <a:tc>
                  <a:txBody>
                    <a:bodyPr/>
                    <a:lstStyle/>
                    <a:p>
                      <a:pPr algn="r" fontAlgn="b"/>
                      <a:r>
                        <a:rPr lang="fi-FI" sz="1100" b="0" i="0" u="none" strike="noStrike">
                          <a:solidFill>
                            <a:srgbClr val="000000"/>
                          </a:solidFill>
                          <a:effectLst/>
                          <a:latin typeface="Calibri" panose="020F0502020204030204" pitchFamily="34" charset="0"/>
                        </a:rPr>
                        <a:t>3 190</a:t>
                      </a:r>
                    </a:p>
                  </a:txBody>
                  <a:tcPr marL="6350" marR="6350" marT="6350" marB="0" anchor="b"/>
                </a:tc>
                <a:tc>
                  <a:txBody>
                    <a:bodyPr/>
                    <a:lstStyle/>
                    <a:p>
                      <a:pPr algn="r" fontAlgn="b"/>
                      <a:r>
                        <a:rPr lang="fi-FI" sz="1100" b="0" i="1" u="none" strike="noStrike">
                          <a:solidFill>
                            <a:srgbClr val="000000"/>
                          </a:solidFill>
                          <a:effectLst/>
                          <a:latin typeface="Calibri" panose="020F0502020204030204" pitchFamily="34" charset="0"/>
                        </a:rPr>
                        <a:t>869</a:t>
                      </a:r>
                    </a:p>
                  </a:txBody>
                  <a:tcPr marL="6350" marR="6350" marT="6350" marB="0" anchor="b"/>
                </a:tc>
                <a:tc>
                  <a:txBody>
                    <a:bodyPr/>
                    <a:lstStyle/>
                    <a:p>
                      <a:pPr algn="r" fontAlgn="b"/>
                      <a:r>
                        <a:rPr lang="fi-FI" sz="1100" b="0" i="0" u="none" strike="noStrike">
                          <a:solidFill>
                            <a:srgbClr val="000000"/>
                          </a:solidFill>
                          <a:effectLst/>
                          <a:latin typeface="Calibri" panose="020F0502020204030204" pitchFamily="34" charset="0"/>
                        </a:rPr>
                        <a:t>10 169</a:t>
                      </a:r>
                    </a:p>
                  </a:txBody>
                  <a:tcPr marL="6350" marR="6350" marT="6350" marB="0" anchor="b"/>
                </a:tc>
                <a:tc>
                  <a:txBody>
                    <a:bodyPr/>
                    <a:lstStyle/>
                    <a:p>
                      <a:pPr algn="r" fontAlgn="b"/>
                      <a:r>
                        <a:rPr lang="fi-FI" sz="1100" b="0" i="1" u="none" strike="noStrike">
                          <a:solidFill>
                            <a:srgbClr val="000000"/>
                          </a:solidFill>
                          <a:effectLst/>
                          <a:latin typeface="Calibri" panose="020F0502020204030204" pitchFamily="34" charset="0"/>
                        </a:rPr>
                        <a:t>2 769</a:t>
                      </a:r>
                    </a:p>
                  </a:txBody>
                  <a:tcPr marL="6350" marR="6350" marT="6350" marB="0" anchor="b"/>
                </a:tc>
                <a:tc>
                  <a:txBody>
                    <a:bodyPr/>
                    <a:lstStyle/>
                    <a:p>
                      <a:pPr algn="r" fontAlgn="b"/>
                      <a:r>
                        <a:rPr lang="fi-FI" sz="1100" b="0" i="0" u="none" strike="noStrike">
                          <a:solidFill>
                            <a:srgbClr val="000000"/>
                          </a:solidFill>
                          <a:effectLst/>
                          <a:latin typeface="Calibri" panose="020F0502020204030204" pitchFamily="34" charset="0"/>
                        </a:rPr>
                        <a:t>10 553</a:t>
                      </a:r>
                    </a:p>
                  </a:txBody>
                  <a:tcPr marL="6350" marR="6350" marT="6350" marB="0" anchor="b"/>
                </a:tc>
                <a:tc>
                  <a:txBody>
                    <a:bodyPr/>
                    <a:lstStyle/>
                    <a:p>
                      <a:pPr algn="r" fontAlgn="b"/>
                      <a:r>
                        <a:rPr lang="fi-FI" sz="1100" b="0" i="1" u="none" strike="noStrike">
                          <a:solidFill>
                            <a:srgbClr val="000000"/>
                          </a:solidFill>
                          <a:effectLst/>
                          <a:latin typeface="Calibri" panose="020F0502020204030204" pitchFamily="34" charset="0"/>
                        </a:rPr>
                        <a:t>2 874</a:t>
                      </a:r>
                    </a:p>
                  </a:txBody>
                  <a:tcPr marL="6350" marR="6350" marT="6350" marB="0" anchor="b"/>
                </a:tc>
                <a:tc>
                  <a:txBody>
                    <a:bodyPr/>
                    <a:lstStyle/>
                    <a:p>
                      <a:pPr algn="r" fontAlgn="b"/>
                      <a:r>
                        <a:rPr lang="fi-FI" sz="1100" b="0" i="0" u="none" strike="noStrike">
                          <a:solidFill>
                            <a:srgbClr val="000000"/>
                          </a:solidFill>
                          <a:effectLst/>
                          <a:latin typeface="Calibri" panose="020F0502020204030204" pitchFamily="34" charset="0"/>
                        </a:rPr>
                        <a:t>65 %</a:t>
                      </a:r>
                    </a:p>
                  </a:txBody>
                  <a:tcPr marL="6350" marR="6350" marT="6350" marB="0" anchor="b"/>
                </a:tc>
                <a:tc>
                  <a:txBody>
                    <a:bodyPr/>
                    <a:lstStyle/>
                    <a:p>
                      <a:pPr algn="r" fontAlgn="b"/>
                      <a:r>
                        <a:rPr lang="fi-FI" sz="1100" b="0" i="0" u="none" strike="noStrike">
                          <a:solidFill>
                            <a:srgbClr val="000000"/>
                          </a:solidFill>
                          <a:effectLst/>
                          <a:latin typeface="Calibri" panose="020F0502020204030204" pitchFamily="34" charset="0"/>
                        </a:rPr>
                        <a:t>12 815</a:t>
                      </a:r>
                    </a:p>
                  </a:txBody>
                  <a:tcPr marL="6350" marR="6350" marT="6350" marB="0" anchor="b"/>
                </a:tc>
                <a:tc>
                  <a:txBody>
                    <a:bodyPr/>
                    <a:lstStyle/>
                    <a:p>
                      <a:pPr algn="r" fontAlgn="b"/>
                      <a:r>
                        <a:rPr lang="fi-FI" sz="1100" b="0" i="1" u="none" strike="noStrike">
                          <a:solidFill>
                            <a:srgbClr val="000000"/>
                          </a:solidFill>
                          <a:effectLst/>
                          <a:latin typeface="Calibri" panose="020F0502020204030204" pitchFamily="34" charset="0"/>
                        </a:rPr>
                        <a:t>3 490</a:t>
                      </a:r>
                    </a:p>
                  </a:txBody>
                  <a:tcPr marL="6350" marR="6350" marT="6350" marB="0" anchor="b"/>
                </a:tc>
                <a:extLst>
                  <a:ext uri="{0D108BD9-81ED-4DB2-BD59-A6C34878D82A}">
                    <a16:rowId xmlns:a16="http://schemas.microsoft.com/office/drawing/2014/main" val="3750553939"/>
                  </a:ext>
                </a:extLst>
              </a:tr>
              <a:tr h="216000">
                <a:tc>
                  <a:txBody>
                    <a:bodyPr/>
                    <a:lstStyle/>
                    <a:p>
                      <a:pPr algn="l" fontAlgn="b"/>
                      <a:r>
                        <a:rPr lang="fi-FI" sz="1100" b="0" i="0" u="none" strike="noStrike">
                          <a:solidFill>
                            <a:srgbClr val="000000"/>
                          </a:solidFill>
                          <a:effectLst/>
                          <a:latin typeface="Calibri" panose="020F0502020204030204" pitchFamily="34" charset="0"/>
                        </a:rPr>
                        <a:t>Suonenjoki</a:t>
                      </a:r>
                    </a:p>
                  </a:txBody>
                  <a:tcPr marL="18000" marR="18000" marT="7200" marB="7200" anchor="b"/>
                </a:tc>
                <a:tc>
                  <a:txBody>
                    <a:bodyPr/>
                    <a:lstStyle/>
                    <a:p>
                      <a:pPr algn="r" fontAlgn="b"/>
                      <a:r>
                        <a:rPr lang="fi-FI" sz="1100" b="0" i="0" u="none" strike="noStrike">
                          <a:solidFill>
                            <a:srgbClr val="000000"/>
                          </a:solidFill>
                          <a:effectLst/>
                          <a:latin typeface="Calibri" panose="020F0502020204030204" pitchFamily="34" charset="0"/>
                        </a:rPr>
                        <a:t>6 763</a:t>
                      </a:r>
                    </a:p>
                  </a:txBody>
                  <a:tcPr marL="6350" marR="6350" marT="6350" marB="0" anchor="b"/>
                </a:tc>
                <a:tc>
                  <a:txBody>
                    <a:bodyPr/>
                    <a:lstStyle/>
                    <a:p>
                      <a:pPr algn="r" fontAlgn="b"/>
                      <a:r>
                        <a:rPr lang="fi-FI" sz="1100" b="0" i="0" u="none" strike="noStrike">
                          <a:solidFill>
                            <a:srgbClr val="000000"/>
                          </a:solidFill>
                          <a:effectLst/>
                          <a:latin typeface="Calibri" panose="020F0502020204030204" pitchFamily="34" charset="0"/>
                        </a:rPr>
                        <a:t>4 560</a:t>
                      </a:r>
                    </a:p>
                  </a:txBody>
                  <a:tcPr marL="6350" marR="6350" marT="6350" marB="0" anchor="b"/>
                </a:tc>
                <a:tc>
                  <a:txBody>
                    <a:bodyPr/>
                    <a:lstStyle/>
                    <a:p>
                      <a:pPr algn="r" fontAlgn="b"/>
                      <a:r>
                        <a:rPr lang="fi-FI" sz="1100" b="0" i="1" u="none" strike="noStrike">
                          <a:solidFill>
                            <a:srgbClr val="000000"/>
                          </a:solidFill>
                          <a:effectLst/>
                          <a:latin typeface="Calibri" panose="020F0502020204030204" pitchFamily="34" charset="0"/>
                        </a:rPr>
                        <a:t>674</a:t>
                      </a:r>
                    </a:p>
                  </a:txBody>
                  <a:tcPr marL="6350" marR="6350" marT="6350" marB="0" anchor="b"/>
                </a:tc>
                <a:tc>
                  <a:txBody>
                    <a:bodyPr/>
                    <a:lstStyle/>
                    <a:p>
                      <a:pPr algn="r" fontAlgn="b"/>
                      <a:r>
                        <a:rPr lang="fi-FI" sz="1100" b="0" i="0" u="none" strike="noStrike">
                          <a:solidFill>
                            <a:srgbClr val="000000"/>
                          </a:solidFill>
                          <a:effectLst/>
                          <a:latin typeface="Calibri" panose="020F0502020204030204" pitchFamily="34" charset="0"/>
                        </a:rPr>
                        <a:t>33 843</a:t>
                      </a:r>
                    </a:p>
                  </a:txBody>
                  <a:tcPr marL="6350" marR="6350" marT="6350" marB="0" anchor="b"/>
                </a:tc>
                <a:tc>
                  <a:txBody>
                    <a:bodyPr/>
                    <a:lstStyle/>
                    <a:p>
                      <a:pPr algn="r" fontAlgn="b"/>
                      <a:r>
                        <a:rPr lang="fi-FI" sz="1100" b="0" i="1" u="none" strike="noStrike">
                          <a:solidFill>
                            <a:srgbClr val="000000"/>
                          </a:solidFill>
                          <a:effectLst/>
                          <a:latin typeface="Calibri" panose="020F0502020204030204" pitchFamily="34" charset="0"/>
                        </a:rPr>
                        <a:t>5 004</a:t>
                      </a:r>
                    </a:p>
                  </a:txBody>
                  <a:tcPr marL="6350" marR="6350" marT="6350" marB="0" anchor="b"/>
                </a:tc>
                <a:tc>
                  <a:txBody>
                    <a:bodyPr/>
                    <a:lstStyle/>
                    <a:p>
                      <a:pPr algn="r" fontAlgn="b"/>
                      <a:r>
                        <a:rPr lang="fi-FI" sz="1100" b="0" i="0" u="none" strike="noStrike">
                          <a:solidFill>
                            <a:srgbClr val="000000"/>
                          </a:solidFill>
                          <a:effectLst/>
                          <a:latin typeface="Calibri" panose="020F0502020204030204" pitchFamily="34" charset="0"/>
                        </a:rPr>
                        <a:t>40 323</a:t>
                      </a:r>
                    </a:p>
                  </a:txBody>
                  <a:tcPr marL="6350" marR="6350" marT="6350" marB="0" anchor="b"/>
                </a:tc>
                <a:tc>
                  <a:txBody>
                    <a:bodyPr/>
                    <a:lstStyle/>
                    <a:p>
                      <a:pPr algn="r" fontAlgn="b"/>
                      <a:r>
                        <a:rPr lang="fi-FI" sz="1100" b="0" i="1" u="none" strike="noStrike">
                          <a:solidFill>
                            <a:srgbClr val="000000"/>
                          </a:solidFill>
                          <a:effectLst/>
                          <a:latin typeface="Calibri" panose="020F0502020204030204" pitchFamily="34" charset="0"/>
                        </a:rPr>
                        <a:t>5 962</a:t>
                      </a:r>
                    </a:p>
                  </a:txBody>
                  <a:tcPr marL="6350" marR="6350" marT="6350" marB="0" anchor="b"/>
                </a:tc>
                <a:tc>
                  <a:txBody>
                    <a:bodyPr/>
                    <a:lstStyle/>
                    <a:p>
                      <a:pPr algn="r" fontAlgn="b"/>
                      <a:r>
                        <a:rPr lang="fi-FI" sz="1100" b="0" i="0" u="none" strike="noStrike">
                          <a:solidFill>
                            <a:srgbClr val="000000"/>
                          </a:solidFill>
                          <a:effectLst/>
                          <a:latin typeface="Calibri" panose="020F0502020204030204" pitchFamily="34" charset="0"/>
                        </a:rPr>
                        <a:t>115 %</a:t>
                      </a:r>
                    </a:p>
                  </a:txBody>
                  <a:tcPr marL="6350" marR="6350" marT="6350" marB="0" anchor="b"/>
                </a:tc>
                <a:tc>
                  <a:txBody>
                    <a:bodyPr/>
                    <a:lstStyle/>
                    <a:p>
                      <a:pPr algn="r" fontAlgn="b"/>
                      <a:r>
                        <a:rPr lang="fi-FI" sz="1100" b="0" i="0" u="none" strike="noStrike">
                          <a:solidFill>
                            <a:srgbClr val="000000"/>
                          </a:solidFill>
                          <a:effectLst/>
                          <a:latin typeface="Calibri" panose="020F0502020204030204" pitchFamily="34" charset="0"/>
                        </a:rPr>
                        <a:t>7 677</a:t>
                      </a:r>
                    </a:p>
                  </a:txBody>
                  <a:tcPr marL="6350" marR="6350" marT="6350" marB="0" anchor="b"/>
                </a:tc>
                <a:tc>
                  <a:txBody>
                    <a:bodyPr/>
                    <a:lstStyle/>
                    <a:p>
                      <a:pPr algn="r" fontAlgn="b"/>
                      <a:r>
                        <a:rPr lang="fi-FI" sz="1100" b="0" i="1" u="none" strike="noStrike">
                          <a:solidFill>
                            <a:srgbClr val="000000"/>
                          </a:solidFill>
                          <a:effectLst/>
                          <a:latin typeface="Calibri" panose="020F0502020204030204" pitchFamily="34" charset="0"/>
                        </a:rPr>
                        <a:t>1 135</a:t>
                      </a:r>
                    </a:p>
                  </a:txBody>
                  <a:tcPr marL="6350" marR="6350" marT="6350" marB="0" anchor="b"/>
                </a:tc>
                <a:extLst>
                  <a:ext uri="{0D108BD9-81ED-4DB2-BD59-A6C34878D82A}">
                    <a16:rowId xmlns:a16="http://schemas.microsoft.com/office/drawing/2014/main" val="2899806150"/>
                  </a:ext>
                </a:extLst>
              </a:tr>
              <a:tr h="216000">
                <a:tc>
                  <a:txBody>
                    <a:bodyPr/>
                    <a:lstStyle/>
                    <a:p>
                      <a:pPr algn="l" fontAlgn="b"/>
                      <a:r>
                        <a:rPr lang="fi-FI" sz="1100" b="0" i="0" u="none" strike="noStrike">
                          <a:solidFill>
                            <a:srgbClr val="000000"/>
                          </a:solidFill>
                          <a:effectLst/>
                          <a:latin typeface="Calibri" panose="020F0502020204030204" pitchFamily="34" charset="0"/>
                        </a:rPr>
                        <a:t>Tervo</a:t>
                      </a:r>
                    </a:p>
                  </a:txBody>
                  <a:tcPr marL="18000" marR="18000" marT="7200" marB="7200" anchor="b"/>
                </a:tc>
                <a:tc>
                  <a:txBody>
                    <a:bodyPr/>
                    <a:lstStyle/>
                    <a:p>
                      <a:pPr algn="r" fontAlgn="b"/>
                      <a:r>
                        <a:rPr lang="fi-FI" sz="1100" b="0" i="0" u="none" strike="noStrike">
                          <a:solidFill>
                            <a:srgbClr val="000000"/>
                          </a:solidFill>
                          <a:effectLst/>
                          <a:latin typeface="Calibri" panose="020F0502020204030204" pitchFamily="34" charset="0"/>
                        </a:rPr>
                        <a:t>1 441</a:t>
                      </a:r>
                    </a:p>
                  </a:txBody>
                  <a:tcPr marL="6350" marR="6350" marT="6350" marB="0" anchor="b"/>
                </a:tc>
                <a:tc>
                  <a:txBody>
                    <a:bodyPr/>
                    <a:lstStyle/>
                    <a:p>
                      <a:pPr algn="r" fontAlgn="b"/>
                      <a:r>
                        <a:rPr lang="fi-FI" sz="1100" b="0" i="0" u="none" strike="noStrike">
                          <a:solidFill>
                            <a:srgbClr val="000000"/>
                          </a:solidFill>
                          <a:effectLst/>
                          <a:latin typeface="Calibri" panose="020F0502020204030204" pitchFamily="34" charset="0"/>
                        </a:rPr>
                        <a:t>786</a:t>
                      </a:r>
                    </a:p>
                  </a:txBody>
                  <a:tcPr marL="6350" marR="6350" marT="6350" marB="0" anchor="b"/>
                </a:tc>
                <a:tc>
                  <a:txBody>
                    <a:bodyPr/>
                    <a:lstStyle/>
                    <a:p>
                      <a:pPr algn="r" fontAlgn="b"/>
                      <a:r>
                        <a:rPr lang="fi-FI" sz="1100" b="0" i="1" u="none" strike="noStrike">
                          <a:solidFill>
                            <a:srgbClr val="000000"/>
                          </a:solidFill>
                          <a:effectLst/>
                          <a:latin typeface="Calibri" panose="020F0502020204030204" pitchFamily="34" charset="0"/>
                        </a:rPr>
                        <a:t>545</a:t>
                      </a:r>
                    </a:p>
                  </a:txBody>
                  <a:tcPr marL="6350" marR="6350" marT="6350" marB="0" anchor="b"/>
                </a:tc>
                <a:tc>
                  <a:txBody>
                    <a:bodyPr/>
                    <a:lstStyle/>
                    <a:p>
                      <a:pPr algn="r" fontAlgn="b"/>
                      <a:r>
                        <a:rPr lang="fi-FI" sz="1100" b="0" i="0" u="none" strike="noStrike">
                          <a:solidFill>
                            <a:srgbClr val="000000"/>
                          </a:solidFill>
                          <a:effectLst/>
                          <a:latin typeface="Calibri" panose="020F0502020204030204" pitchFamily="34" charset="0"/>
                        </a:rPr>
                        <a:t>5 223</a:t>
                      </a:r>
                    </a:p>
                  </a:txBody>
                  <a:tcPr marL="6350" marR="6350" marT="6350" marB="0" anchor="b"/>
                </a:tc>
                <a:tc>
                  <a:txBody>
                    <a:bodyPr/>
                    <a:lstStyle/>
                    <a:p>
                      <a:pPr algn="r" fontAlgn="b"/>
                      <a:r>
                        <a:rPr lang="fi-FI" sz="1100" b="0" i="1" u="none" strike="noStrike">
                          <a:solidFill>
                            <a:srgbClr val="000000"/>
                          </a:solidFill>
                          <a:effectLst/>
                          <a:latin typeface="Calibri" panose="020F0502020204030204" pitchFamily="34" charset="0"/>
                        </a:rPr>
                        <a:t>3 625</a:t>
                      </a:r>
                    </a:p>
                  </a:txBody>
                  <a:tcPr marL="6350" marR="6350" marT="6350" marB="0" anchor="b"/>
                </a:tc>
                <a:tc>
                  <a:txBody>
                    <a:bodyPr/>
                    <a:lstStyle/>
                    <a:p>
                      <a:pPr algn="r" fontAlgn="b"/>
                      <a:r>
                        <a:rPr lang="fi-FI" sz="1100" b="0" i="0" u="none" strike="noStrike">
                          <a:solidFill>
                            <a:srgbClr val="000000"/>
                          </a:solidFill>
                          <a:effectLst/>
                          <a:latin typeface="Calibri" panose="020F0502020204030204" pitchFamily="34" charset="0"/>
                        </a:rPr>
                        <a:t>8 097</a:t>
                      </a:r>
                    </a:p>
                  </a:txBody>
                  <a:tcPr marL="6350" marR="6350" marT="6350" marB="0" anchor="b"/>
                </a:tc>
                <a:tc>
                  <a:txBody>
                    <a:bodyPr/>
                    <a:lstStyle/>
                    <a:p>
                      <a:pPr algn="r" fontAlgn="b"/>
                      <a:r>
                        <a:rPr lang="fi-FI" sz="1100" b="0" i="1" u="none" strike="noStrike">
                          <a:solidFill>
                            <a:srgbClr val="000000"/>
                          </a:solidFill>
                          <a:effectLst/>
                          <a:latin typeface="Calibri" panose="020F0502020204030204" pitchFamily="34" charset="0"/>
                        </a:rPr>
                        <a:t>5 619</a:t>
                      </a:r>
                    </a:p>
                  </a:txBody>
                  <a:tcPr marL="6350" marR="6350" marT="6350" marB="0" anchor="b"/>
                </a:tc>
                <a:tc>
                  <a:txBody>
                    <a:bodyPr/>
                    <a:lstStyle/>
                    <a:p>
                      <a:pPr algn="r" fontAlgn="b"/>
                      <a:r>
                        <a:rPr lang="fi-FI" sz="1100" b="0" i="0" u="none" strike="noStrike">
                          <a:solidFill>
                            <a:srgbClr val="000000"/>
                          </a:solidFill>
                          <a:effectLst/>
                          <a:latin typeface="Calibri" panose="020F0502020204030204" pitchFamily="34" charset="0"/>
                        </a:rPr>
                        <a:t>115 %</a:t>
                      </a:r>
                    </a:p>
                  </a:txBody>
                  <a:tcPr marL="6350" marR="6350" marT="6350" marB="0" anchor="b"/>
                </a:tc>
                <a:tc>
                  <a:txBody>
                    <a:bodyPr/>
                    <a:lstStyle/>
                    <a:p>
                      <a:pPr algn="r" fontAlgn="b"/>
                      <a:r>
                        <a:rPr lang="fi-FI" sz="1100" b="0" i="0" u="none" strike="noStrike">
                          <a:solidFill>
                            <a:srgbClr val="000000"/>
                          </a:solidFill>
                          <a:effectLst/>
                          <a:latin typeface="Calibri" panose="020F0502020204030204" pitchFamily="34" charset="0"/>
                        </a:rPr>
                        <a:t>1 018</a:t>
                      </a:r>
                    </a:p>
                  </a:txBody>
                  <a:tcPr marL="6350" marR="6350" marT="6350" marB="0" anchor="b"/>
                </a:tc>
                <a:tc>
                  <a:txBody>
                    <a:bodyPr/>
                    <a:lstStyle/>
                    <a:p>
                      <a:pPr algn="r" fontAlgn="b"/>
                      <a:r>
                        <a:rPr lang="fi-FI" sz="1100" b="0" i="1" u="none" strike="noStrike">
                          <a:solidFill>
                            <a:srgbClr val="000000"/>
                          </a:solidFill>
                          <a:effectLst/>
                          <a:latin typeface="Calibri" panose="020F0502020204030204" pitchFamily="34" charset="0"/>
                        </a:rPr>
                        <a:t>706</a:t>
                      </a:r>
                    </a:p>
                  </a:txBody>
                  <a:tcPr marL="6350" marR="6350" marT="6350" marB="0" anchor="b"/>
                </a:tc>
                <a:extLst>
                  <a:ext uri="{0D108BD9-81ED-4DB2-BD59-A6C34878D82A}">
                    <a16:rowId xmlns:a16="http://schemas.microsoft.com/office/drawing/2014/main" val="161305396"/>
                  </a:ext>
                </a:extLst>
              </a:tr>
              <a:tr h="216000">
                <a:tc>
                  <a:txBody>
                    <a:bodyPr/>
                    <a:lstStyle/>
                    <a:p>
                      <a:pPr algn="l" fontAlgn="b"/>
                      <a:r>
                        <a:rPr lang="fi-FI" sz="1100" b="0" i="0" u="none" strike="noStrike">
                          <a:solidFill>
                            <a:srgbClr val="000000"/>
                          </a:solidFill>
                          <a:effectLst/>
                          <a:latin typeface="Calibri" panose="020F0502020204030204" pitchFamily="34" charset="0"/>
                        </a:rPr>
                        <a:t>Tuusniemi</a:t>
                      </a:r>
                    </a:p>
                  </a:txBody>
                  <a:tcPr marL="18000" marR="18000" marT="7200" marB="7200" anchor="b"/>
                </a:tc>
                <a:tc>
                  <a:txBody>
                    <a:bodyPr/>
                    <a:lstStyle/>
                    <a:p>
                      <a:pPr algn="r" fontAlgn="b"/>
                      <a:r>
                        <a:rPr lang="fi-FI" sz="1100" b="0" i="0" u="none" strike="noStrike">
                          <a:solidFill>
                            <a:srgbClr val="000000"/>
                          </a:solidFill>
                          <a:effectLst/>
                          <a:latin typeface="Calibri" panose="020F0502020204030204" pitchFamily="34" charset="0"/>
                        </a:rPr>
                        <a:t>2 394</a:t>
                      </a:r>
                    </a:p>
                  </a:txBody>
                  <a:tcPr marL="6350" marR="6350" marT="6350" marB="0" anchor="b"/>
                </a:tc>
                <a:tc>
                  <a:txBody>
                    <a:bodyPr/>
                    <a:lstStyle/>
                    <a:p>
                      <a:pPr algn="r" fontAlgn="b"/>
                      <a:r>
                        <a:rPr lang="fi-FI" sz="1100" b="0" i="0" u="none" strike="noStrike">
                          <a:solidFill>
                            <a:srgbClr val="000000"/>
                          </a:solidFill>
                          <a:effectLst/>
                          <a:latin typeface="Calibri" panose="020F0502020204030204" pitchFamily="34" charset="0"/>
                        </a:rPr>
                        <a:t>-199</a:t>
                      </a:r>
                    </a:p>
                  </a:txBody>
                  <a:tcPr marL="6350" marR="6350" marT="6350" marB="0" anchor="b"/>
                </a:tc>
                <a:tc>
                  <a:txBody>
                    <a:bodyPr/>
                    <a:lstStyle/>
                    <a:p>
                      <a:pPr algn="r" fontAlgn="b"/>
                      <a:r>
                        <a:rPr lang="fi-FI" sz="1100" b="0" i="1" u="none" strike="noStrike">
                          <a:solidFill>
                            <a:srgbClr val="000000"/>
                          </a:solidFill>
                          <a:effectLst/>
                          <a:latin typeface="Calibri" panose="020F0502020204030204" pitchFamily="34" charset="0"/>
                        </a:rPr>
                        <a:t>-83</a:t>
                      </a:r>
                    </a:p>
                  </a:txBody>
                  <a:tcPr marL="6350" marR="6350" marT="6350" marB="0" anchor="b"/>
                </a:tc>
                <a:tc>
                  <a:txBody>
                    <a:bodyPr/>
                    <a:lstStyle/>
                    <a:p>
                      <a:pPr algn="r" fontAlgn="b"/>
                      <a:r>
                        <a:rPr lang="fi-FI" sz="1100" b="0" i="0" u="none" strike="noStrike">
                          <a:solidFill>
                            <a:srgbClr val="000000"/>
                          </a:solidFill>
                          <a:effectLst/>
                          <a:latin typeface="Calibri" panose="020F0502020204030204" pitchFamily="34" charset="0"/>
                        </a:rPr>
                        <a:t>4 360</a:t>
                      </a:r>
                    </a:p>
                  </a:txBody>
                  <a:tcPr marL="6350" marR="6350" marT="6350" marB="0" anchor="b"/>
                </a:tc>
                <a:tc>
                  <a:txBody>
                    <a:bodyPr/>
                    <a:lstStyle/>
                    <a:p>
                      <a:pPr algn="r" fontAlgn="b"/>
                      <a:r>
                        <a:rPr lang="fi-FI" sz="1100" b="0" i="1" u="none" strike="noStrike">
                          <a:solidFill>
                            <a:srgbClr val="000000"/>
                          </a:solidFill>
                          <a:effectLst/>
                          <a:latin typeface="Calibri" panose="020F0502020204030204" pitchFamily="34" charset="0"/>
                        </a:rPr>
                        <a:t>1 821</a:t>
                      </a:r>
                    </a:p>
                  </a:txBody>
                  <a:tcPr marL="6350" marR="6350" marT="6350" marB="0" anchor="b"/>
                </a:tc>
                <a:tc>
                  <a:txBody>
                    <a:bodyPr/>
                    <a:lstStyle/>
                    <a:p>
                      <a:pPr algn="r" fontAlgn="b"/>
                      <a:r>
                        <a:rPr lang="fi-FI" sz="1100" b="0" i="0" u="none" strike="noStrike">
                          <a:solidFill>
                            <a:srgbClr val="000000"/>
                          </a:solidFill>
                          <a:effectLst/>
                          <a:latin typeface="Calibri" panose="020F0502020204030204" pitchFamily="34" charset="0"/>
                        </a:rPr>
                        <a:t>4 521</a:t>
                      </a:r>
                    </a:p>
                  </a:txBody>
                  <a:tcPr marL="6350" marR="6350" marT="6350" marB="0" anchor="b"/>
                </a:tc>
                <a:tc>
                  <a:txBody>
                    <a:bodyPr/>
                    <a:lstStyle/>
                    <a:p>
                      <a:pPr algn="r" fontAlgn="b"/>
                      <a:r>
                        <a:rPr lang="fi-FI" sz="1100" b="0" i="1" u="none" strike="noStrike">
                          <a:solidFill>
                            <a:srgbClr val="000000"/>
                          </a:solidFill>
                          <a:effectLst/>
                          <a:latin typeface="Calibri" panose="020F0502020204030204" pitchFamily="34" charset="0"/>
                        </a:rPr>
                        <a:t>1 888</a:t>
                      </a:r>
                    </a:p>
                  </a:txBody>
                  <a:tcPr marL="6350" marR="6350" marT="6350" marB="0" anchor="b"/>
                </a:tc>
                <a:tc>
                  <a:txBody>
                    <a:bodyPr/>
                    <a:lstStyle/>
                    <a:p>
                      <a:pPr algn="r" fontAlgn="b"/>
                      <a:r>
                        <a:rPr lang="fi-FI" sz="1100" b="0" i="0" u="none" strike="noStrike">
                          <a:solidFill>
                            <a:srgbClr val="000000"/>
                          </a:solidFill>
                          <a:effectLst/>
                          <a:latin typeface="Calibri" panose="020F0502020204030204" pitchFamily="34" charset="0"/>
                        </a:rPr>
                        <a:t>62 %</a:t>
                      </a:r>
                    </a:p>
                  </a:txBody>
                  <a:tcPr marL="6350" marR="6350" marT="6350" marB="0" anchor="b"/>
                </a:tc>
                <a:tc>
                  <a:txBody>
                    <a:bodyPr/>
                    <a:lstStyle/>
                    <a:p>
                      <a:pPr algn="r" fontAlgn="b"/>
                      <a:r>
                        <a:rPr lang="fi-FI" sz="1100" b="0" i="0" u="none" strike="noStrike">
                          <a:solidFill>
                            <a:srgbClr val="000000"/>
                          </a:solidFill>
                          <a:effectLst/>
                          <a:latin typeface="Calibri" panose="020F0502020204030204" pitchFamily="34" charset="0"/>
                        </a:rPr>
                        <a:t>832</a:t>
                      </a:r>
                    </a:p>
                  </a:txBody>
                  <a:tcPr marL="6350" marR="6350" marT="6350" marB="0" anchor="b"/>
                </a:tc>
                <a:tc>
                  <a:txBody>
                    <a:bodyPr/>
                    <a:lstStyle/>
                    <a:p>
                      <a:pPr algn="r" fontAlgn="b"/>
                      <a:r>
                        <a:rPr lang="fi-FI" sz="1100" b="0" i="1" u="none" strike="noStrike">
                          <a:solidFill>
                            <a:srgbClr val="000000"/>
                          </a:solidFill>
                          <a:effectLst/>
                          <a:latin typeface="Calibri" panose="020F0502020204030204" pitchFamily="34" charset="0"/>
                        </a:rPr>
                        <a:t>348</a:t>
                      </a:r>
                    </a:p>
                  </a:txBody>
                  <a:tcPr marL="6350" marR="6350" marT="6350" marB="0" anchor="b"/>
                </a:tc>
                <a:extLst>
                  <a:ext uri="{0D108BD9-81ED-4DB2-BD59-A6C34878D82A}">
                    <a16:rowId xmlns:a16="http://schemas.microsoft.com/office/drawing/2014/main" val="1743984363"/>
                  </a:ext>
                </a:extLst>
              </a:tr>
              <a:tr h="216000">
                <a:tc>
                  <a:txBody>
                    <a:bodyPr/>
                    <a:lstStyle/>
                    <a:p>
                      <a:pPr algn="l" fontAlgn="b"/>
                      <a:r>
                        <a:rPr lang="fi-FI" sz="1100" b="0" i="0" u="none" strike="noStrike">
                          <a:solidFill>
                            <a:srgbClr val="000000"/>
                          </a:solidFill>
                          <a:effectLst/>
                          <a:latin typeface="Calibri" panose="020F0502020204030204" pitchFamily="34" charset="0"/>
                        </a:rPr>
                        <a:t>Varkaus</a:t>
                      </a:r>
                    </a:p>
                  </a:txBody>
                  <a:tcPr marL="18000" marR="18000" marT="7200" marB="7200" anchor="b"/>
                </a:tc>
                <a:tc>
                  <a:txBody>
                    <a:bodyPr/>
                    <a:lstStyle/>
                    <a:p>
                      <a:pPr algn="r" fontAlgn="b"/>
                      <a:r>
                        <a:rPr lang="fi-FI" sz="1100" b="0" i="0" u="none" strike="noStrike">
                          <a:solidFill>
                            <a:srgbClr val="000000"/>
                          </a:solidFill>
                          <a:effectLst/>
                          <a:latin typeface="Calibri" panose="020F0502020204030204" pitchFamily="34" charset="0"/>
                        </a:rPr>
                        <a:t>19 759</a:t>
                      </a:r>
                    </a:p>
                  </a:txBody>
                  <a:tcPr marL="6350" marR="6350" marT="6350" marB="0" anchor="b"/>
                </a:tc>
                <a:tc>
                  <a:txBody>
                    <a:bodyPr/>
                    <a:lstStyle/>
                    <a:p>
                      <a:pPr algn="r" fontAlgn="b"/>
                      <a:r>
                        <a:rPr lang="fi-FI" sz="1100" b="0" i="0" u="none" strike="noStrike">
                          <a:solidFill>
                            <a:srgbClr val="000000"/>
                          </a:solidFill>
                          <a:effectLst/>
                          <a:latin typeface="Calibri" panose="020F0502020204030204" pitchFamily="34" charset="0"/>
                        </a:rPr>
                        <a:t>17 515</a:t>
                      </a:r>
                    </a:p>
                  </a:txBody>
                  <a:tcPr marL="6350" marR="6350" marT="6350" marB="0" anchor="b"/>
                </a:tc>
                <a:tc>
                  <a:txBody>
                    <a:bodyPr/>
                    <a:lstStyle/>
                    <a:p>
                      <a:pPr algn="r" fontAlgn="b"/>
                      <a:r>
                        <a:rPr lang="fi-FI" sz="1100" b="0" i="1" u="none" strike="noStrike">
                          <a:solidFill>
                            <a:srgbClr val="000000"/>
                          </a:solidFill>
                          <a:effectLst/>
                          <a:latin typeface="Calibri" panose="020F0502020204030204" pitchFamily="34" charset="0"/>
                        </a:rPr>
                        <a:t>886</a:t>
                      </a:r>
                    </a:p>
                  </a:txBody>
                  <a:tcPr marL="6350" marR="6350" marT="6350" marB="0" anchor="b"/>
                </a:tc>
                <a:tc>
                  <a:txBody>
                    <a:bodyPr/>
                    <a:lstStyle/>
                    <a:p>
                      <a:pPr algn="r" fontAlgn="b"/>
                      <a:r>
                        <a:rPr lang="fi-FI" sz="1100" b="0" i="0" u="none" strike="noStrike">
                          <a:solidFill>
                            <a:srgbClr val="000000"/>
                          </a:solidFill>
                          <a:effectLst/>
                          <a:latin typeface="Calibri" panose="020F0502020204030204" pitchFamily="34" charset="0"/>
                        </a:rPr>
                        <a:t>187 376</a:t>
                      </a:r>
                    </a:p>
                  </a:txBody>
                  <a:tcPr marL="6350" marR="6350" marT="6350" marB="0" anchor="b"/>
                </a:tc>
                <a:tc>
                  <a:txBody>
                    <a:bodyPr/>
                    <a:lstStyle/>
                    <a:p>
                      <a:pPr algn="r" fontAlgn="b"/>
                      <a:r>
                        <a:rPr lang="fi-FI" sz="1100" b="0" i="1" u="none" strike="noStrike">
                          <a:solidFill>
                            <a:srgbClr val="000000"/>
                          </a:solidFill>
                          <a:effectLst/>
                          <a:latin typeface="Calibri" panose="020F0502020204030204" pitchFamily="34" charset="0"/>
                        </a:rPr>
                        <a:t>9 483</a:t>
                      </a:r>
                    </a:p>
                  </a:txBody>
                  <a:tcPr marL="6350" marR="6350" marT="6350" marB="0" anchor="b"/>
                </a:tc>
                <a:tc>
                  <a:txBody>
                    <a:bodyPr/>
                    <a:lstStyle/>
                    <a:p>
                      <a:pPr algn="r" fontAlgn="b"/>
                      <a:r>
                        <a:rPr lang="fi-FI" sz="1100" b="0" i="0" u="none" strike="noStrike">
                          <a:solidFill>
                            <a:srgbClr val="000000"/>
                          </a:solidFill>
                          <a:effectLst/>
                          <a:latin typeface="Calibri" panose="020F0502020204030204" pitchFamily="34" charset="0"/>
                        </a:rPr>
                        <a:t>231 200</a:t>
                      </a:r>
                    </a:p>
                  </a:txBody>
                  <a:tcPr marL="6350" marR="6350" marT="6350" marB="0" anchor="b"/>
                </a:tc>
                <a:tc>
                  <a:txBody>
                    <a:bodyPr/>
                    <a:lstStyle/>
                    <a:p>
                      <a:pPr algn="r" fontAlgn="b"/>
                      <a:r>
                        <a:rPr lang="fi-FI" sz="1100" b="0" i="1" u="none" strike="noStrike">
                          <a:solidFill>
                            <a:srgbClr val="000000"/>
                          </a:solidFill>
                          <a:effectLst/>
                          <a:latin typeface="Calibri" panose="020F0502020204030204" pitchFamily="34" charset="0"/>
                        </a:rPr>
                        <a:t>11 701</a:t>
                      </a:r>
                    </a:p>
                  </a:txBody>
                  <a:tcPr marL="6350" marR="6350" marT="6350" marB="0" anchor="b"/>
                </a:tc>
                <a:tc>
                  <a:txBody>
                    <a:bodyPr/>
                    <a:lstStyle/>
                    <a:p>
                      <a:pPr algn="r" fontAlgn="b"/>
                      <a:r>
                        <a:rPr lang="fi-FI" sz="1100" b="0" i="0" u="none" strike="noStrike">
                          <a:solidFill>
                            <a:srgbClr val="000000"/>
                          </a:solidFill>
                          <a:effectLst/>
                          <a:latin typeface="Calibri" panose="020F0502020204030204" pitchFamily="34" charset="0"/>
                        </a:rPr>
                        <a:t>158 %</a:t>
                      </a:r>
                    </a:p>
                  </a:txBody>
                  <a:tcPr marL="6350" marR="6350" marT="6350" marB="0" anchor="b"/>
                </a:tc>
                <a:tc>
                  <a:txBody>
                    <a:bodyPr/>
                    <a:lstStyle/>
                    <a:p>
                      <a:pPr algn="r" fontAlgn="b"/>
                      <a:r>
                        <a:rPr lang="fi-FI" sz="1100" b="0" i="0" u="none" strike="noStrike">
                          <a:solidFill>
                            <a:srgbClr val="000000"/>
                          </a:solidFill>
                          <a:effectLst/>
                          <a:latin typeface="Calibri" panose="020F0502020204030204" pitchFamily="34" charset="0"/>
                        </a:rPr>
                        <a:t>44 471</a:t>
                      </a:r>
                    </a:p>
                  </a:txBody>
                  <a:tcPr marL="6350" marR="6350" marT="6350" marB="0" anchor="b"/>
                </a:tc>
                <a:tc>
                  <a:txBody>
                    <a:bodyPr/>
                    <a:lstStyle/>
                    <a:p>
                      <a:pPr algn="r" fontAlgn="b"/>
                      <a:r>
                        <a:rPr lang="fi-FI" sz="1100" b="0" i="1" u="none" strike="noStrike">
                          <a:solidFill>
                            <a:srgbClr val="000000"/>
                          </a:solidFill>
                          <a:effectLst/>
                          <a:latin typeface="Calibri" panose="020F0502020204030204" pitchFamily="34" charset="0"/>
                        </a:rPr>
                        <a:t>2 251</a:t>
                      </a:r>
                    </a:p>
                  </a:txBody>
                  <a:tcPr marL="6350" marR="6350" marT="6350" marB="0" anchor="b"/>
                </a:tc>
                <a:extLst>
                  <a:ext uri="{0D108BD9-81ED-4DB2-BD59-A6C34878D82A}">
                    <a16:rowId xmlns:a16="http://schemas.microsoft.com/office/drawing/2014/main" val="2485195342"/>
                  </a:ext>
                </a:extLst>
              </a:tr>
              <a:tr h="216000">
                <a:tc>
                  <a:txBody>
                    <a:bodyPr/>
                    <a:lstStyle/>
                    <a:p>
                      <a:pPr algn="l" fontAlgn="b"/>
                      <a:r>
                        <a:rPr lang="fi-FI" sz="1100" b="0" i="0" u="none" strike="noStrike">
                          <a:solidFill>
                            <a:srgbClr val="000000"/>
                          </a:solidFill>
                          <a:effectLst/>
                          <a:latin typeface="Calibri" panose="020F0502020204030204" pitchFamily="34" charset="0"/>
                        </a:rPr>
                        <a:t>Vesanto</a:t>
                      </a:r>
                    </a:p>
                  </a:txBody>
                  <a:tcPr marL="18000" marR="18000" marT="7200" marB="7200" anchor="b"/>
                </a:tc>
                <a:tc>
                  <a:txBody>
                    <a:bodyPr/>
                    <a:lstStyle/>
                    <a:p>
                      <a:pPr algn="r" fontAlgn="b"/>
                      <a:r>
                        <a:rPr lang="fi-FI" sz="1100" b="0" i="0" u="none" strike="noStrike">
                          <a:solidFill>
                            <a:srgbClr val="000000"/>
                          </a:solidFill>
                          <a:effectLst/>
                          <a:latin typeface="Calibri" panose="020F0502020204030204" pitchFamily="34" charset="0"/>
                        </a:rPr>
                        <a:t>1 894</a:t>
                      </a:r>
                    </a:p>
                  </a:txBody>
                  <a:tcPr marL="6350" marR="6350" marT="6350" marB="0" anchor="b"/>
                </a:tc>
                <a:tc>
                  <a:txBody>
                    <a:bodyPr/>
                    <a:lstStyle/>
                    <a:p>
                      <a:pPr algn="r" fontAlgn="b"/>
                      <a:r>
                        <a:rPr lang="fi-FI" sz="1100" b="0" i="0" u="none" strike="noStrike">
                          <a:solidFill>
                            <a:srgbClr val="000000"/>
                          </a:solidFill>
                          <a:effectLst/>
                          <a:latin typeface="Calibri" panose="020F0502020204030204" pitchFamily="34" charset="0"/>
                        </a:rPr>
                        <a:t>1 353</a:t>
                      </a:r>
                    </a:p>
                  </a:txBody>
                  <a:tcPr marL="6350" marR="6350" marT="6350" marB="0" anchor="b"/>
                </a:tc>
                <a:tc>
                  <a:txBody>
                    <a:bodyPr/>
                    <a:lstStyle/>
                    <a:p>
                      <a:pPr algn="r" fontAlgn="b"/>
                      <a:r>
                        <a:rPr lang="fi-FI" sz="1100" b="0" i="1" u="none" strike="noStrike">
                          <a:solidFill>
                            <a:srgbClr val="000000"/>
                          </a:solidFill>
                          <a:effectLst/>
                          <a:latin typeface="Calibri" panose="020F0502020204030204" pitchFamily="34" charset="0"/>
                        </a:rPr>
                        <a:t>714</a:t>
                      </a:r>
                    </a:p>
                  </a:txBody>
                  <a:tcPr marL="6350" marR="6350" marT="6350" marB="0" anchor="b"/>
                </a:tc>
                <a:tc>
                  <a:txBody>
                    <a:bodyPr/>
                    <a:lstStyle/>
                    <a:p>
                      <a:pPr algn="r" fontAlgn="b"/>
                      <a:r>
                        <a:rPr lang="fi-FI" sz="1100" b="0" i="0" u="none" strike="noStrike">
                          <a:solidFill>
                            <a:srgbClr val="000000"/>
                          </a:solidFill>
                          <a:effectLst/>
                          <a:latin typeface="Calibri" panose="020F0502020204030204" pitchFamily="34" charset="0"/>
                        </a:rPr>
                        <a:t>8 881</a:t>
                      </a:r>
                    </a:p>
                  </a:txBody>
                  <a:tcPr marL="6350" marR="6350" marT="6350" marB="0" anchor="b"/>
                </a:tc>
                <a:tc>
                  <a:txBody>
                    <a:bodyPr/>
                    <a:lstStyle/>
                    <a:p>
                      <a:pPr algn="r" fontAlgn="b"/>
                      <a:r>
                        <a:rPr lang="fi-FI" sz="1100" b="0" i="1" u="none" strike="noStrike">
                          <a:solidFill>
                            <a:srgbClr val="000000"/>
                          </a:solidFill>
                          <a:effectLst/>
                          <a:latin typeface="Calibri" panose="020F0502020204030204" pitchFamily="34" charset="0"/>
                        </a:rPr>
                        <a:t>4 689</a:t>
                      </a:r>
                    </a:p>
                  </a:txBody>
                  <a:tcPr marL="6350" marR="6350" marT="6350" marB="0" anchor="b"/>
                </a:tc>
                <a:tc>
                  <a:txBody>
                    <a:bodyPr/>
                    <a:lstStyle/>
                    <a:p>
                      <a:pPr algn="r" fontAlgn="b"/>
                      <a:r>
                        <a:rPr lang="fi-FI" sz="1100" b="0" i="0" u="none" strike="noStrike">
                          <a:solidFill>
                            <a:srgbClr val="000000"/>
                          </a:solidFill>
                          <a:effectLst/>
                          <a:latin typeface="Calibri" panose="020F0502020204030204" pitchFamily="34" charset="0"/>
                        </a:rPr>
                        <a:t>14 744</a:t>
                      </a:r>
                    </a:p>
                  </a:txBody>
                  <a:tcPr marL="6350" marR="6350" marT="6350" marB="0" anchor="b"/>
                </a:tc>
                <a:tc>
                  <a:txBody>
                    <a:bodyPr/>
                    <a:lstStyle/>
                    <a:p>
                      <a:pPr algn="r" fontAlgn="b"/>
                      <a:r>
                        <a:rPr lang="fi-FI" sz="1100" b="0" i="1" u="none" strike="noStrike">
                          <a:solidFill>
                            <a:srgbClr val="000000"/>
                          </a:solidFill>
                          <a:effectLst/>
                          <a:latin typeface="Calibri" panose="020F0502020204030204" pitchFamily="34" charset="0"/>
                        </a:rPr>
                        <a:t>7 785</a:t>
                      </a:r>
                    </a:p>
                  </a:txBody>
                  <a:tcPr marL="6350" marR="6350" marT="6350" marB="0" anchor="b"/>
                </a:tc>
                <a:tc>
                  <a:txBody>
                    <a:bodyPr/>
                    <a:lstStyle/>
                    <a:p>
                      <a:pPr algn="r" fontAlgn="b"/>
                      <a:r>
                        <a:rPr lang="fi-FI" sz="1100" b="0" i="0" u="none" strike="noStrike">
                          <a:solidFill>
                            <a:srgbClr val="000000"/>
                          </a:solidFill>
                          <a:effectLst/>
                          <a:latin typeface="Calibri" panose="020F0502020204030204" pitchFamily="34" charset="0"/>
                        </a:rPr>
                        <a:t>91 %</a:t>
                      </a:r>
                    </a:p>
                  </a:txBody>
                  <a:tcPr marL="6350" marR="6350" marT="6350" marB="0" anchor="b"/>
                </a:tc>
                <a:tc>
                  <a:txBody>
                    <a:bodyPr/>
                    <a:lstStyle/>
                    <a:p>
                      <a:pPr algn="r" fontAlgn="b"/>
                      <a:r>
                        <a:rPr lang="fi-FI" sz="1100" b="0" i="0" u="none" strike="noStrike">
                          <a:solidFill>
                            <a:srgbClr val="000000"/>
                          </a:solidFill>
                          <a:effectLst/>
                          <a:latin typeface="Calibri" panose="020F0502020204030204" pitchFamily="34" charset="0"/>
                        </a:rPr>
                        <a:t>2 356</a:t>
                      </a:r>
                    </a:p>
                  </a:txBody>
                  <a:tcPr marL="6350" marR="6350" marT="6350" marB="0" anchor="b"/>
                </a:tc>
                <a:tc>
                  <a:txBody>
                    <a:bodyPr/>
                    <a:lstStyle/>
                    <a:p>
                      <a:pPr algn="r" fontAlgn="b"/>
                      <a:r>
                        <a:rPr lang="fi-FI" sz="1100" b="0" i="1" u="none" strike="noStrike">
                          <a:solidFill>
                            <a:srgbClr val="000000"/>
                          </a:solidFill>
                          <a:effectLst/>
                          <a:latin typeface="Calibri" panose="020F0502020204030204" pitchFamily="34" charset="0"/>
                        </a:rPr>
                        <a:t>1 244</a:t>
                      </a:r>
                    </a:p>
                  </a:txBody>
                  <a:tcPr marL="6350" marR="6350" marT="6350" marB="0" anchor="b"/>
                </a:tc>
                <a:extLst>
                  <a:ext uri="{0D108BD9-81ED-4DB2-BD59-A6C34878D82A}">
                    <a16:rowId xmlns:a16="http://schemas.microsoft.com/office/drawing/2014/main" val="3570489955"/>
                  </a:ext>
                </a:extLst>
              </a:tr>
              <a:tr h="216000">
                <a:tc>
                  <a:txBody>
                    <a:bodyPr/>
                    <a:lstStyle/>
                    <a:p>
                      <a:pPr algn="l" fontAlgn="b"/>
                      <a:r>
                        <a:rPr lang="fi-FI" sz="1100" b="0" i="0" u="none" strike="noStrike">
                          <a:solidFill>
                            <a:srgbClr val="000000"/>
                          </a:solidFill>
                          <a:effectLst/>
                          <a:latin typeface="Calibri" panose="020F0502020204030204" pitchFamily="34" charset="0"/>
                        </a:rPr>
                        <a:t>Vieremä</a:t>
                      </a:r>
                    </a:p>
                  </a:txBody>
                  <a:tcPr marL="18000" marR="18000" marT="7200" marB="7200" anchor="b"/>
                </a:tc>
                <a:tc>
                  <a:txBody>
                    <a:bodyPr/>
                    <a:lstStyle/>
                    <a:p>
                      <a:pPr algn="r" fontAlgn="b"/>
                      <a:r>
                        <a:rPr lang="fi-FI" sz="1100" b="0" i="0" u="none" strike="noStrike">
                          <a:solidFill>
                            <a:srgbClr val="000000"/>
                          </a:solidFill>
                          <a:effectLst/>
                          <a:latin typeface="Calibri" panose="020F0502020204030204" pitchFamily="34" charset="0"/>
                        </a:rPr>
                        <a:t>3 427</a:t>
                      </a:r>
                    </a:p>
                  </a:txBody>
                  <a:tcPr marL="6350" marR="6350" marT="6350" marB="0" anchor="b"/>
                </a:tc>
                <a:tc>
                  <a:txBody>
                    <a:bodyPr/>
                    <a:lstStyle/>
                    <a:p>
                      <a:pPr algn="r" fontAlgn="b"/>
                      <a:r>
                        <a:rPr lang="fi-FI" sz="1100" b="0" i="0" u="none" strike="noStrike">
                          <a:solidFill>
                            <a:srgbClr val="000000"/>
                          </a:solidFill>
                          <a:effectLst/>
                          <a:latin typeface="Calibri" panose="020F0502020204030204" pitchFamily="34" charset="0"/>
                        </a:rPr>
                        <a:t>4 830</a:t>
                      </a:r>
                    </a:p>
                  </a:txBody>
                  <a:tcPr marL="6350" marR="6350" marT="6350" marB="0" anchor="b"/>
                </a:tc>
                <a:tc>
                  <a:txBody>
                    <a:bodyPr/>
                    <a:lstStyle/>
                    <a:p>
                      <a:pPr algn="r" fontAlgn="b"/>
                      <a:r>
                        <a:rPr lang="fi-FI" sz="1100" b="0" i="1" u="none" strike="noStrike">
                          <a:solidFill>
                            <a:srgbClr val="000000"/>
                          </a:solidFill>
                          <a:effectLst/>
                          <a:latin typeface="Calibri" panose="020F0502020204030204" pitchFamily="34" charset="0"/>
                        </a:rPr>
                        <a:t>1 409</a:t>
                      </a:r>
                    </a:p>
                  </a:txBody>
                  <a:tcPr marL="6350" marR="6350" marT="6350" marB="0" anchor="b"/>
                </a:tc>
                <a:tc>
                  <a:txBody>
                    <a:bodyPr/>
                    <a:lstStyle/>
                    <a:p>
                      <a:pPr algn="r" fontAlgn="b"/>
                      <a:r>
                        <a:rPr lang="fi-FI" sz="1100" b="0" i="0" u="none" strike="noStrike">
                          <a:solidFill>
                            <a:srgbClr val="000000"/>
                          </a:solidFill>
                          <a:effectLst/>
                          <a:latin typeface="Calibri" panose="020F0502020204030204" pitchFamily="34" charset="0"/>
                        </a:rPr>
                        <a:t>19 470</a:t>
                      </a:r>
                    </a:p>
                  </a:txBody>
                  <a:tcPr marL="6350" marR="6350" marT="6350" marB="0" anchor="b"/>
                </a:tc>
                <a:tc>
                  <a:txBody>
                    <a:bodyPr/>
                    <a:lstStyle/>
                    <a:p>
                      <a:pPr algn="r" fontAlgn="b"/>
                      <a:r>
                        <a:rPr lang="fi-FI" sz="1100" b="0" i="1" u="none" strike="noStrike">
                          <a:solidFill>
                            <a:srgbClr val="000000"/>
                          </a:solidFill>
                          <a:effectLst/>
                          <a:latin typeface="Calibri" panose="020F0502020204030204" pitchFamily="34" charset="0"/>
                        </a:rPr>
                        <a:t>5 681</a:t>
                      </a:r>
                    </a:p>
                  </a:txBody>
                  <a:tcPr marL="6350" marR="6350" marT="6350" marB="0" anchor="b"/>
                </a:tc>
                <a:tc>
                  <a:txBody>
                    <a:bodyPr/>
                    <a:lstStyle/>
                    <a:p>
                      <a:pPr algn="r" fontAlgn="b"/>
                      <a:r>
                        <a:rPr lang="fi-FI" sz="1100" b="0" i="0" u="none" strike="noStrike">
                          <a:solidFill>
                            <a:srgbClr val="000000"/>
                          </a:solidFill>
                          <a:effectLst/>
                          <a:latin typeface="Calibri" panose="020F0502020204030204" pitchFamily="34" charset="0"/>
                        </a:rPr>
                        <a:t>19 703</a:t>
                      </a:r>
                    </a:p>
                  </a:txBody>
                  <a:tcPr marL="6350" marR="6350" marT="6350" marB="0" anchor="b"/>
                </a:tc>
                <a:tc>
                  <a:txBody>
                    <a:bodyPr/>
                    <a:lstStyle/>
                    <a:p>
                      <a:pPr algn="r" fontAlgn="b"/>
                      <a:r>
                        <a:rPr lang="fi-FI" sz="1100" b="0" i="1" u="none" strike="noStrike">
                          <a:solidFill>
                            <a:srgbClr val="000000"/>
                          </a:solidFill>
                          <a:effectLst/>
                          <a:latin typeface="Calibri" panose="020F0502020204030204" pitchFamily="34" charset="0"/>
                        </a:rPr>
                        <a:t>5 749</a:t>
                      </a:r>
                    </a:p>
                  </a:txBody>
                  <a:tcPr marL="6350" marR="6350" marT="6350" marB="0" anchor="b"/>
                </a:tc>
                <a:tc>
                  <a:txBody>
                    <a:bodyPr/>
                    <a:lstStyle/>
                    <a:p>
                      <a:pPr algn="r" fontAlgn="b"/>
                      <a:r>
                        <a:rPr lang="fi-FI" sz="1100" b="0" i="0" u="none" strike="noStrike">
                          <a:solidFill>
                            <a:srgbClr val="000000"/>
                          </a:solidFill>
                          <a:effectLst/>
                          <a:latin typeface="Calibri" panose="020F0502020204030204" pitchFamily="34" charset="0"/>
                        </a:rPr>
                        <a:t>111 %</a:t>
                      </a:r>
                    </a:p>
                  </a:txBody>
                  <a:tcPr marL="6350" marR="6350" marT="6350" marB="0" anchor="b"/>
                </a:tc>
                <a:tc>
                  <a:txBody>
                    <a:bodyPr/>
                    <a:lstStyle/>
                    <a:p>
                      <a:pPr algn="r" fontAlgn="b"/>
                      <a:r>
                        <a:rPr lang="fi-FI" sz="1100" b="0" i="0" u="none" strike="noStrike">
                          <a:solidFill>
                            <a:srgbClr val="000000"/>
                          </a:solidFill>
                          <a:effectLst/>
                          <a:latin typeface="Calibri" panose="020F0502020204030204" pitchFamily="34" charset="0"/>
                        </a:rPr>
                        <a:t>22 409</a:t>
                      </a:r>
                    </a:p>
                  </a:txBody>
                  <a:tcPr marL="6350" marR="6350" marT="6350" marB="0" anchor="b"/>
                </a:tc>
                <a:tc>
                  <a:txBody>
                    <a:bodyPr/>
                    <a:lstStyle/>
                    <a:p>
                      <a:pPr algn="r" fontAlgn="b"/>
                      <a:r>
                        <a:rPr lang="fi-FI" sz="1100" b="0" i="1" u="none" strike="noStrike">
                          <a:solidFill>
                            <a:srgbClr val="000000"/>
                          </a:solidFill>
                          <a:effectLst/>
                          <a:latin typeface="Calibri" panose="020F0502020204030204" pitchFamily="34" charset="0"/>
                        </a:rPr>
                        <a:t>6 539</a:t>
                      </a:r>
                    </a:p>
                  </a:txBody>
                  <a:tcPr marL="6350" marR="6350" marT="6350" marB="0" anchor="b"/>
                </a:tc>
                <a:extLst>
                  <a:ext uri="{0D108BD9-81ED-4DB2-BD59-A6C34878D82A}">
                    <a16:rowId xmlns:a16="http://schemas.microsoft.com/office/drawing/2014/main" val="389491602"/>
                  </a:ext>
                </a:extLst>
              </a:tr>
              <a:tr h="216000">
                <a:tc>
                  <a:txBody>
                    <a:bodyPr/>
                    <a:lstStyle/>
                    <a:p>
                      <a:pPr algn="l" fontAlgn="b"/>
                      <a:r>
                        <a:rPr lang="fi-FI" sz="1100" b="1" i="0" u="none" strike="noStrike">
                          <a:solidFill>
                            <a:srgbClr val="000000"/>
                          </a:solidFill>
                          <a:effectLst/>
                          <a:latin typeface="Calibri" panose="020F0502020204030204" pitchFamily="34" charset="0"/>
                        </a:rPr>
                        <a:t>Pohjois-Savo</a:t>
                      </a:r>
                    </a:p>
                  </a:txBody>
                  <a:tcPr marL="18000" marR="18000" marT="7200" marB="7200" anchor="b"/>
                </a:tc>
                <a:tc>
                  <a:txBody>
                    <a:bodyPr/>
                    <a:lstStyle/>
                    <a:p>
                      <a:pPr algn="r" fontAlgn="b"/>
                      <a:r>
                        <a:rPr lang="fi-FI" sz="1100" b="1" i="0" u="none" strike="noStrike">
                          <a:solidFill>
                            <a:srgbClr val="000000"/>
                          </a:solidFill>
                          <a:effectLst/>
                          <a:latin typeface="Calibri" panose="020F0502020204030204" pitchFamily="34" charset="0"/>
                        </a:rPr>
                        <a:t>247 689</a:t>
                      </a:r>
                    </a:p>
                  </a:txBody>
                  <a:tcPr marL="6350" marR="6350" marT="6350" marB="0" anchor="b"/>
                </a:tc>
                <a:tc>
                  <a:txBody>
                    <a:bodyPr/>
                    <a:lstStyle/>
                    <a:p>
                      <a:pPr algn="r" fontAlgn="b"/>
                      <a:r>
                        <a:rPr lang="fi-FI" sz="1100" b="1" i="0" u="none" strike="noStrike">
                          <a:solidFill>
                            <a:srgbClr val="000000"/>
                          </a:solidFill>
                          <a:effectLst/>
                          <a:latin typeface="Calibri" panose="020F0502020204030204" pitchFamily="34" charset="0"/>
                        </a:rPr>
                        <a:t>226 547</a:t>
                      </a:r>
                    </a:p>
                  </a:txBody>
                  <a:tcPr marL="6350" marR="6350" marT="6350" marB="0" anchor="b"/>
                </a:tc>
                <a:tc>
                  <a:txBody>
                    <a:bodyPr/>
                    <a:lstStyle/>
                    <a:p>
                      <a:pPr algn="r" fontAlgn="b"/>
                      <a:r>
                        <a:rPr lang="fi-FI" sz="1100" b="1" i="1" u="none" strike="noStrike">
                          <a:solidFill>
                            <a:srgbClr val="000000"/>
                          </a:solidFill>
                          <a:effectLst/>
                          <a:latin typeface="Calibri" panose="020F0502020204030204" pitchFamily="34" charset="0"/>
                        </a:rPr>
                        <a:t>961</a:t>
                      </a:r>
                    </a:p>
                  </a:txBody>
                  <a:tcPr marL="6350" marR="6350" marT="6350" marB="0" anchor="b"/>
                </a:tc>
                <a:tc>
                  <a:txBody>
                    <a:bodyPr/>
                    <a:lstStyle/>
                    <a:p>
                      <a:pPr algn="r" fontAlgn="b"/>
                      <a:r>
                        <a:rPr lang="fi-FI" sz="1100" b="1" i="0" u="none" strike="noStrike">
                          <a:solidFill>
                            <a:srgbClr val="000000"/>
                          </a:solidFill>
                          <a:effectLst/>
                          <a:latin typeface="Calibri" panose="020F0502020204030204" pitchFamily="34" charset="0"/>
                        </a:rPr>
                        <a:t>1 529 283</a:t>
                      </a:r>
                    </a:p>
                  </a:txBody>
                  <a:tcPr marL="6350" marR="6350" marT="6350" marB="0" anchor="b"/>
                </a:tc>
                <a:tc>
                  <a:txBody>
                    <a:bodyPr/>
                    <a:lstStyle/>
                    <a:p>
                      <a:pPr algn="r" fontAlgn="b"/>
                      <a:r>
                        <a:rPr lang="fi-FI" sz="1100" b="1" i="1" u="none" strike="noStrike">
                          <a:solidFill>
                            <a:srgbClr val="000000"/>
                          </a:solidFill>
                          <a:effectLst/>
                          <a:latin typeface="Calibri" panose="020F0502020204030204" pitchFamily="34" charset="0"/>
                        </a:rPr>
                        <a:t>6 490</a:t>
                      </a:r>
                    </a:p>
                  </a:txBody>
                  <a:tcPr marL="6350" marR="6350" marT="6350" marB="0" anchor="b"/>
                </a:tc>
                <a:tc>
                  <a:txBody>
                    <a:bodyPr/>
                    <a:lstStyle/>
                    <a:p>
                      <a:pPr algn="r" fontAlgn="b"/>
                      <a:r>
                        <a:rPr lang="fi-FI" sz="1100" b="1" i="0" u="none" strike="noStrike">
                          <a:solidFill>
                            <a:srgbClr val="000000"/>
                          </a:solidFill>
                          <a:effectLst/>
                          <a:latin typeface="Calibri" panose="020F0502020204030204" pitchFamily="34" charset="0"/>
                        </a:rPr>
                        <a:t>1 829 684</a:t>
                      </a:r>
                    </a:p>
                  </a:txBody>
                  <a:tcPr marL="6350" marR="6350" marT="6350" marB="0" anchor="b"/>
                </a:tc>
                <a:tc>
                  <a:txBody>
                    <a:bodyPr/>
                    <a:lstStyle/>
                    <a:p>
                      <a:pPr algn="r" fontAlgn="b"/>
                      <a:r>
                        <a:rPr lang="fi-FI" sz="1100" b="1" i="1" u="none" strike="noStrike">
                          <a:solidFill>
                            <a:srgbClr val="000000"/>
                          </a:solidFill>
                          <a:effectLst/>
                          <a:latin typeface="Calibri" panose="020F0502020204030204" pitchFamily="34" charset="0"/>
                        </a:rPr>
                        <a:t>7 765</a:t>
                      </a:r>
                    </a:p>
                  </a:txBody>
                  <a:tcPr marL="6350" marR="6350" marT="6350" marB="0" anchor="b"/>
                </a:tc>
                <a:tc>
                  <a:txBody>
                    <a:bodyPr/>
                    <a:lstStyle/>
                    <a:p>
                      <a:pPr algn="l" fontAlgn="b"/>
                      <a:endParaRPr lang="fi-FI" sz="1100" b="1"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fi-FI" sz="1100" b="1" i="0" u="none" strike="noStrike">
                          <a:solidFill>
                            <a:srgbClr val="000000"/>
                          </a:solidFill>
                          <a:effectLst/>
                          <a:latin typeface="Calibri" panose="020F0502020204030204" pitchFamily="34" charset="0"/>
                        </a:rPr>
                        <a:t>325 848</a:t>
                      </a:r>
                    </a:p>
                  </a:txBody>
                  <a:tcPr marL="6350" marR="6350" marT="6350" marB="0" anchor="b"/>
                </a:tc>
                <a:tc>
                  <a:txBody>
                    <a:bodyPr/>
                    <a:lstStyle/>
                    <a:p>
                      <a:pPr algn="r" fontAlgn="b"/>
                      <a:r>
                        <a:rPr lang="fi-FI" sz="1100" b="1" i="1" u="none" strike="noStrike" dirty="0">
                          <a:solidFill>
                            <a:srgbClr val="000000"/>
                          </a:solidFill>
                          <a:effectLst/>
                          <a:latin typeface="Calibri" panose="020F0502020204030204" pitchFamily="34" charset="0"/>
                        </a:rPr>
                        <a:t>1 383</a:t>
                      </a:r>
                    </a:p>
                  </a:txBody>
                  <a:tcPr marL="6350" marR="6350" marT="6350" marB="0" anchor="b"/>
                </a:tc>
                <a:extLst>
                  <a:ext uri="{0D108BD9-81ED-4DB2-BD59-A6C34878D82A}">
                    <a16:rowId xmlns:a16="http://schemas.microsoft.com/office/drawing/2014/main" val="2415787187"/>
                  </a:ext>
                </a:extLst>
              </a:tr>
            </a:tbl>
          </a:graphicData>
        </a:graphic>
      </p:graphicFrame>
      <p:sp>
        <p:nvSpPr>
          <p:cNvPr id="6" name="Tekstiruutu 5">
            <a:extLst>
              <a:ext uri="{FF2B5EF4-FFF2-40B4-BE49-F238E27FC236}">
                <a16:creationId xmlns:a16="http://schemas.microsoft.com/office/drawing/2014/main" id="{1E79A721-596A-4E02-B142-0872116D7CC0}"/>
              </a:ext>
            </a:extLst>
          </p:cNvPr>
          <p:cNvSpPr txBox="1"/>
          <p:nvPr/>
        </p:nvSpPr>
        <p:spPr>
          <a:xfrm>
            <a:off x="0" y="6642556"/>
            <a:ext cx="8527774" cy="215444"/>
          </a:xfrm>
          <a:prstGeom prst="rect">
            <a:avLst/>
          </a:prstGeom>
          <a:noFill/>
        </p:spPr>
        <p:txBody>
          <a:bodyPr wrap="square" rtlCol="0">
            <a:spAutoFit/>
          </a:bodyPr>
          <a:lstStyle/>
          <a:p>
            <a:r>
              <a:rPr lang="fi-FI" sz="800" dirty="0"/>
              <a:t>Lähde: Väestö: Tilastokeskus; muut tiedot: Kysely Pohjois-Savon kunnille maalis-huhtikuu 2024</a:t>
            </a:r>
          </a:p>
        </p:txBody>
      </p:sp>
      <p:sp>
        <p:nvSpPr>
          <p:cNvPr id="2" name="Tekstiruutu 1">
            <a:extLst>
              <a:ext uri="{FF2B5EF4-FFF2-40B4-BE49-F238E27FC236}">
                <a16:creationId xmlns:a16="http://schemas.microsoft.com/office/drawing/2014/main" id="{A9202CAE-1D60-C3A2-19D7-B91DB86AA741}"/>
              </a:ext>
            </a:extLst>
          </p:cNvPr>
          <p:cNvSpPr txBox="1"/>
          <p:nvPr/>
        </p:nvSpPr>
        <p:spPr>
          <a:xfrm>
            <a:off x="0" y="6492875"/>
            <a:ext cx="11365331" cy="215444"/>
          </a:xfrm>
          <a:prstGeom prst="rect">
            <a:avLst/>
          </a:prstGeom>
          <a:noFill/>
        </p:spPr>
        <p:txBody>
          <a:bodyPr wrap="square" rtlCol="0">
            <a:spAutoFit/>
          </a:bodyPr>
          <a:lstStyle/>
          <a:p>
            <a:r>
              <a:rPr lang="fi-FI" sz="800" dirty="0"/>
              <a:t>HUOM! Koonnista puuttuu Lapinlahden ja  Rautalammin kuntien konsernitiedot. Konsernitietojen väestösuhteutus (€/as.) on tehty Pohjois-Savon maakunnan tasolle ilman Lapinlahden ja Rautalammin väkilukua.</a:t>
            </a:r>
          </a:p>
        </p:txBody>
      </p:sp>
    </p:spTree>
    <p:extLst>
      <p:ext uri="{BB962C8B-B14F-4D97-AF65-F5344CB8AC3E}">
        <p14:creationId xmlns:p14="http://schemas.microsoft.com/office/powerpoint/2010/main" val="10347222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Otsikko 1">
            <a:extLst>
              <a:ext uri="{FF2B5EF4-FFF2-40B4-BE49-F238E27FC236}">
                <a16:creationId xmlns:a16="http://schemas.microsoft.com/office/drawing/2014/main" id="{3E4F8491-AF3F-C14A-BED4-E48810A92E9C}"/>
              </a:ext>
            </a:extLst>
          </p:cNvPr>
          <p:cNvSpPr>
            <a:spLocks noGrp="1"/>
          </p:cNvSpPr>
          <p:nvPr>
            <p:ph type="title"/>
          </p:nvPr>
        </p:nvSpPr>
        <p:spPr>
          <a:xfrm>
            <a:off x="448456" y="0"/>
            <a:ext cx="11288842" cy="1325563"/>
          </a:xfrm>
        </p:spPr>
        <p:txBody>
          <a:bodyPr>
            <a:normAutofit/>
          </a:bodyPr>
          <a:lstStyle/>
          <a:p>
            <a:r>
              <a:rPr lang="fi-FI" sz="3000" dirty="0"/>
              <a:t>Verotuloihin perustuva valtionosuuden tasaus vuosina 2020–2024</a:t>
            </a:r>
          </a:p>
        </p:txBody>
      </p:sp>
      <p:pic>
        <p:nvPicPr>
          <p:cNvPr id="7" name="Kuva 6">
            <a:extLst>
              <a:ext uri="{FF2B5EF4-FFF2-40B4-BE49-F238E27FC236}">
                <a16:creationId xmlns:a16="http://schemas.microsoft.com/office/drawing/2014/main" id="{34C10C92-2E94-7A44-BD24-737A3C004102}"/>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9755943" y="6332259"/>
            <a:ext cx="2316136" cy="409184"/>
          </a:xfrm>
          <a:prstGeom prst="rect">
            <a:avLst/>
          </a:prstGeom>
        </p:spPr>
      </p:pic>
      <p:sp>
        <p:nvSpPr>
          <p:cNvPr id="12" name="Tekstiruutu 11">
            <a:extLst>
              <a:ext uri="{FF2B5EF4-FFF2-40B4-BE49-F238E27FC236}">
                <a16:creationId xmlns:a16="http://schemas.microsoft.com/office/drawing/2014/main" id="{5D1CE245-D225-4BB6-818F-97E1C55CE36C}"/>
              </a:ext>
            </a:extLst>
          </p:cNvPr>
          <p:cNvSpPr txBox="1"/>
          <p:nvPr/>
        </p:nvSpPr>
        <p:spPr>
          <a:xfrm>
            <a:off x="0" y="6626027"/>
            <a:ext cx="8497957" cy="215444"/>
          </a:xfrm>
          <a:prstGeom prst="rect">
            <a:avLst/>
          </a:prstGeom>
          <a:noFill/>
        </p:spPr>
        <p:txBody>
          <a:bodyPr wrap="square" rtlCol="0">
            <a:spAutoFit/>
          </a:bodyPr>
          <a:lstStyle/>
          <a:p>
            <a:r>
              <a:rPr lang="fi-FI" sz="800" dirty="0"/>
              <a:t>Lähde: Kuntaliitto, valtionosuusaikasarja 2010–2021 ja valtionosuuslaskelmat 2022, 2023 ja 2024</a:t>
            </a:r>
          </a:p>
        </p:txBody>
      </p:sp>
      <p:graphicFrame>
        <p:nvGraphicFramePr>
          <p:cNvPr id="13" name="Taulukko 12">
            <a:extLst>
              <a:ext uri="{FF2B5EF4-FFF2-40B4-BE49-F238E27FC236}">
                <a16:creationId xmlns:a16="http://schemas.microsoft.com/office/drawing/2014/main" id="{DBA76F8A-3856-4FF9-9D34-9A4626A6F32C}"/>
              </a:ext>
            </a:extLst>
          </p:cNvPr>
          <p:cNvGraphicFramePr>
            <a:graphicFrameLocks noGrp="1"/>
          </p:cNvGraphicFramePr>
          <p:nvPr>
            <p:extLst>
              <p:ext uri="{D42A27DB-BD31-4B8C-83A1-F6EECF244321}">
                <p14:modId xmlns:p14="http://schemas.microsoft.com/office/powerpoint/2010/main" val="4133693527"/>
              </p:ext>
            </p:extLst>
          </p:nvPr>
        </p:nvGraphicFramePr>
        <p:xfrm>
          <a:off x="1088623" y="1002633"/>
          <a:ext cx="10008507" cy="5263680"/>
        </p:xfrm>
        <a:graphic>
          <a:graphicData uri="http://schemas.openxmlformats.org/drawingml/2006/table">
            <a:tbl>
              <a:tblPr firstRow="1" bandRow="1">
                <a:tableStyleId>{9D7B26C5-4107-4FEC-AEDC-1716B250A1EF}</a:tableStyleId>
              </a:tblPr>
              <a:tblGrid>
                <a:gridCol w="1008507">
                  <a:extLst>
                    <a:ext uri="{9D8B030D-6E8A-4147-A177-3AD203B41FA5}">
                      <a16:colId xmlns:a16="http://schemas.microsoft.com/office/drawing/2014/main" val="3149966210"/>
                    </a:ext>
                  </a:extLst>
                </a:gridCol>
                <a:gridCol w="900000">
                  <a:extLst>
                    <a:ext uri="{9D8B030D-6E8A-4147-A177-3AD203B41FA5}">
                      <a16:colId xmlns:a16="http://schemas.microsoft.com/office/drawing/2014/main" val="3483607235"/>
                    </a:ext>
                  </a:extLst>
                </a:gridCol>
                <a:gridCol w="900000">
                  <a:extLst>
                    <a:ext uri="{9D8B030D-6E8A-4147-A177-3AD203B41FA5}">
                      <a16:colId xmlns:a16="http://schemas.microsoft.com/office/drawing/2014/main" val="1057784816"/>
                    </a:ext>
                  </a:extLst>
                </a:gridCol>
                <a:gridCol w="900000">
                  <a:extLst>
                    <a:ext uri="{9D8B030D-6E8A-4147-A177-3AD203B41FA5}">
                      <a16:colId xmlns:a16="http://schemas.microsoft.com/office/drawing/2014/main" val="2513661225"/>
                    </a:ext>
                  </a:extLst>
                </a:gridCol>
                <a:gridCol w="900000">
                  <a:extLst>
                    <a:ext uri="{9D8B030D-6E8A-4147-A177-3AD203B41FA5}">
                      <a16:colId xmlns:a16="http://schemas.microsoft.com/office/drawing/2014/main" val="3312164532"/>
                    </a:ext>
                  </a:extLst>
                </a:gridCol>
                <a:gridCol w="900000">
                  <a:extLst>
                    <a:ext uri="{9D8B030D-6E8A-4147-A177-3AD203B41FA5}">
                      <a16:colId xmlns:a16="http://schemas.microsoft.com/office/drawing/2014/main" val="2900273183"/>
                    </a:ext>
                  </a:extLst>
                </a:gridCol>
                <a:gridCol w="900000">
                  <a:extLst>
                    <a:ext uri="{9D8B030D-6E8A-4147-A177-3AD203B41FA5}">
                      <a16:colId xmlns:a16="http://schemas.microsoft.com/office/drawing/2014/main" val="2872086897"/>
                    </a:ext>
                  </a:extLst>
                </a:gridCol>
                <a:gridCol w="900000">
                  <a:extLst>
                    <a:ext uri="{9D8B030D-6E8A-4147-A177-3AD203B41FA5}">
                      <a16:colId xmlns:a16="http://schemas.microsoft.com/office/drawing/2014/main" val="3636052394"/>
                    </a:ext>
                  </a:extLst>
                </a:gridCol>
                <a:gridCol w="900000">
                  <a:extLst>
                    <a:ext uri="{9D8B030D-6E8A-4147-A177-3AD203B41FA5}">
                      <a16:colId xmlns:a16="http://schemas.microsoft.com/office/drawing/2014/main" val="3115215517"/>
                    </a:ext>
                  </a:extLst>
                </a:gridCol>
                <a:gridCol w="900000">
                  <a:extLst>
                    <a:ext uri="{9D8B030D-6E8A-4147-A177-3AD203B41FA5}">
                      <a16:colId xmlns:a16="http://schemas.microsoft.com/office/drawing/2014/main" val="698416851"/>
                    </a:ext>
                  </a:extLst>
                </a:gridCol>
                <a:gridCol w="900000">
                  <a:extLst>
                    <a:ext uri="{9D8B030D-6E8A-4147-A177-3AD203B41FA5}">
                      <a16:colId xmlns:a16="http://schemas.microsoft.com/office/drawing/2014/main" val="4261658551"/>
                    </a:ext>
                  </a:extLst>
                </a:gridCol>
              </a:tblGrid>
              <a:tr h="320076">
                <a:tc>
                  <a:txBody>
                    <a:bodyPr/>
                    <a:lstStyle/>
                    <a:p>
                      <a:pPr algn="l" fontAlgn="b"/>
                      <a:r>
                        <a:rPr lang="fi-FI" sz="1100" b="1" u="none" strike="noStrike" dirty="0">
                          <a:solidFill>
                            <a:srgbClr val="000000"/>
                          </a:solidFill>
                          <a:effectLst/>
                          <a:latin typeface="Calibri" panose="020F0502020204030204" pitchFamily="34" charset="0"/>
                          <a:cs typeface="Calibri" panose="020F0502020204030204" pitchFamily="34" charset="0"/>
                        </a:rPr>
                        <a:t>Kunta</a:t>
                      </a:r>
                      <a:endParaRPr lang="fi-FI" sz="1100" b="1" i="0" u="none" strike="noStrike" dirty="0">
                        <a:solidFill>
                          <a:srgbClr val="000000"/>
                        </a:solidFill>
                        <a:effectLst/>
                        <a:latin typeface="Calibri" panose="020F0502020204030204" pitchFamily="34" charset="0"/>
                        <a:cs typeface="Calibri" panose="020F0502020204030204" pitchFamily="34" charset="0"/>
                      </a:endParaRPr>
                    </a:p>
                  </a:txBody>
                  <a:tcPr marL="36000" marR="36000" marT="7200" marB="7200" anchor="b"/>
                </a:tc>
                <a:tc>
                  <a:txBody>
                    <a:bodyPr/>
                    <a:lstStyle/>
                    <a:p>
                      <a:pPr algn="r" fontAlgn="b"/>
                      <a:r>
                        <a:rPr lang="fi-FI" sz="1100" b="1" u="none" strike="noStrike" dirty="0">
                          <a:solidFill>
                            <a:srgbClr val="000000"/>
                          </a:solidFill>
                          <a:effectLst/>
                          <a:latin typeface="Calibri" panose="020F0502020204030204" pitchFamily="34" charset="0"/>
                          <a:cs typeface="Calibri" panose="020F0502020204030204" pitchFamily="34" charset="0"/>
                        </a:rPr>
                        <a:t>2020 </a:t>
                      </a:r>
                      <a:br>
                        <a:rPr lang="fi-FI" sz="1100" b="1" u="none" strike="noStrike" dirty="0">
                          <a:solidFill>
                            <a:srgbClr val="000000"/>
                          </a:solidFill>
                          <a:effectLst/>
                          <a:latin typeface="Calibri" panose="020F0502020204030204" pitchFamily="34" charset="0"/>
                          <a:cs typeface="Calibri" panose="020F0502020204030204" pitchFamily="34" charset="0"/>
                        </a:rPr>
                      </a:br>
                      <a:r>
                        <a:rPr lang="fi-FI" sz="1100" b="0" u="none" strike="noStrike" dirty="0">
                          <a:solidFill>
                            <a:srgbClr val="000000"/>
                          </a:solidFill>
                          <a:effectLst/>
                          <a:latin typeface="Calibri" panose="020F0502020204030204" pitchFamily="34" charset="0"/>
                          <a:cs typeface="Calibri" panose="020F0502020204030204" pitchFamily="34" charset="0"/>
                        </a:rPr>
                        <a:t>1 000 €</a:t>
                      </a:r>
                      <a:endParaRPr lang="fi-FI" sz="1100" b="0" i="0" u="none" strike="noStrike" dirty="0">
                        <a:solidFill>
                          <a:srgbClr val="000000"/>
                        </a:solidFill>
                        <a:effectLst/>
                        <a:latin typeface="Calibri" panose="020F0502020204030204" pitchFamily="34" charset="0"/>
                        <a:cs typeface="Calibri" panose="020F0502020204030204" pitchFamily="34" charset="0"/>
                      </a:endParaRPr>
                    </a:p>
                  </a:txBody>
                  <a:tcPr marL="36000" marR="36000" marT="7200" marB="7200" anchor="b"/>
                </a:tc>
                <a:tc>
                  <a:txBody>
                    <a:bodyPr/>
                    <a:lstStyle/>
                    <a:p>
                      <a:pPr algn="r" fontAlgn="b"/>
                      <a:r>
                        <a:rPr lang="fi-FI" sz="1100" b="1" u="none" strike="noStrike" dirty="0">
                          <a:solidFill>
                            <a:srgbClr val="000000"/>
                          </a:solidFill>
                          <a:effectLst/>
                          <a:latin typeface="Calibri" panose="020F0502020204030204" pitchFamily="34" charset="0"/>
                          <a:cs typeface="Calibri" panose="020F0502020204030204" pitchFamily="34" charset="0"/>
                        </a:rPr>
                        <a:t>2021 </a:t>
                      </a:r>
                      <a:br>
                        <a:rPr lang="fi-FI" sz="1100" b="1" u="none" strike="noStrike" dirty="0">
                          <a:solidFill>
                            <a:srgbClr val="000000"/>
                          </a:solidFill>
                          <a:effectLst/>
                          <a:latin typeface="Calibri" panose="020F0502020204030204" pitchFamily="34" charset="0"/>
                          <a:cs typeface="Calibri" panose="020F0502020204030204" pitchFamily="34" charset="0"/>
                        </a:rPr>
                      </a:br>
                      <a:r>
                        <a:rPr lang="fi-FI" sz="1100" b="0" u="none" strike="noStrike" dirty="0">
                          <a:solidFill>
                            <a:srgbClr val="000000"/>
                          </a:solidFill>
                          <a:effectLst/>
                          <a:latin typeface="Calibri" panose="020F0502020204030204" pitchFamily="34" charset="0"/>
                          <a:cs typeface="Calibri" panose="020F0502020204030204" pitchFamily="34" charset="0"/>
                        </a:rPr>
                        <a:t>1 000 €</a:t>
                      </a:r>
                      <a:endParaRPr lang="fi-FI" sz="1100" b="0" i="0" u="none" strike="noStrike" dirty="0">
                        <a:solidFill>
                          <a:srgbClr val="000000"/>
                        </a:solidFill>
                        <a:effectLst/>
                        <a:latin typeface="Calibri" panose="020F0502020204030204" pitchFamily="34" charset="0"/>
                        <a:cs typeface="Calibri" panose="020F0502020204030204" pitchFamily="34" charset="0"/>
                      </a:endParaRPr>
                    </a:p>
                  </a:txBody>
                  <a:tcPr marL="36000" marR="36000" marT="7200" marB="7200" anchor="b"/>
                </a:tc>
                <a:tc>
                  <a:txBody>
                    <a:bodyPr/>
                    <a:lstStyle/>
                    <a:p>
                      <a:pPr algn="r" fontAlgn="b"/>
                      <a:r>
                        <a:rPr lang="fi-FI" sz="1100" b="1" u="none" strike="noStrike" dirty="0">
                          <a:solidFill>
                            <a:srgbClr val="000000"/>
                          </a:solidFill>
                          <a:effectLst/>
                          <a:latin typeface="Calibri" panose="020F0502020204030204" pitchFamily="34" charset="0"/>
                          <a:cs typeface="Calibri" panose="020F0502020204030204" pitchFamily="34" charset="0"/>
                        </a:rPr>
                        <a:t>2022 </a:t>
                      </a:r>
                      <a:br>
                        <a:rPr lang="fi-FI" sz="1100" b="1" u="none" strike="noStrike" dirty="0">
                          <a:solidFill>
                            <a:srgbClr val="000000"/>
                          </a:solidFill>
                          <a:effectLst/>
                          <a:latin typeface="Calibri" panose="020F0502020204030204" pitchFamily="34" charset="0"/>
                          <a:cs typeface="Calibri" panose="020F0502020204030204" pitchFamily="34" charset="0"/>
                        </a:rPr>
                      </a:br>
                      <a:r>
                        <a:rPr lang="fi-FI" sz="1100" b="0" u="none" strike="noStrike" dirty="0">
                          <a:solidFill>
                            <a:srgbClr val="000000"/>
                          </a:solidFill>
                          <a:effectLst/>
                          <a:latin typeface="Calibri" panose="020F0502020204030204" pitchFamily="34" charset="0"/>
                          <a:cs typeface="Calibri" panose="020F0502020204030204" pitchFamily="34" charset="0"/>
                        </a:rPr>
                        <a:t>1 000 €</a:t>
                      </a:r>
                      <a:endParaRPr lang="fi-FI" sz="1100" b="0" i="0" u="none" strike="noStrike" dirty="0">
                        <a:solidFill>
                          <a:srgbClr val="000000"/>
                        </a:solidFill>
                        <a:effectLst/>
                        <a:latin typeface="Calibri" panose="020F0502020204030204" pitchFamily="34" charset="0"/>
                        <a:cs typeface="Calibri" panose="020F0502020204030204" pitchFamily="34" charset="0"/>
                      </a:endParaRPr>
                    </a:p>
                  </a:txBody>
                  <a:tcPr marL="36000" marR="36000" marT="7200" marB="7200" anchor="b"/>
                </a:tc>
                <a:tc>
                  <a:txBody>
                    <a:bodyPr/>
                    <a:lstStyle/>
                    <a:p>
                      <a:pPr algn="r" fontAlgn="b"/>
                      <a:r>
                        <a:rPr lang="fi-FI" sz="1100" b="1" i="0" u="none" strike="noStrike" dirty="0">
                          <a:solidFill>
                            <a:srgbClr val="000000"/>
                          </a:solidFill>
                          <a:effectLst/>
                          <a:latin typeface="Calibri" panose="020F0502020204030204" pitchFamily="34" charset="0"/>
                          <a:cs typeface="Calibri" panose="020F0502020204030204" pitchFamily="34" charset="0"/>
                        </a:rPr>
                        <a:t>2023</a:t>
                      </a:r>
                      <a:r>
                        <a:rPr lang="fi-FI" sz="1100" b="0" i="0" u="none" strike="noStrike" dirty="0">
                          <a:solidFill>
                            <a:srgbClr val="000000"/>
                          </a:solidFill>
                          <a:effectLst/>
                          <a:latin typeface="Calibri" panose="020F0502020204030204" pitchFamily="34" charset="0"/>
                          <a:cs typeface="Calibri" panose="020F0502020204030204" pitchFamily="34" charset="0"/>
                        </a:rPr>
                        <a:t> </a:t>
                      </a:r>
                    </a:p>
                    <a:p>
                      <a:pPr algn="r" fontAlgn="b"/>
                      <a:r>
                        <a:rPr lang="fi-FI" sz="1100" b="0" i="0" u="none" strike="noStrike" dirty="0">
                          <a:solidFill>
                            <a:srgbClr val="000000"/>
                          </a:solidFill>
                          <a:effectLst/>
                          <a:latin typeface="Calibri" panose="020F0502020204030204" pitchFamily="34" charset="0"/>
                          <a:cs typeface="Calibri" panose="020F0502020204030204" pitchFamily="34" charset="0"/>
                        </a:rPr>
                        <a:t>1 000 €</a:t>
                      </a:r>
                    </a:p>
                  </a:txBody>
                  <a:tcPr marL="36000" marR="36000" marT="7200" marB="7200" anchor="b"/>
                </a:tc>
                <a:tc>
                  <a:txBody>
                    <a:bodyPr/>
                    <a:lstStyle/>
                    <a:p>
                      <a:pPr algn="r" fontAlgn="b"/>
                      <a:r>
                        <a:rPr lang="fi-FI" sz="1100" b="1" i="0" u="none" strike="noStrike" dirty="0">
                          <a:solidFill>
                            <a:srgbClr val="000000"/>
                          </a:solidFill>
                          <a:effectLst/>
                          <a:latin typeface="Calibri" panose="020F0502020204030204" pitchFamily="34" charset="0"/>
                          <a:cs typeface="Calibri" panose="020F0502020204030204" pitchFamily="34" charset="0"/>
                        </a:rPr>
                        <a:t>2024</a:t>
                      </a:r>
                      <a:r>
                        <a:rPr lang="fi-FI" sz="1100" b="0" i="0" u="none" strike="noStrike" dirty="0">
                          <a:solidFill>
                            <a:srgbClr val="000000"/>
                          </a:solidFill>
                          <a:effectLst/>
                          <a:latin typeface="Calibri" panose="020F0502020204030204" pitchFamily="34" charset="0"/>
                          <a:cs typeface="Calibri" panose="020F0502020204030204" pitchFamily="34" charset="0"/>
                        </a:rPr>
                        <a:t> </a:t>
                      </a:r>
                    </a:p>
                    <a:p>
                      <a:pPr algn="r" fontAlgn="b"/>
                      <a:r>
                        <a:rPr lang="fi-FI" sz="1100" b="0" i="0" u="none" strike="noStrike" dirty="0">
                          <a:solidFill>
                            <a:srgbClr val="000000"/>
                          </a:solidFill>
                          <a:effectLst/>
                          <a:latin typeface="Calibri" panose="020F0502020204030204" pitchFamily="34" charset="0"/>
                          <a:cs typeface="Calibri" panose="020F0502020204030204" pitchFamily="34" charset="0"/>
                        </a:rPr>
                        <a:t>1 000 €</a:t>
                      </a:r>
                    </a:p>
                  </a:txBody>
                  <a:tcPr marL="36000" marR="36000" marT="7200" marB="7200" anchor="b"/>
                </a:tc>
                <a:tc>
                  <a:txBody>
                    <a:bodyPr/>
                    <a:lstStyle/>
                    <a:p>
                      <a:pPr algn="r" fontAlgn="b"/>
                      <a:r>
                        <a:rPr lang="fi-FI" sz="1100" b="1" u="none" strike="noStrike" dirty="0">
                          <a:solidFill>
                            <a:srgbClr val="000000"/>
                          </a:solidFill>
                          <a:effectLst/>
                          <a:latin typeface="Calibri" panose="020F0502020204030204" pitchFamily="34" charset="0"/>
                          <a:cs typeface="Calibri" panose="020F0502020204030204" pitchFamily="34" charset="0"/>
                        </a:rPr>
                        <a:t>2020 </a:t>
                      </a:r>
                      <a:br>
                        <a:rPr lang="fi-FI" sz="1100" b="1" u="none" strike="noStrike" dirty="0">
                          <a:solidFill>
                            <a:srgbClr val="000000"/>
                          </a:solidFill>
                          <a:effectLst/>
                          <a:latin typeface="Calibri" panose="020F0502020204030204" pitchFamily="34" charset="0"/>
                          <a:cs typeface="Calibri" panose="020F0502020204030204" pitchFamily="34" charset="0"/>
                        </a:rPr>
                      </a:br>
                      <a:r>
                        <a:rPr lang="fi-FI" sz="1100" b="0" u="none" strike="noStrike" dirty="0">
                          <a:solidFill>
                            <a:srgbClr val="000000"/>
                          </a:solidFill>
                          <a:effectLst/>
                          <a:latin typeface="Calibri" panose="020F0502020204030204" pitchFamily="34" charset="0"/>
                          <a:cs typeface="Calibri" panose="020F0502020204030204" pitchFamily="34" charset="0"/>
                        </a:rPr>
                        <a:t>€/as.</a:t>
                      </a:r>
                      <a:endParaRPr lang="fi-FI" sz="1100" b="0" i="0" u="none" strike="noStrike" dirty="0">
                        <a:solidFill>
                          <a:srgbClr val="000000"/>
                        </a:solidFill>
                        <a:effectLst/>
                        <a:latin typeface="Calibri" panose="020F0502020204030204" pitchFamily="34" charset="0"/>
                        <a:cs typeface="Calibri" panose="020F0502020204030204" pitchFamily="34" charset="0"/>
                      </a:endParaRPr>
                    </a:p>
                  </a:txBody>
                  <a:tcPr marL="36000" marR="36000" marT="7200" marB="7200" anchor="b"/>
                </a:tc>
                <a:tc>
                  <a:txBody>
                    <a:bodyPr/>
                    <a:lstStyle/>
                    <a:p>
                      <a:pPr algn="r" fontAlgn="b"/>
                      <a:r>
                        <a:rPr lang="fi-FI" sz="1100" b="1" u="none" strike="noStrike" dirty="0">
                          <a:solidFill>
                            <a:srgbClr val="000000"/>
                          </a:solidFill>
                          <a:effectLst/>
                          <a:latin typeface="Calibri" panose="020F0502020204030204" pitchFamily="34" charset="0"/>
                          <a:cs typeface="Calibri" panose="020F0502020204030204" pitchFamily="34" charset="0"/>
                        </a:rPr>
                        <a:t>2021 </a:t>
                      </a:r>
                      <a:br>
                        <a:rPr lang="fi-FI" sz="1100" b="1" u="none" strike="noStrike" dirty="0">
                          <a:solidFill>
                            <a:srgbClr val="000000"/>
                          </a:solidFill>
                          <a:effectLst/>
                          <a:latin typeface="Calibri" panose="020F0502020204030204" pitchFamily="34" charset="0"/>
                          <a:cs typeface="Calibri" panose="020F0502020204030204" pitchFamily="34" charset="0"/>
                        </a:rPr>
                      </a:br>
                      <a:r>
                        <a:rPr lang="fi-FI" sz="1100" b="0" u="none" strike="noStrike" dirty="0">
                          <a:solidFill>
                            <a:srgbClr val="000000"/>
                          </a:solidFill>
                          <a:effectLst/>
                          <a:latin typeface="Calibri" panose="020F0502020204030204" pitchFamily="34" charset="0"/>
                          <a:cs typeface="Calibri" panose="020F0502020204030204" pitchFamily="34" charset="0"/>
                        </a:rPr>
                        <a:t>€/as.</a:t>
                      </a:r>
                      <a:endParaRPr lang="fi-FI" sz="1100" b="0" i="0" u="none" strike="noStrike" dirty="0">
                        <a:solidFill>
                          <a:srgbClr val="000000"/>
                        </a:solidFill>
                        <a:effectLst/>
                        <a:latin typeface="Calibri" panose="020F0502020204030204" pitchFamily="34" charset="0"/>
                        <a:cs typeface="Calibri" panose="020F0502020204030204" pitchFamily="34" charset="0"/>
                      </a:endParaRPr>
                    </a:p>
                  </a:txBody>
                  <a:tcPr marL="36000" marR="36000" marT="7200" marB="7200" anchor="b"/>
                </a:tc>
                <a:tc>
                  <a:txBody>
                    <a:bodyPr/>
                    <a:lstStyle/>
                    <a:p>
                      <a:pPr algn="r" fontAlgn="b"/>
                      <a:r>
                        <a:rPr lang="fi-FI" sz="1100" b="1" u="none" strike="noStrike" dirty="0">
                          <a:solidFill>
                            <a:srgbClr val="000000"/>
                          </a:solidFill>
                          <a:effectLst/>
                          <a:latin typeface="Calibri" panose="020F0502020204030204" pitchFamily="34" charset="0"/>
                          <a:cs typeface="Calibri" panose="020F0502020204030204" pitchFamily="34" charset="0"/>
                        </a:rPr>
                        <a:t>2022 </a:t>
                      </a:r>
                      <a:br>
                        <a:rPr lang="fi-FI" sz="1100" b="1" u="none" strike="noStrike" dirty="0">
                          <a:solidFill>
                            <a:srgbClr val="000000"/>
                          </a:solidFill>
                          <a:effectLst/>
                          <a:latin typeface="Calibri" panose="020F0502020204030204" pitchFamily="34" charset="0"/>
                          <a:cs typeface="Calibri" panose="020F0502020204030204" pitchFamily="34" charset="0"/>
                        </a:rPr>
                      </a:br>
                      <a:r>
                        <a:rPr lang="fi-FI" sz="1100" b="0" u="none" strike="noStrike" dirty="0">
                          <a:solidFill>
                            <a:srgbClr val="000000"/>
                          </a:solidFill>
                          <a:effectLst/>
                          <a:latin typeface="Calibri" panose="020F0502020204030204" pitchFamily="34" charset="0"/>
                          <a:cs typeface="Calibri" panose="020F0502020204030204" pitchFamily="34" charset="0"/>
                        </a:rPr>
                        <a:t>€/as.</a:t>
                      </a:r>
                      <a:endParaRPr lang="fi-FI" sz="1100" b="0" i="0" u="none" strike="noStrike" dirty="0">
                        <a:solidFill>
                          <a:srgbClr val="000000"/>
                        </a:solidFill>
                        <a:effectLst/>
                        <a:latin typeface="Calibri" panose="020F0502020204030204" pitchFamily="34" charset="0"/>
                        <a:cs typeface="Calibri" panose="020F0502020204030204" pitchFamily="34" charset="0"/>
                      </a:endParaRPr>
                    </a:p>
                  </a:txBody>
                  <a:tcPr marL="36000" marR="36000" marT="7200" marB="7200" anchor="b"/>
                </a:tc>
                <a:tc>
                  <a:txBody>
                    <a:bodyPr/>
                    <a:lstStyle/>
                    <a:p>
                      <a:pPr algn="r" fontAlgn="b"/>
                      <a:r>
                        <a:rPr lang="fi-FI" sz="1100" b="1" i="0" u="none" strike="noStrike" dirty="0">
                          <a:solidFill>
                            <a:srgbClr val="000000"/>
                          </a:solidFill>
                          <a:effectLst/>
                          <a:latin typeface="Calibri" panose="020F0502020204030204" pitchFamily="34" charset="0"/>
                          <a:cs typeface="Calibri" panose="020F0502020204030204" pitchFamily="34" charset="0"/>
                        </a:rPr>
                        <a:t>2023 </a:t>
                      </a:r>
                    </a:p>
                    <a:p>
                      <a:pPr algn="r" fontAlgn="b"/>
                      <a:r>
                        <a:rPr lang="fi-FI" sz="1100" b="0" i="0" u="none" strike="noStrike" dirty="0">
                          <a:solidFill>
                            <a:srgbClr val="000000"/>
                          </a:solidFill>
                          <a:effectLst/>
                          <a:latin typeface="Calibri" panose="020F0502020204030204" pitchFamily="34" charset="0"/>
                          <a:cs typeface="Calibri" panose="020F0502020204030204" pitchFamily="34" charset="0"/>
                        </a:rPr>
                        <a:t>€/as.</a:t>
                      </a:r>
                    </a:p>
                  </a:txBody>
                  <a:tcPr marL="36000" marR="36000" marT="7200" marB="7200" anchor="b"/>
                </a:tc>
                <a:tc>
                  <a:txBody>
                    <a:bodyPr/>
                    <a:lstStyle/>
                    <a:p>
                      <a:pPr algn="r" fontAlgn="b"/>
                      <a:r>
                        <a:rPr lang="fi-FI" sz="1100" b="1" i="0" u="none" strike="noStrike" dirty="0">
                          <a:solidFill>
                            <a:srgbClr val="000000"/>
                          </a:solidFill>
                          <a:effectLst/>
                          <a:latin typeface="Calibri" panose="020F0502020204030204" pitchFamily="34" charset="0"/>
                          <a:cs typeface="Calibri" panose="020F0502020204030204" pitchFamily="34" charset="0"/>
                        </a:rPr>
                        <a:t>2024 </a:t>
                      </a:r>
                    </a:p>
                    <a:p>
                      <a:pPr algn="r" fontAlgn="b"/>
                      <a:r>
                        <a:rPr lang="fi-FI" sz="1100" b="0" i="0" u="none" strike="noStrike" dirty="0">
                          <a:solidFill>
                            <a:srgbClr val="000000"/>
                          </a:solidFill>
                          <a:effectLst/>
                          <a:latin typeface="Calibri" panose="020F0502020204030204" pitchFamily="34" charset="0"/>
                          <a:cs typeface="Calibri" panose="020F0502020204030204" pitchFamily="34" charset="0"/>
                        </a:rPr>
                        <a:t>€/as.</a:t>
                      </a:r>
                    </a:p>
                  </a:txBody>
                  <a:tcPr marL="36000" marR="36000" marT="7200" marB="7200" anchor="b"/>
                </a:tc>
                <a:extLst>
                  <a:ext uri="{0D108BD9-81ED-4DB2-BD59-A6C34878D82A}">
                    <a16:rowId xmlns:a16="http://schemas.microsoft.com/office/drawing/2014/main" val="314199373"/>
                  </a:ext>
                </a:extLst>
              </a:tr>
              <a:tr h="234000">
                <a:tc>
                  <a:txBody>
                    <a:bodyPr/>
                    <a:lstStyle/>
                    <a:p>
                      <a:pPr algn="l" fontAlgn="b"/>
                      <a:r>
                        <a:rPr lang="fi-FI" sz="1100" b="0" u="none" strike="noStrike" dirty="0">
                          <a:solidFill>
                            <a:srgbClr val="000000"/>
                          </a:solidFill>
                          <a:effectLst/>
                          <a:latin typeface="Calibri" panose="020F0502020204030204" pitchFamily="34" charset="0"/>
                          <a:cs typeface="Calibri" panose="020F0502020204030204" pitchFamily="34" charset="0"/>
                        </a:rPr>
                        <a:t>Iisalmi            </a:t>
                      </a:r>
                      <a:endParaRPr lang="fi-FI" sz="1100" b="0" i="0" u="none" strike="noStrike" dirty="0">
                        <a:solidFill>
                          <a:srgbClr val="000000"/>
                        </a:solidFill>
                        <a:effectLst/>
                        <a:latin typeface="Calibri" panose="020F0502020204030204" pitchFamily="34" charset="0"/>
                        <a:cs typeface="Calibri" panose="020F0502020204030204" pitchFamily="34" charset="0"/>
                      </a:endParaRPr>
                    </a:p>
                  </a:txBody>
                  <a:tcPr marL="36000" marR="36000" marT="7200" marB="7200" anchor="b"/>
                </a:tc>
                <a:tc>
                  <a:txBody>
                    <a:bodyPr/>
                    <a:lstStyle/>
                    <a:p>
                      <a:pPr algn="r" fontAlgn="b"/>
                      <a:r>
                        <a:rPr lang="fi-FI" sz="1100" b="0" i="0" u="none" strike="noStrike" dirty="0">
                          <a:solidFill>
                            <a:srgbClr val="000000"/>
                          </a:solidFill>
                          <a:effectLst/>
                          <a:latin typeface="Calibri" panose="020F0502020204030204" pitchFamily="34" charset="0"/>
                        </a:rPr>
                        <a:t>10 631</a:t>
                      </a:r>
                    </a:p>
                  </a:txBody>
                  <a:tcPr marL="36000" marR="36000" marT="7200" marB="7200" anchor="b"/>
                </a:tc>
                <a:tc>
                  <a:txBody>
                    <a:bodyPr/>
                    <a:lstStyle/>
                    <a:p>
                      <a:pPr algn="r" fontAlgn="b"/>
                      <a:r>
                        <a:rPr lang="fi-FI" sz="1100" b="0" i="0" u="none" strike="noStrike">
                          <a:solidFill>
                            <a:srgbClr val="000000"/>
                          </a:solidFill>
                          <a:effectLst/>
                          <a:latin typeface="Calibri" panose="020F0502020204030204" pitchFamily="34" charset="0"/>
                        </a:rPr>
                        <a:t>11 522</a:t>
                      </a:r>
                    </a:p>
                  </a:txBody>
                  <a:tcPr marL="36000" marR="36000" marT="7200" marB="7200" anchor="b"/>
                </a:tc>
                <a:tc>
                  <a:txBody>
                    <a:bodyPr/>
                    <a:lstStyle/>
                    <a:p>
                      <a:pPr algn="r" fontAlgn="b"/>
                      <a:r>
                        <a:rPr lang="fi-FI" sz="1100" b="0" i="0" u="none" strike="noStrike">
                          <a:solidFill>
                            <a:srgbClr val="000000"/>
                          </a:solidFill>
                          <a:effectLst/>
                          <a:latin typeface="Calibri" panose="020F0502020204030204" pitchFamily="34" charset="0"/>
                        </a:rPr>
                        <a:t>12 614</a:t>
                      </a:r>
                    </a:p>
                  </a:txBody>
                  <a:tcPr marL="36000" marR="36000" marT="7200" marB="7200" anchor="b"/>
                </a:tc>
                <a:tc>
                  <a:txBody>
                    <a:bodyPr/>
                    <a:lstStyle/>
                    <a:p>
                      <a:pPr algn="r" fontAlgn="b"/>
                      <a:r>
                        <a:rPr lang="fi-FI" sz="1100" b="0" i="0" u="none" strike="noStrike">
                          <a:solidFill>
                            <a:srgbClr val="000000"/>
                          </a:solidFill>
                          <a:effectLst/>
                          <a:latin typeface="Calibri" panose="020F0502020204030204" pitchFamily="34" charset="0"/>
                        </a:rPr>
                        <a:t>7 495</a:t>
                      </a:r>
                    </a:p>
                  </a:txBody>
                  <a:tcPr marL="36000" marR="36000" marT="7200" marB="7200" anchor="b"/>
                </a:tc>
                <a:tc>
                  <a:txBody>
                    <a:bodyPr/>
                    <a:lstStyle/>
                    <a:p>
                      <a:pPr algn="r" fontAlgn="b"/>
                      <a:r>
                        <a:rPr lang="fi-FI" sz="1100" b="0" i="0" u="none" strike="noStrike">
                          <a:solidFill>
                            <a:srgbClr val="000000"/>
                          </a:solidFill>
                          <a:effectLst/>
                          <a:latin typeface="Calibri" panose="020F0502020204030204" pitchFamily="34" charset="0"/>
                        </a:rPr>
                        <a:t>7 387</a:t>
                      </a:r>
                    </a:p>
                  </a:txBody>
                  <a:tcPr marL="36000" marR="36000" marT="7200" marB="7200" anchor="b"/>
                </a:tc>
                <a:tc>
                  <a:txBody>
                    <a:bodyPr/>
                    <a:lstStyle/>
                    <a:p>
                      <a:pPr algn="r" fontAlgn="b"/>
                      <a:r>
                        <a:rPr lang="fi-FI" sz="1100" b="0" i="0" u="none" strike="noStrike">
                          <a:solidFill>
                            <a:srgbClr val="000000"/>
                          </a:solidFill>
                          <a:effectLst/>
                          <a:latin typeface="Calibri" panose="020F0502020204030204" pitchFamily="34" charset="0"/>
                        </a:rPr>
                        <a:t>503</a:t>
                      </a:r>
                    </a:p>
                  </a:txBody>
                  <a:tcPr marL="36000" marR="36000" marT="7200" marB="7200" anchor="b"/>
                </a:tc>
                <a:tc>
                  <a:txBody>
                    <a:bodyPr/>
                    <a:lstStyle/>
                    <a:p>
                      <a:pPr algn="r" fontAlgn="b"/>
                      <a:r>
                        <a:rPr lang="fi-FI" sz="1100" b="0" i="0" u="none" strike="noStrike">
                          <a:solidFill>
                            <a:srgbClr val="000000"/>
                          </a:solidFill>
                          <a:effectLst/>
                          <a:latin typeface="Calibri" panose="020F0502020204030204" pitchFamily="34" charset="0"/>
                        </a:rPr>
                        <a:t>545</a:t>
                      </a:r>
                    </a:p>
                  </a:txBody>
                  <a:tcPr marL="36000" marR="36000" marT="7200" marB="7200" anchor="b"/>
                </a:tc>
                <a:tc>
                  <a:txBody>
                    <a:bodyPr/>
                    <a:lstStyle/>
                    <a:p>
                      <a:pPr algn="r" fontAlgn="b"/>
                      <a:r>
                        <a:rPr lang="fi-FI" sz="1100" b="0" i="0" u="none" strike="noStrike">
                          <a:solidFill>
                            <a:srgbClr val="000000"/>
                          </a:solidFill>
                          <a:effectLst/>
                          <a:latin typeface="Calibri" panose="020F0502020204030204" pitchFamily="34" charset="0"/>
                        </a:rPr>
                        <a:t>597</a:t>
                      </a:r>
                    </a:p>
                  </a:txBody>
                  <a:tcPr marL="36000" marR="36000" marT="7200" marB="7200" anchor="b"/>
                </a:tc>
                <a:tc>
                  <a:txBody>
                    <a:bodyPr/>
                    <a:lstStyle/>
                    <a:p>
                      <a:pPr algn="r" fontAlgn="b"/>
                      <a:r>
                        <a:rPr lang="fi-FI" sz="1100" b="0" i="0" u="none" strike="noStrike">
                          <a:solidFill>
                            <a:srgbClr val="000000"/>
                          </a:solidFill>
                          <a:effectLst/>
                          <a:latin typeface="Calibri" panose="020F0502020204030204" pitchFamily="34" charset="0"/>
                        </a:rPr>
                        <a:t>358</a:t>
                      </a:r>
                    </a:p>
                  </a:txBody>
                  <a:tcPr marL="36000" marR="36000" marT="7200" marB="7200" anchor="b"/>
                </a:tc>
                <a:tc>
                  <a:txBody>
                    <a:bodyPr/>
                    <a:lstStyle/>
                    <a:p>
                      <a:pPr algn="r" fontAlgn="b"/>
                      <a:r>
                        <a:rPr lang="fi-FI" sz="1100" b="0" i="0" u="none" strike="noStrike">
                          <a:solidFill>
                            <a:srgbClr val="000000"/>
                          </a:solidFill>
                          <a:effectLst/>
                          <a:latin typeface="Calibri" panose="020F0502020204030204" pitchFamily="34" charset="0"/>
                        </a:rPr>
                        <a:t>355</a:t>
                      </a:r>
                    </a:p>
                  </a:txBody>
                  <a:tcPr marL="36000" marR="36000" marT="7200" marB="7200" anchor="b"/>
                </a:tc>
                <a:extLst>
                  <a:ext uri="{0D108BD9-81ED-4DB2-BD59-A6C34878D82A}">
                    <a16:rowId xmlns:a16="http://schemas.microsoft.com/office/drawing/2014/main" val="437490672"/>
                  </a:ext>
                </a:extLst>
              </a:tr>
              <a:tr h="234000">
                <a:tc>
                  <a:txBody>
                    <a:bodyPr/>
                    <a:lstStyle/>
                    <a:p>
                      <a:pPr algn="l" fontAlgn="b"/>
                      <a:r>
                        <a:rPr lang="fi-FI" sz="1100" b="0" u="none" strike="noStrike" dirty="0">
                          <a:solidFill>
                            <a:srgbClr val="000000"/>
                          </a:solidFill>
                          <a:effectLst/>
                          <a:latin typeface="Calibri" panose="020F0502020204030204" pitchFamily="34" charset="0"/>
                          <a:cs typeface="Calibri" panose="020F0502020204030204" pitchFamily="34" charset="0"/>
                        </a:rPr>
                        <a:t>Joroinen           </a:t>
                      </a:r>
                      <a:endParaRPr lang="fi-FI" sz="1100" b="0" i="0" u="none" strike="noStrike" dirty="0">
                        <a:solidFill>
                          <a:srgbClr val="000000"/>
                        </a:solidFill>
                        <a:effectLst/>
                        <a:latin typeface="Calibri" panose="020F0502020204030204" pitchFamily="34" charset="0"/>
                        <a:cs typeface="Calibri" panose="020F0502020204030204" pitchFamily="34" charset="0"/>
                      </a:endParaRPr>
                    </a:p>
                  </a:txBody>
                  <a:tcPr marL="36000" marR="36000" marT="7200" marB="7200" anchor="b"/>
                </a:tc>
                <a:tc>
                  <a:txBody>
                    <a:bodyPr/>
                    <a:lstStyle/>
                    <a:p>
                      <a:pPr algn="r" fontAlgn="b"/>
                      <a:r>
                        <a:rPr lang="fi-FI" sz="1100" b="0" i="0" u="none" strike="noStrike">
                          <a:solidFill>
                            <a:srgbClr val="000000"/>
                          </a:solidFill>
                          <a:effectLst/>
                          <a:latin typeface="Calibri" panose="020F0502020204030204" pitchFamily="34" charset="0"/>
                        </a:rPr>
                        <a:t>2 938</a:t>
                      </a:r>
                    </a:p>
                  </a:txBody>
                  <a:tcPr marL="36000" marR="36000" marT="7200" marB="7200" anchor="b"/>
                </a:tc>
                <a:tc>
                  <a:txBody>
                    <a:bodyPr/>
                    <a:lstStyle/>
                    <a:p>
                      <a:pPr algn="r" fontAlgn="b"/>
                      <a:r>
                        <a:rPr lang="fi-FI" sz="1100" b="0" i="0" u="none" strike="noStrike">
                          <a:solidFill>
                            <a:srgbClr val="000000"/>
                          </a:solidFill>
                          <a:effectLst/>
                          <a:latin typeface="Calibri" panose="020F0502020204030204" pitchFamily="34" charset="0"/>
                        </a:rPr>
                        <a:t>2 850</a:t>
                      </a:r>
                    </a:p>
                  </a:txBody>
                  <a:tcPr marL="36000" marR="36000" marT="7200" marB="7200" anchor="b"/>
                </a:tc>
                <a:tc>
                  <a:txBody>
                    <a:bodyPr/>
                    <a:lstStyle/>
                    <a:p>
                      <a:pPr algn="r" fontAlgn="b"/>
                      <a:r>
                        <a:rPr lang="fi-FI" sz="1100" b="0" i="0" u="none" strike="noStrike">
                          <a:solidFill>
                            <a:srgbClr val="000000"/>
                          </a:solidFill>
                          <a:effectLst/>
                          <a:latin typeface="Calibri" panose="020F0502020204030204" pitchFamily="34" charset="0"/>
                        </a:rPr>
                        <a:t>2 582</a:t>
                      </a:r>
                    </a:p>
                  </a:txBody>
                  <a:tcPr marL="36000" marR="36000" marT="7200" marB="7200" anchor="b"/>
                </a:tc>
                <a:tc>
                  <a:txBody>
                    <a:bodyPr/>
                    <a:lstStyle/>
                    <a:p>
                      <a:pPr algn="r" fontAlgn="b"/>
                      <a:r>
                        <a:rPr lang="fi-FI" sz="1100" b="0" i="0" u="none" strike="noStrike">
                          <a:solidFill>
                            <a:srgbClr val="000000"/>
                          </a:solidFill>
                          <a:effectLst/>
                          <a:latin typeface="Calibri" panose="020F0502020204030204" pitchFamily="34" charset="0"/>
                        </a:rPr>
                        <a:t>1 259</a:t>
                      </a:r>
                    </a:p>
                  </a:txBody>
                  <a:tcPr marL="36000" marR="36000" marT="7200" marB="7200" anchor="b"/>
                </a:tc>
                <a:tc>
                  <a:txBody>
                    <a:bodyPr/>
                    <a:lstStyle/>
                    <a:p>
                      <a:pPr algn="r" fontAlgn="b"/>
                      <a:r>
                        <a:rPr lang="fi-FI" sz="1100" b="0" i="0" u="none" strike="noStrike">
                          <a:solidFill>
                            <a:srgbClr val="000000"/>
                          </a:solidFill>
                          <a:effectLst/>
                          <a:latin typeface="Calibri" panose="020F0502020204030204" pitchFamily="34" charset="0"/>
                        </a:rPr>
                        <a:t>1 473</a:t>
                      </a:r>
                    </a:p>
                  </a:txBody>
                  <a:tcPr marL="36000" marR="36000" marT="7200" marB="7200" anchor="b"/>
                </a:tc>
                <a:tc>
                  <a:txBody>
                    <a:bodyPr/>
                    <a:lstStyle/>
                    <a:p>
                      <a:pPr algn="r" fontAlgn="b"/>
                      <a:r>
                        <a:rPr lang="fi-FI" sz="1100" b="0" i="0" u="none" strike="noStrike">
                          <a:solidFill>
                            <a:srgbClr val="000000"/>
                          </a:solidFill>
                          <a:effectLst/>
                          <a:latin typeface="Calibri" panose="020F0502020204030204" pitchFamily="34" charset="0"/>
                        </a:rPr>
                        <a:t>627</a:t>
                      </a:r>
                    </a:p>
                  </a:txBody>
                  <a:tcPr marL="36000" marR="36000" marT="7200" marB="7200" anchor="b"/>
                </a:tc>
                <a:tc>
                  <a:txBody>
                    <a:bodyPr/>
                    <a:lstStyle/>
                    <a:p>
                      <a:pPr algn="r" fontAlgn="b"/>
                      <a:r>
                        <a:rPr lang="fi-FI" sz="1100" b="0" i="0" u="none" strike="noStrike">
                          <a:solidFill>
                            <a:srgbClr val="000000"/>
                          </a:solidFill>
                          <a:effectLst/>
                          <a:latin typeface="Calibri" panose="020F0502020204030204" pitchFamily="34" charset="0"/>
                        </a:rPr>
                        <a:t>608</a:t>
                      </a:r>
                    </a:p>
                  </a:txBody>
                  <a:tcPr marL="36000" marR="36000" marT="7200" marB="7200" anchor="b"/>
                </a:tc>
                <a:tc>
                  <a:txBody>
                    <a:bodyPr/>
                    <a:lstStyle/>
                    <a:p>
                      <a:pPr algn="r" fontAlgn="b"/>
                      <a:r>
                        <a:rPr lang="fi-FI" sz="1100" b="0" i="0" u="none" strike="noStrike">
                          <a:solidFill>
                            <a:srgbClr val="000000"/>
                          </a:solidFill>
                          <a:effectLst/>
                          <a:latin typeface="Calibri" panose="020F0502020204030204" pitchFamily="34" charset="0"/>
                        </a:rPr>
                        <a:t>551</a:t>
                      </a:r>
                    </a:p>
                  </a:txBody>
                  <a:tcPr marL="36000" marR="36000" marT="7200" marB="7200" anchor="b"/>
                </a:tc>
                <a:tc>
                  <a:txBody>
                    <a:bodyPr/>
                    <a:lstStyle/>
                    <a:p>
                      <a:pPr algn="r" fontAlgn="b"/>
                      <a:r>
                        <a:rPr lang="fi-FI" sz="1100" b="0" i="0" u="none" strike="noStrike">
                          <a:solidFill>
                            <a:srgbClr val="000000"/>
                          </a:solidFill>
                          <a:effectLst/>
                          <a:latin typeface="Calibri" panose="020F0502020204030204" pitchFamily="34" charset="0"/>
                        </a:rPr>
                        <a:t>272</a:t>
                      </a:r>
                    </a:p>
                  </a:txBody>
                  <a:tcPr marL="36000" marR="36000" marT="7200" marB="7200" anchor="b"/>
                </a:tc>
                <a:tc>
                  <a:txBody>
                    <a:bodyPr/>
                    <a:lstStyle/>
                    <a:p>
                      <a:pPr algn="r" fontAlgn="b"/>
                      <a:r>
                        <a:rPr lang="fi-FI" sz="1100" b="0" i="0" u="none" strike="noStrike">
                          <a:solidFill>
                            <a:srgbClr val="000000"/>
                          </a:solidFill>
                          <a:effectLst/>
                          <a:latin typeface="Calibri" panose="020F0502020204030204" pitchFamily="34" charset="0"/>
                        </a:rPr>
                        <a:t>324</a:t>
                      </a:r>
                    </a:p>
                  </a:txBody>
                  <a:tcPr marL="36000" marR="36000" marT="7200" marB="7200" anchor="b"/>
                </a:tc>
                <a:extLst>
                  <a:ext uri="{0D108BD9-81ED-4DB2-BD59-A6C34878D82A}">
                    <a16:rowId xmlns:a16="http://schemas.microsoft.com/office/drawing/2014/main" val="3225111538"/>
                  </a:ext>
                </a:extLst>
              </a:tr>
              <a:tr h="234000">
                <a:tc>
                  <a:txBody>
                    <a:bodyPr/>
                    <a:lstStyle/>
                    <a:p>
                      <a:pPr algn="l" fontAlgn="b"/>
                      <a:r>
                        <a:rPr lang="fi-FI" sz="1100" b="0" u="none" strike="noStrike" dirty="0">
                          <a:solidFill>
                            <a:srgbClr val="000000"/>
                          </a:solidFill>
                          <a:effectLst/>
                          <a:latin typeface="Calibri" panose="020F0502020204030204" pitchFamily="34" charset="0"/>
                          <a:cs typeface="Calibri" panose="020F0502020204030204" pitchFamily="34" charset="0"/>
                        </a:rPr>
                        <a:t>Kaavi              </a:t>
                      </a:r>
                      <a:endParaRPr lang="fi-FI" sz="1100" b="0" i="0" u="none" strike="noStrike" dirty="0">
                        <a:solidFill>
                          <a:srgbClr val="000000"/>
                        </a:solidFill>
                        <a:effectLst/>
                        <a:latin typeface="Calibri" panose="020F0502020204030204" pitchFamily="34" charset="0"/>
                        <a:cs typeface="Calibri" panose="020F0502020204030204" pitchFamily="34" charset="0"/>
                      </a:endParaRPr>
                    </a:p>
                  </a:txBody>
                  <a:tcPr marL="36000" marR="36000" marT="7200" marB="7200" anchor="b"/>
                </a:tc>
                <a:tc>
                  <a:txBody>
                    <a:bodyPr/>
                    <a:lstStyle/>
                    <a:p>
                      <a:pPr algn="r" fontAlgn="b"/>
                      <a:r>
                        <a:rPr lang="fi-FI" sz="1100" b="0" i="0" u="none" strike="noStrike">
                          <a:solidFill>
                            <a:srgbClr val="000000"/>
                          </a:solidFill>
                          <a:effectLst/>
                          <a:latin typeface="Calibri" panose="020F0502020204030204" pitchFamily="34" charset="0"/>
                        </a:rPr>
                        <a:t>3 185</a:t>
                      </a:r>
                    </a:p>
                  </a:txBody>
                  <a:tcPr marL="36000" marR="36000" marT="7200" marB="7200" anchor="b"/>
                </a:tc>
                <a:tc>
                  <a:txBody>
                    <a:bodyPr/>
                    <a:lstStyle/>
                    <a:p>
                      <a:pPr algn="r" fontAlgn="b"/>
                      <a:r>
                        <a:rPr lang="fi-FI" sz="1100" b="0" i="0" u="none" strike="noStrike">
                          <a:solidFill>
                            <a:srgbClr val="000000"/>
                          </a:solidFill>
                          <a:effectLst/>
                          <a:latin typeface="Calibri" panose="020F0502020204030204" pitchFamily="34" charset="0"/>
                        </a:rPr>
                        <a:t>3 079</a:t>
                      </a:r>
                    </a:p>
                  </a:txBody>
                  <a:tcPr marL="36000" marR="36000" marT="7200" marB="7200" anchor="b"/>
                </a:tc>
                <a:tc>
                  <a:txBody>
                    <a:bodyPr/>
                    <a:lstStyle/>
                    <a:p>
                      <a:pPr algn="r" fontAlgn="b"/>
                      <a:r>
                        <a:rPr lang="fi-FI" sz="1100" b="0" i="0" u="none" strike="noStrike">
                          <a:solidFill>
                            <a:srgbClr val="000000"/>
                          </a:solidFill>
                          <a:effectLst/>
                          <a:latin typeface="Calibri" panose="020F0502020204030204" pitchFamily="34" charset="0"/>
                        </a:rPr>
                        <a:t>2 703</a:t>
                      </a:r>
                    </a:p>
                  </a:txBody>
                  <a:tcPr marL="36000" marR="36000" marT="7200" marB="7200" anchor="b"/>
                </a:tc>
                <a:tc>
                  <a:txBody>
                    <a:bodyPr/>
                    <a:lstStyle/>
                    <a:p>
                      <a:pPr algn="r" fontAlgn="b"/>
                      <a:r>
                        <a:rPr lang="fi-FI" sz="1100" b="0" i="0" u="none" strike="noStrike">
                          <a:solidFill>
                            <a:srgbClr val="000000"/>
                          </a:solidFill>
                          <a:effectLst/>
                          <a:latin typeface="Calibri" panose="020F0502020204030204" pitchFamily="34" charset="0"/>
                        </a:rPr>
                        <a:t>1 021</a:t>
                      </a:r>
                    </a:p>
                  </a:txBody>
                  <a:tcPr marL="36000" marR="36000" marT="7200" marB="7200" anchor="b"/>
                </a:tc>
                <a:tc>
                  <a:txBody>
                    <a:bodyPr/>
                    <a:lstStyle/>
                    <a:p>
                      <a:pPr algn="r" fontAlgn="b"/>
                      <a:r>
                        <a:rPr lang="fi-FI" sz="1100" b="0" i="0" u="none" strike="noStrike">
                          <a:solidFill>
                            <a:srgbClr val="000000"/>
                          </a:solidFill>
                          <a:effectLst/>
                          <a:latin typeface="Calibri" panose="020F0502020204030204" pitchFamily="34" charset="0"/>
                        </a:rPr>
                        <a:t>1 130</a:t>
                      </a:r>
                    </a:p>
                  </a:txBody>
                  <a:tcPr marL="36000" marR="36000" marT="7200" marB="7200" anchor="b"/>
                </a:tc>
                <a:tc>
                  <a:txBody>
                    <a:bodyPr/>
                    <a:lstStyle/>
                    <a:p>
                      <a:pPr algn="r" fontAlgn="b"/>
                      <a:r>
                        <a:rPr lang="fi-FI" sz="1100" b="0" i="0" u="none" strike="noStrike">
                          <a:solidFill>
                            <a:srgbClr val="000000"/>
                          </a:solidFill>
                          <a:effectLst/>
                          <a:latin typeface="Calibri" panose="020F0502020204030204" pitchFamily="34" charset="0"/>
                        </a:rPr>
                        <a:t>1 135</a:t>
                      </a:r>
                    </a:p>
                  </a:txBody>
                  <a:tcPr marL="36000" marR="36000" marT="7200" marB="7200" anchor="b"/>
                </a:tc>
                <a:tc>
                  <a:txBody>
                    <a:bodyPr/>
                    <a:lstStyle/>
                    <a:p>
                      <a:pPr algn="r" fontAlgn="b"/>
                      <a:r>
                        <a:rPr lang="fi-FI" sz="1100" b="0" i="0" u="none" strike="noStrike">
                          <a:solidFill>
                            <a:srgbClr val="000000"/>
                          </a:solidFill>
                          <a:effectLst/>
                          <a:latin typeface="Calibri" panose="020F0502020204030204" pitchFamily="34" charset="0"/>
                        </a:rPr>
                        <a:t>1 097</a:t>
                      </a:r>
                    </a:p>
                  </a:txBody>
                  <a:tcPr marL="36000" marR="36000" marT="7200" marB="7200" anchor="b"/>
                </a:tc>
                <a:tc>
                  <a:txBody>
                    <a:bodyPr/>
                    <a:lstStyle/>
                    <a:p>
                      <a:pPr algn="r" fontAlgn="b"/>
                      <a:r>
                        <a:rPr lang="fi-FI" sz="1100" b="0" i="0" u="none" strike="noStrike">
                          <a:solidFill>
                            <a:srgbClr val="000000"/>
                          </a:solidFill>
                          <a:effectLst/>
                          <a:latin typeface="Calibri" panose="020F0502020204030204" pitchFamily="34" charset="0"/>
                        </a:rPr>
                        <a:t>963</a:t>
                      </a:r>
                    </a:p>
                  </a:txBody>
                  <a:tcPr marL="36000" marR="36000" marT="7200" marB="7200" anchor="b"/>
                </a:tc>
                <a:tc>
                  <a:txBody>
                    <a:bodyPr/>
                    <a:lstStyle/>
                    <a:p>
                      <a:pPr algn="r" fontAlgn="b"/>
                      <a:r>
                        <a:rPr lang="fi-FI" sz="1100" b="0" i="0" u="none" strike="noStrike">
                          <a:solidFill>
                            <a:srgbClr val="000000"/>
                          </a:solidFill>
                          <a:effectLst/>
                          <a:latin typeface="Calibri" panose="020F0502020204030204" pitchFamily="34" charset="0"/>
                        </a:rPr>
                        <a:t>367</a:t>
                      </a:r>
                    </a:p>
                  </a:txBody>
                  <a:tcPr marL="36000" marR="36000" marT="7200" marB="7200" anchor="b"/>
                </a:tc>
                <a:tc>
                  <a:txBody>
                    <a:bodyPr/>
                    <a:lstStyle/>
                    <a:p>
                      <a:pPr algn="r" fontAlgn="b"/>
                      <a:r>
                        <a:rPr lang="fi-FI" sz="1100" b="0" i="0" u="none" strike="noStrike">
                          <a:solidFill>
                            <a:srgbClr val="000000"/>
                          </a:solidFill>
                          <a:effectLst/>
                          <a:latin typeface="Calibri" panose="020F0502020204030204" pitchFamily="34" charset="0"/>
                        </a:rPr>
                        <a:t>420</a:t>
                      </a:r>
                    </a:p>
                  </a:txBody>
                  <a:tcPr marL="36000" marR="36000" marT="7200" marB="7200" anchor="b"/>
                </a:tc>
                <a:extLst>
                  <a:ext uri="{0D108BD9-81ED-4DB2-BD59-A6C34878D82A}">
                    <a16:rowId xmlns:a16="http://schemas.microsoft.com/office/drawing/2014/main" val="2528250241"/>
                  </a:ext>
                </a:extLst>
              </a:tr>
              <a:tr h="234000">
                <a:tc>
                  <a:txBody>
                    <a:bodyPr/>
                    <a:lstStyle/>
                    <a:p>
                      <a:pPr algn="l" fontAlgn="b"/>
                      <a:r>
                        <a:rPr lang="fi-FI" sz="1100" b="0" u="none" strike="noStrike">
                          <a:solidFill>
                            <a:srgbClr val="000000"/>
                          </a:solidFill>
                          <a:effectLst/>
                          <a:latin typeface="Calibri" panose="020F0502020204030204" pitchFamily="34" charset="0"/>
                          <a:cs typeface="Calibri" panose="020F0502020204030204" pitchFamily="34" charset="0"/>
                        </a:rPr>
                        <a:t>Keitele            </a:t>
                      </a:r>
                      <a:endParaRPr lang="fi-FI" sz="1100" b="0" i="0" u="none" strike="noStrike">
                        <a:solidFill>
                          <a:srgbClr val="000000"/>
                        </a:solidFill>
                        <a:effectLst/>
                        <a:latin typeface="Calibri" panose="020F0502020204030204" pitchFamily="34" charset="0"/>
                        <a:cs typeface="Calibri" panose="020F0502020204030204" pitchFamily="34" charset="0"/>
                      </a:endParaRPr>
                    </a:p>
                  </a:txBody>
                  <a:tcPr marL="36000" marR="36000" marT="7200" marB="7200" anchor="b"/>
                </a:tc>
                <a:tc>
                  <a:txBody>
                    <a:bodyPr/>
                    <a:lstStyle/>
                    <a:p>
                      <a:pPr algn="r" fontAlgn="b"/>
                      <a:r>
                        <a:rPr lang="fi-FI" sz="1100" b="0" i="0" u="none" strike="noStrike">
                          <a:solidFill>
                            <a:srgbClr val="000000"/>
                          </a:solidFill>
                          <a:effectLst/>
                          <a:latin typeface="Calibri" panose="020F0502020204030204" pitchFamily="34" charset="0"/>
                        </a:rPr>
                        <a:t>1 966</a:t>
                      </a:r>
                    </a:p>
                  </a:txBody>
                  <a:tcPr marL="36000" marR="36000" marT="7200" marB="7200" anchor="b"/>
                </a:tc>
                <a:tc>
                  <a:txBody>
                    <a:bodyPr/>
                    <a:lstStyle/>
                    <a:p>
                      <a:pPr algn="r" fontAlgn="b"/>
                      <a:r>
                        <a:rPr lang="fi-FI" sz="1100" b="0" i="0" u="none" strike="noStrike">
                          <a:solidFill>
                            <a:srgbClr val="000000"/>
                          </a:solidFill>
                          <a:effectLst/>
                          <a:latin typeface="Calibri" panose="020F0502020204030204" pitchFamily="34" charset="0"/>
                        </a:rPr>
                        <a:t>1 843</a:t>
                      </a:r>
                    </a:p>
                  </a:txBody>
                  <a:tcPr marL="36000" marR="36000" marT="7200" marB="7200" anchor="b"/>
                </a:tc>
                <a:tc>
                  <a:txBody>
                    <a:bodyPr/>
                    <a:lstStyle/>
                    <a:p>
                      <a:pPr algn="r" fontAlgn="b"/>
                      <a:r>
                        <a:rPr lang="fi-FI" sz="1100" b="0" i="0" u="none" strike="noStrike">
                          <a:solidFill>
                            <a:srgbClr val="000000"/>
                          </a:solidFill>
                          <a:effectLst/>
                          <a:latin typeface="Calibri" panose="020F0502020204030204" pitchFamily="34" charset="0"/>
                        </a:rPr>
                        <a:t>1 485</a:t>
                      </a:r>
                    </a:p>
                  </a:txBody>
                  <a:tcPr marL="36000" marR="36000" marT="7200" marB="7200" anchor="b"/>
                </a:tc>
                <a:tc>
                  <a:txBody>
                    <a:bodyPr/>
                    <a:lstStyle/>
                    <a:p>
                      <a:pPr algn="r" fontAlgn="b"/>
                      <a:r>
                        <a:rPr lang="fi-FI" sz="1100" b="0" i="0" u="none" strike="noStrike">
                          <a:solidFill>
                            <a:srgbClr val="000000"/>
                          </a:solidFill>
                          <a:effectLst/>
                          <a:latin typeface="Calibri" panose="020F0502020204030204" pitchFamily="34" charset="0"/>
                        </a:rPr>
                        <a:t>398</a:t>
                      </a:r>
                    </a:p>
                  </a:txBody>
                  <a:tcPr marL="36000" marR="36000" marT="7200" marB="7200" anchor="b"/>
                </a:tc>
                <a:tc>
                  <a:txBody>
                    <a:bodyPr/>
                    <a:lstStyle/>
                    <a:p>
                      <a:pPr algn="r" fontAlgn="b"/>
                      <a:r>
                        <a:rPr lang="fi-FI" sz="1100" b="0" i="0" u="none" strike="noStrike">
                          <a:solidFill>
                            <a:srgbClr val="000000"/>
                          </a:solidFill>
                          <a:effectLst/>
                          <a:latin typeface="Calibri" panose="020F0502020204030204" pitchFamily="34" charset="0"/>
                        </a:rPr>
                        <a:t>791</a:t>
                      </a:r>
                    </a:p>
                  </a:txBody>
                  <a:tcPr marL="36000" marR="36000" marT="7200" marB="7200" anchor="b"/>
                </a:tc>
                <a:tc>
                  <a:txBody>
                    <a:bodyPr/>
                    <a:lstStyle/>
                    <a:p>
                      <a:pPr algn="r" fontAlgn="b"/>
                      <a:r>
                        <a:rPr lang="fi-FI" sz="1100" b="0" i="0" u="none" strike="noStrike">
                          <a:solidFill>
                            <a:srgbClr val="000000"/>
                          </a:solidFill>
                          <a:effectLst/>
                          <a:latin typeface="Calibri" panose="020F0502020204030204" pitchFamily="34" charset="0"/>
                        </a:rPr>
                        <a:t>912</a:t>
                      </a:r>
                    </a:p>
                  </a:txBody>
                  <a:tcPr marL="36000" marR="36000" marT="7200" marB="7200" anchor="b"/>
                </a:tc>
                <a:tc>
                  <a:txBody>
                    <a:bodyPr/>
                    <a:lstStyle/>
                    <a:p>
                      <a:pPr algn="r" fontAlgn="b"/>
                      <a:r>
                        <a:rPr lang="fi-FI" sz="1100" b="0" i="0" u="none" strike="noStrike">
                          <a:solidFill>
                            <a:srgbClr val="000000"/>
                          </a:solidFill>
                          <a:effectLst/>
                          <a:latin typeface="Calibri" panose="020F0502020204030204" pitchFamily="34" charset="0"/>
                        </a:rPr>
                        <a:t>855</a:t>
                      </a:r>
                    </a:p>
                  </a:txBody>
                  <a:tcPr marL="36000" marR="36000" marT="7200" marB="7200" anchor="b"/>
                </a:tc>
                <a:tc>
                  <a:txBody>
                    <a:bodyPr/>
                    <a:lstStyle/>
                    <a:p>
                      <a:pPr algn="r" fontAlgn="b"/>
                      <a:r>
                        <a:rPr lang="fi-FI" sz="1100" b="0" i="0" u="none" strike="noStrike">
                          <a:solidFill>
                            <a:srgbClr val="000000"/>
                          </a:solidFill>
                          <a:effectLst/>
                          <a:latin typeface="Calibri" panose="020F0502020204030204" pitchFamily="34" charset="0"/>
                        </a:rPr>
                        <a:t>689</a:t>
                      </a:r>
                    </a:p>
                  </a:txBody>
                  <a:tcPr marL="36000" marR="36000" marT="7200" marB="7200" anchor="b"/>
                </a:tc>
                <a:tc>
                  <a:txBody>
                    <a:bodyPr/>
                    <a:lstStyle/>
                    <a:p>
                      <a:pPr algn="r" fontAlgn="b"/>
                      <a:r>
                        <a:rPr lang="fi-FI" sz="1100" b="0" i="0" u="none" strike="noStrike">
                          <a:solidFill>
                            <a:srgbClr val="000000"/>
                          </a:solidFill>
                          <a:effectLst/>
                          <a:latin typeface="Calibri" panose="020F0502020204030204" pitchFamily="34" charset="0"/>
                        </a:rPr>
                        <a:t>190</a:t>
                      </a:r>
                    </a:p>
                  </a:txBody>
                  <a:tcPr marL="36000" marR="36000" marT="7200" marB="7200" anchor="b"/>
                </a:tc>
                <a:tc>
                  <a:txBody>
                    <a:bodyPr/>
                    <a:lstStyle/>
                    <a:p>
                      <a:pPr algn="r" fontAlgn="b"/>
                      <a:r>
                        <a:rPr lang="fi-FI" sz="1100" b="0" i="0" u="none" strike="noStrike">
                          <a:solidFill>
                            <a:srgbClr val="000000"/>
                          </a:solidFill>
                          <a:effectLst/>
                          <a:latin typeface="Calibri" panose="020F0502020204030204" pitchFamily="34" charset="0"/>
                        </a:rPr>
                        <a:t>390</a:t>
                      </a:r>
                    </a:p>
                  </a:txBody>
                  <a:tcPr marL="36000" marR="36000" marT="7200" marB="7200" anchor="b"/>
                </a:tc>
                <a:extLst>
                  <a:ext uri="{0D108BD9-81ED-4DB2-BD59-A6C34878D82A}">
                    <a16:rowId xmlns:a16="http://schemas.microsoft.com/office/drawing/2014/main" val="4139984260"/>
                  </a:ext>
                </a:extLst>
              </a:tr>
              <a:tr h="234000">
                <a:tc>
                  <a:txBody>
                    <a:bodyPr/>
                    <a:lstStyle/>
                    <a:p>
                      <a:pPr algn="l" fontAlgn="b"/>
                      <a:r>
                        <a:rPr lang="fi-FI" sz="1100" b="0" u="none" strike="noStrike" dirty="0">
                          <a:solidFill>
                            <a:srgbClr val="000000"/>
                          </a:solidFill>
                          <a:effectLst/>
                          <a:latin typeface="Calibri" panose="020F0502020204030204" pitchFamily="34" charset="0"/>
                          <a:cs typeface="Calibri" panose="020F0502020204030204" pitchFamily="34" charset="0"/>
                        </a:rPr>
                        <a:t>Kiuruvesi          </a:t>
                      </a:r>
                      <a:endParaRPr lang="fi-FI" sz="1100" b="0" i="0" u="none" strike="noStrike" dirty="0">
                        <a:solidFill>
                          <a:srgbClr val="000000"/>
                        </a:solidFill>
                        <a:effectLst/>
                        <a:latin typeface="Calibri" panose="020F0502020204030204" pitchFamily="34" charset="0"/>
                        <a:cs typeface="Calibri" panose="020F0502020204030204" pitchFamily="34" charset="0"/>
                      </a:endParaRPr>
                    </a:p>
                  </a:txBody>
                  <a:tcPr marL="36000" marR="36000" marT="7200" marB="7200" anchor="b"/>
                </a:tc>
                <a:tc>
                  <a:txBody>
                    <a:bodyPr/>
                    <a:lstStyle/>
                    <a:p>
                      <a:pPr algn="r" fontAlgn="b"/>
                      <a:r>
                        <a:rPr lang="fi-FI" sz="1100" b="0" i="0" u="none" strike="noStrike">
                          <a:solidFill>
                            <a:srgbClr val="000000"/>
                          </a:solidFill>
                          <a:effectLst/>
                          <a:latin typeface="Calibri" panose="020F0502020204030204" pitchFamily="34" charset="0"/>
                        </a:rPr>
                        <a:t>8 329</a:t>
                      </a:r>
                    </a:p>
                  </a:txBody>
                  <a:tcPr marL="36000" marR="36000" marT="7200" marB="7200" anchor="b"/>
                </a:tc>
                <a:tc>
                  <a:txBody>
                    <a:bodyPr/>
                    <a:lstStyle/>
                    <a:p>
                      <a:pPr algn="r" fontAlgn="b"/>
                      <a:r>
                        <a:rPr lang="fi-FI" sz="1100" b="0" i="0" u="none" strike="noStrike">
                          <a:solidFill>
                            <a:srgbClr val="000000"/>
                          </a:solidFill>
                          <a:effectLst/>
                          <a:latin typeface="Calibri" panose="020F0502020204030204" pitchFamily="34" charset="0"/>
                        </a:rPr>
                        <a:t>8 539</a:t>
                      </a:r>
                    </a:p>
                  </a:txBody>
                  <a:tcPr marL="36000" marR="36000" marT="7200" marB="7200" anchor="b"/>
                </a:tc>
                <a:tc>
                  <a:txBody>
                    <a:bodyPr/>
                    <a:lstStyle/>
                    <a:p>
                      <a:pPr algn="r" fontAlgn="b"/>
                      <a:r>
                        <a:rPr lang="fi-FI" sz="1100" b="0" i="0" u="none" strike="noStrike">
                          <a:solidFill>
                            <a:srgbClr val="000000"/>
                          </a:solidFill>
                          <a:effectLst/>
                          <a:latin typeface="Calibri" panose="020F0502020204030204" pitchFamily="34" charset="0"/>
                        </a:rPr>
                        <a:t>8 331</a:t>
                      </a:r>
                    </a:p>
                  </a:txBody>
                  <a:tcPr marL="36000" marR="36000" marT="7200" marB="7200" anchor="b"/>
                </a:tc>
                <a:tc>
                  <a:txBody>
                    <a:bodyPr/>
                    <a:lstStyle/>
                    <a:p>
                      <a:pPr algn="r" fontAlgn="b"/>
                      <a:r>
                        <a:rPr lang="fi-FI" sz="1100" b="0" i="0" u="none" strike="noStrike">
                          <a:solidFill>
                            <a:srgbClr val="000000"/>
                          </a:solidFill>
                          <a:effectLst/>
                          <a:latin typeface="Calibri" panose="020F0502020204030204" pitchFamily="34" charset="0"/>
                        </a:rPr>
                        <a:t>4 276</a:t>
                      </a:r>
                    </a:p>
                  </a:txBody>
                  <a:tcPr marL="36000" marR="36000" marT="7200" marB="7200" anchor="b"/>
                </a:tc>
                <a:tc>
                  <a:txBody>
                    <a:bodyPr/>
                    <a:lstStyle/>
                    <a:p>
                      <a:pPr algn="r" fontAlgn="b"/>
                      <a:r>
                        <a:rPr lang="fi-FI" sz="1100" b="0" i="0" u="none" strike="noStrike">
                          <a:solidFill>
                            <a:srgbClr val="000000"/>
                          </a:solidFill>
                          <a:effectLst/>
                          <a:latin typeface="Calibri" panose="020F0502020204030204" pitchFamily="34" charset="0"/>
                        </a:rPr>
                        <a:t>4 502</a:t>
                      </a:r>
                    </a:p>
                  </a:txBody>
                  <a:tcPr marL="36000" marR="36000" marT="7200" marB="7200" anchor="b"/>
                </a:tc>
                <a:tc>
                  <a:txBody>
                    <a:bodyPr/>
                    <a:lstStyle/>
                    <a:p>
                      <a:pPr algn="r" fontAlgn="b"/>
                      <a:r>
                        <a:rPr lang="fi-FI" sz="1100" b="0" i="0" u="none" strike="noStrike">
                          <a:solidFill>
                            <a:srgbClr val="000000"/>
                          </a:solidFill>
                          <a:effectLst/>
                          <a:latin typeface="Calibri" panose="020F0502020204030204" pitchFamily="34" charset="0"/>
                        </a:rPr>
                        <a:t>1 061</a:t>
                      </a:r>
                    </a:p>
                  </a:txBody>
                  <a:tcPr marL="36000" marR="36000" marT="7200" marB="7200" anchor="b"/>
                </a:tc>
                <a:tc>
                  <a:txBody>
                    <a:bodyPr/>
                    <a:lstStyle/>
                    <a:p>
                      <a:pPr algn="r" fontAlgn="b"/>
                      <a:r>
                        <a:rPr lang="fi-FI" sz="1100" b="0" i="0" u="none" strike="noStrike">
                          <a:solidFill>
                            <a:srgbClr val="000000"/>
                          </a:solidFill>
                          <a:effectLst/>
                          <a:latin typeface="Calibri" panose="020F0502020204030204" pitchFamily="34" charset="0"/>
                        </a:rPr>
                        <a:t>1 087</a:t>
                      </a:r>
                    </a:p>
                  </a:txBody>
                  <a:tcPr marL="36000" marR="36000" marT="7200" marB="7200" anchor="b"/>
                </a:tc>
                <a:tc>
                  <a:txBody>
                    <a:bodyPr/>
                    <a:lstStyle/>
                    <a:p>
                      <a:pPr algn="r" fontAlgn="b"/>
                      <a:r>
                        <a:rPr lang="fi-FI" sz="1100" b="0" i="0" u="none" strike="noStrike">
                          <a:solidFill>
                            <a:srgbClr val="000000"/>
                          </a:solidFill>
                          <a:effectLst/>
                          <a:latin typeface="Calibri" panose="020F0502020204030204" pitchFamily="34" charset="0"/>
                        </a:rPr>
                        <a:t>1 061</a:t>
                      </a:r>
                    </a:p>
                  </a:txBody>
                  <a:tcPr marL="36000" marR="36000" marT="7200" marB="7200" anchor="b"/>
                </a:tc>
                <a:tc>
                  <a:txBody>
                    <a:bodyPr/>
                    <a:lstStyle/>
                    <a:p>
                      <a:pPr algn="r" fontAlgn="b"/>
                      <a:r>
                        <a:rPr lang="fi-FI" sz="1100" b="0" i="0" u="none" strike="noStrike">
                          <a:solidFill>
                            <a:srgbClr val="000000"/>
                          </a:solidFill>
                          <a:effectLst/>
                          <a:latin typeface="Calibri" panose="020F0502020204030204" pitchFamily="34" charset="0"/>
                        </a:rPr>
                        <a:t>551</a:t>
                      </a:r>
                    </a:p>
                  </a:txBody>
                  <a:tcPr marL="36000" marR="36000" marT="7200" marB="7200" anchor="b"/>
                </a:tc>
                <a:tc>
                  <a:txBody>
                    <a:bodyPr/>
                    <a:lstStyle/>
                    <a:p>
                      <a:pPr algn="r" fontAlgn="b"/>
                      <a:r>
                        <a:rPr lang="fi-FI" sz="1100" b="0" i="0" u="none" strike="noStrike">
                          <a:solidFill>
                            <a:srgbClr val="000000"/>
                          </a:solidFill>
                          <a:effectLst/>
                          <a:latin typeface="Calibri" panose="020F0502020204030204" pitchFamily="34" charset="0"/>
                        </a:rPr>
                        <a:t>593</a:t>
                      </a:r>
                    </a:p>
                  </a:txBody>
                  <a:tcPr marL="36000" marR="36000" marT="7200" marB="7200" anchor="b"/>
                </a:tc>
                <a:extLst>
                  <a:ext uri="{0D108BD9-81ED-4DB2-BD59-A6C34878D82A}">
                    <a16:rowId xmlns:a16="http://schemas.microsoft.com/office/drawing/2014/main" val="3008490295"/>
                  </a:ext>
                </a:extLst>
              </a:tr>
              <a:tr h="234000">
                <a:tc>
                  <a:txBody>
                    <a:bodyPr/>
                    <a:lstStyle/>
                    <a:p>
                      <a:pPr algn="l" fontAlgn="b"/>
                      <a:r>
                        <a:rPr lang="fi-FI" sz="1100" b="0" u="none" strike="noStrike">
                          <a:solidFill>
                            <a:srgbClr val="000000"/>
                          </a:solidFill>
                          <a:effectLst/>
                          <a:latin typeface="Calibri" panose="020F0502020204030204" pitchFamily="34" charset="0"/>
                          <a:cs typeface="Calibri" panose="020F0502020204030204" pitchFamily="34" charset="0"/>
                        </a:rPr>
                        <a:t>Kuopio             </a:t>
                      </a:r>
                      <a:endParaRPr lang="fi-FI" sz="1100" b="0" i="0" u="none" strike="noStrike">
                        <a:solidFill>
                          <a:srgbClr val="000000"/>
                        </a:solidFill>
                        <a:effectLst/>
                        <a:latin typeface="Calibri" panose="020F0502020204030204" pitchFamily="34" charset="0"/>
                        <a:cs typeface="Calibri" panose="020F0502020204030204" pitchFamily="34" charset="0"/>
                      </a:endParaRPr>
                    </a:p>
                  </a:txBody>
                  <a:tcPr marL="36000" marR="36000" marT="7200" marB="7200" anchor="b"/>
                </a:tc>
                <a:tc>
                  <a:txBody>
                    <a:bodyPr/>
                    <a:lstStyle/>
                    <a:p>
                      <a:pPr algn="r" fontAlgn="b"/>
                      <a:r>
                        <a:rPr lang="fi-FI" sz="1100" b="0" i="0" u="none" strike="noStrike">
                          <a:solidFill>
                            <a:srgbClr val="000000"/>
                          </a:solidFill>
                          <a:effectLst/>
                          <a:latin typeface="Calibri" panose="020F0502020204030204" pitchFamily="34" charset="0"/>
                        </a:rPr>
                        <a:t>35 770</a:t>
                      </a:r>
                    </a:p>
                  </a:txBody>
                  <a:tcPr marL="36000" marR="36000" marT="7200" marB="7200" anchor="b"/>
                </a:tc>
                <a:tc>
                  <a:txBody>
                    <a:bodyPr/>
                    <a:lstStyle/>
                    <a:p>
                      <a:pPr algn="r" fontAlgn="b"/>
                      <a:r>
                        <a:rPr lang="fi-FI" sz="1100" b="0" i="0" u="none" strike="noStrike">
                          <a:solidFill>
                            <a:srgbClr val="000000"/>
                          </a:solidFill>
                          <a:effectLst/>
                          <a:latin typeface="Calibri" panose="020F0502020204030204" pitchFamily="34" charset="0"/>
                        </a:rPr>
                        <a:t>37 097</a:t>
                      </a:r>
                    </a:p>
                  </a:txBody>
                  <a:tcPr marL="36000" marR="36000" marT="7200" marB="7200" anchor="b"/>
                </a:tc>
                <a:tc>
                  <a:txBody>
                    <a:bodyPr/>
                    <a:lstStyle/>
                    <a:p>
                      <a:pPr algn="r" fontAlgn="b"/>
                      <a:r>
                        <a:rPr lang="fi-FI" sz="1100" b="0" i="0" u="none" strike="noStrike">
                          <a:solidFill>
                            <a:srgbClr val="000000"/>
                          </a:solidFill>
                          <a:effectLst/>
                          <a:latin typeface="Calibri" panose="020F0502020204030204" pitchFamily="34" charset="0"/>
                        </a:rPr>
                        <a:t>36 632</a:t>
                      </a:r>
                    </a:p>
                  </a:txBody>
                  <a:tcPr marL="36000" marR="36000" marT="7200" marB="7200" anchor="b"/>
                </a:tc>
                <a:tc>
                  <a:txBody>
                    <a:bodyPr/>
                    <a:lstStyle/>
                    <a:p>
                      <a:pPr algn="r" fontAlgn="b"/>
                      <a:r>
                        <a:rPr lang="fi-FI" sz="1100" b="0" i="0" u="none" strike="noStrike">
                          <a:solidFill>
                            <a:srgbClr val="000000"/>
                          </a:solidFill>
                          <a:effectLst/>
                          <a:latin typeface="Calibri" panose="020F0502020204030204" pitchFamily="34" charset="0"/>
                        </a:rPr>
                        <a:t>25 753</a:t>
                      </a:r>
                    </a:p>
                  </a:txBody>
                  <a:tcPr marL="36000" marR="36000" marT="7200" marB="7200" anchor="b"/>
                </a:tc>
                <a:tc>
                  <a:txBody>
                    <a:bodyPr/>
                    <a:lstStyle/>
                    <a:p>
                      <a:pPr algn="r" fontAlgn="b"/>
                      <a:r>
                        <a:rPr lang="fi-FI" sz="1100" b="0" i="0" u="none" strike="noStrike">
                          <a:solidFill>
                            <a:srgbClr val="000000"/>
                          </a:solidFill>
                          <a:effectLst/>
                          <a:latin typeface="Calibri" panose="020F0502020204030204" pitchFamily="34" charset="0"/>
                        </a:rPr>
                        <a:t>25 367</a:t>
                      </a:r>
                    </a:p>
                  </a:txBody>
                  <a:tcPr marL="36000" marR="36000" marT="7200" marB="7200" anchor="b"/>
                </a:tc>
                <a:tc>
                  <a:txBody>
                    <a:bodyPr/>
                    <a:lstStyle/>
                    <a:p>
                      <a:pPr algn="r" fontAlgn="b"/>
                      <a:r>
                        <a:rPr lang="fi-FI" sz="1100" b="0" i="0" u="none" strike="noStrike">
                          <a:solidFill>
                            <a:srgbClr val="000000"/>
                          </a:solidFill>
                          <a:effectLst/>
                          <a:latin typeface="Calibri" panose="020F0502020204030204" pitchFamily="34" charset="0"/>
                        </a:rPr>
                        <a:t>298</a:t>
                      </a:r>
                    </a:p>
                  </a:txBody>
                  <a:tcPr marL="36000" marR="36000" marT="7200" marB="7200" anchor="b"/>
                </a:tc>
                <a:tc>
                  <a:txBody>
                    <a:bodyPr/>
                    <a:lstStyle/>
                    <a:p>
                      <a:pPr algn="r" fontAlgn="b"/>
                      <a:r>
                        <a:rPr lang="fi-FI" sz="1100" b="0" i="0" u="none" strike="noStrike">
                          <a:solidFill>
                            <a:srgbClr val="000000"/>
                          </a:solidFill>
                          <a:effectLst/>
                          <a:latin typeface="Calibri" panose="020F0502020204030204" pitchFamily="34" charset="0"/>
                        </a:rPr>
                        <a:t>309</a:t>
                      </a:r>
                    </a:p>
                  </a:txBody>
                  <a:tcPr marL="36000" marR="36000" marT="7200" marB="7200" anchor="b"/>
                </a:tc>
                <a:tc>
                  <a:txBody>
                    <a:bodyPr/>
                    <a:lstStyle/>
                    <a:p>
                      <a:pPr algn="r" fontAlgn="b"/>
                      <a:r>
                        <a:rPr lang="fi-FI" sz="1100" b="0" i="0" u="none" strike="noStrike">
                          <a:solidFill>
                            <a:srgbClr val="000000"/>
                          </a:solidFill>
                          <a:effectLst/>
                          <a:latin typeface="Calibri" panose="020F0502020204030204" pitchFamily="34" charset="0"/>
                        </a:rPr>
                        <a:t>305</a:t>
                      </a:r>
                    </a:p>
                  </a:txBody>
                  <a:tcPr marL="36000" marR="36000" marT="7200" marB="7200" anchor="b"/>
                </a:tc>
                <a:tc>
                  <a:txBody>
                    <a:bodyPr/>
                    <a:lstStyle/>
                    <a:p>
                      <a:pPr algn="r" fontAlgn="b"/>
                      <a:r>
                        <a:rPr lang="fi-FI" sz="1100" b="0" i="0" u="none" strike="noStrike">
                          <a:solidFill>
                            <a:srgbClr val="000000"/>
                          </a:solidFill>
                          <a:effectLst/>
                          <a:latin typeface="Calibri" panose="020F0502020204030204" pitchFamily="34" charset="0"/>
                        </a:rPr>
                        <a:t>212</a:t>
                      </a:r>
                    </a:p>
                  </a:txBody>
                  <a:tcPr marL="36000" marR="36000" marT="7200" marB="7200" anchor="b"/>
                </a:tc>
                <a:tc>
                  <a:txBody>
                    <a:bodyPr/>
                    <a:lstStyle/>
                    <a:p>
                      <a:pPr algn="r" fontAlgn="b"/>
                      <a:r>
                        <a:rPr lang="fi-FI" sz="1100" b="0" i="0" u="none" strike="noStrike">
                          <a:solidFill>
                            <a:srgbClr val="000000"/>
                          </a:solidFill>
                          <a:effectLst/>
                          <a:latin typeface="Calibri" panose="020F0502020204030204" pitchFamily="34" charset="0"/>
                        </a:rPr>
                        <a:t>207</a:t>
                      </a:r>
                    </a:p>
                  </a:txBody>
                  <a:tcPr marL="36000" marR="36000" marT="7200" marB="7200" anchor="b"/>
                </a:tc>
                <a:extLst>
                  <a:ext uri="{0D108BD9-81ED-4DB2-BD59-A6C34878D82A}">
                    <a16:rowId xmlns:a16="http://schemas.microsoft.com/office/drawing/2014/main" val="4287412833"/>
                  </a:ext>
                </a:extLst>
              </a:tr>
              <a:tr h="234000">
                <a:tc>
                  <a:txBody>
                    <a:bodyPr/>
                    <a:lstStyle/>
                    <a:p>
                      <a:pPr algn="l" fontAlgn="b"/>
                      <a:r>
                        <a:rPr lang="fi-FI" sz="1100" b="0" u="none" strike="noStrike" dirty="0">
                          <a:solidFill>
                            <a:srgbClr val="000000"/>
                          </a:solidFill>
                          <a:effectLst/>
                          <a:latin typeface="Calibri" panose="020F0502020204030204" pitchFamily="34" charset="0"/>
                          <a:cs typeface="Calibri" panose="020F0502020204030204" pitchFamily="34" charset="0"/>
                        </a:rPr>
                        <a:t>Lapinlahti         </a:t>
                      </a:r>
                      <a:endParaRPr lang="fi-FI" sz="1100" b="0" i="0" u="none" strike="noStrike" dirty="0">
                        <a:solidFill>
                          <a:srgbClr val="000000"/>
                        </a:solidFill>
                        <a:effectLst/>
                        <a:latin typeface="Calibri" panose="020F0502020204030204" pitchFamily="34" charset="0"/>
                        <a:cs typeface="Calibri" panose="020F0502020204030204" pitchFamily="34" charset="0"/>
                      </a:endParaRPr>
                    </a:p>
                  </a:txBody>
                  <a:tcPr marL="36000" marR="36000" marT="7200" marB="7200" anchor="b"/>
                </a:tc>
                <a:tc>
                  <a:txBody>
                    <a:bodyPr/>
                    <a:lstStyle/>
                    <a:p>
                      <a:pPr algn="r" fontAlgn="b"/>
                      <a:r>
                        <a:rPr lang="fi-FI" sz="1100" b="0" i="0" u="none" strike="noStrike">
                          <a:solidFill>
                            <a:srgbClr val="000000"/>
                          </a:solidFill>
                          <a:effectLst/>
                          <a:latin typeface="Calibri" panose="020F0502020204030204" pitchFamily="34" charset="0"/>
                        </a:rPr>
                        <a:t>8 568</a:t>
                      </a:r>
                    </a:p>
                  </a:txBody>
                  <a:tcPr marL="36000" marR="36000" marT="7200" marB="7200" anchor="b"/>
                </a:tc>
                <a:tc>
                  <a:txBody>
                    <a:bodyPr/>
                    <a:lstStyle/>
                    <a:p>
                      <a:pPr algn="r" fontAlgn="b"/>
                      <a:r>
                        <a:rPr lang="fi-FI" sz="1100" b="0" i="0" u="none" strike="noStrike">
                          <a:solidFill>
                            <a:srgbClr val="000000"/>
                          </a:solidFill>
                          <a:effectLst/>
                          <a:latin typeface="Calibri" panose="020F0502020204030204" pitchFamily="34" charset="0"/>
                        </a:rPr>
                        <a:t>8 731</a:t>
                      </a:r>
                    </a:p>
                  </a:txBody>
                  <a:tcPr marL="36000" marR="36000" marT="7200" marB="7200" anchor="b"/>
                </a:tc>
                <a:tc>
                  <a:txBody>
                    <a:bodyPr/>
                    <a:lstStyle/>
                    <a:p>
                      <a:pPr algn="r" fontAlgn="b"/>
                      <a:r>
                        <a:rPr lang="fi-FI" sz="1100" b="0" i="0" u="none" strike="noStrike">
                          <a:solidFill>
                            <a:srgbClr val="000000"/>
                          </a:solidFill>
                          <a:effectLst/>
                          <a:latin typeface="Calibri" panose="020F0502020204030204" pitchFamily="34" charset="0"/>
                        </a:rPr>
                        <a:t>8 705</a:t>
                      </a:r>
                    </a:p>
                  </a:txBody>
                  <a:tcPr marL="36000" marR="36000" marT="7200" marB="7200" anchor="b"/>
                </a:tc>
                <a:tc>
                  <a:txBody>
                    <a:bodyPr/>
                    <a:lstStyle/>
                    <a:p>
                      <a:pPr algn="r" fontAlgn="b"/>
                      <a:r>
                        <a:rPr lang="fi-FI" sz="1100" b="0" i="0" u="none" strike="noStrike">
                          <a:solidFill>
                            <a:srgbClr val="000000"/>
                          </a:solidFill>
                          <a:effectLst/>
                          <a:latin typeface="Calibri" panose="020F0502020204030204" pitchFamily="34" charset="0"/>
                        </a:rPr>
                        <a:t>5 015</a:t>
                      </a:r>
                    </a:p>
                  </a:txBody>
                  <a:tcPr marL="36000" marR="36000" marT="7200" marB="7200" anchor="b"/>
                </a:tc>
                <a:tc>
                  <a:txBody>
                    <a:bodyPr/>
                    <a:lstStyle/>
                    <a:p>
                      <a:pPr algn="r" fontAlgn="b"/>
                      <a:r>
                        <a:rPr lang="fi-FI" sz="1100" b="0" i="0" u="none" strike="noStrike">
                          <a:solidFill>
                            <a:srgbClr val="000000"/>
                          </a:solidFill>
                          <a:effectLst/>
                          <a:latin typeface="Calibri" panose="020F0502020204030204" pitchFamily="34" charset="0"/>
                        </a:rPr>
                        <a:t>5 021</a:t>
                      </a:r>
                    </a:p>
                  </a:txBody>
                  <a:tcPr marL="36000" marR="36000" marT="7200" marB="7200" anchor="b"/>
                </a:tc>
                <a:tc>
                  <a:txBody>
                    <a:bodyPr/>
                    <a:lstStyle/>
                    <a:p>
                      <a:pPr algn="r" fontAlgn="b"/>
                      <a:r>
                        <a:rPr lang="fi-FI" sz="1100" b="0" i="0" u="none" strike="noStrike">
                          <a:solidFill>
                            <a:srgbClr val="000000"/>
                          </a:solidFill>
                          <a:effectLst/>
                          <a:latin typeface="Calibri" panose="020F0502020204030204" pitchFamily="34" charset="0"/>
                        </a:rPr>
                        <a:t>916</a:t>
                      </a:r>
                    </a:p>
                  </a:txBody>
                  <a:tcPr marL="36000" marR="36000" marT="7200" marB="7200" anchor="b"/>
                </a:tc>
                <a:tc>
                  <a:txBody>
                    <a:bodyPr/>
                    <a:lstStyle/>
                    <a:p>
                      <a:pPr algn="r" fontAlgn="b"/>
                      <a:r>
                        <a:rPr lang="fi-FI" sz="1100" b="0" i="0" u="none" strike="noStrike">
                          <a:solidFill>
                            <a:srgbClr val="000000"/>
                          </a:solidFill>
                          <a:effectLst/>
                          <a:latin typeface="Calibri" panose="020F0502020204030204" pitchFamily="34" charset="0"/>
                        </a:rPr>
                        <a:t>933</a:t>
                      </a:r>
                    </a:p>
                  </a:txBody>
                  <a:tcPr marL="36000" marR="36000" marT="7200" marB="7200" anchor="b"/>
                </a:tc>
                <a:tc>
                  <a:txBody>
                    <a:bodyPr/>
                    <a:lstStyle/>
                    <a:p>
                      <a:pPr algn="r" fontAlgn="b"/>
                      <a:r>
                        <a:rPr lang="fi-FI" sz="1100" b="0" i="0" u="none" strike="noStrike">
                          <a:solidFill>
                            <a:srgbClr val="000000"/>
                          </a:solidFill>
                          <a:effectLst/>
                          <a:latin typeface="Calibri" panose="020F0502020204030204" pitchFamily="34" charset="0"/>
                        </a:rPr>
                        <a:t>930</a:t>
                      </a:r>
                    </a:p>
                  </a:txBody>
                  <a:tcPr marL="36000" marR="36000" marT="7200" marB="7200" anchor="b"/>
                </a:tc>
                <a:tc>
                  <a:txBody>
                    <a:bodyPr/>
                    <a:lstStyle/>
                    <a:p>
                      <a:pPr algn="r" fontAlgn="b"/>
                      <a:r>
                        <a:rPr lang="fi-FI" sz="1100" b="0" i="0" u="none" strike="noStrike">
                          <a:solidFill>
                            <a:srgbClr val="000000"/>
                          </a:solidFill>
                          <a:effectLst/>
                          <a:latin typeface="Calibri" panose="020F0502020204030204" pitchFamily="34" charset="0"/>
                        </a:rPr>
                        <a:t>542</a:t>
                      </a:r>
                    </a:p>
                  </a:txBody>
                  <a:tcPr marL="36000" marR="36000" marT="7200" marB="7200" anchor="b"/>
                </a:tc>
                <a:tc>
                  <a:txBody>
                    <a:bodyPr/>
                    <a:lstStyle/>
                    <a:p>
                      <a:pPr algn="r" fontAlgn="b"/>
                      <a:r>
                        <a:rPr lang="fi-FI" sz="1100" b="0" i="0" u="none" strike="noStrike">
                          <a:solidFill>
                            <a:srgbClr val="000000"/>
                          </a:solidFill>
                          <a:effectLst/>
                          <a:latin typeface="Calibri" panose="020F0502020204030204" pitchFamily="34" charset="0"/>
                        </a:rPr>
                        <a:t>552</a:t>
                      </a:r>
                    </a:p>
                  </a:txBody>
                  <a:tcPr marL="36000" marR="36000" marT="7200" marB="7200" anchor="b"/>
                </a:tc>
                <a:extLst>
                  <a:ext uri="{0D108BD9-81ED-4DB2-BD59-A6C34878D82A}">
                    <a16:rowId xmlns:a16="http://schemas.microsoft.com/office/drawing/2014/main" val="455306341"/>
                  </a:ext>
                </a:extLst>
              </a:tr>
              <a:tr h="234000">
                <a:tc>
                  <a:txBody>
                    <a:bodyPr/>
                    <a:lstStyle/>
                    <a:p>
                      <a:pPr algn="l" fontAlgn="b"/>
                      <a:r>
                        <a:rPr lang="fi-FI" sz="1100" b="0" u="none" strike="noStrike">
                          <a:solidFill>
                            <a:srgbClr val="000000"/>
                          </a:solidFill>
                          <a:effectLst/>
                          <a:latin typeface="Calibri" panose="020F0502020204030204" pitchFamily="34" charset="0"/>
                          <a:cs typeface="Calibri" panose="020F0502020204030204" pitchFamily="34" charset="0"/>
                        </a:rPr>
                        <a:t>Leppävirta         </a:t>
                      </a:r>
                      <a:endParaRPr lang="fi-FI" sz="1100" b="0" i="0" u="none" strike="noStrike">
                        <a:solidFill>
                          <a:srgbClr val="000000"/>
                        </a:solidFill>
                        <a:effectLst/>
                        <a:latin typeface="Calibri" panose="020F0502020204030204" pitchFamily="34" charset="0"/>
                        <a:cs typeface="Calibri" panose="020F0502020204030204" pitchFamily="34" charset="0"/>
                      </a:endParaRPr>
                    </a:p>
                  </a:txBody>
                  <a:tcPr marL="36000" marR="36000" marT="7200" marB="7200" anchor="b"/>
                </a:tc>
                <a:tc>
                  <a:txBody>
                    <a:bodyPr/>
                    <a:lstStyle/>
                    <a:p>
                      <a:pPr algn="r" fontAlgn="b"/>
                      <a:r>
                        <a:rPr lang="fi-FI" sz="1100" b="0" i="0" u="none" strike="noStrike">
                          <a:solidFill>
                            <a:srgbClr val="000000"/>
                          </a:solidFill>
                          <a:effectLst/>
                          <a:latin typeface="Calibri" panose="020F0502020204030204" pitchFamily="34" charset="0"/>
                        </a:rPr>
                        <a:t>5 105</a:t>
                      </a:r>
                    </a:p>
                  </a:txBody>
                  <a:tcPr marL="36000" marR="36000" marT="7200" marB="7200" anchor="b"/>
                </a:tc>
                <a:tc>
                  <a:txBody>
                    <a:bodyPr/>
                    <a:lstStyle/>
                    <a:p>
                      <a:pPr algn="r" fontAlgn="b"/>
                      <a:r>
                        <a:rPr lang="fi-FI" sz="1100" b="0" i="0" u="none" strike="noStrike">
                          <a:solidFill>
                            <a:srgbClr val="000000"/>
                          </a:solidFill>
                          <a:effectLst/>
                          <a:latin typeface="Calibri" panose="020F0502020204030204" pitchFamily="34" charset="0"/>
                        </a:rPr>
                        <a:t>5 248</a:t>
                      </a:r>
                    </a:p>
                  </a:txBody>
                  <a:tcPr marL="36000" marR="36000" marT="7200" marB="7200" anchor="b"/>
                </a:tc>
                <a:tc>
                  <a:txBody>
                    <a:bodyPr/>
                    <a:lstStyle/>
                    <a:p>
                      <a:pPr algn="r" fontAlgn="b"/>
                      <a:r>
                        <a:rPr lang="fi-FI" sz="1100" b="0" i="0" u="none" strike="noStrike">
                          <a:solidFill>
                            <a:srgbClr val="000000"/>
                          </a:solidFill>
                          <a:effectLst/>
                          <a:latin typeface="Calibri" panose="020F0502020204030204" pitchFamily="34" charset="0"/>
                        </a:rPr>
                        <a:t>4 519</a:t>
                      </a:r>
                    </a:p>
                  </a:txBody>
                  <a:tcPr marL="36000" marR="36000" marT="7200" marB="7200" anchor="b"/>
                </a:tc>
                <a:tc>
                  <a:txBody>
                    <a:bodyPr/>
                    <a:lstStyle/>
                    <a:p>
                      <a:pPr algn="r" fontAlgn="b"/>
                      <a:r>
                        <a:rPr lang="fi-FI" sz="1100" b="0" i="0" u="none" strike="noStrike">
                          <a:solidFill>
                            <a:srgbClr val="000000"/>
                          </a:solidFill>
                          <a:effectLst/>
                          <a:latin typeface="Calibri" panose="020F0502020204030204" pitchFamily="34" charset="0"/>
                        </a:rPr>
                        <a:t>2 307</a:t>
                      </a:r>
                    </a:p>
                  </a:txBody>
                  <a:tcPr marL="36000" marR="36000" marT="7200" marB="7200" anchor="b"/>
                </a:tc>
                <a:tc>
                  <a:txBody>
                    <a:bodyPr/>
                    <a:lstStyle/>
                    <a:p>
                      <a:pPr algn="r" fontAlgn="b"/>
                      <a:r>
                        <a:rPr lang="fi-FI" sz="1100" b="0" i="0" u="none" strike="noStrike">
                          <a:solidFill>
                            <a:srgbClr val="000000"/>
                          </a:solidFill>
                          <a:effectLst/>
                          <a:latin typeface="Calibri" panose="020F0502020204030204" pitchFamily="34" charset="0"/>
                        </a:rPr>
                        <a:t>2 614</a:t>
                      </a:r>
                    </a:p>
                  </a:txBody>
                  <a:tcPr marL="36000" marR="36000" marT="7200" marB="7200" anchor="b"/>
                </a:tc>
                <a:tc>
                  <a:txBody>
                    <a:bodyPr/>
                    <a:lstStyle/>
                    <a:p>
                      <a:pPr algn="r" fontAlgn="b"/>
                      <a:r>
                        <a:rPr lang="fi-FI" sz="1100" b="0" i="0" u="none" strike="noStrike">
                          <a:solidFill>
                            <a:srgbClr val="000000"/>
                          </a:solidFill>
                          <a:effectLst/>
                          <a:latin typeface="Calibri" panose="020F0502020204030204" pitchFamily="34" charset="0"/>
                        </a:rPr>
                        <a:t>543</a:t>
                      </a:r>
                    </a:p>
                  </a:txBody>
                  <a:tcPr marL="36000" marR="36000" marT="7200" marB="7200" anchor="b"/>
                </a:tc>
                <a:tc>
                  <a:txBody>
                    <a:bodyPr/>
                    <a:lstStyle/>
                    <a:p>
                      <a:pPr algn="r" fontAlgn="b"/>
                      <a:r>
                        <a:rPr lang="fi-FI" sz="1100" b="0" i="0" u="none" strike="noStrike">
                          <a:solidFill>
                            <a:srgbClr val="000000"/>
                          </a:solidFill>
                          <a:effectLst/>
                          <a:latin typeface="Calibri" panose="020F0502020204030204" pitchFamily="34" charset="0"/>
                        </a:rPr>
                        <a:t>558</a:t>
                      </a:r>
                    </a:p>
                  </a:txBody>
                  <a:tcPr marL="36000" marR="36000" marT="7200" marB="7200" anchor="b"/>
                </a:tc>
                <a:tc>
                  <a:txBody>
                    <a:bodyPr/>
                    <a:lstStyle/>
                    <a:p>
                      <a:pPr algn="r" fontAlgn="b"/>
                      <a:r>
                        <a:rPr lang="fi-FI" sz="1100" b="0" i="0" u="none" strike="noStrike">
                          <a:solidFill>
                            <a:srgbClr val="000000"/>
                          </a:solidFill>
                          <a:effectLst/>
                          <a:latin typeface="Calibri" panose="020F0502020204030204" pitchFamily="34" charset="0"/>
                        </a:rPr>
                        <a:t>481</a:t>
                      </a:r>
                    </a:p>
                  </a:txBody>
                  <a:tcPr marL="36000" marR="36000" marT="7200" marB="7200" anchor="b"/>
                </a:tc>
                <a:tc>
                  <a:txBody>
                    <a:bodyPr/>
                    <a:lstStyle/>
                    <a:p>
                      <a:pPr algn="r" fontAlgn="b"/>
                      <a:r>
                        <a:rPr lang="fi-FI" sz="1100" b="0" i="0" u="none" strike="noStrike">
                          <a:solidFill>
                            <a:srgbClr val="000000"/>
                          </a:solidFill>
                          <a:effectLst/>
                          <a:latin typeface="Calibri" panose="020F0502020204030204" pitchFamily="34" charset="0"/>
                        </a:rPr>
                        <a:t>249</a:t>
                      </a:r>
                    </a:p>
                  </a:txBody>
                  <a:tcPr marL="36000" marR="36000" marT="7200" marB="7200" anchor="b"/>
                </a:tc>
                <a:tc>
                  <a:txBody>
                    <a:bodyPr/>
                    <a:lstStyle/>
                    <a:p>
                      <a:pPr algn="r" fontAlgn="b"/>
                      <a:r>
                        <a:rPr lang="fi-FI" sz="1100" b="0" i="0" u="none" strike="noStrike">
                          <a:solidFill>
                            <a:srgbClr val="000000"/>
                          </a:solidFill>
                          <a:effectLst/>
                          <a:latin typeface="Calibri" panose="020F0502020204030204" pitchFamily="34" charset="0"/>
                        </a:rPr>
                        <a:t>285</a:t>
                      </a:r>
                    </a:p>
                  </a:txBody>
                  <a:tcPr marL="36000" marR="36000" marT="7200" marB="7200" anchor="b"/>
                </a:tc>
                <a:extLst>
                  <a:ext uri="{0D108BD9-81ED-4DB2-BD59-A6C34878D82A}">
                    <a16:rowId xmlns:a16="http://schemas.microsoft.com/office/drawing/2014/main" val="1261528087"/>
                  </a:ext>
                </a:extLst>
              </a:tr>
              <a:tr h="234000">
                <a:tc>
                  <a:txBody>
                    <a:bodyPr/>
                    <a:lstStyle/>
                    <a:p>
                      <a:pPr algn="l" fontAlgn="b"/>
                      <a:r>
                        <a:rPr lang="fi-FI" sz="1100" b="0" u="none" strike="noStrike" dirty="0">
                          <a:solidFill>
                            <a:srgbClr val="000000"/>
                          </a:solidFill>
                          <a:effectLst/>
                          <a:latin typeface="Calibri" panose="020F0502020204030204" pitchFamily="34" charset="0"/>
                          <a:cs typeface="Calibri" panose="020F0502020204030204" pitchFamily="34" charset="0"/>
                        </a:rPr>
                        <a:t>Pielavesi          </a:t>
                      </a:r>
                      <a:endParaRPr lang="fi-FI" sz="1100" b="0" i="0" u="none" strike="noStrike" dirty="0">
                        <a:solidFill>
                          <a:srgbClr val="000000"/>
                        </a:solidFill>
                        <a:effectLst/>
                        <a:latin typeface="Calibri" panose="020F0502020204030204" pitchFamily="34" charset="0"/>
                        <a:cs typeface="Calibri" panose="020F0502020204030204" pitchFamily="34" charset="0"/>
                      </a:endParaRPr>
                    </a:p>
                  </a:txBody>
                  <a:tcPr marL="36000" marR="36000" marT="7200" marB="7200" anchor="b"/>
                </a:tc>
                <a:tc>
                  <a:txBody>
                    <a:bodyPr/>
                    <a:lstStyle/>
                    <a:p>
                      <a:pPr algn="r" fontAlgn="b"/>
                      <a:r>
                        <a:rPr lang="fi-FI" sz="1100" b="0" i="0" u="none" strike="noStrike">
                          <a:solidFill>
                            <a:srgbClr val="000000"/>
                          </a:solidFill>
                          <a:effectLst/>
                          <a:latin typeface="Calibri" panose="020F0502020204030204" pitchFamily="34" charset="0"/>
                        </a:rPr>
                        <a:t>4 795</a:t>
                      </a:r>
                    </a:p>
                  </a:txBody>
                  <a:tcPr marL="36000" marR="36000" marT="7200" marB="7200" anchor="b"/>
                </a:tc>
                <a:tc>
                  <a:txBody>
                    <a:bodyPr/>
                    <a:lstStyle/>
                    <a:p>
                      <a:pPr algn="r" fontAlgn="b"/>
                      <a:r>
                        <a:rPr lang="fi-FI" sz="1100" b="0" i="0" u="none" strike="noStrike">
                          <a:solidFill>
                            <a:srgbClr val="000000"/>
                          </a:solidFill>
                          <a:effectLst/>
                          <a:latin typeface="Calibri" panose="020F0502020204030204" pitchFamily="34" charset="0"/>
                        </a:rPr>
                        <a:t>4 882</a:t>
                      </a:r>
                    </a:p>
                  </a:txBody>
                  <a:tcPr marL="36000" marR="36000" marT="7200" marB="7200" anchor="b"/>
                </a:tc>
                <a:tc>
                  <a:txBody>
                    <a:bodyPr/>
                    <a:lstStyle/>
                    <a:p>
                      <a:pPr algn="r" fontAlgn="b"/>
                      <a:r>
                        <a:rPr lang="fi-FI" sz="1100" b="0" i="0" u="none" strike="noStrike">
                          <a:solidFill>
                            <a:srgbClr val="000000"/>
                          </a:solidFill>
                          <a:effectLst/>
                          <a:latin typeface="Calibri" panose="020F0502020204030204" pitchFamily="34" charset="0"/>
                        </a:rPr>
                        <a:t>4 626</a:t>
                      </a:r>
                    </a:p>
                  </a:txBody>
                  <a:tcPr marL="36000" marR="36000" marT="7200" marB="7200" anchor="b"/>
                </a:tc>
                <a:tc>
                  <a:txBody>
                    <a:bodyPr/>
                    <a:lstStyle/>
                    <a:p>
                      <a:pPr algn="r" fontAlgn="b"/>
                      <a:r>
                        <a:rPr lang="fi-FI" sz="1100" b="0" i="0" u="none" strike="noStrike">
                          <a:solidFill>
                            <a:srgbClr val="000000"/>
                          </a:solidFill>
                          <a:effectLst/>
                          <a:latin typeface="Calibri" panose="020F0502020204030204" pitchFamily="34" charset="0"/>
                        </a:rPr>
                        <a:t>1 874</a:t>
                      </a:r>
                    </a:p>
                  </a:txBody>
                  <a:tcPr marL="36000" marR="36000" marT="7200" marB="7200" anchor="b"/>
                </a:tc>
                <a:tc>
                  <a:txBody>
                    <a:bodyPr/>
                    <a:lstStyle/>
                    <a:p>
                      <a:pPr algn="r" fontAlgn="b"/>
                      <a:r>
                        <a:rPr lang="fi-FI" sz="1100" b="0" i="0" u="none" strike="noStrike">
                          <a:solidFill>
                            <a:srgbClr val="000000"/>
                          </a:solidFill>
                          <a:effectLst/>
                          <a:latin typeface="Calibri" panose="020F0502020204030204" pitchFamily="34" charset="0"/>
                        </a:rPr>
                        <a:t>2 281</a:t>
                      </a:r>
                    </a:p>
                  </a:txBody>
                  <a:tcPr marL="36000" marR="36000" marT="7200" marB="7200" anchor="b"/>
                </a:tc>
                <a:tc>
                  <a:txBody>
                    <a:bodyPr/>
                    <a:lstStyle/>
                    <a:p>
                      <a:pPr algn="r" fontAlgn="b"/>
                      <a:r>
                        <a:rPr lang="fi-FI" sz="1100" b="0" i="0" u="none" strike="noStrike">
                          <a:solidFill>
                            <a:srgbClr val="000000"/>
                          </a:solidFill>
                          <a:effectLst/>
                          <a:latin typeface="Calibri" panose="020F0502020204030204" pitchFamily="34" charset="0"/>
                        </a:rPr>
                        <a:t>1 110</a:t>
                      </a:r>
                    </a:p>
                  </a:txBody>
                  <a:tcPr marL="36000" marR="36000" marT="7200" marB="7200" anchor="b"/>
                </a:tc>
                <a:tc>
                  <a:txBody>
                    <a:bodyPr/>
                    <a:lstStyle/>
                    <a:p>
                      <a:pPr algn="r" fontAlgn="b"/>
                      <a:r>
                        <a:rPr lang="fi-FI" sz="1100" b="0" i="0" u="none" strike="noStrike">
                          <a:solidFill>
                            <a:srgbClr val="000000"/>
                          </a:solidFill>
                          <a:effectLst/>
                          <a:latin typeface="Calibri" panose="020F0502020204030204" pitchFamily="34" charset="0"/>
                        </a:rPr>
                        <a:t>1 130</a:t>
                      </a:r>
                    </a:p>
                  </a:txBody>
                  <a:tcPr marL="36000" marR="36000" marT="7200" marB="7200" anchor="b"/>
                </a:tc>
                <a:tc>
                  <a:txBody>
                    <a:bodyPr/>
                    <a:lstStyle/>
                    <a:p>
                      <a:pPr algn="r" fontAlgn="b"/>
                      <a:r>
                        <a:rPr lang="fi-FI" sz="1100" b="0" i="0" u="none" strike="noStrike">
                          <a:solidFill>
                            <a:srgbClr val="000000"/>
                          </a:solidFill>
                          <a:effectLst/>
                          <a:latin typeface="Calibri" panose="020F0502020204030204" pitchFamily="34" charset="0"/>
                        </a:rPr>
                        <a:t>1 071</a:t>
                      </a:r>
                    </a:p>
                  </a:txBody>
                  <a:tcPr marL="36000" marR="36000" marT="7200" marB="7200" anchor="b"/>
                </a:tc>
                <a:tc>
                  <a:txBody>
                    <a:bodyPr/>
                    <a:lstStyle/>
                    <a:p>
                      <a:pPr algn="r" fontAlgn="b"/>
                      <a:r>
                        <a:rPr lang="fi-FI" sz="1100" b="0" i="0" u="none" strike="noStrike">
                          <a:solidFill>
                            <a:srgbClr val="000000"/>
                          </a:solidFill>
                          <a:effectLst/>
                          <a:latin typeface="Calibri" panose="020F0502020204030204" pitchFamily="34" charset="0"/>
                        </a:rPr>
                        <a:t>439</a:t>
                      </a:r>
                    </a:p>
                  </a:txBody>
                  <a:tcPr marL="36000" marR="36000" marT="7200" marB="7200" anchor="b"/>
                </a:tc>
                <a:tc>
                  <a:txBody>
                    <a:bodyPr/>
                    <a:lstStyle/>
                    <a:p>
                      <a:pPr algn="r" fontAlgn="b"/>
                      <a:r>
                        <a:rPr lang="fi-FI" sz="1100" b="0" i="0" u="none" strike="noStrike">
                          <a:solidFill>
                            <a:srgbClr val="000000"/>
                          </a:solidFill>
                          <a:effectLst/>
                          <a:latin typeface="Calibri" panose="020F0502020204030204" pitchFamily="34" charset="0"/>
                        </a:rPr>
                        <a:t>551</a:t>
                      </a:r>
                    </a:p>
                  </a:txBody>
                  <a:tcPr marL="36000" marR="36000" marT="7200" marB="7200" anchor="b"/>
                </a:tc>
                <a:extLst>
                  <a:ext uri="{0D108BD9-81ED-4DB2-BD59-A6C34878D82A}">
                    <a16:rowId xmlns:a16="http://schemas.microsoft.com/office/drawing/2014/main" val="1005159816"/>
                  </a:ext>
                </a:extLst>
              </a:tr>
              <a:tr h="234000">
                <a:tc>
                  <a:txBody>
                    <a:bodyPr/>
                    <a:lstStyle/>
                    <a:p>
                      <a:pPr algn="l" fontAlgn="b"/>
                      <a:r>
                        <a:rPr lang="fi-FI" sz="1100" b="0" u="none" strike="noStrike" dirty="0">
                          <a:solidFill>
                            <a:srgbClr val="000000"/>
                          </a:solidFill>
                          <a:effectLst/>
                          <a:latin typeface="Calibri" panose="020F0502020204030204" pitchFamily="34" charset="0"/>
                          <a:cs typeface="Calibri" panose="020F0502020204030204" pitchFamily="34" charset="0"/>
                        </a:rPr>
                        <a:t>Rautalampi         </a:t>
                      </a:r>
                      <a:endParaRPr lang="fi-FI" sz="1100" b="0" i="0" u="none" strike="noStrike" dirty="0">
                        <a:solidFill>
                          <a:srgbClr val="000000"/>
                        </a:solidFill>
                        <a:effectLst/>
                        <a:latin typeface="Calibri" panose="020F0502020204030204" pitchFamily="34" charset="0"/>
                        <a:cs typeface="Calibri" panose="020F0502020204030204" pitchFamily="34" charset="0"/>
                      </a:endParaRPr>
                    </a:p>
                  </a:txBody>
                  <a:tcPr marL="36000" marR="36000" marT="7200" marB="7200" anchor="b"/>
                </a:tc>
                <a:tc>
                  <a:txBody>
                    <a:bodyPr/>
                    <a:lstStyle/>
                    <a:p>
                      <a:pPr algn="r" fontAlgn="b"/>
                      <a:r>
                        <a:rPr lang="fi-FI" sz="1100" b="0" i="0" u="none" strike="noStrike">
                          <a:solidFill>
                            <a:srgbClr val="000000"/>
                          </a:solidFill>
                          <a:effectLst/>
                          <a:latin typeface="Calibri" panose="020F0502020204030204" pitchFamily="34" charset="0"/>
                        </a:rPr>
                        <a:t>3 024</a:t>
                      </a:r>
                    </a:p>
                  </a:txBody>
                  <a:tcPr marL="36000" marR="36000" marT="7200" marB="7200" anchor="b"/>
                </a:tc>
                <a:tc>
                  <a:txBody>
                    <a:bodyPr/>
                    <a:lstStyle/>
                    <a:p>
                      <a:pPr algn="r" fontAlgn="b"/>
                      <a:r>
                        <a:rPr lang="fi-FI" sz="1100" b="0" i="0" u="none" strike="noStrike">
                          <a:solidFill>
                            <a:srgbClr val="000000"/>
                          </a:solidFill>
                          <a:effectLst/>
                          <a:latin typeface="Calibri" panose="020F0502020204030204" pitchFamily="34" charset="0"/>
                        </a:rPr>
                        <a:t>3 047</a:t>
                      </a:r>
                    </a:p>
                  </a:txBody>
                  <a:tcPr marL="36000" marR="36000" marT="7200" marB="7200" anchor="b"/>
                </a:tc>
                <a:tc>
                  <a:txBody>
                    <a:bodyPr/>
                    <a:lstStyle/>
                    <a:p>
                      <a:pPr algn="r" fontAlgn="b"/>
                      <a:r>
                        <a:rPr lang="fi-FI" sz="1100" b="0" i="0" u="none" strike="noStrike">
                          <a:solidFill>
                            <a:srgbClr val="000000"/>
                          </a:solidFill>
                          <a:effectLst/>
                          <a:latin typeface="Calibri" panose="020F0502020204030204" pitchFamily="34" charset="0"/>
                        </a:rPr>
                        <a:t>2 897</a:t>
                      </a:r>
                    </a:p>
                  </a:txBody>
                  <a:tcPr marL="36000" marR="36000" marT="7200" marB="7200" anchor="b"/>
                </a:tc>
                <a:tc>
                  <a:txBody>
                    <a:bodyPr/>
                    <a:lstStyle/>
                    <a:p>
                      <a:pPr algn="r" fontAlgn="b"/>
                      <a:r>
                        <a:rPr lang="fi-FI" sz="1100" b="0" i="0" u="none" strike="noStrike">
                          <a:solidFill>
                            <a:srgbClr val="000000"/>
                          </a:solidFill>
                          <a:effectLst/>
                          <a:latin typeface="Calibri" panose="020F0502020204030204" pitchFamily="34" charset="0"/>
                        </a:rPr>
                        <a:t>1 319</a:t>
                      </a:r>
                    </a:p>
                  </a:txBody>
                  <a:tcPr marL="36000" marR="36000" marT="7200" marB="7200" anchor="b"/>
                </a:tc>
                <a:tc>
                  <a:txBody>
                    <a:bodyPr/>
                    <a:lstStyle/>
                    <a:p>
                      <a:pPr algn="r" fontAlgn="b"/>
                      <a:r>
                        <a:rPr lang="fi-FI" sz="1100" b="0" i="0" u="none" strike="noStrike">
                          <a:solidFill>
                            <a:srgbClr val="000000"/>
                          </a:solidFill>
                          <a:effectLst/>
                          <a:latin typeface="Calibri" panose="020F0502020204030204" pitchFamily="34" charset="0"/>
                        </a:rPr>
                        <a:t>1 397</a:t>
                      </a:r>
                    </a:p>
                  </a:txBody>
                  <a:tcPr marL="36000" marR="36000" marT="7200" marB="7200" anchor="b"/>
                </a:tc>
                <a:tc>
                  <a:txBody>
                    <a:bodyPr/>
                    <a:lstStyle/>
                    <a:p>
                      <a:pPr algn="r" fontAlgn="b"/>
                      <a:r>
                        <a:rPr lang="fi-FI" sz="1100" b="0" i="0" u="none" strike="noStrike">
                          <a:solidFill>
                            <a:srgbClr val="000000"/>
                          </a:solidFill>
                          <a:effectLst/>
                          <a:latin typeface="Calibri" panose="020F0502020204030204" pitchFamily="34" charset="0"/>
                        </a:rPr>
                        <a:t>990</a:t>
                      </a:r>
                    </a:p>
                  </a:txBody>
                  <a:tcPr marL="36000" marR="36000" marT="7200" marB="7200" anchor="b"/>
                </a:tc>
                <a:tc>
                  <a:txBody>
                    <a:bodyPr/>
                    <a:lstStyle/>
                    <a:p>
                      <a:pPr algn="r" fontAlgn="b"/>
                      <a:r>
                        <a:rPr lang="fi-FI" sz="1100" b="0" i="0" u="none" strike="noStrike">
                          <a:solidFill>
                            <a:srgbClr val="000000"/>
                          </a:solidFill>
                          <a:effectLst/>
                          <a:latin typeface="Calibri" panose="020F0502020204030204" pitchFamily="34" charset="0"/>
                        </a:rPr>
                        <a:t>998</a:t>
                      </a:r>
                    </a:p>
                  </a:txBody>
                  <a:tcPr marL="36000" marR="36000" marT="7200" marB="7200" anchor="b"/>
                </a:tc>
                <a:tc>
                  <a:txBody>
                    <a:bodyPr/>
                    <a:lstStyle/>
                    <a:p>
                      <a:pPr algn="r" fontAlgn="b"/>
                      <a:r>
                        <a:rPr lang="fi-FI" sz="1100" b="0" i="0" u="none" strike="noStrike">
                          <a:solidFill>
                            <a:srgbClr val="000000"/>
                          </a:solidFill>
                          <a:effectLst/>
                          <a:latin typeface="Calibri" panose="020F0502020204030204" pitchFamily="34" charset="0"/>
                        </a:rPr>
                        <a:t>949</a:t>
                      </a:r>
                    </a:p>
                  </a:txBody>
                  <a:tcPr marL="36000" marR="36000" marT="7200" marB="7200" anchor="b"/>
                </a:tc>
                <a:tc>
                  <a:txBody>
                    <a:bodyPr/>
                    <a:lstStyle/>
                    <a:p>
                      <a:pPr algn="r" fontAlgn="b"/>
                      <a:r>
                        <a:rPr lang="fi-FI" sz="1100" b="0" i="0" u="none" strike="noStrike">
                          <a:solidFill>
                            <a:srgbClr val="000000"/>
                          </a:solidFill>
                          <a:effectLst/>
                          <a:latin typeface="Calibri" panose="020F0502020204030204" pitchFamily="34" charset="0"/>
                        </a:rPr>
                        <a:t>435</a:t>
                      </a:r>
                    </a:p>
                  </a:txBody>
                  <a:tcPr marL="36000" marR="36000" marT="7200" marB="7200" anchor="b"/>
                </a:tc>
                <a:tc>
                  <a:txBody>
                    <a:bodyPr/>
                    <a:lstStyle/>
                    <a:p>
                      <a:pPr algn="r" fontAlgn="b"/>
                      <a:r>
                        <a:rPr lang="fi-FI" sz="1100" b="0" i="0" u="none" strike="noStrike">
                          <a:solidFill>
                            <a:srgbClr val="000000"/>
                          </a:solidFill>
                          <a:effectLst/>
                          <a:latin typeface="Calibri" panose="020F0502020204030204" pitchFamily="34" charset="0"/>
                        </a:rPr>
                        <a:t>471</a:t>
                      </a:r>
                    </a:p>
                  </a:txBody>
                  <a:tcPr marL="36000" marR="36000" marT="7200" marB="7200" anchor="b"/>
                </a:tc>
                <a:extLst>
                  <a:ext uri="{0D108BD9-81ED-4DB2-BD59-A6C34878D82A}">
                    <a16:rowId xmlns:a16="http://schemas.microsoft.com/office/drawing/2014/main" val="2432361618"/>
                  </a:ext>
                </a:extLst>
              </a:tr>
              <a:tr h="234000">
                <a:tc>
                  <a:txBody>
                    <a:bodyPr/>
                    <a:lstStyle/>
                    <a:p>
                      <a:pPr algn="l" fontAlgn="b"/>
                      <a:r>
                        <a:rPr lang="fi-FI" sz="1100" b="0" u="none" strike="noStrike" dirty="0">
                          <a:solidFill>
                            <a:srgbClr val="000000"/>
                          </a:solidFill>
                          <a:effectLst/>
                          <a:latin typeface="Calibri" panose="020F0502020204030204" pitchFamily="34" charset="0"/>
                          <a:cs typeface="Calibri" panose="020F0502020204030204" pitchFamily="34" charset="0"/>
                        </a:rPr>
                        <a:t>Rautavaara         </a:t>
                      </a:r>
                      <a:endParaRPr lang="fi-FI" sz="1100" b="0" i="0" u="none" strike="noStrike" dirty="0">
                        <a:solidFill>
                          <a:srgbClr val="000000"/>
                        </a:solidFill>
                        <a:effectLst/>
                        <a:latin typeface="Calibri" panose="020F0502020204030204" pitchFamily="34" charset="0"/>
                        <a:cs typeface="Calibri" panose="020F0502020204030204" pitchFamily="34" charset="0"/>
                      </a:endParaRPr>
                    </a:p>
                  </a:txBody>
                  <a:tcPr marL="36000" marR="36000" marT="7200" marB="7200" anchor="b"/>
                </a:tc>
                <a:tc>
                  <a:txBody>
                    <a:bodyPr/>
                    <a:lstStyle/>
                    <a:p>
                      <a:pPr algn="r" fontAlgn="b"/>
                      <a:r>
                        <a:rPr lang="fi-FI" sz="1100" b="0" i="0" u="none" strike="noStrike">
                          <a:solidFill>
                            <a:srgbClr val="000000"/>
                          </a:solidFill>
                          <a:effectLst/>
                          <a:latin typeface="Calibri" panose="020F0502020204030204" pitchFamily="34" charset="0"/>
                        </a:rPr>
                        <a:t>1 296</a:t>
                      </a:r>
                    </a:p>
                  </a:txBody>
                  <a:tcPr marL="36000" marR="36000" marT="7200" marB="7200" anchor="b"/>
                </a:tc>
                <a:tc>
                  <a:txBody>
                    <a:bodyPr/>
                    <a:lstStyle/>
                    <a:p>
                      <a:pPr algn="r" fontAlgn="b"/>
                      <a:r>
                        <a:rPr lang="fi-FI" sz="1100" b="0" i="0" u="none" strike="noStrike">
                          <a:solidFill>
                            <a:srgbClr val="000000"/>
                          </a:solidFill>
                          <a:effectLst/>
                          <a:latin typeface="Calibri" panose="020F0502020204030204" pitchFamily="34" charset="0"/>
                        </a:rPr>
                        <a:t>1 312</a:t>
                      </a:r>
                    </a:p>
                  </a:txBody>
                  <a:tcPr marL="36000" marR="36000" marT="7200" marB="7200" anchor="b"/>
                </a:tc>
                <a:tc>
                  <a:txBody>
                    <a:bodyPr/>
                    <a:lstStyle/>
                    <a:p>
                      <a:pPr algn="r" fontAlgn="b"/>
                      <a:r>
                        <a:rPr lang="fi-FI" sz="1100" b="0" i="0" u="none" strike="noStrike">
                          <a:solidFill>
                            <a:srgbClr val="000000"/>
                          </a:solidFill>
                          <a:effectLst/>
                          <a:latin typeface="Calibri" panose="020F0502020204030204" pitchFamily="34" charset="0"/>
                        </a:rPr>
                        <a:t>887</a:t>
                      </a:r>
                    </a:p>
                  </a:txBody>
                  <a:tcPr marL="36000" marR="36000" marT="7200" marB="7200" anchor="b"/>
                </a:tc>
                <a:tc>
                  <a:txBody>
                    <a:bodyPr/>
                    <a:lstStyle/>
                    <a:p>
                      <a:pPr algn="r" fontAlgn="b"/>
                      <a:r>
                        <a:rPr lang="fi-FI" sz="1100" b="0" i="0" u="none" strike="noStrike">
                          <a:solidFill>
                            <a:srgbClr val="000000"/>
                          </a:solidFill>
                          <a:effectLst/>
                          <a:latin typeface="Calibri" panose="020F0502020204030204" pitchFamily="34" charset="0"/>
                        </a:rPr>
                        <a:t>-31</a:t>
                      </a:r>
                    </a:p>
                  </a:txBody>
                  <a:tcPr marL="36000" marR="36000" marT="7200" marB="7200" anchor="b"/>
                </a:tc>
                <a:tc>
                  <a:txBody>
                    <a:bodyPr/>
                    <a:lstStyle/>
                    <a:p>
                      <a:pPr algn="r" fontAlgn="b"/>
                      <a:r>
                        <a:rPr lang="fi-FI" sz="1100" b="0" i="0" u="none" strike="noStrike">
                          <a:solidFill>
                            <a:srgbClr val="000000"/>
                          </a:solidFill>
                          <a:effectLst/>
                          <a:latin typeface="Calibri" panose="020F0502020204030204" pitchFamily="34" charset="0"/>
                        </a:rPr>
                        <a:t>156</a:t>
                      </a:r>
                    </a:p>
                  </a:txBody>
                  <a:tcPr marL="36000" marR="36000" marT="7200" marB="7200" anchor="b"/>
                </a:tc>
                <a:tc>
                  <a:txBody>
                    <a:bodyPr/>
                    <a:lstStyle/>
                    <a:p>
                      <a:pPr algn="r" fontAlgn="b"/>
                      <a:r>
                        <a:rPr lang="fi-FI" sz="1100" b="0" i="0" u="none" strike="noStrike">
                          <a:solidFill>
                            <a:srgbClr val="000000"/>
                          </a:solidFill>
                          <a:effectLst/>
                          <a:latin typeface="Calibri" panose="020F0502020204030204" pitchFamily="34" charset="0"/>
                        </a:rPr>
                        <a:t>830</a:t>
                      </a:r>
                    </a:p>
                  </a:txBody>
                  <a:tcPr marL="36000" marR="36000" marT="7200" marB="7200" anchor="b"/>
                </a:tc>
                <a:tc>
                  <a:txBody>
                    <a:bodyPr/>
                    <a:lstStyle/>
                    <a:p>
                      <a:pPr algn="r" fontAlgn="b"/>
                      <a:r>
                        <a:rPr lang="fi-FI" sz="1100" b="0" i="0" u="none" strike="noStrike">
                          <a:solidFill>
                            <a:srgbClr val="000000"/>
                          </a:solidFill>
                          <a:effectLst/>
                          <a:latin typeface="Calibri" panose="020F0502020204030204" pitchFamily="34" charset="0"/>
                        </a:rPr>
                        <a:t>840</a:t>
                      </a:r>
                    </a:p>
                  </a:txBody>
                  <a:tcPr marL="36000" marR="36000" marT="7200" marB="7200" anchor="b"/>
                </a:tc>
                <a:tc>
                  <a:txBody>
                    <a:bodyPr/>
                    <a:lstStyle/>
                    <a:p>
                      <a:pPr algn="r" fontAlgn="b"/>
                      <a:r>
                        <a:rPr lang="fi-FI" sz="1100" b="0" i="0" u="none" strike="noStrike">
                          <a:solidFill>
                            <a:srgbClr val="000000"/>
                          </a:solidFill>
                          <a:effectLst/>
                          <a:latin typeface="Calibri" panose="020F0502020204030204" pitchFamily="34" charset="0"/>
                        </a:rPr>
                        <a:t>568</a:t>
                      </a:r>
                    </a:p>
                  </a:txBody>
                  <a:tcPr marL="36000" marR="36000" marT="7200" marB="7200" anchor="b"/>
                </a:tc>
                <a:tc>
                  <a:txBody>
                    <a:bodyPr/>
                    <a:lstStyle/>
                    <a:p>
                      <a:pPr algn="r" fontAlgn="b"/>
                      <a:r>
                        <a:rPr lang="fi-FI" sz="1100" b="0" i="0" u="none" strike="noStrike">
                          <a:solidFill>
                            <a:srgbClr val="000000"/>
                          </a:solidFill>
                          <a:effectLst/>
                          <a:latin typeface="Calibri" panose="020F0502020204030204" pitchFamily="34" charset="0"/>
                        </a:rPr>
                        <a:t>-21</a:t>
                      </a:r>
                    </a:p>
                  </a:txBody>
                  <a:tcPr marL="36000" marR="36000" marT="7200" marB="7200" anchor="b"/>
                </a:tc>
                <a:tc>
                  <a:txBody>
                    <a:bodyPr/>
                    <a:lstStyle/>
                    <a:p>
                      <a:pPr algn="r" fontAlgn="b"/>
                      <a:r>
                        <a:rPr lang="fi-FI" sz="1100" b="0" i="0" u="none" strike="noStrike">
                          <a:solidFill>
                            <a:srgbClr val="000000"/>
                          </a:solidFill>
                          <a:effectLst/>
                          <a:latin typeface="Calibri" panose="020F0502020204030204" pitchFamily="34" charset="0"/>
                        </a:rPr>
                        <a:t>105</a:t>
                      </a:r>
                    </a:p>
                  </a:txBody>
                  <a:tcPr marL="36000" marR="36000" marT="7200" marB="7200" anchor="b"/>
                </a:tc>
                <a:extLst>
                  <a:ext uri="{0D108BD9-81ED-4DB2-BD59-A6C34878D82A}">
                    <a16:rowId xmlns:a16="http://schemas.microsoft.com/office/drawing/2014/main" val="3756294331"/>
                  </a:ext>
                </a:extLst>
              </a:tr>
              <a:tr h="234000">
                <a:tc>
                  <a:txBody>
                    <a:bodyPr/>
                    <a:lstStyle/>
                    <a:p>
                      <a:pPr algn="l" fontAlgn="b"/>
                      <a:r>
                        <a:rPr lang="fi-FI" sz="1100" b="0" u="none" strike="noStrike">
                          <a:solidFill>
                            <a:srgbClr val="000000"/>
                          </a:solidFill>
                          <a:effectLst/>
                          <a:latin typeface="Calibri" panose="020F0502020204030204" pitchFamily="34" charset="0"/>
                          <a:cs typeface="Calibri" panose="020F0502020204030204" pitchFamily="34" charset="0"/>
                        </a:rPr>
                        <a:t>Siilinjärvi        </a:t>
                      </a:r>
                      <a:endParaRPr lang="fi-FI" sz="1100" b="0" i="0" u="none" strike="noStrike">
                        <a:solidFill>
                          <a:srgbClr val="000000"/>
                        </a:solidFill>
                        <a:effectLst/>
                        <a:latin typeface="Calibri" panose="020F0502020204030204" pitchFamily="34" charset="0"/>
                        <a:cs typeface="Calibri" panose="020F0502020204030204" pitchFamily="34" charset="0"/>
                      </a:endParaRPr>
                    </a:p>
                  </a:txBody>
                  <a:tcPr marL="36000" marR="36000" marT="7200" marB="7200" anchor="b"/>
                </a:tc>
                <a:tc>
                  <a:txBody>
                    <a:bodyPr/>
                    <a:lstStyle/>
                    <a:p>
                      <a:pPr algn="r" fontAlgn="b"/>
                      <a:r>
                        <a:rPr lang="fi-FI" sz="1100" b="0" i="0" u="none" strike="noStrike">
                          <a:solidFill>
                            <a:srgbClr val="000000"/>
                          </a:solidFill>
                          <a:effectLst/>
                          <a:latin typeface="Calibri" panose="020F0502020204030204" pitchFamily="34" charset="0"/>
                        </a:rPr>
                        <a:t>5 777</a:t>
                      </a:r>
                    </a:p>
                  </a:txBody>
                  <a:tcPr marL="36000" marR="36000" marT="7200" marB="7200" anchor="b"/>
                </a:tc>
                <a:tc>
                  <a:txBody>
                    <a:bodyPr/>
                    <a:lstStyle/>
                    <a:p>
                      <a:pPr algn="r" fontAlgn="b"/>
                      <a:r>
                        <a:rPr lang="fi-FI" sz="1100" b="0" i="0" u="none" strike="noStrike">
                          <a:solidFill>
                            <a:srgbClr val="000000"/>
                          </a:solidFill>
                          <a:effectLst/>
                          <a:latin typeface="Calibri" panose="020F0502020204030204" pitchFamily="34" charset="0"/>
                        </a:rPr>
                        <a:t>6 123</a:t>
                      </a:r>
                    </a:p>
                  </a:txBody>
                  <a:tcPr marL="36000" marR="36000" marT="7200" marB="7200" anchor="b"/>
                </a:tc>
                <a:tc>
                  <a:txBody>
                    <a:bodyPr/>
                    <a:lstStyle/>
                    <a:p>
                      <a:pPr algn="r" fontAlgn="b"/>
                      <a:r>
                        <a:rPr lang="fi-FI" sz="1100" b="0" i="0" u="none" strike="noStrike">
                          <a:solidFill>
                            <a:srgbClr val="000000"/>
                          </a:solidFill>
                          <a:effectLst/>
                          <a:latin typeface="Calibri" panose="020F0502020204030204" pitchFamily="34" charset="0"/>
                        </a:rPr>
                        <a:t>5 394</a:t>
                      </a:r>
                    </a:p>
                  </a:txBody>
                  <a:tcPr marL="36000" marR="36000" marT="7200" marB="7200" anchor="b"/>
                </a:tc>
                <a:tc>
                  <a:txBody>
                    <a:bodyPr/>
                    <a:lstStyle/>
                    <a:p>
                      <a:pPr algn="r" fontAlgn="b"/>
                      <a:r>
                        <a:rPr lang="fi-FI" sz="1100" b="0" i="0" u="none" strike="noStrike">
                          <a:solidFill>
                            <a:srgbClr val="000000"/>
                          </a:solidFill>
                          <a:effectLst/>
                          <a:latin typeface="Calibri" panose="020F0502020204030204" pitchFamily="34" charset="0"/>
                        </a:rPr>
                        <a:t>4 633</a:t>
                      </a:r>
                    </a:p>
                  </a:txBody>
                  <a:tcPr marL="36000" marR="36000" marT="7200" marB="7200" anchor="b"/>
                </a:tc>
                <a:tc>
                  <a:txBody>
                    <a:bodyPr/>
                    <a:lstStyle/>
                    <a:p>
                      <a:pPr algn="r" fontAlgn="b"/>
                      <a:r>
                        <a:rPr lang="fi-FI" sz="1100" b="0" i="0" u="none" strike="noStrike">
                          <a:solidFill>
                            <a:srgbClr val="000000"/>
                          </a:solidFill>
                          <a:effectLst/>
                          <a:latin typeface="Calibri" panose="020F0502020204030204" pitchFamily="34" charset="0"/>
                        </a:rPr>
                        <a:t>5 011</a:t>
                      </a:r>
                    </a:p>
                  </a:txBody>
                  <a:tcPr marL="36000" marR="36000" marT="7200" marB="7200" anchor="b"/>
                </a:tc>
                <a:tc>
                  <a:txBody>
                    <a:bodyPr/>
                    <a:lstStyle/>
                    <a:p>
                      <a:pPr algn="r" fontAlgn="b"/>
                      <a:r>
                        <a:rPr lang="fi-FI" sz="1100" b="0" i="0" u="none" strike="noStrike">
                          <a:solidFill>
                            <a:srgbClr val="000000"/>
                          </a:solidFill>
                          <a:effectLst/>
                          <a:latin typeface="Calibri" panose="020F0502020204030204" pitchFamily="34" charset="0"/>
                        </a:rPr>
                        <a:t>272</a:t>
                      </a:r>
                    </a:p>
                  </a:txBody>
                  <a:tcPr marL="36000" marR="36000" marT="7200" marB="7200" anchor="b"/>
                </a:tc>
                <a:tc>
                  <a:txBody>
                    <a:bodyPr/>
                    <a:lstStyle/>
                    <a:p>
                      <a:pPr algn="r" fontAlgn="b"/>
                      <a:r>
                        <a:rPr lang="fi-FI" sz="1100" b="0" i="0" u="none" strike="noStrike">
                          <a:solidFill>
                            <a:srgbClr val="000000"/>
                          </a:solidFill>
                          <a:effectLst/>
                          <a:latin typeface="Calibri" panose="020F0502020204030204" pitchFamily="34" charset="0"/>
                        </a:rPr>
                        <a:t>288</a:t>
                      </a:r>
                    </a:p>
                  </a:txBody>
                  <a:tcPr marL="36000" marR="36000" marT="7200" marB="7200" anchor="b"/>
                </a:tc>
                <a:tc>
                  <a:txBody>
                    <a:bodyPr/>
                    <a:lstStyle/>
                    <a:p>
                      <a:pPr algn="r" fontAlgn="b"/>
                      <a:r>
                        <a:rPr lang="fi-FI" sz="1100" b="0" i="0" u="none" strike="noStrike">
                          <a:solidFill>
                            <a:srgbClr val="000000"/>
                          </a:solidFill>
                          <a:effectLst/>
                          <a:latin typeface="Calibri" panose="020F0502020204030204" pitchFamily="34" charset="0"/>
                        </a:rPr>
                        <a:t>254</a:t>
                      </a:r>
                    </a:p>
                  </a:txBody>
                  <a:tcPr marL="36000" marR="36000" marT="7200" marB="7200" anchor="b"/>
                </a:tc>
                <a:tc>
                  <a:txBody>
                    <a:bodyPr/>
                    <a:lstStyle/>
                    <a:p>
                      <a:pPr algn="r" fontAlgn="b"/>
                      <a:r>
                        <a:rPr lang="fi-FI" sz="1100" b="0" i="0" u="none" strike="noStrike">
                          <a:solidFill>
                            <a:srgbClr val="000000"/>
                          </a:solidFill>
                          <a:effectLst/>
                          <a:latin typeface="Calibri" panose="020F0502020204030204" pitchFamily="34" charset="0"/>
                        </a:rPr>
                        <a:t>218</a:t>
                      </a:r>
                    </a:p>
                  </a:txBody>
                  <a:tcPr marL="36000" marR="36000" marT="7200" marB="7200" anchor="b"/>
                </a:tc>
                <a:tc>
                  <a:txBody>
                    <a:bodyPr/>
                    <a:lstStyle/>
                    <a:p>
                      <a:pPr algn="r" fontAlgn="b"/>
                      <a:r>
                        <a:rPr lang="fi-FI" sz="1100" b="0" i="0" u="none" strike="noStrike">
                          <a:solidFill>
                            <a:srgbClr val="000000"/>
                          </a:solidFill>
                          <a:effectLst/>
                          <a:latin typeface="Calibri" panose="020F0502020204030204" pitchFamily="34" charset="0"/>
                        </a:rPr>
                        <a:t>236</a:t>
                      </a:r>
                    </a:p>
                  </a:txBody>
                  <a:tcPr marL="36000" marR="36000" marT="7200" marB="7200" anchor="b"/>
                </a:tc>
                <a:extLst>
                  <a:ext uri="{0D108BD9-81ED-4DB2-BD59-A6C34878D82A}">
                    <a16:rowId xmlns:a16="http://schemas.microsoft.com/office/drawing/2014/main" val="3736994870"/>
                  </a:ext>
                </a:extLst>
              </a:tr>
              <a:tr h="234000">
                <a:tc>
                  <a:txBody>
                    <a:bodyPr/>
                    <a:lstStyle/>
                    <a:p>
                      <a:pPr algn="l" fontAlgn="b"/>
                      <a:r>
                        <a:rPr lang="fi-FI" sz="1100" b="0" u="none" strike="noStrike" dirty="0">
                          <a:solidFill>
                            <a:srgbClr val="000000"/>
                          </a:solidFill>
                          <a:effectLst/>
                          <a:latin typeface="Calibri" panose="020F0502020204030204" pitchFamily="34" charset="0"/>
                          <a:cs typeface="Calibri" panose="020F0502020204030204" pitchFamily="34" charset="0"/>
                        </a:rPr>
                        <a:t>Sonkajärvi         </a:t>
                      </a:r>
                      <a:endParaRPr lang="fi-FI" sz="1100" b="0" i="0" u="none" strike="noStrike" dirty="0">
                        <a:solidFill>
                          <a:srgbClr val="000000"/>
                        </a:solidFill>
                        <a:effectLst/>
                        <a:latin typeface="Calibri" panose="020F0502020204030204" pitchFamily="34" charset="0"/>
                        <a:cs typeface="Calibri" panose="020F0502020204030204" pitchFamily="34" charset="0"/>
                      </a:endParaRPr>
                    </a:p>
                  </a:txBody>
                  <a:tcPr marL="36000" marR="36000" marT="7200" marB="7200" anchor="b"/>
                </a:tc>
                <a:tc>
                  <a:txBody>
                    <a:bodyPr/>
                    <a:lstStyle/>
                    <a:p>
                      <a:pPr algn="r" fontAlgn="b"/>
                      <a:r>
                        <a:rPr lang="fi-FI" sz="1100" b="0" i="0" u="none" strike="noStrike">
                          <a:solidFill>
                            <a:srgbClr val="000000"/>
                          </a:solidFill>
                          <a:effectLst/>
                          <a:latin typeface="Calibri" panose="020F0502020204030204" pitchFamily="34" charset="0"/>
                        </a:rPr>
                        <a:t>3 232</a:t>
                      </a:r>
                    </a:p>
                  </a:txBody>
                  <a:tcPr marL="36000" marR="36000" marT="7200" marB="7200" anchor="b"/>
                </a:tc>
                <a:tc>
                  <a:txBody>
                    <a:bodyPr/>
                    <a:lstStyle/>
                    <a:p>
                      <a:pPr algn="r" fontAlgn="b"/>
                      <a:r>
                        <a:rPr lang="fi-FI" sz="1100" b="0" i="0" u="none" strike="noStrike">
                          <a:solidFill>
                            <a:srgbClr val="000000"/>
                          </a:solidFill>
                          <a:effectLst/>
                          <a:latin typeface="Calibri" panose="020F0502020204030204" pitchFamily="34" charset="0"/>
                        </a:rPr>
                        <a:t>3 207</a:t>
                      </a:r>
                    </a:p>
                  </a:txBody>
                  <a:tcPr marL="36000" marR="36000" marT="7200" marB="7200" anchor="b"/>
                </a:tc>
                <a:tc>
                  <a:txBody>
                    <a:bodyPr/>
                    <a:lstStyle/>
                    <a:p>
                      <a:pPr algn="r" fontAlgn="b"/>
                      <a:r>
                        <a:rPr lang="fi-FI" sz="1100" b="0" i="0" u="none" strike="noStrike">
                          <a:solidFill>
                            <a:srgbClr val="000000"/>
                          </a:solidFill>
                          <a:effectLst/>
                          <a:latin typeface="Calibri" panose="020F0502020204030204" pitchFamily="34" charset="0"/>
                        </a:rPr>
                        <a:t>2 416</a:t>
                      </a:r>
                    </a:p>
                  </a:txBody>
                  <a:tcPr marL="36000" marR="36000" marT="7200" marB="7200" anchor="b"/>
                </a:tc>
                <a:tc>
                  <a:txBody>
                    <a:bodyPr/>
                    <a:lstStyle/>
                    <a:p>
                      <a:pPr algn="r" fontAlgn="b"/>
                      <a:r>
                        <a:rPr lang="fi-FI" sz="1100" b="0" i="0" u="none" strike="noStrike">
                          <a:solidFill>
                            <a:srgbClr val="000000"/>
                          </a:solidFill>
                          <a:effectLst/>
                          <a:latin typeface="Calibri" panose="020F0502020204030204" pitchFamily="34" charset="0"/>
                        </a:rPr>
                        <a:t>405</a:t>
                      </a:r>
                    </a:p>
                  </a:txBody>
                  <a:tcPr marL="36000" marR="36000" marT="7200" marB="7200" anchor="b"/>
                </a:tc>
                <a:tc>
                  <a:txBody>
                    <a:bodyPr/>
                    <a:lstStyle/>
                    <a:p>
                      <a:pPr algn="r" fontAlgn="b"/>
                      <a:r>
                        <a:rPr lang="fi-FI" sz="1100" b="0" i="0" u="none" strike="noStrike">
                          <a:solidFill>
                            <a:srgbClr val="000000"/>
                          </a:solidFill>
                          <a:effectLst/>
                          <a:latin typeface="Calibri" panose="020F0502020204030204" pitchFamily="34" charset="0"/>
                        </a:rPr>
                        <a:t>1 286</a:t>
                      </a:r>
                    </a:p>
                  </a:txBody>
                  <a:tcPr marL="36000" marR="36000" marT="7200" marB="7200" anchor="b"/>
                </a:tc>
                <a:tc>
                  <a:txBody>
                    <a:bodyPr/>
                    <a:lstStyle/>
                    <a:p>
                      <a:pPr algn="r" fontAlgn="b"/>
                      <a:r>
                        <a:rPr lang="fi-FI" sz="1100" b="0" i="0" u="none" strike="noStrike">
                          <a:solidFill>
                            <a:srgbClr val="000000"/>
                          </a:solidFill>
                          <a:effectLst/>
                          <a:latin typeface="Calibri" panose="020F0502020204030204" pitchFamily="34" charset="0"/>
                        </a:rPr>
                        <a:t>842</a:t>
                      </a:r>
                    </a:p>
                  </a:txBody>
                  <a:tcPr marL="36000" marR="36000" marT="7200" marB="7200" anchor="b"/>
                </a:tc>
                <a:tc>
                  <a:txBody>
                    <a:bodyPr/>
                    <a:lstStyle/>
                    <a:p>
                      <a:pPr algn="r" fontAlgn="b"/>
                      <a:r>
                        <a:rPr lang="fi-FI" sz="1100" b="0" i="0" u="none" strike="noStrike">
                          <a:solidFill>
                            <a:srgbClr val="000000"/>
                          </a:solidFill>
                          <a:effectLst/>
                          <a:latin typeface="Calibri" panose="020F0502020204030204" pitchFamily="34" charset="0"/>
                        </a:rPr>
                        <a:t>835</a:t>
                      </a:r>
                    </a:p>
                  </a:txBody>
                  <a:tcPr marL="36000" marR="36000" marT="7200" marB="7200" anchor="b"/>
                </a:tc>
                <a:tc>
                  <a:txBody>
                    <a:bodyPr/>
                    <a:lstStyle/>
                    <a:p>
                      <a:pPr algn="r" fontAlgn="b"/>
                      <a:r>
                        <a:rPr lang="fi-FI" sz="1100" b="0" i="0" u="none" strike="noStrike">
                          <a:solidFill>
                            <a:srgbClr val="000000"/>
                          </a:solidFill>
                          <a:effectLst/>
                          <a:latin typeface="Calibri" panose="020F0502020204030204" pitchFamily="34" charset="0"/>
                        </a:rPr>
                        <a:t>629</a:t>
                      </a:r>
                    </a:p>
                  </a:txBody>
                  <a:tcPr marL="36000" marR="36000" marT="7200" marB="7200" anchor="b"/>
                </a:tc>
                <a:tc>
                  <a:txBody>
                    <a:bodyPr/>
                    <a:lstStyle/>
                    <a:p>
                      <a:pPr algn="r" fontAlgn="b"/>
                      <a:r>
                        <a:rPr lang="fi-FI" sz="1100" b="0" i="0" u="none" strike="noStrike">
                          <a:solidFill>
                            <a:srgbClr val="000000"/>
                          </a:solidFill>
                          <a:effectLst/>
                          <a:latin typeface="Calibri" panose="020F0502020204030204" pitchFamily="34" charset="0"/>
                        </a:rPr>
                        <a:t>107</a:t>
                      </a:r>
                    </a:p>
                  </a:txBody>
                  <a:tcPr marL="36000" marR="36000" marT="7200" marB="7200" anchor="b"/>
                </a:tc>
                <a:tc>
                  <a:txBody>
                    <a:bodyPr/>
                    <a:lstStyle/>
                    <a:p>
                      <a:pPr algn="r" fontAlgn="b"/>
                      <a:r>
                        <a:rPr lang="fi-FI" sz="1100" b="0" i="0" u="none" strike="noStrike">
                          <a:solidFill>
                            <a:srgbClr val="000000"/>
                          </a:solidFill>
                          <a:effectLst/>
                          <a:latin typeface="Calibri" panose="020F0502020204030204" pitchFamily="34" charset="0"/>
                        </a:rPr>
                        <a:t>350</a:t>
                      </a:r>
                    </a:p>
                  </a:txBody>
                  <a:tcPr marL="36000" marR="36000" marT="7200" marB="7200" anchor="b"/>
                </a:tc>
                <a:extLst>
                  <a:ext uri="{0D108BD9-81ED-4DB2-BD59-A6C34878D82A}">
                    <a16:rowId xmlns:a16="http://schemas.microsoft.com/office/drawing/2014/main" val="3750553939"/>
                  </a:ext>
                </a:extLst>
              </a:tr>
              <a:tr h="234000">
                <a:tc>
                  <a:txBody>
                    <a:bodyPr/>
                    <a:lstStyle/>
                    <a:p>
                      <a:pPr algn="l" fontAlgn="b"/>
                      <a:r>
                        <a:rPr lang="fi-FI" sz="1100" b="0" u="none" strike="noStrike">
                          <a:solidFill>
                            <a:srgbClr val="000000"/>
                          </a:solidFill>
                          <a:effectLst/>
                          <a:latin typeface="Calibri" panose="020F0502020204030204" pitchFamily="34" charset="0"/>
                          <a:cs typeface="Calibri" panose="020F0502020204030204" pitchFamily="34" charset="0"/>
                        </a:rPr>
                        <a:t>Suonenjoki         </a:t>
                      </a:r>
                      <a:endParaRPr lang="fi-FI" sz="1100" b="0" i="0" u="none" strike="noStrike">
                        <a:solidFill>
                          <a:srgbClr val="000000"/>
                        </a:solidFill>
                        <a:effectLst/>
                        <a:latin typeface="Calibri" panose="020F0502020204030204" pitchFamily="34" charset="0"/>
                        <a:cs typeface="Calibri" panose="020F0502020204030204" pitchFamily="34" charset="0"/>
                      </a:endParaRPr>
                    </a:p>
                  </a:txBody>
                  <a:tcPr marL="36000" marR="36000" marT="7200" marB="7200" anchor="b"/>
                </a:tc>
                <a:tc>
                  <a:txBody>
                    <a:bodyPr/>
                    <a:lstStyle/>
                    <a:p>
                      <a:pPr algn="r" fontAlgn="b"/>
                      <a:r>
                        <a:rPr lang="fi-FI" sz="1100" b="0" i="0" u="none" strike="noStrike">
                          <a:solidFill>
                            <a:srgbClr val="000000"/>
                          </a:solidFill>
                          <a:effectLst/>
                          <a:latin typeface="Calibri" panose="020F0502020204030204" pitchFamily="34" charset="0"/>
                        </a:rPr>
                        <a:t>5 455</a:t>
                      </a:r>
                    </a:p>
                  </a:txBody>
                  <a:tcPr marL="36000" marR="36000" marT="7200" marB="7200" anchor="b"/>
                </a:tc>
                <a:tc>
                  <a:txBody>
                    <a:bodyPr/>
                    <a:lstStyle/>
                    <a:p>
                      <a:pPr algn="r" fontAlgn="b"/>
                      <a:r>
                        <a:rPr lang="fi-FI" sz="1100" b="0" i="0" u="none" strike="noStrike">
                          <a:solidFill>
                            <a:srgbClr val="000000"/>
                          </a:solidFill>
                          <a:effectLst/>
                          <a:latin typeface="Calibri" panose="020F0502020204030204" pitchFamily="34" charset="0"/>
                        </a:rPr>
                        <a:t>5 741</a:t>
                      </a:r>
                    </a:p>
                  </a:txBody>
                  <a:tcPr marL="36000" marR="36000" marT="7200" marB="7200" anchor="b"/>
                </a:tc>
                <a:tc>
                  <a:txBody>
                    <a:bodyPr/>
                    <a:lstStyle/>
                    <a:p>
                      <a:pPr algn="r" fontAlgn="b"/>
                      <a:r>
                        <a:rPr lang="fi-FI" sz="1100" b="0" i="0" u="none" strike="noStrike">
                          <a:solidFill>
                            <a:srgbClr val="000000"/>
                          </a:solidFill>
                          <a:effectLst/>
                          <a:latin typeface="Calibri" panose="020F0502020204030204" pitchFamily="34" charset="0"/>
                        </a:rPr>
                        <a:t>5 620</a:t>
                      </a:r>
                    </a:p>
                  </a:txBody>
                  <a:tcPr marL="36000" marR="36000" marT="7200" marB="7200" anchor="b"/>
                </a:tc>
                <a:tc>
                  <a:txBody>
                    <a:bodyPr/>
                    <a:lstStyle/>
                    <a:p>
                      <a:pPr algn="r" fontAlgn="b"/>
                      <a:r>
                        <a:rPr lang="fi-FI" sz="1100" b="0" i="0" u="none" strike="noStrike">
                          <a:solidFill>
                            <a:srgbClr val="000000"/>
                          </a:solidFill>
                          <a:effectLst/>
                          <a:latin typeface="Calibri" panose="020F0502020204030204" pitchFamily="34" charset="0"/>
                        </a:rPr>
                        <a:t>3 044</a:t>
                      </a:r>
                    </a:p>
                  </a:txBody>
                  <a:tcPr marL="36000" marR="36000" marT="7200" marB="7200" anchor="b"/>
                </a:tc>
                <a:tc>
                  <a:txBody>
                    <a:bodyPr/>
                    <a:lstStyle/>
                    <a:p>
                      <a:pPr algn="r" fontAlgn="b"/>
                      <a:r>
                        <a:rPr lang="fi-FI" sz="1100" b="0" i="0" u="none" strike="noStrike">
                          <a:solidFill>
                            <a:srgbClr val="000000"/>
                          </a:solidFill>
                          <a:effectLst/>
                          <a:latin typeface="Calibri" panose="020F0502020204030204" pitchFamily="34" charset="0"/>
                        </a:rPr>
                        <a:t>3 229</a:t>
                      </a:r>
                    </a:p>
                  </a:txBody>
                  <a:tcPr marL="36000" marR="36000" marT="7200" marB="7200" anchor="b"/>
                </a:tc>
                <a:tc>
                  <a:txBody>
                    <a:bodyPr/>
                    <a:lstStyle/>
                    <a:p>
                      <a:pPr algn="r" fontAlgn="b"/>
                      <a:r>
                        <a:rPr lang="fi-FI" sz="1100" b="0" i="0" u="none" strike="noStrike">
                          <a:solidFill>
                            <a:srgbClr val="000000"/>
                          </a:solidFill>
                          <a:effectLst/>
                          <a:latin typeface="Calibri" panose="020F0502020204030204" pitchFamily="34" charset="0"/>
                        </a:rPr>
                        <a:t>787</a:t>
                      </a:r>
                    </a:p>
                  </a:txBody>
                  <a:tcPr marL="36000" marR="36000" marT="7200" marB="7200" anchor="b"/>
                </a:tc>
                <a:tc>
                  <a:txBody>
                    <a:bodyPr/>
                    <a:lstStyle/>
                    <a:p>
                      <a:pPr algn="r" fontAlgn="b"/>
                      <a:r>
                        <a:rPr lang="fi-FI" sz="1100" b="0" i="0" u="none" strike="noStrike">
                          <a:solidFill>
                            <a:srgbClr val="000000"/>
                          </a:solidFill>
                          <a:effectLst/>
                          <a:latin typeface="Calibri" panose="020F0502020204030204" pitchFamily="34" charset="0"/>
                        </a:rPr>
                        <a:t>828</a:t>
                      </a:r>
                    </a:p>
                  </a:txBody>
                  <a:tcPr marL="36000" marR="36000" marT="7200" marB="7200" anchor="b"/>
                </a:tc>
                <a:tc>
                  <a:txBody>
                    <a:bodyPr/>
                    <a:lstStyle/>
                    <a:p>
                      <a:pPr algn="r" fontAlgn="b"/>
                      <a:r>
                        <a:rPr lang="fi-FI" sz="1100" b="0" i="0" u="none" strike="noStrike">
                          <a:solidFill>
                            <a:srgbClr val="000000"/>
                          </a:solidFill>
                          <a:effectLst/>
                          <a:latin typeface="Calibri" panose="020F0502020204030204" pitchFamily="34" charset="0"/>
                        </a:rPr>
                        <a:t>811</a:t>
                      </a:r>
                    </a:p>
                  </a:txBody>
                  <a:tcPr marL="36000" marR="36000" marT="7200" marB="7200" anchor="b"/>
                </a:tc>
                <a:tc>
                  <a:txBody>
                    <a:bodyPr/>
                    <a:lstStyle/>
                    <a:p>
                      <a:pPr algn="r" fontAlgn="b"/>
                      <a:r>
                        <a:rPr lang="fi-FI" sz="1100" b="0" i="0" u="none" strike="noStrike">
                          <a:solidFill>
                            <a:srgbClr val="000000"/>
                          </a:solidFill>
                          <a:effectLst/>
                          <a:latin typeface="Calibri" panose="020F0502020204030204" pitchFamily="34" charset="0"/>
                        </a:rPr>
                        <a:t>442</a:t>
                      </a:r>
                    </a:p>
                  </a:txBody>
                  <a:tcPr marL="36000" marR="36000" marT="7200" marB="7200" anchor="b"/>
                </a:tc>
                <a:tc>
                  <a:txBody>
                    <a:bodyPr/>
                    <a:lstStyle/>
                    <a:p>
                      <a:pPr algn="r" fontAlgn="b"/>
                      <a:r>
                        <a:rPr lang="fi-FI" sz="1100" b="0" i="0" u="none" strike="noStrike">
                          <a:solidFill>
                            <a:srgbClr val="000000"/>
                          </a:solidFill>
                          <a:effectLst/>
                          <a:latin typeface="Calibri" panose="020F0502020204030204" pitchFamily="34" charset="0"/>
                        </a:rPr>
                        <a:t>478</a:t>
                      </a:r>
                    </a:p>
                  </a:txBody>
                  <a:tcPr marL="36000" marR="36000" marT="7200" marB="7200" anchor="b"/>
                </a:tc>
                <a:extLst>
                  <a:ext uri="{0D108BD9-81ED-4DB2-BD59-A6C34878D82A}">
                    <a16:rowId xmlns:a16="http://schemas.microsoft.com/office/drawing/2014/main" val="2899806150"/>
                  </a:ext>
                </a:extLst>
              </a:tr>
              <a:tr h="234000">
                <a:tc>
                  <a:txBody>
                    <a:bodyPr/>
                    <a:lstStyle/>
                    <a:p>
                      <a:pPr algn="l" fontAlgn="b"/>
                      <a:r>
                        <a:rPr lang="fi-FI" sz="1100" b="0" u="none" strike="noStrike" dirty="0">
                          <a:solidFill>
                            <a:srgbClr val="000000"/>
                          </a:solidFill>
                          <a:effectLst/>
                          <a:latin typeface="Calibri" panose="020F0502020204030204" pitchFamily="34" charset="0"/>
                          <a:cs typeface="Calibri" panose="020F0502020204030204" pitchFamily="34" charset="0"/>
                        </a:rPr>
                        <a:t>Tervo              </a:t>
                      </a:r>
                      <a:endParaRPr lang="fi-FI" sz="1100" b="0" i="0" u="none" strike="noStrike" dirty="0">
                        <a:solidFill>
                          <a:srgbClr val="000000"/>
                        </a:solidFill>
                        <a:effectLst/>
                        <a:latin typeface="Calibri" panose="020F0502020204030204" pitchFamily="34" charset="0"/>
                        <a:cs typeface="Calibri" panose="020F0502020204030204" pitchFamily="34" charset="0"/>
                      </a:endParaRPr>
                    </a:p>
                  </a:txBody>
                  <a:tcPr marL="36000" marR="36000" marT="7200" marB="7200" anchor="b"/>
                </a:tc>
                <a:tc>
                  <a:txBody>
                    <a:bodyPr/>
                    <a:lstStyle/>
                    <a:p>
                      <a:pPr algn="r" fontAlgn="b"/>
                      <a:r>
                        <a:rPr lang="fi-FI" sz="1100" b="0" i="0" u="none" strike="noStrike">
                          <a:solidFill>
                            <a:srgbClr val="000000"/>
                          </a:solidFill>
                          <a:effectLst/>
                          <a:latin typeface="Calibri" panose="020F0502020204030204" pitchFamily="34" charset="0"/>
                        </a:rPr>
                        <a:t>1 751</a:t>
                      </a:r>
                    </a:p>
                  </a:txBody>
                  <a:tcPr marL="36000" marR="36000" marT="7200" marB="7200" anchor="b"/>
                </a:tc>
                <a:tc>
                  <a:txBody>
                    <a:bodyPr/>
                    <a:lstStyle/>
                    <a:p>
                      <a:pPr algn="r" fontAlgn="b"/>
                      <a:r>
                        <a:rPr lang="fi-FI" sz="1100" b="0" i="0" u="none" strike="noStrike">
                          <a:solidFill>
                            <a:srgbClr val="000000"/>
                          </a:solidFill>
                          <a:effectLst/>
                          <a:latin typeface="Calibri" panose="020F0502020204030204" pitchFamily="34" charset="0"/>
                        </a:rPr>
                        <a:t>1 719</a:t>
                      </a:r>
                    </a:p>
                  </a:txBody>
                  <a:tcPr marL="36000" marR="36000" marT="7200" marB="7200" anchor="b"/>
                </a:tc>
                <a:tc>
                  <a:txBody>
                    <a:bodyPr/>
                    <a:lstStyle/>
                    <a:p>
                      <a:pPr algn="r" fontAlgn="b"/>
                      <a:r>
                        <a:rPr lang="fi-FI" sz="1100" b="0" i="0" u="none" strike="noStrike">
                          <a:solidFill>
                            <a:srgbClr val="000000"/>
                          </a:solidFill>
                          <a:effectLst/>
                          <a:latin typeface="Calibri" panose="020F0502020204030204" pitchFamily="34" charset="0"/>
                        </a:rPr>
                        <a:t>1 511</a:t>
                      </a:r>
                    </a:p>
                  </a:txBody>
                  <a:tcPr marL="36000" marR="36000" marT="7200" marB="7200" anchor="b"/>
                </a:tc>
                <a:tc>
                  <a:txBody>
                    <a:bodyPr/>
                    <a:lstStyle/>
                    <a:p>
                      <a:pPr algn="r" fontAlgn="b"/>
                      <a:r>
                        <a:rPr lang="fi-FI" sz="1100" b="0" i="0" u="none" strike="noStrike">
                          <a:solidFill>
                            <a:srgbClr val="000000"/>
                          </a:solidFill>
                          <a:effectLst/>
                          <a:latin typeface="Calibri" panose="020F0502020204030204" pitchFamily="34" charset="0"/>
                        </a:rPr>
                        <a:t>658</a:t>
                      </a:r>
                    </a:p>
                  </a:txBody>
                  <a:tcPr marL="36000" marR="36000" marT="7200" marB="7200" anchor="b"/>
                </a:tc>
                <a:tc>
                  <a:txBody>
                    <a:bodyPr/>
                    <a:lstStyle/>
                    <a:p>
                      <a:pPr algn="r" fontAlgn="b"/>
                      <a:r>
                        <a:rPr lang="fi-FI" sz="1100" b="0" i="0" u="none" strike="noStrike">
                          <a:solidFill>
                            <a:srgbClr val="000000"/>
                          </a:solidFill>
                          <a:effectLst/>
                          <a:latin typeface="Calibri" panose="020F0502020204030204" pitchFamily="34" charset="0"/>
                        </a:rPr>
                        <a:t>752</a:t>
                      </a:r>
                    </a:p>
                  </a:txBody>
                  <a:tcPr marL="36000" marR="36000" marT="7200" marB="7200" anchor="b"/>
                </a:tc>
                <a:tc>
                  <a:txBody>
                    <a:bodyPr/>
                    <a:lstStyle/>
                    <a:p>
                      <a:pPr algn="r" fontAlgn="b"/>
                      <a:r>
                        <a:rPr lang="fi-FI" sz="1100" b="0" i="0" u="none" strike="noStrike">
                          <a:solidFill>
                            <a:srgbClr val="000000"/>
                          </a:solidFill>
                          <a:effectLst/>
                          <a:latin typeface="Calibri" panose="020F0502020204030204" pitchFamily="34" charset="0"/>
                        </a:rPr>
                        <a:t>1 165</a:t>
                      </a:r>
                    </a:p>
                  </a:txBody>
                  <a:tcPr marL="36000" marR="36000" marT="7200" marB="7200" anchor="b"/>
                </a:tc>
                <a:tc>
                  <a:txBody>
                    <a:bodyPr/>
                    <a:lstStyle/>
                    <a:p>
                      <a:pPr algn="r" fontAlgn="b"/>
                      <a:r>
                        <a:rPr lang="fi-FI" sz="1100" b="0" i="0" u="none" strike="noStrike">
                          <a:solidFill>
                            <a:srgbClr val="000000"/>
                          </a:solidFill>
                          <a:effectLst/>
                          <a:latin typeface="Calibri" panose="020F0502020204030204" pitchFamily="34" charset="0"/>
                        </a:rPr>
                        <a:t>1 144</a:t>
                      </a:r>
                    </a:p>
                  </a:txBody>
                  <a:tcPr marL="36000" marR="36000" marT="7200" marB="7200" anchor="b"/>
                </a:tc>
                <a:tc>
                  <a:txBody>
                    <a:bodyPr/>
                    <a:lstStyle/>
                    <a:p>
                      <a:pPr algn="r" fontAlgn="b"/>
                      <a:r>
                        <a:rPr lang="fi-FI" sz="1100" b="0" i="0" u="none" strike="noStrike">
                          <a:solidFill>
                            <a:srgbClr val="000000"/>
                          </a:solidFill>
                          <a:effectLst/>
                          <a:latin typeface="Calibri" panose="020F0502020204030204" pitchFamily="34" charset="0"/>
                        </a:rPr>
                        <a:t>1 006</a:t>
                      </a:r>
                    </a:p>
                  </a:txBody>
                  <a:tcPr marL="36000" marR="36000" marT="7200" marB="7200" anchor="b"/>
                </a:tc>
                <a:tc>
                  <a:txBody>
                    <a:bodyPr/>
                    <a:lstStyle/>
                    <a:p>
                      <a:pPr algn="r" fontAlgn="b"/>
                      <a:r>
                        <a:rPr lang="fi-FI" sz="1100" b="0" i="0" u="none" strike="noStrike">
                          <a:solidFill>
                            <a:srgbClr val="000000"/>
                          </a:solidFill>
                          <a:effectLst/>
                          <a:latin typeface="Calibri" panose="020F0502020204030204" pitchFamily="34" charset="0"/>
                        </a:rPr>
                        <a:t>445</a:t>
                      </a:r>
                    </a:p>
                  </a:txBody>
                  <a:tcPr marL="36000" marR="36000" marT="7200" marB="7200" anchor="b"/>
                </a:tc>
                <a:tc>
                  <a:txBody>
                    <a:bodyPr/>
                    <a:lstStyle/>
                    <a:p>
                      <a:pPr algn="r" fontAlgn="b"/>
                      <a:r>
                        <a:rPr lang="fi-FI" sz="1100" b="0" i="0" u="none" strike="noStrike">
                          <a:solidFill>
                            <a:srgbClr val="000000"/>
                          </a:solidFill>
                          <a:effectLst/>
                          <a:latin typeface="Calibri" panose="020F0502020204030204" pitchFamily="34" charset="0"/>
                        </a:rPr>
                        <a:t>522</a:t>
                      </a:r>
                    </a:p>
                  </a:txBody>
                  <a:tcPr marL="36000" marR="36000" marT="7200" marB="7200" anchor="b"/>
                </a:tc>
                <a:extLst>
                  <a:ext uri="{0D108BD9-81ED-4DB2-BD59-A6C34878D82A}">
                    <a16:rowId xmlns:a16="http://schemas.microsoft.com/office/drawing/2014/main" val="161305396"/>
                  </a:ext>
                </a:extLst>
              </a:tr>
              <a:tr h="234000">
                <a:tc>
                  <a:txBody>
                    <a:bodyPr/>
                    <a:lstStyle/>
                    <a:p>
                      <a:pPr algn="l" fontAlgn="b"/>
                      <a:r>
                        <a:rPr lang="fi-FI" sz="1100" b="0" u="none" strike="noStrike" dirty="0">
                          <a:solidFill>
                            <a:srgbClr val="000000"/>
                          </a:solidFill>
                          <a:effectLst/>
                          <a:latin typeface="Calibri" panose="020F0502020204030204" pitchFamily="34" charset="0"/>
                          <a:cs typeface="Calibri" panose="020F0502020204030204" pitchFamily="34" charset="0"/>
                        </a:rPr>
                        <a:t>Tuusniemi          </a:t>
                      </a:r>
                      <a:endParaRPr lang="fi-FI" sz="1100" b="0" i="0" u="none" strike="noStrike" dirty="0">
                        <a:solidFill>
                          <a:srgbClr val="000000"/>
                        </a:solidFill>
                        <a:effectLst/>
                        <a:latin typeface="Calibri" panose="020F0502020204030204" pitchFamily="34" charset="0"/>
                        <a:cs typeface="Calibri" panose="020F0502020204030204" pitchFamily="34" charset="0"/>
                      </a:endParaRPr>
                    </a:p>
                  </a:txBody>
                  <a:tcPr marL="36000" marR="36000" marT="7200" marB="7200" anchor="b"/>
                </a:tc>
                <a:tc>
                  <a:txBody>
                    <a:bodyPr/>
                    <a:lstStyle/>
                    <a:p>
                      <a:pPr algn="r" fontAlgn="b"/>
                      <a:r>
                        <a:rPr lang="fi-FI" sz="1100" b="0" i="0" u="none" strike="noStrike">
                          <a:solidFill>
                            <a:srgbClr val="000000"/>
                          </a:solidFill>
                          <a:effectLst/>
                          <a:latin typeface="Calibri" panose="020F0502020204030204" pitchFamily="34" charset="0"/>
                        </a:rPr>
                        <a:t>2 570</a:t>
                      </a:r>
                    </a:p>
                  </a:txBody>
                  <a:tcPr marL="36000" marR="36000" marT="7200" marB="7200" anchor="b"/>
                </a:tc>
                <a:tc>
                  <a:txBody>
                    <a:bodyPr/>
                    <a:lstStyle/>
                    <a:p>
                      <a:pPr algn="r" fontAlgn="b"/>
                      <a:r>
                        <a:rPr lang="fi-FI" sz="1100" b="0" i="0" u="none" strike="noStrike">
                          <a:solidFill>
                            <a:srgbClr val="000000"/>
                          </a:solidFill>
                          <a:effectLst/>
                          <a:latin typeface="Calibri" panose="020F0502020204030204" pitchFamily="34" charset="0"/>
                        </a:rPr>
                        <a:t>2 578</a:t>
                      </a:r>
                    </a:p>
                  </a:txBody>
                  <a:tcPr marL="36000" marR="36000" marT="7200" marB="7200" anchor="b"/>
                </a:tc>
                <a:tc>
                  <a:txBody>
                    <a:bodyPr/>
                    <a:lstStyle/>
                    <a:p>
                      <a:pPr algn="r" fontAlgn="b"/>
                      <a:r>
                        <a:rPr lang="fi-FI" sz="1100" b="0" i="0" u="none" strike="noStrike">
                          <a:solidFill>
                            <a:srgbClr val="000000"/>
                          </a:solidFill>
                          <a:effectLst/>
                          <a:latin typeface="Calibri" panose="020F0502020204030204" pitchFamily="34" charset="0"/>
                        </a:rPr>
                        <a:t>2 376</a:t>
                      </a:r>
                    </a:p>
                  </a:txBody>
                  <a:tcPr marL="36000" marR="36000" marT="7200" marB="7200" anchor="b"/>
                </a:tc>
                <a:tc>
                  <a:txBody>
                    <a:bodyPr/>
                    <a:lstStyle/>
                    <a:p>
                      <a:pPr algn="r" fontAlgn="b"/>
                      <a:r>
                        <a:rPr lang="fi-FI" sz="1100" b="0" i="0" u="none" strike="noStrike">
                          <a:solidFill>
                            <a:srgbClr val="000000"/>
                          </a:solidFill>
                          <a:effectLst/>
                          <a:latin typeface="Calibri" panose="020F0502020204030204" pitchFamily="34" charset="0"/>
                        </a:rPr>
                        <a:t>972</a:t>
                      </a:r>
                    </a:p>
                  </a:txBody>
                  <a:tcPr marL="36000" marR="36000" marT="7200" marB="7200" anchor="b"/>
                </a:tc>
                <a:tc>
                  <a:txBody>
                    <a:bodyPr/>
                    <a:lstStyle/>
                    <a:p>
                      <a:pPr algn="r" fontAlgn="b"/>
                      <a:r>
                        <a:rPr lang="fi-FI" sz="1100" b="0" i="0" u="none" strike="noStrike">
                          <a:solidFill>
                            <a:srgbClr val="000000"/>
                          </a:solidFill>
                          <a:effectLst/>
                          <a:latin typeface="Calibri" panose="020F0502020204030204" pitchFamily="34" charset="0"/>
                        </a:rPr>
                        <a:t>1 126</a:t>
                      </a:r>
                    </a:p>
                  </a:txBody>
                  <a:tcPr marL="36000" marR="36000" marT="7200" marB="7200" anchor="b"/>
                </a:tc>
                <a:tc>
                  <a:txBody>
                    <a:bodyPr/>
                    <a:lstStyle/>
                    <a:p>
                      <a:pPr algn="r" fontAlgn="b"/>
                      <a:r>
                        <a:rPr lang="fi-FI" sz="1100" b="0" i="0" u="none" strike="noStrike">
                          <a:solidFill>
                            <a:srgbClr val="000000"/>
                          </a:solidFill>
                          <a:effectLst/>
                          <a:latin typeface="Calibri" panose="020F0502020204030204" pitchFamily="34" charset="0"/>
                        </a:rPr>
                        <a:t>1 056</a:t>
                      </a:r>
                    </a:p>
                  </a:txBody>
                  <a:tcPr marL="36000" marR="36000" marT="7200" marB="7200" anchor="b"/>
                </a:tc>
                <a:tc>
                  <a:txBody>
                    <a:bodyPr/>
                    <a:lstStyle/>
                    <a:p>
                      <a:pPr algn="r" fontAlgn="b"/>
                      <a:r>
                        <a:rPr lang="fi-FI" sz="1100" b="0" i="0" u="none" strike="noStrike">
                          <a:solidFill>
                            <a:srgbClr val="000000"/>
                          </a:solidFill>
                          <a:effectLst/>
                          <a:latin typeface="Calibri" panose="020F0502020204030204" pitchFamily="34" charset="0"/>
                        </a:rPr>
                        <a:t>1 060</a:t>
                      </a:r>
                    </a:p>
                  </a:txBody>
                  <a:tcPr marL="36000" marR="36000" marT="7200" marB="7200" anchor="b"/>
                </a:tc>
                <a:tc>
                  <a:txBody>
                    <a:bodyPr/>
                    <a:lstStyle/>
                    <a:p>
                      <a:pPr algn="r" fontAlgn="b"/>
                      <a:r>
                        <a:rPr lang="fi-FI" sz="1100" b="0" i="0" u="none" strike="noStrike">
                          <a:solidFill>
                            <a:srgbClr val="000000"/>
                          </a:solidFill>
                          <a:effectLst/>
                          <a:latin typeface="Calibri" panose="020F0502020204030204" pitchFamily="34" charset="0"/>
                        </a:rPr>
                        <a:t>977</a:t>
                      </a:r>
                    </a:p>
                  </a:txBody>
                  <a:tcPr marL="36000" marR="36000" marT="7200" marB="7200" anchor="b"/>
                </a:tc>
                <a:tc>
                  <a:txBody>
                    <a:bodyPr/>
                    <a:lstStyle/>
                    <a:p>
                      <a:pPr algn="r" fontAlgn="b"/>
                      <a:r>
                        <a:rPr lang="fi-FI" sz="1100" b="0" i="0" u="none" strike="noStrike">
                          <a:solidFill>
                            <a:srgbClr val="000000"/>
                          </a:solidFill>
                          <a:effectLst/>
                          <a:latin typeface="Calibri" panose="020F0502020204030204" pitchFamily="34" charset="0"/>
                        </a:rPr>
                        <a:t>401</a:t>
                      </a:r>
                    </a:p>
                  </a:txBody>
                  <a:tcPr marL="36000" marR="36000" marT="7200" marB="7200" anchor="b"/>
                </a:tc>
                <a:tc>
                  <a:txBody>
                    <a:bodyPr/>
                    <a:lstStyle/>
                    <a:p>
                      <a:pPr algn="r" fontAlgn="b"/>
                      <a:r>
                        <a:rPr lang="fi-FI" sz="1100" b="0" i="0" u="none" strike="noStrike">
                          <a:solidFill>
                            <a:srgbClr val="000000"/>
                          </a:solidFill>
                          <a:effectLst/>
                          <a:latin typeface="Calibri" panose="020F0502020204030204" pitchFamily="34" charset="0"/>
                        </a:rPr>
                        <a:t>470</a:t>
                      </a:r>
                    </a:p>
                  </a:txBody>
                  <a:tcPr marL="36000" marR="36000" marT="7200" marB="7200" anchor="b"/>
                </a:tc>
                <a:extLst>
                  <a:ext uri="{0D108BD9-81ED-4DB2-BD59-A6C34878D82A}">
                    <a16:rowId xmlns:a16="http://schemas.microsoft.com/office/drawing/2014/main" val="1743984363"/>
                  </a:ext>
                </a:extLst>
              </a:tr>
              <a:tr h="234000">
                <a:tc>
                  <a:txBody>
                    <a:bodyPr/>
                    <a:lstStyle/>
                    <a:p>
                      <a:pPr algn="l" fontAlgn="b"/>
                      <a:r>
                        <a:rPr lang="fi-FI" sz="1100" b="0" u="none" strike="noStrike" dirty="0">
                          <a:solidFill>
                            <a:srgbClr val="000000"/>
                          </a:solidFill>
                          <a:effectLst/>
                          <a:latin typeface="Calibri" panose="020F0502020204030204" pitchFamily="34" charset="0"/>
                          <a:cs typeface="Calibri" panose="020F0502020204030204" pitchFamily="34" charset="0"/>
                        </a:rPr>
                        <a:t>Varkaus            </a:t>
                      </a:r>
                      <a:endParaRPr lang="fi-FI" sz="1100" b="0" i="0" u="none" strike="noStrike" dirty="0">
                        <a:solidFill>
                          <a:srgbClr val="000000"/>
                        </a:solidFill>
                        <a:effectLst/>
                        <a:latin typeface="Calibri" panose="020F0502020204030204" pitchFamily="34" charset="0"/>
                        <a:cs typeface="Calibri" panose="020F0502020204030204" pitchFamily="34" charset="0"/>
                      </a:endParaRPr>
                    </a:p>
                  </a:txBody>
                  <a:tcPr marL="36000" marR="36000" marT="7200" marB="7200" anchor="b"/>
                </a:tc>
                <a:tc>
                  <a:txBody>
                    <a:bodyPr/>
                    <a:lstStyle/>
                    <a:p>
                      <a:pPr algn="r" fontAlgn="b"/>
                      <a:r>
                        <a:rPr lang="fi-FI" sz="1100" b="0" i="0" u="none" strike="noStrike">
                          <a:solidFill>
                            <a:srgbClr val="000000"/>
                          </a:solidFill>
                          <a:effectLst/>
                          <a:latin typeface="Calibri" panose="020F0502020204030204" pitchFamily="34" charset="0"/>
                        </a:rPr>
                        <a:t>8 597</a:t>
                      </a:r>
                    </a:p>
                  </a:txBody>
                  <a:tcPr marL="36000" marR="36000" marT="7200" marB="7200" anchor="b"/>
                </a:tc>
                <a:tc>
                  <a:txBody>
                    <a:bodyPr/>
                    <a:lstStyle/>
                    <a:p>
                      <a:pPr algn="r" fontAlgn="b"/>
                      <a:r>
                        <a:rPr lang="fi-FI" sz="1100" b="0" i="0" u="none" strike="noStrike">
                          <a:solidFill>
                            <a:srgbClr val="000000"/>
                          </a:solidFill>
                          <a:effectLst/>
                          <a:latin typeface="Calibri" panose="020F0502020204030204" pitchFamily="34" charset="0"/>
                        </a:rPr>
                        <a:t>8 498</a:t>
                      </a:r>
                    </a:p>
                  </a:txBody>
                  <a:tcPr marL="36000" marR="36000" marT="7200" marB="7200" anchor="b"/>
                </a:tc>
                <a:tc>
                  <a:txBody>
                    <a:bodyPr/>
                    <a:lstStyle/>
                    <a:p>
                      <a:pPr algn="r" fontAlgn="b"/>
                      <a:r>
                        <a:rPr lang="fi-FI" sz="1100" b="0" i="0" u="none" strike="noStrike">
                          <a:solidFill>
                            <a:srgbClr val="000000"/>
                          </a:solidFill>
                          <a:effectLst/>
                          <a:latin typeface="Calibri" panose="020F0502020204030204" pitchFamily="34" charset="0"/>
                        </a:rPr>
                        <a:t>8 127</a:t>
                      </a:r>
                    </a:p>
                  </a:txBody>
                  <a:tcPr marL="36000" marR="36000" marT="7200" marB="7200" anchor="b"/>
                </a:tc>
                <a:tc>
                  <a:txBody>
                    <a:bodyPr/>
                    <a:lstStyle/>
                    <a:p>
                      <a:pPr algn="r" fontAlgn="b"/>
                      <a:r>
                        <a:rPr lang="fi-FI" sz="1100" b="0" i="0" u="none" strike="noStrike">
                          <a:solidFill>
                            <a:srgbClr val="000000"/>
                          </a:solidFill>
                          <a:effectLst/>
                          <a:latin typeface="Calibri" panose="020F0502020204030204" pitchFamily="34" charset="0"/>
                        </a:rPr>
                        <a:t>6 453</a:t>
                      </a:r>
                    </a:p>
                  </a:txBody>
                  <a:tcPr marL="36000" marR="36000" marT="7200" marB="7200" anchor="b"/>
                </a:tc>
                <a:tc>
                  <a:txBody>
                    <a:bodyPr/>
                    <a:lstStyle/>
                    <a:p>
                      <a:pPr algn="r" fontAlgn="b"/>
                      <a:r>
                        <a:rPr lang="fi-FI" sz="1100" b="0" i="0" u="none" strike="noStrike">
                          <a:solidFill>
                            <a:srgbClr val="000000"/>
                          </a:solidFill>
                          <a:effectLst/>
                          <a:latin typeface="Calibri" panose="020F0502020204030204" pitchFamily="34" charset="0"/>
                        </a:rPr>
                        <a:t>6 075</a:t>
                      </a:r>
                    </a:p>
                  </a:txBody>
                  <a:tcPr marL="36000" marR="36000" marT="7200" marB="7200" anchor="b"/>
                </a:tc>
                <a:tc>
                  <a:txBody>
                    <a:bodyPr/>
                    <a:lstStyle/>
                    <a:p>
                      <a:pPr algn="r" fontAlgn="b"/>
                      <a:r>
                        <a:rPr lang="fi-FI" sz="1100" b="0" i="0" u="none" strike="noStrike">
                          <a:solidFill>
                            <a:srgbClr val="000000"/>
                          </a:solidFill>
                          <a:effectLst/>
                          <a:latin typeface="Calibri" panose="020F0502020204030204" pitchFamily="34" charset="0"/>
                        </a:rPr>
                        <a:t>424</a:t>
                      </a:r>
                    </a:p>
                  </a:txBody>
                  <a:tcPr marL="36000" marR="36000" marT="7200" marB="7200" anchor="b"/>
                </a:tc>
                <a:tc>
                  <a:txBody>
                    <a:bodyPr/>
                    <a:lstStyle/>
                    <a:p>
                      <a:pPr algn="r" fontAlgn="b"/>
                      <a:r>
                        <a:rPr lang="fi-FI" sz="1100" b="0" i="0" u="none" strike="noStrike">
                          <a:solidFill>
                            <a:srgbClr val="000000"/>
                          </a:solidFill>
                          <a:effectLst/>
                          <a:latin typeface="Calibri" panose="020F0502020204030204" pitchFamily="34" charset="0"/>
                        </a:rPr>
                        <a:t>419</a:t>
                      </a:r>
                    </a:p>
                  </a:txBody>
                  <a:tcPr marL="36000" marR="36000" marT="7200" marB="7200" anchor="b"/>
                </a:tc>
                <a:tc>
                  <a:txBody>
                    <a:bodyPr/>
                    <a:lstStyle/>
                    <a:p>
                      <a:pPr algn="r" fontAlgn="b"/>
                      <a:r>
                        <a:rPr lang="fi-FI" sz="1100" b="0" i="0" u="none" strike="noStrike">
                          <a:solidFill>
                            <a:srgbClr val="000000"/>
                          </a:solidFill>
                          <a:effectLst/>
                          <a:latin typeface="Calibri" panose="020F0502020204030204" pitchFamily="34" charset="0"/>
                        </a:rPr>
                        <a:t>401</a:t>
                      </a:r>
                    </a:p>
                  </a:txBody>
                  <a:tcPr marL="36000" marR="36000" marT="7200" marB="7200" anchor="b"/>
                </a:tc>
                <a:tc>
                  <a:txBody>
                    <a:bodyPr/>
                    <a:lstStyle/>
                    <a:p>
                      <a:pPr algn="r" fontAlgn="b"/>
                      <a:r>
                        <a:rPr lang="fi-FI" sz="1100" b="0" i="0" u="none" strike="noStrike">
                          <a:solidFill>
                            <a:srgbClr val="000000"/>
                          </a:solidFill>
                          <a:effectLst/>
                          <a:latin typeface="Calibri" panose="020F0502020204030204" pitchFamily="34" charset="0"/>
                        </a:rPr>
                        <a:t>323</a:t>
                      </a:r>
                    </a:p>
                  </a:txBody>
                  <a:tcPr marL="36000" marR="36000" marT="7200" marB="7200" anchor="b"/>
                </a:tc>
                <a:tc>
                  <a:txBody>
                    <a:bodyPr/>
                    <a:lstStyle/>
                    <a:p>
                      <a:pPr algn="r" fontAlgn="b"/>
                      <a:r>
                        <a:rPr lang="fi-FI" sz="1100" b="0" i="0" u="none" strike="noStrike">
                          <a:solidFill>
                            <a:srgbClr val="000000"/>
                          </a:solidFill>
                          <a:effectLst/>
                          <a:latin typeface="Calibri" panose="020F0502020204030204" pitchFamily="34" charset="0"/>
                        </a:rPr>
                        <a:t>307</a:t>
                      </a:r>
                    </a:p>
                  </a:txBody>
                  <a:tcPr marL="36000" marR="36000" marT="7200" marB="7200" anchor="b"/>
                </a:tc>
                <a:extLst>
                  <a:ext uri="{0D108BD9-81ED-4DB2-BD59-A6C34878D82A}">
                    <a16:rowId xmlns:a16="http://schemas.microsoft.com/office/drawing/2014/main" val="2485195342"/>
                  </a:ext>
                </a:extLst>
              </a:tr>
              <a:tr h="234000">
                <a:tc>
                  <a:txBody>
                    <a:bodyPr/>
                    <a:lstStyle/>
                    <a:p>
                      <a:pPr algn="l" fontAlgn="b"/>
                      <a:r>
                        <a:rPr lang="fi-FI" sz="1100" b="0" u="none" strike="noStrike">
                          <a:solidFill>
                            <a:srgbClr val="000000"/>
                          </a:solidFill>
                          <a:effectLst/>
                          <a:latin typeface="Calibri" panose="020F0502020204030204" pitchFamily="34" charset="0"/>
                          <a:cs typeface="Calibri" panose="020F0502020204030204" pitchFamily="34" charset="0"/>
                        </a:rPr>
                        <a:t>Vesanto            </a:t>
                      </a:r>
                      <a:endParaRPr lang="fi-FI" sz="1100" b="0" i="0" u="none" strike="noStrike">
                        <a:solidFill>
                          <a:srgbClr val="000000"/>
                        </a:solidFill>
                        <a:effectLst/>
                        <a:latin typeface="Calibri" panose="020F0502020204030204" pitchFamily="34" charset="0"/>
                        <a:cs typeface="Calibri" panose="020F0502020204030204" pitchFamily="34" charset="0"/>
                      </a:endParaRPr>
                    </a:p>
                  </a:txBody>
                  <a:tcPr marL="36000" marR="36000" marT="7200" marB="7200" anchor="b"/>
                </a:tc>
                <a:tc>
                  <a:txBody>
                    <a:bodyPr/>
                    <a:lstStyle/>
                    <a:p>
                      <a:pPr algn="r" fontAlgn="b"/>
                      <a:r>
                        <a:rPr lang="fi-FI" sz="1100" b="0" i="0" u="none" strike="noStrike">
                          <a:solidFill>
                            <a:srgbClr val="000000"/>
                          </a:solidFill>
                          <a:effectLst/>
                          <a:latin typeface="Calibri" panose="020F0502020204030204" pitchFamily="34" charset="0"/>
                        </a:rPr>
                        <a:t>2 337</a:t>
                      </a:r>
                    </a:p>
                  </a:txBody>
                  <a:tcPr marL="36000" marR="36000" marT="7200" marB="7200" anchor="b"/>
                </a:tc>
                <a:tc>
                  <a:txBody>
                    <a:bodyPr/>
                    <a:lstStyle/>
                    <a:p>
                      <a:pPr algn="r" fontAlgn="b"/>
                      <a:r>
                        <a:rPr lang="fi-FI" sz="1100" b="0" i="0" u="none" strike="noStrike">
                          <a:solidFill>
                            <a:srgbClr val="000000"/>
                          </a:solidFill>
                          <a:effectLst/>
                          <a:latin typeface="Calibri" panose="020F0502020204030204" pitchFamily="34" charset="0"/>
                        </a:rPr>
                        <a:t>2 344</a:t>
                      </a:r>
                    </a:p>
                  </a:txBody>
                  <a:tcPr marL="36000" marR="36000" marT="7200" marB="7200" anchor="b"/>
                </a:tc>
                <a:tc>
                  <a:txBody>
                    <a:bodyPr/>
                    <a:lstStyle/>
                    <a:p>
                      <a:pPr algn="r" fontAlgn="b"/>
                      <a:r>
                        <a:rPr lang="fi-FI" sz="1100" b="0" i="0" u="none" strike="noStrike">
                          <a:solidFill>
                            <a:srgbClr val="000000"/>
                          </a:solidFill>
                          <a:effectLst/>
                          <a:latin typeface="Calibri" panose="020F0502020204030204" pitchFamily="34" charset="0"/>
                        </a:rPr>
                        <a:t>2 089</a:t>
                      </a:r>
                    </a:p>
                  </a:txBody>
                  <a:tcPr marL="36000" marR="36000" marT="7200" marB="7200" anchor="b"/>
                </a:tc>
                <a:tc>
                  <a:txBody>
                    <a:bodyPr/>
                    <a:lstStyle/>
                    <a:p>
                      <a:pPr algn="r" fontAlgn="b"/>
                      <a:r>
                        <a:rPr lang="fi-FI" sz="1100" b="0" i="0" u="none" strike="noStrike">
                          <a:solidFill>
                            <a:srgbClr val="000000"/>
                          </a:solidFill>
                          <a:effectLst/>
                          <a:latin typeface="Calibri" panose="020F0502020204030204" pitchFamily="34" charset="0"/>
                        </a:rPr>
                        <a:t>965</a:t>
                      </a:r>
                    </a:p>
                  </a:txBody>
                  <a:tcPr marL="36000" marR="36000" marT="7200" marB="7200" anchor="b"/>
                </a:tc>
                <a:tc>
                  <a:txBody>
                    <a:bodyPr/>
                    <a:lstStyle/>
                    <a:p>
                      <a:pPr algn="r" fontAlgn="b"/>
                      <a:r>
                        <a:rPr lang="fi-FI" sz="1100" b="0" i="0" u="none" strike="noStrike">
                          <a:solidFill>
                            <a:srgbClr val="000000"/>
                          </a:solidFill>
                          <a:effectLst/>
                          <a:latin typeface="Calibri" panose="020F0502020204030204" pitchFamily="34" charset="0"/>
                        </a:rPr>
                        <a:t>1 061</a:t>
                      </a:r>
                    </a:p>
                  </a:txBody>
                  <a:tcPr marL="36000" marR="36000" marT="7200" marB="7200" anchor="b"/>
                </a:tc>
                <a:tc>
                  <a:txBody>
                    <a:bodyPr/>
                    <a:lstStyle/>
                    <a:p>
                      <a:pPr algn="r" fontAlgn="b"/>
                      <a:r>
                        <a:rPr lang="fi-FI" sz="1100" b="0" i="0" u="none" strike="noStrike">
                          <a:solidFill>
                            <a:srgbClr val="000000"/>
                          </a:solidFill>
                          <a:effectLst/>
                          <a:latin typeface="Calibri" panose="020F0502020204030204" pitchFamily="34" charset="0"/>
                        </a:rPr>
                        <a:t>1 185</a:t>
                      </a:r>
                    </a:p>
                  </a:txBody>
                  <a:tcPr marL="36000" marR="36000" marT="7200" marB="7200" anchor="b"/>
                </a:tc>
                <a:tc>
                  <a:txBody>
                    <a:bodyPr/>
                    <a:lstStyle/>
                    <a:p>
                      <a:pPr algn="r" fontAlgn="b"/>
                      <a:r>
                        <a:rPr lang="fi-FI" sz="1100" b="0" i="0" u="none" strike="noStrike">
                          <a:solidFill>
                            <a:srgbClr val="000000"/>
                          </a:solidFill>
                          <a:effectLst/>
                          <a:latin typeface="Calibri" panose="020F0502020204030204" pitchFamily="34" charset="0"/>
                        </a:rPr>
                        <a:t>1 188</a:t>
                      </a:r>
                    </a:p>
                  </a:txBody>
                  <a:tcPr marL="36000" marR="36000" marT="7200" marB="7200" anchor="b"/>
                </a:tc>
                <a:tc>
                  <a:txBody>
                    <a:bodyPr/>
                    <a:lstStyle/>
                    <a:p>
                      <a:pPr algn="r" fontAlgn="b"/>
                      <a:r>
                        <a:rPr lang="fi-FI" sz="1100" b="0" i="0" u="none" strike="noStrike">
                          <a:solidFill>
                            <a:srgbClr val="000000"/>
                          </a:solidFill>
                          <a:effectLst/>
                          <a:latin typeface="Calibri" panose="020F0502020204030204" pitchFamily="34" charset="0"/>
                        </a:rPr>
                        <a:t>1 059</a:t>
                      </a:r>
                    </a:p>
                  </a:txBody>
                  <a:tcPr marL="36000" marR="36000" marT="7200" marB="7200" anchor="b"/>
                </a:tc>
                <a:tc>
                  <a:txBody>
                    <a:bodyPr/>
                    <a:lstStyle/>
                    <a:p>
                      <a:pPr algn="r" fontAlgn="b"/>
                      <a:r>
                        <a:rPr lang="fi-FI" sz="1100" b="0" i="0" u="none" strike="noStrike">
                          <a:solidFill>
                            <a:srgbClr val="000000"/>
                          </a:solidFill>
                          <a:effectLst/>
                          <a:latin typeface="Calibri" panose="020F0502020204030204" pitchFamily="34" charset="0"/>
                        </a:rPr>
                        <a:t>497</a:t>
                      </a:r>
                    </a:p>
                  </a:txBody>
                  <a:tcPr marL="36000" marR="36000" marT="7200" marB="7200" anchor="b"/>
                </a:tc>
                <a:tc>
                  <a:txBody>
                    <a:bodyPr/>
                    <a:lstStyle/>
                    <a:p>
                      <a:pPr algn="r" fontAlgn="b"/>
                      <a:r>
                        <a:rPr lang="fi-FI" sz="1100" b="0" i="0" u="none" strike="noStrike">
                          <a:solidFill>
                            <a:srgbClr val="000000"/>
                          </a:solidFill>
                          <a:effectLst/>
                          <a:latin typeface="Calibri" panose="020F0502020204030204" pitchFamily="34" charset="0"/>
                        </a:rPr>
                        <a:t>560</a:t>
                      </a:r>
                    </a:p>
                  </a:txBody>
                  <a:tcPr marL="36000" marR="36000" marT="7200" marB="7200" anchor="b"/>
                </a:tc>
                <a:extLst>
                  <a:ext uri="{0D108BD9-81ED-4DB2-BD59-A6C34878D82A}">
                    <a16:rowId xmlns:a16="http://schemas.microsoft.com/office/drawing/2014/main" val="3570489955"/>
                  </a:ext>
                </a:extLst>
              </a:tr>
              <a:tr h="234000">
                <a:tc>
                  <a:txBody>
                    <a:bodyPr/>
                    <a:lstStyle/>
                    <a:p>
                      <a:pPr algn="l" fontAlgn="b"/>
                      <a:r>
                        <a:rPr lang="fi-FI" sz="1100" b="0" u="none" strike="noStrike" dirty="0">
                          <a:solidFill>
                            <a:srgbClr val="000000"/>
                          </a:solidFill>
                          <a:effectLst/>
                          <a:latin typeface="Calibri" panose="020F0502020204030204" pitchFamily="34" charset="0"/>
                          <a:cs typeface="Calibri" panose="020F0502020204030204" pitchFamily="34" charset="0"/>
                        </a:rPr>
                        <a:t>Vieremä            </a:t>
                      </a:r>
                      <a:endParaRPr lang="fi-FI" sz="1100" b="0" i="0" u="none" strike="noStrike" dirty="0">
                        <a:solidFill>
                          <a:srgbClr val="000000"/>
                        </a:solidFill>
                        <a:effectLst/>
                        <a:latin typeface="Calibri" panose="020F0502020204030204" pitchFamily="34" charset="0"/>
                        <a:cs typeface="Calibri" panose="020F0502020204030204" pitchFamily="34" charset="0"/>
                      </a:endParaRPr>
                    </a:p>
                  </a:txBody>
                  <a:tcPr marL="36000" marR="36000" marT="7200" marB="7200" anchor="b"/>
                </a:tc>
                <a:tc>
                  <a:txBody>
                    <a:bodyPr/>
                    <a:lstStyle/>
                    <a:p>
                      <a:pPr algn="r" fontAlgn="b"/>
                      <a:r>
                        <a:rPr lang="fi-FI" sz="1100" b="0" i="0" u="none" strike="noStrike">
                          <a:solidFill>
                            <a:srgbClr val="000000"/>
                          </a:solidFill>
                          <a:effectLst/>
                          <a:latin typeface="Calibri" panose="020F0502020204030204" pitchFamily="34" charset="0"/>
                        </a:rPr>
                        <a:t>1 209</a:t>
                      </a:r>
                    </a:p>
                  </a:txBody>
                  <a:tcPr marL="36000" marR="36000" marT="7200" marB="7200" anchor="b"/>
                </a:tc>
                <a:tc>
                  <a:txBody>
                    <a:bodyPr/>
                    <a:lstStyle/>
                    <a:p>
                      <a:pPr algn="r" fontAlgn="b"/>
                      <a:r>
                        <a:rPr lang="fi-FI" sz="1100" b="0" i="0" u="none" strike="noStrike">
                          <a:solidFill>
                            <a:srgbClr val="000000"/>
                          </a:solidFill>
                          <a:effectLst/>
                          <a:latin typeface="Calibri" panose="020F0502020204030204" pitchFamily="34" charset="0"/>
                        </a:rPr>
                        <a:t>1 412</a:t>
                      </a:r>
                    </a:p>
                  </a:txBody>
                  <a:tcPr marL="36000" marR="36000" marT="7200" marB="7200" anchor="b"/>
                </a:tc>
                <a:tc>
                  <a:txBody>
                    <a:bodyPr/>
                    <a:lstStyle/>
                    <a:p>
                      <a:pPr algn="r" fontAlgn="b"/>
                      <a:r>
                        <a:rPr lang="fi-FI" sz="1100" b="0" i="0" u="none" strike="noStrike">
                          <a:solidFill>
                            <a:srgbClr val="000000"/>
                          </a:solidFill>
                          <a:effectLst/>
                          <a:latin typeface="Calibri" panose="020F0502020204030204" pitchFamily="34" charset="0"/>
                        </a:rPr>
                        <a:t>767</a:t>
                      </a:r>
                    </a:p>
                  </a:txBody>
                  <a:tcPr marL="36000" marR="36000" marT="7200" marB="7200" anchor="b"/>
                </a:tc>
                <a:tc>
                  <a:txBody>
                    <a:bodyPr/>
                    <a:lstStyle/>
                    <a:p>
                      <a:pPr algn="r" fontAlgn="b"/>
                      <a:r>
                        <a:rPr lang="fi-FI" sz="1100" b="0" i="0" u="none" strike="noStrike">
                          <a:solidFill>
                            <a:srgbClr val="000000"/>
                          </a:solidFill>
                          <a:effectLst/>
                          <a:latin typeface="Calibri" panose="020F0502020204030204" pitchFamily="34" charset="0"/>
                        </a:rPr>
                        <a:t>-136</a:t>
                      </a:r>
                    </a:p>
                  </a:txBody>
                  <a:tcPr marL="36000" marR="36000" marT="7200" marB="7200" anchor="b"/>
                </a:tc>
                <a:tc>
                  <a:txBody>
                    <a:bodyPr/>
                    <a:lstStyle/>
                    <a:p>
                      <a:pPr algn="r" fontAlgn="b"/>
                      <a:r>
                        <a:rPr lang="fi-FI" sz="1100" b="0" i="0" u="none" strike="noStrike">
                          <a:solidFill>
                            <a:srgbClr val="000000"/>
                          </a:solidFill>
                          <a:effectLst/>
                          <a:latin typeface="Calibri" panose="020F0502020204030204" pitchFamily="34" charset="0"/>
                        </a:rPr>
                        <a:t>-20</a:t>
                      </a:r>
                    </a:p>
                  </a:txBody>
                  <a:tcPr marL="36000" marR="36000" marT="7200" marB="7200" anchor="b"/>
                </a:tc>
                <a:tc>
                  <a:txBody>
                    <a:bodyPr/>
                    <a:lstStyle/>
                    <a:p>
                      <a:pPr algn="r" fontAlgn="b"/>
                      <a:r>
                        <a:rPr lang="fi-FI" sz="1100" b="0" i="0" u="none" strike="noStrike">
                          <a:solidFill>
                            <a:srgbClr val="000000"/>
                          </a:solidFill>
                          <a:effectLst/>
                          <a:latin typeface="Calibri" panose="020F0502020204030204" pitchFamily="34" charset="0"/>
                        </a:rPr>
                        <a:t>343</a:t>
                      </a:r>
                    </a:p>
                  </a:txBody>
                  <a:tcPr marL="36000" marR="36000" marT="7200" marB="7200" anchor="b"/>
                </a:tc>
                <a:tc>
                  <a:txBody>
                    <a:bodyPr/>
                    <a:lstStyle/>
                    <a:p>
                      <a:pPr algn="r" fontAlgn="b"/>
                      <a:r>
                        <a:rPr lang="fi-FI" sz="1100" b="0" i="0" u="none" strike="noStrike">
                          <a:solidFill>
                            <a:srgbClr val="000000"/>
                          </a:solidFill>
                          <a:effectLst/>
                          <a:latin typeface="Calibri" panose="020F0502020204030204" pitchFamily="34" charset="0"/>
                        </a:rPr>
                        <a:t>401</a:t>
                      </a:r>
                    </a:p>
                  </a:txBody>
                  <a:tcPr marL="36000" marR="36000" marT="7200" marB="7200" anchor="b"/>
                </a:tc>
                <a:tc>
                  <a:txBody>
                    <a:bodyPr/>
                    <a:lstStyle/>
                    <a:p>
                      <a:pPr algn="r" fontAlgn="b"/>
                      <a:r>
                        <a:rPr lang="fi-FI" sz="1100" b="0" i="0" u="none" strike="noStrike">
                          <a:solidFill>
                            <a:srgbClr val="000000"/>
                          </a:solidFill>
                          <a:effectLst/>
                          <a:latin typeface="Calibri" panose="020F0502020204030204" pitchFamily="34" charset="0"/>
                        </a:rPr>
                        <a:t>218</a:t>
                      </a:r>
                    </a:p>
                  </a:txBody>
                  <a:tcPr marL="36000" marR="36000" marT="7200" marB="7200" anchor="b"/>
                </a:tc>
                <a:tc>
                  <a:txBody>
                    <a:bodyPr/>
                    <a:lstStyle/>
                    <a:p>
                      <a:pPr algn="r" fontAlgn="b"/>
                      <a:r>
                        <a:rPr lang="fi-FI" sz="1100" b="0" i="0" u="none" strike="noStrike">
                          <a:solidFill>
                            <a:srgbClr val="000000"/>
                          </a:solidFill>
                          <a:effectLst/>
                          <a:latin typeface="Calibri" panose="020F0502020204030204" pitchFamily="34" charset="0"/>
                        </a:rPr>
                        <a:t>-39</a:t>
                      </a:r>
                    </a:p>
                  </a:txBody>
                  <a:tcPr marL="36000" marR="36000" marT="7200" marB="7200" anchor="b"/>
                </a:tc>
                <a:tc>
                  <a:txBody>
                    <a:bodyPr/>
                    <a:lstStyle/>
                    <a:p>
                      <a:pPr algn="r" fontAlgn="b"/>
                      <a:r>
                        <a:rPr lang="fi-FI" sz="1100" b="0" i="0" u="none" strike="noStrike">
                          <a:solidFill>
                            <a:srgbClr val="000000"/>
                          </a:solidFill>
                          <a:effectLst/>
                          <a:latin typeface="Calibri" panose="020F0502020204030204" pitchFamily="34" charset="0"/>
                        </a:rPr>
                        <a:t>-6</a:t>
                      </a:r>
                    </a:p>
                  </a:txBody>
                  <a:tcPr marL="36000" marR="36000" marT="7200" marB="7200" anchor="b"/>
                </a:tc>
                <a:extLst>
                  <a:ext uri="{0D108BD9-81ED-4DB2-BD59-A6C34878D82A}">
                    <a16:rowId xmlns:a16="http://schemas.microsoft.com/office/drawing/2014/main" val="389491602"/>
                  </a:ext>
                </a:extLst>
              </a:tr>
              <a:tr h="234000">
                <a:tc>
                  <a:txBody>
                    <a:bodyPr/>
                    <a:lstStyle/>
                    <a:p>
                      <a:pPr algn="l" fontAlgn="b"/>
                      <a:r>
                        <a:rPr lang="fi-FI" sz="1100" b="1" u="none" strike="noStrike" dirty="0">
                          <a:solidFill>
                            <a:srgbClr val="000000"/>
                          </a:solidFill>
                          <a:effectLst/>
                          <a:latin typeface="Calibri" panose="020F0502020204030204" pitchFamily="34" charset="0"/>
                          <a:cs typeface="Calibri" panose="020F0502020204030204" pitchFamily="34" charset="0"/>
                        </a:rPr>
                        <a:t>Pohjois-Savo</a:t>
                      </a:r>
                      <a:endParaRPr lang="fi-FI" sz="1100" b="1" i="0" u="none" strike="noStrike" dirty="0">
                        <a:solidFill>
                          <a:srgbClr val="000000"/>
                        </a:solidFill>
                        <a:effectLst/>
                        <a:latin typeface="Calibri" panose="020F0502020204030204" pitchFamily="34" charset="0"/>
                        <a:cs typeface="Calibri" panose="020F0502020204030204" pitchFamily="34" charset="0"/>
                      </a:endParaRPr>
                    </a:p>
                  </a:txBody>
                  <a:tcPr marL="36000" marR="36000" marT="7200" marB="7200" anchor="b"/>
                </a:tc>
                <a:tc>
                  <a:txBody>
                    <a:bodyPr/>
                    <a:lstStyle/>
                    <a:p>
                      <a:pPr algn="r" fontAlgn="b"/>
                      <a:r>
                        <a:rPr lang="fi-FI" sz="1100" b="1" i="0" u="none" strike="noStrike">
                          <a:solidFill>
                            <a:srgbClr val="000000"/>
                          </a:solidFill>
                          <a:effectLst/>
                          <a:latin typeface="Calibri" panose="020F0502020204030204" pitchFamily="34" charset="0"/>
                        </a:rPr>
                        <a:t>116 535</a:t>
                      </a:r>
                    </a:p>
                  </a:txBody>
                  <a:tcPr marL="36000" marR="36000" marT="7200" marB="7200" anchor="b"/>
                </a:tc>
                <a:tc>
                  <a:txBody>
                    <a:bodyPr/>
                    <a:lstStyle/>
                    <a:p>
                      <a:pPr algn="r" fontAlgn="b"/>
                      <a:r>
                        <a:rPr lang="fi-FI" sz="1100" b="1" i="0" u="none" strike="noStrike">
                          <a:solidFill>
                            <a:srgbClr val="000000"/>
                          </a:solidFill>
                          <a:effectLst/>
                          <a:latin typeface="Calibri" panose="020F0502020204030204" pitchFamily="34" charset="0"/>
                        </a:rPr>
                        <a:t>119 770</a:t>
                      </a:r>
                    </a:p>
                  </a:txBody>
                  <a:tcPr marL="36000" marR="36000" marT="7200" marB="7200" anchor="b"/>
                </a:tc>
                <a:tc>
                  <a:txBody>
                    <a:bodyPr/>
                    <a:lstStyle/>
                    <a:p>
                      <a:pPr algn="r" fontAlgn="b"/>
                      <a:r>
                        <a:rPr lang="fi-FI" sz="1100" b="1" i="0" u="none" strike="noStrike">
                          <a:solidFill>
                            <a:srgbClr val="000000"/>
                          </a:solidFill>
                          <a:effectLst/>
                          <a:latin typeface="Calibri" panose="020F0502020204030204" pitchFamily="34" charset="0"/>
                        </a:rPr>
                        <a:t>114 282</a:t>
                      </a:r>
                    </a:p>
                  </a:txBody>
                  <a:tcPr marL="36000" marR="36000" marT="7200" marB="7200" anchor="b"/>
                </a:tc>
                <a:tc>
                  <a:txBody>
                    <a:bodyPr/>
                    <a:lstStyle/>
                    <a:p>
                      <a:pPr algn="r" fontAlgn="b"/>
                      <a:r>
                        <a:rPr lang="fi-FI" sz="1100" b="1" i="0" u="none" strike="noStrike">
                          <a:solidFill>
                            <a:srgbClr val="000000"/>
                          </a:solidFill>
                          <a:effectLst/>
                          <a:latin typeface="Calibri" panose="020F0502020204030204" pitchFamily="34" charset="0"/>
                        </a:rPr>
                        <a:t>67 677</a:t>
                      </a:r>
                    </a:p>
                  </a:txBody>
                  <a:tcPr marL="36000" marR="36000" marT="7200" marB="7200" anchor="b"/>
                </a:tc>
                <a:tc>
                  <a:txBody>
                    <a:bodyPr/>
                    <a:lstStyle/>
                    <a:p>
                      <a:pPr algn="r" fontAlgn="b"/>
                      <a:r>
                        <a:rPr lang="fi-FI" sz="1100" b="1" i="0" u="none" strike="noStrike">
                          <a:solidFill>
                            <a:srgbClr val="000000"/>
                          </a:solidFill>
                          <a:effectLst/>
                          <a:latin typeface="Calibri" panose="020F0502020204030204" pitchFamily="34" charset="0"/>
                        </a:rPr>
                        <a:t>70 639</a:t>
                      </a:r>
                    </a:p>
                  </a:txBody>
                  <a:tcPr marL="36000" marR="36000" marT="7200" marB="7200" anchor="b"/>
                </a:tc>
                <a:tc>
                  <a:txBody>
                    <a:bodyPr/>
                    <a:lstStyle/>
                    <a:p>
                      <a:pPr algn="r" fontAlgn="b"/>
                      <a:r>
                        <a:rPr lang="fi-FI" sz="1100" b="1" i="0" u="none" strike="noStrike">
                          <a:solidFill>
                            <a:srgbClr val="000000"/>
                          </a:solidFill>
                          <a:effectLst/>
                          <a:latin typeface="Calibri" panose="020F0502020204030204" pitchFamily="34" charset="0"/>
                        </a:rPr>
                        <a:t>469</a:t>
                      </a:r>
                    </a:p>
                  </a:txBody>
                  <a:tcPr marL="36000" marR="36000" marT="7200" marB="7200" anchor="b"/>
                </a:tc>
                <a:tc>
                  <a:txBody>
                    <a:bodyPr/>
                    <a:lstStyle/>
                    <a:p>
                      <a:pPr algn="r" fontAlgn="b"/>
                      <a:r>
                        <a:rPr lang="fi-FI" sz="1100" b="1" i="0" u="none" strike="noStrike">
                          <a:solidFill>
                            <a:srgbClr val="000000"/>
                          </a:solidFill>
                          <a:effectLst/>
                          <a:latin typeface="Calibri" panose="020F0502020204030204" pitchFamily="34" charset="0"/>
                        </a:rPr>
                        <a:t>482</a:t>
                      </a:r>
                    </a:p>
                  </a:txBody>
                  <a:tcPr marL="36000" marR="36000" marT="7200" marB="7200" anchor="b"/>
                </a:tc>
                <a:tc>
                  <a:txBody>
                    <a:bodyPr/>
                    <a:lstStyle/>
                    <a:p>
                      <a:pPr algn="r" fontAlgn="b"/>
                      <a:r>
                        <a:rPr lang="fi-FI" sz="1100" b="1" i="0" u="none" strike="noStrike">
                          <a:solidFill>
                            <a:srgbClr val="000000"/>
                          </a:solidFill>
                          <a:effectLst/>
                          <a:latin typeface="Calibri" panose="020F0502020204030204" pitchFamily="34" charset="0"/>
                        </a:rPr>
                        <a:t>460</a:t>
                      </a:r>
                    </a:p>
                  </a:txBody>
                  <a:tcPr marL="36000" marR="36000" marT="7200" marB="7200" anchor="b"/>
                </a:tc>
                <a:tc>
                  <a:txBody>
                    <a:bodyPr/>
                    <a:lstStyle/>
                    <a:p>
                      <a:pPr algn="r" fontAlgn="b"/>
                      <a:r>
                        <a:rPr lang="fi-FI" sz="1100" b="1" i="0" u="none" strike="noStrike">
                          <a:solidFill>
                            <a:srgbClr val="000000"/>
                          </a:solidFill>
                          <a:effectLst/>
                          <a:latin typeface="Calibri" panose="020F0502020204030204" pitchFamily="34" charset="0"/>
                        </a:rPr>
                        <a:t>272</a:t>
                      </a:r>
                    </a:p>
                  </a:txBody>
                  <a:tcPr marL="36000" marR="36000" marT="7200" marB="7200" anchor="b"/>
                </a:tc>
                <a:tc>
                  <a:txBody>
                    <a:bodyPr/>
                    <a:lstStyle/>
                    <a:p>
                      <a:pPr algn="r" fontAlgn="b"/>
                      <a:r>
                        <a:rPr lang="fi-FI" sz="1100" b="1" i="0" u="none" strike="noStrike">
                          <a:solidFill>
                            <a:srgbClr val="000000"/>
                          </a:solidFill>
                          <a:effectLst/>
                          <a:latin typeface="Calibri" panose="020F0502020204030204" pitchFamily="34" charset="0"/>
                        </a:rPr>
                        <a:t>285</a:t>
                      </a:r>
                    </a:p>
                  </a:txBody>
                  <a:tcPr marL="36000" marR="36000" marT="7200" marB="7200" anchor="b"/>
                </a:tc>
                <a:extLst>
                  <a:ext uri="{0D108BD9-81ED-4DB2-BD59-A6C34878D82A}">
                    <a16:rowId xmlns:a16="http://schemas.microsoft.com/office/drawing/2014/main" val="2415787187"/>
                  </a:ext>
                </a:extLst>
              </a:tr>
              <a:tr h="234000">
                <a:tc>
                  <a:txBody>
                    <a:bodyPr/>
                    <a:lstStyle/>
                    <a:p>
                      <a:pPr algn="l" fontAlgn="b"/>
                      <a:r>
                        <a:rPr lang="fi-FI" sz="1000" b="0" u="none" strike="noStrike" dirty="0">
                          <a:effectLst/>
                          <a:latin typeface="Calibri" panose="020F0502020204030204" pitchFamily="34" charset="0"/>
                          <a:cs typeface="Calibri" panose="020F0502020204030204" pitchFamily="34" charset="0"/>
                        </a:rPr>
                        <a:t>Manner-Suomi</a:t>
                      </a:r>
                      <a:endParaRPr lang="fi-FI" sz="1000" b="0" i="0" u="none" strike="noStrike" dirty="0">
                        <a:effectLst/>
                        <a:latin typeface="Calibri" panose="020F0502020204030204" pitchFamily="34" charset="0"/>
                        <a:cs typeface="Calibri" panose="020F0502020204030204" pitchFamily="34" charset="0"/>
                      </a:endParaRPr>
                    </a:p>
                  </a:txBody>
                  <a:tcPr marL="36000" marR="36000" marT="7200" marB="7200" anchor="b"/>
                </a:tc>
                <a:tc>
                  <a:txBody>
                    <a:bodyPr/>
                    <a:lstStyle/>
                    <a:p>
                      <a:pPr algn="r" fontAlgn="b"/>
                      <a:r>
                        <a:rPr lang="fi-FI" sz="900" b="0" i="0" u="none" strike="noStrike">
                          <a:solidFill>
                            <a:srgbClr val="000000"/>
                          </a:solidFill>
                          <a:effectLst/>
                          <a:latin typeface="Calibri" panose="020F0502020204030204" pitchFamily="34" charset="0"/>
                        </a:rPr>
                        <a:t>779 336</a:t>
                      </a:r>
                    </a:p>
                  </a:txBody>
                  <a:tcPr marL="36000" marR="36000" marT="7200" marB="7200" anchor="b"/>
                </a:tc>
                <a:tc>
                  <a:txBody>
                    <a:bodyPr/>
                    <a:lstStyle/>
                    <a:p>
                      <a:pPr algn="r" fontAlgn="b"/>
                      <a:r>
                        <a:rPr lang="fi-FI" sz="900" b="0" i="0" u="none" strike="noStrike">
                          <a:solidFill>
                            <a:srgbClr val="000000"/>
                          </a:solidFill>
                          <a:effectLst/>
                          <a:latin typeface="Calibri" panose="020F0502020204030204" pitchFamily="34" charset="0"/>
                        </a:rPr>
                        <a:t>792 223</a:t>
                      </a:r>
                    </a:p>
                  </a:txBody>
                  <a:tcPr marL="36000" marR="36000" marT="7200" marB="7200" anchor="b"/>
                </a:tc>
                <a:tc>
                  <a:txBody>
                    <a:bodyPr/>
                    <a:lstStyle/>
                    <a:p>
                      <a:pPr algn="r" fontAlgn="b"/>
                      <a:r>
                        <a:rPr lang="fi-FI" sz="900" b="0" i="0" u="none" strike="noStrike">
                          <a:solidFill>
                            <a:srgbClr val="000000"/>
                          </a:solidFill>
                          <a:effectLst/>
                          <a:latin typeface="Calibri" panose="020F0502020204030204" pitchFamily="34" charset="0"/>
                        </a:rPr>
                        <a:t>789 687</a:t>
                      </a:r>
                    </a:p>
                  </a:txBody>
                  <a:tcPr marL="36000" marR="36000" marT="7200" marB="7200" anchor="b"/>
                </a:tc>
                <a:tc>
                  <a:txBody>
                    <a:bodyPr/>
                    <a:lstStyle/>
                    <a:p>
                      <a:pPr algn="r" fontAlgn="b"/>
                      <a:r>
                        <a:rPr lang="fi-FI" sz="900" b="0" i="0" u="none" strike="noStrike">
                          <a:solidFill>
                            <a:srgbClr val="000000"/>
                          </a:solidFill>
                          <a:effectLst/>
                          <a:latin typeface="Calibri" panose="020F0502020204030204" pitchFamily="34" charset="0"/>
                        </a:rPr>
                        <a:t>819 002</a:t>
                      </a:r>
                    </a:p>
                  </a:txBody>
                  <a:tcPr marL="36000" marR="36000" marT="7200" marB="7200" anchor="b"/>
                </a:tc>
                <a:tc>
                  <a:txBody>
                    <a:bodyPr/>
                    <a:lstStyle/>
                    <a:p>
                      <a:pPr algn="r" fontAlgn="b"/>
                      <a:r>
                        <a:rPr lang="fi-FI" sz="900" b="0" i="0" u="none" strike="noStrike">
                          <a:solidFill>
                            <a:srgbClr val="000000"/>
                          </a:solidFill>
                          <a:effectLst/>
                          <a:latin typeface="Calibri" panose="020F0502020204030204" pitchFamily="34" charset="0"/>
                        </a:rPr>
                        <a:t>808 485</a:t>
                      </a:r>
                    </a:p>
                  </a:txBody>
                  <a:tcPr marL="36000" marR="36000" marT="7200" marB="7200" anchor="b"/>
                </a:tc>
                <a:tc>
                  <a:txBody>
                    <a:bodyPr/>
                    <a:lstStyle/>
                    <a:p>
                      <a:pPr algn="r" fontAlgn="b"/>
                      <a:r>
                        <a:rPr lang="fi-FI" sz="900" b="0" i="0" u="none" strike="noStrike">
                          <a:solidFill>
                            <a:srgbClr val="000000"/>
                          </a:solidFill>
                          <a:effectLst/>
                          <a:latin typeface="Calibri" panose="020F0502020204030204" pitchFamily="34" charset="0"/>
                        </a:rPr>
                        <a:t>142</a:t>
                      </a:r>
                    </a:p>
                  </a:txBody>
                  <a:tcPr marL="36000" marR="36000" marT="7200" marB="7200" anchor="b"/>
                </a:tc>
                <a:tc>
                  <a:txBody>
                    <a:bodyPr/>
                    <a:lstStyle/>
                    <a:p>
                      <a:pPr algn="r" fontAlgn="b"/>
                      <a:r>
                        <a:rPr lang="fi-FI" sz="900" b="0" i="0" u="none" strike="noStrike">
                          <a:solidFill>
                            <a:srgbClr val="000000"/>
                          </a:solidFill>
                          <a:effectLst/>
                          <a:latin typeface="Calibri" panose="020F0502020204030204" pitchFamily="34" charset="0"/>
                        </a:rPr>
                        <a:t>144</a:t>
                      </a:r>
                    </a:p>
                  </a:txBody>
                  <a:tcPr marL="36000" marR="36000" marT="7200" marB="7200" anchor="b"/>
                </a:tc>
                <a:tc>
                  <a:txBody>
                    <a:bodyPr/>
                    <a:lstStyle/>
                    <a:p>
                      <a:pPr algn="r" fontAlgn="b"/>
                      <a:r>
                        <a:rPr lang="fi-FI" sz="900" b="0" i="0" u="none" strike="noStrike">
                          <a:solidFill>
                            <a:srgbClr val="000000"/>
                          </a:solidFill>
                          <a:effectLst/>
                          <a:latin typeface="Calibri" panose="020F0502020204030204" pitchFamily="34" charset="0"/>
                        </a:rPr>
                        <a:t>143</a:t>
                      </a:r>
                    </a:p>
                  </a:txBody>
                  <a:tcPr marL="36000" marR="36000" marT="7200" marB="7200" anchor="b"/>
                </a:tc>
                <a:tc>
                  <a:txBody>
                    <a:bodyPr/>
                    <a:lstStyle/>
                    <a:p>
                      <a:pPr algn="r" fontAlgn="b"/>
                      <a:r>
                        <a:rPr lang="fi-FI" sz="900" b="0" i="0" u="none" strike="noStrike">
                          <a:solidFill>
                            <a:srgbClr val="000000"/>
                          </a:solidFill>
                          <a:effectLst/>
                          <a:latin typeface="Calibri" panose="020F0502020204030204" pitchFamily="34" charset="0"/>
                        </a:rPr>
                        <a:t>148</a:t>
                      </a:r>
                    </a:p>
                  </a:txBody>
                  <a:tcPr marL="36000" marR="36000" marT="7200" marB="7200" anchor="b"/>
                </a:tc>
                <a:tc>
                  <a:txBody>
                    <a:bodyPr/>
                    <a:lstStyle/>
                    <a:p>
                      <a:pPr algn="r" fontAlgn="b"/>
                      <a:r>
                        <a:rPr lang="fi-FI" sz="900" b="0" i="0" u="none" strike="noStrike" dirty="0">
                          <a:solidFill>
                            <a:srgbClr val="000000"/>
                          </a:solidFill>
                          <a:effectLst/>
                          <a:latin typeface="Calibri" panose="020F0502020204030204" pitchFamily="34" charset="0"/>
                        </a:rPr>
                        <a:t>146</a:t>
                      </a:r>
                    </a:p>
                  </a:txBody>
                  <a:tcPr marL="36000" marR="36000" marT="7200" marB="7200" anchor="b"/>
                </a:tc>
                <a:extLst>
                  <a:ext uri="{0D108BD9-81ED-4DB2-BD59-A6C34878D82A}">
                    <a16:rowId xmlns:a16="http://schemas.microsoft.com/office/drawing/2014/main" val="3381141143"/>
                  </a:ext>
                </a:extLst>
              </a:tr>
            </a:tbl>
          </a:graphicData>
        </a:graphic>
      </p:graphicFrame>
    </p:spTree>
    <p:extLst>
      <p:ext uri="{BB962C8B-B14F-4D97-AF65-F5344CB8AC3E}">
        <p14:creationId xmlns:p14="http://schemas.microsoft.com/office/powerpoint/2010/main" val="30005476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Otsikko 1">
            <a:extLst>
              <a:ext uri="{FF2B5EF4-FFF2-40B4-BE49-F238E27FC236}">
                <a16:creationId xmlns:a16="http://schemas.microsoft.com/office/drawing/2014/main" id="{8E1BF388-D4F2-9847-AEE5-BC1111CF8AF7}"/>
              </a:ext>
            </a:extLst>
          </p:cNvPr>
          <p:cNvSpPr>
            <a:spLocks noGrp="1"/>
          </p:cNvSpPr>
          <p:nvPr>
            <p:ph type="title"/>
          </p:nvPr>
        </p:nvSpPr>
        <p:spPr>
          <a:xfrm>
            <a:off x="448456" y="365125"/>
            <a:ext cx="11288842" cy="1325563"/>
          </a:xfrm>
        </p:spPr>
        <p:txBody>
          <a:bodyPr>
            <a:normAutofit/>
          </a:bodyPr>
          <a:lstStyle/>
          <a:p>
            <a:r>
              <a:rPr lang="fi-FI" sz="3600" dirty="0"/>
              <a:t>Vuosikate, poistot ja nettoinvestoinnit v. 2023 (€/as.)</a:t>
            </a:r>
          </a:p>
        </p:txBody>
      </p:sp>
      <p:pic>
        <p:nvPicPr>
          <p:cNvPr id="7" name="Kuva 6">
            <a:extLst>
              <a:ext uri="{FF2B5EF4-FFF2-40B4-BE49-F238E27FC236}">
                <a16:creationId xmlns:a16="http://schemas.microsoft.com/office/drawing/2014/main" id="{233DC356-48B9-8E47-86C0-F7011CFFEC98}"/>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9755943" y="6332259"/>
            <a:ext cx="2316136" cy="409184"/>
          </a:xfrm>
          <a:prstGeom prst="rect">
            <a:avLst/>
          </a:prstGeom>
        </p:spPr>
      </p:pic>
      <p:graphicFrame>
        <p:nvGraphicFramePr>
          <p:cNvPr id="3" name="Taulukko 2">
            <a:extLst>
              <a:ext uri="{FF2B5EF4-FFF2-40B4-BE49-F238E27FC236}">
                <a16:creationId xmlns:a16="http://schemas.microsoft.com/office/drawing/2014/main" id="{E0E53520-E99A-4466-80D8-EB31DF6CD6CB}"/>
              </a:ext>
            </a:extLst>
          </p:cNvPr>
          <p:cNvGraphicFramePr>
            <a:graphicFrameLocks noGrp="1"/>
          </p:cNvGraphicFramePr>
          <p:nvPr>
            <p:extLst>
              <p:ext uri="{D42A27DB-BD31-4B8C-83A1-F6EECF244321}">
                <p14:modId xmlns:p14="http://schemas.microsoft.com/office/powerpoint/2010/main" val="2869566416"/>
              </p:ext>
            </p:extLst>
          </p:nvPr>
        </p:nvGraphicFramePr>
        <p:xfrm>
          <a:off x="448456" y="1660794"/>
          <a:ext cx="3601700" cy="4691280"/>
        </p:xfrm>
        <a:graphic>
          <a:graphicData uri="http://schemas.openxmlformats.org/drawingml/2006/table">
            <a:tbl>
              <a:tblPr firstRow="1" bandRow="1">
                <a:tableStyleId>{9D7B26C5-4107-4FEC-AEDC-1716B250A1EF}</a:tableStyleId>
              </a:tblPr>
              <a:tblGrid>
                <a:gridCol w="901700">
                  <a:extLst>
                    <a:ext uri="{9D8B030D-6E8A-4147-A177-3AD203B41FA5}">
                      <a16:colId xmlns:a16="http://schemas.microsoft.com/office/drawing/2014/main" val="1376492794"/>
                    </a:ext>
                  </a:extLst>
                </a:gridCol>
                <a:gridCol w="900000">
                  <a:extLst>
                    <a:ext uri="{9D8B030D-6E8A-4147-A177-3AD203B41FA5}">
                      <a16:colId xmlns:a16="http://schemas.microsoft.com/office/drawing/2014/main" val="1316027642"/>
                    </a:ext>
                  </a:extLst>
                </a:gridCol>
                <a:gridCol w="900000">
                  <a:extLst>
                    <a:ext uri="{9D8B030D-6E8A-4147-A177-3AD203B41FA5}">
                      <a16:colId xmlns:a16="http://schemas.microsoft.com/office/drawing/2014/main" val="2941060850"/>
                    </a:ext>
                  </a:extLst>
                </a:gridCol>
                <a:gridCol w="900000">
                  <a:extLst>
                    <a:ext uri="{9D8B030D-6E8A-4147-A177-3AD203B41FA5}">
                      <a16:colId xmlns:a16="http://schemas.microsoft.com/office/drawing/2014/main" val="1476700821"/>
                    </a:ext>
                  </a:extLst>
                </a:gridCol>
              </a:tblGrid>
              <a:tr h="190500">
                <a:tc>
                  <a:txBody>
                    <a:bodyPr/>
                    <a:lstStyle/>
                    <a:p>
                      <a:pPr algn="l" fontAlgn="b"/>
                      <a:r>
                        <a:rPr lang="fi-FI" sz="1100" b="1" u="none" strike="noStrike" dirty="0">
                          <a:solidFill>
                            <a:srgbClr val="000000"/>
                          </a:solidFill>
                          <a:effectLst/>
                          <a:latin typeface="Calibri" panose="020F0502020204030204" pitchFamily="34" charset="0"/>
                          <a:cs typeface="Calibri" panose="020F0502020204030204" pitchFamily="34" charset="0"/>
                        </a:rPr>
                        <a:t>Kunta</a:t>
                      </a:r>
                      <a:endParaRPr lang="fi-FI" sz="1100" b="1" i="0" u="none" strike="noStrike" dirty="0">
                        <a:solidFill>
                          <a:srgbClr val="000000"/>
                        </a:solidFill>
                        <a:effectLst/>
                        <a:latin typeface="Calibri" panose="020F0502020204030204" pitchFamily="34" charset="0"/>
                        <a:cs typeface="Calibri" panose="020F0502020204030204" pitchFamily="34" charset="0"/>
                      </a:endParaRPr>
                    </a:p>
                  </a:txBody>
                  <a:tcPr marL="36000" marR="36000" marT="18000" marB="18000" anchor="b"/>
                </a:tc>
                <a:tc>
                  <a:txBody>
                    <a:bodyPr/>
                    <a:lstStyle/>
                    <a:p>
                      <a:pPr algn="r" fontAlgn="b"/>
                      <a:r>
                        <a:rPr lang="fi-FI" sz="1100" b="1" u="none" strike="noStrike" dirty="0">
                          <a:solidFill>
                            <a:srgbClr val="000000"/>
                          </a:solidFill>
                          <a:effectLst/>
                          <a:latin typeface="Calibri" panose="020F0502020204030204" pitchFamily="34" charset="0"/>
                          <a:cs typeface="Calibri" panose="020F0502020204030204" pitchFamily="34" charset="0"/>
                        </a:rPr>
                        <a:t>Vuosikate</a:t>
                      </a:r>
                      <a:endParaRPr lang="fi-FI" sz="1100" b="1" i="0" u="none" strike="noStrike" dirty="0">
                        <a:solidFill>
                          <a:srgbClr val="000000"/>
                        </a:solidFill>
                        <a:effectLst/>
                        <a:latin typeface="Calibri" panose="020F0502020204030204" pitchFamily="34" charset="0"/>
                        <a:cs typeface="Calibri" panose="020F0502020204030204" pitchFamily="34" charset="0"/>
                      </a:endParaRPr>
                    </a:p>
                  </a:txBody>
                  <a:tcPr marL="36000" marR="36000" marT="18000" marB="18000" anchor="b"/>
                </a:tc>
                <a:tc>
                  <a:txBody>
                    <a:bodyPr/>
                    <a:lstStyle/>
                    <a:p>
                      <a:pPr algn="r" fontAlgn="b"/>
                      <a:r>
                        <a:rPr lang="fi-FI" sz="1100" b="1" u="none" strike="noStrike" dirty="0">
                          <a:solidFill>
                            <a:srgbClr val="000000"/>
                          </a:solidFill>
                          <a:effectLst/>
                          <a:latin typeface="Calibri" panose="020F0502020204030204" pitchFamily="34" charset="0"/>
                          <a:cs typeface="Calibri" panose="020F0502020204030204" pitchFamily="34" charset="0"/>
                        </a:rPr>
                        <a:t>Poistot</a:t>
                      </a:r>
                      <a:endParaRPr lang="fi-FI" sz="1100" b="1" i="0" u="none" strike="noStrike" dirty="0">
                        <a:solidFill>
                          <a:srgbClr val="000000"/>
                        </a:solidFill>
                        <a:effectLst/>
                        <a:latin typeface="Calibri" panose="020F0502020204030204" pitchFamily="34" charset="0"/>
                        <a:cs typeface="Calibri" panose="020F0502020204030204" pitchFamily="34" charset="0"/>
                      </a:endParaRPr>
                    </a:p>
                  </a:txBody>
                  <a:tcPr marL="36000" marR="36000" marT="18000" marB="18000" anchor="b"/>
                </a:tc>
                <a:tc>
                  <a:txBody>
                    <a:bodyPr/>
                    <a:lstStyle/>
                    <a:p>
                      <a:pPr algn="r" fontAlgn="b"/>
                      <a:r>
                        <a:rPr lang="fi-FI" sz="1100" b="1" u="none" strike="noStrike" dirty="0">
                          <a:solidFill>
                            <a:srgbClr val="000000"/>
                          </a:solidFill>
                          <a:effectLst/>
                          <a:latin typeface="Calibri" panose="020F0502020204030204" pitchFamily="34" charset="0"/>
                          <a:cs typeface="Calibri" panose="020F0502020204030204" pitchFamily="34" charset="0"/>
                        </a:rPr>
                        <a:t>Netto-</a:t>
                      </a:r>
                    </a:p>
                    <a:p>
                      <a:pPr algn="r" fontAlgn="b"/>
                      <a:r>
                        <a:rPr lang="fi-FI" sz="1100" b="1" u="none" strike="noStrike" dirty="0">
                          <a:solidFill>
                            <a:srgbClr val="000000"/>
                          </a:solidFill>
                          <a:effectLst/>
                          <a:latin typeface="Calibri" panose="020F0502020204030204" pitchFamily="34" charset="0"/>
                          <a:cs typeface="Calibri" panose="020F0502020204030204" pitchFamily="34" charset="0"/>
                        </a:rPr>
                        <a:t>investoinnit</a:t>
                      </a:r>
                      <a:endParaRPr lang="fi-FI" sz="1100" b="1" i="0" u="none" strike="noStrike" dirty="0">
                        <a:solidFill>
                          <a:srgbClr val="000000"/>
                        </a:solidFill>
                        <a:effectLst/>
                        <a:latin typeface="Calibri" panose="020F0502020204030204" pitchFamily="34" charset="0"/>
                        <a:cs typeface="Calibri" panose="020F0502020204030204" pitchFamily="34" charset="0"/>
                      </a:endParaRPr>
                    </a:p>
                  </a:txBody>
                  <a:tcPr marL="36000" marR="36000" marT="18000" marB="18000" anchor="b"/>
                </a:tc>
                <a:extLst>
                  <a:ext uri="{0D108BD9-81ED-4DB2-BD59-A6C34878D82A}">
                    <a16:rowId xmlns:a16="http://schemas.microsoft.com/office/drawing/2014/main" val="3515012696"/>
                  </a:ext>
                </a:extLst>
              </a:tr>
              <a:tr h="216000">
                <a:tc>
                  <a:txBody>
                    <a:bodyPr/>
                    <a:lstStyle/>
                    <a:p>
                      <a:pPr algn="l" fontAlgn="b"/>
                      <a:r>
                        <a:rPr lang="fi-FI" sz="1100" b="0" i="0" u="none" strike="noStrike" dirty="0">
                          <a:solidFill>
                            <a:srgbClr val="000000"/>
                          </a:solidFill>
                          <a:effectLst/>
                          <a:latin typeface="Calibri" panose="020F0502020204030204" pitchFamily="34" charset="0"/>
                        </a:rPr>
                        <a:t>Sonkajärvi</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731</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334</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65</a:t>
                      </a:r>
                    </a:p>
                  </a:txBody>
                  <a:tcPr marL="36000" marR="36000" marT="18000" marB="18000" anchor="b"/>
                </a:tc>
                <a:extLst>
                  <a:ext uri="{0D108BD9-81ED-4DB2-BD59-A6C34878D82A}">
                    <a16:rowId xmlns:a16="http://schemas.microsoft.com/office/drawing/2014/main" val="3123537964"/>
                  </a:ext>
                </a:extLst>
              </a:tr>
              <a:tr h="216000">
                <a:tc>
                  <a:txBody>
                    <a:bodyPr/>
                    <a:lstStyle/>
                    <a:p>
                      <a:pPr algn="l" fontAlgn="b"/>
                      <a:r>
                        <a:rPr lang="fi-FI" sz="1100" b="0" i="0" u="none" strike="noStrike">
                          <a:solidFill>
                            <a:srgbClr val="000000"/>
                          </a:solidFill>
                          <a:effectLst/>
                          <a:latin typeface="Calibri" panose="020F0502020204030204" pitchFamily="34" charset="0"/>
                        </a:rPr>
                        <a:t>Tervo</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158</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206</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144</a:t>
                      </a:r>
                    </a:p>
                  </a:txBody>
                  <a:tcPr marL="36000" marR="36000" marT="18000" marB="18000" anchor="b"/>
                </a:tc>
                <a:extLst>
                  <a:ext uri="{0D108BD9-81ED-4DB2-BD59-A6C34878D82A}">
                    <a16:rowId xmlns:a16="http://schemas.microsoft.com/office/drawing/2014/main" val="2706069053"/>
                  </a:ext>
                </a:extLst>
              </a:tr>
              <a:tr h="216000">
                <a:tc>
                  <a:txBody>
                    <a:bodyPr/>
                    <a:lstStyle/>
                    <a:p>
                      <a:pPr algn="l" fontAlgn="b"/>
                      <a:r>
                        <a:rPr lang="fi-FI" sz="1100" b="0" i="0" u="none" strike="noStrike">
                          <a:solidFill>
                            <a:srgbClr val="000000"/>
                          </a:solidFill>
                          <a:effectLst/>
                          <a:latin typeface="Calibri" panose="020F0502020204030204" pitchFamily="34" charset="0"/>
                        </a:rPr>
                        <a:t>Rautalampi</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132</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374</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152</a:t>
                      </a:r>
                    </a:p>
                  </a:txBody>
                  <a:tcPr marL="36000" marR="36000" marT="18000" marB="18000" anchor="b"/>
                </a:tc>
                <a:extLst>
                  <a:ext uri="{0D108BD9-81ED-4DB2-BD59-A6C34878D82A}">
                    <a16:rowId xmlns:a16="http://schemas.microsoft.com/office/drawing/2014/main" val="3010385764"/>
                  </a:ext>
                </a:extLst>
              </a:tr>
              <a:tr h="216000">
                <a:tc>
                  <a:txBody>
                    <a:bodyPr/>
                    <a:lstStyle/>
                    <a:p>
                      <a:pPr algn="l" fontAlgn="b"/>
                      <a:r>
                        <a:rPr lang="fi-FI" sz="1100" b="0" i="0" u="none" strike="noStrike">
                          <a:solidFill>
                            <a:srgbClr val="000000"/>
                          </a:solidFill>
                          <a:effectLst/>
                          <a:latin typeface="Calibri" panose="020F0502020204030204" pitchFamily="34" charset="0"/>
                        </a:rPr>
                        <a:t>Pielavesi</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607</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408</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202</a:t>
                      </a:r>
                    </a:p>
                  </a:txBody>
                  <a:tcPr marL="36000" marR="36000" marT="18000" marB="18000" anchor="b"/>
                </a:tc>
                <a:extLst>
                  <a:ext uri="{0D108BD9-81ED-4DB2-BD59-A6C34878D82A}">
                    <a16:rowId xmlns:a16="http://schemas.microsoft.com/office/drawing/2014/main" val="2085723580"/>
                  </a:ext>
                </a:extLst>
              </a:tr>
              <a:tr h="216000">
                <a:tc>
                  <a:txBody>
                    <a:bodyPr/>
                    <a:lstStyle/>
                    <a:p>
                      <a:pPr algn="l" fontAlgn="b"/>
                      <a:r>
                        <a:rPr lang="fi-FI" sz="1100" b="0" i="0" u="none" strike="noStrike">
                          <a:solidFill>
                            <a:srgbClr val="000000"/>
                          </a:solidFill>
                          <a:effectLst/>
                          <a:latin typeface="Calibri" panose="020F0502020204030204" pitchFamily="34" charset="0"/>
                        </a:rPr>
                        <a:t>Leppävirta</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778</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405</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204</a:t>
                      </a:r>
                    </a:p>
                  </a:txBody>
                  <a:tcPr marL="36000" marR="36000" marT="18000" marB="18000" anchor="b"/>
                </a:tc>
                <a:extLst>
                  <a:ext uri="{0D108BD9-81ED-4DB2-BD59-A6C34878D82A}">
                    <a16:rowId xmlns:a16="http://schemas.microsoft.com/office/drawing/2014/main" val="1758997523"/>
                  </a:ext>
                </a:extLst>
              </a:tr>
              <a:tr h="216000">
                <a:tc>
                  <a:txBody>
                    <a:bodyPr/>
                    <a:lstStyle/>
                    <a:p>
                      <a:pPr algn="l" fontAlgn="b"/>
                      <a:r>
                        <a:rPr lang="fi-FI" sz="1100" b="0" i="0" u="none" strike="noStrike">
                          <a:solidFill>
                            <a:srgbClr val="000000"/>
                          </a:solidFill>
                          <a:effectLst/>
                          <a:latin typeface="Calibri" panose="020F0502020204030204" pitchFamily="34" charset="0"/>
                        </a:rPr>
                        <a:t>Vesanto</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497</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482</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225</a:t>
                      </a:r>
                    </a:p>
                  </a:txBody>
                  <a:tcPr marL="36000" marR="36000" marT="18000" marB="18000" anchor="b"/>
                </a:tc>
                <a:extLst>
                  <a:ext uri="{0D108BD9-81ED-4DB2-BD59-A6C34878D82A}">
                    <a16:rowId xmlns:a16="http://schemas.microsoft.com/office/drawing/2014/main" val="3548028484"/>
                  </a:ext>
                </a:extLst>
              </a:tr>
              <a:tr h="216000">
                <a:tc>
                  <a:txBody>
                    <a:bodyPr/>
                    <a:lstStyle/>
                    <a:p>
                      <a:pPr algn="l" fontAlgn="b"/>
                      <a:r>
                        <a:rPr lang="fi-FI" sz="1100" b="0" i="0" u="none" strike="noStrike">
                          <a:solidFill>
                            <a:srgbClr val="000000"/>
                          </a:solidFill>
                          <a:effectLst/>
                          <a:latin typeface="Calibri" panose="020F0502020204030204" pitchFamily="34" charset="0"/>
                        </a:rPr>
                        <a:t>Tuusniemi</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-114</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388</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232</a:t>
                      </a:r>
                    </a:p>
                  </a:txBody>
                  <a:tcPr marL="36000" marR="36000" marT="18000" marB="18000" anchor="b"/>
                </a:tc>
                <a:extLst>
                  <a:ext uri="{0D108BD9-81ED-4DB2-BD59-A6C34878D82A}">
                    <a16:rowId xmlns:a16="http://schemas.microsoft.com/office/drawing/2014/main" val="2596436454"/>
                  </a:ext>
                </a:extLst>
              </a:tr>
              <a:tr h="216000">
                <a:tc>
                  <a:txBody>
                    <a:bodyPr/>
                    <a:lstStyle/>
                    <a:p>
                      <a:pPr algn="l" fontAlgn="b"/>
                      <a:r>
                        <a:rPr lang="fi-FI" sz="1100" b="0" i="0" u="none" strike="noStrike">
                          <a:solidFill>
                            <a:srgbClr val="000000"/>
                          </a:solidFill>
                          <a:effectLst/>
                          <a:latin typeface="Calibri" panose="020F0502020204030204" pitchFamily="34" charset="0"/>
                        </a:rPr>
                        <a:t>Joroinen</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492</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383</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247</a:t>
                      </a:r>
                    </a:p>
                  </a:txBody>
                  <a:tcPr marL="36000" marR="36000" marT="18000" marB="18000" anchor="b"/>
                </a:tc>
                <a:extLst>
                  <a:ext uri="{0D108BD9-81ED-4DB2-BD59-A6C34878D82A}">
                    <a16:rowId xmlns:a16="http://schemas.microsoft.com/office/drawing/2014/main" val="3470865565"/>
                  </a:ext>
                </a:extLst>
              </a:tr>
              <a:tr h="216000">
                <a:tc>
                  <a:txBody>
                    <a:bodyPr/>
                    <a:lstStyle/>
                    <a:p>
                      <a:pPr algn="l" fontAlgn="b"/>
                      <a:r>
                        <a:rPr lang="fi-FI" sz="1100" b="0" i="0" u="none" strike="noStrike">
                          <a:solidFill>
                            <a:srgbClr val="000000"/>
                          </a:solidFill>
                          <a:effectLst/>
                          <a:latin typeface="Calibri" panose="020F0502020204030204" pitchFamily="34" charset="0"/>
                        </a:rPr>
                        <a:t>Lapinlahti</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501</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372</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252</a:t>
                      </a:r>
                    </a:p>
                  </a:txBody>
                  <a:tcPr marL="36000" marR="36000" marT="18000" marB="18000" anchor="b"/>
                </a:tc>
                <a:extLst>
                  <a:ext uri="{0D108BD9-81ED-4DB2-BD59-A6C34878D82A}">
                    <a16:rowId xmlns:a16="http://schemas.microsoft.com/office/drawing/2014/main" val="175640862"/>
                  </a:ext>
                </a:extLst>
              </a:tr>
              <a:tr h="216000">
                <a:tc>
                  <a:txBody>
                    <a:bodyPr/>
                    <a:lstStyle/>
                    <a:p>
                      <a:pPr algn="l" fontAlgn="b"/>
                      <a:r>
                        <a:rPr lang="fi-FI" sz="1100" b="0" i="0" u="none" strike="noStrike">
                          <a:solidFill>
                            <a:srgbClr val="000000"/>
                          </a:solidFill>
                          <a:effectLst/>
                          <a:latin typeface="Calibri" panose="020F0502020204030204" pitchFamily="34" charset="0"/>
                        </a:rPr>
                        <a:t>Rautavaara</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450</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499</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282</a:t>
                      </a:r>
                    </a:p>
                  </a:txBody>
                  <a:tcPr marL="36000" marR="36000" marT="18000" marB="18000" anchor="b"/>
                </a:tc>
                <a:extLst>
                  <a:ext uri="{0D108BD9-81ED-4DB2-BD59-A6C34878D82A}">
                    <a16:rowId xmlns:a16="http://schemas.microsoft.com/office/drawing/2014/main" val="3215574911"/>
                  </a:ext>
                </a:extLst>
              </a:tr>
              <a:tr h="216000">
                <a:tc>
                  <a:txBody>
                    <a:bodyPr/>
                    <a:lstStyle/>
                    <a:p>
                      <a:pPr algn="l" fontAlgn="b"/>
                      <a:r>
                        <a:rPr lang="fi-FI" sz="1100" b="0" i="0" u="none" strike="noStrike">
                          <a:solidFill>
                            <a:srgbClr val="000000"/>
                          </a:solidFill>
                          <a:effectLst/>
                          <a:latin typeface="Calibri" panose="020F0502020204030204" pitchFamily="34" charset="0"/>
                        </a:rPr>
                        <a:t>Suonenjoki</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406</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423</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302</a:t>
                      </a:r>
                    </a:p>
                  </a:txBody>
                  <a:tcPr marL="36000" marR="36000" marT="18000" marB="18000" anchor="b"/>
                </a:tc>
                <a:extLst>
                  <a:ext uri="{0D108BD9-81ED-4DB2-BD59-A6C34878D82A}">
                    <a16:rowId xmlns:a16="http://schemas.microsoft.com/office/drawing/2014/main" val="1076077113"/>
                  </a:ext>
                </a:extLst>
              </a:tr>
              <a:tr h="216000">
                <a:tc>
                  <a:txBody>
                    <a:bodyPr/>
                    <a:lstStyle/>
                    <a:p>
                      <a:pPr algn="l" fontAlgn="b"/>
                      <a:r>
                        <a:rPr lang="fi-FI" sz="1100" b="0" i="0" u="none" strike="noStrike">
                          <a:solidFill>
                            <a:srgbClr val="000000"/>
                          </a:solidFill>
                          <a:effectLst/>
                          <a:latin typeface="Calibri" panose="020F0502020204030204" pitchFamily="34" charset="0"/>
                        </a:rPr>
                        <a:t>Siilinjärvi</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382</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403</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330</a:t>
                      </a:r>
                    </a:p>
                  </a:txBody>
                  <a:tcPr marL="36000" marR="36000" marT="18000" marB="18000" anchor="b"/>
                </a:tc>
                <a:extLst>
                  <a:ext uri="{0D108BD9-81ED-4DB2-BD59-A6C34878D82A}">
                    <a16:rowId xmlns:a16="http://schemas.microsoft.com/office/drawing/2014/main" val="1788536141"/>
                  </a:ext>
                </a:extLst>
              </a:tr>
              <a:tr h="216000">
                <a:tc>
                  <a:txBody>
                    <a:bodyPr/>
                    <a:lstStyle/>
                    <a:p>
                      <a:pPr algn="l" fontAlgn="b"/>
                      <a:r>
                        <a:rPr lang="fi-FI" sz="1100" b="0" i="0" u="none" strike="noStrike">
                          <a:solidFill>
                            <a:srgbClr val="000000"/>
                          </a:solidFill>
                          <a:effectLst/>
                          <a:latin typeface="Calibri" panose="020F0502020204030204" pitchFamily="34" charset="0"/>
                        </a:rPr>
                        <a:t>Kaavi</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2</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261</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364</a:t>
                      </a:r>
                    </a:p>
                  </a:txBody>
                  <a:tcPr marL="36000" marR="36000" marT="18000" marB="18000" anchor="b"/>
                </a:tc>
                <a:extLst>
                  <a:ext uri="{0D108BD9-81ED-4DB2-BD59-A6C34878D82A}">
                    <a16:rowId xmlns:a16="http://schemas.microsoft.com/office/drawing/2014/main" val="162596397"/>
                  </a:ext>
                </a:extLst>
              </a:tr>
              <a:tr h="216000">
                <a:tc>
                  <a:txBody>
                    <a:bodyPr/>
                    <a:lstStyle/>
                    <a:p>
                      <a:pPr algn="l" fontAlgn="b"/>
                      <a:r>
                        <a:rPr lang="fi-FI" sz="1100" b="0" i="0" u="none" strike="noStrike">
                          <a:solidFill>
                            <a:srgbClr val="000000"/>
                          </a:solidFill>
                          <a:effectLst/>
                          <a:latin typeface="Calibri" panose="020F0502020204030204" pitchFamily="34" charset="0"/>
                        </a:rPr>
                        <a:t>Kiuruvesi</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589</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517</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377</a:t>
                      </a:r>
                    </a:p>
                  </a:txBody>
                  <a:tcPr marL="36000" marR="36000" marT="18000" marB="18000" anchor="b"/>
                </a:tc>
                <a:extLst>
                  <a:ext uri="{0D108BD9-81ED-4DB2-BD59-A6C34878D82A}">
                    <a16:rowId xmlns:a16="http://schemas.microsoft.com/office/drawing/2014/main" val="190128483"/>
                  </a:ext>
                </a:extLst>
              </a:tr>
              <a:tr h="216000">
                <a:tc>
                  <a:txBody>
                    <a:bodyPr/>
                    <a:lstStyle/>
                    <a:p>
                      <a:pPr algn="l" fontAlgn="b"/>
                      <a:r>
                        <a:rPr lang="fi-FI" sz="1100" b="0" i="0" u="none" strike="noStrike">
                          <a:solidFill>
                            <a:srgbClr val="000000"/>
                          </a:solidFill>
                          <a:effectLst/>
                          <a:latin typeface="Calibri" panose="020F0502020204030204" pitchFamily="34" charset="0"/>
                        </a:rPr>
                        <a:t>Vieremä</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911</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323</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493</a:t>
                      </a:r>
                    </a:p>
                  </a:txBody>
                  <a:tcPr marL="36000" marR="36000" marT="18000" marB="18000" anchor="b"/>
                </a:tc>
                <a:extLst>
                  <a:ext uri="{0D108BD9-81ED-4DB2-BD59-A6C34878D82A}">
                    <a16:rowId xmlns:a16="http://schemas.microsoft.com/office/drawing/2014/main" val="3914617592"/>
                  </a:ext>
                </a:extLst>
              </a:tr>
              <a:tr h="216000">
                <a:tc>
                  <a:txBody>
                    <a:bodyPr/>
                    <a:lstStyle/>
                    <a:p>
                      <a:pPr algn="l" fontAlgn="b"/>
                      <a:r>
                        <a:rPr lang="fi-FI" sz="1100" b="0" i="0" u="none" strike="noStrike">
                          <a:solidFill>
                            <a:srgbClr val="000000"/>
                          </a:solidFill>
                          <a:effectLst/>
                          <a:latin typeface="Calibri" panose="020F0502020204030204" pitchFamily="34" charset="0"/>
                        </a:rPr>
                        <a:t>Varkaus</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421</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386</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501</a:t>
                      </a:r>
                    </a:p>
                  </a:txBody>
                  <a:tcPr marL="36000" marR="36000" marT="18000" marB="18000" anchor="b"/>
                </a:tc>
                <a:extLst>
                  <a:ext uri="{0D108BD9-81ED-4DB2-BD59-A6C34878D82A}">
                    <a16:rowId xmlns:a16="http://schemas.microsoft.com/office/drawing/2014/main" val="2770320859"/>
                  </a:ext>
                </a:extLst>
              </a:tr>
              <a:tr h="216000">
                <a:tc>
                  <a:txBody>
                    <a:bodyPr/>
                    <a:lstStyle/>
                    <a:p>
                      <a:pPr algn="l" fontAlgn="b"/>
                      <a:r>
                        <a:rPr lang="fi-FI" sz="1100" b="0" i="0" u="none" strike="noStrike">
                          <a:solidFill>
                            <a:srgbClr val="000000"/>
                          </a:solidFill>
                          <a:effectLst/>
                          <a:latin typeface="Calibri" panose="020F0502020204030204" pitchFamily="34" charset="0"/>
                        </a:rPr>
                        <a:t>Keitele</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-25</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353</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605</a:t>
                      </a:r>
                    </a:p>
                  </a:txBody>
                  <a:tcPr marL="36000" marR="36000" marT="18000" marB="18000" anchor="b"/>
                </a:tc>
                <a:extLst>
                  <a:ext uri="{0D108BD9-81ED-4DB2-BD59-A6C34878D82A}">
                    <a16:rowId xmlns:a16="http://schemas.microsoft.com/office/drawing/2014/main" val="4164697287"/>
                  </a:ext>
                </a:extLst>
              </a:tr>
              <a:tr h="216000">
                <a:tc>
                  <a:txBody>
                    <a:bodyPr/>
                    <a:lstStyle/>
                    <a:p>
                      <a:pPr algn="l" fontAlgn="b"/>
                      <a:r>
                        <a:rPr lang="fi-FI" sz="1100" b="0" i="0" u="none" strike="noStrike">
                          <a:solidFill>
                            <a:srgbClr val="000000"/>
                          </a:solidFill>
                          <a:effectLst/>
                          <a:latin typeface="Calibri" panose="020F0502020204030204" pitchFamily="34" charset="0"/>
                        </a:rPr>
                        <a:t>Pohjois-Savo</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482</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426</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737</a:t>
                      </a:r>
                    </a:p>
                  </a:txBody>
                  <a:tcPr marL="36000" marR="36000" marT="18000" marB="18000" anchor="b"/>
                </a:tc>
                <a:extLst>
                  <a:ext uri="{0D108BD9-81ED-4DB2-BD59-A6C34878D82A}">
                    <a16:rowId xmlns:a16="http://schemas.microsoft.com/office/drawing/2014/main" val="3683168883"/>
                  </a:ext>
                </a:extLst>
              </a:tr>
              <a:tr h="216000">
                <a:tc>
                  <a:txBody>
                    <a:bodyPr/>
                    <a:lstStyle/>
                    <a:p>
                      <a:pPr algn="l" fontAlgn="b"/>
                      <a:r>
                        <a:rPr lang="fi-FI" sz="1100" b="0" i="0" u="none" strike="noStrike">
                          <a:solidFill>
                            <a:srgbClr val="000000"/>
                          </a:solidFill>
                          <a:effectLst/>
                          <a:latin typeface="Calibri" panose="020F0502020204030204" pitchFamily="34" charset="0"/>
                        </a:rPr>
                        <a:t>Kuopio</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462</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444</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741</a:t>
                      </a:r>
                    </a:p>
                  </a:txBody>
                  <a:tcPr marL="36000" marR="36000" marT="18000" marB="18000" anchor="b"/>
                </a:tc>
                <a:extLst>
                  <a:ext uri="{0D108BD9-81ED-4DB2-BD59-A6C34878D82A}">
                    <a16:rowId xmlns:a16="http://schemas.microsoft.com/office/drawing/2014/main" val="3242736609"/>
                  </a:ext>
                </a:extLst>
              </a:tr>
              <a:tr h="216000">
                <a:tc>
                  <a:txBody>
                    <a:bodyPr/>
                    <a:lstStyle/>
                    <a:p>
                      <a:pPr algn="l" fontAlgn="b"/>
                      <a:r>
                        <a:rPr lang="fi-FI" sz="1100" b="0" i="0" u="none" strike="noStrike">
                          <a:solidFill>
                            <a:srgbClr val="000000"/>
                          </a:solidFill>
                          <a:effectLst/>
                          <a:latin typeface="Calibri" panose="020F0502020204030204" pitchFamily="34" charset="0"/>
                        </a:rPr>
                        <a:t>Iisalmi</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719</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477</a:t>
                      </a:r>
                    </a:p>
                  </a:txBody>
                  <a:tcPr marL="36000" marR="36000" marT="18000" marB="18000" anchor="b"/>
                </a:tc>
                <a:tc>
                  <a:txBody>
                    <a:bodyPr/>
                    <a:lstStyle/>
                    <a:p>
                      <a:pPr algn="r" fontAlgn="b"/>
                      <a:r>
                        <a:rPr lang="fi-FI" sz="1100" b="0" i="0" u="none" strike="noStrike" dirty="0">
                          <a:solidFill>
                            <a:srgbClr val="000000"/>
                          </a:solidFill>
                          <a:effectLst/>
                          <a:latin typeface="Calibri" panose="020F0502020204030204" pitchFamily="34" charset="0"/>
                        </a:rPr>
                        <a:t>2 761</a:t>
                      </a:r>
                    </a:p>
                  </a:txBody>
                  <a:tcPr marL="36000" marR="36000" marT="18000" marB="18000" anchor="b"/>
                </a:tc>
                <a:extLst>
                  <a:ext uri="{0D108BD9-81ED-4DB2-BD59-A6C34878D82A}">
                    <a16:rowId xmlns:a16="http://schemas.microsoft.com/office/drawing/2014/main" val="1465755968"/>
                  </a:ext>
                </a:extLst>
              </a:tr>
            </a:tbl>
          </a:graphicData>
        </a:graphic>
      </p:graphicFrame>
      <p:sp>
        <p:nvSpPr>
          <p:cNvPr id="2" name="Tekstiruutu 1">
            <a:extLst>
              <a:ext uri="{FF2B5EF4-FFF2-40B4-BE49-F238E27FC236}">
                <a16:creationId xmlns:a16="http://schemas.microsoft.com/office/drawing/2014/main" id="{328EC1FE-E808-C68D-41CB-FE5FB76F1983}"/>
              </a:ext>
            </a:extLst>
          </p:cNvPr>
          <p:cNvSpPr txBox="1"/>
          <p:nvPr/>
        </p:nvSpPr>
        <p:spPr>
          <a:xfrm>
            <a:off x="0" y="6642556"/>
            <a:ext cx="7533861" cy="215444"/>
          </a:xfrm>
          <a:prstGeom prst="rect">
            <a:avLst/>
          </a:prstGeom>
          <a:noFill/>
        </p:spPr>
        <p:txBody>
          <a:bodyPr wrap="square" rtlCol="0">
            <a:spAutoFit/>
          </a:bodyPr>
          <a:lstStyle/>
          <a:p>
            <a:r>
              <a:rPr lang="fi-FI" sz="800" dirty="0"/>
              <a:t>Lähde: Kysely Pohjois-Savon kunnille maalis-huhtikuu 2024</a:t>
            </a:r>
          </a:p>
        </p:txBody>
      </p:sp>
      <p:graphicFrame>
        <p:nvGraphicFramePr>
          <p:cNvPr id="8" name="Kaavio 7">
            <a:extLst>
              <a:ext uri="{FF2B5EF4-FFF2-40B4-BE49-F238E27FC236}">
                <a16:creationId xmlns:a16="http://schemas.microsoft.com/office/drawing/2014/main" id="{249B9B96-FB47-4B07-994C-227ECCD92252}"/>
              </a:ext>
              <a:ext uri="{C183D7F6-B498-43B3-948B-1728B52AA6E4}">
                <adec:decorative xmlns:adec="http://schemas.microsoft.com/office/drawing/2017/decorative" val="1"/>
              </a:ext>
            </a:extLst>
          </p:cNvPr>
          <p:cNvGraphicFramePr>
            <a:graphicFrameLocks/>
          </p:cNvGraphicFramePr>
          <p:nvPr>
            <p:extLst>
              <p:ext uri="{D42A27DB-BD31-4B8C-83A1-F6EECF244321}">
                <p14:modId xmlns:p14="http://schemas.microsoft.com/office/powerpoint/2010/main" val="1244008186"/>
              </p:ext>
            </p:extLst>
          </p:nvPr>
        </p:nvGraphicFramePr>
        <p:xfrm>
          <a:off x="4437061" y="1573059"/>
          <a:ext cx="7347600" cy="4759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669821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Otsikko 1">
            <a:extLst>
              <a:ext uri="{FF2B5EF4-FFF2-40B4-BE49-F238E27FC236}">
                <a16:creationId xmlns:a16="http://schemas.microsoft.com/office/drawing/2014/main" id="{8E1BF388-D4F2-9847-AEE5-BC1111CF8AF7}"/>
              </a:ext>
            </a:extLst>
          </p:cNvPr>
          <p:cNvSpPr>
            <a:spLocks noGrp="1"/>
          </p:cNvSpPr>
          <p:nvPr>
            <p:ph type="title"/>
          </p:nvPr>
        </p:nvSpPr>
        <p:spPr>
          <a:xfrm>
            <a:off x="448456" y="365125"/>
            <a:ext cx="11288842" cy="1325563"/>
          </a:xfrm>
        </p:spPr>
        <p:txBody>
          <a:bodyPr>
            <a:normAutofit/>
          </a:bodyPr>
          <a:lstStyle/>
          <a:p>
            <a:r>
              <a:rPr lang="fi-FI" sz="3600" dirty="0"/>
              <a:t>Tilikauden tulos 2022 ja 2023 (€/as.)</a:t>
            </a:r>
          </a:p>
        </p:txBody>
      </p:sp>
      <p:pic>
        <p:nvPicPr>
          <p:cNvPr id="7" name="Kuva 6">
            <a:extLst>
              <a:ext uri="{FF2B5EF4-FFF2-40B4-BE49-F238E27FC236}">
                <a16:creationId xmlns:a16="http://schemas.microsoft.com/office/drawing/2014/main" id="{233DC356-48B9-8E47-86C0-F7011CFFEC98}"/>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9755943" y="6332259"/>
            <a:ext cx="2316136" cy="409184"/>
          </a:xfrm>
          <a:prstGeom prst="rect">
            <a:avLst/>
          </a:prstGeom>
        </p:spPr>
      </p:pic>
      <p:graphicFrame>
        <p:nvGraphicFramePr>
          <p:cNvPr id="2" name="Taulukko 1">
            <a:extLst>
              <a:ext uri="{FF2B5EF4-FFF2-40B4-BE49-F238E27FC236}">
                <a16:creationId xmlns:a16="http://schemas.microsoft.com/office/drawing/2014/main" id="{ECBF7FA2-A64B-48C6-BF88-E3D9BDEC7A7F}"/>
              </a:ext>
            </a:extLst>
          </p:cNvPr>
          <p:cNvGraphicFramePr>
            <a:graphicFrameLocks noGrp="1"/>
          </p:cNvGraphicFramePr>
          <p:nvPr>
            <p:extLst>
              <p:ext uri="{D42A27DB-BD31-4B8C-83A1-F6EECF244321}">
                <p14:modId xmlns:p14="http://schemas.microsoft.com/office/powerpoint/2010/main" val="176398860"/>
              </p:ext>
            </p:extLst>
          </p:nvPr>
        </p:nvGraphicFramePr>
        <p:xfrm>
          <a:off x="448456" y="1663277"/>
          <a:ext cx="3456000" cy="4665600"/>
        </p:xfrm>
        <a:graphic>
          <a:graphicData uri="http://schemas.openxmlformats.org/drawingml/2006/table">
            <a:tbl>
              <a:tblPr firstRow="1" bandRow="1">
                <a:tableStyleId>{9D7B26C5-4107-4FEC-AEDC-1716B250A1EF}</a:tableStyleId>
              </a:tblPr>
              <a:tblGrid>
                <a:gridCol w="1152000">
                  <a:extLst>
                    <a:ext uri="{9D8B030D-6E8A-4147-A177-3AD203B41FA5}">
                      <a16:colId xmlns:a16="http://schemas.microsoft.com/office/drawing/2014/main" val="2545501298"/>
                    </a:ext>
                  </a:extLst>
                </a:gridCol>
                <a:gridCol w="1152000">
                  <a:extLst>
                    <a:ext uri="{9D8B030D-6E8A-4147-A177-3AD203B41FA5}">
                      <a16:colId xmlns:a16="http://schemas.microsoft.com/office/drawing/2014/main" val="3003678715"/>
                    </a:ext>
                  </a:extLst>
                </a:gridCol>
                <a:gridCol w="1152000">
                  <a:extLst>
                    <a:ext uri="{9D8B030D-6E8A-4147-A177-3AD203B41FA5}">
                      <a16:colId xmlns:a16="http://schemas.microsoft.com/office/drawing/2014/main" val="1357350970"/>
                    </a:ext>
                  </a:extLst>
                </a:gridCol>
              </a:tblGrid>
              <a:tr h="345600">
                <a:tc>
                  <a:txBody>
                    <a:bodyPr/>
                    <a:lstStyle/>
                    <a:p>
                      <a:pPr algn="l" fontAlgn="b"/>
                      <a:r>
                        <a:rPr lang="fi-FI" sz="1100" b="1" u="none" strike="noStrike" dirty="0">
                          <a:solidFill>
                            <a:srgbClr val="000000"/>
                          </a:solidFill>
                          <a:effectLst/>
                          <a:latin typeface="Calibri" panose="020F0502020204030204" pitchFamily="34" charset="0"/>
                          <a:cs typeface="Calibri" panose="020F0502020204030204" pitchFamily="34" charset="0"/>
                        </a:rPr>
                        <a:t>Kunta</a:t>
                      </a:r>
                      <a:endParaRPr lang="fi-FI" sz="1100" b="1" i="0" u="none" strike="noStrike" dirty="0">
                        <a:solidFill>
                          <a:srgbClr val="000000"/>
                        </a:solidFill>
                        <a:effectLst/>
                        <a:latin typeface="Calibri" panose="020F0502020204030204" pitchFamily="34" charset="0"/>
                        <a:cs typeface="Calibri" panose="020F0502020204030204" pitchFamily="34" charset="0"/>
                      </a:endParaRPr>
                    </a:p>
                  </a:txBody>
                  <a:tcPr marL="36000" marR="36000" marT="18000" marB="18000" anchor="b"/>
                </a:tc>
                <a:tc>
                  <a:txBody>
                    <a:bodyPr/>
                    <a:lstStyle/>
                    <a:p>
                      <a:pPr algn="r" fontAlgn="b"/>
                      <a:r>
                        <a:rPr lang="fi-FI" sz="1100" b="1" u="none" strike="noStrike" dirty="0">
                          <a:solidFill>
                            <a:srgbClr val="000000"/>
                          </a:solidFill>
                          <a:effectLst/>
                          <a:latin typeface="Calibri" panose="020F0502020204030204" pitchFamily="34" charset="0"/>
                          <a:cs typeface="Calibri" panose="020F0502020204030204" pitchFamily="34" charset="0"/>
                        </a:rPr>
                        <a:t>2023</a:t>
                      </a:r>
                      <a:endParaRPr lang="fi-FI" sz="1100" b="1" i="0" u="none" strike="noStrike" dirty="0">
                        <a:solidFill>
                          <a:srgbClr val="000000"/>
                        </a:solidFill>
                        <a:effectLst/>
                        <a:latin typeface="Calibri" panose="020F0502020204030204" pitchFamily="34" charset="0"/>
                        <a:cs typeface="Calibri" panose="020F0502020204030204" pitchFamily="34" charset="0"/>
                      </a:endParaRPr>
                    </a:p>
                  </a:txBody>
                  <a:tcPr marL="36000" marR="36000" marT="18000" marB="18000" anchor="b"/>
                </a:tc>
                <a:tc>
                  <a:txBody>
                    <a:bodyPr/>
                    <a:lstStyle/>
                    <a:p>
                      <a:pPr algn="r" fontAlgn="b"/>
                      <a:r>
                        <a:rPr lang="fi-FI" sz="1100" b="1" u="none" strike="noStrike" dirty="0">
                          <a:solidFill>
                            <a:srgbClr val="000000"/>
                          </a:solidFill>
                          <a:effectLst/>
                          <a:latin typeface="Calibri" panose="020F0502020204030204" pitchFamily="34" charset="0"/>
                          <a:cs typeface="Calibri" panose="020F0502020204030204" pitchFamily="34" charset="0"/>
                        </a:rPr>
                        <a:t>2022</a:t>
                      </a:r>
                      <a:endParaRPr lang="fi-FI" sz="1100" b="1" i="0" u="none" strike="noStrike" dirty="0">
                        <a:solidFill>
                          <a:srgbClr val="000000"/>
                        </a:solidFill>
                        <a:effectLst/>
                        <a:latin typeface="Calibri" panose="020F0502020204030204" pitchFamily="34" charset="0"/>
                        <a:cs typeface="Calibri" panose="020F0502020204030204" pitchFamily="34" charset="0"/>
                      </a:endParaRPr>
                    </a:p>
                  </a:txBody>
                  <a:tcPr marL="36000" marR="36000" marT="18000" marB="18000" anchor="b"/>
                </a:tc>
                <a:extLst>
                  <a:ext uri="{0D108BD9-81ED-4DB2-BD59-A6C34878D82A}">
                    <a16:rowId xmlns:a16="http://schemas.microsoft.com/office/drawing/2014/main" val="386553926"/>
                  </a:ext>
                </a:extLst>
              </a:tr>
              <a:tr h="216000">
                <a:tc>
                  <a:txBody>
                    <a:bodyPr/>
                    <a:lstStyle/>
                    <a:p>
                      <a:pPr algn="l" fontAlgn="b"/>
                      <a:r>
                        <a:rPr lang="fi-FI" sz="1100" b="0" i="0" u="none" strike="noStrike" dirty="0">
                          <a:solidFill>
                            <a:srgbClr val="000000"/>
                          </a:solidFill>
                          <a:effectLst/>
                          <a:latin typeface="Calibri" panose="020F0502020204030204" pitchFamily="34" charset="0"/>
                        </a:rPr>
                        <a:t>Tuusniemi</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-503</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-102</a:t>
                      </a:r>
                    </a:p>
                  </a:txBody>
                  <a:tcPr marL="36000" marR="36000" marT="18000" marB="18000" anchor="b"/>
                </a:tc>
                <a:extLst>
                  <a:ext uri="{0D108BD9-81ED-4DB2-BD59-A6C34878D82A}">
                    <a16:rowId xmlns:a16="http://schemas.microsoft.com/office/drawing/2014/main" val="907506114"/>
                  </a:ext>
                </a:extLst>
              </a:tr>
              <a:tr h="216000">
                <a:tc>
                  <a:txBody>
                    <a:bodyPr/>
                    <a:lstStyle/>
                    <a:p>
                      <a:pPr algn="l" fontAlgn="b"/>
                      <a:r>
                        <a:rPr lang="fi-FI" sz="1100" b="0" i="0" u="none" strike="noStrike">
                          <a:solidFill>
                            <a:srgbClr val="000000"/>
                          </a:solidFill>
                          <a:effectLst/>
                          <a:latin typeface="Calibri" panose="020F0502020204030204" pitchFamily="34" charset="0"/>
                        </a:rPr>
                        <a:t>Keitele</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-377</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223</a:t>
                      </a:r>
                    </a:p>
                  </a:txBody>
                  <a:tcPr marL="36000" marR="36000" marT="18000" marB="18000" anchor="b"/>
                </a:tc>
                <a:extLst>
                  <a:ext uri="{0D108BD9-81ED-4DB2-BD59-A6C34878D82A}">
                    <a16:rowId xmlns:a16="http://schemas.microsoft.com/office/drawing/2014/main" val="3792364799"/>
                  </a:ext>
                </a:extLst>
              </a:tr>
              <a:tr h="216000">
                <a:tc>
                  <a:txBody>
                    <a:bodyPr/>
                    <a:lstStyle/>
                    <a:p>
                      <a:pPr algn="l" fontAlgn="b"/>
                      <a:r>
                        <a:rPr lang="fi-FI" sz="1100" b="0" i="0" u="none" strike="noStrike">
                          <a:solidFill>
                            <a:srgbClr val="000000"/>
                          </a:solidFill>
                          <a:effectLst/>
                          <a:latin typeface="Calibri" panose="020F0502020204030204" pitchFamily="34" charset="0"/>
                        </a:rPr>
                        <a:t>Kaavi</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-259</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-51</a:t>
                      </a:r>
                    </a:p>
                  </a:txBody>
                  <a:tcPr marL="36000" marR="36000" marT="18000" marB="18000" anchor="b"/>
                </a:tc>
                <a:extLst>
                  <a:ext uri="{0D108BD9-81ED-4DB2-BD59-A6C34878D82A}">
                    <a16:rowId xmlns:a16="http://schemas.microsoft.com/office/drawing/2014/main" val="128340493"/>
                  </a:ext>
                </a:extLst>
              </a:tr>
              <a:tr h="216000">
                <a:tc>
                  <a:txBody>
                    <a:bodyPr/>
                    <a:lstStyle/>
                    <a:p>
                      <a:pPr algn="l" fontAlgn="b"/>
                      <a:r>
                        <a:rPr lang="fi-FI" sz="1100" b="0" i="0" u="none" strike="noStrike">
                          <a:solidFill>
                            <a:srgbClr val="000000"/>
                          </a:solidFill>
                          <a:effectLst/>
                          <a:latin typeface="Calibri" panose="020F0502020204030204" pitchFamily="34" charset="0"/>
                        </a:rPr>
                        <a:t>Rautalampi</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-242</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303</a:t>
                      </a:r>
                    </a:p>
                  </a:txBody>
                  <a:tcPr marL="36000" marR="36000" marT="18000" marB="18000" anchor="b"/>
                </a:tc>
                <a:extLst>
                  <a:ext uri="{0D108BD9-81ED-4DB2-BD59-A6C34878D82A}">
                    <a16:rowId xmlns:a16="http://schemas.microsoft.com/office/drawing/2014/main" val="2686071630"/>
                  </a:ext>
                </a:extLst>
              </a:tr>
              <a:tr h="216000">
                <a:tc>
                  <a:txBody>
                    <a:bodyPr/>
                    <a:lstStyle/>
                    <a:p>
                      <a:pPr algn="l" fontAlgn="b"/>
                      <a:r>
                        <a:rPr lang="fi-FI" sz="1100" b="0" i="0" u="none" strike="noStrike">
                          <a:solidFill>
                            <a:srgbClr val="000000"/>
                          </a:solidFill>
                          <a:effectLst/>
                          <a:latin typeface="Calibri" panose="020F0502020204030204" pitchFamily="34" charset="0"/>
                        </a:rPr>
                        <a:t>Rautavaara</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-49</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812</a:t>
                      </a:r>
                    </a:p>
                  </a:txBody>
                  <a:tcPr marL="36000" marR="36000" marT="18000" marB="18000" anchor="b"/>
                </a:tc>
                <a:extLst>
                  <a:ext uri="{0D108BD9-81ED-4DB2-BD59-A6C34878D82A}">
                    <a16:rowId xmlns:a16="http://schemas.microsoft.com/office/drawing/2014/main" val="993702311"/>
                  </a:ext>
                </a:extLst>
              </a:tr>
              <a:tr h="216000">
                <a:tc>
                  <a:txBody>
                    <a:bodyPr/>
                    <a:lstStyle/>
                    <a:p>
                      <a:pPr algn="l" fontAlgn="b"/>
                      <a:r>
                        <a:rPr lang="fi-FI" sz="1100" b="0" i="0" u="none" strike="noStrike">
                          <a:solidFill>
                            <a:srgbClr val="000000"/>
                          </a:solidFill>
                          <a:effectLst/>
                          <a:latin typeface="Calibri" panose="020F0502020204030204" pitchFamily="34" charset="0"/>
                        </a:rPr>
                        <a:t>Tervo</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-49</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10</a:t>
                      </a:r>
                    </a:p>
                  </a:txBody>
                  <a:tcPr marL="36000" marR="36000" marT="18000" marB="18000" anchor="b"/>
                </a:tc>
                <a:extLst>
                  <a:ext uri="{0D108BD9-81ED-4DB2-BD59-A6C34878D82A}">
                    <a16:rowId xmlns:a16="http://schemas.microsoft.com/office/drawing/2014/main" val="2300712969"/>
                  </a:ext>
                </a:extLst>
              </a:tr>
              <a:tr h="216000">
                <a:tc>
                  <a:txBody>
                    <a:bodyPr/>
                    <a:lstStyle/>
                    <a:p>
                      <a:pPr algn="l" fontAlgn="b"/>
                      <a:r>
                        <a:rPr lang="fi-FI" sz="1100" b="0" i="0" u="none" strike="noStrike">
                          <a:solidFill>
                            <a:srgbClr val="000000"/>
                          </a:solidFill>
                          <a:effectLst/>
                          <a:latin typeface="Calibri" panose="020F0502020204030204" pitchFamily="34" charset="0"/>
                        </a:rPr>
                        <a:t>Siilinjärvi</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-21</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-112</a:t>
                      </a:r>
                    </a:p>
                  </a:txBody>
                  <a:tcPr marL="36000" marR="36000" marT="18000" marB="18000" anchor="b"/>
                </a:tc>
                <a:extLst>
                  <a:ext uri="{0D108BD9-81ED-4DB2-BD59-A6C34878D82A}">
                    <a16:rowId xmlns:a16="http://schemas.microsoft.com/office/drawing/2014/main" val="4238028703"/>
                  </a:ext>
                </a:extLst>
              </a:tr>
              <a:tr h="216000">
                <a:tc>
                  <a:txBody>
                    <a:bodyPr/>
                    <a:lstStyle/>
                    <a:p>
                      <a:pPr algn="l" fontAlgn="b"/>
                      <a:r>
                        <a:rPr lang="fi-FI" sz="1100" b="0" i="0" u="none" strike="noStrike">
                          <a:solidFill>
                            <a:srgbClr val="000000"/>
                          </a:solidFill>
                          <a:effectLst/>
                          <a:latin typeface="Calibri" panose="020F0502020204030204" pitchFamily="34" charset="0"/>
                        </a:rPr>
                        <a:t>Suonenjoki</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4</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159</a:t>
                      </a:r>
                    </a:p>
                  </a:txBody>
                  <a:tcPr marL="36000" marR="36000" marT="18000" marB="18000" anchor="b"/>
                </a:tc>
                <a:extLst>
                  <a:ext uri="{0D108BD9-81ED-4DB2-BD59-A6C34878D82A}">
                    <a16:rowId xmlns:a16="http://schemas.microsoft.com/office/drawing/2014/main" val="1751218500"/>
                  </a:ext>
                </a:extLst>
              </a:tr>
              <a:tr h="216000">
                <a:tc>
                  <a:txBody>
                    <a:bodyPr/>
                    <a:lstStyle/>
                    <a:p>
                      <a:pPr algn="l" fontAlgn="b"/>
                      <a:r>
                        <a:rPr lang="fi-FI" sz="1100" b="0" i="0" u="none" strike="noStrike">
                          <a:solidFill>
                            <a:srgbClr val="000000"/>
                          </a:solidFill>
                          <a:effectLst/>
                          <a:latin typeface="Calibri" panose="020F0502020204030204" pitchFamily="34" charset="0"/>
                        </a:rPr>
                        <a:t>Vesanto</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16</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18</a:t>
                      </a:r>
                    </a:p>
                  </a:txBody>
                  <a:tcPr marL="36000" marR="36000" marT="18000" marB="18000" anchor="b"/>
                </a:tc>
                <a:extLst>
                  <a:ext uri="{0D108BD9-81ED-4DB2-BD59-A6C34878D82A}">
                    <a16:rowId xmlns:a16="http://schemas.microsoft.com/office/drawing/2014/main" val="2056522150"/>
                  </a:ext>
                </a:extLst>
              </a:tr>
              <a:tr h="216000">
                <a:tc>
                  <a:txBody>
                    <a:bodyPr/>
                    <a:lstStyle/>
                    <a:p>
                      <a:pPr algn="l" fontAlgn="b"/>
                      <a:r>
                        <a:rPr lang="fi-FI" sz="1100" b="0" i="0" u="none" strike="noStrike">
                          <a:solidFill>
                            <a:srgbClr val="000000"/>
                          </a:solidFill>
                          <a:effectLst/>
                          <a:latin typeface="Calibri" panose="020F0502020204030204" pitchFamily="34" charset="0"/>
                        </a:rPr>
                        <a:t>Kuopio</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19</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-36</a:t>
                      </a:r>
                    </a:p>
                  </a:txBody>
                  <a:tcPr marL="36000" marR="36000" marT="18000" marB="18000" anchor="b"/>
                </a:tc>
                <a:extLst>
                  <a:ext uri="{0D108BD9-81ED-4DB2-BD59-A6C34878D82A}">
                    <a16:rowId xmlns:a16="http://schemas.microsoft.com/office/drawing/2014/main" val="1366160854"/>
                  </a:ext>
                </a:extLst>
              </a:tr>
              <a:tr h="216000">
                <a:tc>
                  <a:txBody>
                    <a:bodyPr/>
                    <a:lstStyle/>
                    <a:p>
                      <a:pPr algn="l" fontAlgn="b"/>
                      <a:r>
                        <a:rPr lang="fi-FI" sz="1100" b="0" i="0" u="none" strike="noStrike">
                          <a:solidFill>
                            <a:srgbClr val="000000"/>
                          </a:solidFill>
                          <a:effectLst/>
                          <a:latin typeface="Calibri" panose="020F0502020204030204" pitchFamily="34" charset="0"/>
                        </a:rPr>
                        <a:t>Varkaus</a:t>
                      </a:r>
                    </a:p>
                  </a:txBody>
                  <a:tcPr marL="36000" marR="36000" marT="18000" marB="18000" anchor="b"/>
                </a:tc>
                <a:tc>
                  <a:txBody>
                    <a:bodyPr/>
                    <a:lstStyle/>
                    <a:p>
                      <a:pPr algn="r" fontAlgn="b"/>
                      <a:r>
                        <a:rPr lang="fi-FI" sz="1100" b="0" i="0" u="none" strike="noStrike" dirty="0">
                          <a:solidFill>
                            <a:srgbClr val="000000"/>
                          </a:solidFill>
                          <a:effectLst/>
                          <a:latin typeface="Calibri" panose="020F0502020204030204" pitchFamily="34" charset="0"/>
                        </a:rPr>
                        <a:t>34</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-76</a:t>
                      </a:r>
                    </a:p>
                  </a:txBody>
                  <a:tcPr marL="36000" marR="36000" marT="18000" marB="18000" anchor="b"/>
                </a:tc>
                <a:extLst>
                  <a:ext uri="{0D108BD9-81ED-4DB2-BD59-A6C34878D82A}">
                    <a16:rowId xmlns:a16="http://schemas.microsoft.com/office/drawing/2014/main" val="3298805235"/>
                  </a:ext>
                </a:extLst>
              </a:tr>
              <a:tr h="216000">
                <a:tc>
                  <a:txBody>
                    <a:bodyPr/>
                    <a:lstStyle/>
                    <a:p>
                      <a:pPr algn="l" fontAlgn="b"/>
                      <a:r>
                        <a:rPr lang="fi-FI" sz="1100" b="0" i="0" u="none" strike="noStrike">
                          <a:solidFill>
                            <a:srgbClr val="000000"/>
                          </a:solidFill>
                          <a:effectLst/>
                          <a:latin typeface="Calibri" panose="020F0502020204030204" pitchFamily="34" charset="0"/>
                        </a:rPr>
                        <a:t>Pohjois-Savo</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56</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20</a:t>
                      </a:r>
                    </a:p>
                  </a:txBody>
                  <a:tcPr marL="36000" marR="36000" marT="18000" marB="18000" anchor="b"/>
                </a:tc>
                <a:extLst>
                  <a:ext uri="{0D108BD9-81ED-4DB2-BD59-A6C34878D82A}">
                    <a16:rowId xmlns:a16="http://schemas.microsoft.com/office/drawing/2014/main" val="189280928"/>
                  </a:ext>
                </a:extLst>
              </a:tr>
              <a:tr h="216000">
                <a:tc>
                  <a:txBody>
                    <a:bodyPr/>
                    <a:lstStyle/>
                    <a:p>
                      <a:pPr algn="l" fontAlgn="b"/>
                      <a:r>
                        <a:rPr lang="fi-FI" sz="1100" b="0" i="0" u="none" strike="noStrike">
                          <a:solidFill>
                            <a:srgbClr val="000000"/>
                          </a:solidFill>
                          <a:effectLst/>
                          <a:latin typeface="Calibri" panose="020F0502020204030204" pitchFamily="34" charset="0"/>
                        </a:rPr>
                        <a:t>Joroinen</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67</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75</a:t>
                      </a:r>
                    </a:p>
                  </a:txBody>
                  <a:tcPr marL="36000" marR="36000" marT="18000" marB="18000" anchor="b"/>
                </a:tc>
                <a:extLst>
                  <a:ext uri="{0D108BD9-81ED-4DB2-BD59-A6C34878D82A}">
                    <a16:rowId xmlns:a16="http://schemas.microsoft.com/office/drawing/2014/main" val="2519253784"/>
                  </a:ext>
                </a:extLst>
              </a:tr>
              <a:tr h="216000">
                <a:tc>
                  <a:txBody>
                    <a:bodyPr/>
                    <a:lstStyle/>
                    <a:p>
                      <a:pPr algn="l" fontAlgn="b"/>
                      <a:r>
                        <a:rPr lang="fi-FI" sz="1100" b="0" i="0" u="none" strike="noStrike">
                          <a:solidFill>
                            <a:srgbClr val="000000"/>
                          </a:solidFill>
                          <a:effectLst/>
                          <a:latin typeface="Calibri" panose="020F0502020204030204" pitchFamily="34" charset="0"/>
                        </a:rPr>
                        <a:t>Kiuruvesi</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72</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241</a:t>
                      </a:r>
                    </a:p>
                  </a:txBody>
                  <a:tcPr marL="36000" marR="36000" marT="18000" marB="18000" anchor="b"/>
                </a:tc>
                <a:extLst>
                  <a:ext uri="{0D108BD9-81ED-4DB2-BD59-A6C34878D82A}">
                    <a16:rowId xmlns:a16="http://schemas.microsoft.com/office/drawing/2014/main" val="1868185535"/>
                  </a:ext>
                </a:extLst>
              </a:tr>
              <a:tr h="216000">
                <a:tc>
                  <a:txBody>
                    <a:bodyPr/>
                    <a:lstStyle/>
                    <a:p>
                      <a:pPr algn="l" fontAlgn="b"/>
                      <a:r>
                        <a:rPr lang="fi-FI" sz="1100" b="0" i="0" u="none" strike="noStrike">
                          <a:solidFill>
                            <a:srgbClr val="000000"/>
                          </a:solidFill>
                          <a:effectLst/>
                          <a:latin typeface="Calibri" panose="020F0502020204030204" pitchFamily="34" charset="0"/>
                        </a:rPr>
                        <a:t>Lapinlahti</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129</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-270</a:t>
                      </a:r>
                    </a:p>
                  </a:txBody>
                  <a:tcPr marL="36000" marR="36000" marT="18000" marB="18000" anchor="b"/>
                </a:tc>
                <a:extLst>
                  <a:ext uri="{0D108BD9-81ED-4DB2-BD59-A6C34878D82A}">
                    <a16:rowId xmlns:a16="http://schemas.microsoft.com/office/drawing/2014/main" val="4201127609"/>
                  </a:ext>
                </a:extLst>
              </a:tr>
              <a:tr h="216000">
                <a:tc>
                  <a:txBody>
                    <a:bodyPr/>
                    <a:lstStyle/>
                    <a:p>
                      <a:pPr algn="l" fontAlgn="b"/>
                      <a:r>
                        <a:rPr lang="fi-FI" sz="1100" b="0" i="0" u="none" strike="noStrike">
                          <a:solidFill>
                            <a:srgbClr val="000000"/>
                          </a:solidFill>
                          <a:effectLst/>
                          <a:latin typeface="Calibri" panose="020F0502020204030204" pitchFamily="34" charset="0"/>
                        </a:rPr>
                        <a:t>Pielavesi</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200</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362</a:t>
                      </a:r>
                    </a:p>
                  </a:txBody>
                  <a:tcPr marL="36000" marR="36000" marT="18000" marB="18000" anchor="b"/>
                </a:tc>
                <a:extLst>
                  <a:ext uri="{0D108BD9-81ED-4DB2-BD59-A6C34878D82A}">
                    <a16:rowId xmlns:a16="http://schemas.microsoft.com/office/drawing/2014/main" val="3954811771"/>
                  </a:ext>
                </a:extLst>
              </a:tr>
              <a:tr h="216000">
                <a:tc>
                  <a:txBody>
                    <a:bodyPr/>
                    <a:lstStyle/>
                    <a:p>
                      <a:pPr algn="l" fontAlgn="b"/>
                      <a:r>
                        <a:rPr lang="fi-FI" sz="1100" b="0" i="0" u="none" strike="noStrike">
                          <a:solidFill>
                            <a:srgbClr val="000000"/>
                          </a:solidFill>
                          <a:effectLst/>
                          <a:latin typeface="Calibri" panose="020F0502020204030204" pitchFamily="34" charset="0"/>
                        </a:rPr>
                        <a:t>Iisalmi</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242</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202</a:t>
                      </a:r>
                    </a:p>
                  </a:txBody>
                  <a:tcPr marL="36000" marR="36000" marT="18000" marB="18000" anchor="b"/>
                </a:tc>
                <a:extLst>
                  <a:ext uri="{0D108BD9-81ED-4DB2-BD59-A6C34878D82A}">
                    <a16:rowId xmlns:a16="http://schemas.microsoft.com/office/drawing/2014/main" val="2157177995"/>
                  </a:ext>
                </a:extLst>
              </a:tr>
              <a:tr h="216000">
                <a:tc>
                  <a:txBody>
                    <a:bodyPr/>
                    <a:lstStyle/>
                    <a:p>
                      <a:pPr algn="l" fontAlgn="b"/>
                      <a:r>
                        <a:rPr lang="fi-FI" sz="1100" b="0" i="0" u="none" strike="noStrike">
                          <a:solidFill>
                            <a:srgbClr val="000000"/>
                          </a:solidFill>
                          <a:effectLst/>
                          <a:latin typeface="Calibri" panose="020F0502020204030204" pitchFamily="34" charset="0"/>
                        </a:rPr>
                        <a:t>Leppävirta</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373</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12</a:t>
                      </a:r>
                    </a:p>
                  </a:txBody>
                  <a:tcPr marL="36000" marR="36000" marT="18000" marB="18000" anchor="b"/>
                </a:tc>
                <a:extLst>
                  <a:ext uri="{0D108BD9-81ED-4DB2-BD59-A6C34878D82A}">
                    <a16:rowId xmlns:a16="http://schemas.microsoft.com/office/drawing/2014/main" val="1462166774"/>
                  </a:ext>
                </a:extLst>
              </a:tr>
              <a:tr h="216000">
                <a:tc>
                  <a:txBody>
                    <a:bodyPr/>
                    <a:lstStyle/>
                    <a:p>
                      <a:pPr algn="l" fontAlgn="b"/>
                      <a:r>
                        <a:rPr lang="fi-FI" sz="1100" b="0" i="0" u="none" strike="noStrike">
                          <a:solidFill>
                            <a:srgbClr val="000000"/>
                          </a:solidFill>
                          <a:effectLst/>
                          <a:latin typeface="Calibri" panose="020F0502020204030204" pitchFamily="34" charset="0"/>
                        </a:rPr>
                        <a:t>Sonkajärvi</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397</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313</a:t>
                      </a:r>
                    </a:p>
                  </a:txBody>
                  <a:tcPr marL="36000" marR="36000" marT="18000" marB="18000" anchor="b"/>
                </a:tc>
                <a:extLst>
                  <a:ext uri="{0D108BD9-81ED-4DB2-BD59-A6C34878D82A}">
                    <a16:rowId xmlns:a16="http://schemas.microsoft.com/office/drawing/2014/main" val="815120355"/>
                  </a:ext>
                </a:extLst>
              </a:tr>
              <a:tr h="216000">
                <a:tc>
                  <a:txBody>
                    <a:bodyPr/>
                    <a:lstStyle/>
                    <a:p>
                      <a:pPr algn="l" fontAlgn="b"/>
                      <a:r>
                        <a:rPr lang="fi-FI" sz="1100" b="0" i="0" u="none" strike="noStrike">
                          <a:solidFill>
                            <a:srgbClr val="000000"/>
                          </a:solidFill>
                          <a:effectLst/>
                          <a:latin typeface="Calibri" panose="020F0502020204030204" pitchFamily="34" charset="0"/>
                        </a:rPr>
                        <a:t>Vieremä</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588</a:t>
                      </a:r>
                    </a:p>
                  </a:txBody>
                  <a:tcPr marL="36000" marR="36000" marT="18000" marB="18000" anchor="b"/>
                </a:tc>
                <a:tc>
                  <a:txBody>
                    <a:bodyPr/>
                    <a:lstStyle/>
                    <a:p>
                      <a:pPr algn="r" fontAlgn="b"/>
                      <a:r>
                        <a:rPr lang="fi-FI" sz="1100" b="0" i="0" u="none" strike="noStrike" dirty="0">
                          <a:solidFill>
                            <a:srgbClr val="000000"/>
                          </a:solidFill>
                          <a:effectLst/>
                          <a:latin typeface="Calibri" panose="020F0502020204030204" pitchFamily="34" charset="0"/>
                        </a:rPr>
                        <a:t>999</a:t>
                      </a:r>
                    </a:p>
                  </a:txBody>
                  <a:tcPr marL="36000" marR="36000" marT="18000" marB="18000" anchor="b"/>
                </a:tc>
                <a:extLst>
                  <a:ext uri="{0D108BD9-81ED-4DB2-BD59-A6C34878D82A}">
                    <a16:rowId xmlns:a16="http://schemas.microsoft.com/office/drawing/2014/main" val="46975135"/>
                  </a:ext>
                </a:extLst>
              </a:tr>
            </a:tbl>
          </a:graphicData>
        </a:graphic>
      </p:graphicFrame>
      <p:sp>
        <p:nvSpPr>
          <p:cNvPr id="3" name="Tekstiruutu 2">
            <a:extLst>
              <a:ext uri="{FF2B5EF4-FFF2-40B4-BE49-F238E27FC236}">
                <a16:creationId xmlns:a16="http://schemas.microsoft.com/office/drawing/2014/main" id="{C03A9361-FEB2-E2EB-0FC4-2B84FDF23927}"/>
              </a:ext>
            </a:extLst>
          </p:cNvPr>
          <p:cNvSpPr txBox="1"/>
          <p:nvPr/>
        </p:nvSpPr>
        <p:spPr>
          <a:xfrm>
            <a:off x="0" y="6642556"/>
            <a:ext cx="7533861" cy="215444"/>
          </a:xfrm>
          <a:prstGeom prst="rect">
            <a:avLst/>
          </a:prstGeom>
          <a:noFill/>
        </p:spPr>
        <p:txBody>
          <a:bodyPr wrap="square" rtlCol="0">
            <a:spAutoFit/>
          </a:bodyPr>
          <a:lstStyle/>
          <a:p>
            <a:r>
              <a:rPr lang="fi-FI" sz="800" dirty="0"/>
              <a:t>Lähde: Kysely Pohjois-Savon kunnille maalis-huhtikuu 2024</a:t>
            </a:r>
          </a:p>
        </p:txBody>
      </p:sp>
      <p:graphicFrame>
        <p:nvGraphicFramePr>
          <p:cNvPr id="9" name="Kaavio 8">
            <a:extLst>
              <a:ext uri="{FF2B5EF4-FFF2-40B4-BE49-F238E27FC236}">
                <a16:creationId xmlns:a16="http://schemas.microsoft.com/office/drawing/2014/main" id="{CF13AA98-61E0-460A-9A0D-C9CE5D331224}"/>
              </a:ext>
              <a:ext uri="{C183D7F6-B498-43B3-948B-1728B52AA6E4}">
                <adec:decorative xmlns:adec="http://schemas.microsoft.com/office/drawing/2017/decorative" val="1"/>
              </a:ext>
            </a:extLst>
          </p:cNvPr>
          <p:cNvGraphicFramePr>
            <a:graphicFrameLocks/>
          </p:cNvGraphicFramePr>
          <p:nvPr>
            <p:extLst>
              <p:ext uri="{D42A27DB-BD31-4B8C-83A1-F6EECF244321}">
                <p14:modId xmlns:p14="http://schemas.microsoft.com/office/powerpoint/2010/main" val="577144894"/>
              </p:ext>
            </p:extLst>
          </p:nvPr>
        </p:nvGraphicFramePr>
        <p:xfrm>
          <a:off x="4293392" y="1612477"/>
          <a:ext cx="7347600" cy="47592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769575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Otsikko 1">
            <a:extLst>
              <a:ext uri="{FF2B5EF4-FFF2-40B4-BE49-F238E27FC236}">
                <a16:creationId xmlns:a16="http://schemas.microsoft.com/office/drawing/2014/main" id="{8E1BF388-D4F2-9847-AEE5-BC1111CF8AF7}"/>
              </a:ext>
            </a:extLst>
          </p:cNvPr>
          <p:cNvSpPr>
            <a:spLocks noGrp="1"/>
          </p:cNvSpPr>
          <p:nvPr>
            <p:ph type="title"/>
          </p:nvPr>
        </p:nvSpPr>
        <p:spPr>
          <a:xfrm>
            <a:off x="448456" y="365125"/>
            <a:ext cx="11288842" cy="1325563"/>
          </a:xfrm>
        </p:spPr>
        <p:txBody>
          <a:bodyPr>
            <a:normAutofit/>
          </a:bodyPr>
          <a:lstStyle/>
          <a:p>
            <a:r>
              <a:rPr lang="fi-FI" sz="3200" dirty="0"/>
              <a:t>Kuntien ja kuntakonsernien vuosikatteet v. 2023 (€/as.)</a:t>
            </a:r>
          </a:p>
        </p:txBody>
      </p:sp>
      <p:pic>
        <p:nvPicPr>
          <p:cNvPr id="7" name="Kuva 6">
            <a:extLst>
              <a:ext uri="{FF2B5EF4-FFF2-40B4-BE49-F238E27FC236}">
                <a16:creationId xmlns:a16="http://schemas.microsoft.com/office/drawing/2014/main" id="{233DC356-48B9-8E47-86C0-F7011CFFEC98}"/>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9755943" y="6332259"/>
            <a:ext cx="2316136" cy="409184"/>
          </a:xfrm>
          <a:prstGeom prst="rect">
            <a:avLst/>
          </a:prstGeom>
        </p:spPr>
      </p:pic>
      <p:graphicFrame>
        <p:nvGraphicFramePr>
          <p:cNvPr id="2" name="Taulukko 1">
            <a:extLst>
              <a:ext uri="{FF2B5EF4-FFF2-40B4-BE49-F238E27FC236}">
                <a16:creationId xmlns:a16="http://schemas.microsoft.com/office/drawing/2014/main" id="{80A3C0B8-413D-48E6-BC80-88F2C9E469E0}"/>
              </a:ext>
            </a:extLst>
          </p:cNvPr>
          <p:cNvGraphicFramePr>
            <a:graphicFrameLocks noGrp="1"/>
          </p:cNvGraphicFramePr>
          <p:nvPr>
            <p:extLst>
              <p:ext uri="{D42A27DB-BD31-4B8C-83A1-F6EECF244321}">
                <p14:modId xmlns:p14="http://schemas.microsoft.com/office/powerpoint/2010/main" val="1817389174"/>
              </p:ext>
            </p:extLst>
          </p:nvPr>
        </p:nvGraphicFramePr>
        <p:xfrm>
          <a:off x="450000" y="1659600"/>
          <a:ext cx="3456000" cy="4691280"/>
        </p:xfrm>
        <a:graphic>
          <a:graphicData uri="http://schemas.openxmlformats.org/drawingml/2006/table">
            <a:tbl>
              <a:tblPr firstRow="1" bandRow="1">
                <a:tableStyleId>{9D7B26C5-4107-4FEC-AEDC-1716B250A1EF}</a:tableStyleId>
              </a:tblPr>
              <a:tblGrid>
                <a:gridCol w="1152000">
                  <a:extLst>
                    <a:ext uri="{9D8B030D-6E8A-4147-A177-3AD203B41FA5}">
                      <a16:colId xmlns:a16="http://schemas.microsoft.com/office/drawing/2014/main" val="861782784"/>
                    </a:ext>
                  </a:extLst>
                </a:gridCol>
                <a:gridCol w="1152000">
                  <a:extLst>
                    <a:ext uri="{9D8B030D-6E8A-4147-A177-3AD203B41FA5}">
                      <a16:colId xmlns:a16="http://schemas.microsoft.com/office/drawing/2014/main" val="374180091"/>
                    </a:ext>
                  </a:extLst>
                </a:gridCol>
                <a:gridCol w="1152000">
                  <a:extLst>
                    <a:ext uri="{9D8B030D-6E8A-4147-A177-3AD203B41FA5}">
                      <a16:colId xmlns:a16="http://schemas.microsoft.com/office/drawing/2014/main" val="1237655310"/>
                    </a:ext>
                  </a:extLst>
                </a:gridCol>
              </a:tblGrid>
              <a:tr h="345600">
                <a:tc>
                  <a:txBody>
                    <a:bodyPr/>
                    <a:lstStyle/>
                    <a:p>
                      <a:pPr algn="l" fontAlgn="b"/>
                      <a:r>
                        <a:rPr lang="fi-FI" sz="1100" u="none" strike="noStrike" dirty="0">
                          <a:effectLst/>
                          <a:latin typeface="Calibri" panose="020F0502020204030204" pitchFamily="34" charset="0"/>
                          <a:cs typeface="Calibri" panose="020F0502020204030204" pitchFamily="34" charset="0"/>
                        </a:rPr>
                        <a:t>Kunta</a:t>
                      </a:r>
                      <a:endParaRPr lang="fi-FI" sz="1100" b="0" i="0" u="none" strike="noStrike" dirty="0">
                        <a:solidFill>
                          <a:srgbClr val="000000"/>
                        </a:solidFill>
                        <a:effectLst/>
                        <a:latin typeface="Calibri" panose="020F0502020204030204" pitchFamily="34" charset="0"/>
                        <a:cs typeface="Calibri" panose="020F0502020204030204" pitchFamily="34" charset="0"/>
                      </a:endParaRPr>
                    </a:p>
                  </a:txBody>
                  <a:tcPr marL="36000" marR="36000" marT="18000" marB="18000" anchor="b"/>
                </a:tc>
                <a:tc>
                  <a:txBody>
                    <a:bodyPr/>
                    <a:lstStyle/>
                    <a:p>
                      <a:pPr algn="r" fontAlgn="b"/>
                      <a:r>
                        <a:rPr lang="fi-FI" sz="1100" u="none" strike="noStrike" dirty="0">
                          <a:effectLst/>
                          <a:latin typeface="Calibri" panose="020F0502020204030204" pitchFamily="34" charset="0"/>
                          <a:cs typeface="Calibri" panose="020F0502020204030204" pitchFamily="34" charset="0"/>
                        </a:rPr>
                        <a:t>Kunnan </a:t>
                      </a:r>
                    </a:p>
                    <a:p>
                      <a:pPr algn="r" fontAlgn="b"/>
                      <a:r>
                        <a:rPr lang="fi-FI" sz="1100" u="none" strike="noStrike" dirty="0">
                          <a:effectLst/>
                          <a:latin typeface="Calibri" panose="020F0502020204030204" pitchFamily="34" charset="0"/>
                          <a:cs typeface="Calibri" panose="020F0502020204030204" pitchFamily="34" charset="0"/>
                        </a:rPr>
                        <a:t>vuosikate</a:t>
                      </a:r>
                      <a:endParaRPr lang="fi-FI" sz="1100" b="0" i="0" u="none" strike="noStrike" dirty="0">
                        <a:solidFill>
                          <a:srgbClr val="000000"/>
                        </a:solidFill>
                        <a:effectLst/>
                        <a:latin typeface="Calibri" panose="020F0502020204030204" pitchFamily="34" charset="0"/>
                        <a:cs typeface="Calibri" panose="020F0502020204030204" pitchFamily="34" charset="0"/>
                      </a:endParaRPr>
                    </a:p>
                  </a:txBody>
                  <a:tcPr marL="36000" marR="36000" marT="18000" marB="18000" anchor="b"/>
                </a:tc>
                <a:tc>
                  <a:txBody>
                    <a:bodyPr/>
                    <a:lstStyle/>
                    <a:p>
                      <a:pPr algn="r" fontAlgn="b"/>
                      <a:r>
                        <a:rPr lang="fi-FI" sz="1100" u="none" strike="noStrike" dirty="0">
                          <a:effectLst/>
                          <a:latin typeface="Calibri" panose="020F0502020204030204" pitchFamily="34" charset="0"/>
                          <a:cs typeface="Calibri" panose="020F0502020204030204" pitchFamily="34" charset="0"/>
                        </a:rPr>
                        <a:t>Kuntakonsernin vuosikate</a:t>
                      </a:r>
                      <a:endParaRPr lang="fi-FI" sz="1100" b="0" i="0" u="none" strike="noStrike" dirty="0">
                        <a:solidFill>
                          <a:srgbClr val="000000"/>
                        </a:solidFill>
                        <a:effectLst/>
                        <a:latin typeface="Calibri" panose="020F0502020204030204" pitchFamily="34" charset="0"/>
                        <a:cs typeface="Calibri" panose="020F0502020204030204" pitchFamily="34" charset="0"/>
                      </a:endParaRPr>
                    </a:p>
                  </a:txBody>
                  <a:tcPr marL="36000" marR="36000" marT="18000" marB="18000" anchor="b"/>
                </a:tc>
                <a:extLst>
                  <a:ext uri="{0D108BD9-81ED-4DB2-BD59-A6C34878D82A}">
                    <a16:rowId xmlns:a16="http://schemas.microsoft.com/office/drawing/2014/main" val="2258344692"/>
                  </a:ext>
                </a:extLst>
              </a:tr>
              <a:tr h="216000">
                <a:tc>
                  <a:txBody>
                    <a:bodyPr/>
                    <a:lstStyle/>
                    <a:p>
                      <a:pPr algn="l" fontAlgn="b"/>
                      <a:r>
                        <a:rPr lang="fi-FI" sz="1100" b="0" i="0" u="none" strike="noStrike" dirty="0">
                          <a:solidFill>
                            <a:srgbClr val="000000"/>
                          </a:solidFill>
                          <a:effectLst/>
                          <a:latin typeface="Calibri" panose="020F0502020204030204" pitchFamily="34" charset="0"/>
                        </a:rPr>
                        <a:t>Tuusniemi</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-114</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-83</a:t>
                      </a:r>
                    </a:p>
                  </a:txBody>
                  <a:tcPr marL="36000" marR="36000" marT="18000" marB="18000" anchor="b"/>
                </a:tc>
                <a:extLst>
                  <a:ext uri="{0D108BD9-81ED-4DB2-BD59-A6C34878D82A}">
                    <a16:rowId xmlns:a16="http://schemas.microsoft.com/office/drawing/2014/main" val="3540763884"/>
                  </a:ext>
                </a:extLst>
              </a:tr>
              <a:tr h="216000">
                <a:tc>
                  <a:txBody>
                    <a:bodyPr/>
                    <a:lstStyle/>
                    <a:p>
                      <a:pPr algn="l" fontAlgn="b"/>
                      <a:r>
                        <a:rPr lang="fi-FI" sz="1100" b="0" i="0" u="none" strike="noStrike">
                          <a:solidFill>
                            <a:srgbClr val="000000"/>
                          </a:solidFill>
                          <a:effectLst/>
                          <a:latin typeface="Calibri" panose="020F0502020204030204" pitchFamily="34" charset="0"/>
                        </a:rPr>
                        <a:t>Keitele</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-25</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58</a:t>
                      </a:r>
                    </a:p>
                  </a:txBody>
                  <a:tcPr marL="36000" marR="36000" marT="18000" marB="18000" anchor="b"/>
                </a:tc>
                <a:extLst>
                  <a:ext uri="{0D108BD9-81ED-4DB2-BD59-A6C34878D82A}">
                    <a16:rowId xmlns:a16="http://schemas.microsoft.com/office/drawing/2014/main" val="3464153994"/>
                  </a:ext>
                </a:extLst>
              </a:tr>
              <a:tr h="216000">
                <a:tc>
                  <a:txBody>
                    <a:bodyPr/>
                    <a:lstStyle/>
                    <a:p>
                      <a:pPr algn="l" fontAlgn="b"/>
                      <a:r>
                        <a:rPr lang="fi-FI" sz="1100" b="0" i="0" u="none" strike="noStrike">
                          <a:solidFill>
                            <a:srgbClr val="000000"/>
                          </a:solidFill>
                          <a:effectLst/>
                          <a:latin typeface="Calibri" panose="020F0502020204030204" pitchFamily="34" charset="0"/>
                        </a:rPr>
                        <a:t>Kaavi</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2</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105</a:t>
                      </a:r>
                    </a:p>
                  </a:txBody>
                  <a:tcPr marL="36000" marR="36000" marT="18000" marB="18000" anchor="b"/>
                </a:tc>
                <a:extLst>
                  <a:ext uri="{0D108BD9-81ED-4DB2-BD59-A6C34878D82A}">
                    <a16:rowId xmlns:a16="http://schemas.microsoft.com/office/drawing/2014/main" val="1729622381"/>
                  </a:ext>
                </a:extLst>
              </a:tr>
              <a:tr h="216000">
                <a:tc>
                  <a:txBody>
                    <a:bodyPr/>
                    <a:lstStyle/>
                    <a:p>
                      <a:pPr algn="l" fontAlgn="b"/>
                      <a:r>
                        <a:rPr lang="fi-FI" sz="1100" b="0" i="0" u="none" strike="noStrike">
                          <a:solidFill>
                            <a:srgbClr val="000000"/>
                          </a:solidFill>
                          <a:effectLst/>
                          <a:latin typeface="Calibri" panose="020F0502020204030204" pitchFamily="34" charset="0"/>
                        </a:rPr>
                        <a:t>Rautalampi</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132</a:t>
                      </a:r>
                    </a:p>
                  </a:txBody>
                  <a:tcPr marL="36000" marR="36000" marT="18000" marB="18000" anchor="b"/>
                </a:tc>
                <a:tc>
                  <a:txBody>
                    <a:bodyPr/>
                    <a:lstStyle/>
                    <a:p>
                      <a:pPr algn="r" fontAlgn="b"/>
                      <a:endParaRPr lang="fi-FI" sz="1100" b="0" i="0" u="none" strike="noStrike" dirty="0">
                        <a:solidFill>
                          <a:srgbClr val="000000"/>
                        </a:solidFill>
                        <a:effectLst/>
                        <a:latin typeface="Calibri" panose="020F0502020204030204" pitchFamily="34" charset="0"/>
                      </a:endParaRPr>
                    </a:p>
                  </a:txBody>
                  <a:tcPr marL="36000" marR="36000" marT="18000" marB="18000" anchor="b"/>
                </a:tc>
                <a:extLst>
                  <a:ext uri="{0D108BD9-81ED-4DB2-BD59-A6C34878D82A}">
                    <a16:rowId xmlns:a16="http://schemas.microsoft.com/office/drawing/2014/main" val="1179991532"/>
                  </a:ext>
                </a:extLst>
              </a:tr>
              <a:tr h="216000">
                <a:tc>
                  <a:txBody>
                    <a:bodyPr/>
                    <a:lstStyle/>
                    <a:p>
                      <a:pPr algn="l" fontAlgn="b"/>
                      <a:r>
                        <a:rPr lang="fi-FI" sz="1100" b="0" i="0" u="none" strike="noStrike">
                          <a:solidFill>
                            <a:srgbClr val="000000"/>
                          </a:solidFill>
                          <a:effectLst/>
                          <a:latin typeface="Calibri" panose="020F0502020204030204" pitchFamily="34" charset="0"/>
                        </a:rPr>
                        <a:t>Tervo</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158</a:t>
                      </a:r>
                    </a:p>
                  </a:txBody>
                  <a:tcPr marL="36000" marR="36000" marT="18000" marB="18000" anchor="b"/>
                </a:tc>
                <a:tc>
                  <a:txBody>
                    <a:bodyPr/>
                    <a:lstStyle/>
                    <a:p>
                      <a:pPr algn="r" fontAlgn="b"/>
                      <a:r>
                        <a:rPr lang="fi-FI" sz="1100" b="0" i="0" u="none" strike="noStrike" dirty="0">
                          <a:solidFill>
                            <a:srgbClr val="000000"/>
                          </a:solidFill>
                          <a:effectLst/>
                          <a:latin typeface="Calibri" panose="020F0502020204030204" pitchFamily="34" charset="0"/>
                        </a:rPr>
                        <a:t>545</a:t>
                      </a:r>
                    </a:p>
                  </a:txBody>
                  <a:tcPr marL="36000" marR="36000" marT="18000" marB="18000" anchor="b"/>
                </a:tc>
                <a:extLst>
                  <a:ext uri="{0D108BD9-81ED-4DB2-BD59-A6C34878D82A}">
                    <a16:rowId xmlns:a16="http://schemas.microsoft.com/office/drawing/2014/main" val="1150908083"/>
                  </a:ext>
                </a:extLst>
              </a:tr>
              <a:tr h="216000">
                <a:tc>
                  <a:txBody>
                    <a:bodyPr/>
                    <a:lstStyle/>
                    <a:p>
                      <a:pPr algn="l" fontAlgn="b"/>
                      <a:r>
                        <a:rPr lang="fi-FI" sz="1100" b="0" i="0" u="none" strike="noStrike">
                          <a:solidFill>
                            <a:srgbClr val="000000"/>
                          </a:solidFill>
                          <a:effectLst/>
                          <a:latin typeface="Calibri" panose="020F0502020204030204" pitchFamily="34" charset="0"/>
                        </a:rPr>
                        <a:t>Siilinjärvi</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382</a:t>
                      </a:r>
                    </a:p>
                  </a:txBody>
                  <a:tcPr marL="36000" marR="36000" marT="18000" marB="18000" anchor="b"/>
                </a:tc>
                <a:tc>
                  <a:txBody>
                    <a:bodyPr/>
                    <a:lstStyle/>
                    <a:p>
                      <a:pPr algn="r" fontAlgn="b"/>
                      <a:r>
                        <a:rPr lang="fi-FI" sz="1100" b="0" i="0" u="none" strike="noStrike" dirty="0">
                          <a:solidFill>
                            <a:srgbClr val="000000"/>
                          </a:solidFill>
                          <a:effectLst/>
                          <a:latin typeface="Calibri" panose="020F0502020204030204" pitchFamily="34" charset="0"/>
                        </a:rPr>
                        <a:t>462</a:t>
                      </a:r>
                    </a:p>
                  </a:txBody>
                  <a:tcPr marL="36000" marR="36000" marT="18000" marB="18000" anchor="b"/>
                </a:tc>
                <a:extLst>
                  <a:ext uri="{0D108BD9-81ED-4DB2-BD59-A6C34878D82A}">
                    <a16:rowId xmlns:a16="http://schemas.microsoft.com/office/drawing/2014/main" val="2247434325"/>
                  </a:ext>
                </a:extLst>
              </a:tr>
              <a:tr h="216000">
                <a:tc>
                  <a:txBody>
                    <a:bodyPr/>
                    <a:lstStyle/>
                    <a:p>
                      <a:pPr algn="l" fontAlgn="b"/>
                      <a:r>
                        <a:rPr lang="fi-FI" sz="1100" b="0" i="0" u="none" strike="noStrike">
                          <a:solidFill>
                            <a:srgbClr val="000000"/>
                          </a:solidFill>
                          <a:effectLst/>
                          <a:latin typeface="Calibri" panose="020F0502020204030204" pitchFamily="34" charset="0"/>
                        </a:rPr>
                        <a:t>Suonenjoki</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406</a:t>
                      </a:r>
                    </a:p>
                  </a:txBody>
                  <a:tcPr marL="36000" marR="36000" marT="18000" marB="18000" anchor="b"/>
                </a:tc>
                <a:tc>
                  <a:txBody>
                    <a:bodyPr/>
                    <a:lstStyle/>
                    <a:p>
                      <a:pPr algn="r" fontAlgn="b"/>
                      <a:r>
                        <a:rPr lang="fi-FI" sz="1100" b="0" i="0" u="none" strike="noStrike" dirty="0">
                          <a:solidFill>
                            <a:srgbClr val="000000"/>
                          </a:solidFill>
                          <a:effectLst/>
                          <a:latin typeface="Calibri" panose="020F0502020204030204" pitchFamily="34" charset="0"/>
                        </a:rPr>
                        <a:t>674</a:t>
                      </a:r>
                    </a:p>
                  </a:txBody>
                  <a:tcPr marL="36000" marR="36000" marT="18000" marB="18000" anchor="b"/>
                </a:tc>
                <a:extLst>
                  <a:ext uri="{0D108BD9-81ED-4DB2-BD59-A6C34878D82A}">
                    <a16:rowId xmlns:a16="http://schemas.microsoft.com/office/drawing/2014/main" val="16996742"/>
                  </a:ext>
                </a:extLst>
              </a:tr>
              <a:tr h="216000">
                <a:tc>
                  <a:txBody>
                    <a:bodyPr/>
                    <a:lstStyle/>
                    <a:p>
                      <a:pPr algn="l" fontAlgn="b"/>
                      <a:r>
                        <a:rPr lang="fi-FI" sz="1100" b="0" i="0" u="none" strike="noStrike">
                          <a:solidFill>
                            <a:srgbClr val="000000"/>
                          </a:solidFill>
                          <a:effectLst/>
                          <a:latin typeface="Calibri" panose="020F0502020204030204" pitchFamily="34" charset="0"/>
                        </a:rPr>
                        <a:t>Varkaus</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421</a:t>
                      </a:r>
                    </a:p>
                  </a:txBody>
                  <a:tcPr marL="36000" marR="36000" marT="18000" marB="18000" anchor="b"/>
                </a:tc>
                <a:tc>
                  <a:txBody>
                    <a:bodyPr/>
                    <a:lstStyle/>
                    <a:p>
                      <a:pPr algn="r" fontAlgn="b"/>
                      <a:r>
                        <a:rPr lang="fi-FI" sz="1100" b="0" i="0" u="none" strike="noStrike" dirty="0">
                          <a:solidFill>
                            <a:srgbClr val="000000"/>
                          </a:solidFill>
                          <a:effectLst/>
                          <a:latin typeface="Calibri" panose="020F0502020204030204" pitchFamily="34" charset="0"/>
                        </a:rPr>
                        <a:t>886</a:t>
                      </a:r>
                    </a:p>
                  </a:txBody>
                  <a:tcPr marL="36000" marR="36000" marT="18000" marB="18000" anchor="b"/>
                </a:tc>
                <a:extLst>
                  <a:ext uri="{0D108BD9-81ED-4DB2-BD59-A6C34878D82A}">
                    <a16:rowId xmlns:a16="http://schemas.microsoft.com/office/drawing/2014/main" val="1709560964"/>
                  </a:ext>
                </a:extLst>
              </a:tr>
              <a:tr h="216000">
                <a:tc>
                  <a:txBody>
                    <a:bodyPr/>
                    <a:lstStyle/>
                    <a:p>
                      <a:pPr algn="l" fontAlgn="b"/>
                      <a:r>
                        <a:rPr lang="fi-FI" sz="1100" b="0" i="0" u="none" strike="noStrike">
                          <a:solidFill>
                            <a:srgbClr val="000000"/>
                          </a:solidFill>
                          <a:effectLst/>
                          <a:latin typeface="Calibri" panose="020F0502020204030204" pitchFamily="34" charset="0"/>
                        </a:rPr>
                        <a:t>Rautavaara</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450</a:t>
                      </a:r>
                    </a:p>
                  </a:txBody>
                  <a:tcPr marL="36000" marR="36000" marT="18000" marB="18000" anchor="b"/>
                </a:tc>
                <a:tc>
                  <a:txBody>
                    <a:bodyPr/>
                    <a:lstStyle/>
                    <a:p>
                      <a:pPr algn="r" fontAlgn="b"/>
                      <a:r>
                        <a:rPr lang="fi-FI" sz="1100" b="0" i="0" u="none" strike="noStrike" dirty="0">
                          <a:solidFill>
                            <a:srgbClr val="000000"/>
                          </a:solidFill>
                          <a:effectLst/>
                          <a:latin typeface="Calibri" panose="020F0502020204030204" pitchFamily="34" charset="0"/>
                        </a:rPr>
                        <a:t>567</a:t>
                      </a:r>
                    </a:p>
                  </a:txBody>
                  <a:tcPr marL="36000" marR="36000" marT="18000" marB="18000" anchor="b"/>
                </a:tc>
                <a:extLst>
                  <a:ext uri="{0D108BD9-81ED-4DB2-BD59-A6C34878D82A}">
                    <a16:rowId xmlns:a16="http://schemas.microsoft.com/office/drawing/2014/main" val="1582892330"/>
                  </a:ext>
                </a:extLst>
              </a:tr>
              <a:tr h="216000">
                <a:tc>
                  <a:txBody>
                    <a:bodyPr/>
                    <a:lstStyle/>
                    <a:p>
                      <a:pPr algn="l" fontAlgn="b"/>
                      <a:r>
                        <a:rPr lang="fi-FI" sz="1100" b="0" i="0" u="none" strike="noStrike">
                          <a:solidFill>
                            <a:srgbClr val="000000"/>
                          </a:solidFill>
                          <a:effectLst/>
                          <a:latin typeface="Calibri" panose="020F0502020204030204" pitchFamily="34" charset="0"/>
                        </a:rPr>
                        <a:t>Kuopio</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462</a:t>
                      </a:r>
                    </a:p>
                  </a:txBody>
                  <a:tcPr marL="36000" marR="36000" marT="18000" marB="18000" anchor="b"/>
                </a:tc>
                <a:tc>
                  <a:txBody>
                    <a:bodyPr/>
                    <a:lstStyle/>
                    <a:p>
                      <a:pPr algn="r" fontAlgn="b"/>
                      <a:r>
                        <a:rPr lang="fi-FI" sz="1100" b="0" i="0" u="none" strike="noStrike" dirty="0">
                          <a:solidFill>
                            <a:srgbClr val="000000"/>
                          </a:solidFill>
                          <a:effectLst/>
                          <a:latin typeface="Calibri" panose="020F0502020204030204" pitchFamily="34" charset="0"/>
                        </a:rPr>
                        <a:t>1 190</a:t>
                      </a:r>
                    </a:p>
                  </a:txBody>
                  <a:tcPr marL="36000" marR="36000" marT="18000" marB="18000" anchor="b"/>
                </a:tc>
                <a:extLst>
                  <a:ext uri="{0D108BD9-81ED-4DB2-BD59-A6C34878D82A}">
                    <a16:rowId xmlns:a16="http://schemas.microsoft.com/office/drawing/2014/main" val="1463288084"/>
                  </a:ext>
                </a:extLst>
              </a:tr>
              <a:tr h="216000">
                <a:tc>
                  <a:txBody>
                    <a:bodyPr/>
                    <a:lstStyle/>
                    <a:p>
                      <a:pPr algn="l" fontAlgn="b"/>
                      <a:r>
                        <a:rPr lang="fi-FI" sz="1100" b="0" i="0" u="none" strike="noStrike">
                          <a:solidFill>
                            <a:srgbClr val="000000"/>
                          </a:solidFill>
                          <a:effectLst/>
                          <a:latin typeface="Calibri" panose="020F0502020204030204" pitchFamily="34" charset="0"/>
                        </a:rPr>
                        <a:t>Pohjois-Savo</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482</a:t>
                      </a:r>
                    </a:p>
                  </a:txBody>
                  <a:tcPr marL="36000" marR="36000" marT="18000" marB="18000" anchor="b"/>
                </a:tc>
                <a:tc>
                  <a:txBody>
                    <a:bodyPr/>
                    <a:lstStyle/>
                    <a:p>
                      <a:pPr algn="r" fontAlgn="b"/>
                      <a:r>
                        <a:rPr lang="fi-FI" sz="1100" b="0" i="0" u="none" strike="noStrike" dirty="0">
                          <a:solidFill>
                            <a:srgbClr val="000000"/>
                          </a:solidFill>
                          <a:effectLst/>
                          <a:latin typeface="Calibri" panose="020F0502020204030204" pitchFamily="34" charset="0"/>
                        </a:rPr>
                        <a:t>961</a:t>
                      </a:r>
                    </a:p>
                  </a:txBody>
                  <a:tcPr marL="36000" marR="36000" marT="18000" marB="18000" anchor="b"/>
                </a:tc>
                <a:extLst>
                  <a:ext uri="{0D108BD9-81ED-4DB2-BD59-A6C34878D82A}">
                    <a16:rowId xmlns:a16="http://schemas.microsoft.com/office/drawing/2014/main" val="3412887002"/>
                  </a:ext>
                </a:extLst>
              </a:tr>
              <a:tr h="216000">
                <a:tc>
                  <a:txBody>
                    <a:bodyPr/>
                    <a:lstStyle/>
                    <a:p>
                      <a:pPr algn="l" fontAlgn="b"/>
                      <a:r>
                        <a:rPr lang="fi-FI" sz="1100" b="0" i="0" u="none" strike="noStrike">
                          <a:solidFill>
                            <a:srgbClr val="000000"/>
                          </a:solidFill>
                          <a:effectLst/>
                          <a:latin typeface="Calibri" panose="020F0502020204030204" pitchFamily="34" charset="0"/>
                        </a:rPr>
                        <a:t>Joroinen</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492</a:t>
                      </a:r>
                    </a:p>
                  </a:txBody>
                  <a:tcPr marL="36000" marR="36000" marT="18000" marB="18000" anchor="b"/>
                </a:tc>
                <a:tc>
                  <a:txBody>
                    <a:bodyPr/>
                    <a:lstStyle/>
                    <a:p>
                      <a:pPr algn="r" fontAlgn="b"/>
                      <a:r>
                        <a:rPr lang="fi-FI" sz="1100" b="0" i="0" u="none" strike="noStrike" dirty="0">
                          <a:solidFill>
                            <a:srgbClr val="000000"/>
                          </a:solidFill>
                          <a:effectLst/>
                          <a:latin typeface="Calibri" panose="020F0502020204030204" pitchFamily="34" charset="0"/>
                        </a:rPr>
                        <a:t>519</a:t>
                      </a:r>
                    </a:p>
                  </a:txBody>
                  <a:tcPr marL="36000" marR="36000" marT="18000" marB="18000" anchor="b"/>
                </a:tc>
                <a:extLst>
                  <a:ext uri="{0D108BD9-81ED-4DB2-BD59-A6C34878D82A}">
                    <a16:rowId xmlns:a16="http://schemas.microsoft.com/office/drawing/2014/main" val="1194737980"/>
                  </a:ext>
                </a:extLst>
              </a:tr>
              <a:tr h="216000">
                <a:tc>
                  <a:txBody>
                    <a:bodyPr/>
                    <a:lstStyle/>
                    <a:p>
                      <a:pPr algn="l" fontAlgn="b"/>
                      <a:r>
                        <a:rPr lang="fi-FI" sz="1100" b="0" i="0" u="none" strike="noStrike">
                          <a:solidFill>
                            <a:srgbClr val="000000"/>
                          </a:solidFill>
                          <a:effectLst/>
                          <a:latin typeface="Calibri" panose="020F0502020204030204" pitchFamily="34" charset="0"/>
                        </a:rPr>
                        <a:t>Vesanto</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497</a:t>
                      </a:r>
                    </a:p>
                  </a:txBody>
                  <a:tcPr marL="36000" marR="36000" marT="18000" marB="18000" anchor="b"/>
                </a:tc>
                <a:tc>
                  <a:txBody>
                    <a:bodyPr/>
                    <a:lstStyle/>
                    <a:p>
                      <a:pPr algn="r" fontAlgn="b"/>
                      <a:r>
                        <a:rPr lang="fi-FI" sz="1100" b="0" i="0" u="none" strike="noStrike" dirty="0">
                          <a:solidFill>
                            <a:srgbClr val="000000"/>
                          </a:solidFill>
                          <a:effectLst/>
                          <a:latin typeface="Calibri" panose="020F0502020204030204" pitchFamily="34" charset="0"/>
                        </a:rPr>
                        <a:t>714</a:t>
                      </a:r>
                    </a:p>
                  </a:txBody>
                  <a:tcPr marL="36000" marR="36000" marT="18000" marB="18000" anchor="b"/>
                </a:tc>
                <a:extLst>
                  <a:ext uri="{0D108BD9-81ED-4DB2-BD59-A6C34878D82A}">
                    <a16:rowId xmlns:a16="http://schemas.microsoft.com/office/drawing/2014/main" val="1268934137"/>
                  </a:ext>
                </a:extLst>
              </a:tr>
              <a:tr h="216000">
                <a:tc>
                  <a:txBody>
                    <a:bodyPr/>
                    <a:lstStyle/>
                    <a:p>
                      <a:pPr algn="l" fontAlgn="b"/>
                      <a:r>
                        <a:rPr lang="fi-FI" sz="1100" b="0" i="0" u="none" strike="noStrike">
                          <a:solidFill>
                            <a:srgbClr val="000000"/>
                          </a:solidFill>
                          <a:effectLst/>
                          <a:latin typeface="Calibri" panose="020F0502020204030204" pitchFamily="34" charset="0"/>
                        </a:rPr>
                        <a:t>Lapinlahti</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501</a:t>
                      </a:r>
                    </a:p>
                  </a:txBody>
                  <a:tcPr marL="36000" marR="36000" marT="18000" marB="18000" anchor="b"/>
                </a:tc>
                <a:tc>
                  <a:txBody>
                    <a:bodyPr/>
                    <a:lstStyle/>
                    <a:p>
                      <a:pPr algn="r" fontAlgn="b"/>
                      <a:endParaRPr lang="fi-FI" sz="1100" b="0" i="0" u="none" strike="noStrike" dirty="0">
                        <a:solidFill>
                          <a:srgbClr val="000000"/>
                        </a:solidFill>
                        <a:effectLst/>
                        <a:latin typeface="Calibri" panose="020F0502020204030204" pitchFamily="34" charset="0"/>
                      </a:endParaRPr>
                    </a:p>
                  </a:txBody>
                  <a:tcPr marL="36000" marR="36000" marT="18000" marB="18000" anchor="b"/>
                </a:tc>
                <a:extLst>
                  <a:ext uri="{0D108BD9-81ED-4DB2-BD59-A6C34878D82A}">
                    <a16:rowId xmlns:a16="http://schemas.microsoft.com/office/drawing/2014/main" val="965614428"/>
                  </a:ext>
                </a:extLst>
              </a:tr>
              <a:tr h="216000">
                <a:tc>
                  <a:txBody>
                    <a:bodyPr/>
                    <a:lstStyle/>
                    <a:p>
                      <a:pPr algn="l" fontAlgn="b"/>
                      <a:r>
                        <a:rPr lang="fi-FI" sz="1100" b="0" i="0" u="none" strike="noStrike">
                          <a:solidFill>
                            <a:srgbClr val="000000"/>
                          </a:solidFill>
                          <a:effectLst/>
                          <a:latin typeface="Calibri" panose="020F0502020204030204" pitchFamily="34" charset="0"/>
                        </a:rPr>
                        <a:t>Kiuruvesi</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589</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717</a:t>
                      </a:r>
                    </a:p>
                  </a:txBody>
                  <a:tcPr marL="36000" marR="36000" marT="18000" marB="18000" anchor="b"/>
                </a:tc>
                <a:extLst>
                  <a:ext uri="{0D108BD9-81ED-4DB2-BD59-A6C34878D82A}">
                    <a16:rowId xmlns:a16="http://schemas.microsoft.com/office/drawing/2014/main" val="62614417"/>
                  </a:ext>
                </a:extLst>
              </a:tr>
              <a:tr h="216000">
                <a:tc>
                  <a:txBody>
                    <a:bodyPr/>
                    <a:lstStyle/>
                    <a:p>
                      <a:pPr algn="l" fontAlgn="b"/>
                      <a:r>
                        <a:rPr lang="fi-FI" sz="1100" b="0" i="0" u="none" strike="noStrike">
                          <a:solidFill>
                            <a:srgbClr val="000000"/>
                          </a:solidFill>
                          <a:effectLst/>
                          <a:latin typeface="Calibri" panose="020F0502020204030204" pitchFamily="34" charset="0"/>
                        </a:rPr>
                        <a:t>Pielavesi</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607</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596</a:t>
                      </a:r>
                    </a:p>
                  </a:txBody>
                  <a:tcPr marL="36000" marR="36000" marT="18000" marB="18000" anchor="b"/>
                </a:tc>
                <a:extLst>
                  <a:ext uri="{0D108BD9-81ED-4DB2-BD59-A6C34878D82A}">
                    <a16:rowId xmlns:a16="http://schemas.microsoft.com/office/drawing/2014/main" val="3379957140"/>
                  </a:ext>
                </a:extLst>
              </a:tr>
              <a:tr h="216000">
                <a:tc>
                  <a:txBody>
                    <a:bodyPr/>
                    <a:lstStyle/>
                    <a:p>
                      <a:pPr algn="l" fontAlgn="b"/>
                      <a:r>
                        <a:rPr lang="fi-FI" sz="1100" b="0" i="0" u="none" strike="noStrike">
                          <a:solidFill>
                            <a:srgbClr val="000000"/>
                          </a:solidFill>
                          <a:effectLst/>
                          <a:latin typeface="Calibri" panose="020F0502020204030204" pitchFamily="34" charset="0"/>
                        </a:rPr>
                        <a:t>Iisalmi</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719</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911</a:t>
                      </a:r>
                    </a:p>
                  </a:txBody>
                  <a:tcPr marL="36000" marR="36000" marT="18000" marB="18000" anchor="b"/>
                </a:tc>
                <a:extLst>
                  <a:ext uri="{0D108BD9-81ED-4DB2-BD59-A6C34878D82A}">
                    <a16:rowId xmlns:a16="http://schemas.microsoft.com/office/drawing/2014/main" val="2630167543"/>
                  </a:ext>
                </a:extLst>
              </a:tr>
              <a:tr h="216000">
                <a:tc>
                  <a:txBody>
                    <a:bodyPr/>
                    <a:lstStyle/>
                    <a:p>
                      <a:pPr algn="l" fontAlgn="b"/>
                      <a:r>
                        <a:rPr lang="fi-FI" sz="1100" b="0" i="0" u="none" strike="noStrike">
                          <a:solidFill>
                            <a:srgbClr val="000000"/>
                          </a:solidFill>
                          <a:effectLst/>
                          <a:latin typeface="Calibri" panose="020F0502020204030204" pitchFamily="34" charset="0"/>
                        </a:rPr>
                        <a:t>Sonkajärvi</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731</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869</a:t>
                      </a:r>
                    </a:p>
                  </a:txBody>
                  <a:tcPr marL="36000" marR="36000" marT="18000" marB="18000" anchor="b"/>
                </a:tc>
                <a:extLst>
                  <a:ext uri="{0D108BD9-81ED-4DB2-BD59-A6C34878D82A}">
                    <a16:rowId xmlns:a16="http://schemas.microsoft.com/office/drawing/2014/main" val="3359868198"/>
                  </a:ext>
                </a:extLst>
              </a:tr>
              <a:tr h="216000">
                <a:tc>
                  <a:txBody>
                    <a:bodyPr/>
                    <a:lstStyle/>
                    <a:p>
                      <a:pPr algn="l" fontAlgn="b"/>
                      <a:r>
                        <a:rPr lang="fi-FI" sz="1100" b="0" i="0" u="none" strike="noStrike">
                          <a:solidFill>
                            <a:srgbClr val="000000"/>
                          </a:solidFill>
                          <a:effectLst/>
                          <a:latin typeface="Calibri" panose="020F0502020204030204" pitchFamily="34" charset="0"/>
                        </a:rPr>
                        <a:t>Leppävirta</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778</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912</a:t>
                      </a:r>
                    </a:p>
                  </a:txBody>
                  <a:tcPr marL="36000" marR="36000" marT="18000" marB="18000" anchor="b"/>
                </a:tc>
                <a:extLst>
                  <a:ext uri="{0D108BD9-81ED-4DB2-BD59-A6C34878D82A}">
                    <a16:rowId xmlns:a16="http://schemas.microsoft.com/office/drawing/2014/main" val="3558310486"/>
                  </a:ext>
                </a:extLst>
              </a:tr>
              <a:tr h="216000">
                <a:tc>
                  <a:txBody>
                    <a:bodyPr/>
                    <a:lstStyle/>
                    <a:p>
                      <a:pPr algn="l" fontAlgn="b"/>
                      <a:r>
                        <a:rPr lang="fi-FI" sz="1100" b="0" i="0" u="none" strike="noStrike">
                          <a:solidFill>
                            <a:srgbClr val="000000"/>
                          </a:solidFill>
                          <a:effectLst/>
                          <a:latin typeface="Calibri" panose="020F0502020204030204" pitchFamily="34" charset="0"/>
                        </a:rPr>
                        <a:t>Vieremä</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911</a:t>
                      </a:r>
                    </a:p>
                  </a:txBody>
                  <a:tcPr marL="36000" marR="36000" marT="18000" marB="18000" anchor="b"/>
                </a:tc>
                <a:tc>
                  <a:txBody>
                    <a:bodyPr/>
                    <a:lstStyle/>
                    <a:p>
                      <a:pPr algn="r" fontAlgn="b"/>
                      <a:r>
                        <a:rPr lang="fi-FI" sz="1100" b="0" i="0" u="none" strike="noStrike" dirty="0">
                          <a:solidFill>
                            <a:srgbClr val="000000"/>
                          </a:solidFill>
                          <a:effectLst/>
                          <a:latin typeface="Calibri" panose="020F0502020204030204" pitchFamily="34" charset="0"/>
                        </a:rPr>
                        <a:t>1 409</a:t>
                      </a:r>
                    </a:p>
                  </a:txBody>
                  <a:tcPr marL="36000" marR="36000" marT="18000" marB="18000" anchor="b"/>
                </a:tc>
                <a:extLst>
                  <a:ext uri="{0D108BD9-81ED-4DB2-BD59-A6C34878D82A}">
                    <a16:rowId xmlns:a16="http://schemas.microsoft.com/office/drawing/2014/main" val="4221573577"/>
                  </a:ext>
                </a:extLst>
              </a:tr>
            </a:tbl>
          </a:graphicData>
        </a:graphic>
      </p:graphicFrame>
      <p:sp>
        <p:nvSpPr>
          <p:cNvPr id="4" name="Tekstiruutu 3">
            <a:extLst>
              <a:ext uri="{FF2B5EF4-FFF2-40B4-BE49-F238E27FC236}">
                <a16:creationId xmlns:a16="http://schemas.microsoft.com/office/drawing/2014/main" id="{8047715B-72C9-2EE7-9BDB-839497969E8B}"/>
              </a:ext>
            </a:extLst>
          </p:cNvPr>
          <p:cNvSpPr txBox="1"/>
          <p:nvPr/>
        </p:nvSpPr>
        <p:spPr>
          <a:xfrm>
            <a:off x="0" y="6642556"/>
            <a:ext cx="7533861" cy="215444"/>
          </a:xfrm>
          <a:prstGeom prst="rect">
            <a:avLst/>
          </a:prstGeom>
          <a:noFill/>
        </p:spPr>
        <p:txBody>
          <a:bodyPr wrap="square" rtlCol="0">
            <a:spAutoFit/>
          </a:bodyPr>
          <a:lstStyle/>
          <a:p>
            <a:r>
              <a:rPr lang="fi-FI" sz="800" dirty="0"/>
              <a:t>Lähde: Kysely Pohjois-Savon kunnille maalis-huhtikuu 2024</a:t>
            </a:r>
          </a:p>
        </p:txBody>
      </p:sp>
      <p:graphicFrame>
        <p:nvGraphicFramePr>
          <p:cNvPr id="3" name="Kaavio 2">
            <a:extLst>
              <a:ext uri="{FF2B5EF4-FFF2-40B4-BE49-F238E27FC236}">
                <a16:creationId xmlns:a16="http://schemas.microsoft.com/office/drawing/2014/main" id="{D4773DD3-71DF-4391-8A20-EC9ECB8BE827}"/>
              </a:ext>
              <a:ext uri="{C183D7F6-B498-43B3-948B-1728B52AA6E4}">
                <adec:decorative xmlns:adec="http://schemas.microsoft.com/office/drawing/2017/decorative" val="1"/>
              </a:ext>
            </a:extLst>
          </p:cNvPr>
          <p:cNvGraphicFramePr>
            <a:graphicFrameLocks/>
          </p:cNvGraphicFramePr>
          <p:nvPr>
            <p:extLst>
              <p:ext uri="{D42A27DB-BD31-4B8C-83A1-F6EECF244321}">
                <p14:modId xmlns:p14="http://schemas.microsoft.com/office/powerpoint/2010/main" val="1279335559"/>
              </p:ext>
            </p:extLst>
          </p:nvPr>
        </p:nvGraphicFramePr>
        <p:xfrm>
          <a:off x="4250661" y="1659600"/>
          <a:ext cx="7347600" cy="4759200"/>
        </p:xfrm>
        <a:graphic>
          <a:graphicData uri="http://schemas.openxmlformats.org/drawingml/2006/chart">
            <c:chart xmlns:c="http://schemas.openxmlformats.org/drawingml/2006/chart" xmlns:r="http://schemas.openxmlformats.org/officeDocument/2006/relationships" r:id="rId4"/>
          </a:graphicData>
        </a:graphic>
      </p:graphicFrame>
      <p:sp>
        <p:nvSpPr>
          <p:cNvPr id="8" name="Tekstiruutu 7">
            <a:extLst>
              <a:ext uri="{FF2B5EF4-FFF2-40B4-BE49-F238E27FC236}">
                <a16:creationId xmlns:a16="http://schemas.microsoft.com/office/drawing/2014/main" id="{7A0D4728-1710-D0A2-BCA1-AB4FF1503B63}"/>
              </a:ext>
            </a:extLst>
          </p:cNvPr>
          <p:cNvSpPr txBox="1"/>
          <p:nvPr/>
        </p:nvSpPr>
        <p:spPr>
          <a:xfrm>
            <a:off x="0" y="6492875"/>
            <a:ext cx="11365331" cy="215444"/>
          </a:xfrm>
          <a:prstGeom prst="rect">
            <a:avLst/>
          </a:prstGeom>
          <a:noFill/>
        </p:spPr>
        <p:txBody>
          <a:bodyPr wrap="square" rtlCol="0">
            <a:spAutoFit/>
          </a:bodyPr>
          <a:lstStyle/>
          <a:p>
            <a:r>
              <a:rPr lang="fi-FI" sz="800" dirty="0"/>
              <a:t>HUOM! Koonnista puuttuu Lapinlahden ja  Rautalammin kuntien konsernitiedot. Konsernitietojen väestösuhteutus (€/as.) on tehty Pohjois-Savon maakunnan tasolle ilman Lapinlahden ja Rautalammin väkilukua.</a:t>
            </a:r>
          </a:p>
        </p:txBody>
      </p:sp>
    </p:spTree>
    <p:extLst>
      <p:ext uri="{BB962C8B-B14F-4D97-AF65-F5344CB8AC3E}">
        <p14:creationId xmlns:p14="http://schemas.microsoft.com/office/powerpoint/2010/main" val="10611189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Otsikko 1">
            <a:extLst>
              <a:ext uri="{FF2B5EF4-FFF2-40B4-BE49-F238E27FC236}">
                <a16:creationId xmlns:a16="http://schemas.microsoft.com/office/drawing/2014/main" id="{8E1BF388-D4F2-9847-AEE5-BC1111CF8AF7}"/>
              </a:ext>
            </a:extLst>
          </p:cNvPr>
          <p:cNvSpPr>
            <a:spLocks noGrp="1"/>
          </p:cNvSpPr>
          <p:nvPr>
            <p:ph type="title"/>
          </p:nvPr>
        </p:nvSpPr>
        <p:spPr>
          <a:xfrm>
            <a:off x="448456" y="365125"/>
            <a:ext cx="11288842" cy="1325563"/>
          </a:xfrm>
        </p:spPr>
        <p:txBody>
          <a:bodyPr>
            <a:normAutofit/>
          </a:bodyPr>
          <a:lstStyle/>
          <a:p>
            <a:r>
              <a:rPr lang="fi-FI" sz="3200" dirty="0"/>
              <a:t>Kuntien ja kuntakonsernien kertyneet yli-/alijäämät 31.12.2023 (€/as.)</a:t>
            </a:r>
          </a:p>
        </p:txBody>
      </p:sp>
      <p:pic>
        <p:nvPicPr>
          <p:cNvPr id="7" name="Kuva 6">
            <a:extLst>
              <a:ext uri="{FF2B5EF4-FFF2-40B4-BE49-F238E27FC236}">
                <a16:creationId xmlns:a16="http://schemas.microsoft.com/office/drawing/2014/main" id="{233DC356-48B9-8E47-86C0-F7011CFFEC98}"/>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9755943" y="6332259"/>
            <a:ext cx="2316136" cy="409184"/>
          </a:xfrm>
          <a:prstGeom prst="rect">
            <a:avLst/>
          </a:prstGeom>
        </p:spPr>
      </p:pic>
      <p:graphicFrame>
        <p:nvGraphicFramePr>
          <p:cNvPr id="3" name="Taulukko 2">
            <a:extLst>
              <a:ext uri="{FF2B5EF4-FFF2-40B4-BE49-F238E27FC236}">
                <a16:creationId xmlns:a16="http://schemas.microsoft.com/office/drawing/2014/main" id="{250861D5-B3BA-48D3-8EFE-BC37ECDAAEB5}"/>
              </a:ext>
            </a:extLst>
          </p:cNvPr>
          <p:cNvGraphicFramePr>
            <a:graphicFrameLocks noGrp="1"/>
          </p:cNvGraphicFramePr>
          <p:nvPr>
            <p:extLst>
              <p:ext uri="{D42A27DB-BD31-4B8C-83A1-F6EECF244321}">
                <p14:modId xmlns:p14="http://schemas.microsoft.com/office/powerpoint/2010/main" val="3860686514"/>
              </p:ext>
            </p:extLst>
          </p:nvPr>
        </p:nvGraphicFramePr>
        <p:xfrm>
          <a:off x="448456" y="1659600"/>
          <a:ext cx="3528000" cy="4691280"/>
        </p:xfrm>
        <a:graphic>
          <a:graphicData uri="http://schemas.openxmlformats.org/drawingml/2006/table">
            <a:tbl>
              <a:tblPr firstRow="1" bandRow="1">
                <a:tableStyleId>{9D7B26C5-4107-4FEC-AEDC-1716B250A1EF}</a:tableStyleId>
              </a:tblPr>
              <a:tblGrid>
                <a:gridCol w="1152000">
                  <a:extLst>
                    <a:ext uri="{9D8B030D-6E8A-4147-A177-3AD203B41FA5}">
                      <a16:colId xmlns:a16="http://schemas.microsoft.com/office/drawing/2014/main" val="1848656559"/>
                    </a:ext>
                  </a:extLst>
                </a:gridCol>
                <a:gridCol w="1188000">
                  <a:extLst>
                    <a:ext uri="{9D8B030D-6E8A-4147-A177-3AD203B41FA5}">
                      <a16:colId xmlns:a16="http://schemas.microsoft.com/office/drawing/2014/main" val="790100202"/>
                    </a:ext>
                  </a:extLst>
                </a:gridCol>
                <a:gridCol w="1188000">
                  <a:extLst>
                    <a:ext uri="{9D8B030D-6E8A-4147-A177-3AD203B41FA5}">
                      <a16:colId xmlns:a16="http://schemas.microsoft.com/office/drawing/2014/main" val="1107195277"/>
                    </a:ext>
                  </a:extLst>
                </a:gridCol>
              </a:tblGrid>
              <a:tr h="190500">
                <a:tc>
                  <a:txBody>
                    <a:bodyPr/>
                    <a:lstStyle/>
                    <a:p>
                      <a:pPr algn="l" fontAlgn="b"/>
                      <a:r>
                        <a:rPr lang="fi-FI" sz="1100" b="1" u="none" strike="noStrike" dirty="0">
                          <a:solidFill>
                            <a:srgbClr val="000000"/>
                          </a:solidFill>
                          <a:effectLst/>
                          <a:latin typeface="Calibri" panose="020F0502020204030204" pitchFamily="34" charset="0"/>
                          <a:cs typeface="Calibri" panose="020F0502020204030204" pitchFamily="34" charset="0"/>
                        </a:rPr>
                        <a:t>Kunta</a:t>
                      </a:r>
                      <a:endParaRPr lang="fi-FI" sz="1100" b="1" i="0" u="none" strike="noStrike" dirty="0">
                        <a:solidFill>
                          <a:srgbClr val="000000"/>
                        </a:solidFill>
                        <a:effectLst/>
                        <a:latin typeface="Calibri" panose="020F0502020204030204" pitchFamily="34" charset="0"/>
                        <a:cs typeface="Calibri" panose="020F0502020204030204" pitchFamily="34" charset="0"/>
                      </a:endParaRPr>
                    </a:p>
                  </a:txBody>
                  <a:tcPr marL="36000" marR="36000" marT="18000" marB="18000" anchor="b"/>
                </a:tc>
                <a:tc>
                  <a:txBody>
                    <a:bodyPr/>
                    <a:lstStyle/>
                    <a:p>
                      <a:pPr algn="r" fontAlgn="b"/>
                      <a:r>
                        <a:rPr lang="fi-FI" sz="1100" b="1" u="none" strike="noStrike" dirty="0">
                          <a:solidFill>
                            <a:srgbClr val="000000"/>
                          </a:solidFill>
                          <a:effectLst/>
                          <a:latin typeface="Calibri" panose="020F0502020204030204" pitchFamily="34" charset="0"/>
                          <a:cs typeface="Calibri" panose="020F0502020204030204" pitchFamily="34" charset="0"/>
                        </a:rPr>
                        <a:t>Kunnan kertynyt </a:t>
                      </a:r>
                    </a:p>
                    <a:p>
                      <a:pPr algn="r" fontAlgn="b"/>
                      <a:r>
                        <a:rPr lang="fi-FI" sz="1100" b="1" u="none" strike="noStrike" dirty="0">
                          <a:solidFill>
                            <a:srgbClr val="000000"/>
                          </a:solidFill>
                          <a:effectLst/>
                          <a:latin typeface="Calibri" panose="020F0502020204030204" pitchFamily="34" charset="0"/>
                          <a:cs typeface="Calibri" panose="020F0502020204030204" pitchFamily="34" charset="0"/>
                        </a:rPr>
                        <a:t>yli-/alijäämä</a:t>
                      </a:r>
                      <a:endParaRPr lang="fi-FI" sz="1100" b="1" i="0" u="none" strike="noStrike" dirty="0">
                        <a:solidFill>
                          <a:srgbClr val="000000"/>
                        </a:solidFill>
                        <a:effectLst/>
                        <a:latin typeface="Calibri" panose="020F0502020204030204" pitchFamily="34" charset="0"/>
                        <a:cs typeface="Calibri" panose="020F0502020204030204" pitchFamily="34" charset="0"/>
                      </a:endParaRPr>
                    </a:p>
                  </a:txBody>
                  <a:tcPr marL="36000" marR="36000" marT="18000" marB="18000" anchor="b"/>
                </a:tc>
                <a:tc>
                  <a:txBody>
                    <a:bodyPr/>
                    <a:lstStyle/>
                    <a:p>
                      <a:pPr algn="r" fontAlgn="b"/>
                      <a:r>
                        <a:rPr lang="fi-FI" sz="1100" b="1" u="none" strike="noStrike" dirty="0">
                          <a:solidFill>
                            <a:srgbClr val="000000"/>
                          </a:solidFill>
                          <a:effectLst/>
                          <a:latin typeface="Calibri" panose="020F0502020204030204" pitchFamily="34" charset="0"/>
                          <a:cs typeface="Calibri" panose="020F0502020204030204" pitchFamily="34" charset="0"/>
                        </a:rPr>
                        <a:t>Konsernin kertynyt </a:t>
                      </a:r>
                    </a:p>
                    <a:p>
                      <a:pPr algn="r" fontAlgn="b"/>
                      <a:r>
                        <a:rPr lang="fi-FI" sz="1100" b="1" u="none" strike="noStrike" dirty="0">
                          <a:solidFill>
                            <a:srgbClr val="000000"/>
                          </a:solidFill>
                          <a:effectLst/>
                          <a:latin typeface="Calibri" panose="020F0502020204030204" pitchFamily="34" charset="0"/>
                          <a:cs typeface="Calibri" panose="020F0502020204030204" pitchFamily="34" charset="0"/>
                        </a:rPr>
                        <a:t>yli-/alijäämä</a:t>
                      </a:r>
                      <a:endParaRPr lang="fi-FI" sz="1100" b="1" i="0" u="none" strike="noStrike" dirty="0">
                        <a:solidFill>
                          <a:srgbClr val="000000"/>
                        </a:solidFill>
                        <a:effectLst/>
                        <a:latin typeface="Calibri" panose="020F0502020204030204" pitchFamily="34" charset="0"/>
                        <a:cs typeface="Calibri" panose="020F0502020204030204" pitchFamily="34" charset="0"/>
                      </a:endParaRPr>
                    </a:p>
                  </a:txBody>
                  <a:tcPr marL="36000" marR="36000" marT="18000" marB="18000" anchor="b"/>
                </a:tc>
                <a:extLst>
                  <a:ext uri="{0D108BD9-81ED-4DB2-BD59-A6C34878D82A}">
                    <a16:rowId xmlns:a16="http://schemas.microsoft.com/office/drawing/2014/main" val="2803695125"/>
                  </a:ext>
                </a:extLst>
              </a:tr>
              <a:tr h="216000">
                <a:tc>
                  <a:txBody>
                    <a:bodyPr/>
                    <a:lstStyle/>
                    <a:p>
                      <a:pPr algn="l" fontAlgn="b"/>
                      <a:r>
                        <a:rPr lang="fi-FI" sz="1100" b="0" i="0" u="none" strike="noStrike" dirty="0">
                          <a:solidFill>
                            <a:srgbClr val="000000"/>
                          </a:solidFill>
                          <a:effectLst/>
                          <a:latin typeface="Calibri" panose="020F0502020204030204" pitchFamily="34" charset="0"/>
                        </a:rPr>
                        <a:t>Keitele</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-105</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-418</a:t>
                      </a:r>
                    </a:p>
                  </a:txBody>
                  <a:tcPr marL="36000" marR="36000" marT="18000" marB="18000" anchor="b"/>
                </a:tc>
                <a:extLst>
                  <a:ext uri="{0D108BD9-81ED-4DB2-BD59-A6C34878D82A}">
                    <a16:rowId xmlns:a16="http://schemas.microsoft.com/office/drawing/2014/main" val="471932993"/>
                  </a:ext>
                </a:extLst>
              </a:tr>
              <a:tr h="216000">
                <a:tc>
                  <a:txBody>
                    <a:bodyPr/>
                    <a:lstStyle/>
                    <a:p>
                      <a:pPr algn="l" fontAlgn="b"/>
                      <a:r>
                        <a:rPr lang="fi-FI" sz="1100" b="0" i="0" u="none" strike="noStrike">
                          <a:solidFill>
                            <a:srgbClr val="000000"/>
                          </a:solidFill>
                          <a:effectLst/>
                          <a:latin typeface="Calibri" panose="020F0502020204030204" pitchFamily="34" charset="0"/>
                        </a:rPr>
                        <a:t>Lapinlahti</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56</a:t>
                      </a:r>
                    </a:p>
                  </a:txBody>
                  <a:tcPr marL="36000" marR="36000" marT="18000" marB="18000" anchor="b"/>
                </a:tc>
                <a:tc>
                  <a:txBody>
                    <a:bodyPr/>
                    <a:lstStyle/>
                    <a:p>
                      <a:pPr algn="r" fontAlgn="b"/>
                      <a:endParaRPr lang="fi-FI" sz="1100" b="0" i="0" u="none" strike="noStrike" dirty="0">
                        <a:solidFill>
                          <a:srgbClr val="000000"/>
                        </a:solidFill>
                        <a:effectLst/>
                        <a:latin typeface="Calibri" panose="020F0502020204030204" pitchFamily="34" charset="0"/>
                      </a:endParaRPr>
                    </a:p>
                  </a:txBody>
                  <a:tcPr marL="36000" marR="36000" marT="18000" marB="18000" anchor="b"/>
                </a:tc>
                <a:extLst>
                  <a:ext uri="{0D108BD9-81ED-4DB2-BD59-A6C34878D82A}">
                    <a16:rowId xmlns:a16="http://schemas.microsoft.com/office/drawing/2014/main" val="1851231238"/>
                  </a:ext>
                </a:extLst>
              </a:tr>
              <a:tr h="216000">
                <a:tc>
                  <a:txBody>
                    <a:bodyPr/>
                    <a:lstStyle/>
                    <a:p>
                      <a:pPr algn="l" fontAlgn="b"/>
                      <a:r>
                        <a:rPr lang="fi-FI" sz="1100" b="0" i="0" u="none" strike="noStrike">
                          <a:solidFill>
                            <a:srgbClr val="000000"/>
                          </a:solidFill>
                          <a:effectLst/>
                          <a:latin typeface="Calibri" panose="020F0502020204030204" pitchFamily="34" charset="0"/>
                        </a:rPr>
                        <a:t>Kaavi</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100</a:t>
                      </a:r>
                    </a:p>
                  </a:txBody>
                  <a:tcPr marL="36000" marR="36000" marT="18000" marB="18000" anchor="b"/>
                </a:tc>
                <a:tc>
                  <a:txBody>
                    <a:bodyPr/>
                    <a:lstStyle/>
                    <a:p>
                      <a:pPr algn="r" fontAlgn="b"/>
                      <a:r>
                        <a:rPr lang="fi-FI" sz="1100" b="0" i="0" u="none" strike="noStrike" dirty="0">
                          <a:solidFill>
                            <a:srgbClr val="000000"/>
                          </a:solidFill>
                          <a:effectLst/>
                          <a:latin typeface="Calibri" panose="020F0502020204030204" pitchFamily="34" charset="0"/>
                        </a:rPr>
                        <a:t>410</a:t>
                      </a:r>
                    </a:p>
                  </a:txBody>
                  <a:tcPr marL="36000" marR="36000" marT="18000" marB="18000" anchor="b"/>
                </a:tc>
                <a:extLst>
                  <a:ext uri="{0D108BD9-81ED-4DB2-BD59-A6C34878D82A}">
                    <a16:rowId xmlns:a16="http://schemas.microsoft.com/office/drawing/2014/main" val="2443312517"/>
                  </a:ext>
                </a:extLst>
              </a:tr>
              <a:tr h="216000">
                <a:tc>
                  <a:txBody>
                    <a:bodyPr/>
                    <a:lstStyle/>
                    <a:p>
                      <a:pPr algn="l" fontAlgn="b"/>
                      <a:r>
                        <a:rPr lang="fi-FI" sz="1100" b="0" i="0" u="none" strike="noStrike">
                          <a:solidFill>
                            <a:srgbClr val="000000"/>
                          </a:solidFill>
                          <a:effectLst/>
                          <a:latin typeface="Calibri" panose="020F0502020204030204" pitchFamily="34" charset="0"/>
                        </a:rPr>
                        <a:t>Siilinjärvi</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153</a:t>
                      </a:r>
                    </a:p>
                  </a:txBody>
                  <a:tcPr marL="36000" marR="36000" marT="18000" marB="18000" anchor="b"/>
                </a:tc>
                <a:tc>
                  <a:txBody>
                    <a:bodyPr/>
                    <a:lstStyle/>
                    <a:p>
                      <a:pPr algn="r" fontAlgn="b"/>
                      <a:r>
                        <a:rPr lang="fi-FI" sz="1100" b="0" i="0" u="none" strike="noStrike" dirty="0">
                          <a:solidFill>
                            <a:srgbClr val="000000"/>
                          </a:solidFill>
                          <a:effectLst/>
                          <a:latin typeface="Calibri" panose="020F0502020204030204" pitchFamily="34" charset="0"/>
                        </a:rPr>
                        <a:t>-33</a:t>
                      </a:r>
                    </a:p>
                  </a:txBody>
                  <a:tcPr marL="36000" marR="36000" marT="18000" marB="18000" anchor="b"/>
                </a:tc>
                <a:extLst>
                  <a:ext uri="{0D108BD9-81ED-4DB2-BD59-A6C34878D82A}">
                    <a16:rowId xmlns:a16="http://schemas.microsoft.com/office/drawing/2014/main" val="1166884098"/>
                  </a:ext>
                </a:extLst>
              </a:tr>
              <a:tr h="216000">
                <a:tc>
                  <a:txBody>
                    <a:bodyPr/>
                    <a:lstStyle/>
                    <a:p>
                      <a:pPr algn="l" fontAlgn="b"/>
                      <a:r>
                        <a:rPr lang="fi-FI" sz="1100" b="0" i="0" u="none" strike="noStrike">
                          <a:solidFill>
                            <a:srgbClr val="000000"/>
                          </a:solidFill>
                          <a:effectLst/>
                          <a:latin typeface="Calibri" panose="020F0502020204030204" pitchFamily="34" charset="0"/>
                        </a:rPr>
                        <a:t>Leppävirta</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236</a:t>
                      </a:r>
                    </a:p>
                  </a:txBody>
                  <a:tcPr marL="36000" marR="36000" marT="18000" marB="18000" anchor="b"/>
                </a:tc>
                <a:tc>
                  <a:txBody>
                    <a:bodyPr/>
                    <a:lstStyle/>
                    <a:p>
                      <a:pPr algn="r" fontAlgn="b"/>
                      <a:r>
                        <a:rPr lang="fi-FI" sz="1100" b="0" i="0" u="none" strike="noStrike" dirty="0">
                          <a:solidFill>
                            <a:srgbClr val="000000"/>
                          </a:solidFill>
                          <a:effectLst/>
                          <a:latin typeface="Calibri" panose="020F0502020204030204" pitchFamily="34" charset="0"/>
                        </a:rPr>
                        <a:t>729</a:t>
                      </a:r>
                    </a:p>
                  </a:txBody>
                  <a:tcPr marL="36000" marR="36000" marT="18000" marB="18000" anchor="b"/>
                </a:tc>
                <a:extLst>
                  <a:ext uri="{0D108BD9-81ED-4DB2-BD59-A6C34878D82A}">
                    <a16:rowId xmlns:a16="http://schemas.microsoft.com/office/drawing/2014/main" val="2508219136"/>
                  </a:ext>
                </a:extLst>
              </a:tr>
              <a:tr h="216000">
                <a:tc>
                  <a:txBody>
                    <a:bodyPr/>
                    <a:lstStyle/>
                    <a:p>
                      <a:pPr algn="l" fontAlgn="b"/>
                      <a:r>
                        <a:rPr lang="fi-FI" sz="1100" b="0" i="0" u="none" strike="noStrike">
                          <a:solidFill>
                            <a:srgbClr val="000000"/>
                          </a:solidFill>
                          <a:effectLst/>
                          <a:latin typeface="Calibri" panose="020F0502020204030204" pitchFamily="34" charset="0"/>
                        </a:rPr>
                        <a:t>Kiuruvesi</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302</a:t>
                      </a:r>
                    </a:p>
                  </a:txBody>
                  <a:tcPr marL="36000" marR="36000" marT="18000" marB="18000" anchor="b"/>
                </a:tc>
                <a:tc>
                  <a:txBody>
                    <a:bodyPr/>
                    <a:lstStyle/>
                    <a:p>
                      <a:pPr algn="r" fontAlgn="b"/>
                      <a:r>
                        <a:rPr lang="fi-FI" sz="1100" b="0" i="0" u="none" strike="noStrike" dirty="0">
                          <a:solidFill>
                            <a:srgbClr val="000000"/>
                          </a:solidFill>
                          <a:effectLst/>
                          <a:latin typeface="Calibri" panose="020F0502020204030204" pitchFamily="34" charset="0"/>
                        </a:rPr>
                        <a:t>1 330</a:t>
                      </a:r>
                    </a:p>
                  </a:txBody>
                  <a:tcPr marL="36000" marR="36000" marT="18000" marB="18000" anchor="b"/>
                </a:tc>
                <a:extLst>
                  <a:ext uri="{0D108BD9-81ED-4DB2-BD59-A6C34878D82A}">
                    <a16:rowId xmlns:a16="http://schemas.microsoft.com/office/drawing/2014/main" val="2059659826"/>
                  </a:ext>
                </a:extLst>
              </a:tr>
              <a:tr h="216000">
                <a:tc>
                  <a:txBody>
                    <a:bodyPr/>
                    <a:lstStyle/>
                    <a:p>
                      <a:pPr algn="l" fontAlgn="b"/>
                      <a:r>
                        <a:rPr lang="fi-FI" sz="1100" b="0" i="0" u="none" strike="noStrike">
                          <a:solidFill>
                            <a:srgbClr val="000000"/>
                          </a:solidFill>
                          <a:effectLst/>
                          <a:latin typeface="Calibri" panose="020F0502020204030204" pitchFamily="34" charset="0"/>
                        </a:rPr>
                        <a:t>Tervo</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321</a:t>
                      </a:r>
                    </a:p>
                  </a:txBody>
                  <a:tcPr marL="36000" marR="36000" marT="18000" marB="18000" anchor="b"/>
                </a:tc>
                <a:tc>
                  <a:txBody>
                    <a:bodyPr/>
                    <a:lstStyle/>
                    <a:p>
                      <a:pPr algn="r" fontAlgn="b"/>
                      <a:r>
                        <a:rPr lang="fi-FI" sz="1100" b="0" i="0" u="none" strike="noStrike" dirty="0">
                          <a:solidFill>
                            <a:srgbClr val="000000"/>
                          </a:solidFill>
                          <a:effectLst/>
                          <a:latin typeface="Calibri" panose="020F0502020204030204" pitchFamily="34" charset="0"/>
                        </a:rPr>
                        <a:t>706</a:t>
                      </a:r>
                    </a:p>
                  </a:txBody>
                  <a:tcPr marL="36000" marR="36000" marT="18000" marB="18000" anchor="b"/>
                </a:tc>
                <a:extLst>
                  <a:ext uri="{0D108BD9-81ED-4DB2-BD59-A6C34878D82A}">
                    <a16:rowId xmlns:a16="http://schemas.microsoft.com/office/drawing/2014/main" val="3710954166"/>
                  </a:ext>
                </a:extLst>
              </a:tr>
              <a:tr h="216000">
                <a:tc>
                  <a:txBody>
                    <a:bodyPr/>
                    <a:lstStyle/>
                    <a:p>
                      <a:pPr algn="l" fontAlgn="b"/>
                      <a:r>
                        <a:rPr lang="fi-FI" sz="1100" b="0" i="0" u="none" strike="noStrike">
                          <a:solidFill>
                            <a:srgbClr val="000000"/>
                          </a:solidFill>
                          <a:effectLst/>
                          <a:latin typeface="Calibri" panose="020F0502020204030204" pitchFamily="34" charset="0"/>
                        </a:rPr>
                        <a:t>Tuusniemi</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812</a:t>
                      </a:r>
                    </a:p>
                  </a:txBody>
                  <a:tcPr marL="36000" marR="36000" marT="18000" marB="18000" anchor="b"/>
                </a:tc>
                <a:tc>
                  <a:txBody>
                    <a:bodyPr/>
                    <a:lstStyle/>
                    <a:p>
                      <a:pPr algn="r" fontAlgn="b"/>
                      <a:r>
                        <a:rPr lang="fi-FI" sz="1100" b="0" i="0" u="none" strike="noStrike" dirty="0">
                          <a:solidFill>
                            <a:srgbClr val="000000"/>
                          </a:solidFill>
                          <a:effectLst/>
                          <a:latin typeface="Calibri" panose="020F0502020204030204" pitchFamily="34" charset="0"/>
                        </a:rPr>
                        <a:t>348</a:t>
                      </a:r>
                    </a:p>
                  </a:txBody>
                  <a:tcPr marL="36000" marR="36000" marT="18000" marB="18000" anchor="b"/>
                </a:tc>
                <a:extLst>
                  <a:ext uri="{0D108BD9-81ED-4DB2-BD59-A6C34878D82A}">
                    <a16:rowId xmlns:a16="http://schemas.microsoft.com/office/drawing/2014/main" val="2602641350"/>
                  </a:ext>
                </a:extLst>
              </a:tr>
              <a:tr h="216000">
                <a:tc>
                  <a:txBody>
                    <a:bodyPr/>
                    <a:lstStyle/>
                    <a:p>
                      <a:pPr algn="l" fontAlgn="b"/>
                      <a:r>
                        <a:rPr lang="fi-FI" sz="1100" b="0" i="0" u="none" strike="noStrike">
                          <a:solidFill>
                            <a:srgbClr val="000000"/>
                          </a:solidFill>
                          <a:effectLst/>
                          <a:latin typeface="Calibri" panose="020F0502020204030204" pitchFamily="34" charset="0"/>
                        </a:rPr>
                        <a:t>Varkaus</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853</a:t>
                      </a:r>
                    </a:p>
                  </a:txBody>
                  <a:tcPr marL="36000" marR="36000" marT="18000" marB="18000" anchor="b"/>
                </a:tc>
                <a:tc>
                  <a:txBody>
                    <a:bodyPr/>
                    <a:lstStyle/>
                    <a:p>
                      <a:pPr algn="r" fontAlgn="b"/>
                      <a:r>
                        <a:rPr lang="fi-FI" sz="1100" b="0" i="0" u="none" strike="noStrike" dirty="0">
                          <a:solidFill>
                            <a:srgbClr val="000000"/>
                          </a:solidFill>
                          <a:effectLst/>
                          <a:latin typeface="Calibri" panose="020F0502020204030204" pitchFamily="34" charset="0"/>
                        </a:rPr>
                        <a:t>2 251</a:t>
                      </a:r>
                    </a:p>
                  </a:txBody>
                  <a:tcPr marL="36000" marR="36000" marT="18000" marB="18000" anchor="b"/>
                </a:tc>
                <a:extLst>
                  <a:ext uri="{0D108BD9-81ED-4DB2-BD59-A6C34878D82A}">
                    <a16:rowId xmlns:a16="http://schemas.microsoft.com/office/drawing/2014/main" val="3871641407"/>
                  </a:ext>
                </a:extLst>
              </a:tr>
              <a:tr h="216000">
                <a:tc>
                  <a:txBody>
                    <a:bodyPr/>
                    <a:lstStyle/>
                    <a:p>
                      <a:pPr algn="l" fontAlgn="b"/>
                      <a:r>
                        <a:rPr lang="fi-FI" sz="1100" b="0" i="0" u="none" strike="noStrike">
                          <a:solidFill>
                            <a:srgbClr val="000000"/>
                          </a:solidFill>
                          <a:effectLst/>
                          <a:latin typeface="Calibri" panose="020F0502020204030204" pitchFamily="34" charset="0"/>
                        </a:rPr>
                        <a:t>Vesanto</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918</a:t>
                      </a:r>
                    </a:p>
                  </a:txBody>
                  <a:tcPr marL="36000" marR="36000" marT="18000" marB="18000" anchor="b"/>
                </a:tc>
                <a:tc>
                  <a:txBody>
                    <a:bodyPr/>
                    <a:lstStyle/>
                    <a:p>
                      <a:pPr algn="r" fontAlgn="b"/>
                      <a:r>
                        <a:rPr lang="fi-FI" sz="1100" b="0" i="0" u="none" strike="noStrike" dirty="0">
                          <a:solidFill>
                            <a:srgbClr val="000000"/>
                          </a:solidFill>
                          <a:effectLst/>
                          <a:latin typeface="Calibri" panose="020F0502020204030204" pitchFamily="34" charset="0"/>
                        </a:rPr>
                        <a:t>1 244</a:t>
                      </a:r>
                    </a:p>
                  </a:txBody>
                  <a:tcPr marL="36000" marR="36000" marT="18000" marB="18000" anchor="b"/>
                </a:tc>
                <a:extLst>
                  <a:ext uri="{0D108BD9-81ED-4DB2-BD59-A6C34878D82A}">
                    <a16:rowId xmlns:a16="http://schemas.microsoft.com/office/drawing/2014/main" val="331577527"/>
                  </a:ext>
                </a:extLst>
              </a:tr>
              <a:tr h="216000">
                <a:tc>
                  <a:txBody>
                    <a:bodyPr/>
                    <a:lstStyle/>
                    <a:p>
                      <a:pPr algn="l" fontAlgn="b"/>
                      <a:r>
                        <a:rPr lang="fi-FI" sz="1100" b="0" i="0" u="none" strike="noStrike">
                          <a:solidFill>
                            <a:srgbClr val="000000"/>
                          </a:solidFill>
                          <a:effectLst/>
                          <a:latin typeface="Calibri" panose="020F0502020204030204" pitchFamily="34" charset="0"/>
                        </a:rPr>
                        <a:t>Rautalampi</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1 189</a:t>
                      </a:r>
                    </a:p>
                  </a:txBody>
                  <a:tcPr marL="36000" marR="36000" marT="18000" marB="18000" anchor="b"/>
                </a:tc>
                <a:tc>
                  <a:txBody>
                    <a:bodyPr/>
                    <a:lstStyle/>
                    <a:p>
                      <a:pPr algn="r" fontAlgn="b"/>
                      <a:endParaRPr lang="fi-FI" sz="1100" b="0" i="0" u="none" strike="noStrike" dirty="0">
                        <a:solidFill>
                          <a:srgbClr val="000000"/>
                        </a:solidFill>
                        <a:effectLst/>
                        <a:latin typeface="Calibri" panose="020F0502020204030204" pitchFamily="34" charset="0"/>
                      </a:endParaRPr>
                    </a:p>
                  </a:txBody>
                  <a:tcPr marL="36000" marR="36000" marT="18000" marB="18000" anchor="b"/>
                </a:tc>
                <a:extLst>
                  <a:ext uri="{0D108BD9-81ED-4DB2-BD59-A6C34878D82A}">
                    <a16:rowId xmlns:a16="http://schemas.microsoft.com/office/drawing/2014/main" val="3495592327"/>
                  </a:ext>
                </a:extLst>
              </a:tr>
              <a:tr h="216000">
                <a:tc>
                  <a:txBody>
                    <a:bodyPr/>
                    <a:lstStyle/>
                    <a:p>
                      <a:pPr algn="l" fontAlgn="b"/>
                      <a:r>
                        <a:rPr lang="fi-FI" sz="1100" b="0" i="0" u="none" strike="noStrike">
                          <a:solidFill>
                            <a:srgbClr val="000000"/>
                          </a:solidFill>
                          <a:effectLst/>
                          <a:latin typeface="Calibri" panose="020F0502020204030204" pitchFamily="34" charset="0"/>
                        </a:rPr>
                        <a:t>Pielavesi</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1 193</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1 634</a:t>
                      </a:r>
                    </a:p>
                  </a:txBody>
                  <a:tcPr marL="36000" marR="36000" marT="18000" marB="18000" anchor="b"/>
                </a:tc>
                <a:extLst>
                  <a:ext uri="{0D108BD9-81ED-4DB2-BD59-A6C34878D82A}">
                    <a16:rowId xmlns:a16="http://schemas.microsoft.com/office/drawing/2014/main" val="1433741959"/>
                  </a:ext>
                </a:extLst>
              </a:tr>
              <a:tr h="216000">
                <a:tc>
                  <a:txBody>
                    <a:bodyPr/>
                    <a:lstStyle/>
                    <a:p>
                      <a:pPr algn="l" fontAlgn="b"/>
                      <a:r>
                        <a:rPr lang="fi-FI" sz="1100" b="0" i="0" u="none" strike="noStrike">
                          <a:solidFill>
                            <a:srgbClr val="000000"/>
                          </a:solidFill>
                          <a:effectLst/>
                          <a:latin typeface="Calibri" panose="020F0502020204030204" pitchFamily="34" charset="0"/>
                        </a:rPr>
                        <a:t>Pohjois-Savo</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1 210</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1 383</a:t>
                      </a:r>
                    </a:p>
                  </a:txBody>
                  <a:tcPr marL="36000" marR="36000" marT="18000" marB="18000" anchor="b"/>
                </a:tc>
                <a:extLst>
                  <a:ext uri="{0D108BD9-81ED-4DB2-BD59-A6C34878D82A}">
                    <a16:rowId xmlns:a16="http://schemas.microsoft.com/office/drawing/2014/main" val="2902141647"/>
                  </a:ext>
                </a:extLst>
              </a:tr>
              <a:tr h="216000">
                <a:tc>
                  <a:txBody>
                    <a:bodyPr/>
                    <a:lstStyle/>
                    <a:p>
                      <a:pPr algn="l" fontAlgn="b"/>
                      <a:r>
                        <a:rPr lang="fi-FI" sz="1100" b="0" i="0" u="none" strike="noStrike">
                          <a:solidFill>
                            <a:srgbClr val="000000"/>
                          </a:solidFill>
                          <a:effectLst/>
                          <a:latin typeface="Calibri" panose="020F0502020204030204" pitchFamily="34" charset="0"/>
                        </a:rPr>
                        <a:t>Iisalmi</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1 267</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2 825</a:t>
                      </a:r>
                    </a:p>
                  </a:txBody>
                  <a:tcPr marL="36000" marR="36000" marT="18000" marB="18000" anchor="b"/>
                </a:tc>
                <a:extLst>
                  <a:ext uri="{0D108BD9-81ED-4DB2-BD59-A6C34878D82A}">
                    <a16:rowId xmlns:a16="http://schemas.microsoft.com/office/drawing/2014/main" val="3256920770"/>
                  </a:ext>
                </a:extLst>
              </a:tr>
              <a:tr h="216000">
                <a:tc>
                  <a:txBody>
                    <a:bodyPr/>
                    <a:lstStyle/>
                    <a:p>
                      <a:pPr algn="l" fontAlgn="b"/>
                      <a:r>
                        <a:rPr lang="fi-FI" sz="1100" b="0" i="0" u="none" strike="noStrike">
                          <a:solidFill>
                            <a:srgbClr val="000000"/>
                          </a:solidFill>
                          <a:effectLst/>
                          <a:latin typeface="Calibri" panose="020F0502020204030204" pitchFamily="34" charset="0"/>
                        </a:rPr>
                        <a:t>Suonenjoki</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1 304</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1 135</a:t>
                      </a:r>
                    </a:p>
                  </a:txBody>
                  <a:tcPr marL="36000" marR="36000" marT="18000" marB="18000" anchor="b"/>
                </a:tc>
                <a:extLst>
                  <a:ext uri="{0D108BD9-81ED-4DB2-BD59-A6C34878D82A}">
                    <a16:rowId xmlns:a16="http://schemas.microsoft.com/office/drawing/2014/main" val="1475595620"/>
                  </a:ext>
                </a:extLst>
              </a:tr>
              <a:tr h="216000">
                <a:tc>
                  <a:txBody>
                    <a:bodyPr/>
                    <a:lstStyle/>
                    <a:p>
                      <a:pPr algn="l" fontAlgn="b"/>
                      <a:r>
                        <a:rPr lang="fi-FI" sz="1100" b="0" i="0" u="none" strike="noStrike">
                          <a:solidFill>
                            <a:srgbClr val="000000"/>
                          </a:solidFill>
                          <a:effectLst/>
                          <a:latin typeface="Calibri" panose="020F0502020204030204" pitchFamily="34" charset="0"/>
                        </a:rPr>
                        <a:t>Kuopio</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1 523</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1 159</a:t>
                      </a:r>
                    </a:p>
                  </a:txBody>
                  <a:tcPr marL="36000" marR="36000" marT="18000" marB="18000" anchor="b"/>
                </a:tc>
                <a:extLst>
                  <a:ext uri="{0D108BD9-81ED-4DB2-BD59-A6C34878D82A}">
                    <a16:rowId xmlns:a16="http://schemas.microsoft.com/office/drawing/2014/main" val="1453281213"/>
                  </a:ext>
                </a:extLst>
              </a:tr>
              <a:tr h="216000">
                <a:tc>
                  <a:txBody>
                    <a:bodyPr/>
                    <a:lstStyle/>
                    <a:p>
                      <a:pPr algn="l" fontAlgn="b"/>
                      <a:r>
                        <a:rPr lang="fi-FI" sz="1100" b="0" i="0" u="none" strike="noStrike">
                          <a:solidFill>
                            <a:srgbClr val="000000"/>
                          </a:solidFill>
                          <a:effectLst/>
                          <a:latin typeface="Calibri" panose="020F0502020204030204" pitchFamily="34" charset="0"/>
                        </a:rPr>
                        <a:t>Joroinen</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1 787</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742</a:t>
                      </a:r>
                    </a:p>
                  </a:txBody>
                  <a:tcPr marL="36000" marR="36000" marT="18000" marB="18000" anchor="b"/>
                </a:tc>
                <a:extLst>
                  <a:ext uri="{0D108BD9-81ED-4DB2-BD59-A6C34878D82A}">
                    <a16:rowId xmlns:a16="http://schemas.microsoft.com/office/drawing/2014/main" val="2990461667"/>
                  </a:ext>
                </a:extLst>
              </a:tr>
              <a:tr h="216000">
                <a:tc>
                  <a:txBody>
                    <a:bodyPr/>
                    <a:lstStyle/>
                    <a:p>
                      <a:pPr algn="l" fontAlgn="b"/>
                      <a:r>
                        <a:rPr lang="fi-FI" sz="1100" b="0" i="0" u="none" strike="noStrike">
                          <a:solidFill>
                            <a:srgbClr val="000000"/>
                          </a:solidFill>
                          <a:effectLst/>
                          <a:latin typeface="Calibri" panose="020F0502020204030204" pitchFamily="34" charset="0"/>
                        </a:rPr>
                        <a:t>Sonkajärvi</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2 707</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3 490</a:t>
                      </a:r>
                    </a:p>
                  </a:txBody>
                  <a:tcPr marL="36000" marR="36000" marT="18000" marB="18000" anchor="b"/>
                </a:tc>
                <a:extLst>
                  <a:ext uri="{0D108BD9-81ED-4DB2-BD59-A6C34878D82A}">
                    <a16:rowId xmlns:a16="http://schemas.microsoft.com/office/drawing/2014/main" val="2130702355"/>
                  </a:ext>
                </a:extLst>
              </a:tr>
              <a:tr h="216000">
                <a:tc>
                  <a:txBody>
                    <a:bodyPr/>
                    <a:lstStyle/>
                    <a:p>
                      <a:pPr algn="l" fontAlgn="b"/>
                      <a:r>
                        <a:rPr lang="fi-FI" sz="1100" b="0" i="0" u="none" strike="noStrike">
                          <a:solidFill>
                            <a:srgbClr val="000000"/>
                          </a:solidFill>
                          <a:effectLst/>
                          <a:latin typeface="Calibri" panose="020F0502020204030204" pitchFamily="34" charset="0"/>
                        </a:rPr>
                        <a:t>Vieremä</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3 574</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6 539</a:t>
                      </a:r>
                    </a:p>
                  </a:txBody>
                  <a:tcPr marL="36000" marR="36000" marT="18000" marB="18000" anchor="b"/>
                </a:tc>
                <a:extLst>
                  <a:ext uri="{0D108BD9-81ED-4DB2-BD59-A6C34878D82A}">
                    <a16:rowId xmlns:a16="http://schemas.microsoft.com/office/drawing/2014/main" val="333613599"/>
                  </a:ext>
                </a:extLst>
              </a:tr>
              <a:tr h="216000">
                <a:tc>
                  <a:txBody>
                    <a:bodyPr/>
                    <a:lstStyle/>
                    <a:p>
                      <a:pPr algn="l" fontAlgn="b"/>
                      <a:r>
                        <a:rPr lang="fi-FI" sz="1100" b="0" i="0" u="none" strike="noStrike">
                          <a:solidFill>
                            <a:srgbClr val="000000"/>
                          </a:solidFill>
                          <a:effectLst/>
                          <a:latin typeface="Calibri" panose="020F0502020204030204" pitchFamily="34" charset="0"/>
                        </a:rPr>
                        <a:t>Rautavaara</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6 567</a:t>
                      </a:r>
                    </a:p>
                  </a:txBody>
                  <a:tcPr marL="36000" marR="36000" marT="18000" marB="18000" anchor="b"/>
                </a:tc>
                <a:tc>
                  <a:txBody>
                    <a:bodyPr/>
                    <a:lstStyle/>
                    <a:p>
                      <a:pPr algn="r" fontAlgn="b"/>
                      <a:r>
                        <a:rPr lang="fi-FI" sz="1100" b="0" i="0" u="none" strike="noStrike" dirty="0">
                          <a:solidFill>
                            <a:srgbClr val="000000"/>
                          </a:solidFill>
                          <a:effectLst/>
                          <a:latin typeface="Calibri" panose="020F0502020204030204" pitchFamily="34" charset="0"/>
                        </a:rPr>
                        <a:t>4 705</a:t>
                      </a:r>
                    </a:p>
                  </a:txBody>
                  <a:tcPr marL="36000" marR="36000" marT="18000" marB="18000" anchor="b"/>
                </a:tc>
                <a:extLst>
                  <a:ext uri="{0D108BD9-81ED-4DB2-BD59-A6C34878D82A}">
                    <a16:rowId xmlns:a16="http://schemas.microsoft.com/office/drawing/2014/main" val="2151049659"/>
                  </a:ext>
                </a:extLst>
              </a:tr>
            </a:tbl>
          </a:graphicData>
        </a:graphic>
      </p:graphicFrame>
      <p:sp>
        <p:nvSpPr>
          <p:cNvPr id="4" name="Tekstiruutu 3">
            <a:extLst>
              <a:ext uri="{FF2B5EF4-FFF2-40B4-BE49-F238E27FC236}">
                <a16:creationId xmlns:a16="http://schemas.microsoft.com/office/drawing/2014/main" id="{57B91A5A-CA72-2238-F6B6-1FADA65B33CE}"/>
              </a:ext>
            </a:extLst>
          </p:cNvPr>
          <p:cNvSpPr txBox="1"/>
          <p:nvPr/>
        </p:nvSpPr>
        <p:spPr>
          <a:xfrm>
            <a:off x="0" y="6642556"/>
            <a:ext cx="7533861" cy="215444"/>
          </a:xfrm>
          <a:prstGeom prst="rect">
            <a:avLst/>
          </a:prstGeom>
          <a:noFill/>
        </p:spPr>
        <p:txBody>
          <a:bodyPr wrap="square" rtlCol="0">
            <a:spAutoFit/>
          </a:bodyPr>
          <a:lstStyle/>
          <a:p>
            <a:r>
              <a:rPr lang="fi-FI" sz="800" dirty="0"/>
              <a:t>Lähde: Kysely Pohjois-Savon kunnille maalis-huhtikuu 2024</a:t>
            </a:r>
          </a:p>
        </p:txBody>
      </p:sp>
      <p:sp>
        <p:nvSpPr>
          <p:cNvPr id="8" name="Tekstiruutu 7">
            <a:extLst>
              <a:ext uri="{FF2B5EF4-FFF2-40B4-BE49-F238E27FC236}">
                <a16:creationId xmlns:a16="http://schemas.microsoft.com/office/drawing/2014/main" id="{648B082A-4920-3834-B7FD-F5CE5D392A8C}"/>
              </a:ext>
            </a:extLst>
          </p:cNvPr>
          <p:cNvSpPr txBox="1"/>
          <p:nvPr/>
        </p:nvSpPr>
        <p:spPr>
          <a:xfrm>
            <a:off x="0" y="6492875"/>
            <a:ext cx="11365331" cy="215444"/>
          </a:xfrm>
          <a:prstGeom prst="rect">
            <a:avLst/>
          </a:prstGeom>
          <a:noFill/>
        </p:spPr>
        <p:txBody>
          <a:bodyPr wrap="square" rtlCol="0">
            <a:spAutoFit/>
          </a:bodyPr>
          <a:lstStyle/>
          <a:p>
            <a:r>
              <a:rPr lang="fi-FI" sz="800" dirty="0"/>
              <a:t>HUOM! Koonnista puuttuu Lapinlahden ja  Rautalammin kuntien konsernitiedot. Konsernitietojen väestösuhteutus (€/as.) on tehty Pohjois-Savon maakunnan tasolle ilman Lapinlahden ja Rautalammin väkilukua.</a:t>
            </a:r>
          </a:p>
        </p:txBody>
      </p:sp>
      <p:graphicFrame>
        <p:nvGraphicFramePr>
          <p:cNvPr id="9" name="Kaavio 8">
            <a:extLst>
              <a:ext uri="{FF2B5EF4-FFF2-40B4-BE49-F238E27FC236}">
                <a16:creationId xmlns:a16="http://schemas.microsoft.com/office/drawing/2014/main" id="{272489D3-0B90-4949-9239-61A0493246C0}"/>
              </a:ext>
              <a:ext uri="{C183D7F6-B498-43B3-948B-1728B52AA6E4}">
                <adec:decorative xmlns:adec="http://schemas.microsoft.com/office/drawing/2017/decorative" val="1"/>
              </a:ext>
            </a:extLst>
          </p:cNvPr>
          <p:cNvGraphicFramePr>
            <a:graphicFrameLocks/>
          </p:cNvGraphicFramePr>
          <p:nvPr>
            <p:extLst>
              <p:ext uri="{D42A27DB-BD31-4B8C-83A1-F6EECF244321}">
                <p14:modId xmlns:p14="http://schemas.microsoft.com/office/powerpoint/2010/main" val="3477993033"/>
              </p:ext>
            </p:extLst>
          </p:nvPr>
        </p:nvGraphicFramePr>
        <p:xfrm>
          <a:off x="4317204" y="1625640"/>
          <a:ext cx="7347600" cy="47592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7206482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CC11">
            <a:alpha val="0"/>
          </a:srgbClr>
        </a:solidFill>
        <a:effectLst/>
      </p:bgPr>
    </p:bg>
    <p:spTree>
      <p:nvGrpSpPr>
        <p:cNvPr id="1" name=""/>
        <p:cNvGrpSpPr/>
        <p:nvPr/>
      </p:nvGrpSpPr>
      <p:grpSpPr>
        <a:xfrm>
          <a:off x="0" y="0"/>
          <a:ext cx="0" cy="0"/>
          <a:chOff x="0" y="0"/>
          <a:chExt cx="0" cy="0"/>
        </a:xfrm>
      </p:grpSpPr>
      <p:sp>
        <p:nvSpPr>
          <p:cNvPr id="11" name="Otsikko 1">
            <a:extLst>
              <a:ext uri="{FF2B5EF4-FFF2-40B4-BE49-F238E27FC236}">
                <a16:creationId xmlns:a16="http://schemas.microsoft.com/office/drawing/2014/main" id="{8E1BF388-D4F2-9847-AEE5-BC1111CF8AF7}"/>
              </a:ext>
            </a:extLst>
          </p:cNvPr>
          <p:cNvSpPr>
            <a:spLocks noGrp="1"/>
          </p:cNvSpPr>
          <p:nvPr>
            <p:ph type="title"/>
          </p:nvPr>
        </p:nvSpPr>
        <p:spPr>
          <a:xfrm>
            <a:off x="448456" y="365125"/>
            <a:ext cx="11288842" cy="1325563"/>
          </a:xfrm>
        </p:spPr>
        <p:txBody>
          <a:bodyPr>
            <a:normAutofit/>
          </a:bodyPr>
          <a:lstStyle/>
          <a:p>
            <a:r>
              <a:rPr lang="fi-FI" sz="3000" dirty="0"/>
              <a:t>Kuntien vastausten tulkinnassa huomioitavia asioita</a:t>
            </a:r>
          </a:p>
        </p:txBody>
      </p:sp>
      <p:sp>
        <p:nvSpPr>
          <p:cNvPr id="12" name="Sisällön paikkamerkki 2">
            <a:extLst>
              <a:ext uri="{FF2B5EF4-FFF2-40B4-BE49-F238E27FC236}">
                <a16:creationId xmlns:a16="http://schemas.microsoft.com/office/drawing/2014/main" id="{6017FB8E-2980-A740-B287-CCBCF973FC35}"/>
              </a:ext>
            </a:extLst>
          </p:cNvPr>
          <p:cNvSpPr txBox="1">
            <a:spLocks/>
          </p:cNvSpPr>
          <p:nvPr/>
        </p:nvSpPr>
        <p:spPr>
          <a:xfrm>
            <a:off x="451580" y="1702800"/>
            <a:ext cx="11288840" cy="4543325"/>
          </a:xfrm>
          <a:prstGeom prst="rect">
            <a:avLst/>
          </a:prstGeom>
          <a:no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80000"/>
              </a:lnSpc>
              <a:buFont typeface="Wingdings" panose="05000000000000000000" pitchFamily="2" charset="2"/>
              <a:buChar char="§"/>
            </a:pPr>
            <a:r>
              <a:rPr lang="fi-FI" sz="1600" b="1" dirty="0"/>
              <a:t>Iisalmen </a:t>
            </a:r>
            <a:r>
              <a:rPr lang="fi-FI" sz="1600" dirty="0"/>
              <a:t>kaupungin luvuissa on mukana Iisalmen vesi -liikelaitos</a:t>
            </a:r>
          </a:p>
          <a:p>
            <a:pPr>
              <a:lnSpc>
                <a:spcPct val="80000"/>
              </a:lnSpc>
              <a:buFont typeface="Wingdings" panose="05000000000000000000" pitchFamily="2" charset="2"/>
              <a:buChar char="§"/>
            </a:pPr>
            <a:r>
              <a:rPr lang="fi-FI" sz="1600" b="1" dirty="0"/>
              <a:t>Joroisissa </a:t>
            </a:r>
            <a:r>
              <a:rPr lang="fi-FI" sz="1600" dirty="0"/>
              <a:t>arvonalentumiset johtuvat Kiinteistö Oy Joroisten Kunnantalon osittaisesta alaskirjauksesta. Rahoitustuotoissa on sisällä tuloutuksia sijoituksista, joilla katettiin ottolainauksen korkojen nousua. Kunnan nettolainaa lyhennettiin kassavaroista n. 3 miljoonaa euroa + korot.</a:t>
            </a:r>
          </a:p>
          <a:p>
            <a:pPr>
              <a:lnSpc>
                <a:spcPct val="80000"/>
              </a:lnSpc>
              <a:buFont typeface="Wingdings" panose="05000000000000000000" pitchFamily="2" charset="2"/>
              <a:buChar char="§"/>
            </a:pPr>
            <a:r>
              <a:rPr lang="fi-FI" sz="1600" b="1" dirty="0"/>
              <a:t>Kuopion </a:t>
            </a:r>
            <a:r>
              <a:rPr lang="fi-FI" sz="1600" dirty="0"/>
              <a:t>kaupungin konsernitilin esittämistapa on muutettu vuoden 2023 tilinpäätöksessä vastaamaan taseen yleisohjetta. Muutos vaikutta oheisessa koonnissa seuraaviin Kuopion kaupungin tunnuslukuihin: kassan riittävyys, pv; omavaraisuusaste (%) (kunnan oma); suhteellinen velkaantuneisuus (%). Aiempina vuosina ilmoitetut Kuopion kaupungin luvut Pohjois-Savon kuntien tilinpäätöskoonnissa eivät ole näihin vertailukelpoisia. Vertailukelpoiset luvut edelliseltä viideltä vuodelta esitetään Kuopion kaupungin tilinpäätöksessä 2023.</a:t>
            </a:r>
          </a:p>
          <a:p>
            <a:pPr>
              <a:lnSpc>
                <a:spcPct val="80000"/>
              </a:lnSpc>
              <a:buFont typeface="Wingdings" panose="05000000000000000000" pitchFamily="2" charset="2"/>
              <a:buChar char="§"/>
            </a:pPr>
            <a:r>
              <a:rPr lang="fi-FI" sz="1600" b="1" dirty="0"/>
              <a:t>Lapinlahden </a:t>
            </a:r>
            <a:r>
              <a:rPr lang="fi-FI" sz="1600" dirty="0"/>
              <a:t>kunnan ilmoittamat tilinpäätöstiedot eivät ole kunnanhallituksen hyväksymät. Luvut voivat vielä muuttua.</a:t>
            </a:r>
          </a:p>
          <a:p>
            <a:pPr>
              <a:lnSpc>
                <a:spcPct val="80000"/>
              </a:lnSpc>
              <a:buFont typeface="Wingdings" panose="05000000000000000000" pitchFamily="2" charset="2"/>
              <a:buChar char="§"/>
            </a:pPr>
            <a:r>
              <a:rPr lang="fi-FI" sz="1600" dirty="0"/>
              <a:t>Koonnista puuttuu Lapinlahden ja Rautalammin kuntien konsernitiedot. </a:t>
            </a:r>
          </a:p>
        </p:txBody>
      </p:sp>
      <p:pic>
        <p:nvPicPr>
          <p:cNvPr id="7" name="Kuva 6">
            <a:extLst>
              <a:ext uri="{FF2B5EF4-FFF2-40B4-BE49-F238E27FC236}">
                <a16:creationId xmlns:a16="http://schemas.microsoft.com/office/drawing/2014/main" id="{233DC356-48B9-8E47-86C0-F7011CFFEC98}"/>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9875864" y="6332259"/>
            <a:ext cx="2316136" cy="409184"/>
          </a:xfrm>
          <a:prstGeom prst="rect">
            <a:avLst/>
          </a:prstGeom>
        </p:spPr>
      </p:pic>
      <p:sp>
        <p:nvSpPr>
          <p:cNvPr id="2" name="Tekstiruutu 1">
            <a:extLst>
              <a:ext uri="{FF2B5EF4-FFF2-40B4-BE49-F238E27FC236}">
                <a16:creationId xmlns:a16="http://schemas.microsoft.com/office/drawing/2014/main" id="{7059B4F5-B3DF-7655-C972-75839F2089B4}"/>
              </a:ext>
            </a:extLst>
          </p:cNvPr>
          <p:cNvSpPr txBox="1"/>
          <p:nvPr/>
        </p:nvSpPr>
        <p:spPr>
          <a:xfrm>
            <a:off x="0" y="6627549"/>
            <a:ext cx="11852112" cy="215444"/>
          </a:xfrm>
          <a:prstGeom prst="rect">
            <a:avLst/>
          </a:prstGeom>
          <a:noFill/>
        </p:spPr>
        <p:txBody>
          <a:bodyPr wrap="square" rtlCol="0">
            <a:spAutoFit/>
          </a:bodyPr>
          <a:lstStyle/>
          <a:p>
            <a:r>
              <a:rPr lang="fi-FI" sz="800" dirty="0"/>
              <a:t>Lähde: Kysely Pohjois-Savon kunnille, maalis-huhtikuu 2024</a:t>
            </a:r>
          </a:p>
        </p:txBody>
      </p:sp>
    </p:spTree>
    <p:extLst>
      <p:ext uri="{BB962C8B-B14F-4D97-AF65-F5344CB8AC3E}">
        <p14:creationId xmlns:p14="http://schemas.microsoft.com/office/powerpoint/2010/main" val="21650653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Otsikko 1">
            <a:extLst>
              <a:ext uri="{FF2B5EF4-FFF2-40B4-BE49-F238E27FC236}">
                <a16:creationId xmlns:a16="http://schemas.microsoft.com/office/drawing/2014/main" id="{8E1BF388-D4F2-9847-AEE5-BC1111CF8AF7}"/>
              </a:ext>
            </a:extLst>
          </p:cNvPr>
          <p:cNvSpPr>
            <a:spLocks noGrp="1"/>
          </p:cNvSpPr>
          <p:nvPr>
            <p:ph type="title"/>
          </p:nvPr>
        </p:nvSpPr>
        <p:spPr>
          <a:xfrm>
            <a:off x="448456" y="365125"/>
            <a:ext cx="11288842" cy="1325563"/>
          </a:xfrm>
        </p:spPr>
        <p:txBody>
          <a:bodyPr>
            <a:normAutofit/>
          </a:bodyPr>
          <a:lstStyle/>
          <a:p>
            <a:r>
              <a:rPr lang="fi-FI" sz="3200" dirty="0"/>
              <a:t>Kuntien ja kuntakonsernien lainakanta 31.12.2023 (€/as.)</a:t>
            </a:r>
          </a:p>
        </p:txBody>
      </p:sp>
      <p:pic>
        <p:nvPicPr>
          <p:cNvPr id="7" name="Kuva 6">
            <a:extLst>
              <a:ext uri="{FF2B5EF4-FFF2-40B4-BE49-F238E27FC236}">
                <a16:creationId xmlns:a16="http://schemas.microsoft.com/office/drawing/2014/main" id="{233DC356-48B9-8E47-86C0-F7011CFFEC98}"/>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9755943" y="6332259"/>
            <a:ext cx="2316136" cy="409184"/>
          </a:xfrm>
          <a:prstGeom prst="rect">
            <a:avLst/>
          </a:prstGeom>
        </p:spPr>
      </p:pic>
      <p:graphicFrame>
        <p:nvGraphicFramePr>
          <p:cNvPr id="2" name="Taulukko 1">
            <a:extLst>
              <a:ext uri="{FF2B5EF4-FFF2-40B4-BE49-F238E27FC236}">
                <a16:creationId xmlns:a16="http://schemas.microsoft.com/office/drawing/2014/main" id="{07BA65D5-D0B6-42E7-B8CF-92B4EB853B05}"/>
              </a:ext>
            </a:extLst>
          </p:cNvPr>
          <p:cNvGraphicFramePr>
            <a:graphicFrameLocks noGrp="1"/>
          </p:cNvGraphicFramePr>
          <p:nvPr>
            <p:extLst>
              <p:ext uri="{D42A27DB-BD31-4B8C-83A1-F6EECF244321}">
                <p14:modId xmlns:p14="http://schemas.microsoft.com/office/powerpoint/2010/main" val="4219303737"/>
              </p:ext>
            </p:extLst>
          </p:nvPr>
        </p:nvGraphicFramePr>
        <p:xfrm>
          <a:off x="448456" y="1636879"/>
          <a:ext cx="3456000" cy="4691280"/>
        </p:xfrm>
        <a:graphic>
          <a:graphicData uri="http://schemas.openxmlformats.org/drawingml/2006/table">
            <a:tbl>
              <a:tblPr firstRow="1" bandRow="1">
                <a:tableStyleId>{9D7B26C5-4107-4FEC-AEDC-1716B250A1EF}</a:tableStyleId>
              </a:tblPr>
              <a:tblGrid>
                <a:gridCol w="1152000">
                  <a:extLst>
                    <a:ext uri="{9D8B030D-6E8A-4147-A177-3AD203B41FA5}">
                      <a16:colId xmlns:a16="http://schemas.microsoft.com/office/drawing/2014/main" val="2807970035"/>
                    </a:ext>
                  </a:extLst>
                </a:gridCol>
                <a:gridCol w="1152000">
                  <a:extLst>
                    <a:ext uri="{9D8B030D-6E8A-4147-A177-3AD203B41FA5}">
                      <a16:colId xmlns:a16="http://schemas.microsoft.com/office/drawing/2014/main" val="2129224977"/>
                    </a:ext>
                  </a:extLst>
                </a:gridCol>
                <a:gridCol w="1152000">
                  <a:extLst>
                    <a:ext uri="{9D8B030D-6E8A-4147-A177-3AD203B41FA5}">
                      <a16:colId xmlns:a16="http://schemas.microsoft.com/office/drawing/2014/main" val="3587082784"/>
                    </a:ext>
                  </a:extLst>
                </a:gridCol>
              </a:tblGrid>
              <a:tr h="345600">
                <a:tc>
                  <a:txBody>
                    <a:bodyPr/>
                    <a:lstStyle/>
                    <a:p>
                      <a:pPr algn="l" fontAlgn="b"/>
                      <a:r>
                        <a:rPr lang="fi-FI" sz="1100" b="1" u="none" strike="noStrike" dirty="0">
                          <a:solidFill>
                            <a:srgbClr val="000000"/>
                          </a:solidFill>
                          <a:effectLst/>
                          <a:latin typeface="Calibri" panose="020F0502020204030204" pitchFamily="34" charset="0"/>
                          <a:cs typeface="Calibri" panose="020F0502020204030204" pitchFamily="34" charset="0"/>
                        </a:rPr>
                        <a:t>Kunta</a:t>
                      </a:r>
                      <a:endParaRPr lang="fi-FI" sz="1100" b="1" i="0" u="none" strike="noStrike" dirty="0">
                        <a:solidFill>
                          <a:srgbClr val="000000"/>
                        </a:solidFill>
                        <a:effectLst/>
                        <a:latin typeface="Calibri" panose="020F0502020204030204" pitchFamily="34" charset="0"/>
                        <a:cs typeface="Calibri" panose="020F0502020204030204" pitchFamily="34" charset="0"/>
                      </a:endParaRPr>
                    </a:p>
                  </a:txBody>
                  <a:tcPr marL="36000" marR="36000" marT="18000" marB="18000" anchor="b"/>
                </a:tc>
                <a:tc>
                  <a:txBody>
                    <a:bodyPr/>
                    <a:lstStyle/>
                    <a:p>
                      <a:pPr algn="r" fontAlgn="b"/>
                      <a:r>
                        <a:rPr lang="fi-FI" sz="1100" b="1" u="none" strike="noStrike" dirty="0">
                          <a:solidFill>
                            <a:srgbClr val="000000"/>
                          </a:solidFill>
                          <a:effectLst/>
                          <a:latin typeface="Calibri" panose="020F0502020204030204" pitchFamily="34" charset="0"/>
                          <a:cs typeface="Calibri" panose="020F0502020204030204" pitchFamily="34" charset="0"/>
                        </a:rPr>
                        <a:t>Kunnan oma </a:t>
                      </a:r>
                    </a:p>
                    <a:p>
                      <a:pPr algn="r" fontAlgn="b"/>
                      <a:r>
                        <a:rPr lang="fi-FI" sz="1100" b="1" u="none" strike="noStrike" dirty="0">
                          <a:solidFill>
                            <a:srgbClr val="000000"/>
                          </a:solidFill>
                          <a:effectLst/>
                          <a:latin typeface="Calibri" panose="020F0502020204030204" pitchFamily="34" charset="0"/>
                          <a:cs typeface="Calibri" panose="020F0502020204030204" pitchFamily="34" charset="0"/>
                        </a:rPr>
                        <a:t>lainakanta</a:t>
                      </a:r>
                      <a:endParaRPr lang="fi-FI" sz="1100" b="1" i="0" u="none" strike="noStrike" dirty="0">
                        <a:solidFill>
                          <a:srgbClr val="000000"/>
                        </a:solidFill>
                        <a:effectLst/>
                        <a:latin typeface="Calibri" panose="020F0502020204030204" pitchFamily="34" charset="0"/>
                        <a:cs typeface="Calibri" panose="020F0502020204030204" pitchFamily="34" charset="0"/>
                      </a:endParaRPr>
                    </a:p>
                  </a:txBody>
                  <a:tcPr marL="36000" marR="36000" marT="18000" marB="18000" anchor="b"/>
                </a:tc>
                <a:tc>
                  <a:txBody>
                    <a:bodyPr/>
                    <a:lstStyle/>
                    <a:p>
                      <a:pPr algn="r" fontAlgn="b"/>
                      <a:r>
                        <a:rPr lang="fi-FI" sz="1100" b="1" u="none" strike="noStrike" dirty="0">
                          <a:solidFill>
                            <a:srgbClr val="000000"/>
                          </a:solidFill>
                          <a:effectLst/>
                          <a:latin typeface="Calibri" panose="020F0502020204030204" pitchFamily="34" charset="0"/>
                          <a:cs typeface="Calibri" panose="020F0502020204030204" pitchFamily="34" charset="0"/>
                        </a:rPr>
                        <a:t>Konsernilainat</a:t>
                      </a:r>
                      <a:endParaRPr lang="fi-FI" sz="1100" b="1" i="0" u="none" strike="noStrike" dirty="0">
                        <a:solidFill>
                          <a:srgbClr val="000000"/>
                        </a:solidFill>
                        <a:effectLst/>
                        <a:latin typeface="Calibri" panose="020F0502020204030204" pitchFamily="34" charset="0"/>
                        <a:cs typeface="Calibri" panose="020F0502020204030204" pitchFamily="34" charset="0"/>
                      </a:endParaRPr>
                    </a:p>
                  </a:txBody>
                  <a:tcPr marL="36000" marR="36000" marT="18000" marB="18000" anchor="b"/>
                </a:tc>
                <a:extLst>
                  <a:ext uri="{0D108BD9-81ED-4DB2-BD59-A6C34878D82A}">
                    <a16:rowId xmlns:a16="http://schemas.microsoft.com/office/drawing/2014/main" val="136420197"/>
                  </a:ext>
                </a:extLst>
              </a:tr>
              <a:tr h="216000">
                <a:tc>
                  <a:txBody>
                    <a:bodyPr/>
                    <a:lstStyle/>
                    <a:p>
                      <a:pPr algn="l" fontAlgn="b"/>
                      <a:r>
                        <a:rPr lang="fi-FI" sz="1100" b="0" i="0" u="none" strike="noStrike" dirty="0">
                          <a:solidFill>
                            <a:srgbClr val="000000"/>
                          </a:solidFill>
                          <a:effectLst/>
                          <a:latin typeface="Calibri" panose="020F0502020204030204" pitchFamily="34" charset="0"/>
                        </a:rPr>
                        <a:t>Leppävirta</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448</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1 716</a:t>
                      </a:r>
                    </a:p>
                  </a:txBody>
                  <a:tcPr marL="36000" marR="36000" marT="18000" marB="18000" anchor="b"/>
                </a:tc>
                <a:extLst>
                  <a:ext uri="{0D108BD9-81ED-4DB2-BD59-A6C34878D82A}">
                    <a16:rowId xmlns:a16="http://schemas.microsoft.com/office/drawing/2014/main" val="644946162"/>
                  </a:ext>
                </a:extLst>
              </a:tr>
              <a:tr h="216000">
                <a:tc>
                  <a:txBody>
                    <a:bodyPr/>
                    <a:lstStyle/>
                    <a:p>
                      <a:pPr algn="l" fontAlgn="b"/>
                      <a:r>
                        <a:rPr lang="fi-FI" sz="1100" b="0" i="0" u="none" strike="noStrike">
                          <a:solidFill>
                            <a:srgbClr val="000000"/>
                          </a:solidFill>
                          <a:effectLst/>
                          <a:latin typeface="Calibri" panose="020F0502020204030204" pitchFamily="34" charset="0"/>
                        </a:rPr>
                        <a:t>Sonkajärvi</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1 494</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2 769</a:t>
                      </a:r>
                    </a:p>
                  </a:txBody>
                  <a:tcPr marL="36000" marR="36000" marT="18000" marB="18000" anchor="b"/>
                </a:tc>
                <a:extLst>
                  <a:ext uri="{0D108BD9-81ED-4DB2-BD59-A6C34878D82A}">
                    <a16:rowId xmlns:a16="http://schemas.microsoft.com/office/drawing/2014/main" val="4042286618"/>
                  </a:ext>
                </a:extLst>
              </a:tr>
              <a:tr h="216000">
                <a:tc>
                  <a:txBody>
                    <a:bodyPr/>
                    <a:lstStyle/>
                    <a:p>
                      <a:pPr algn="l" fontAlgn="b"/>
                      <a:r>
                        <a:rPr lang="fi-FI" sz="1100" b="0" i="0" u="none" strike="noStrike">
                          <a:solidFill>
                            <a:srgbClr val="000000"/>
                          </a:solidFill>
                          <a:effectLst/>
                          <a:latin typeface="Calibri" panose="020F0502020204030204" pitchFamily="34" charset="0"/>
                        </a:rPr>
                        <a:t>Tuusniemi</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1 556</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1 821</a:t>
                      </a:r>
                    </a:p>
                  </a:txBody>
                  <a:tcPr marL="36000" marR="36000" marT="18000" marB="18000" anchor="b"/>
                </a:tc>
                <a:extLst>
                  <a:ext uri="{0D108BD9-81ED-4DB2-BD59-A6C34878D82A}">
                    <a16:rowId xmlns:a16="http://schemas.microsoft.com/office/drawing/2014/main" val="2454094118"/>
                  </a:ext>
                </a:extLst>
              </a:tr>
              <a:tr h="216000">
                <a:tc>
                  <a:txBody>
                    <a:bodyPr/>
                    <a:lstStyle/>
                    <a:p>
                      <a:pPr algn="l" fontAlgn="b"/>
                      <a:r>
                        <a:rPr lang="fi-FI" sz="1100" b="0" i="0" u="none" strike="noStrike">
                          <a:solidFill>
                            <a:srgbClr val="000000"/>
                          </a:solidFill>
                          <a:effectLst/>
                          <a:latin typeface="Calibri" panose="020F0502020204030204" pitchFamily="34" charset="0"/>
                        </a:rPr>
                        <a:t>Vieremä</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1 598</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5 681</a:t>
                      </a:r>
                    </a:p>
                  </a:txBody>
                  <a:tcPr marL="36000" marR="36000" marT="18000" marB="18000" anchor="b"/>
                </a:tc>
                <a:extLst>
                  <a:ext uri="{0D108BD9-81ED-4DB2-BD59-A6C34878D82A}">
                    <a16:rowId xmlns:a16="http://schemas.microsoft.com/office/drawing/2014/main" val="1377544060"/>
                  </a:ext>
                </a:extLst>
              </a:tr>
              <a:tr h="216000">
                <a:tc>
                  <a:txBody>
                    <a:bodyPr/>
                    <a:lstStyle/>
                    <a:p>
                      <a:pPr algn="l" fontAlgn="b"/>
                      <a:r>
                        <a:rPr lang="fi-FI" sz="1100" b="0" i="0" u="none" strike="noStrike">
                          <a:solidFill>
                            <a:srgbClr val="000000"/>
                          </a:solidFill>
                          <a:effectLst/>
                          <a:latin typeface="Calibri" panose="020F0502020204030204" pitchFamily="34" charset="0"/>
                        </a:rPr>
                        <a:t>Suonenjoki</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2 359</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5 004</a:t>
                      </a:r>
                    </a:p>
                  </a:txBody>
                  <a:tcPr marL="36000" marR="36000" marT="18000" marB="18000" anchor="b"/>
                </a:tc>
                <a:extLst>
                  <a:ext uri="{0D108BD9-81ED-4DB2-BD59-A6C34878D82A}">
                    <a16:rowId xmlns:a16="http://schemas.microsoft.com/office/drawing/2014/main" val="745727060"/>
                  </a:ext>
                </a:extLst>
              </a:tr>
              <a:tr h="216000">
                <a:tc>
                  <a:txBody>
                    <a:bodyPr/>
                    <a:lstStyle/>
                    <a:p>
                      <a:pPr algn="l" fontAlgn="b"/>
                      <a:r>
                        <a:rPr lang="fi-FI" sz="1100" b="0" i="0" u="none" strike="noStrike">
                          <a:solidFill>
                            <a:srgbClr val="000000"/>
                          </a:solidFill>
                          <a:effectLst/>
                          <a:latin typeface="Calibri" panose="020F0502020204030204" pitchFamily="34" charset="0"/>
                        </a:rPr>
                        <a:t>Pielavesi</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2 401</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2 819</a:t>
                      </a:r>
                    </a:p>
                  </a:txBody>
                  <a:tcPr marL="36000" marR="36000" marT="18000" marB="18000" anchor="b"/>
                </a:tc>
                <a:extLst>
                  <a:ext uri="{0D108BD9-81ED-4DB2-BD59-A6C34878D82A}">
                    <a16:rowId xmlns:a16="http://schemas.microsoft.com/office/drawing/2014/main" val="1108639584"/>
                  </a:ext>
                </a:extLst>
              </a:tr>
              <a:tr h="216000">
                <a:tc>
                  <a:txBody>
                    <a:bodyPr/>
                    <a:lstStyle/>
                    <a:p>
                      <a:pPr algn="l" fontAlgn="b"/>
                      <a:r>
                        <a:rPr lang="fi-FI" sz="1100" b="0" i="0" u="none" strike="noStrike">
                          <a:solidFill>
                            <a:srgbClr val="000000"/>
                          </a:solidFill>
                          <a:effectLst/>
                          <a:latin typeface="Calibri" panose="020F0502020204030204" pitchFamily="34" charset="0"/>
                        </a:rPr>
                        <a:t>Tervo</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2 985</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3 625</a:t>
                      </a:r>
                    </a:p>
                  </a:txBody>
                  <a:tcPr marL="36000" marR="36000" marT="18000" marB="18000" anchor="b"/>
                </a:tc>
                <a:extLst>
                  <a:ext uri="{0D108BD9-81ED-4DB2-BD59-A6C34878D82A}">
                    <a16:rowId xmlns:a16="http://schemas.microsoft.com/office/drawing/2014/main" val="3335771204"/>
                  </a:ext>
                </a:extLst>
              </a:tr>
              <a:tr h="216000">
                <a:tc>
                  <a:txBody>
                    <a:bodyPr/>
                    <a:lstStyle/>
                    <a:p>
                      <a:pPr algn="l" fontAlgn="b"/>
                      <a:r>
                        <a:rPr lang="fi-FI" sz="1100" b="0" i="0" u="none" strike="noStrike">
                          <a:solidFill>
                            <a:srgbClr val="000000"/>
                          </a:solidFill>
                          <a:effectLst/>
                          <a:latin typeface="Calibri" panose="020F0502020204030204" pitchFamily="34" charset="0"/>
                        </a:rPr>
                        <a:t>Keitele</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2 994</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5 012</a:t>
                      </a:r>
                    </a:p>
                  </a:txBody>
                  <a:tcPr marL="36000" marR="36000" marT="18000" marB="18000" anchor="b"/>
                </a:tc>
                <a:extLst>
                  <a:ext uri="{0D108BD9-81ED-4DB2-BD59-A6C34878D82A}">
                    <a16:rowId xmlns:a16="http://schemas.microsoft.com/office/drawing/2014/main" val="1040232797"/>
                  </a:ext>
                </a:extLst>
              </a:tr>
              <a:tr h="216000">
                <a:tc>
                  <a:txBody>
                    <a:bodyPr/>
                    <a:lstStyle/>
                    <a:p>
                      <a:pPr algn="l" fontAlgn="b"/>
                      <a:r>
                        <a:rPr lang="fi-FI" sz="1100" b="0" i="0" u="none" strike="noStrike">
                          <a:solidFill>
                            <a:srgbClr val="000000"/>
                          </a:solidFill>
                          <a:effectLst/>
                          <a:latin typeface="Calibri" panose="020F0502020204030204" pitchFamily="34" charset="0"/>
                        </a:rPr>
                        <a:t>Kiuruvesi</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3 090</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4 076</a:t>
                      </a:r>
                    </a:p>
                  </a:txBody>
                  <a:tcPr marL="36000" marR="36000" marT="18000" marB="18000" anchor="b"/>
                </a:tc>
                <a:extLst>
                  <a:ext uri="{0D108BD9-81ED-4DB2-BD59-A6C34878D82A}">
                    <a16:rowId xmlns:a16="http://schemas.microsoft.com/office/drawing/2014/main" val="1781413025"/>
                  </a:ext>
                </a:extLst>
              </a:tr>
              <a:tr h="216000">
                <a:tc>
                  <a:txBody>
                    <a:bodyPr/>
                    <a:lstStyle/>
                    <a:p>
                      <a:pPr algn="l" fontAlgn="b"/>
                      <a:r>
                        <a:rPr lang="fi-FI" sz="1100" b="0" i="0" u="none" strike="noStrike">
                          <a:solidFill>
                            <a:srgbClr val="000000"/>
                          </a:solidFill>
                          <a:effectLst/>
                          <a:latin typeface="Calibri" panose="020F0502020204030204" pitchFamily="34" charset="0"/>
                        </a:rPr>
                        <a:t>Siilinjärvi</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3 142</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5 650</a:t>
                      </a:r>
                    </a:p>
                  </a:txBody>
                  <a:tcPr marL="36000" marR="36000" marT="18000" marB="18000" anchor="b"/>
                </a:tc>
                <a:extLst>
                  <a:ext uri="{0D108BD9-81ED-4DB2-BD59-A6C34878D82A}">
                    <a16:rowId xmlns:a16="http://schemas.microsoft.com/office/drawing/2014/main" val="451405303"/>
                  </a:ext>
                </a:extLst>
              </a:tr>
              <a:tr h="216000">
                <a:tc>
                  <a:txBody>
                    <a:bodyPr/>
                    <a:lstStyle/>
                    <a:p>
                      <a:pPr algn="l" fontAlgn="b"/>
                      <a:r>
                        <a:rPr lang="fi-FI" sz="1100" b="0" i="0" u="none" strike="noStrike">
                          <a:solidFill>
                            <a:srgbClr val="000000"/>
                          </a:solidFill>
                          <a:effectLst/>
                          <a:latin typeface="Calibri" panose="020F0502020204030204" pitchFamily="34" charset="0"/>
                        </a:rPr>
                        <a:t>Kaavi</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3 231</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4 125</a:t>
                      </a:r>
                    </a:p>
                  </a:txBody>
                  <a:tcPr marL="36000" marR="36000" marT="18000" marB="18000" anchor="b"/>
                </a:tc>
                <a:extLst>
                  <a:ext uri="{0D108BD9-81ED-4DB2-BD59-A6C34878D82A}">
                    <a16:rowId xmlns:a16="http://schemas.microsoft.com/office/drawing/2014/main" val="3675998977"/>
                  </a:ext>
                </a:extLst>
              </a:tr>
              <a:tr h="216000">
                <a:tc>
                  <a:txBody>
                    <a:bodyPr/>
                    <a:lstStyle/>
                    <a:p>
                      <a:pPr algn="l" fontAlgn="b"/>
                      <a:r>
                        <a:rPr lang="fi-FI" sz="1100" b="0" i="0" u="none" strike="noStrike">
                          <a:solidFill>
                            <a:srgbClr val="000000"/>
                          </a:solidFill>
                          <a:effectLst/>
                          <a:latin typeface="Calibri" panose="020F0502020204030204" pitchFamily="34" charset="0"/>
                        </a:rPr>
                        <a:t>Rautalampi</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3 404</a:t>
                      </a:r>
                    </a:p>
                  </a:txBody>
                  <a:tcPr marL="36000" marR="36000" marT="18000" marB="18000" anchor="b"/>
                </a:tc>
                <a:tc>
                  <a:txBody>
                    <a:bodyPr/>
                    <a:lstStyle/>
                    <a:p>
                      <a:pPr algn="r" fontAlgn="b"/>
                      <a:endParaRPr lang="fi-FI" sz="1100" b="0" i="0" u="none" strike="noStrike" dirty="0">
                        <a:solidFill>
                          <a:srgbClr val="000000"/>
                        </a:solidFill>
                        <a:effectLst/>
                        <a:latin typeface="Calibri" panose="020F0502020204030204" pitchFamily="34" charset="0"/>
                      </a:endParaRPr>
                    </a:p>
                  </a:txBody>
                  <a:tcPr marL="36000" marR="36000" marT="18000" marB="18000" anchor="b"/>
                </a:tc>
                <a:extLst>
                  <a:ext uri="{0D108BD9-81ED-4DB2-BD59-A6C34878D82A}">
                    <a16:rowId xmlns:a16="http://schemas.microsoft.com/office/drawing/2014/main" val="619237486"/>
                  </a:ext>
                </a:extLst>
              </a:tr>
              <a:tr h="216000">
                <a:tc>
                  <a:txBody>
                    <a:bodyPr/>
                    <a:lstStyle/>
                    <a:p>
                      <a:pPr algn="l" fontAlgn="b"/>
                      <a:r>
                        <a:rPr lang="fi-FI" sz="1100" b="0" i="0" u="none" strike="noStrike">
                          <a:solidFill>
                            <a:srgbClr val="000000"/>
                          </a:solidFill>
                          <a:effectLst/>
                          <a:latin typeface="Calibri" panose="020F0502020204030204" pitchFamily="34" charset="0"/>
                        </a:rPr>
                        <a:t>Rautavaara</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3 750</a:t>
                      </a:r>
                    </a:p>
                  </a:txBody>
                  <a:tcPr marL="36000" marR="36000" marT="18000" marB="18000" anchor="b"/>
                </a:tc>
                <a:tc>
                  <a:txBody>
                    <a:bodyPr/>
                    <a:lstStyle/>
                    <a:p>
                      <a:pPr algn="r" fontAlgn="b"/>
                      <a:r>
                        <a:rPr lang="fi-FI" sz="1100" b="0" i="0" u="none" strike="noStrike" dirty="0">
                          <a:solidFill>
                            <a:srgbClr val="000000"/>
                          </a:solidFill>
                          <a:effectLst/>
                          <a:latin typeface="Calibri" panose="020F0502020204030204" pitchFamily="34" charset="0"/>
                        </a:rPr>
                        <a:t>4 425</a:t>
                      </a:r>
                    </a:p>
                  </a:txBody>
                  <a:tcPr marL="36000" marR="36000" marT="18000" marB="18000" anchor="b"/>
                </a:tc>
                <a:extLst>
                  <a:ext uri="{0D108BD9-81ED-4DB2-BD59-A6C34878D82A}">
                    <a16:rowId xmlns:a16="http://schemas.microsoft.com/office/drawing/2014/main" val="3261668724"/>
                  </a:ext>
                </a:extLst>
              </a:tr>
              <a:tr h="216000">
                <a:tc>
                  <a:txBody>
                    <a:bodyPr/>
                    <a:lstStyle/>
                    <a:p>
                      <a:pPr algn="l" fontAlgn="b"/>
                      <a:r>
                        <a:rPr lang="fi-FI" sz="1100" b="0" i="0" u="none" strike="noStrike">
                          <a:solidFill>
                            <a:srgbClr val="000000"/>
                          </a:solidFill>
                          <a:effectLst/>
                          <a:latin typeface="Calibri" panose="020F0502020204030204" pitchFamily="34" charset="0"/>
                        </a:rPr>
                        <a:t>Joroinen</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3 776</a:t>
                      </a:r>
                    </a:p>
                  </a:txBody>
                  <a:tcPr marL="36000" marR="36000" marT="18000" marB="18000" anchor="b"/>
                </a:tc>
                <a:tc>
                  <a:txBody>
                    <a:bodyPr/>
                    <a:lstStyle/>
                    <a:p>
                      <a:pPr algn="r" fontAlgn="b"/>
                      <a:r>
                        <a:rPr lang="fi-FI" sz="1100" b="0" i="0" u="none" strike="noStrike" dirty="0">
                          <a:solidFill>
                            <a:srgbClr val="000000"/>
                          </a:solidFill>
                          <a:effectLst/>
                          <a:latin typeface="Calibri" panose="020F0502020204030204" pitchFamily="34" charset="0"/>
                        </a:rPr>
                        <a:t>4 916</a:t>
                      </a:r>
                    </a:p>
                  </a:txBody>
                  <a:tcPr marL="36000" marR="36000" marT="18000" marB="18000" anchor="b"/>
                </a:tc>
                <a:extLst>
                  <a:ext uri="{0D108BD9-81ED-4DB2-BD59-A6C34878D82A}">
                    <a16:rowId xmlns:a16="http://schemas.microsoft.com/office/drawing/2014/main" val="992264123"/>
                  </a:ext>
                </a:extLst>
              </a:tr>
              <a:tr h="216000">
                <a:tc>
                  <a:txBody>
                    <a:bodyPr/>
                    <a:lstStyle/>
                    <a:p>
                      <a:pPr algn="l" fontAlgn="b"/>
                      <a:r>
                        <a:rPr lang="fi-FI" sz="1100" b="0" i="0" u="none" strike="noStrike">
                          <a:solidFill>
                            <a:srgbClr val="000000"/>
                          </a:solidFill>
                          <a:effectLst/>
                          <a:latin typeface="Calibri" panose="020F0502020204030204" pitchFamily="34" charset="0"/>
                        </a:rPr>
                        <a:t>Pohjois-Savo</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3 944</a:t>
                      </a:r>
                    </a:p>
                  </a:txBody>
                  <a:tcPr marL="36000" marR="36000" marT="18000" marB="18000" anchor="b"/>
                </a:tc>
                <a:tc>
                  <a:txBody>
                    <a:bodyPr/>
                    <a:lstStyle/>
                    <a:p>
                      <a:pPr algn="r" fontAlgn="b"/>
                      <a:r>
                        <a:rPr lang="fi-FI" sz="1100" b="0" i="0" u="none" strike="noStrike" dirty="0">
                          <a:solidFill>
                            <a:srgbClr val="000000"/>
                          </a:solidFill>
                          <a:effectLst/>
                          <a:latin typeface="Calibri" panose="020F0502020204030204" pitchFamily="34" charset="0"/>
                        </a:rPr>
                        <a:t>6 490</a:t>
                      </a:r>
                    </a:p>
                  </a:txBody>
                  <a:tcPr marL="36000" marR="36000" marT="18000" marB="18000" anchor="b"/>
                </a:tc>
                <a:extLst>
                  <a:ext uri="{0D108BD9-81ED-4DB2-BD59-A6C34878D82A}">
                    <a16:rowId xmlns:a16="http://schemas.microsoft.com/office/drawing/2014/main" val="1730178637"/>
                  </a:ext>
                </a:extLst>
              </a:tr>
              <a:tr h="216000">
                <a:tc>
                  <a:txBody>
                    <a:bodyPr/>
                    <a:lstStyle/>
                    <a:p>
                      <a:pPr algn="l" fontAlgn="b"/>
                      <a:r>
                        <a:rPr lang="fi-FI" sz="1100" b="0" i="0" u="none" strike="noStrike">
                          <a:solidFill>
                            <a:srgbClr val="000000"/>
                          </a:solidFill>
                          <a:effectLst/>
                          <a:latin typeface="Calibri" panose="020F0502020204030204" pitchFamily="34" charset="0"/>
                        </a:rPr>
                        <a:t>Iisalmi</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4 180</a:t>
                      </a:r>
                    </a:p>
                  </a:txBody>
                  <a:tcPr marL="36000" marR="36000" marT="18000" marB="18000" anchor="b"/>
                </a:tc>
                <a:tc>
                  <a:txBody>
                    <a:bodyPr/>
                    <a:lstStyle/>
                    <a:p>
                      <a:pPr algn="r" fontAlgn="b"/>
                      <a:r>
                        <a:rPr lang="fi-FI" sz="1100" b="0" i="0" u="none" strike="noStrike" dirty="0">
                          <a:solidFill>
                            <a:srgbClr val="000000"/>
                          </a:solidFill>
                          <a:effectLst/>
                          <a:latin typeface="Calibri" panose="020F0502020204030204" pitchFamily="34" charset="0"/>
                        </a:rPr>
                        <a:t>5 168</a:t>
                      </a:r>
                    </a:p>
                  </a:txBody>
                  <a:tcPr marL="36000" marR="36000" marT="18000" marB="18000" anchor="b"/>
                </a:tc>
                <a:extLst>
                  <a:ext uri="{0D108BD9-81ED-4DB2-BD59-A6C34878D82A}">
                    <a16:rowId xmlns:a16="http://schemas.microsoft.com/office/drawing/2014/main" val="3974803430"/>
                  </a:ext>
                </a:extLst>
              </a:tr>
              <a:tr h="216000">
                <a:tc>
                  <a:txBody>
                    <a:bodyPr/>
                    <a:lstStyle/>
                    <a:p>
                      <a:pPr algn="l" fontAlgn="b"/>
                      <a:r>
                        <a:rPr lang="fi-FI" sz="1100" b="0" i="0" u="none" strike="noStrike">
                          <a:solidFill>
                            <a:srgbClr val="000000"/>
                          </a:solidFill>
                          <a:effectLst/>
                          <a:latin typeface="Calibri" panose="020F0502020204030204" pitchFamily="34" charset="0"/>
                        </a:rPr>
                        <a:t>Kuopio</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4 425</a:t>
                      </a:r>
                    </a:p>
                  </a:txBody>
                  <a:tcPr marL="36000" marR="36000" marT="18000" marB="18000" anchor="b"/>
                </a:tc>
                <a:tc>
                  <a:txBody>
                    <a:bodyPr/>
                    <a:lstStyle/>
                    <a:p>
                      <a:pPr algn="r" fontAlgn="b"/>
                      <a:r>
                        <a:rPr lang="fi-FI" sz="1100" b="0" i="0" u="none" strike="noStrike" dirty="0">
                          <a:solidFill>
                            <a:srgbClr val="000000"/>
                          </a:solidFill>
                          <a:effectLst/>
                          <a:latin typeface="Calibri" panose="020F0502020204030204" pitchFamily="34" charset="0"/>
                        </a:rPr>
                        <a:t>7 537</a:t>
                      </a:r>
                    </a:p>
                  </a:txBody>
                  <a:tcPr marL="36000" marR="36000" marT="18000" marB="18000" anchor="b"/>
                </a:tc>
                <a:extLst>
                  <a:ext uri="{0D108BD9-81ED-4DB2-BD59-A6C34878D82A}">
                    <a16:rowId xmlns:a16="http://schemas.microsoft.com/office/drawing/2014/main" val="3067569402"/>
                  </a:ext>
                </a:extLst>
              </a:tr>
              <a:tr h="216000">
                <a:tc>
                  <a:txBody>
                    <a:bodyPr/>
                    <a:lstStyle/>
                    <a:p>
                      <a:pPr algn="l" fontAlgn="b"/>
                      <a:r>
                        <a:rPr lang="fi-FI" sz="1100" b="0" i="0" u="none" strike="noStrike">
                          <a:solidFill>
                            <a:srgbClr val="000000"/>
                          </a:solidFill>
                          <a:effectLst/>
                          <a:latin typeface="Calibri" panose="020F0502020204030204" pitchFamily="34" charset="0"/>
                        </a:rPr>
                        <a:t>Lapinlahti</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4 662</a:t>
                      </a:r>
                    </a:p>
                  </a:txBody>
                  <a:tcPr marL="36000" marR="36000" marT="18000" marB="18000" anchor="b"/>
                </a:tc>
                <a:tc>
                  <a:txBody>
                    <a:bodyPr/>
                    <a:lstStyle/>
                    <a:p>
                      <a:pPr algn="r" fontAlgn="b"/>
                      <a:endParaRPr lang="fi-FI" sz="1100" b="0" i="0" u="none" strike="noStrike" dirty="0">
                        <a:solidFill>
                          <a:srgbClr val="000000"/>
                        </a:solidFill>
                        <a:effectLst/>
                        <a:latin typeface="Calibri" panose="020F0502020204030204" pitchFamily="34" charset="0"/>
                      </a:endParaRPr>
                    </a:p>
                  </a:txBody>
                  <a:tcPr marL="36000" marR="36000" marT="18000" marB="18000" anchor="b"/>
                </a:tc>
                <a:extLst>
                  <a:ext uri="{0D108BD9-81ED-4DB2-BD59-A6C34878D82A}">
                    <a16:rowId xmlns:a16="http://schemas.microsoft.com/office/drawing/2014/main" val="2088646452"/>
                  </a:ext>
                </a:extLst>
              </a:tr>
              <a:tr h="216000">
                <a:tc>
                  <a:txBody>
                    <a:bodyPr/>
                    <a:lstStyle/>
                    <a:p>
                      <a:pPr algn="l" fontAlgn="b"/>
                      <a:r>
                        <a:rPr lang="fi-FI" sz="1100" b="0" i="0" u="none" strike="noStrike">
                          <a:solidFill>
                            <a:srgbClr val="000000"/>
                          </a:solidFill>
                          <a:effectLst/>
                          <a:latin typeface="Calibri" panose="020F0502020204030204" pitchFamily="34" charset="0"/>
                        </a:rPr>
                        <a:t>Vesanto</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5 133</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4 689</a:t>
                      </a:r>
                    </a:p>
                  </a:txBody>
                  <a:tcPr marL="36000" marR="36000" marT="18000" marB="18000" anchor="b"/>
                </a:tc>
                <a:extLst>
                  <a:ext uri="{0D108BD9-81ED-4DB2-BD59-A6C34878D82A}">
                    <a16:rowId xmlns:a16="http://schemas.microsoft.com/office/drawing/2014/main" val="1672480816"/>
                  </a:ext>
                </a:extLst>
              </a:tr>
              <a:tr h="216000">
                <a:tc>
                  <a:txBody>
                    <a:bodyPr/>
                    <a:lstStyle/>
                    <a:p>
                      <a:pPr algn="l" fontAlgn="b"/>
                      <a:r>
                        <a:rPr lang="fi-FI" sz="1100" b="0" i="0" u="none" strike="noStrike">
                          <a:solidFill>
                            <a:srgbClr val="000000"/>
                          </a:solidFill>
                          <a:effectLst/>
                          <a:latin typeface="Calibri" panose="020F0502020204030204" pitchFamily="34" charset="0"/>
                        </a:rPr>
                        <a:t>Varkaus</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5 502</a:t>
                      </a:r>
                    </a:p>
                  </a:txBody>
                  <a:tcPr marL="36000" marR="36000" marT="18000" marB="18000" anchor="b"/>
                </a:tc>
                <a:tc>
                  <a:txBody>
                    <a:bodyPr/>
                    <a:lstStyle/>
                    <a:p>
                      <a:pPr algn="r" fontAlgn="b"/>
                      <a:r>
                        <a:rPr lang="fi-FI" sz="1100" b="0" i="0" u="none" strike="noStrike" dirty="0">
                          <a:solidFill>
                            <a:srgbClr val="000000"/>
                          </a:solidFill>
                          <a:effectLst/>
                          <a:latin typeface="Calibri" panose="020F0502020204030204" pitchFamily="34" charset="0"/>
                        </a:rPr>
                        <a:t>9 483</a:t>
                      </a:r>
                    </a:p>
                  </a:txBody>
                  <a:tcPr marL="36000" marR="36000" marT="18000" marB="18000" anchor="b"/>
                </a:tc>
                <a:extLst>
                  <a:ext uri="{0D108BD9-81ED-4DB2-BD59-A6C34878D82A}">
                    <a16:rowId xmlns:a16="http://schemas.microsoft.com/office/drawing/2014/main" val="2887043475"/>
                  </a:ext>
                </a:extLst>
              </a:tr>
            </a:tbl>
          </a:graphicData>
        </a:graphic>
      </p:graphicFrame>
      <p:sp>
        <p:nvSpPr>
          <p:cNvPr id="6" name="Tekstiruutu 5">
            <a:extLst>
              <a:ext uri="{FF2B5EF4-FFF2-40B4-BE49-F238E27FC236}">
                <a16:creationId xmlns:a16="http://schemas.microsoft.com/office/drawing/2014/main" id="{A0397463-E959-14C5-7D1C-D166B7F219BA}"/>
              </a:ext>
            </a:extLst>
          </p:cNvPr>
          <p:cNvSpPr txBox="1"/>
          <p:nvPr/>
        </p:nvSpPr>
        <p:spPr>
          <a:xfrm>
            <a:off x="0" y="6642556"/>
            <a:ext cx="7533861" cy="215444"/>
          </a:xfrm>
          <a:prstGeom prst="rect">
            <a:avLst/>
          </a:prstGeom>
          <a:noFill/>
        </p:spPr>
        <p:txBody>
          <a:bodyPr wrap="square" rtlCol="0">
            <a:spAutoFit/>
          </a:bodyPr>
          <a:lstStyle/>
          <a:p>
            <a:r>
              <a:rPr lang="fi-FI" sz="800" dirty="0"/>
              <a:t>Lähde: Kysely Pohjois-Savon kunnille maalis-huhtikuu 2024</a:t>
            </a:r>
          </a:p>
        </p:txBody>
      </p:sp>
      <p:sp>
        <p:nvSpPr>
          <p:cNvPr id="3" name="Tekstiruutu 2">
            <a:extLst>
              <a:ext uri="{FF2B5EF4-FFF2-40B4-BE49-F238E27FC236}">
                <a16:creationId xmlns:a16="http://schemas.microsoft.com/office/drawing/2014/main" id="{CA64D400-35B2-0431-D211-B6C3764910E6}"/>
              </a:ext>
            </a:extLst>
          </p:cNvPr>
          <p:cNvSpPr txBox="1"/>
          <p:nvPr/>
        </p:nvSpPr>
        <p:spPr>
          <a:xfrm>
            <a:off x="0" y="6492875"/>
            <a:ext cx="11365331" cy="215444"/>
          </a:xfrm>
          <a:prstGeom prst="rect">
            <a:avLst/>
          </a:prstGeom>
          <a:noFill/>
        </p:spPr>
        <p:txBody>
          <a:bodyPr wrap="square" rtlCol="0">
            <a:spAutoFit/>
          </a:bodyPr>
          <a:lstStyle/>
          <a:p>
            <a:r>
              <a:rPr lang="fi-FI" sz="800" dirty="0"/>
              <a:t>HUOM! Koonnista puuttuu Lapinlahden ja  Rautalammin kuntien konsernitiedot. Konsernitietojen väestösuhteutus (€/as.) on tehty Pohjois-Savon maakunnan tasolle ilman Lapinlahden ja Rautalammin väkilukua.</a:t>
            </a:r>
          </a:p>
        </p:txBody>
      </p:sp>
      <p:graphicFrame>
        <p:nvGraphicFramePr>
          <p:cNvPr id="4" name="Kaavio 3">
            <a:extLst>
              <a:ext uri="{FF2B5EF4-FFF2-40B4-BE49-F238E27FC236}">
                <a16:creationId xmlns:a16="http://schemas.microsoft.com/office/drawing/2014/main" id="{3D26F737-7F50-4BA3-A552-8809CFCC26E1}"/>
              </a:ext>
              <a:ext uri="{C183D7F6-B498-43B3-948B-1728B52AA6E4}">
                <adec:decorative xmlns:adec="http://schemas.microsoft.com/office/drawing/2017/decorative" val="1"/>
              </a:ext>
            </a:extLst>
          </p:cNvPr>
          <p:cNvGraphicFramePr>
            <a:graphicFrameLocks/>
          </p:cNvGraphicFramePr>
          <p:nvPr>
            <p:extLst>
              <p:ext uri="{D42A27DB-BD31-4B8C-83A1-F6EECF244321}">
                <p14:modId xmlns:p14="http://schemas.microsoft.com/office/powerpoint/2010/main" val="1306529162"/>
              </p:ext>
            </p:extLst>
          </p:nvPr>
        </p:nvGraphicFramePr>
        <p:xfrm>
          <a:off x="4257350" y="1583994"/>
          <a:ext cx="7347600" cy="47592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071677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Otsikko 1">
            <a:extLst>
              <a:ext uri="{FF2B5EF4-FFF2-40B4-BE49-F238E27FC236}">
                <a16:creationId xmlns:a16="http://schemas.microsoft.com/office/drawing/2014/main" id="{8E1BF388-D4F2-9847-AEE5-BC1111CF8AF7}"/>
              </a:ext>
            </a:extLst>
          </p:cNvPr>
          <p:cNvSpPr>
            <a:spLocks noGrp="1"/>
          </p:cNvSpPr>
          <p:nvPr>
            <p:ph type="title"/>
          </p:nvPr>
        </p:nvSpPr>
        <p:spPr>
          <a:xfrm>
            <a:off x="448456" y="365125"/>
            <a:ext cx="11288842" cy="1325563"/>
          </a:xfrm>
        </p:spPr>
        <p:txBody>
          <a:bodyPr>
            <a:normAutofit/>
          </a:bodyPr>
          <a:lstStyle/>
          <a:p>
            <a:r>
              <a:rPr lang="fi-FI" sz="3200" dirty="0"/>
              <a:t>Kuntien ja kuntakonsernien lainat ja vuokravastuut 31.12.2023 (€/as.)</a:t>
            </a:r>
          </a:p>
        </p:txBody>
      </p:sp>
      <p:pic>
        <p:nvPicPr>
          <p:cNvPr id="7" name="Kuva 6">
            <a:extLst>
              <a:ext uri="{FF2B5EF4-FFF2-40B4-BE49-F238E27FC236}">
                <a16:creationId xmlns:a16="http://schemas.microsoft.com/office/drawing/2014/main" id="{233DC356-48B9-8E47-86C0-F7011CFFEC98}"/>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9755943" y="6332259"/>
            <a:ext cx="2316136" cy="409184"/>
          </a:xfrm>
          <a:prstGeom prst="rect">
            <a:avLst/>
          </a:prstGeom>
        </p:spPr>
      </p:pic>
      <p:graphicFrame>
        <p:nvGraphicFramePr>
          <p:cNvPr id="3" name="Taulukko 2">
            <a:extLst>
              <a:ext uri="{FF2B5EF4-FFF2-40B4-BE49-F238E27FC236}">
                <a16:creationId xmlns:a16="http://schemas.microsoft.com/office/drawing/2014/main" id="{97030630-12DE-4771-8CAC-4E30512CC608}"/>
              </a:ext>
            </a:extLst>
          </p:cNvPr>
          <p:cNvGraphicFramePr>
            <a:graphicFrameLocks noGrp="1"/>
          </p:cNvGraphicFramePr>
          <p:nvPr>
            <p:extLst>
              <p:ext uri="{D42A27DB-BD31-4B8C-83A1-F6EECF244321}">
                <p14:modId xmlns:p14="http://schemas.microsoft.com/office/powerpoint/2010/main" val="2261068399"/>
              </p:ext>
            </p:extLst>
          </p:nvPr>
        </p:nvGraphicFramePr>
        <p:xfrm>
          <a:off x="450000" y="1659600"/>
          <a:ext cx="3492000" cy="4691280"/>
        </p:xfrm>
        <a:graphic>
          <a:graphicData uri="http://schemas.openxmlformats.org/drawingml/2006/table">
            <a:tbl>
              <a:tblPr firstRow="1" bandRow="1">
                <a:tableStyleId>{9D7B26C5-4107-4FEC-AEDC-1716B250A1EF}</a:tableStyleId>
              </a:tblPr>
              <a:tblGrid>
                <a:gridCol w="1152000">
                  <a:extLst>
                    <a:ext uri="{9D8B030D-6E8A-4147-A177-3AD203B41FA5}">
                      <a16:colId xmlns:a16="http://schemas.microsoft.com/office/drawing/2014/main" val="3004350186"/>
                    </a:ext>
                  </a:extLst>
                </a:gridCol>
                <a:gridCol w="1152000">
                  <a:extLst>
                    <a:ext uri="{9D8B030D-6E8A-4147-A177-3AD203B41FA5}">
                      <a16:colId xmlns:a16="http://schemas.microsoft.com/office/drawing/2014/main" val="2293088593"/>
                    </a:ext>
                  </a:extLst>
                </a:gridCol>
                <a:gridCol w="1188000">
                  <a:extLst>
                    <a:ext uri="{9D8B030D-6E8A-4147-A177-3AD203B41FA5}">
                      <a16:colId xmlns:a16="http://schemas.microsoft.com/office/drawing/2014/main" val="1383073497"/>
                    </a:ext>
                  </a:extLst>
                </a:gridCol>
              </a:tblGrid>
              <a:tr h="190500">
                <a:tc>
                  <a:txBody>
                    <a:bodyPr/>
                    <a:lstStyle/>
                    <a:p>
                      <a:pPr algn="l" fontAlgn="b"/>
                      <a:r>
                        <a:rPr lang="fi-FI" sz="1100" u="none" strike="noStrike" dirty="0">
                          <a:effectLst/>
                          <a:latin typeface="Calibri" panose="020F0502020204030204" pitchFamily="34" charset="0"/>
                          <a:cs typeface="Calibri" panose="020F0502020204030204" pitchFamily="34" charset="0"/>
                        </a:rPr>
                        <a:t>Kunta</a:t>
                      </a:r>
                      <a:endParaRPr lang="fi-FI" sz="1100" b="0" i="0" u="none" strike="noStrike" dirty="0">
                        <a:solidFill>
                          <a:srgbClr val="000000"/>
                        </a:solidFill>
                        <a:effectLst/>
                        <a:latin typeface="Calibri" panose="020F0502020204030204" pitchFamily="34" charset="0"/>
                        <a:cs typeface="Calibri" panose="020F0502020204030204" pitchFamily="34" charset="0"/>
                      </a:endParaRPr>
                    </a:p>
                  </a:txBody>
                  <a:tcPr marL="36000" marR="36000" marT="18000" marB="18000" anchor="b"/>
                </a:tc>
                <a:tc>
                  <a:txBody>
                    <a:bodyPr/>
                    <a:lstStyle/>
                    <a:p>
                      <a:pPr algn="r" fontAlgn="b"/>
                      <a:r>
                        <a:rPr lang="fi-FI" sz="1100" u="none" strike="noStrike" dirty="0">
                          <a:effectLst/>
                          <a:latin typeface="Calibri" panose="020F0502020204030204" pitchFamily="34" charset="0"/>
                          <a:cs typeface="Calibri" panose="020F0502020204030204" pitchFamily="34" charset="0"/>
                        </a:rPr>
                        <a:t>Kunnan lainat ja </a:t>
                      </a:r>
                    </a:p>
                    <a:p>
                      <a:pPr algn="r" fontAlgn="b"/>
                      <a:r>
                        <a:rPr lang="fi-FI" sz="1100" u="none" strike="noStrike" dirty="0">
                          <a:effectLst/>
                          <a:latin typeface="Calibri" panose="020F0502020204030204" pitchFamily="34" charset="0"/>
                          <a:cs typeface="Calibri" panose="020F0502020204030204" pitchFamily="34" charset="0"/>
                        </a:rPr>
                        <a:t>vuokravastuut</a:t>
                      </a:r>
                      <a:endParaRPr lang="fi-FI" sz="1100" b="0" i="0" u="none" strike="noStrike" dirty="0">
                        <a:solidFill>
                          <a:srgbClr val="000000"/>
                        </a:solidFill>
                        <a:effectLst/>
                        <a:latin typeface="Calibri" panose="020F0502020204030204" pitchFamily="34" charset="0"/>
                        <a:cs typeface="Calibri" panose="020F0502020204030204" pitchFamily="34" charset="0"/>
                      </a:endParaRPr>
                    </a:p>
                  </a:txBody>
                  <a:tcPr marL="36000" marR="36000" marT="18000" marB="18000" anchor="b"/>
                </a:tc>
                <a:tc>
                  <a:txBody>
                    <a:bodyPr/>
                    <a:lstStyle/>
                    <a:p>
                      <a:pPr algn="r" fontAlgn="b"/>
                      <a:r>
                        <a:rPr lang="fi-FI" sz="1100" u="none" strike="noStrike" dirty="0">
                          <a:effectLst/>
                          <a:latin typeface="Calibri" panose="020F0502020204030204" pitchFamily="34" charset="0"/>
                          <a:cs typeface="Calibri" panose="020F0502020204030204" pitchFamily="34" charset="0"/>
                        </a:rPr>
                        <a:t>Konsernin lainat ja </a:t>
                      </a:r>
                    </a:p>
                    <a:p>
                      <a:pPr algn="r" fontAlgn="b"/>
                      <a:r>
                        <a:rPr lang="fi-FI" sz="1100" u="none" strike="noStrike" dirty="0">
                          <a:effectLst/>
                          <a:latin typeface="Calibri" panose="020F0502020204030204" pitchFamily="34" charset="0"/>
                          <a:cs typeface="Calibri" panose="020F0502020204030204" pitchFamily="34" charset="0"/>
                        </a:rPr>
                        <a:t>vuokravastuut</a:t>
                      </a:r>
                      <a:endParaRPr lang="fi-FI" sz="1100" b="0" i="0" u="none" strike="noStrike" dirty="0">
                        <a:solidFill>
                          <a:srgbClr val="000000"/>
                        </a:solidFill>
                        <a:effectLst/>
                        <a:latin typeface="Calibri" panose="020F0502020204030204" pitchFamily="34" charset="0"/>
                        <a:cs typeface="Calibri" panose="020F0502020204030204" pitchFamily="34" charset="0"/>
                      </a:endParaRPr>
                    </a:p>
                  </a:txBody>
                  <a:tcPr marL="36000" marR="36000" marT="18000" marB="18000" anchor="b"/>
                </a:tc>
                <a:extLst>
                  <a:ext uri="{0D108BD9-81ED-4DB2-BD59-A6C34878D82A}">
                    <a16:rowId xmlns:a16="http://schemas.microsoft.com/office/drawing/2014/main" val="522220737"/>
                  </a:ext>
                </a:extLst>
              </a:tr>
              <a:tr h="216000">
                <a:tc>
                  <a:txBody>
                    <a:bodyPr/>
                    <a:lstStyle/>
                    <a:p>
                      <a:pPr algn="l" fontAlgn="b"/>
                      <a:r>
                        <a:rPr lang="fi-FI" sz="1100" b="0" i="0" u="none" strike="noStrike" dirty="0">
                          <a:solidFill>
                            <a:srgbClr val="000000"/>
                          </a:solidFill>
                          <a:effectLst/>
                          <a:latin typeface="Calibri" panose="020F0502020204030204" pitchFamily="34" charset="0"/>
                        </a:rPr>
                        <a:t>Tuusniemi</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1 575</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1 888</a:t>
                      </a:r>
                    </a:p>
                  </a:txBody>
                  <a:tcPr marL="36000" marR="36000" marT="18000" marB="18000" anchor="b"/>
                </a:tc>
                <a:extLst>
                  <a:ext uri="{0D108BD9-81ED-4DB2-BD59-A6C34878D82A}">
                    <a16:rowId xmlns:a16="http://schemas.microsoft.com/office/drawing/2014/main" val="966660261"/>
                  </a:ext>
                </a:extLst>
              </a:tr>
              <a:tr h="216000">
                <a:tc>
                  <a:txBody>
                    <a:bodyPr/>
                    <a:lstStyle/>
                    <a:p>
                      <a:pPr algn="l" fontAlgn="b"/>
                      <a:r>
                        <a:rPr lang="fi-FI" sz="1100" b="0" i="0" u="none" strike="noStrike">
                          <a:solidFill>
                            <a:srgbClr val="000000"/>
                          </a:solidFill>
                          <a:effectLst/>
                          <a:latin typeface="Calibri" panose="020F0502020204030204" pitchFamily="34" charset="0"/>
                        </a:rPr>
                        <a:t>Vieremä</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1 601</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5 749</a:t>
                      </a:r>
                    </a:p>
                  </a:txBody>
                  <a:tcPr marL="36000" marR="36000" marT="18000" marB="18000" anchor="b"/>
                </a:tc>
                <a:extLst>
                  <a:ext uri="{0D108BD9-81ED-4DB2-BD59-A6C34878D82A}">
                    <a16:rowId xmlns:a16="http://schemas.microsoft.com/office/drawing/2014/main" val="624868664"/>
                  </a:ext>
                </a:extLst>
              </a:tr>
              <a:tr h="216000">
                <a:tc>
                  <a:txBody>
                    <a:bodyPr/>
                    <a:lstStyle/>
                    <a:p>
                      <a:pPr algn="l" fontAlgn="b"/>
                      <a:r>
                        <a:rPr lang="fi-FI" sz="1100" b="0" i="0" u="none" strike="noStrike">
                          <a:solidFill>
                            <a:srgbClr val="000000"/>
                          </a:solidFill>
                          <a:effectLst/>
                          <a:latin typeface="Calibri" panose="020F0502020204030204" pitchFamily="34" charset="0"/>
                        </a:rPr>
                        <a:t>Leppävirta</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1 663</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2 951</a:t>
                      </a:r>
                    </a:p>
                  </a:txBody>
                  <a:tcPr marL="36000" marR="36000" marT="18000" marB="18000" anchor="b"/>
                </a:tc>
                <a:extLst>
                  <a:ext uri="{0D108BD9-81ED-4DB2-BD59-A6C34878D82A}">
                    <a16:rowId xmlns:a16="http://schemas.microsoft.com/office/drawing/2014/main" val="1179685345"/>
                  </a:ext>
                </a:extLst>
              </a:tr>
              <a:tr h="216000">
                <a:tc>
                  <a:txBody>
                    <a:bodyPr/>
                    <a:lstStyle/>
                    <a:p>
                      <a:pPr algn="l" fontAlgn="b"/>
                      <a:r>
                        <a:rPr lang="fi-FI" sz="1100" b="0" i="0" u="none" strike="noStrike">
                          <a:solidFill>
                            <a:srgbClr val="000000"/>
                          </a:solidFill>
                          <a:effectLst/>
                          <a:latin typeface="Calibri" panose="020F0502020204030204" pitchFamily="34" charset="0"/>
                        </a:rPr>
                        <a:t>Sonkajärvi</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1 931</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2 874</a:t>
                      </a:r>
                    </a:p>
                  </a:txBody>
                  <a:tcPr marL="36000" marR="36000" marT="18000" marB="18000" anchor="b"/>
                </a:tc>
                <a:extLst>
                  <a:ext uri="{0D108BD9-81ED-4DB2-BD59-A6C34878D82A}">
                    <a16:rowId xmlns:a16="http://schemas.microsoft.com/office/drawing/2014/main" val="3443469710"/>
                  </a:ext>
                </a:extLst>
              </a:tr>
              <a:tr h="216000">
                <a:tc>
                  <a:txBody>
                    <a:bodyPr/>
                    <a:lstStyle/>
                    <a:p>
                      <a:pPr algn="l" fontAlgn="b"/>
                      <a:r>
                        <a:rPr lang="fi-FI" sz="1100" b="0" i="0" u="none" strike="noStrike">
                          <a:solidFill>
                            <a:srgbClr val="000000"/>
                          </a:solidFill>
                          <a:effectLst/>
                          <a:latin typeface="Calibri" panose="020F0502020204030204" pitchFamily="34" charset="0"/>
                        </a:rPr>
                        <a:t>Pielavesi</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2 496</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3 671</a:t>
                      </a:r>
                    </a:p>
                  </a:txBody>
                  <a:tcPr marL="36000" marR="36000" marT="18000" marB="18000" anchor="b"/>
                </a:tc>
                <a:extLst>
                  <a:ext uri="{0D108BD9-81ED-4DB2-BD59-A6C34878D82A}">
                    <a16:rowId xmlns:a16="http://schemas.microsoft.com/office/drawing/2014/main" val="358810652"/>
                  </a:ext>
                </a:extLst>
              </a:tr>
              <a:tr h="216000">
                <a:tc>
                  <a:txBody>
                    <a:bodyPr/>
                    <a:lstStyle/>
                    <a:p>
                      <a:pPr algn="l" fontAlgn="b"/>
                      <a:r>
                        <a:rPr lang="fi-FI" sz="1100" b="0" i="0" u="none" strike="noStrike">
                          <a:solidFill>
                            <a:srgbClr val="000000"/>
                          </a:solidFill>
                          <a:effectLst/>
                          <a:latin typeface="Calibri" panose="020F0502020204030204" pitchFamily="34" charset="0"/>
                        </a:rPr>
                        <a:t>Keitele</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3 104</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5 188</a:t>
                      </a:r>
                    </a:p>
                  </a:txBody>
                  <a:tcPr marL="36000" marR="36000" marT="18000" marB="18000" anchor="b"/>
                </a:tc>
                <a:extLst>
                  <a:ext uri="{0D108BD9-81ED-4DB2-BD59-A6C34878D82A}">
                    <a16:rowId xmlns:a16="http://schemas.microsoft.com/office/drawing/2014/main" val="2143731225"/>
                  </a:ext>
                </a:extLst>
              </a:tr>
              <a:tr h="216000">
                <a:tc>
                  <a:txBody>
                    <a:bodyPr/>
                    <a:lstStyle/>
                    <a:p>
                      <a:pPr algn="l" fontAlgn="b"/>
                      <a:r>
                        <a:rPr lang="fi-FI" sz="1100" b="0" i="0" u="none" strike="noStrike">
                          <a:solidFill>
                            <a:srgbClr val="000000"/>
                          </a:solidFill>
                          <a:effectLst/>
                          <a:latin typeface="Calibri" panose="020F0502020204030204" pitchFamily="34" charset="0"/>
                        </a:rPr>
                        <a:t>Tervo</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3 239</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5 619</a:t>
                      </a:r>
                    </a:p>
                  </a:txBody>
                  <a:tcPr marL="36000" marR="36000" marT="18000" marB="18000" anchor="b"/>
                </a:tc>
                <a:extLst>
                  <a:ext uri="{0D108BD9-81ED-4DB2-BD59-A6C34878D82A}">
                    <a16:rowId xmlns:a16="http://schemas.microsoft.com/office/drawing/2014/main" val="3215824613"/>
                  </a:ext>
                </a:extLst>
              </a:tr>
              <a:tr h="216000">
                <a:tc>
                  <a:txBody>
                    <a:bodyPr/>
                    <a:lstStyle/>
                    <a:p>
                      <a:pPr algn="l" fontAlgn="b"/>
                      <a:r>
                        <a:rPr lang="fi-FI" sz="1100" b="0" i="0" u="none" strike="noStrike">
                          <a:solidFill>
                            <a:srgbClr val="000000"/>
                          </a:solidFill>
                          <a:effectLst/>
                          <a:latin typeface="Calibri" panose="020F0502020204030204" pitchFamily="34" charset="0"/>
                        </a:rPr>
                        <a:t>Kaavi</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3 245</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4 183</a:t>
                      </a:r>
                    </a:p>
                  </a:txBody>
                  <a:tcPr marL="36000" marR="36000" marT="18000" marB="18000" anchor="b"/>
                </a:tc>
                <a:extLst>
                  <a:ext uri="{0D108BD9-81ED-4DB2-BD59-A6C34878D82A}">
                    <a16:rowId xmlns:a16="http://schemas.microsoft.com/office/drawing/2014/main" val="242780180"/>
                  </a:ext>
                </a:extLst>
              </a:tr>
              <a:tr h="216000">
                <a:tc>
                  <a:txBody>
                    <a:bodyPr/>
                    <a:lstStyle/>
                    <a:p>
                      <a:pPr algn="l" fontAlgn="b"/>
                      <a:r>
                        <a:rPr lang="fi-FI" sz="1100" b="0" i="0" u="none" strike="noStrike">
                          <a:solidFill>
                            <a:srgbClr val="000000"/>
                          </a:solidFill>
                          <a:effectLst/>
                          <a:latin typeface="Calibri" panose="020F0502020204030204" pitchFamily="34" charset="0"/>
                        </a:rPr>
                        <a:t>Suonenjoki</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3 317</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5 962</a:t>
                      </a:r>
                    </a:p>
                  </a:txBody>
                  <a:tcPr marL="36000" marR="36000" marT="18000" marB="18000" anchor="b"/>
                </a:tc>
                <a:extLst>
                  <a:ext uri="{0D108BD9-81ED-4DB2-BD59-A6C34878D82A}">
                    <a16:rowId xmlns:a16="http://schemas.microsoft.com/office/drawing/2014/main" val="308097263"/>
                  </a:ext>
                </a:extLst>
              </a:tr>
              <a:tr h="216000">
                <a:tc>
                  <a:txBody>
                    <a:bodyPr/>
                    <a:lstStyle/>
                    <a:p>
                      <a:pPr algn="l" fontAlgn="b"/>
                      <a:r>
                        <a:rPr lang="fi-FI" sz="1100" b="0" i="0" u="none" strike="noStrike">
                          <a:solidFill>
                            <a:srgbClr val="000000"/>
                          </a:solidFill>
                          <a:effectLst/>
                          <a:latin typeface="Calibri" panose="020F0502020204030204" pitchFamily="34" charset="0"/>
                        </a:rPr>
                        <a:t>Rautalampi</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3 404</a:t>
                      </a:r>
                    </a:p>
                  </a:txBody>
                  <a:tcPr marL="36000" marR="36000" marT="18000" marB="18000" anchor="b"/>
                </a:tc>
                <a:tc>
                  <a:txBody>
                    <a:bodyPr/>
                    <a:lstStyle/>
                    <a:p>
                      <a:pPr algn="r" fontAlgn="b"/>
                      <a:endParaRPr lang="fi-FI" sz="1100" b="0" i="0" u="none" strike="noStrike" dirty="0">
                        <a:solidFill>
                          <a:srgbClr val="000000"/>
                        </a:solidFill>
                        <a:effectLst/>
                        <a:latin typeface="Calibri" panose="020F0502020204030204" pitchFamily="34" charset="0"/>
                      </a:endParaRPr>
                    </a:p>
                  </a:txBody>
                  <a:tcPr marL="36000" marR="36000" marT="18000" marB="18000" anchor="b"/>
                </a:tc>
                <a:extLst>
                  <a:ext uri="{0D108BD9-81ED-4DB2-BD59-A6C34878D82A}">
                    <a16:rowId xmlns:a16="http://schemas.microsoft.com/office/drawing/2014/main" val="1970243140"/>
                  </a:ext>
                </a:extLst>
              </a:tr>
              <a:tr h="216000">
                <a:tc>
                  <a:txBody>
                    <a:bodyPr/>
                    <a:lstStyle/>
                    <a:p>
                      <a:pPr algn="l" fontAlgn="b"/>
                      <a:r>
                        <a:rPr lang="fi-FI" sz="1100" b="0" i="0" u="none" strike="noStrike">
                          <a:solidFill>
                            <a:srgbClr val="000000"/>
                          </a:solidFill>
                          <a:effectLst/>
                          <a:latin typeface="Calibri" panose="020F0502020204030204" pitchFamily="34" charset="0"/>
                        </a:rPr>
                        <a:t>Kiuruvesi</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3 461</a:t>
                      </a:r>
                    </a:p>
                  </a:txBody>
                  <a:tcPr marL="36000" marR="36000" marT="18000" marB="18000" anchor="b"/>
                </a:tc>
                <a:tc>
                  <a:txBody>
                    <a:bodyPr/>
                    <a:lstStyle/>
                    <a:p>
                      <a:pPr algn="r" fontAlgn="b"/>
                      <a:r>
                        <a:rPr lang="fi-FI" sz="1100" b="0" i="0" u="none" strike="noStrike" dirty="0">
                          <a:solidFill>
                            <a:srgbClr val="000000"/>
                          </a:solidFill>
                          <a:effectLst/>
                          <a:latin typeface="Calibri" panose="020F0502020204030204" pitchFamily="34" charset="0"/>
                        </a:rPr>
                        <a:t>4 569</a:t>
                      </a:r>
                    </a:p>
                  </a:txBody>
                  <a:tcPr marL="36000" marR="36000" marT="18000" marB="18000" anchor="b"/>
                </a:tc>
                <a:extLst>
                  <a:ext uri="{0D108BD9-81ED-4DB2-BD59-A6C34878D82A}">
                    <a16:rowId xmlns:a16="http://schemas.microsoft.com/office/drawing/2014/main" val="1448596292"/>
                  </a:ext>
                </a:extLst>
              </a:tr>
              <a:tr h="216000">
                <a:tc>
                  <a:txBody>
                    <a:bodyPr/>
                    <a:lstStyle/>
                    <a:p>
                      <a:pPr algn="l" fontAlgn="b"/>
                      <a:r>
                        <a:rPr lang="fi-FI" sz="1100" b="0" i="0" u="none" strike="noStrike">
                          <a:solidFill>
                            <a:srgbClr val="000000"/>
                          </a:solidFill>
                          <a:effectLst/>
                          <a:latin typeface="Calibri" panose="020F0502020204030204" pitchFamily="34" charset="0"/>
                        </a:rPr>
                        <a:t>Rautavaara</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3 754</a:t>
                      </a:r>
                    </a:p>
                  </a:txBody>
                  <a:tcPr marL="36000" marR="36000" marT="18000" marB="18000" anchor="b"/>
                </a:tc>
                <a:tc>
                  <a:txBody>
                    <a:bodyPr/>
                    <a:lstStyle/>
                    <a:p>
                      <a:pPr algn="r" fontAlgn="b"/>
                      <a:r>
                        <a:rPr lang="fi-FI" sz="1100" b="0" i="0" u="none" strike="noStrike" dirty="0">
                          <a:solidFill>
                            <a:srgbClr val="000000"/>
                          </a:solidFill>
                          <a:effectLst/>
                          <a:latin typeface="Calibri" panose="020F0502020204030204" pitchFamily="34" charset="0"/>
                        </a:rPr>
                        <a:t>4 529</a:t>
                      </a:r>
                    </a:p>
                  </a:txBody>
                  <a:tcPr marL="36000" marR="36000" marT="18000" marB="18000" anchor="b"/>
                </a:tc>
                <a:extLst>
                  <a:ext uri="{0D108BD9-81ED-4DB2-BD59-A6C34878D82A}">
                    <a16:rowId xmlns:a16="http://schemas.microsoft.com/office/drawing/2014/main" val="1484351715"/>
                  </a:ext>
                </a:extLst>
              </a:tr>
              <a:tr h="216000">
                <a:tc>
                  <a:txBody>
                    <a:bodyPr/>
                    <a:lstStyle/>
                    <a:p>
                      <a:pPr algn="l" fontAlgn="b"/>
                      <a:r>
                        <a:rPr lang="fi-FI" sz="1100" b="0" i="0" u="none" strike="noStrike">
                          <a:solidFill>
                            <a:srgbClr val="000000"/>
                          </a:solidFill>
                          <a:effectLst/>
                          <a:latin typeface="Calibri" panose="020F0502020204030204" pitchFamily="34" charset="0"/>
                        </a:rPr>
                        <a:t>Joroinen</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3 817</a:t>
                      </a:r>
                    </a:p>
                  </a:txBody>
                  <a:tcPr marL="36000" marR="36000" marT="18000" marB="18000" anchor="b"/>
                </a:tc>
                <a:tc>
                  <a:txBody>
                    <a:bodyPr/>
                    <a:lstStyle/>
                    <a:p>
                      <a:pPr algn="r" fontAlgn="b"/>
                      <a:r>
                        <a:rPr lang="fi-FI" sz="1100" b="0" i="0" u="none" strike="noStrike" dirty="0">
                          <a:solidFill>
                            <a:srgbClr val="000000"/>
                          </a:solidFill>
                          <a:effectLst/>
                          <a:latin typeface="Calibri" panose="020F0502020204030204" pitchFamily="34" charset="0"/>
                        </a:rPr>
                        <a:t>4 957</a:t>
                      </a:r>
                    </a:p>
                  </a:txBody>
                  <a:tcPr marL="36000" marR="36000" marT="18000" marB="18000" anchor="b"/>
                </a:tc>
                <a:extLst>
                  <a:ext uri="{0D108BD9-81ED-4DB2-BD59-A6C34878D82A}">
                    <a16:rowId xmlns:a16="http://schemas.microsoft.com/office/drawing/2014/main" val="1855551544"/>
                  </a:ext>
                </a:extLst>
              </a:tr>
              <a:tr h="216000">
                <a:tc>
                  <a:txBody>
                    <a:bodyPr/>
                    <a:lstStyle/>
                    <a:p>
                      <a:pPr algn="l" fontAlgn="b"/>
                      <a:r>
                        <a:rPr lang="fi-FI" sz="1100" b="0" i="0" u="none" strike="noStrike">
                          <a:solidFill>
                            <a:srgbClr val="000000"/>
                          </a:solidFill>
                          <a:effectLst/>
                          <a:latin typeface="Calibri" panose="020F0502020204030204" pitchFamily="34" charset="0"/>
                        </a:rPr>
                        <a:t>Iisalmi</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4 417</a:t>
                      </a:r>
                    </a:p>
                  </a:txBody>
                  <a:tcPr marL="36000" marR="36000" marT="18000" marB="18000" anchor="b"/>
                </a:tc>
                <a:tc>
                  <a:txBody>
                    <a:bodyPr/>
                    <a:lstStyle/>
                    <a:p>
                      <a:pPr algn="r" fontAlgn="b"/>
                      <a:r>
                        <a:rPr lang="fi-FI" sz="1100" b="0" i="0" u="none" strike="noStrike" dirty="0">
                          <a:solidFill>
                            <a:srgbClr val="000000"/>
                          </a:solidFill>
                          <a:effectLst/>
                          <a:latin typeface="Calibri" panose="020F0502020204030204" pitchFamily="34" charset="0"/>
                        </a:rPr>
                        <a:t>6 182</a:t>
                      </a:r>
                    </a:p>
                  </a:txBody>
                  <a:tcPr marL="36000" marR="36000" marT="18000" marB="18000" anchor="b"/>
                </a:tc>
                <a:extLst>
                  <a:ext uri="{0D108BD9-81ED-4DB2-BD59-A6C34878D82A}">
                    <a16:rowId xmlns:a16="http://schemas.microsoft.com/office/drawing/2014/main" val="1368233195"/>
                  </a:ext>
                </a:extLst>
              </a:tr>
              <a:tr h="216000">
                <a:tc>
                  <a:txBody>
                    <a:bodyPr/>
                    <a:lstStyle/>
                    <a:p>
                      <a:pPr algn="l" fontAlgn="b"/>
                      <a:r>
                        <a:rPr lang="fi-FI" sz="1100" b="0" i="0" u="none" strike="noStrike">
                          <a:solidFill>
                            <a:srgbClr val="000000"/>
                          </a:solidFill>
                          <a:effectLst/>
                          <a:latin typeface="Calibri" panose="020F0502020204030204" pitchFamily="34" charset="0"/>
                        </a:rPr>
                        <a:t>Pohjois-Savo</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4 725</a:t>
                      </a:r>
                    </a:p>
                  </a:txBody>
                  <a:tcPr marL="36000" marR="36000" marT="18000" marB="18000" anchor="b"/>
                </a:tc>
                <a:tc>
                  <a:txBody>
                    <a:bodyPr/>
                    <a:lstStyle/>
                    <a:p>
                      <a:pPr algn="r" fontAlgn="b"/>
                      <a:r>
                        <a:rPr lang="fi-FI" sz="1100" b="0" i="0" u="none" strike="noStrike" dirty="0">
                          <a:solidFill>
                            <a:srgbClr val="000000"/>
                          </a:solidFill>
                          <a:effectLst/>
                          <a:latin typeface="Calibri" panose="020F0502020204030204" pitchFamily="34" charset="0"/>
                        </a:rPr>
                        <a:t>7 765</a:t>
                      </a:r>
                    </a:p>
                  </a:txBody>
                  <a:tcPr marL="36000" marR="36000" marT="18000" marB="18000" anchor="b"/>
                </a:tc>
                <a:extLst>
                  <a:ext uri="{0D108BD9-81ED-4DB2-BD59-A6C34878D82A}">
                    <a16:rowId xmlns:a16="http://schemas.microsoft.com/office/drawing/2014/main" val="3572580278"/>
                  </a:ext>
                </a:extLst>
              </a:tr>
              <a:tr h="216000">
                <a:tc>
                  <a:txBody>
                    <a:bodyPr/>
                    <a:lstStyle/>
                    <a:p>
                      <a:pPr algn="l" fontAlgn="b"/>
                      <a:r>
                        <a:rPr lang="fi-FI" sz="1100" b="0" i="0" u="none" strike="noStrike">
                          <a:solidFill>
                            <a:srgbClr val="000000"/>
                          </a:solidFill>
                          <a:effectLst/>
                          <a:latin typeface="Calibri" panose="020F0502020204030204" pitchFamily="34" charset="0"/>
                        </a:rPr>
                        <a:t>Lapinlahti</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4 732</a:t>
                      </a:r>
                    </a:p>
                  </a:txBody>
                  <a:tcPr marL="36000" marR="36000" marT="18000" marB="18000" anchor="b"/>
                </a:tc>
                <a:tc>
                  <a:txBody>
                    <a:bodyPr/>
                    <a:lstStyle/>
                    <a:p>
                      <a:pPr algn="r" fontAlgn="b"/>
                      <a:endParaRPr lang="fi-FI" sz="1100" b="0" i="0" u="none" strike="noStrike" dirty="0">
                        <a:solidFill>
                          <a:srgbClr val="000000"/>
                        </a:solidFill>
                        <a:effectLst/>
                        <a:latin typeface="Calibri" panose="020F0502020204030204" pitchFamily="34" charset="0"/>
                      </a:endParaRPr>
                    </a:p>
                  </a:txBody>
                  <a:tcPr marL="36000" marR="36000" marT="18000" marB="18000" anchor="b"/>
                </a:tc>
                <a:extLst>
                  <a:ext uri="{0D108BD9-81ED-4DB2-BD59-A6C34878D82A}">
                    <a16:rowId xmlns:a16="http://schemas.microsoft.com/office/drawing/2014/main" val="43907072"/>
                  </a:ext>
                </a:extLst>
              </a:tr>
              <a:tr h="216000">
                <a:tc>
                  <a:txBody>
                    <a:bodyPr/>
                    <a:lstStyle/>
                    <a:p>
                      <a:pPr algn="l" fontAlgn="b"/>
                      <a:r>
                        <a:rPr lang="fi-FI" sz="1100" b="0" i="0" u="none" strike="noStrike">
                          <a:solidFill>
                            <a:srgbClr val="000000"/>
                          </a:solidFill>
                          <a:effectLst/>
                          <a:latin typeface="Calibri" panose="020F0502020204030204" pitchFamily="34" charset="0"/>
                        </a:rPr>
                        <a:t>Kuopio</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5 049</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8 851</a:t>
                      </a:r>
                    </a:p>
                  </a:txBody>
                  <a:tcPr marL="36000" marR="36000" marT="18000" marB="18000" anchor="b"/>
                </a:tc>
                <a:extLst>
                  <a:ext uri="{0D108BD9-81ED-4DB2-BD59-A6C34878D82A}">
                    <a16:rowId xmlns:a16="http://schemas.microsoft.com/office/drawing/2014/main" val="2389553055"/>
                  </a:ext>
                </a:extLst>
              </a:tr>
              <a:tr h="216000">
                <a:tc>
                  <a:txBody>
                    <a:bodyPr/>
                    <a:lstStyle/>
                    <a:p>
                      <a:pPr algn="l" fontAlgn="b"/>
                      <a:r>
                        <a:rPr lang="fi-FI" sz="1100" b="0" i="0" u="none" strike="noStrike">
                          <a:solidFill>
                            <a:srgbClr val="000000"/>
                          </a:solidFill>
                          <a:effectLst/>
                          <a:latin typeface="Calibri" panose="020F0502020204030204" pitchFamily="34" charset="0"/>
                        </a:rPr>
                        <a:t>Siilinjärvi</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5 415</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7 487</a:t>
                      </a:r>
                    </a:p>
                  </a:txBody>
                  <a:tcPr marL="36000" marR="36000" marT="18000" marB="18000" anchor="b"/>
                </a:tc>
                <a:extLst>
                  <a:ext uri="{0D108BD9-81ED-4DB2-BD59-A6C34878D82A}">
                    <a16:rowId xmlns:a16="http://schemas.microsoft.com/office/drawing/2014/main" val="1975036278"/>
                  </a:ext>
                </a:extLst>
              </a:tr>
              <a:tr h="216000">
                <a:tc>
                  <a:txBody>
                    <a:bodyPr/>
                    <a:lstStyle/>
                    <a:p>
                      <a:pPr algn="l" fontAlgn="b"/>
                      <a:r>
                        <a:rPr lang="fi-FI" sz="1100" b="0" i="0" u="none" strike="noStrike">
                          <a:solidFill>
                            <a:srgbClr val="000000"/>
                          </a:solidFill>
                          <a:effectLst/>
                          <a:latin typeface="Calibri" panose="020F0502020204030204" pitchFamily="34" charset="0"/>
                        </a:rPr>
                        <a:t>Vesanto</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6 537</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7 785</a:t>
                      </a:r>
                    </a:p>
                  </a:txBody>
                  <a:tcPr marL="36000" marR="36000" marT="18000" marB="18000" anchor="b"/>
                </a:tc>
                <a:extLst>
                  <a:ext uri="{0D108BD9-81ED-4DB2-BD59-A6C34878D82A}">
                    <a16:rowId xmlns:a16="http://schemas.microsoft.com/office/drawing/2014/main" val="2249677455"/>
                  </a:ext>
                </a:extLst>
              </a:tr>
              <a:tr h="216000">
                <a:tc>
                  <a:txBody>
                    <a:bodyPr/>
                    <a:lstStyle/>
                    <a:p>
                      <a:pPr algn="l" fontAlgn="b"/>
                      <a:r>
                        <a:rPr lang="fi-FI" sz="1100" b="0" i="0" u="none" strike="noStrike">
                          <a:solidFill>
                            <a:srgbClr val="000000"/>
                          </a:solidFill>
                          <a:effectLst/>
                          <a:latin typeface="Calibri" panose="020F0502020204030204" pitchFamily="34" charset="0"/>
                        </a:rPr>
                        <a:t>Varkaus</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7 381</a:t>
                      </a:r>
                    </a:p>
                  </a:txBody>
                  <a:tcPr marL="36000" marR="36000" marT="18000" marB="18000" anchor="b"/>
                </a:tc>
                <a:tc>
                  <a:txBody>
                    <a:bodyPr/>
                    <a:lstStyle/>
                    <a:p>
                      <a:pPr algn="r" fontAlgn="b"/>
                      <a:r>
                        <a:rPr lang="fi-FI" sz="1100" b="0" i="0" u="none" strike="noStrike" dirty="0">
                          <a:solidFill>
                            <a:srgbClr val="000000"/>
                          </a:solidFill>
                          <a:effectLst/>
                          <a:latin typeface="Calibri" panose="020F0502020204030204" pitchFamily="34" charset="0"/>
                        </a:rPr>
                        <a:t>11 701</a:t>
                      </a:r>
                    </a:p>
                  </a:txBody>
                  <a:tcPr marL="36000" marR="36000" marT="18000" marB="18000" anchor="b"/>
                </a:tc>
                <a:extLst>
                  <a:ext uri="{0D108BD9-81ED-4DB2-BD59-A6C34878D82A}">
                    <a16:rowId xmlns:a16="http://schemas.microsoft.com/office/drawing/2014/main" val="3768861257"/>
                  </a:ext>
                </a:extLst>
              </a:tr>
            </a:tbl>
          </a:graphicData>
        </a:graphic>
      </p:graphicFrame>
      <p:sp>
        <p:nvSpPr>
          <p:cNvPr id="2" name="Tekstiruutu 1">
            <a:extLst>
              <a:ext uri="{FF2B5EF4-FFF2-40B4-BE49-F238E27FC236}">
                <a16:creationId xmlns:a16="http://schemas.microsoft.com/office/drawing/2014/main" id="{3328FBA8-6671-8467-3B54-75A607DEFCFD}"/>
              </a:ext>
            </a:extLst>
          </p:cNvPr>
          <p:cNvSpPr txBox="1"/>
          <p:nvPr/>
        </p:nvSpPr>
        <p:spPr>
          <a:xfrm>
            <a:off x="0" y="6642556"/>
            <a:ext cx="7533861" cy="215444"/>
          </a:xfrm>
          <a:prstGeom prst="rect">
            <a:avLst/>
          </a:prstGeom>
          <a:noFill/>
        </p:spPr>
        <p:txBody>
          <a:bodyPr wrap="square" rtlCol="0">
            <a:spAutoFit/>
          </a:bodyPr>
          <a:lstStyle/>
          <a:p>
            <a:r>
              <a:rPr lang="fi-FI" sz="800" dirty="0"/>
              <a:t>Lähde: Kysely Pohjois-Savon kunnille maalis-huhtikuu 2024</a:t>
            </a:r>
          </a:p>
        </p:txBody>
      </p:sp>
      <p:sp>
        <p:nvSpPr>
          <p:cNvPr id="4" name="Tekstiruutu 3">
            <a:extLst>
              <a:ext uri="{FF2B5EF4-FFF2-40B4-BE49-F238E27FC236}">
                <a16:creationId xmlns:a16="http://schemas.microsoft.com/office/drawing/2014/main" id="{26184385-674F-B884-AC2E-7CDAAEE90428}"/>
              </a:ext>
            </a:extLst>
          </p:cNvPr>
          <p:cNvSpPr txBox="1"/>
          <p:nvPr/>
        </p:nvSpPr>
        <p:spPr>
          <a:xfrm>
            <a:off x="0" y="6492875"/>
            <a:ext cx="11365331" cy="215444"/>
          </a:xfrm>
          <a:prstGeom prst="rect">
            <a:avLst/>
          </a:prstGeom>
          <a:noFill/>
        </p:spPr>
        <p:txBody>
          <a:bodyPr wrap="square" rtlCol="0">
            <a:spAutoFit/>
          </a:bodyPr>
          <a:lstStyle/>
          <a:p>
            <a:r>
              <a:rPr lang="fi-FI" sz="800" dirty="0"/>
              <a:t>HUOM! Koonnista puuttuu Lapinlahden ja  Rautalammin kuntien konsernitiedot. Konsernitietojen väestösuhteutus (€/as.) on tehty Pohjois-Savon maakunnan tasolle ilman Lapinlahden ja Rautalammin väkilukua.</a:t>
            </a:r>
          </a:p>
        </p:txBody>
      </p:sp>
      <p:graphicFrame>
        <p:nvGraphicFramePr>
          <p:cNvPr id="8" name="Kaavio 7">
            <a:extLst>
              <a:ext uri="{FF2B5EF4-FFF2-40B4-BE49-F238E27FC236}">
                <a16:creationId xmlns:a16="http://schemas.microsoft.com/office/drawing/2014/main" id="{F35F609C-1963-4052-8174-20F95B82DD3C}"/>
              </a:ext>
              <a:ext uri="{C183D7F6-B498-43B3-948B-1728B52AA6E4}">
                <adec:decorative xmlns:adec="http://schemas.microsoft.com/office/drawing/2017/decorative" val="1"/>
              </a:ext>
            </a:extLst>
          </p:cNvPr>
          <p:cNvGraphicFramePr>
            <a:graphicFrameLocks/>
          </p:cNvGraphicFramePr>
          <p:nvPr>
            <p:extLst>
              <p:ext uri="{D42A27DB-BD31-4B8C-83A1-F6EECF244321}">
                <p14:modId xmlns:p14="http://schemas.microsoft.com/office/powerpoint/2010/main" val="2583302426"/>
              </p:ext>
            </p:extLst>
          </p:nvPr>
        </p:nvGraphicFramePr>
        <p:xfrm>
          <a:off x="4301800" y="1591680"/>
          <a:ext cx="7347600" cy="4759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1585213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Otsikko 1">
            <a:extLst>
              <a:ext uri="{FF2B5EF4-FFF2-40B4-BE49-F238E27FC236}">
                <a16:creationId xmlns:a16="http://schemas.microsoft.com/office/drawing/2014/main" id="{8E1BF388-D4F2-9847-AEE5-BC1111CF8AF7}"/>
              </a:ext>
            </a:extLst>
          </p:cNvPr>
          <p:cNvSpPr>
            <a:spLocks noGrp="1"/>
          </p:cNvSpPr>
          <p:nvPr>
            <p:ph type="title"/>
          </p:nvPr>
        </p:nvSpPr>
        <p:spPr>
          <a:xfrm>
            <a:off x="448456" y="365125"/>
            <a:ext cx="11288842" cy="1325563"/>
          </a:xfrm>
        </p:spPr>
        <p:txBody>
          <a:bodyPr>
            <a:normAutofit/>
          </a:bodyPr>
          <a:lstStyle/>
          <a:p>
            <a:r>
              <a:rPr lang="fi-FI" sz="3200" dirty="0"/>
              <a:t>Kuntien ja kuntakonsernien suhteellinen velkaantuneisuusaste (%) v. 2023</a:t>
            </a:r>
          </a:p>
        </p:txBody>
      </p:sp>
      <p:pic>
        <p:nvPicPr>
          <p:cNvPr id="7" name="Kuva 6">
            <a:extLst>
              <a:ext uri="{FF2B5EF4-FFF2-40B4-BE49-F238E27FC236}">
                <a16:creationId xmlns:a16="http://schemas.microsoft.com/office/drawing/2014/main" id="{233DC356-48B9-8E47-86C0-F7011CFFEC98}"/>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9755943" y="6332259"/>
            <a:ext cx="2316136" cy="409184"/>
          </a:xfrm>
          <a:prstGeom prst="rect">
            <a:avLst/>
          </a:prstGeom>
        </p:spPr>
      </p:pic>
      <p:graphicFrame>
        <p:nvGraphicFramePr>
          <p:cNvPr id="2" name="Taulukko 1">
            <a:extLst>
              <a:ext uri="{FF2B5EF4-FFF2-40B4-BE49-F238E27FC236}">
                <a16:creationId xmlns:a16="http://schemas.microsoft.com/office/drawing/2014/main" id="{0136B30A-1B9B-490F-A8DF-93B4A1DF693C}"/>
              </a:ext>
            </a:extLst>
          </p:cNvPr>
          <p:cNvGraphicFramePr>
            <a:graphicFrameLocks noGrp="1"/>
          </p:cNvGraphicFramePr>
          <p:nvPr>
            <p:extLst>
              <p:ext uri="{D42A27DB-BD31-4B8C-83A1-F6EECF244321}">
                <p14:modId xmlns:p14="http://schemas.microsoft.com/office/powerpoint/2010/main" val="1652081309"/>
              </p:ext>
            </p:extLst>
          </p:nvPr>
        </p:nvGraphicFramePr>
        <p:xfrm>
          <a:off x="448456" y="1659600"/>
          <a:ext cx="3672000" cy="4810560"/>
        </p:xfrm>
        <a:graphic>
          <a:graphicData uri="http://schemas.openxmlformats.org/drawingml/2006/table">
            <a:tbl>
              <a:tblPr firstRow="1" bandRow="1">
                <a:tableStyleId>{9D7B26C5-4107-4FEC-AEDC-1716B250A1EF}</a:tableStyleId>
              </a:tblPr>
              <a:tblGrid>
                <a:gridCol w="1080000">
                  <a:extLst>
                    <a:ext uri="{9D8B030D-6E8A-4147-A177-3AD203B41FA5}">
                      <a16:colId xmlns:a16="http://schemas.microsoft.com/office/drawing/2014/main" val="359206353"/>
                    </a:ext>
                  </a:extLst>
                </a:gridCol>
                <a:gridCol w="1296000">
                  <a:extLst>
                    <a:ext uri="{9D8B030D-6E8A-4147-A177-3AD203B41FA5}">
                      <a16:colId xmlns:a16="http://schemas.microsoft.com/office/drawing/2014/main" val="1054229726"/>
                    </a:ext>
                  </a:extLst>
                </a:gridCol>
                <a:gridCol w="1296000">
                  <a:extLst>
                    <a:ext uri="{9D8B030D-6E8A-4147-A177-3AD203B41FA5}">
                      <a16:colId xmlns:a16="http://schemas.microsoft.com/office/drawing/2014/main" val="2986311981"/>
                    </a:ext>
                  </a:extLst>
                </a:gridCol>
              </a:tblGrid>
              <a:tr h="381000">
                <a:tc>
                  <a:txBody>
                    <a:bodyPr/>
                    <a:lstStyle/>
                    <a:p>
                      <a:pPr algn="l" fontAlgn="b"/>
                      <a:r>
                        <a:rPr lang="fi-FI" sz="1100" u="none" strike="noStrike" dirty="0">
                          <a:effectLst/>
                          <a:latin typeface="Calibri" panose="020F0502020204030204" pitchFamily="34" charset="0"/>
                          <a:cs typeface="Calibri" panose="020F0502020204030204" pitchFamily="34" charset="0"/>
                        </a:rPr>
                        <a:t>Kunta</a:t>
                      </a:r>
                      <a:endParaRPr lang="fi-FI" sz="1100" b="0" i="0" u="none" strike="noStrike" dirty="0">
                        <a:solidFill>
                          <a:srgbClr val="000000"/>
                        </a:solidFill>
                        <a:effectLst/>
                        <a:latin typeface="Calibri" panose="020F0502020204030204" pitchFamily="34" charset="0"/>
                        <a:cs typeface="Calibri" panose="020F0502020204030204" pitchFamily="34" charset="0"/>
                      </a:endParaRPr>
                    </a:p>
                  </a:txBody>
                  <a:tcPr marL="36000" marR="36000" marT="18000" marB="18000" anchor="b"/>
                </a:tc>
                <a:tc>
                  <a:txBody>
                    <a:bodyPr/>
                    <a:lstStyle/>
                    <a:p>
                      <a:pPr algn="r" fontAlgn="b"/>
                      <a:r>
                        <a:rPr lang="fi-FI" sz="1100" u="none" strike="noStrike" dirty="0">
                          <a:effectLst/>
                          <a:latin typeface="Calibri" panose="020F0502020204030204" pitchFamily="34" charset="0"/>
                          <a:cs typeface="Calibri" panose="020F0502020204030204" pitchFamily="34" charset="0"/>
                        </a:rPr>
                        <a:t>Kunnan </a:t>
                      </a:r>
                    </a:p>
                    <a:p>
                      <a:pPr algn="r" fontAlgn="b"/>
                      <a:r>
                        <a:rPr lang="fi-FI" sz="1100" u="none" strike="noStrike" dirty="0">
                          <a:effectLst/>
                          <a:latin typeface="Calibri" panose="020F0502020204030204" pitchFamily="34" charset="0"/>
                          <a:cs typeface="Calibri" panose="020F0502020204030204" pitchFamily="34" charset="0"/>
                        </a:rPr>
                        <a:t>suhteellinen velkaantuneisuus-</a:t>
                      </a:r>
                    </a:p>
                    <a:p>
                      <a:pPr algn="r" fontAlgn="b"/>
                      <a:r>
                        <a:rPr lang="fi-FI" sz="1100" u="none" strike="noStrike" dirty="0">
                          <a:effectLst/>
                          <a:latin typeface="Calibri" panose="020F0502020204030204" pitchFamily="34" charset="0"/>
                          <a:cs typeface="Calibri" panose="020F0502020204030204" pitchFamily="34" charset="0"/>
                        </a:rPr>
                        <a:t>aste (%)</a:t>
                      </a:r>
                      <a:endParaRPr lang="fi-FI" sz="1100" b="0" i="0" u="none" strike="noStrike" dirty="0">
                        <a:solidFill>
                          <a:srgbClr val="000000"/>
                        </a:solidFill>
                        <a:effectLst/>
                        <a:latin typeface="Calibri" panose="020F0502020204030204" pitchFamily="34" charset="0"/>
                        <a:cs typeface="Calibri" panose="020F0502020204030204" pitchFamily="34" charset="0"/>
                      </a:endParaRPr>
                    </a:p>
                  </a:txBody>
                  <a:tcPr marL="36000" marR="36000" marT="18000" marB="18000" anchor="b"/>
                </a:tc>
                <a:tc>
                  <a:txBody>
                    <a:bodyPr/>
                    <a:lstStyle/>
                    <a:p>
                      <a:pPr algn="r" fontAlgn="b"/>
                      <a:r>
                        <a:rPr lang="fi-FI" sz="1100" u="none" strike="noStrike" dirty="0">
                          <a:effectLst/>
                          <a:latin typeface="Calibri" panose="020F0502020204030204" pitchFamily="34" charset="0"/>
                          <a:cs typeface="Calibri" panose="020F0502020204030204" pitchFamily="34" charset="0"/>
                        </a:rPr>
                        <a:t>Konsernin </a:t>
                      </a:r>
                    </a:p>
                    <a:p>
                      <a:pPr algn="r" fontAlgn="b"/>
                      <a:r>
                        <a:rPr lang="fi-FI" sz="1100" u="none" strike="noStrike" dirty="0">
                          <a:effectLst/>
                          <a:latin typeface="Calibri" panose="020F0502020204030204" pitchFamily="34" charset="0"/>
                          <a:cs typeface="Calibri" panose="020F0502020204030204" pitchFamily="34" charset="0"/>
                        </a:rPr>
                        <a:t>suhteellinen velkaantuneisuus-</a:t>
                      </a:r>
                    </a:p>
                    <a:p>
                      <a:pPr algn="r" fontAlgn="b"/>
                      <a:r>
                        <a:rPr lang="fi-FI" sz="1100" u="none" strike="noStrike" dirty="0">
                          <a:effectLst/>
                          <a:latin typeface="Calibri" panose="020F0502020204030204" pitchFamily="34" charset="0"/>
                          <a:cs typeface="Calibri" panose="020F0502020204030204" pitchFamily="34" charset="0"/>
                        </a:rPr>
                        <a:t>aste (%)</a:t>
                      </a:r>
                      <a:endParaRPr lang="fi-FI" sz="1100" b="0" i="0" u="none" strike="noStrike" dirty="0">
                        <a:solidFill>
                          <a:srgbClr val="000000"/>
                        </a:solidFill>
                        <a:effectLst/>
                        <a:latin typeface="Calibri" panose="020F0502020204030204" pitchFamily="34" charset="0"/>
                        <a:cs typeface="Calibri" panose="020F0502020204030204" pitchFamily="34" charset="0"/>
                      </a:endParaRPr>
                    </a:p>
                  </a:txBody>
                  <a:tcPr marL="36000" marR="36000" marT="18000" marB="18000" anchor="b"/>
                </a:tc>
                <a:extLst>
                  <a:ext uri="{0D108BD9-81ED-4DB2-BD59-A6C34878D82A}">
                    <a16:rowId xmlns:a16="http://schemas.microsoft.com/office/drawing/2014/main" val="2072258758"/>
                  </a:ext>
                </a:extLst>
              </a:tr>
              <a:tr h="216000">
                <a:tc>
                  <a:txBody>
                    <a:bodyPr/>
                    <a:lstStyle/>
                    <a:p>
                      <a:pPr algn="l" fontAlgn="b"/>
                      <a:r>
                        <a:rPr lang="fi-FI" sz="1100" b="0" i="0" u="none" strike="noStrike" dirty="0">
                          <a:solidFill>
                            <a:srgbClr val="000000"/>
                          </a:solidFill>
                          <a:effectLst/>
                          <a:latin typeface="Calibri" panose="020F0502020204030204" pitchFamily="34" charset="0"/>
                        </a:rPr>
                        <a:t>Leppävirta</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25 %</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52 %</a:t>
                      </a:r>
                    </a:p>
                  </a:txBody>
                  <a:tcPr marL="36000" marR="36000" marT="18000" marB="18000" anchor="b"/>
                </a:tc>
                <a:extLst>
                  <a:ext uri="{0D108BD9-81ED-4DB2-BD59-A6C34878D82A}">
                    <a16:rowId xmlns:a16="http://schemas.microsoft.com/office/drawing/2014/main" val="893886889"/>
                  </a:ext>
                </a:extLst>
              </a:tr>
              <a:tr h="216000">
                <a:tc>
                  <a:txBody>
                    <a:bodyPr/>
                    <a:lstStyle/>
                    <a:p>
                      <a:pPr algn="l" fontAlgn="b"/>
                      <a:r>
                        <a:rPr lang="fi-FI" sz="1100" b="0" i="0" u="none" strike="noStrike">
                          <a:solidFill>
                            <a:srgbClr val="000000"/>
                          </a:solidFill>
                          <a:effectLst/>
                          <a:latin typeface="Calibri" panose="020F0502020204030204" pitchFamily="34" charset="0"/>
                        </a:rPr>
                        <a:t>Sonkajärvi</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46 %</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65 %</a:t>
                      </a:r>
                    </a:p>
                  </a:txBody>
                  <a:tcPr marL="36000" marR="36000" marT="18000" marB="18000" anchor="b"/>
                </a:tc>
                <a:extLst>
                  <a:ext uri="{0D108BD9-81ED-4DB2-BD59-A6C34878D82A}">
                    <a16:rowId xmlns:a16="http://schemas.microsoft.com/office/drawing/2014/main" val="3305403198"/>
                  </a:ext>
                </a:extLst>
              </a:tr>
              <a:tr h="216000">
                <a:tc>
                  <a:txBody>
                    <a:bodyPr/>
                    <a:lstStyle/>
                    <a:p>
                      <a:pPr algn="l" fontAlgn="b"/>
                      <a:r>
                        <a:rPr lang="fi-FI" sz="1100" b="0" i="0" u="none" strike="noStrike">
                          <a:solidFill>
                            <a:srgbClr val="000000"/>
                          </a:solidFill>
                          <a:effectLst/>
                          <a:latin typeface="Calibri" panose="020F0502020204030204" pitchFamily="34" charset="0"/>
                        </a:rPr>
                        <a:t>Vieremä</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49 %</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111 %</a:t>
                      </a:r>
                    </a:p>
                  </a:txBody>
                  <a:tcPr marL="36000" marR="36000" marT="18000" marB="18000" anchor="b"/>
                </a:tc>
                <a:extLst>
                  <a:ext uri="{0D108BD9-81ED-4DB2-BD59-A6C34878D82A}">
                    <a16:rowId xmlns:a16="http://schemas.microsoft.com/office/drawing/2014/main" val="2680623484"/>
                  </a:ext>
                </a:extLst>
              </a:tr>
              <a:tr h="216000">
                <a:tc>
                  <a:txBody>
                    <a:bodyPr/>
                    <a:lstStyle/>
                    <a:p>
                      <a:pPr algn="l" fontAlgn="b"/>
                      <a:r>
                        <a:rPr lang="fi-FI" sz="1100" b="0" i="0" u="none" strike="noStrike">
                          <a:solidFill>
                            <a:srgbClr val="000000"/>
                          </a:solidFill>
                          <a:effectLst/>
                          <a:latin typeface="Calibri" panose="020F0502020204030204" pitchFamily="34" charset="0"/>
                        </a:rPr>
                        <a:t>Tuusniemi</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61 %</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62 %</a:t>
                      </a:r>
                    </a:p>
                  </a:txBody>
                  <a:tcPr marL="36000" marR="36000" marT="18000" marB="18000" anchor="b"/>
                </a:tc>
                <a:extLst>
                  <a:ext uri="{0D108BD9-81ED-4DB2-BD59-A6C34878D82A}">
                    <a16:rowId xmlns:a16="http://schemas.microsoft.com/office/drawing/2014/main" val="3880990889"/>
                  </a:ext>
                </a:extLst>
              </a:tr>
              <a:tr h="216000">
                <a:tc>
                  <a:txBody>
                    <a:bodyPr/>
                    <a:lstStyle/>
                    <a:p>
                      <a:pPr algn="l" fontAlgn="b"/>
                      <a:r>
                        <a:rPr lang="fi-FI" sz="1100" b="0" i="0" u="none" strike="noStrike">
                          <a:solidFill>
                            <a:srgbClr val="000000"/>
                          </a:solidFill>
                          <a:effectLst/>
                          <a:latin typeface="Calibri" panose="020F0502020204030204" pitchFamily="34" charset="0"/>
                        </a:rPr>
                        <a:t>Pielavesi</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69 %</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68 %</a:t>
                      </a:r>
                    </a:p>
                  </a:txBody>
                  <a:tcPr marL="36000" marR="36000" marT="18000" marB="18000" anchor="b"/>
                </a:tc>
                <a:extLst>
                  <a:ext uri="{0D108BD9-81ED-4DB2-BD59-A6C34878D82A}">
                    <a16:rowId xmlns:a16="http://schemas.microsoft.com/office/drawing/2014/main" val="2726657822"/>
                  </a:ext>
                </a:extLst>
              </a:tr>
              <a:tr h="216000">
                <a:tc>
                  <a:txBody>
                    <a:bodyPr/>
                    <a:lstStyle/>
                    <a:p>
                      <a:pPr algn="l" fontAlgn="b"/>
                      <a:r>
                        <a:rPr lang="fi-FI" sz="1100" b="0" i="0" u="none" strike="noStrike">
                          <a:solidFill>
                            <a:srgbClr val="000000"/>
                          </a:solidFill>
                          <a:effectLst/>
                          <a:latin typeface="Calibri" panose="020F0502020204030204" pitchFamily="34" charset="0"/>
                        </a:rPr>
                        <a:t>Suonenjoki</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73 %</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115 %</a:t>
                      </a:r>
                    </a:p>
                  </a:txBody>
                  <a:tcPr marL="36000" marR="36000" marT="18000" marB="18000" anchor="b"/>
                </a:tc>
                <a:extLst>
                  <a:ext uri="{0D108BD9-81ED-4DB2-BD59-A6C34878D82A}">
                    <a16:rowId xmlns:a16="http://schemas.microsoft.com/office/drawing/2014/main" val="1543277000"/>
                  </a:ext>
                </a:extLst>
              </a:tr>
              <a:tr h="216000">
                <a:tc>
                  <a:txBody>
                    <a:bodyPr/>
                    <a:lstStyle/>
                    <a:p>
                      <a:pPr algn="l" fontAlgn="b"/>
                      <a:r>
                        <a:rPr lang="fi-FI" sz="1100" b="0" i="0" u="none" strike="noStrike">
                          <a:solidFill>
                            <a:srgbClr val="000000"/>
                          </a:solidFill>
                          <a:effectLst/>
                          <a:latin typeface="Calibri" panose="020F0502020204030204" pitchFamily="34" charset="0"/>
                        </a:rPr>
                        <a:t>Lapinlahti</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76 %</a:t>
                      </a:r>
                    </a:p>
                  </a:txBody>
                  <a:tcPr marL="36000" marR="36000" marT="18000" marB="18000" anchor="b"/>
                </a:tc>
                <a:tc>
                  <a:txBody>
                    <a:bodyPr/>
                    <a:lstStyle/>
                    <a:p>
                      <a:pPr algn="r" fontAlgn="b"/>
                      <a:endParaRPr lang="fi-FI" sz="1100" b="0" i="0" u="none" strike="noStrike" dirty="0">
                        <a:solidFill>
                          <a:srgbClr val="000000"/>
                        </a:solidFill>
                        <a:effectLst/>
                        <a:latin typeface="Calibri" panose="020F0502020204030204" pitchFamily="34" charset="0"/>
                      </a:endParaRPr>
                    </a:p>
                  </a:txBody>
                  <a:tcPr marL="36000" marR="36000" marT="18000" marB="18000" anchor="b"/>
                </a:tc>
                <a:extLst>
                  <a:ext uri="{0D108BD9-81ED-4DB2-BD59-A6C34878D82A}">
                    <a16:rowId xmlns:a16="http://schemas.microsoft.com/office/drawing/2014/main" val="2288212713"/>
                  </a:ext>
                </a:extLst>
              </a:tr>
              <a:tr h="216000">
                <a:tc>
                  <a:txBody>
                    <a:bodyPr/>
                    <a:lstStyle/>
                    <a:p>
                      <a:pPr algn="l" fontAlgn="b"/>
                      <a:r>
                        <a:rPr lang="fi-FI" sz="1100" b="0" i="0" u="none" strike="noStrike">
                          <a:solidFill>
                            <a:srgbClr val="000000"/>
                          </a:solidFill>
                          <a:effectLst/>
                          <a:latin typeface="Calibri" panose="020F0502020204030204" pitchFamily="34" charset="0"/>
                        </a:rPr>
                        <a:t>Vesanto</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79 %</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91 %</a:t>
                      </a:r>
                    </a:p>
                  </a:txBody>
                  <a:tcPr marL="36000" marR="36000" marT="18000" marB="18000" anchor="b"/>
                </a:tc>
                <a:extLst>
                  <a:ext uri="{0D108BD9-81ED-4DB2-BD59-A6C34878D82A}">
                    <a16:rowId xmlns:a16="http://schemas.microsoft.com/office/drawing/2014/main" val="2575299019"/>
                  </a:ext>
                </a:extLst>
              </a:tr>
              <a:tr h="216000">
                <a:tc>
                  <a:txBody>
                    <a:bodyPr/>
                    <a:lstStyle/>
                    <a:p>
                      <a:pPr algn="l" fontAlgn="b"/>
                      <a:r>
                        <a:rPr lang="fi-FI" sz="1100" b="0" i="0" u="none" strike="noStrike">
                          <a:solidFill>
                            <a:srgbClr val="000000"/>
                          </a:solidFill>
                          <a:effectLst/>
                          <a:latin typeface="Calibri" panose="020F0502020204030204" pitchFamily="34" charset="0"/>
                        </a:rPr>
                        <a:t>Tervo</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82 %</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115 %</a:t>
                      </a:r>
                    </a:p>
                  </a:txBody>
                  <a:tcPr marL="36000" marR="36000" marT="18000" marB="18000" anchor="b"/>
                </a:tc>
                <a:extLst>
                  <a:ext uri="{0D108BD9-81ED-4DB2-BD59-A6C34878D82A}">
                    <a16:rowId xmlns:a16="http://schemas.microsoft.com/office/drawing/2014/main" val="2225810465"/>
                  </a:ext>
                </a:extLst>
              </a:tr>
              <a:tr h="216000">
                <a:tc>
                  <a:txBody>
                    <a:bodyPr/>
                    <a:lstStyle/>
                    <a:p>
                      <a:pPr algn="l" fontAlgn="b"/>
                      <a:r>
                        <a:rPr lang="fi-FI" sz="1100" b="0" i="0" u="none" strike="noStrike">
                          <a:solidFill>
                            <a:srgbClr val="000000"/>
                          </a:solidFill>
                          <a:effectLst/>
                          <a:latin typeface="Calibri" panose="020F0502020204030204" pitchFamily="34" charset="0"/>
                        </a:rPr>
                        <a:t>Kiuruvesi</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86 %</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92 %</a:t>
                      </a:r>
                    </a:p>
                  </a:txBody>
                  <a:tcPr marL="36000" marR="36000" marT="18000" marB="18000" anchor="b"/>
                </a:tc>
                <a:extLst>
                  <a:ext uri="{0D108BD9-81ED-4DB2-BD59-A6C34878D82A}">
                    <a16:rowId xmlns:a16="http://schemas.microsoft.com/office/drawing/2014/main" val="4263643585"/>
                  </a:ext>
                </a:extLst>
              </a:tr>
              <a:tr h="216000">
                <a:tc>
                  <a:txBody>
                    <a:bodyPr/>
                    <a:lstStyle/>
                    <a:p>
                      <a:pPr algn="l" fontAlgn="b"/>
                      <a:r>
                        <a:rPr lang="fi-FI" sz="1100" b="0" i="0" u="none" strike="noStrike">
                          <a:solidFill>
                            <a:srgbClr val="000000"/>
                          </a:solidFill>
                          <a:effectLst/>
                          <a:latin typeface="Calibri" panose="020F0502020204030204" pitchFamily="34" charset="0"/>
                        </a:rPr>
                        <a:t>Rautavaara</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87 %</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91 %</a:t>
                      </a:r>
                    </a:p>
                  </a:txBody>
                  <a:tcPr marL="36000" marR="36000" marT="18000" marB="18000" anchor="b"/>
                </a:tc>
                <a:extLst>
                  <a:ext uri="{0D108BD9-81ED-4DB2-BD59-A6C34878D82A}">
                    <a16:rowId xmlns:a16="http://schemas.microsoft.com/office/drawing/2014/main" val="4175252869"/>
                  </a:ext>
                </a:extLst>
              </a:tr>
              <a:tr h="216000">
                <a:tc>
                  <a:txBody>
                    <a:bodyPr/>
                    <a:lstStyle/>
                    <a:p>
                      <a:pPr algn="l" fontAlgn="b"/>
                      <a:r>
                        <a:rPr lang="fi-FI" sz="1100" b="0" i="0" u="none" strike="noStrike">
                          <a:solidFill>
                            <a:srgbClr val="000000"/>
                          </a:solidFill>
                          <a:effectLst/>
                          <a:latin typeface="Calibri" panose="020F0502020204030204" pitchFamily="34" charset="0"/>
                        </a:rPr>
                        <a:t>Siilinjärvi</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91 %</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141 %</a:t>
                      </a:r>
                    </a:p>
                  </a:txBody>
                  <a:tcPr marL="36000" marR="36000" marT="18000" marB="18000" anchor="b"/>
                </a:tc>
                <a:extLst>
                  <a:ext uri="{0D108BD9-81ED-4DB2-BD59-A6C34878D82A}">
                    <a16:rowId xmlns:a16="http://schemas.microsoft.com/office/drawing/2014/main" val="1229764732"/>
                  </a:ext>
                </a:extLst>
              </a:tr>
              <a:tr h="216000">
                <a:tc>
                  <a:txBody>
                    <a:bodyPr/>
                    <a:lstStyle/>
                    <a:p>
                      <a:pPr algn="l" fontAlgn="b"/>
                      <a:r>
                        <a:rPr lang="fi-FI" sz="1100" b="0" i="0" u="none" strike="noStrike">
                          <a:solidFill>
                            <a:srgbClr val="000000"/>
                          </a:solidFill>
                          <a:effectLst/>
                          <a:latin typeface="Calibri" panose="020F0502020204030204" pitchFamily="34" charset="0"/>
                        </a:rPr>
                        <a:t>Iisalmi</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93 %</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96 %</a:t>
                      </a:r>
                    </a:p>
                  </a:txBody>
                  <a:tcPr marL="36000" marR="36000" marT="18000" marB="18000" anchor="b"/>
                </a:tc>
                <a:extLst>
                  <a:ext uri="{0D108BD9-81ED-4DB2-BD59-A6C34878D82A}">
                    <a16:rowId xmlns:a16="http://schemas.microsoft.com/office/drawing/2014/main" val="4164067070"/>
                  </a:ext>
                </a:extLst>
              </a:tr>
              <a:tr h="216000">
                <a:tc>
                  <a:txBody>
                    <a:bodyPr/>
                    <a:lstStyle/>
                    <a:p>
                      <a:pPr algn="l" fontAlgn="b"/>
                      <a:r>
                        <a:rPr lang="fi-FI" sz="1100" b="0" i="0" u="none" strike="noStrike">
                          <a:solidFill>
                            <a:srgbClr val="000000"/>
                          </a:solidFill>
                          <a:effectLst/>
                          <a:latin typeface="Calibri" panose="020F0502020204030204" pitchFamily="34" charset="0"/>
                        </a:rPr>
                        <a:t>Keitele</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102 %</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140 %</a:t>
                      </a:r>
                    </a:p>
                  </a:txBody>
                  <a:tcPr marL="36000" marR="36000" marT="18000" marB="18000" anchor="b"/>
                </a:tc>
                <a:extLst>
                  <a:ext uri="{0D108BD9-81ED-4DB2-BD59-A6C34878D82A}">
                    <a16:rowId xmlns:a16="http://schemas.microsoft.com/office/drawing/2014/main" val="1071437438"/>
                  </a:ext>
                </a:extLst>
              </a:tr>
              <a:tr h="216000">
                <a:tc>
                  <a:txBody>
                    <a:bodyPr/>
                    <a:lstStyle/>
                    <a:p>
                      <a:pPr algn="l" fontAlgn="b"/>
                      <a:r>
                        <a:rPr lang="fi-FI" sz="1100" b="0" i="0" u="none" strike="noStrike">
                          <a:solidFill>
                            <a:srgbClr val="000000"/>
                          </a:solidFill>
                          <a:effectLst/>
                          <a:latin typeface="Calibri" panose="020F0502020204030204" pitchFamily="34" charset="0"/>
                        </a:rPr>
                        <a:t>Rautalampi</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102 %</a:t>
                      </a:r>
                    </a:p>
                  </a:txBody>
                  <a:tcPr marL="36000" marR="36000" marT="18000" marB="18000" anchor="b"/>
                </a:tc>
                <a:tc>
                  <a:txBody>
                    <a:bodyPr/>
                    <a:lstStyle/>
                    <a:p>
                      <a:pPr algn="r" fontAlgn="b"/>
                      <a:endParaRPr lang="fi-FI" sz="1100" b="0" i="0" u="none" strike="noStrike" dirty="0">
                        <a:solidFill>
                          <a:srgbClr val="000000"/>
                        </a:solidFill>
                        <a:effectLst/>
                        <a:latin typeface="Calibri" panose="020F0502020204030204" pitchFamily="34" charset="0"/>
                      </a:endParaRPr>
                    </a:p>
                  </a:txBody>
                  <a:tcPr marL="36000" marR="36000" marT="18000" marB="18000" anchor="b"/>
                </a:tc>
                <a:extLst>
                  <a:ext uri="{0D108BD9-81ED-4DB2-BD59-A6C34878D82A}">
                    <a16:rowId xmlns:a16="http://schemas.microsoft.com/office/drawing/2014/main" val="1388906380"/>
                  </a:ext>
                </a:extLst>
              </a:tr>
              <a:tr h="216000">
                <a:tc>
                  <a:txBody>
                    <a:bodyPr/>
                    <a:lstStyle/>
                    <a:p>
                      <a:pPr algn="l" fontAlgn="b"/>
                      <a:r>
                        <a:rPr lang="fi-FI" sz="1100" b="0" i="0" u="none" strike="noStrike">
                          <a:solidFill>
                            <a:srgbClr val="000000"/>
                          </a:solidFill>
                          <a:effectLst/>
                          <a:latin typeface="Calibri" panose="020F0502020204030204" pitchFamily="34" charset="0"/>
                        </a:rPr>
                        <a:t>Joroinen</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115 %</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134 %</a:t>
                      </a:r>
                    </a:p>
                  </a:txBody>
                  <a:tcPr marL="36000" marR="36000" marT="18000" marB="18000" anchor="b"/>
                </a:tc>
                <a:extLst>
                  <a:ext uri="{0D108BD9-81ED-4DB2-BD59-A6C34878D82A}">
                    <a16:rowId xmlns:a16="http://schemas.microsoft.com/office/drawing/2014/main" val="1642229787"/>
                  </a:ext>
                </a:extLst>
              </a:tr>
              <a:tr h="216000">
                <a:tc>
                  <a:txBody>
                    <a:bodyPr/>
                    <a:lstStyle/>
                    <a:p>
                      <a:pPr algn="l" fontAlgn="b"/>
                      <a:r>
                        <a:rPr lang="fi-FI" sz="1100" b="0" i="0" u="none" strike="noStrike">
                          <a:solidFill>
                            <a:srgbClr val="000000"/>
                          </a:solidFill>
                          <a:effectLst/>
                          <a:latin typeface="Calibri" panose="020F0502020204030204" pitchFamily="34" charset="0"/>
                        </a:rPr>
                        <a:t>Kaavi</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127 %</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138 %</a:t>
                      </a:r>
                    </a:p>
                  </a:txBody>
                  <a:tcPr marL="36000" marR="36000" marT="18000" marB="18000" anchor="b"/>
                </a:tc>
                <a:extLst>
                  <a:ext uri="{0D108BD9-81ED-4DB2-BD59-A6C34878D82A}">
                    <a16:rowId xmlns:a16="http://schemas.microsoft.com/office/drawing/2014/main" val="226257245"/>
                  </a:ext>
                </a:extLst>
              </a:tr>
              <a:tr h="216000">
                <a:tc>
                  <a:txBody>
                    <a:bodyPr/>
                    <a:lstStyle/>
                    <a:p>
                      <a:pPr algn="l" fontAlgn="b"/>
                      <a:r>
                        <a:rPr lang="fi-FI" sz="1100" b="0" i="0" u="none" strike="noStrike">
                          <a:solidFill>
                            <a:srgbClr val="000000"/>
                          </a:solidFill>
                          <a:effectLst/>
                          <a:latin typeface="Calibri" panose="020F0502020204030204" pitchFamily="34" charset="0"/>
                        </a:rPr>
                        <a:t>Kuopio</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131 %</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131 %</a:t>
                      </a:r>
                    </a:p>
                  </a:txBody>
                  <a:tcPr marL="36000" marR="36000" marT="18000" marB="18000" anchor="b"/>
                </a:tc>
                <a:extLst>
                  <a:ext uri="{0D108BD9-81ED-4DB2-BD59-A6C34878D82A}">
                    <a16:rowId xmlns:a16="http://schemas.microsoft.com/office/drawing/2014/main" val="1093643640"/>
                  </a:ext>
                </a:extLst>
              </a:tr>
              <a:tr h="216000">
                <a:tc>
                  <a:txBody>
                    <a:bodyPr/>
                    <a:lstStyle/>
                    <a:p>
                      <a:pPr algn="l" fontAlgn="b"/>
                      <a:r>
                        <a:rPr lang="fi-FI" sz="1100" b="0" i="0" u="none" strike="noStrike">
                          <a:solidFill>
                            <a:srgbClr val="000000"/>
                          </a:solidFill>
                          <a:effectLst/>
                          <a:latin typeface="Calibri" panose="020F0502020204030204" pitchFamily="34" charset="0"/>
                        </a:rPr>
                        <a:t>Varkaus</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164 %</a:t>
                      </a:r>
                    </a:p>
                  </a:txBody>
                  <a:tcPr marL="36000" marR="36000" marT="18000" marB="18000" anchor="b"/>
                </a:tc>
                <a:tc>
                  <a:txBody>
                    <a:bodyPr/>
                    <a:lstStyle/>
                    <a:p>
                      <a:pPr algn="r" fontAlgn="b"/>
                      <a:r>
                        <a:rPr lang="fi-FI" sz="1100" b="0" i="0" u="none" strike="noStrike" dirty="0">
                          <a:solidFill>
                            <a:srgbClr val="000000"/>
                          </a:solidFill>
                          <a:effectLst/>
                          <a:latin typeface="Calibri" panose="020F0502020204030204" pitchFamily="34" charset="0"/>
                        </a:rPr>
                        <a:t>158 %</a:t>
                      </a:r>
                    </a:p>
                  </a:txBody>
                  <a:tcPr marL="36000" marR="36000" marT="18000" marB="18000" anchor="b"/>
                </a:tc>
                <a:extLst>
                  <a:ext uri="{0D108BD9-81ED-4DB2-BD59-A6C34878D82A}">
                    <a16:rowId xmlns:a16="http://schemas.microsoft.com/office/drawing/2014/main" val="3981085239"/>
                  </a:ext>
                </a:extLst>
              </a:tr>
            </a:tbl>
          </a:graphicData>
        </a:graphic>
      </p:graphicFrame>
      <p:sp>
        <p:nvSpPr>
          <p:cNvPr id="4" name="Tekstiruutu 3">
            <a:extLst>
              <a:ext uri="{FF2B5EF4-FFF2-40B4-BE49-F238E27FC236}">
                <a16:creationId xmlns:a16="http://schemas.microsoft.com/office/drawing/2014/main" id="{55E9748E-DC6D-06D8-A553-A2763B040CA4}"/>
              </a:ext>
            </a:extLst>
          </p:cNvPr>
          <p:cNvSpPr txBox="1"/>
          <p:nvPr/>
        </p:nvSpPr>
        <p:spPr>
          <a:xfrm>
            <a:off x="0" y="6642556"/>
            <a:ext cx="7533861" cy="215444"/>
          </a:xfrm>
          <a:prstGeom prst="rect">
            <a:avLst/>
          </a:prstGeom>
          <a:noFill/>
        </p:spPr>
        <p:txBody>
          <a:bodyPr wrap="square" rtlCol="0">
            <a:spAutoFit/>
          </a:bodyPr>
          <a:lstStyle/>
          <a:p>
            <a:r>
              <a:rPr lang="fi-FI" sz="800" dirty="0"/>
              <a:t>Lähde: Kysely Pohjois-Savon kunnille maalis-huhtikuu 2024</a:t>
            </a:r>
          </a:p>
        </p:txBody>
      </p:sp>
      <p:sp>
        <p:nvSpPr>
          <p:cNvPr id="3" name="Tekstiruutu 2">
            <a:extLst>
              <a:ext uri="{FF2B5EF4-FFF2-40B4-BE49-F238E27FC236}">
                <a16:creationId xmlns:a16="http://schemas.microsoft.com/office/drawing/2014/main" id="{AF1BD923-C68E-F273-0D44-DE1709C33B0B}"/>
              </a:ext>
            </a:extLst>
          </p:cNvPr>
          <p:cNvSpPr txBox="1"/>
          <p:nvPr/>
        </p:nvSpPr>
        <p:spPr>
          <a:xfrm>
            <a:off x="0" y="6492875"/>
            <a:ext cx="11365331" cy="215444"/>
          </a:xfrm>
          <a:prstGeom prst="rect">
            <a:avLst/>
          </a:prstGeom>
          <a:noFill/>
        </p:spPr>
        <p:txBody>
          <a:bodyPr wrap="square" rtlCol="0">
            <a:spAutoFit/>
          </a:bodyPr>
          <a:lstStyle/>
          <a:p>
            <a:r>
              <a:rPr lang="fi-FI" sz="800" dirty="0"/>
              <a:t>HUOM! Koonnista puuttuu Lapinlahden ja  Rautalammin kuntien konsernitiedot. </a:t>
            </a:r>
          </a:p>
        </p:txBody>
      </p:sp>
      <p:graphicFrame>
        <p:nvGraphicFramePr>
          <p:cNvPr id="6" name="Kaavio 5">
            <a:extLst>
              <a:ext uri="{FF2B5EF4-FFF2-40B4-BE49-F238E27FC236}">
                <a16:creationId xmlns:a16="http://schemas.microsoft.com/office/drawing/2014/main" id="{2155D760-DA9B-440D-B765-657437C4C1E8}"/>
              </a:ext>
              <a:ext uri="{C183D7F6-B498-43B3-948B-1728B52AA6E4}">
                <adec:decorative xmlns:adec="http://schemas.microsoft.com/office/drawing/2017/decorative" val="1"/>
              </a:ext>
            </a:extLst>
          </p:cNvPr>
          <p:cNvGraphicFramePr>
            <a:graphicFrameLocks/>
          </p:cNvGraphicFramePr>
          <p:nvPr>
            <p:extLst>
              <p:ext uri="{D42A27DB-BD31-4B8C-83A1-F6EECF244321}">
                <p14:modId xmlns:p14="http://schemas.microsoft.com/office/powerpoint/2010/main" val="4049080244"/>
              </p:ext>
            </p:extLst>
          </p:nvPr>
        </p:nvGraphicFramePr>
        <p:xfrm>
          <a:off x="4476500" y="1710960"/>
          <a:ext cx="7347600" cy="47592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544366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Otsikko 1">
            <a:extLst>
              <a:ext uri="{FF2B5EF4-FFF2-40B4-BE49-F238E27FC236}">
                <a16:creationId xmlns:a16="http://schemas.microsoft.com/office/drawing/2014/main" id="{3E4F8491-AF3F-C14A-BED4-E48810A92E9C}"/>
              </a:ext>
            </a:extLst>
          </p:cNvPr>
          <p:cNvSpPr>
            <a:spLocks noGrp="1"/>
          </p:cNvSpPr>
          <p:nvPr>
            <p:ph type="title"/>
          </p:nvPr>
        </p:nvSpPr>
        <p:spPr>
          <a:xfrm>
            <a:off x="448456" y="365125"/>
            <a:ext cx="11288842" cy="1325563"/>
          </a:xfrm>
        </p:spPr>
        <p:txBody>
          <a:bodyPr>
            <a:noAutofit/>
          </a:bodyPr>
          <a:lstStyle/>
          <a:p>
            <a:r>
              <a:rPr lang="fi-FI" sz="3400" dirty="0"/>
              <a:t>Pohjois-Savon kuntien tuloveroprosentit ja efektiiviset veroasteet v. 2023</a:t>
            </a:r>
          </a:p>
        </p:txBody>
      </p:sp>
      <p:graphicFrame>
        <p:nvGraphicFramePr>
          <p:cNvPr id="6" name="Taulukko 5">
            <a:extLst>
              <a:ext uri="{FF2B5EF4-FFF2-40B4-BE49-F238E27FC236}">
                <a16:creationId xmlns:a16="http://schemas.microsoft.com/office/drawing/2014/main" id="{C52EBF32-AC06-4502-8DBC-7AA37F16A33A}"/>
              </a:ext>
            </a:extLst>
          </p:cNvPr>
          <p:cNvGraphicFramePr>
            <a:graphicFrameLocks noGrp="1"/>
          </p:cNvGraphicFramePr>
          <p:nvPr>
            <p:extLst>
              <p:ext uri="{D42A27DB-BD31-4B8C-83A1-F6EECF244321}">
                <p14:modId xmlns:p14="http://schemas.microsoft.com/office/powerpoint/2010/main" val="2010201346"/>
              </p:ext>
            </p:extLst>
          </p:nvPr>
        </p:nvGraphicFramePr>
        <p:xfrm>
          <a:off x="450000" y="1659600"/>
          <a:ext cx="3456000" cy="4590480"/>
        </p:xfrm>
        <a:graphic>
          <a:graphicData uri="http://schemas.openxmlformats.org/drawingml/2006/table">
            <a:tbl>
              <a:tblPr firstRow="1" bandRow="1">
                <a:tableStyleId>{9D7B26C5-4107-4FEC-AEDC-1716B250A1EF}</a:tableStyleId>
              </a:tblPr>
              <a:tblGrid>
                <a:gridCol w="1152000">
                  <a:extLst>
                    <a:ext uri="{9D8B030D-6E8A-4147-A177-3AD203B41FA5}">
                      <a16:colId xmlns:a16="http://schemas.microsoft.com/office/drawing/2014/main" val="3149966210"/>
                    </a:ext>
                  </a:extLst>
                </a:gridCol>
                <a:gridCol w="1152000">
                  <a:extLst>
                    <a:ext uri="{9D8B030D-6E8A-4147-A177-3AD203B41FA5}">
                      <a16:colId xmlns:a16="http://schemas.microsoft.com/office/drawing/2014/main" val="582295757"/>
                    </a:ext>
                  </a:extLst>
                </a:gridCol>
                <a:gridCol w="1152000">
                  <a:extLst>
                    <a:ext uri="{9D8B030D-6E8A-4147-A177-3AD203B41FA5}">
                      <a16:colId xmlns:a16="http://schemas.microsoft.com/office/drawing/2014/main" val="3483607235"/>
                    </a:ext>
                  </a:extLst>
                </a:gridCol>
              </a:tblGrid>
              <a:tr h="166581">
                <a:tc>
                  <a:txBody>
                    <a:bodyPr/>
                    <a:lstStyle/>
                    <a:p>
                      <a:pPr algn="l" fontAlgn="b"/>
                      <a:r>
                        <a:rPr lang="fi-FI" sz="1100" b="1" i="0" u="none" strike="noStrike" dirty="0">
                          <a:solidFill>
                            <a:srgbClr val="000000"/>
                          </a:solidFill>
                          <a:effectLst/>
                          <a:latin typeface="Calibri" panose="020F0502020204030204" pitchFamily="34" charset="0"/>
                        </a:rPr>
                        <a:t>Kunta</a:t>
                      </a:r>
                    </a:p>
                  </a:txBody>
                  <a:tcPr marL="18000" marR="18000" marT="3600" marB="3600" anchor="b"/>
                </a:tc>
                <a:tc>
                  <a:txBody>
                    <a:bodyPr/>
                    <a:lstStyle/>
                    <a:p>
                      <a:pPr algn="r" fontAlgn="b"/>
                      <a:r>
                        <a:rPr lang="fi-FI" sz="1100" b="1" i="0" u="none" strike="noStrike" dirty="0">
                          <a:solidFill>
                            <a:srgbClr val="000000"/>
                          </a:solidFill>
                          <a:effectLst/>
                          <a:latin typeface="Calibri" panose="020F0502020204030204" pitchFamily="34" charset="0"/>
                        </a:rPr>
                        <a:t>Tuloveroprosentti 2023</a:t>
                      </a:r>
                    </a:p>
                  </a:txBody>
                  <a:tcPr marL="18000" marR="18000" marT="3600" marB="3600" anchor="b"/>
                </a:tc>
                <a:tc>
                  <a:txBody>
                    <a:bodyPr/>
                    <a:lstStyle/>
                    <a:p>
                      <a:pPr algn="r" fontAlgn="b"/>
                      <a:r>
                        <a:rPr lang="fi-FI" sz="1100" b="1" i="0" u="none" strike="noStrike" dirty="0">
                          <a:solidFill>
                            <a:srgbClr val="000000"/>
                          </a:solidFill>
                          <a:effectLst/>
                          <a:latin typeface="Calibri" panose="020F0502020204030204" pitchFamily="34" charset="0"/>
                        </a:rPr>
                        <a:t>Efektiivinen veroaste 2023</a:t>
                      </a:r>
                    </a:p>
                  </a:txBody>
                  <a:tcPr marL="18000" marR="18000" marT="3600" marB="3600" anchor="b"/>
                </a:tc>
                <a:extLst>
                  <a:ext uri="{0D108BD9-81ED-4DB2-BD59-A6C34878D82A}">
                    <a16:rowId xmlns:a16="http://schemas.microsoft.com/office/drawing/2014/main" val="314199373"/>
                  </a:ext>
                </a:extLst>
              </a:tr>
              <a:tr h="212400">
                <a:tc>
                  <a:txBody>
                    <a:bodyPr/>
                    <a:lstStyle/>
                    <a:p>
                      <a:pPr algn="l" fontAlgn="b"/>
                      <a:r>
                        <a:rPr lang="fi-FI" sz="1100" b="0" i="0" u="none" strike="noStrike" dirty="0">
                          <a:solidFill>
                            <a:srgbClr val="000000"/>
                          </a:solidFill>
                          <a:effectLst/>
                          <a:latin typeface="Calibri" panose="020F0502020204030204" pitchFamily="34" charset="0"/>
                        </a:rPr>
                        <a:t>Iisalmi</a:t>
                      </a:r>
                    </a:p>
                  </a:txBody>
                  <a:tcPr marL="18000" marR="18000" marT="3600" marB="3600" anchor="b"/>
                </a:tc>
                <a:tc>
                  <a:txBody>
                    <a:bodyPr/>
                    <a:lstStyle/>
                    <a:p>
                      <a:pPr algn="r" fontAlgn="b"/>
                      <a:r>
                        <a:rPr lang="fi-FI" sz="1100" b="0" i="0" u="none" strike="noStrike">
                          <a:solidFill>
                            <a:srgbClr val="000000"/>
                          </a:solidFill>
                          <a:effectLst/>
                          <a:latin typeface="Calibri" panose="020F0502020204030204" pitchFamily="34" charset="0"/>
                        </a:rPr>
                        <a:t>7,86</a:t>
                      </a:r>
                    </a:p>
                  </a:txBody>
                  <a:tcPr marL="18000" marR="18000" marT="3600" marB="3600" anchor="b"/>
                </a:tc>
                <a:tc>
                  <a:txBody>
                    <a:bodyPr/>
                    <a:lstStyle/>
                    <a:p>
                      <a:pPr algn="r" fontAlgn="b"/>
                      <a:r>
                        <a:rPr lang="fi-FI" sz="1100" b="0" i="0" u="none" strike="noStrike">
                          <a:solidFill>
                            <a:srgbClr val="000000"/>
                          </a:solidFill>
                          <a:effectLst/>
                          <a:latin typeface="Calibri" panose="020F0502020204030204" pitchFamily="34" charset="0"/>
                        </a:rPr>
                        <a:t>5,74</a:t>
                      </a:r>
                    </a:p>
                  </a:txBody>
                  <a:tcPr marL="18000" marR="18000" marT="3600" marB="3600" anchor="b"/>
                </a:tc>
                <a:extLst>
                  <a:ext uri="{0D108BD9-81ED-4DB2-BD59-A6C34878D82A}">
                    <a16:rowId xmlns:a16="http://schemas.microsoft.com/office/drawing/2014/main" val="437490672"/>
                  </a:ext>
                </a:extLst>
              </a:tr>
              <a:tr h="212400">
                <a:tc>
                  <a:txBody>
                    <a:bodyPr/>
                    <a:lstStyle/>
                    <a:p>
                      <a:pPr algn="l" fontAlgn="b"/>
                      <a:r>
                        <a:rPr lang="fi-FI" sz="1100" b="0" i="0" u="none" strike="noStrike">
                          <a:solidFill>
                            <a:srgbClr val="000000"/>
                          </a:solidFill>
                          <a:effectLst/>
                          <a:latin typeface="Calibri" panose="020F0502020204030204" pitchFamily="34" charset="0"/>
                        </a:rPr>
                        <a:t>Keitele</a:t>
                      </a:r>
                    </a:p>
                  </a:txBody>
                  <a:tcPr marL="18000" marR="18000" marT="3600" marB="3600" anchor="b"/>
                </a:tc>
                <a:tc>
                  <a:txBody>
                    <a:bodyPr/>
                    <a:lstStyle/>
                    <a:p>
                      <a:pPr algn="r" fontAlgn="b"/>
                      <a:r>
                        <a:rPr lang="fi-FI" sz="1100" b="0" i="0" u="none" strike="noStrike">
                          <a:solidFill>
                            <a:srgbClr val="000000"/>
                          </a:solidFill>
                          <a:effectLst/>
                          <a:latin typeface="Calibri" panose="020F0502020204030204" pitchFamily="34" charset="0"/>
                        </a:rPr>
                        <a:t>7,86</a:t>
                      </a:r>
                    </a:p>
                  </a:txBody>
                  <a:tcPr marL="18000" marR="18000" marT="3600" marB="3600" anchor="b"/>
                </a:tc>
                <a:tc>
                  <a:txBody>
                    <a:bodyPr/>
                    <a:lstStyle/>
                    <a:p>
                      <a:pPr algn="r" fontAlgn="b"/>
                      <a:r>
                        <a:rPr lang="fi-FI" sz="1100" b="0" i="0" u="none" strike="noStrike">
                          <a:solidFill>
                            <a:srgbClr val="000000"/>
                          </a:solidFill>
                          <a:effectLst/>
                          <a:latin typeface="Calibri" panose="020F0502020204030204" pitchFamily="34" charset="0"/>
                        </a:rPr>
                        <a:t>5,28</a:t>
                      </a:r>
                    </a:p>
                  </a:txBody>
                  <a:tcPr marL="18000" marR="18000" marT="3600" marB="3600" anchor="b"/>
                </a:tc>
                <a:extLst>
                  <a:ext uri="{0D108BD9-81ED-4DB2-BD59-A6C34878D82A}">
                    <a16:rowId xmlns:a16="http://schemas.microsoft.com/office/drawing/2014/main" val="3225111538"/>
                  </a:ext>
                </a:extLst>
              </a:tr>
              <a:tr h="212400">
                <a:tc>
                  <a:txBody>
                    <a:bodyPr/>
                    <a:lstStyle/>
                    <a:p>
                      <a:pPr algn="l" fontAlgn="b"/>
                      <a:r>
                        <a:rPr lang="fi-FI" sz="1100" b="0" i="0" u="none" strike="noStrike">
                          <a:solidFill>
                            <a:srgbClr val="000000"/>
                          </a:solidFill>
                          <a:effectLst/>
                          <a:latin typeface="Calibri" panose="020F0502020204030204" pitchFamily="34" charset="0"/>
                        </a:rPr>
                        <a:t>Kuopio</a:t>
                      </a:r>
                    </a:p>
                  </a:txBody>
                  <a:tcPr marL="18000" marR="18000" marT="3600" marB="3600" anchor="b"/>
                </a:tc>
                <a:tc>
                  <a:txBody>
                    <a:bodyPr/>
                    <a:lstStyle/>
                    <a:p>
                      <a:pPr algn="r" fontAlgn="b"/>
                      <a:r>
                        <a:rPr lang="fi-FI" sz="1100" b="0" i="0" u="none" strike="noStrike">
                          <a:solidFill>
                            <a:srgbClr val="000000"/>
                          </a:solidFill>
                          <a:effectLst/>
                          <a:latin typeface="Calibri" panose="020F0502020204030204" pitchFamily="34" charset="0"/>
                        </a:rPr>
                        <a:t>8,11</a:t>
                      </a:r>
                    </a:p>
                  </a:txBody>
                  <a:tcPr marL="18000" marR="18000" marT="3600" marB="3600" anchor="b"/>
                </a:tc>
                <a:tc>
                  <a:txBody>
                    <a:bodyPr/>
                    <a:lstStyle/>
                    <a:p>
                      <a:pPr algn="r" fontAlgn="b"/>
                      <a:r>
                        <a:rPr lang="fi-FI" sz="1100" b="0" i="0" u="none" strike="noStrike">
                          <a:solidFill>
                            <a:srgbClr val="000000"/>
                          </a:solidFill>
                          <a:effectLst/>
                          <a:latin typeface="Calibri" panose="020F0502020204030204" pitchFamily="34" charset="0"/>
                        </a:rPr>
                        <a:t>6,14</a:t>
                      </a:r>
                    </a:p>
                  </a:txBody>
                  <a:tcPr marL="18000" marR="18000" marT="3600" marB="3600" anchor="b"/>
                </a:tc>
                <a:extLst>
                  <a:ext uri="{0D108BD9-81ED-4DB2-BD59-A6C34878D82A}">
                    <a16:rowId xmlns:a16="http://schemas.microsoft.com/office/drawing/2014/main" val="2528250241"/>
                  </a:ext>
                </a:extLst>
              </a:tr>
              <a:tr h="212400">
                <a:tc>
                  <a:txBody>
                    <a:bodyPr/>
                    <a:lstStyle/>
                    <a:p>
                      <a:pPr algn="l" fontAlgn="b"/>
                      <a:r>
                        <a:rPr lang="fi-FI" sz="1100" b="0" i="0" u="none" strike="noStrike">
                          <a:solidFill>
                            <a:srgbClr val="000000"/>
                          </a:solidFill>
                          <a:effectLst/>
                          <a:latin typeface="Calibri" panose="020F0502020204030204" pitchFamily="34" charset="0"/>
                        </a:rPr>
                        <a:t>Leppävirta</a:t>
                      </a:r>
                    </a:p>
                  </a:txBody>
                  <a:tcPr marL="18000" marR="18000" marT="3600" marB="3600" anchor="b"/>
                </a:tc>
                <a:tc>
                  <a:txBody>
                    <a:bodyPr/>
                    <a:lstStyle/>
                    <a:p>
                      <a:pPr algn="r" fontAlgn="b"/>
                      <a:r>
                        <a:rPr lang="fi-FI" sz="1100" b="0" i="0" u="none" strike="noStrike">
                          <a:solidFill>
                            <a:srgbClr val="000000"/>
                          </a:solidFill>
                          <a:effectLst/>
                          <a:latin typeface="Calibri" panose="020F0502020204030204" pitchFamily="34" charset="0"/>
                        </a:rPr>
                        <a:t>8,36</a:t>
                      </a:r>
                    </a:p>
                  </a:txBody>
                  <a:tcPr marL="18000" marR="18000" marT="3600" marB="3600" anchor="b"/>
                </a:tc>
                <a:tc>
                  <a:txBody>
                    <a:bodyPr/>
                    <a:lstStyle/>
                    <a:p>
                      <a:pPr algn="r" fontAlgn="b"/>
                      <a:r>
                        <a:rPr lang="fi-FI" sz="1100" b="0" i="0" u="none" strike="noStrike">
                          <a:solidFill>
                            <a:srgbClr val="000000"/>
                          </a:solidFill>
                          <a:effectLst/>
                          <a:latin typeface="Calibri" panose="020F0502020204030204" pitchFamily="34" charset="0"/>
                        </a:rPr>
                        <a:t>5,96</a:t>
                      </a:r>
                    </a:p>
                  </a:txBody>
                  <a:tcPr marL="18000" marR="18000" marT="3600" marB="3600" anchor="b"/>
                </a:tc>
                <a:extLst>
                  <a:ext uri="{0D108BD9-81ED-4DB2-BD59-A6C34878D82A}">
                    <a16:rowId xmlns:a16="http://schemas.microsoft.com/office/drawing/2014/main" val="4139984260"/>
                  </a:ext>
                </a:extLst>
              </a:tr>
              <a:tr h="212400">
                <a:tc>
                  <a:txBody>
                    <a:bodyPr/>
                    <a:lstStyle/>
                    <a:p>
                      <a:pPr algn="l" fontAlgn="b"/>
                      <a:r>
                        <a:rPr lang="fi-FI" sz="1100" b="0" i="0" u="none" strike="noStrike">
                          <a:solidFill>
                            <a:srgbClr val="000000"/>
                          </a:solidFill>
                          <a:effectLst/>
                          <a:latin typeface="Calibri" panose="020F0502020204030204" pitchFamily="34" charset="0"/>
                        </a:rPr>
                        <a:t>Varkaus</a:t>
                      </a:r>
                    </a:p>
                  </a:txBody>
                  <a:tcPr marL="18000" marR="18000" marT="3600" marB="3600" anchor="b"/>
                </a:tc>
                <a:tc>
                  <a:txBody>
                    <a:bodyPr/>
                    <a:lstStyle/>
                    <a:p>
                      <a:pPr algn="r" fontAlgn="b"/>
                      <a:r>
                        <a:rPr lang="fi-FI" sz="1100" b="0" i="0" u="none" strike="noStrike">
                          <a:solidFill>
                            <a:srgbClr val="000000"/>
                          </a:solidFill>
                          <a:effectLst/>
                          <a:latin typeface="Calibri" panose="020F0502020204030204" pitchFamily="34" charset="0"/>
                        </a:rPr>
                        <a:t>8,36</a:t>
                      </a:r>
                    </a:p>
                  </a:txBody>
                  <a:tcPr marL="18000" marR="18000" marT="3600" marB="3600" anchor="b"/>
                </a:tc>
                <a:tc>
                  <a:txBody>
                    <a:bodyPr/>
                    <a:lstStyle/>
                    <a:p>
                      <a:pPr algn="r" fontAlgn="b"/>
                      <a:r>
                        <a:rPr lang="fi-FI" sz="1100" b="0" i="0" u="none" strike="noStrike">
                          <a:solidFill>
                            <a:srgbClr val="000000"/>
                          </a:solidFill>
                          <a:effectLst/>
                          <a:latin typeface="Calibri" panose="020F0502020204030204" pitchFamily="34" charset="0"/>
                        </a:rPr>
                        <a:t>6,21</a:t>
                      </a:r>
                    </a:p>
                  </a:txBody>
                  <a:tcPr marL="18000" marR="18000" marT="3600" marB="3600" anchor="b"/>
                </a:tc>
                <a:extLst>
                  <a:ext uri="{0D108BD9-81ED-4DB2-BD59-A6C34878D82A}">
                    <a16:rowId xmlns:a16="http://schemas.microsoft.com/office/drawing/2014/main" val="3008490295"/>
                  </a:ext>
                </a:extLst>
              </a:tr>
              <a:tr h="212400">
                <a:tc>
                  <a:txBody>
                    <a:bodyPr/>
                    <a:lstStyle/>
                    <a:p>
                      <a:pPr algn="l" fontAlgn="b"/>
                      <a:r>
                        <a:rPr lang="fi-FI" sz="1100" b="0" i="0" u="none" strike="noStrike">
                          <a:solidFill>
                            <a:srgbClr val="000000"/>
                          </a:solidFill>
                          <a:effectLst/>
                          <a:latin typeface="Calibri" panose="020F0502020204030204" pitchFamily="34" charset="0"/>
                        </a:rPr>
                        <a:t>Vieremä</a:t>
                      </a:r>
                    </a:p>
                  </a:txBody>
                  <a:tcPr marL="18000" marR="18000" marT="3600" marB="3600" anchor="b"/>
                </a:tc>
                <a:tc>
                  <a:txBody>
                    <a:bodyPr/>
                    <a:lstStyle/>
                    <a:p>
                      <a:pPr algn="r" fontAlgn="b"/>
                      <a:r>
                        <a:rPr lang="fi-FI" sz="1100" b="0" i="0" u="none" strike="noStrike">
                          <a:solidFill>
                            <a:srgbClr val="000000"/>
                          </a:solidFill>
                          <a:effectLst/>
                          <a:latin typeface="Calibri" panose="020F0502020204030204" pitchFamily="34" charset="0"/>
                        </a:rPr>
                        <a:t>8,36</a:t>
                      </a:r>
                    </a:p>
                  </a:txBody>
                  <a:tcPr marL="18000" marR="18000" marT="3600" marB="3600" anchor="b"/>
                </a:tc>
                <a:tc>
                  <a:txBody>
                    <a:bodyPr/>
                    <a:lstStyle/>
                    <a:p>
                      <a:pPr algn="r" fontAlgn="b"/>
                      <a:r>
                        <a:rPr lang="fi-FI" sz="1100" b="0" i="0" u="none" strike="noStrike">
                          <a:solidFill>
                            <a:srgbClr val="000000"/>
                          </a:solidFill>
                          <a:effectLst/>
                          <a:latin typeface="Calibri" panose="020F0502020204030204" pitchFamily="34" charset="0"/>
                        </a:rPr>
                        <a:t>5,74</a:t>
                      </a:r>
                    </a:p>
                  </a:txBody>
                  <a:tcPr marL="18000" marR="18000" marT="3600" marB="3600" anchor="b"/>
                </a:tc>
                <a:extLst>
                  <a:ext uri="{0D108BD9-81ED-4DB2-BD59-A6C34878D82A}">
                    <a16:rowId xmlns:a16="http://schemas.microsoft.com/office/drawing/2014/main" val="4287412833"/>
                  </a:ext>
                </a:extLst>
              </a:tr>
              <a:tr h="212400">
                <a:tc>
                  <a:txBody>
                    <a:bodyPr/>
                    <a:lstStyle/>
                    <a:p>
                      <a:pPr algn="l" fontAlgn="b"/>
                      <a:r>
                        <a:rPr lang="fi-FI" sz="1100" b="0" i="0" u="none" strike="noStrike">
                          <a:solidFill>
                            <a:srgbClr val="000000"/>
                          </a:solidFill>
                          <a:effectLst/>
                          <a:latin typeface="Calibri" panose="020F0502020204030204" pitchFamily="34" charset="0"/>
                        </a:rPr>
                        <a:t>Pohjois-Savo</a:t>
                      </a:r>
                    </a:p>
                  </a:txBody>
                  <a:tcPr marL="18000" marR="18000" marT="3600" marB="3600" anchor="b"/>
                </a:tc>
                <a:tc>
                  <a:txBody>
                    <a:bodyPr/>
                    <a:lstStyle/>
                    <a:p>
                      <a:pPr algn="r" fontAlgn="b"/>
                      <a:r>
                        <a:rPr lang="fi-FI" sz="1100" b="0" i="0" u="none" strike="noStrike">
                          <a:solidFill>
                            <a:srgbClr val="000000"/>
                          </a:solidFill>
                          <a:effectLst/>
                          <a:latin typeface="Calibri" panose="020F0502020204030204" pitchFamily="34" charset="0"/>
                        </a:rPr>
                        <a:t>8,38</a:t>
                      </a:r>
                    </a:p>
                  </a:txBody>
                  <a:tcPr marL="18000" marR="18000" marT="3600" marB="3600" anchor="b"/>
                </a:tc>
                <a:tc>
                  <a:txBody>
                    <a:bodyPr/>
                    <a:lstStyle/>
                    <a:p>
                      <a:pPr algn="l" fontAlgn="b"/>
                      <a:endParaRPr lang="fi-FI" sz="1100" b="0" i="0" u="none" strike="noStrike">
                        <a:solidFill>
                          <a:srgbClr val="000000"/>
                        </a:solidFill>
                        <a:effectLst/>
                        <a:latin typeface="Calibri" panose="020F0502020204030204" pitchFamily="34" charset="0"/>
                      </a:endParaRPr>
                    </a:p>
                  </a:txBody>
                  <a:tcPr marL="18000" marR="18000" marT="3600" marB="3600" anchor="b"/>
                </a:tc>
                <a:extLst>
                  <a:ext uri="{0D108BD9-81ED-4DB2-BD59-A6C34878D82A}">
                    <a16:rowId xmlns:a16="http://schemas.microsoft.com/office/drawing/2014/main" val="455306341"/>
                  </a:ext>
                </a:extLst>
              </a:tr>
              <a:tr h="212400">
                <a:tc>
                  <a:txBody>
                    <a:bodyPr/>
                    <a:lstStyle/>
                    <a:p>
                      <a:pPr algn="l" fontAlgn="b"/>
                      <a:r>
                        <a:rPr lang="fi-FI" sz="1100" b="0" i="0" u="none" strike="noStrike">
                          <a:solidFill>
                            <a:srgbClr val="000000"/>
                          </a:solidFill>
                          <a:effectLst/>
                          <a:latin typeface="Calibri" panose="020F0502020204030204" pitchFamily="34" charset="0"/>
                        </a:rPr>
                        <a:t>Joroinen</a:t>
                      </a:r>
                    </a:p>
                  </a:txBody>
                  <a:tcPr marL="18000" marR="18000" marT="3600" marB="3600" anchor="b"/>
                </a:tc>
                <a:tc>
                  <a:txBody>
                    <a:bodyPr/>
                    <a:lstStyle/>
                    <a:p>
                      <a:pPr algn="r" fontAlgn="b"/>
                      <a:r>
                        <a:rPr lang="fi-FI" sz="1100" b="0" i="0" u="none" strike="noStrike">
                          <a:solidFill>
                            <a:srgbClr val="000000"/>
                          </a:solidFill>
                          <a:effectLst/>
                          <a:latin typeface="Calibri" panose="020F0502020204030204" pitchFamily="34" charset="0"/>
                        </a:rPr>
                        <a:t>8,61</a:t>
                      </a:r>
                    </a:p>
                  </a:txBody>
                  <a:tcPr marL="18000" marR="18000" marT="3600" marB="3600" anchor="b"/>
                </a:tc>
                <a:tc>
                  <a:txBody>
                    <a:bodyPr/>
                    <a:lstStyle/>
                    <a:p>
                      <a:pPr algn="r" fontAlgn="b"/>
                      <a:r>
                        <a:rPr lang="fi-FI" sz="1100" b="0" i="0" u="none" strike="noStrike">
                          <a:solidFill>
                            <a:srgbClr val="000000"/>
                          </a:solidFill>
                          <a:effectLst/>
                          <a:latin typeface="Calibri" panose="020F0502020204030204" pitchFamily="34" charset="0"/>
                        </a:rPr>
                        <a:t>6,11</a:t>
                      </a:r>
                    </a:p>
                  </a:txBody>
                  <a:tcPr marL="18000" marR="18000" marT="3600" marB="3600" anchor="b"/>
                </a:tc>
                <a:extLst>
                  <a:ext uri="{0D108BD9-81ED-4DB2-BD59-A6C34878D82A}">
                    <a16:rowId xmlns:a16="http://schemas.microsoft.com/office/drawing/2014/main" val="1261528087"/>
                  </a:ext>
                </a:extLst>
              </a:tr>
              <a:tr h="212400">
                <a:tc>
                  <a:txBody>
                    <a:bodyPr/>
                    <a:lstStyle/>
                    <a:p>
                      <a:pPr algn="l" fontAlgn="b"/>
                      <a:r>
                        <a:rPr lang="fi-FI" sz="1100" b="0" i="0" u="none" strike="noStrike">
                          <a:solidFill>
                            <a:srgbClr val="000000"/>
                          </a:solidFill>
                          <a:effectLst/>
                          <a:latin typeface="Calibri" panose="020F0502020204030204" pitchFamily="34" charset="0"/>
                        </a:rPr>
                        <a:t>Lapinlahti</a:t>
                      </a:r>
                    </a:p>
                  </a:txBody>
                  <a:tcPr marL="18000" marR="18000" marT="3600" marB="3600" anchor="b"/>
                </a:tc>
                <a:tc>
                  <a:txBody>
                    <a:bodyPr/>
                    <a:lstStyle/>
                    <a:p>
                      <a:pPr algn="r" fontAlgn="b"/>
                      <a:r>
                        <a:rPr lang="fi-FI" sz="1100" b="0" i="0" u="none" strike="noStrike">
                          <a:solidFill>
                            <a:srgbClr val="000000"/>
                          </a:solidFill>
                          <a:effectLst/>
                          <a:latin typeface="Calibri" panose="020F0502020204030204" pitchFamily="34" charset="0"/>
                        </a:rPr>
                        <a:t>8,61</a:t>
                      </a:r>
                    </a:p>
                  </a:txBody>
                  <a:tcPr marL="18000" marR="18000" marT="3600" marB="3600" anchor="b"/>
                </a:tc>
                <a:tc>
                  <a:txBody>
                    <a:bodyPr/>
                    <a:lstStyle/>
                    <a:p>
                      <a:pPr algn="r" fontAlgn="b"/>
                      <a:r>
                        <a:rPr lang="fi-FI" sz="1100" b="0" i="0" u="none" strike="noStrike">
                          <a:solidFill>
                            <a:srgbClr val="000000"/>
                          </a:solidFill>
                          <a:effectLst/>
                          <a:latin typeface="Calibri" panose="020F0502020204030204" pitchFamily="34" charset="0"/>
                        </a:rPr>
                        <a:t>5,92</a:t>
                      </a:r>
                    </a:p>
                  </a:txBody>
                  <a:tcPr marL="18000" marR="18000" marT="3600" marB="3600" anchor="b"/>
                </a:tc>
                <a:extLst>
                  <a:ext uri="{0D108BD9-81ED-4DB2-BD59-A6C34878D82A}">
                    <a16:rowId xmlns:a16="http://schemas.microsoft.com/office/drawing/2014/main" val="1005159816"/>
                  </a:ext>
                </a:extLst>
              </a:tr>
              <a:tr h="212400">
                <a:tc>
                  <a:txBody>
                    <a:bodyPr/>
                    <a:lstStyle/>
                    <a:p>
                      <a:pPr algn="l" fontAlgn="b"/>
                      <a:r>
                        <a:rPr lang="fi-FI" sz="1100" b="0" i="0" u="none" strike="noStrike">
                          <a:solidFill>
                            <a:srgbClr val="000000"/>
                          </a:solidFill>
                          <a:effectLst/>
                          <a:latin typeface="Calibri" panose="020F0502020204030204" pitchFamily="34" charset="0"/>
                        </a:rPr>
                        <a:t>Sonkajärvi</a:t>
                      </a:r>
                    </a:p>
                  </a:txBody>
                  <a:tcPr marL="18000" marR="18000" marT="3600" marB="3600" anchor="b"/>
                </a:tc>
                <a:tc>
                  <a:txBody>
                    <a:bodyPr/>
                    <a:lstStyle/>
                    <a:p>
                      <a:pPr algn="r" fontAlgn="b"/>
                      <a:r>
                        <a:rPr lang="fi-FI" sz="1100" b="0" i="0" u="none" strike="noStrike">
                          <a:solidFill>
                            <a:srgbClr val="000000"/>
                          </a:solidFill>
                          <a:effectLst/>
                          <a:latin typeface="Calibri" panose="020F0502020204030204" pitchFamily="34" charset="0"/>
                        </a:rPr>
                        <a:t>8,61</a:t>
                      </a:r>
                    </a:p>
                  </a:txBody>
                  <a:tcPr marL="18000" marR="18000" marT="3600" marB="3600" anchor="b"/>
                </a:tc>
                <a:tc>
                  <a:txBody>
                    <a:bodyPr/>
                    <a:lstStyle/>
                    <a:p>
                      <a:pPr algn="r" fontAlgn="b"/>
                      <a:r>
                        <a:rPr lang="fi-FI" sz="1100" b="0" i="0" u="none" strike="noStrike">
                          <a:solidFill>
                            <a:srgbClr val="000000"/>
                          </a:solidFill>
                          <a:effectLst/>
                          <a:latin typeface="Calibri" panose="020F0502020204030204" pitchFamily="34" charset="0"/>
                        </a:rPr>
                        <a:t>5,63</a:t>
                      </a:r>
                    </a:p>
                  </a:txBody>
                  <a:tcPr marL="18000" marR="18000" marT="3600" marB="3600" anchor="b"/>
                </a:tc>
                <a:extLst>
                  <a:ext uri="{0D108BD9-81ED-4DB2-BD59-A6C34878D82A}">
                    <a16:rowId xmlns:a16="http://schemas.microsoft.com/office/drawing/2014/main" val="2432361618"/>
                  </a:ext>
                </a:extLst>
              </a:tr>
              <a:tr h="212400">
                <a:tc>
                  <a:txBody>
                    <a:bodyPr/>
                    <a:lstStyle/>
                    <a:p>
                      <a:pPr algn="l" fontAlgn="b"/>
                      <a:r>
                        <a:rPr lang="fi-FI" sz="1100" b="0" i="0" u="none" strike="noStrike">
                          <a:solidFill>
                            <a:srgbClr val="000000"/>
                          </a:solidFill>
                          <a:effectLst/>
                          <a:latin typeface="Calibri" panose="020F0502020204030204" pitchFamily="34" charset="0"/>
                        </a:rPr>
                        <a:t>Tervo</a:t>
                      </a:r>
                    </a:p>
                  </a:txBody>
                  <a:tcPr marL="18000" marR="18000" marT="3600" marB="3600" anchor="b"/>
                </a:tc>
                <a:tc>
                  <a:txBody>
                    <a:bodyPr/>
                    <a:lstStyle/>
                    <a:p>
                      <a:pPr algn="r" fontAlgn="b"/>
                      <a:r>
                        <a:rPr lang="fi-FI" sz="1100" b="0" i="0" u="none" strike="noStrike">
                          <a:solidFill>
                            <a:srgbClr val="000000"/>
                          </a:solidFill>
                          <a:effectLst/>
                          <a:latin typeface="Calibri" panose="020F0502020204030204" pitchFamily="34" charset="0"/>
                        </a:rPr>
                        <a:t>8,86</a:t>
                      </a:r>
                    </a:p>
                  </a:txBody>
                  <a:tcPr marL="18000" marR="18000" marT="3600" marB="3600" anchor="b"/>
                </a:tc>
                <a:tc>
                  <a:txBody>
                    <a:bodyPr/>
                    <a:lstStyle/>
                    <a:p>
                      <a:pPr algn="r" fontAlgn="b"/>
                      <a:r>
                        <a:rPr lang="fi-FI" sz="1100" b="0" i="0" u="none" strike="noStrike">
                          <a:solidFill>
                            <a:srgbClr val="000000"/>
                          </a:solidFill>
                          <a:effectLst/>
                          <a:latin typeface="Calibri" panose="020F0502020204030204" pitchFamily="34" charset="0"/>
                        </a:rPr>
                        <a:t>5,63</a:t>
                      </a:r>
                    </a:p>
                  </a:txBody>
                  <a:tcPr marL="18000" marR="18000" marT="3600" marB="3600" anchor="b"/>
                </a:tc>
                <a:extLst>
                  <a:ext uri="{0D108BD9-81ED-4DB2-BD59-A6C34878D82A}">
                    <a16:rowId xmlns:a16="http://schemas.microsoft.com/office/drawing/2014/main" val="3756294331"/>
                  </a:ext>
                </a:extLst>
              </a:tr>
              <a:tr h="212400">
                <a:tc>
                  <a:txBody>
                    <a:bodyPr/>
                    <a:lstStyle/>
                    <a:p>
                      <a:pPr algn="l" fontAlgn="b"/>
                      <a:r>
                        <a:rPr lang="fi-FI" sz="1100" b="0" i="0" u="none" strike="noStrike">
                          <a:solidFill>
                            <a:srgbClr val="000000"/>
                          </a:solidFill>
                          <a:effectLst/>
                          <a:latin typeface="Calibri" panose="020F0502020204030204" pitchFamily="34" charset="0"/>
                        </a:rPr>
                        <a:t>Kiuruvesi</a:t>
                      </a:r>
                    </a:p>
                  </a:txBody>
                  <a:tcPr marL="18000" marR="18000" marT="3600" marB="3600" anchor="b"/>
                </a:tc>
                <a:tc>
                  <a:txBody>
                    <a:bodyPr/>
                    <a:lstStyle/>
                    <a:p>
                      <a:pPr algn="r" fontAlgn="b"/>
                      <a:r>
                        <a:rPr lang="fi-FI" sz="1100" b="0" i="0" u="none" strike="noStrike">
                          <a:solidFill>
                            <a:srgbClr val="000000"/>
                          </a:solidFill>
                          <a:effectLst/>
                          <a:latin typeface="Calibri" panose="020F0502020204030204" pitchFamily="34" charset="0"/>
                        </a:rPr>
                        <a:t>9,11</a:t>
                      </a:r>
                    </a:p>
                  </a:txBody>
                  <a:tcPr marL="18000" marR="18000" marT="3600" marB="3600" anchor="b"/>
                </a:tc>
                <a:tc>
                  <a:txBody>
                    <a:bodyPr/>
                    <a:lstStyle/>
                    <a:p>
                      <a:pPr algn="r" fontAlgn="b"/>
                      <a:r>
                        <a:rPr lang="fi-FI" sz="1100" b="0" i="0" u="none" strike="noStrike">
                          <a:solidFill>
                            <a:srgbClr val="000000"/>
                          </a:solidFill>
                          <a:effectLst/>
                          <a:latin typeface="Calibri" panose="020F0502020204030204" pitchFamily="34" charset="0"/>
                        </a:rPr>
                        <a:t>6,06</a:t>
                      </a:r>
                    </a:p>
                  </a:txBody>
                  <a:tcPr marL="18000" marR="18000" marT="3600" marB="3600" anchor="b"/>
                </a:tc>
                <a:extLst>
                  <a:ext uri="{0D108BD9-81ED-4DB2-BD59-A6C34878D82A}">
                    <a16:rowId xmlns:a16="http://schemas.microsoft.com/office/drawing/2014/main" val="3736994870"/>
                  </a:ext>
                </a:extLst>
              </a:tr>
              <a:tr h="212400">
                <a:tc>
                  <a:txBody>
                    <a:bodyPr/>
                    <a:lstStyle/>
                    <a:p>
                      <a:pPr algn="l" fontAlgn="b"/>
                      <a:r>
                        <a:rPr lang="fi-FI" sz="1100" b="0" i="0" u="none" strike="noStrike">
                          <a:solidFill>
                            <a:srgbClr val="000000"/>
                          </a:solidFill>
                          <a:effectLst/>
                          <a:latin typeface="Calibri" panose="020F0502020204030204" pitchFamily="34" charset="0"/>
                        </a:rPr>
                        <a:t>Suonenjoki</a:t>
                      </a:r>
                    </a:p>
                  </a:txBody>
                  <a:tcPr marL="18000" marR="18000" marT="3600" marB="3600" anchor="b"/>
                </a:tc>
                <a:tc>
                  <a:txBody>
                    <a:bodyPr/>
                    <a:lstStyle/>
                    <a:p>
                      <a:pPr algn="r" fontAlgn="b"/>
                      <a:r>
                        <a:rPr lang="fi-FI" sz="1100" b="0" i="0" u="none" strike="noStrike">
                          <a:solidFill>
                            <a:srgbClr val="000000"/>
                          </a:solidFill>
                          <a:effectLst/>
                          <a:latin typeface="Calibri" panose="020F0502020204030204" pitchFamily="34" charset="0"/>
                        </a:rPr>
                        <a:t>9,11</a:t>
                      </a:r>
                    </a:p>
                  </a:txBody>
                  <a:tcPr marL="18000" marR="18000" marT="3600" marB="3600" anchor="b"/>
                </a:tc>
                <a:tc>
                  <a:txBody>
                    <a:bodyPr/>
                    <a:lstStyle/>
                    <a:p>
                      <a:pPr algn="r" fontAlgn="b"/>
                      <a:r>
                        <a:rPr lang="fi-FI" sz="1100" b="0" i="0" u="none" strike="noStrike">
                          <a:solidFill>
                            <a:srgbClr val="000000"/>
                          </a:solidFill>
                          <a:effectLst/>
                          <a:latin typeface="Calibri" panose="020F0502020204030204" pitchFamily="34" charset="0"/>
                        </a:rPr>
                        <a:t>6,29</a:t>
                      </a:r>
                    </a:p>
                  </a:txBody>
                  <a:tcPr marL="18000" marR="18000" marT="3600" marB="3600" anchor="b"/>
                </a:tc>
                <a:extLst>
                  <a:ext uri="{0D108BD9-81ED-4DB2-BD59-A6C34878D82A}">
                    <a16:rowId xmlns:a16="http://schemas.microsoft.com/office/drawing/2014/main" val="3750553939"/>
                  </a:ext>
                </a:extLst>
              </a:tr>
              <a:tr h="212400">
                <a:tc>
                  <a:txBody>
                    <a:bodyPr/>
                    <a:lstStyle/>
                    <a:p>
                      <a:pPr algn="l" fontAlgn="b"/>
                      <a:r>
                        <a:rPr lang="fi-FI" sz="1100" b="0" i="0" u="none" strike="noStrike">
                          <a:solidFill>
                            <a:srgbClr val="000000"/>
                          </a:solidFill>
                          <a:effectLst/>
                          <a:latin typeface="Calibri" panose="020F0502020204030204" pitchFamily="34" charset="0"/>
                        </a:rPr>
                        <a:t>Vesanto</a:t>
                      </a:r>
                    </a:p>
                  </a:txBody>
                  <a:tcPr marL="18000" marR="18000" marT="3600" marB="3600" anchor="b"/>
                </a:tc>
                <a:tc>
                  <a:txBody>
                    <a:bodyPr/>
                    <a:lstStyle/>
                    <a:p>
                      <a:pPr algn="r" fontAlgn="b"/>
                      <a:r>
                        <a:rPr lang="fi-FI" sz="1100" b="0" i="0" u="none" strike="noStrike">
                          <a:solidFill>
                            <a:srgbClr val="000000"/>
                          </a:solidFill>
                          <a:effectLst/>
                          <a:latin typeface="Calibri" panose="020F0502020204030204" pitchFamily="34" charset="0"/>
                        </a:rPr>
                        <a:t>9,11</a:t>
                      </a:r>
                    </a:p>
                  </a:txBody>
                  <a:tcPr marL="18000" marR="18000" marT="3600" marB="3600" anchor="b"/>
                </a:tc>
                <a:tc>
                  <a:txBody>
                    <a:bodyPr/>
                    <a:lstStyle/>
                    <a:p>
                      <a:pPr algn="r" fontAlgn="b"/>
                      <a:r>
                        <a:rPr lang="fi-FI" sz="1100" b="0" i="0" u="none" strike="noStrike">
                          <a:solidFill>
                            <a:srgbClr val="000000"/>
                          </a:solidFill>
                          <a:effectLst/>
                          <a:latin typeface="Calibri" panose="020F0502020204030204" pitchFamily="34" charset="0"/>
                        </a:rPr>
                        <a:t>5,72</a:t>
                      </a:r>
                    </a:p>
                  </a:txBody>
                  <a:tcPr marL="18000" marR="18000" marT="3600" marB="3600" anchor="b"/>
                </a:tc>
                <a:extLst>
                  <a:ext uri="{0D108BD9-81ED-4DB2-BD59-A6C34878D82A}">
                    <a16:rowId xmlns:a16="http://schemas.microsoft.com/office/drawing/2014/main" val="2899806150"/>
                  </a:ext>
                </a:extLst>
              </a:tr>
              <a:tr h="212400">
                <a:tc>
                  <a:txBody>
                    <a:bodyPr/>
                    <a:lstStyle/>
                    <a:p>
                      <a:pPr algn="l" fontAlgn="b"/>
                      <a:r>
                        <a:rPr lang="fi-FI" sz="1100" b="0" i="0" u="none" strike="noStrike">
                          <a:solidFill>
                            <a:srgbClr val="000000"/>
                          </a:solidFill>
                          <a:effectLst/>
                          <a:latin typeface="Calibri" panose="020F0502020204030204" pitchFamily="34" charset="0"/>
                        </a:rPr>
                        <a:t>Pielavesi</a:t>
                      </a:r>
                    </a:p>
                  </a:txBody>
                  <a:tcPr marL="18000" marR="18000" marT="3600" marB="3600" anchor="b"/>
                </a:tc>
                <a:tc>
                  <a:txBody>
                    <a:bodyPr/>
                    <a:lstStyle/>
                    <a:p>
                      <a:pPr algn="r" fontAlgn="b"/>
                      <a:r>
                        <a:rPr lang="fi-FI" sz="1100" b="0" i="0" u="none" strike="noStrike">
                          <a:solidFill>
                            <a:srgbClr val="000000"/>
                          </a:solidFill>
                          <a:effectLst/>
                          <a:latin typeface="Calibri" panose="020F0502020204030204" pitchFamily="34" charset="0"/>
                        </a:rPr>
                        <a:t>9,11</a:t>
                      </a:r>
                    </a:p>
                  </a:txBody>
                  <a:tcPr marL="18000" marR="18000" marT="3600" marB="3600" anchor="b"/>
                </a:tc>
                <a:tc>
                  <a:txBody>
                    <a:bodyPr/>
                    <a:lstStyle/>
                    <a:p>
                      <a:pPr algn="r" fontAlgn="b"/>
                      <a:r>
                        <a:rPr lang="fi-FI" sz="1100" b="0" i="0" u="none" strike="noStrike">
                          <a:solidFill>
                            <a:srgbClr val="000000"/>
                          </a:solidFill>
                          <a:effectLst/>
                          <a:latin typeface="Calibri" panose="020F0502020204030204" pitchFamily="34" charset="0"/>
                        </a:rPr>
                        <a:t>5,83</a:t>
                      </a:r>
                    </a:p>
                  </a:txBody>
                  <a:tcPr marL="18000" marR="18000" marT="3600" marB="3600" anchor="b"/>
                </a:tc>
                <a:extLst>
                  <a:ext uri="{0D108BD9-81ED-4DB2-BD59-A6C34878D82A}">
                    <a16:rowId xmlns:a16="http://schemas.microsoft.com/office/drawing/2014/main" val="161305396"/>
                  </a:ext>
                </a:extLst>
              </a:tr>
              <a:tr h="212400">
                <a:tc>
                  <a:txBody>
                    <a:bodyPr/>
                    <a:lstStyle/>
                    <a:p>
                      <a:pPr algn="l" fontAlgn="b"/>
                      <a:r>
                        <a:rPr lang="fi-FI" sz="1100" b="0" i="0" u="none" strike="noStrike">
                          <a:solidFill>
                            <a:srgbClr val="000000"/>
                          </a:solidFill>
                          <a:effectLst/>
                          <a:latin typeface="Calibri" panose="020F0502020204030204" pitchFamily="34" charset="0"/>
                        </a:rPr>
                        <a:t>Kaavi</a:t>
                      </a:r>
                    </a:p>
                  </a:txBody>
                  <a:tcPr marL="18000" marR="18000" marT="3600" marB="3600" anchor="b"/>
                </a:tc>
                <a:tc>
                  <a:txBody>
                    <a:bodyPr/>
                    <a:lstStyle/>
                    <a:p>
                      <a:pPr algn="r" fontAlgn="b"/>
                      <a:r>
                        <a:rPr lang="fi-FI" sz="1100" b="0" i="0" u="none" strike="noStrike">
                          <a:solidFill>
                            <a:srgbClr val="000000"/>
                          </a:solidFill>
                          <a:effectLst/>
                          <a:latin typeface="Calibri" panose="020F0502020204030204" pitchFamily="34" charset="0"/>
                        </a:rPr>
                        <a:t>9,36</a:t>
                      </a:r>
                    </a:p>
                  </a:txBody>
                  <a:tcPr marL="18000" marR="18000" marT="3600" marB="3600" anchor="b"/>
                </a:tc>
                <a:tc>
                  <a:txBody>
                    <a:bodyPr/>
                    <a:lstStyle/>
                    <a:p>
                      <a:pPr algn="r" fontAlgn="b"/>
                      <a:r>
                        <a:rPr lang="fi-FI" sz="1100" b="0" i="0" u="none" strike="noStrike">
                          <a:solidFill>
                            <a:srgbClr val="000000"/>
                          </a:solidFill>
                          <a:effectLst/>
                          <a:latin typeface="Calibri" panose="020F0502020204030204" pitchFamily="34" charset="0"/>
                        </a:rPr>
                        <a:t>5,98</a:t>
                      </a:r>
                    </a:p>
                  </a:txBody>
                  <a:tcPr marL="18000" marR="18000" marT="3600" marB="3600" anchor="b"/>
                </a:tc>
                <a:extLst>
                  <a:ext uri="{0D108BD9-81ED-4DB2-BD59-A6C34878D82A}">
                    <a16:rowId xmlns:a16="http://schemas.microsoft.com/office/drawing/2014/main" val="1743984363"/>
                  </a:ext>
                </a:extLst>
              </a:tr>
              <a:tr h="212400">
                <a:tc>
                  <a:txBody>
                    <a:bodyPr/>
                    <a:lstStyle/>
                    <a:p>
                      <a:pPr algn="l" fontAlgn="b"/>
                      <a:r>
                        <a:rPr lang="fi-FI" sz="1100" b="0" i="0" u="none" strike="noStrike">
                          <a:solidFill>
                            <a:srgbClr val="000000"/>
                          </a:solidFill>
                          <a:effectLst/>
                          <a:latin typeface="Calibri" panose="020F0502020204030204" pitchFamily="34" charset="0"/>
                        </a:rPr>
                        <a:t>Rautavaara</a:t>
                      </a:r>
                    </a:p>
                  </a:txBody>
                  <a:tcPr marL="18000" marR="18000" marT="3600" marB="3600" anchor="b"/>
                </a:tc>
                <a:tc>
                  <a:txBody>
                    <a:bodyPr/>
                    <a:lstStyle/>
                    <a:p>
                      <a:pPr algn="r" fontAlgn="b"/>
                      <a:r>
                        <a:rPr lang="fi-FI" sz="1100" b="0" i="0" u="none" strike="noStrike">
                          <a:solidFill>
                            <a:srgbClr val="000000"/>
                          </a:solidFill>
                          <a:effectLst/>
                          <a:latin typeface="Calibri" panose="020F0502020204030204" pitchFamily="34" charset="0"/>
                        </a:rPr>
                        <a:t>9,36</a:t>
                      </a:r>
                    </a:p>
                  </a:txBody>
                  <a:tcPr marL="18000" marR="18000" marT="3600" marB="3600" anchor="b"/>
                </a:tc>
                <a:tc>
                  <a:txBody>
                    <a:bodyPr/>
                    <a:lstStyle/>
                    <a:p>
                      <a:pPr algn="r" fontAlgn="b"/>
                      <a:r>
                        <a:rPr lang="fi-FI" sz="1100" b="0" i="0" u="none" strike="noStrike">
                          <a:solidFill>
                            <a:srgbClr val="000000"/>
                          </a:solidFill>
                          <a:effectLst/>
                          <a:latin typeface="Calibri" panose="020F0502020204030204" pitchFamily="34" charset="0"/>
                        </a:rPr>
                        <a:t>5,62</a:t>
                      </a:r>
                    </a:p>
                  </a:txBody>
                  <a:tcPr marL="18000" marR="18000" marT="3600" marB="3600" anchor="b"/>
                </a:tc>
                <a:extLst>
                  <a:ext uri="{0D108BD9-81ED-4DB2-BD59-A6C34878D82A}">
                    <a16:rowId xmlns:a16="http://schemas.microsoft.com/office/drawing/2014/main" val="2485195342"/>
                  </a:ext>
                </a:extLst>
              </a:tr>
              <a:tr h="212400">
                <a:tc>
                  <a:txBody>
                    <a:bodyPr/>
                    <a:lstStyle/>
                    <a:p>
                      <a:pPr algn="l" fontAlgn="b"/>
                      <a:r>
                        <a:rPr lang="fi-FI" sz="1100" b="0" i="0" u="none" strike="noStrike">
                          <a:solidFill>
                            <a:srgbClr val="000000"/>
                          </a:solidFill>
                          <a:effectLst/>
                          <a:latin typeface="Calibri" panose="020F0502020204030204" pitchFamily="34" charset="0"/>
                        </a:rPr>
                        <a:t>Tuusniemi</a:t>
                      </a:r>
                    </a:p>
                  </a:txBody>
                  <a:tcPr marL="18000" marR="18000" marT="3600" marB="3600" anchor="b"/>
                </a:tc>
                <a:tc>
                  <a:txBody>
                    <a:bodyPr/>
                    <a:lstStyle/>
                    <a:p>
                      <a:pPr algn="r" fontAlgn="b"/>
                      <a:r>
                        <a:rPr lang="fi-FI" sz="1100" b="0" i="0" u="none" strike="noStrike">
                          <a:solidFill>
                            <a:srgbClr val="000000"/>
                          </a:solidFill>
                          <a:effectLst/>
                          <a:latin typeface="Calibri" panose="020F0502020204030204" pitchFamily="34" charset="0"/>
                        </a:rPr>
                        <a:t>9,36</a:t>
                      </a:r>
                    </a:p>
                  </a:txBody>
                  <a:tcPr marL="18000" marR="18000" marT="3600" marB="3600" anchor="b"/>
                </a:tc>
                <a:tc>
                  <a:txBody>
                    <a:bodyPr/>
                    <a:lstStyle/>
                    <a:p>
                      <a:pPr algn="r" fontAlgn="b"/>
                      <a:r>
                        <a:rPr lang="fi-FI" sz="1100" b="0" i="0" u="none" strike="noStrike">
                          <a:solidFill>
                            <a:srgbClr val="000000"/>
                          </a:solidFill>
                          <a:effectLst/>
                          <a:latin typeface="Calibri" panose="020F0502020204030204" pitchFamily="34" charset="0"/>
                        </a:rPr>
                        <a:t>6,04</a:t>
                      </a:r>
                    </a:p>
                  </a:txBody>
                  <a:tcPr marL="18000" marR="18000" marT="3600" marB="3600" anchor="b"/>
                </a:tc>
                <a:extLst>
                  <a:ext uri="{0D108BD9-81ED-4DB2-BD59-A6C34878D82A}">
                    <a16:rowId xmlns:a16="http://schemas.microsoft.com/office/drawing/2014/main" val="3570489955"/>
                  </a:ext>
                </a:extLst>
              </a:tr>
              <a:tr h="212400">
                <a:tc>
                  <a:txBody>
                    <a:bodyPr/>
                    <a:lstStyle/>
                    <a:p>
                      <a:pPr algn="l" fontAlgn="b"/>
                      <a:r>
                        <a:rPr lang="fi-FI" sz="1100" b="0" i="0" u="none" strike="noStrike">
                          <a:solidFill>
                            <a:srgbClr val="000000"/>
                          </a:solidFill>
                          <a:effectLst/>
                          <a:latin typeface="Calibri" panose="020F0502020204030204" pitchFamily="34" charset="0"/>
                        </a:rPr>
                        <a:t>Siilinjärvi</a:t>
                      </a:r>
                    </a:p>
                  </a:txBody>
                  <a:tcPr marL="18000" marR="18000" marT="3600" marB="3600" anchor="b"/>
                </a:tc>
                <a:tc>
                  <a:txBody>
                    <a:bodyPr/>
                    <a:lstStyle/>
                    <a:p>
                      <a:pPr algn="r" fontAlgn="b"/>
                      <a:r>
                        <a:rPr lang="fi-FI" sz="1100" b="0" i="0" u="none" strike="noStrike">
                          <a:solidFill>
                            <a:srgbClr val="000000"/>
                          </a:solidFill>
                          <a:effectLst/>
                          <a:latin typeface="Calibri" panose="020F0502020204030204" pitchFamily="34" charset="0"/>
                        </a:rPr>
                        <a:t>9,36</a:t>
                      </a:r>
                    </a:p>
                  </a:txBody>
                  <a:tcPr marL="18000" marR="18000" marT="3600" marB="3600" anchor="b"/>
                </a:tc>
                <a:tc>
                  <a:txBody>
                    <a:bodyPr/>
                    <a:lstStyle/>
                    <a:p>
                      <a:pPr algn="r" fontAlgn="b"/>
                      <a:r>
                        <a:rPr lang="fi-FI" sz="1100" b="0" i="0" u="none" strike="noStrike">
                          <a:solidFill>
                            <a:srgbClr val="000000"/>
                          </a:solidFill>
                          <a:effectLst/>
                          <a:latin typeface="Calibri" panose="020F0502020204030204" pitchFamily="34" charset="0"/>
                        </a:rPr>
                        <a:t>7,14</a:t>
                      </a:r>
                    </a:p>
                  </a:txBody>
                  <a:tcPr marL="18000" marR="18000" marT="3600" marB="3600" anchor="b"/>
                </a:tc>
                <a:extLst>
                  <a:ext uri="{0D108BD9-81ED-4DB2-BD59-A6C34878D82A}">
                    <a16:rowId xmlns:a16="http://schemas.microsoft.com/office/drawing/2014/main" val="389491602"/>
                  </a:ext>
                </a:extLst>
              </a:tr>
              <a:tr h="212400">
                <a:tc>
                  <a:txBody>
                    <a:bodyPr/>
                    <a:lstStyle/>
                    <a:p>
                      <a:pPr algn="l" fontAlgn="b"/>
                      <a:r>
                        <a:rPr lang="fi-FI" sz="1100" b="0" i="0" u="none" strike="noStrike">
                          <a:solidFill>
                            <a:srgbClr val="000000"/>
                          </a:solidFill>
                          <a:effectLst/>
                          <a:latin typeface="Calibri" panose="020F0502020204030204" pitchFamily="34" charset="0"/>
                        </a:rPr>
                        <a:t>Rautalampi</a:t>
                      </a:r>
                    </a:p>
                  </a:txBody>
                  <a:tcPr marL="18000" marR="18000" marT="3600" marB="3600" anchor="b"/>
                </a:tc>
                <a:tc>
                  <a:txBody>
                    <a:bodyPr/>
                    <a:lstStyle/>
                    <a:p>
                      <a:pPr algn="r" fontAlgn="b"/>
                      <a:r>
                        <a:rPr lang="fi-FI" sz="1100" b="0" i="0" u="none" strike="noStrike">
                          <a:solidFill>
                            <a:srgbClr val="000000"/>
                          </a:solidFill>
                          <a:effectLst/>
                          <a:latin typeface="Calibri" panose="020F0502020204030204" pitchFamily="34" charset="0"/>
                        </a:rPr>
                        <a:t>9,86</a:t>
                      </a:r>
                    </a:p>
                  </a:txBody>
                  <a:tcPr marL="18000" marR="18000" marT="3600" marB="3600" anchor="b"/>
                </a:tc>
                <a:tc>
                  <a:txBody>
                    <a:bodyPr/>
                    <a:lstStyle/>
                    <a:p>
                      <a:pPr algn="r" fontAlgn="b"/>
                      <a:r>
                        <a:rPr lang="fi-FI" sz="1100" b="0" i="0" u="none" strike="noStrike" dirty="0">
                          <a:solidFill>
                            <a:srgbClr val="000000"/>
                          </a:solidFill>
                          <a:effectLst/>
                          <a:latin typeface="Calibri" panose="020F0502020204030204" pitchFamily="34" charset="0"/>
                        </a:rPr>
                        <a:t>6,65</a:t>
                      </a:r>
                    </a:p>
                  </a:txBody>
                  <a:tcPr marL="18000" marR="18000" marT="3600" marB="3600" anchor="b"/>
                </a:tc>
                <a:extLst>
                  <a:ext uri="{0D108BD9-81ED-4DB2-BD59-A6C34878D82A}">
                    <a16:rowId xmlns:a16="http://schemas.microsoft.com/office/drawing/2014/main" val="2415787187"/>
                  </a:ext>
                </a:extLst>
              </a:tr>
            </a:tbl>
          </a:graphicData>
        </a:graphic>
      </p:graphicFrame>
      <p:sp>
        <p:nvSpPr>
          <p:cNvPr id="8" name="Tekstiruutu 7">
            <a:extLst>
              <a:ext uri="{FF2B5EF4-FFF2-40B4-BE49-F238E27FC236}">
                <a16:creationId xmlns:a16="http://schemas.microsoft.com/office/drawing/2014/main" id="{E8F862EB-6823-4594-A0C7-F38698B14CBF}"/>
              </a:ext>
            </a:extLst>
          </p:cNvPr>
          <p:cNvSpPr txBox="1"/>
          <p:nvPr/>
        </p:nvSpPr>
        <p:spPr>
          <a:xfrm>
            <a:off x="0" y="6632319"/>
            <a:ext cx="7881730" cy="215444"/>
          </a:xfrm>
          <a:prstGeom prst="rect">
            <a:avLst/>
          </a:prstGeom>
          <a:noFill/>
        </p:spPr>
        <p:txBody>
          <a:bodyPr wrap="square" rtlCol="0">
            <a:spAutoFit/>
          </a:bodyPr>
          <a:lstStyle/>
          <a:p>
            <a:r>
              <a:rPr lang="fi-FI" sz="800" dirty="0"/>
              <a:t>Lähde: Kuntaliitto. Efektiivinen veroaste ilmoittaa maksuunpannun kunnallisveron suhteen ansiotuloihin.</a:t>
            </a:r>
          </a:p>
        </p:txBody>
      </p:sp>
      <p:pic>
        <p:nvPicPr>
          <p:cNvPr id="7" name="Kuva 6">
            <a:extLst>
              <a:ext uri="{FF2B5EF4-FFF2-40B4-BE49-F238E27FC236}">
                <a16:creationId xmlns:a16="http://schemas.microsoft.com/office/drawing/2014/main" id="{34C10C92-2E94-7A44-BD24-737A3C004102}"/>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9755943" y="6332259"/>
            <a:ext cx="2316136" cy="409184"/>
          </a:xfrm>
          <a:prstGeom prst="rect">
            <a:avLst/>
          </a:prstGeom>
        </p:spPr>
      </p:pic>
      <p:graphicFrame>
        <p:nvGraphicFramePr>
          <p:cNvPr id="3" name="Kaavio 2">
            <a:extLst>
              <a:ext uri="{FF2B5EF4-FFF2-40B4-BE49-F238E27FC236}">
                <a16:creationId xmlns:a16="http://schemas.microsoft.com/office/drawing/2014/main" id="{6D9729F8-9EE5-4AC3-B816-9F75C0E55DB2}"/>
              </a:ext>
              <a:ext uri="{C183D7F6-B498-43B3-948B-1728B52AA6E4}">
                <adec:decorative xmlns:adec="http://schemas.microsoft.com/office/drawing/2017/decorative" val="1"/>
              </a:ext>
            </a:extLst>
          </p:cNvPr>
          <p:cNvGraphicFramePr>
            <a:graphicFrameLocks/>
          </p:cNvGraphicFramePr>
          <p:nvPr>
            <p:extLst>
              <p:ext uri="{D42A27DB-BD31-4B8C-83A1-F6EECF244321}">
                <p14:modId xmlns:p14="http://schemas.microsoft.com/office/powerpoint/2010/main" val="1967715173"/>
              </p:ext>
            </p:extLst>
          </p:nvPr>
        </p:nvGraphicFramePr>
        <p:xfrm>
          <a:off x="4207930" y="1530790"/>
          <a:ext cx="7347600" cy="48481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4898786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FCC11">
            <a:alpha val="90000"/>
          </a:srgbClr>
        </a:solidFill>
        <a:effectLst/>
      </p:bgPr>
    </p:bg>
    <p:spTree>
      <p:nvGrpSpPr>
        <p:cNvPr id="1" name=""/>
        <p:cNvGrpSpPr/>
        <p:nvPr/>
      </p:nvGrpSpPr>
      <p:grpSpPr>
        <a:xfrm>
          <a:off x="0" y="0"/>
          <a:ext cx="0" cy="0"/>
          <a:chOff x="0" y="0"/>
          <a:chExt cx="0" cy="0"/>
        </a:xfrm>
      </p:grpSpPr>
      <p:sp>
        <p:nvSpPr>
          <p:cNvPr id="10" name="Otsikko 1">
            <a:extLst>
              <a:ext uri="{FF2B5EF4-FFF2-40B4-BE49-F238E27FC236}">
                <a16:creationId xmlns:a16="http://schemas.microsoft.com/office/drawing/2014/main" id="{3E4F8491-AF3F-C14A-BED4-E48810A92E9C}"/>
              </a:ext>
            </a:extLst>
          </p:cNvPr>
          <p:cNvSpPr>
            <a:spLocks noGrp="1"/>
          </p:cNvSpPr>
          <p:nvPr>
            <p:ph type="title"/>
          </p:nvPr>
        </p:nvSpPr>
        <p:spPr>
          <a:xfrm>
            <a:off x="448456" y="365125"/>
            <a:ext cx="11288842" cy="1325563"/>
          </a:xfrm>
        </p:spPr>
        <p:txBody>
          <a:bodyPr>
            <a:normAutofit/>
          </a:bodyPr>
          <a:lstStyle/>
          <a:p>
            <a:r>
              <a:rPr lang="fi-FI" sz="3400" dirty="0"/>
              <a:t>Kunnan tilinpäätöksen tunnuslukuja 1/2</a:t>
            </a:r>
          </a:p>
        </p:txBody>
      </p:sp>
      <p:sp>
        <p:nvSpPr>
          <p:cNvPr id="11" name="Sisällön paikkamerkki 2">
            <a:extLst>
              <a:ext uri="{FF2B5EF4-FFF2-40B4-BE49-F238E27FC236}">
                <a16:creationId xmlns:a16="http://schemas.microsoft.com/office/drawing/2014/main" id="{D66685F3-B08E-2D40-871E-BF1236552B96}"/>
              </a:ext>
            </a:extLst>
          </p:cNvPr>
          <p:cNvSpPr txBox="1">
            <a:spLocks/>
          </p:cNvSpPr>
          <p:nvPr/>
        </p:nvSpPr>
        <p:spPr>
          <a:xfrm>
            <a:off x="448455" y="1458409"/>
            <a:ext cx="11288840" cy="4791600"/>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0"/>
              </a:spcBef>
              <a:spcAft>
                <a:spcPts val="800"/>
              </a:spcAft>
              <a:buNone/>
            </a:pPr>
            <a:r>
              <a:rPr lang="fi-FI" sz="1200" b="1" dirty="0"/>
              <a:t>Toimintakate</a:t>
            </a:r>
          </a:p>
          <a:p>
            <a:pPr>
              <a:lnSpc>
                <a:spcPct val="110000"/>
              </a:lnSpc>
              <a:spcBef>
                <a:spcPts val="0"/>
              </a:spcBef>
              <a:spcAft>
                <a:spcPts val="800"/>
              </a:spcAft>
            </a:pPr>
            <a:r>
              <a:rPr lang="fi-FI" sz="1200" dirty="0"/>
              <a:t>Toimintatulojen ja -menojen erotus muodostaa toimintakatteen. Se osoittaa, paljonko toiminnan menoista jää verorahoituksella katettavaksi.</a:t>
            </a:r>
          </a:p>
          <a:p>
            <a:pPr marL="0" indent="0">
              <a:lnSpc>
                <a:spcPct val="110000"/>
              </a:lnSpc>
              <a:spcBef>
                <a:spcPts val="0"/>
              </a:spcBef>
              <a:spcAft>
                <a:spcPts val="800"/>
              </a:spcAft>
              <a:buNone/>
            </a:pPr>
            <a:r>
              <a:rPr lang="fi-FI" sz="1200" b="1" dirty="0"/>
              <a:t>Vuosikate</a:t>
            </a:r>
          </a:p>
          <a:p>
            <a:pPr>
              <a:lnSpc>
                <a:spcPct val="110000"/>
              </a:lnSpc>
              <a:spcBef>
                <a:spcPts val="0"/>
              </a:spcBef>
              <a:spcAft>
                <a:spcPts val="800"/>
              </a:spcAft>
            </a:pPr>
            <a:r>
              <a:rPr lang="fi-FI" sz="1200" dirty="0"/>
              <a:t>Vuosikate osoittaa tulorahoituksen, joka jää käytettäväksi investointeihin, sijoituksiin ja lainojen lyhennyksiin. Vuosikate on keskeinen kateluku arvioitaessa tulorahoituksen riittävyyttä. Perusoletus on, että mikäli vuosikate on siitä vähennettävien poistojen suuruinen, kunnan tulorahoitus on riittävä. Poistot kuvaavat keskimääräistä vuosittaista korvausinvestointitarvetta. Mikäli vuosikate kattaa poistot (korvausinvestoinnit), kunnan ei tarvitse velkaantua, realisoida käyttöomaisuuttaan tai pitkäaikaisia sijoituksiaan tai vähentää toimintapääomaansa pitääkseen palvelujen tuotantovälineet toimintakunnossa. Jos vuosikate jää negatiiviseksi, tulorahoitus ei riitä edes juokseviin menoihin.</a:t>
            </a:r>
          </a:p>
          <a:p>
            <a:pPr marL="0" indent="0">
              <a:lnSpc>
                <a:spcPct val="110000"/>
              </a:lnSpc>
              <a:spcBef>
                <a:spcPts val="0"/>
              </a:spcBef>
              <a:spcAft>
                <a:spcPts val="800"/>
              </a:spcAft>
              <a:buNone/>
            </a:pPr>
            <a:r>
              <a:rPr lang="fi-FI" sz="1200" b="1" dirty="0"/>
              <a:t>Vuosikate prosenttia poistoista </a:t>
            </a:r>
            <a:r>
              <a:rPr lang="fi-FI" sz="1200" dirty="0"/>
              <a:t>(=100 x vuosikate/poistot ja arvonalentumiset)</a:t>
            </a:r>
          </a:p>
          <a:p>
            <a:pPr>
              <a:lnSpc>
                <a:spcPct val="110000"/>
              </a:lnSpc>
              <a:spcBef>
                <a:spcPts val="0"/>
              </a:spcBef>
              <a:spcAft>
                <a:spcPts val="800"/>
              </a:spcAft>
            </a:pPr>
            <a:r>
              <a:rPr lang="fi-FI" sz="1200" dirty="0"/>
              <a:t>Kun tunnusluvun arvo on 100 %, oletetaan kunnan tulorahoituksen olevan riittävä. Oletusta voidaan kuitenkin pitää pätevänä vain, jos poistot ja arvonalentumiset vastaavat kunnan keskimääräistä vuotuista investointitasoa.</a:t>
            </a:r>
          </a:p>
          <a:p>
            <a:pPr marL="0" indent="0">
              <a:lnSpc>
                <a:spcPct val="110000"/>
              </a:lnSpc>
              <a:spcBef>
                <a:spcPts val="0"/>
              </a:spcBef>
              <a:spcAft>
                <a:spcPts val="800"/>
              </a:spcAft>
              <a:buNone/>
            </a:pPr>
            <a:r>
              <a:rPr lang="fi-FI" sz="1200" b="1" dirty="0"/>
              <a:t>Tilikauden tulos</a:t>
            </a:r>
          </a:p>
          <a:p>
            <a:pPr>
              <a:lnSpc>
                <a:spcPct val="110000"/>
              </a:lnSpc>
              <a:spcBef>
                <a:spcPts val="0"/>
              </a:spcBef>
              <a:spcAft>
                <a:spcPts val="800"/>
              </a:spcAft>
            </a:pPr>
            <a:r>
              <a:rPr lang="fi-FI" sz="1200" dirty="0"/>
              <a:t>Tilikauden tulos on tilikaudelle kohdistuvien tulojen ja menojen erotus, joka lisää tai vähentää kunnan omaa pääomaa.</a:t>
            </a:r>
          </a:p>
          <a:p>
            <a:pPr marL="0" indent="0">
              <a:lnSpc>
                <a:spcPct val="110000"/>
              </a:lnSpc>
              <a:spcBef>
                <a:spcPts val="0"/>
              </a:spcBef>
              <a:spcAft>
                <a:spcPts val="800"/>
              </a:spcAft>
              <a:buNone/>
            </a:pPr>
            <a:r>
              <a:rPr lang="fi-FI" sz="1200" b="1" dirty="0"/>
              <a:t>Tilikauden yli-/alijäämä</a:t>
            </a:r>
          </a:p>
          <a:p>
            <a:pPr>
              <a:lnSpc>
                <a:spcPct val="110000"/>
              </a:lnSpc>
              <a:spcBef>
                <a:spcPts val="0"/>
              </a:spcBef>
              <a:spcAft>
                <a:spcPts val="800"/>
              </a:spcAft>
            </a:pPr>
            <a:r>
              <a:rPr lang="fi-FI" sz="1200" dirty="0"/>
              <a:t>Tilikauden tulokseen on lisätty tai vähennetty poistoero- tai tuloksenkäsittelyeriä (mm. rahastojen lisäys tai purku)</a:t>
            </a:r>
          </a:p>
          <a:p>
            <a:pPr marL="0" indent="0">
              <a:lnSpc>
                <a:spcPct val="110000"/>
              </a:lnSpc>
              <a:spcBef>
                <a:spcPts val="0"/>
              </a:spcBef>
              <a:spcAft>
                <a:spcPts val="800"/>
              </a:spcAft>
              <a:buNone/>
            </a:pPr>
            <a:r>
              <a:rPr lang="fi-FI" sz="1200" b="1" dirty="0"/>
              <a:t>Investointien tulorahoitus, % </a:t>
            </a:r>
            <a:r>
              <a:rPr lang="fi-FI" sz="1200" dirty="0"/>
              <a:t>(=100 x vuosikate/investointien omahankintameno)</a:t>
            </a:r>
          </a:p>
          <a:p>
            <a:pPr>
              <a:lnSpc>
                <a:spcPct val="110000"/>
              </a:lnSpc>
              <a:spcBef>
                <a:spcPts val="0"/>
              </a:spcBef>
              <a:spcAft>
                <a:spcPts val="800"/>
              </a:spcAft>
            </a:pPr>
            <a:r>
              <a:rPr lang="fi-FI" sz="1200" dirty="0"/>
              <a:t>Investointien tulorahoitus -tunnusluku kertoo, kuinka paljon investointien omahankintamenoista on rahoitettu tulorahoituksella. Tunnusluku vähennettynä sadasta osoittaa prosenttiosuuden, mikä on jäänyt rahoitettavaksi pääomarahoituksella eli pysyvien vastaavien hyödykkeiden myynnillä, lainalla tai rahavarojen määrää vähentämällä. Investointien omahankintamenolla tarkoitetaan rahoituslaskelman investointimenoja, joista on vähennetty rahoituslaskelmaan merkityt rahoitusosuudet.</a:t>
            </a:r>
          </a:p>
          <a:p>
            <a:pPr marL="0" indent="0">
              <a:lnSpc>
                <a:spcPct val="110000"/>
              </a:lnSpc>
              <a:spcBef>
                <a:spcPts val="0"/>
              </a:spcBef>
              <a:spcAft>
                <a:spcPts val="800"/>
              </a:spcAft>
              <a:buNone/>
            </a:pPr>
            <a:endParaRPr lang="fi-FI" sz="1200" dirty="0"/>
          </a:p>
        </p:txBody>
      </p:sp>
      <p:pic>
        <p:nvPicPr>
          <p:cNvPr id="7" name="Kuva 6">
            <a:extLst>
              <a:ext uri="{FF2B5EF4-FFF2-40B4-BE49-F238E27FC236}">
                <a16:creationId xmlns:a16="http://schemas.microsoft.com/office/drawing/2014/main" id="{34C10C92-2E94-7A44-BD24-737A3C004102}"/>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9755943" y="6332259"/>
            <a:ext cx="2316136" cy="409184"/>
          </a:xfrm>
          <a:prstGeom prst="rect">
            <a:avLst/>
          </a:prstGeom>
        </p:spPr>
      </p:pic>
      <p:sp>
        <p:nvSpPr>
          <p:cNvPr id="5" name="Tekstiruutu 4">
            <a:extLst>
              <a:ext uri="{FF2B5EF4-FFF2-40B4-BE49-F238E27FC236}">
                <a16:creationId xmlns:a16="http://schemas.microsoft.com/office/drawing/2014/main" id="{C4E7A06D-1AED-4A35-8749-136B6E007B49}"/>
              </a:ext>
            </a:extLst>
          </p:cNvPr>
          <p:cNvSpPr txBox="1"/>
          <p:nvPr/>
        </p:nvSpPr>
        <p:spPr>
          <a:xfrm>
            <a:off x="0" y="6626027"/>
            <a:ext cx="9965803" cy="215444"/>
          </a:xfrm>
          <a:prstGeom prst="rect">
            <a:avLst/>
          </a:prstGeom>
          <a:noFill/>
        </p:spPr>
        <p:txBody>
          <a:bodyPr wrap="square" rtlCol="0">
            <a:spAutoFit/>
          </a:bodyPr>
          <a:lstStyle/>
          <a:p>
            <a:r>
              <a:rPr lang="fi-FI" sz="800" dirty="0"/>
              <a:t>Lähteet: Kirjanpitolautakunnan kuntajaosto: Yleisohje kunnan ja kuntayhtymän tilinpäätöksen ja toimintakertomuksen laatimisesta 2020; Tilastokeskus</a:t>
            </a:r>
          </a:p>
        </p:txBody>
      </p:sp>
    </p:spTree>
    <p:extLst>
      <p:ext uri="{BB962C8B-B14F-4D97-AF65-F5344CB8AC3E}">
        <p14:creationId xmlns:p14="http://schemas.microsoft.com/office/powerpoint/2010/main" val="8390439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FCC11">
            <a:alpha val="90000"/>
          </a:srgbClr>
        </a:solidFill>
        <a:effectLst/>
      </p:bgPr>
    </p:bg>
    <p:spTree>
      <p:nvGrpSpPr>
        <p:cNvPr id="1" name=""/>
        <p:cNvGrpSpPr/>
        <p:nvPr/>
      </p:nvGrpSpPr>
      <p:grpSpPr>
        <a:xfrm>
          <a:off x="0" y="0"/>
          <a:ext cx="0" cy="0"/>
          <a:chOff x="0" y="0"/>
          <a:chExt cx="0" cy="0"/>
        </a:xfrm>
      </p:grpSpPr>
      <p:sp>
        <p:nvSpPr>
          <p:cNvPr id="10" name="Otsikko 1">
            <a:extLst>
              <a:ext uri="{FF2B5EF4-FFF2-40B4-BE49-F238E27FC236}">
                <a16:creationId xmlns:a16="http://schemas.microsoft.com/office/drawing/2014/main" id="{3E4F8491-AF3F-C14A-BED4-E48810A92E9C}"/>
              </a:ext>
            </a:extLst>
          </p:cNvPr>
          <p:cNvSpPr>
            <a:spLocks noGrp="1"/>
          </p:cNvSpPr>
          <p:nvPr>
            <p:ph type="title"/>
          </p:nvPr>
        </p:nvSpPr>
        <p:spPr>
          <a:xfrm>
            <a:off x="448456" y="365125"/>
            <a:ext cx="11288842" cy="1325563"/>
          </a:xfrm>
        </p:spPr>
        <p:txBody>
          <a:bodyPr>
            <a:normAutofit/>
          </a:bodyPr>
          <a:lstStyle/>
          <a:p>
            <a:r>
              <a:rPr lang="fi-FI" sz="3400" dirty="0"/>
              <a:t>Kunnan tilinpäätöksen tunnuslukuja 2/2</a:t>
            </a:r>
          </a:p>
        </p:txBody>
      </p:sp>
      <p:sp>
        <p:nvSpPr>
          <p:cNvPr id="11" name="Sisällön paikkamerkki 2">
            <a:extLst>
              <a:ext uri="{FF2B5EF4-FFF2-40B4-BE49-F238E27FC236}">
                <a16:creationId xmlns:a16="http://schemas.microsoft.com/office/drawing/2014/main" id="{D66685F3-B08E-2D40-871E-BF1236552B96}"/>
              </a:ext>
            </a:extLst>
          </p:cNvPr>
          <p:cNvSpPr txBox="1">
            <a:spLocks/>
          </p:cNvSpPr>
          <p:nvPr/>
        </p:nvSpPr>
        <p:spPr>
          <a:xfrm>
            <a:off x="448455" y="1458000"/>
            <a:ext cx="11288840" cy="479282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800"/>
              </a:spcAft>
              <a:buNone/>
            </a:pPr>
            <a:r>
              <a:rPr lang="fi-FI" sz="1200" b="1" dirty="0"/>
              <a:t>Toiminnan ja investointien rahavirran kertymä</a:t>
            </a:r>
          </a:p>
          <a:p>
            <a:pPr>
              <a:lnSpc>
                <a:spcPct val="100000"/>
              </a:lnSpc>
              <a:spcBef>
                <a:spcPts val="0"/>
              </a:spcBef>
              <a:spcAft>
                <a:spcPts val="800"/>
              </a:spcAft>
            </a:pPr>
            <a:r>
              <a:rPr lang="fi-FI" sz="1200" dirty="0"/>
              <a:t>Tunnusluvun avulla voidaan seurata investointien omarahoituksen toteutumista pidemmällä aikavälillä. Omarahoitusvaatimus täyttyy, jos kertymä viimeksi päättyneenä tilinpäätösvuonna on positiivinen. Toiminnan ja investointien rahavirran kertymä ei saisi muodostua pysyvästi negatiiviseksi.</a:t>
            </a:r>
          </a:p>
          <a:p>
            <a:pPr marL="0" indent="0">
              <a:lnSpc>
                <a:spcPct val="100000"/>
              </a:lnSpc>
              <a:spcBef>
                <a:spcPts val="0"/>
              </a:spcBef>
              <a:spcAft>
                <a:spcPts val="800"/>
              </a:spcAft>
              <a:buNone/>
            </a:pPr>
            <a:r>
              <a:rPr lang="fi-FI" sz="1200" b="1" dirty="0"/>
              <a:t>Lainakanta 31.12. </a:t>
            </a:r>
            <a:r>
              <a:rPr lang="fi-FI" sz="1200" dirty="0"/>
              <a:t>(=vieras pääoma - (saadut ennakot + ostovelat + siirtovelat + muut velat)</a:t>
            </a:r>
          </a:p>
          <a:p>
            <a:pPr>
              <a:lnSpc>
                <a:spcPct val="100000"/>
              </a:lnSpc>
              <a:spcBef>
                <a:spcPts val="0"/>
              </a:spcBef>
              <a:spcAft>
                <a:spcPts val="800"/>
              </a:spcAft>
            </a:pPr>
            <a:r>
              <a:rPr lang="fi-FI" sz="1200" dirty="0"/>
              <a:t>Kunnan lainakannalla tarkoitetaan korollista vierasta pääomaa. Lainakantaan lasketaan tällöin koko vieras pääoma vähennettynä saaduilla ennakoilla sekä osto-, siirto- ja muilla veloilla.</a:t>
            </a:r>
          </a:p>
          <a:p>
            <a:pPr marL="0" indent="0">
              <a:lnSpc>
                <a:spcPct val="100000"/>
              </a:lnSpc>
              <a:spcBef>
                <a:spcPts val="0"/>
              </a:spcBef>
              <a:spcAft>
                <a:spcPts val="800"/>
              </a:spcAft>
              <a:buNone/>
            </a:pPr>
            <a:r>
              <a:rPr lang="fi-FI" sz="1200" b="1" dirty="0"/>
              <a:t>Lainat ja vuokravastuut 31.12.</a:t>
            </a:r>
          </a:p>
          <a:p>
            <a:pPr>
              <a:lnSpc>
                <a:spcPct val="100000"/>
              </a:lnSpc>
              <a:spcBef>
                <a:spcPts val="0"/>
              </a:spcBef>
              <a:spcAft>
                <a:spcPts val="800"/>
              </a:spcAft>
            </a:pPr>
            <a:r>
              <a:rPr lang="fi-FI" sz="1200" dirty="0"/>
              <a:t>Lainat ja vuokravastuut saadaan lisäämällä lainakantaan vuokravastuiden määrä.</a:t>
            </a:r>
          </a:p>
          <a:p>
            <a:pPr marL="0" indent="0">
              <a:lnSpc>
                <a:spcPct val="100000"/>
              </a:lnSpc>
              <a:spcBef>
                <a:spcPts val="0"/>
              </a:spcBef>
              <a:spcAft>
                <a:spcPts val="800"/>
              </a:spcAft>
              <a:buNone/>
            </a:pPr>
            <a:r>
              <a:rPr lang="fi-FI" sz="1200" b="1" dirty="0"/>
              <a:t>Kertynyt ylijäämä/alijäämä</a:t>
            </a:r>
          </a:p>
          <a:p>
            <a:pPr>
              <a:lnSpc>
                <a:spcPct val="100000"/>
              </a:lnSpc>
              <a:spcBef>
                <a:spcPts val="0"/>
              </a:spcBef>
              <a:spcAft>
                <a:spcPts val="800"/>
              </a:spcAft>
            </a:pPr>
            <a:r>
              <a:rPr lang="fi-FI" sz="1200" dirty="0"/>
              <a:t>Luku osoittaa, paljonko kunnassa on kertynyttä ylijäämä tulevien vuosien liikkumavarana tai paljonko on kertynyttä alijäämää, joka on katettava tulevina vuosina.</a:t>
            </a:r>
          </a:p>
          <a:p>
            <a:pPr marL="0" indent="0">
              <a:lnSpc>
                <a:spcPct val="100000"/>
              </a:lnSpc>
              <a:spcBef>
                <a:spcPts val="0"/>
              </a:spcBef>
              <a:spcAft>
                <a:spcPts val="800"/>
              </a:spcAft>
              <a:buNone/>
            </a:pPr>
            <a:r>
              <a:rPr lang="fi-FI" sz="1200" b="1" dirty="0"/>
              <a:t>Omavaraisuusaste, % </a:t>
            </a:r>
            <a:r>
              <a:rPr lang="fi-FI" sz="1200" dirty="0"/>
              <a:t>(=100 x (oma pääoma + poistoero ja vapaaehtoiset varaukset) / (koko pääoma + saadut ennakot))</a:t>
            </a:r>
          </a:p>
          <a:p>
            <a:pPr>
              <a:lnSpc>
                <a:spcPct val="100000"/>
              </a:lnSpc>
              <a:spcBef>
                <a:spcPts val="0"/>
              </a:spcBef>
              <a:spcAft>
                <a:spcPts val="800"/>
              </a:spcAft>
            </a:pPr>
            <a:r>
              <a:rPr lang="fi-FI" sz="1200" dirty="0"/>
              <a:t>Omavaraisuusaste mittaa kunnan vakavaraisuutta, alijäämän sietokykyä ja kunnan kykyä selviytyä sitoumuksista pitkällä tähtäyksellä. Omavaraisuuden hyvänä tavoitetasona voidaan pitää kuntatalouden keskimääräistä 70 %:n omavaraisuutta. 50 %:n tai sitä alempi omavaraisuusaste merkitsee kuntataloudessa merkittävän suurta velkarasitetta.</a:t>
            </a:r>
          </a:p>
          <a:p>
            <a:pPr marL="0" indent="0">
              <a:lnSpc>
                <a:spcPct val="100000"/>
              </a:lnSpc>
              <a:spcBef>
                <a:spcPts val="0"/>
              </a:spcBef>
              <a:spcAft>
                <a:spcPts val="800"/>
              </a:spcAft>
              <a:buNone/>
            </a:pPr>
            <a:r>
              <a:rPr lang="fi-FI" sz="1200" b="1" dirty="0"/>
              <a:t>Suhteellinen velkaantuneisuus, %</a:t>
            </a:r>
            <a:r>
              <a:rPr lang="fi-FI" sz="1200" dirty="0"/>
              <a:t> (=100 x (vieras pääoma - saadut ennakot)/käyttötulot)</a:t>
            </a:r>
          </a:p>
          <a:p>
            <a:pPr>
              <a:lnSpc>
                <a:spcPct val="100000"/>
              </a:lnSpc>
              <a:spcBef>
                <a:spcPts val="0"/>
              </a:spcBef>
              <a:spcAft>
                <a:spcPts val="800"/>
              </a:spcAft>
            </a:pPr>
            <a:r>
              <a:rPr lang="fi-FI" sz="1200" dirty="0"/>
              <a:t>Tunnusluku kertoo, kuinka paljon käyttötuloista tarvittaisiin vieraan pääoman takaisinmaksuun. Tunnusluvun osoittajaan merkitään tarkasteluvuoden tilinpäätöksen koko vieras pääoma vähennettynä saaduilla ennakkomaksuilla. Käyttötulot muodostuvat tilikauden toimintatuotuoista, verotuloista ja käyttötalouden valtionosuuksista. Suhteellinen velkaantuneisuusaste on omavaraisuusastetta käyttökelpoisempi tunnuslukujen välisessä vertailussa, koska pysyvien vastaavien hyödykkeiden ikä, niiden arvostus tai poistomenetelmä ei vaikuta tunnusluvun arvoon. Mitä pienempi velkaantuneisuuden tunnusluvun arvo on, sitä paremmat mahdollisuudet kunnalla on selviytyä velan takaisinmaksusta tulorahoituksella.</a:t>
            </a:r>
          </a:p>
          <a:p>
            <a:pPr marL="0" indent="0">
              <a:lnSpc>
                <a:spcPct val="100000"/>
              </a:lnSpc>
              <a:spcBef>
                <a:spcPts val="0"/>
              </a:spcBef>
              <a:spcAft>
                <a:spcPts val="800"/>
              </a:spcAft>
              <a:buNone/>
            </a:pPr>
            <a:endParaRPr lang="fi-FI" sz="1200" dirty="0"/>
          </a:p>
        </p:txBody>
      </p:sp>
      <p:pic>
        <p:nvPicPr>
          <p:cNvPr id="7" name="Kuva 6">
            <a:extLst>
              <a:ext uri="{FF2B5EF4-FFF2-40B4-BE49-F238E27FC236}">
                <a16:creationId xmlns:a16="http://schemas.microsoft.com/office/drawing/2014/main" id="{34C10C92-2E94-7A44-BD24-737A3C004102}"/>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9755943" y="6332259"/>
            <a:ext cx="2316136" cy="409184"/>
          </a:xfrm>
          <a:prstGeom prst="rect">
            <a:avLst/>
          </a:prstGeom>
        </p:spPr>
      </p:pic>
      <p:sp>
        <p:nvSpPr>
          <p:cNvPr id="5" name="Tekstiruutu 4">
            <a:extLst>
              <a:ext uri="{FF2B5EF4-FFF2-40B4-BE49-F238E27FC236}">
                <a16:creationId xmlns:a16="http://schemas.microsoft.com/office/drawing/2014/main" id="{E4A633C1-05CE-46B2-9BCD-E65305480526}"/>
              </a:ext>
            </a:extLst>
          </p:cNvPr>
          <p:cNvSpPr txBox="1"/>
          <p:nvPr/>
        </p:nvSpPr>
        <p:spPr>
          <a:xfrm>
            <a:off x="0" y="6626027"/>
            <a:ext cx="9965803" cy="215444"/>
          </a:xfrm>
          <a:prstGeom prst="rect">
            <a:avLst/>
          </a:prstGeom>
          <a:noFill/>
        </p:spPr>
        <p:txBody>
          <a:bodyPr wrap="square" rtlCol="0">
            <a:spAutoFit/>
          </a:bodyPr>
          <a:lstStyle/>
          <a:p>
            <a:r>
              <a:rPr lang="fi-FI" sz="800" dirty="0"/>
              <a:t>Lähteet: Kirjanpitolautakunnan kuntajaosto: Yleisohje kunnan ja kuntayhtymän tilinpäätöksen ja toimintakertomuksen laatimisesta 2020; Tilastokeskus</a:t>
            </a:r>
          </a:p>
        </p:txBody>
      </p:sp>
    </p:spTree>
    <p:extLst>
      <p:ext uri="{BB962C8B-B14F-4D97-AF65-F5344CB8AC3E}">
        <p14:creationId xmlns:p14="http://schemas.microsoft.com/office/powerpoint/2010/main" val="3548920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Otsikko 1">
            <a:extLst>
              <a:ext uri="{FF2B5EF4-FFF2-40B4-BE49-F238E27FC236}">
                <a16:creationId xmlns:a16="http://schemas.microsoft.com/office/drawing/2014/main" id="{3E4F8491-AF3F-C14A-BED4-E48810A92E9C}"/>
              </a:ext>
            </a:extLst>
          </p:cNvPr>
          <p:cNvSpPr>
            <a:spLocks noGrp="1"/>
          </p:cNvSpPr>
          <p:nvPr>
            <p:ph type="title"/>
          </p:nvPr>
        </p:nvSpPr>
        <p:spPr>
          <a:xfrm>
            <a:off x="448456" y="365125"/>
            <a:ext cx="11288842" cy="1325563"/>
          </a:xfrm>
        </p:spPr>
        <p:txBody>
          <a:bodyPr/>
          <a:lstStyle/>
          <a:p>
            <a:r>
              <a:rPr lang="fi-FI" sz="3000" dirty="0"/>
              <a:t>Pohjois-Savon kuntien tilinpäätösten vertailua</a:t>
            </a:r>
            <a:br>
              <a:rPr lang="fi-FI" dirty="0"/>
            </a:br>
            <a:r>
              <a:rPr lang="fi-FI" sz="2000" dirty="0"/>
              <a:t>1 000 euroa ja muutos (%)</a:t>
            </a:r>
            <a:endParaRPr lang="fi-FI" dirty="0"/>
          </a:p>
        </p:txBody>
      </p:sp>
      <p:graphicFrame>
        <p:nvGraphicFramePr>
          <p:cNvPr id="5" name="Taulukko 4">
            <a:extLst>
              <a:ext uri="{FF2B5EF4-FFF2-40B4-BE49-F238E27FC236}">
                <a16:creationId xmlns:a16="http://schemas.microsoft.com/office/drawing/2014/main" id="{A41E57EB-A420-46B0-B0AE-154041C4B25A}"/>
              </a:ext>
            </a:extLst>
          </p:cNvPr>
          <p:cNvGraphicFramePr>
            <a:graphicFrameLocks noGrp="1"/>
          </p:cNvGraphicFramePr>
          <p:nvPr>
            <p:extLst>
              <p:ext uri="{D42A27DB-BD31-4B8C-83A1-F6EECF244321}">
                <p14:modId xmlns:p14="http://schemas.microsoft.com/office/powerpoint/2010/main" val="962191218"/>
              </p:ext>
            </p:extLst>
          </p:nvPr>
        </p:nvGraphicFramePr>
        <p:xfrm>
          <a:off x="746877" y="1435779"/>
          <a:ext cx="10692000" cy="4914000"/>
        </p:xfrm>
        <a:graphic>
          <a:graphicData uri="http://schemas.openxmlformats.org/drawingml/2006/table">
            <a:tbl>
              <a:tblPr firstRow="1" bandRow="1">
                <a:tableStyleId>{9D7B26C5-4107-4FEC-AEDC-1716B250A1EF}</a:tableStyleId>
              </a:tblPr>
              <a:tblGrid>
                <a:gridCol w="3888000">
                  <a:extLst>
                    <a:ext uri="{9D8B030D-6E8A-4147-A177-3AD203B41FA5}">
                      <a16:colId xmlns:a16="http://schemas.microsoft.com/office/drawing/2014/main" val="3149966210"/>
                    </a:ext>
                  </a:extLst>
                </a:gridCol>
                <a:gridCol w="972000">
                  <a:extLst>
                    <a:ext uri="{9D8B030D-6E8A-4147-A177-3AD203B41FA5}">
                      <a16:colId xmlns:a16="http://schemas.microsoft.com/office/drawing/2014/main" val="1057784816"/>
                    </a:ext>
                  </a:extLst>
                </a:gridCol>
                <a:gridCol w="972000">
                  <a:extLst>
                    <a:ext uri="{9D8B030D-6E8A-4147-A177-3AD203B41FA5}">
                      <a16:colId xmlns:a16="http://schemas.microsoft.com/office/drawing/2014/main" val="2513661225"/>
                    </a:ext>
                  </a:extLst>
                </a:gridCol>
                <a:gridCol w="972000">
                  <a:extLst>
                    <a:ext uri="{9D8B030D-6E8A-4147-A177-3AD203B41FA5}">
                      <a16:colId xmlns:a16="http://schemas.microsoft.com/office/drawing/2014/main" val="3312164532"/>
                    </a:ext>
                  </a:extLst>
                </a:gridCol>
                <a:gridCol w="972000">
                  <a:extLst>
                    <a:ext uri="{9D8B030D-6E8A-4147-A177-3AD203B41FA5}">
                      <a16:colId xmlns:a16="http://schemas.microsoft.com/office/drawing/2014/main" val="4034823442"/>
                    </a:ext>
                  </a:extLst>
                </a:gridCol>
                <a:gridCol w="972000">
                  <a:extLst>
                    <a:ext uri="{9D8B030D-6E8A-4147-A177-3AD203B41FA5}">
                      <a16:colId xmlns:a16="http://schemas.microsoft.com/office/drawing/2014/main" val="1736044655"/>
                    </a:ext>
                  </a:extLst>
                </a:gridCol>
                <a:gridCol w="972000">
                  <a:extLst>
                    <a:ext uri="{9D8B030D-6E8A-4147-A177-3AD203B41FA5}">
                      <a16:colId xmlns:a16="http://schemas.microsoft.com/office/drawing/2014/main" val="3090799837"/>
                    </a:ext>
                  </a:extLst>
                </a:gridCol>
                <a:gridCol w="972000">
                  <a:extLst>
                    <a:ext uri="{9D8B030D-6E8A-4147-A177-3AD203B41FA5}">
                      <a16:colId xmlns:a16="http://schemas.microsoft.com/office/drawing/2014/main" val="3636052394"/>
                    </a:ext>
                  </a:extLst>
                </a:gridCol>
              </a:tblGrid>
              <a:tr h="360000">
                <a:tc>
                  <a:txBody>
                    <a:bodyPr/>
                    <a:lstStyle/>
                    <a:p>
                      <a:pPr algn="l" defTabSz="0" fontAlgn="b">
                        <a:tabLst>
                          <a:tab pos="36000" algn="l"/>
                        </a:tabLst>
                      </a:pPr>
                      <a:r>
                        <a:rPr lang="fi-FI" sz="1100" b="0" u="none" strike="noStrike" dirty="0">
                          <a:solidFill>
                            <a:schemeClr val="tx1"/>
                          </a:solidFill>
                          <a:effectLst/>
                          <a:latin typeface="Calibri" panose="020F0502020204030204" pitchFamily="34" charset="0"/>
                          <a:cs typeface="Calibri" panose="020F0502020204030204" pitchFamily="34" charset="0"/>
                        </a:rPr>
                        <a:t>Tiedot</a:t>
                      </a:r>
                      <a:endParaRPr lang="fi-FI" sz="1100" b="0" i="0" u="none" strike="noStrike" dirty="0">
                        <a:solidFill>
                          <a:schemeClr val="tx1"/>
                        </a:solidFill>
                        <a:effectLst/>
                        <a:latin typeface="Calibri" panose="020F0502020204030204" pitchFamily="34" charset="0"/>
                        <a:cs typeface="Calibri" panose="020F0502020204030204" pitchFamily="34" charset="0"/>
                      </a:endParaRPr>
                    </a:p>
                  </a:txBody>
                  <a:tcPr marL="36000" marR="36000" marT="7200" marB="7200" anchor="b"/>
                </a:tc>
                <a:tc>
                  <a:txBody>
                    <a:bodyPr/>
                    <a:lstStyle/>
                    <a:p>
                      <a:pPr algn="r" defTabSz="0" fontAlgn="b">
                        <a:tabLst>
                          <a:tab pos="36000" algn="l"/>
                        </a:tabLst>
                      </a:pPr>
                      <a:r>
                        <a:rPr lang="fi-FI" sz="1100" b="1" u="none" strike="noStrike" dirty="0">
                          <a:solidFill>
                            <a:schemeClr val="tx1">
                              <a:lumMod val="50000"/>
                              <a:lumOff val="50000"/>
                            </a:schemeClr>
                          </a:solidFill>
                          <a:effectLst/>
                          <a:latin typeface="Calibri" panose="020F0502020204030204" pitchFamily="34" charset="0"/>
                          <a:cs typeface="Calibri" panose="020F0502020204030204" pitchFamily="34" charset="0"/>
                        </a:rPr>
                        <a:t>TP2019</a:t>
                      </a:r>
                      <a:br>
                        <a:rPr lang="fi-FI" sz="1100" b="1" u="none" strike="noStrike" dirty="0">
                          <a:solidFill>
                            <a:schemeClr val="tx1">
                              <a:lumMod val="50000"/>
                              <a:lumOff val="50000"/>
                            </a:schemeClr>
                          </a:solidFill>
                          <a:effectLst/>
                          <a:latin typeface="Calibri" panose="020F0502020204030204" pitchFamily="34" charset="0"/>
                          <a:cs typeface="Calibri" panose="020F0502020204030204" pitchFamily="34" charset="0"/>
                        </a:rPr>
                      </a:br>
                      <a:r>
                        <a:rPr lang="fi-FI" sz="800" b="1" u="none" strike="noStrike" dirty="0">
                          <a:solidFill>
                            <a:schemeClr val="tx1">
                              <a:lumMod val="50000"/>
                              <a:lumOff val="50000"/>
                            </a:schemeClr>
                          </a:solidFill>
                          <a:effectLst/>
                          <a:latin typeface="Calibri" panose="020F0502020204030204" pitchFamily="34" charset="0"/>
                          <a:cs typeface="Calibri" panose="020F0502020204030204" pitchFamily="34" charset="0"/>
                        </a:rPr>
                        <a:t>(ei sis. Joroista)</a:t>
                      </a:r>
                      <a:endParaRPr lang="fi-FI" sz="800" b="1" i="0" u="none" strike="noStrike" dirty="0">
                        <a:solidFill>
                          <a:schemeClr val="tx1">
                            <a:lumMod val="50000"/>
                            <a:lumOff val="50000"/>
                          </a:schemeClr>
                        </a:solidFill>
                        <a:effectLst/>
                        <a:latin typeface="Calibri" panose="020F0502020204030204" pitchFamily="34" charset="0"/>
                        <a:cs typeface="Calibri" panose="020F0502020204030204" pitchFamily="34" charset="0"/>
                      </a:endParaRPr>
                    </a:p>
                  </a:txBody>
                  <a:tcPr marL="36000" marR="36000" marT="7200" marB="7200" anchor="b"/>
                </a:tc>
                <a:tc>
                  <a:txBody>
                    <a:bodyPr/>
                    <a:lstStyle/>
                    <a:p>
                      <a:pPr algn="r" defTabSz="0" fontAlgn="b">
                        <a:tabLst>
                          <a:tab pos="36000" algn="l"/>
                        </a:tabLst>
                      </a:pPr>
                      <a:r>
                        <a:rPr lang="fi-FI" sz="1100" b="1" u="none" strike="noStrike" dirty="0">
                          <a:solidFill>
                            <a:schemeClr val="tx1">
                              <a:lumMod val="50000"/>
                              <a:lumOff val="50000"/>
                            </a:schemeClr>
                          </a:solidFill>
                          <a:effectLst/>
                          <a:latin typeface="Calibri" panose="020F0502020204030204" pitchFamily="34" charset="0"/>
                          <a:cs typeface="Calibri" panose="020F0502020204030204" pitchFamily="34" charset="0"/>
                        </a:rPr>
                        <a:t>TP2020</a:t>
                      </a:r>
                      <a:br>
                        <a:rPr lang="fi-FI" sz="1100" b="1" u="none" strike="noStrike" dirty="0">
                          <a:solidFill>
                            <a:schemeClr val="tx1">
                              <a:lumMod val="50000"/>
                              <a:lumOff val="50000"/>
                            </a:schemeClr>
                          </a:solidFill>
                          <a:effectLst/>
                          <a:latin typeface="Calibri" panose="020F0502020204030204" pitchFamily="34" charset="0"/>
                          <a:cs typeface="Calibri" panose="020F0502020204030204" pitchFamily="34" charset="0"/>
                        </a:rPr>
                      </a:br>
                      <a:r>
                        <a:rPr lang="fi-FI" sz="800" b="1" u="none" strike="noStrike" dirty="0">
                          <a:solidFill>
                            <a:schemeClr val="tx1">
                              <a:lumMod val="50000"/>
                              <a:lumOff val="50000"/>
                            </a:schemeClr>
                          </a:solidFill>
                          <a:effectLst/>
                          <a:latin typeface="Calibri" panose="020F0502020204030204" pitchFamily="34" charset="0"/>
                          <a:cs typeface="Calibri" panose="020F0502020204030204" pitchFamily="34" charset="0"/>
                        </a:rPr>
                        <a:t>(ei sis. Joroista)</a:t>
                      </a:r>
                      <a:endParaRPr lang="fi-FI" sz="800" b="1" i="0" u="none" strike="noStrike" dirty="0">
                        <a:solidFill>
                          <a:schemeClr val="tx1">
                            <a:lumMod val="50000"/>
                            <a:lumOff val="50000"/>
                          </a:schemeClr>
                        </a:solidFill>
                        <a:effectLst/>
                        <a:latin typeface="Calibri" panose="020F0502020204030204" pitchFamily="34" charset="0"/>
                        <a:cs typeface="Calibri" panose="020F0502020204030204" pitchFamily="34" charset="0"/>
                      </a:endParaRPr>
                    </a:p>
                  </a:txBody>
                  <a:tcPr marL="36000" marR="36000" marT="7200" marB="7200" anchor="b"/>
                </a:tc>
                <a:tc>
                  <a:txBody>
                    <a:bodyPr/>
                    <a:lstStyle/>
                    <a:p>
                      <a:pPr algn="r" defTabSz="0" fontAlgn="b">
                        <a:tabLst>
                          <a:tab pos="36000" algn="l"/>
                        </a:tabLst>
                      </a:pPr>
                      <a:r>
                        <a:rPr lang="fi-FI" sz="1100" b="1" u="none" strike="noStrike" dirty="0">
                          <a:solidFill>
                            <a:schemeClr val="tx1"/>
                          </a:solidFill>
                          <a:effectLst/>
                          <a:latin typeface="Calibri" panose="020F0502020204030204" pitchFamily="34" charset="0"/>
                          <a:cs typeface="Calibri" panose="020F0502020204030204" pitchFamily="34" charset="0"/>
                        </a:rPr>
                        <a:t>TP2020</a:t>
                      </a:r>
                      <a:br>
                        <a:rPr lang="fi-FI" sz="1100" b="1" u="none" strike="noStrike" dirty="0">
                          <a:solidFill>
                            <a:schemeClr val="tx1"/>
                          </a:solidFill>
                          <a:effectLst/>
                          <a:latin typeface="Calibri" panose="020F0502020204030204" pitchFamily="34" charset="0"/>
                          <a:cs typeface="Calibri" panose="020F0502020204030204" pitchFamily="34" charset="0"/>
                        </a:rPr>
                      </a:br>
                      <a:r>
                        <a:rPr lang="fi-FI" sz="800" b="1" u="none" strike="noStrike" dirty="0">
                          <a:solidFill>
                            <a:schemeClr val="tx1"/>
                          </a:solidFill>
                          <a:effectLst/>
                          <a:latin typeface="Calibri" panose="020F0502020204030204" pitchFamily="34" charset="0"/>
                          <a:cs typeface="Calibri" panose="020F0502020204030204" pitchFamily="34" charset="0"/>
                        </a:rPr>
                        <a:t>(sis. Joroinen)</a:t>
                      </a:r>
                      <a:endParaRPr lang="fi-FI" sz="800" b="1" i="0" u="none" strike="noStrike" dirty="0">
                        <a:solidFill>
                          <a:schemeClr val="tx1"/>
                        </a:solidFill>
                        <a:effectLst/>
                        <a:latin typeface="Calibri" panose="020F0502020204030204" pitchFamily="34" charset="0"/>
                        <a:cs typeface="Calibri" panose="020F0502020204030204" pitchFamily="34" charset="0"/>
                      </a:endParaRPr>
                    </a:p>
                  </a:txBody>
                  <a:tcPr marL="36000" marR="36000" marT="7200" marB="7200" anchor="b"/>
                </a:tc>
                <a:tc>
                  <a:txBody>
                    <a:bodyPr/>
                    <a:lstStyle/>
                    <a:p>
                      <a:pPr algn="r" defTabSz="0" fontAlgn="b">
                        <a:tabLst>
                          <a:tab pos="36000" algn="l"/>
                        </a:tabLst>
                      </a:pPr>
                      <a:r>
                        <a:rPr lang="fi-FI" sz="1100" b="1" u="none" strike="noStrike" dirty="0">
                          <a:solidFill>
                            <a:schemeClr val="tx1"/>
                          </a:solidFill>
                          <a:effectLst/>
                          <a:latin typeface="Calibri" panose="020F0502020204030204" pitchFamily="34" charset="0"/>
                          <a:cs typeface="Calibri" panose="020F0502020204030204" pitchFamily="34" charset="0"/>
                        </a:rPr>
                        <a:t>TP2021 </a:t>
                      </a:r>
                      <a:br>
                        <a:rPr lang="fi-FI" sz="1100" b="1" u="none" strike="noStrike" dirty="0">
                          <a:solidFill>
                            <a:schemeClr val="tx1"/>
                          </a:solidFill>
                          <a:effectLst/>
                          <a:latin typeface="Calibri" panose="020F0502020204030204" pitchFamily="34" charset="0"/>
                          <a:cs typeface="Calibri" panose="020F0502020204030204" pitchFamily="34" charset="0"/>
                        </a:rPr>
                      </a:br>
                      <a:r>
                        <a:rPr lang="fi-FI" sz="800" b="1" u="none" strike="noStrike" dirty="0">
                          <a:solidFill>
                            <a:schemeClr val="tx1"/>
                          </a:solidFill>
                          <a:effectLst/>
                          <a:latin typeface="Calibri" panose="020F0502020204030204" pitchFamily="34" charset="0"/>
                          <a:cs typeface="Calibri" panose="020F0502020204030204" pitchFamily="34" charset="0"/>
                        </a:rPr>
                        <a:t>(sis.  Joroinen)</a:t>
                      </a:r>
                      <a:endParaRPr lang="fi-FI" sz="800" b="1" i="0" u="none" strike="noStrike" dirty="0">
                        <a:solidFill>
                          <a:schemeClr val="tx1"/>
                        </a:solidFill>
                        <a:effectLst/>
                        <a:latin typeface="Calibri" panose="020F0502020204030204" pitchFamily="34" charset="0"/>
                        <a:cs typeface="Calibri" panose="020F0502020204030204" pitchFamily="34" charset="0"/>
                      </a:endParaRPr>
                    </a:p>
                  </a:txBody>
                  <a:tcPr marL="36000" marR="36000" marT="7200" marB="7200" anchor="b"/>
                </a:tc>
                <a:tc>
                  <a:txBody>
                    <a:bodyPr/>
                    <a:lstStyle/>
                    <a:p>
                      <a:pPr algn="r" defTabSz="0" fontAlgn="b">
                        <a:tabLst>
                          <a:tab pos="36000" algn="l"/>
                        </a:tabLst>
                      </a:pPr>
                      <a:r>
                        <a:rPr lang="fi-FI" sz="1100" b="1" u="none" strike="noStrike" dirty="0">
                          <a:solidFill>
                            <a:schemeClr val="tx1"/>
                          </a:solidFill>
                          <a:effectLst/>
                          <a:latin typeface="Calibri" panose="020F0502020204030204" pitchFamily="34" charset="0"/>
                          <a:cs typeface="Calibri" panose="020F0502020204030204" pitchFamily="34" charset="0"/>
                        </a:rPr>
                        <a:t>TP2022</a:t>
                      </a:r>
                    </a:p>
                    <a:p>
                      <a:pPr algn="r" defTabSz="0" fontAlgn="b">
                        <a:tabLst>
                          <a:tab pos="36000" algn="l"/>
                        </a:tabLst>
                      </a:pPr>
                      <a:r>
                        <a:rPr lang="fi-FI" sz="800" b="1" u="none" strike="noStrike" dirty="0">
                          <a:solidFill>
                            <a:schemeClr val="tx1"/>
                          </a:solidFill>
                          <a:effectLst/>
                          <a:latin typeface="Calibri" panose="020F0502020204030204" pitchFamily="34" charset="0"/>
                          <a:cs typeface="Calibri" panose="020F0502020204030204" pitchFamily="34" charset="0"/>
                        </a:rPr>
                        <a:t>(sis. Joroinen)</a:t>
                      </a:r>
                      <a:endParaRPr lang="fi-FI" sz="800" b="1" i="0" u="none" strike="noStrike" dirty="0">
                        <a:solidFill>
                          <a:schemeClr val="tx1"/>
                        </a:solidFill>
                        <a:effectLst/>
                        <a:latin typeface="Calibri" panose="020F0502020204030204" pitchFamily="34" charset="0"/>
                        <a:cs typeface="Calibri" panose="020F0502020204030204" pitchFamily="34" charset="0"/>
                      </a:endParaRPr>
                    </a:p>
                  </a:txBody>
                  <a:tcPr marL="36000" marR="36000" marT="7200" marB="7200" anchor="b"/>
                </a:tc>
                <a:tc>
                  <a:txBody>
                    <a:bodyPr/>
                    <a:lstStyle/>
                    <a:p>
                      <a:pPr algn="r" defTabSz="0" fontAlgn="b">
                        <a:tabLst>
                          <a:tab pos="36000" algn="l"/>
                        </a:tabLst>
                      </a:pPr>
                      <a:r>
                        <a:rPr lang="fi-FI" sz="1100" b="1" u="none" strike="noStrike" dirty="0">
                          <a:solidFill>
                            <a:schemeClr val="tx1"/>
                          </a:solidFill>
                          <a:effectLst/>
                          <a:latin typeface="Calibri" panose="020F0502020204030204" pitchFamily="34" charset="0"/>
                          <a:cs typeface="Calibri" panose="020F0502020204030204" pitchFamily="34" charset="0"/>
                        </a:rPr>
                        <a:t>TP2023</a:t>
                      </a:r>
                    </a:p>
                    <a:p>
                      <a:pPr algn="r" defTabSz="0" fontAlgn="b">
                        <a:tabLst>
                          <a:tab pos="36000" algn="l"/>
                        </a:tabLst>
                      </a:pPr>
                      <a:r>
                        <a:rPr lang="fi-FI" sz="800" b="1" u="none" strike="noStrike" dirty="0">
                          <a:solidFill>
                            <a:schemeClr val="tx1"/>
                          </a:solidFill>
                          <a:effectLst/>
                          <a:latin typeface="Calibri" panose="020F0502020204030204" pitchFamily="34" charset="0"/>
                          <a:cs typeface="Calibri" panose="020F0502020204030204" pitchFamily="34" charset="0"/>
                        </a:rPr>
                        <a:t>(sis. Joroinen)</a:t>
                      </a:r>
                      <a:endParaRPr lang="fi-FI" sz="800" b="1" i="0" u="none" strike="noStrike" dirty="0">
                        <a:solidFill>
                          <a:schemeClr val="tx1"/>
                        </a:solidFill>
                        <a:effectLst/>
                        <a:latin typeface="Calibri" panose="020F0502020204030204" pitchFamily="34" charset="0"/>
                        <a:cs typeface="Calibri" panose="020F0502020204030204" pitchFamily="34" charset="0"/>
                      </a:endParaRPr>
                    </a:p>
                  </a:txBody>
                  <a:tcPr marL="36000" marR="36000" marT="7200" marB="7200" anchor="b"/>
                </a:tc>
                <a:tc>
                  <a:txBody>
                    <a:bodyPr/>
                    <a:lstStyle/>
                    <a:p>
                      <a:pPr algn="r" defTabSz="0" fontAlgn="b">
                        <a:tabLst>
                          <a:tab pos="36000" algn="l"/>
                        </a:tabLst>
                      </a:pPr>
                      <a:r>
                        <a:rPr lang="fi-FI" sz="1100" b="1" i="1" u="none" strike="noStrike" dirty="0">
                          <a:solidFill>
                            <a:schemeClr val="tx1"/>
                          </a:solidFill>
                          <a:effectLst/>
                          <a:latin typeface="Calibri" panose="020F0502020204030204" pitchFamily="34" charset="0"/>
                          <a:cs typeface="Calibri" panose="020F0502020204030204" pitchFamily="34" charset="0"/>
                        </a:rPr>
                        <a:t>Muutos (%) </a:t>
                      </a:r>
                      <a:br>
                        <a:rPr lang="fi-FI" sz="1100" b="1" i="1" u="none" strike="noStrike" dirty="0">
                          <a:solidFill>
                            <a:schemeClr val="tx1"/>
                          </a:solidFill>
                          <a:effectLst/>
                          <a:latin typeface="Calibri" panose="020F0502020204030204" pitchFamily="34" charset="0"/>
                          <a:cs typeface="Calibri" panose="020F0502020204030204" pitchFamily="34" charset="0"/>
                        </a:rPr>
                      </a:br>
                      <a:r>
                        <a:rPr lang="fi-FI" sz="1100" b="1" i="1" u="none" strike="noStrike" dirty="0">
                          <a:solidFill>
                            <a:schemeClr val="tx1"/>
                          </a:solidFill>
                          <a:effectLst/>
                          <a:latin typeface="Calibri" panose="020F0502020204030204" pitchFamily="34" charset="0"/>
                          <a:cs typeface="Calibri" panose="020F0502020204030204" pitchFamily="34" charset="0"/>
                        </a:rPr>
                        <a:t>v. 2022–2023</a:t>
                      </a:r>
                    </a:p>
                  </a:txBody>
                  <a:tcPr marL="36000" marR="36000" marT="7200" marB="7200" anchor="b"/>
                </a:tc>
                <a:extLst>
                  <a:ext uri="{0D108BD9-81ED-4DB2-BD59-A6C34878D82A}">
                    <a16:rowId xmlns:a16="http://schemas.microsoft.com/office/drawing/2014/main" val="314199373"/>
                  </a:ext>
                </a:extLst>
              </a:tr>
              <a:tr h="198000">
                <a:tc>
                  <a:txBody>
                    <a:bodyPr/>
                    <a:lstStyle/>
                    <a:p>
                      <a:pPr algn="l" fontAlgn="b"/>
                      <a:r>
                        <a:rPr lang="fi-FI" sz="1100" b="1" i="0" u="none" strike="noStrike" dirty="0">
                          <a:solidFill>
                            <a:srgbClr val="000000"/>
                          </a:solidFill>
                          <a:effectLst/>
                          <a:latin typeface="Calibri" panose="020F0502020204030204" pitchFamily="34" charset="0"/>
                        </a:rPr>
                        <a:t>Toimintatulot</a:t>
                      </a:r>
                    </a:p>
                  </a:txBody>
                  <a:tcPr marL="36000" marR="36000" marT="7200" marB="7200" anchor="b"/>
                </a:tc>
                <a:tc>
                  <a:txBody>
                    <a:bodyPr/>
                    <a:lstStyle/>
                    <a:p>
                      <a:pPr algn="r" fontAlgn="b"/>
                      <a:r>
                        <a:rPr lang="fi-FI" sz="1100" b="1" i="0" u="none" strike="noStrike" dirty="0">
                          <a:solidFill>
                            <a:schemeClr val="tx1">
                              <a:lumMod val="50000"/>
                              <a:lumOff val="50000"/>
                            </a:schemeClr>
                          </a:solidFill>
                          <a:effectLst/>
                          <a:latin typeface="Calibri" panose="020F0502020204030204" pitchFamily="34" charset="0"/>
                        </a:rPr>
                        <a:t>376 742</a:t>
                      </a:r>
                    </a:p>
                  </a:txBody>
                  <a:tcPr marL="36000" marR="36000" marT="7200" marB="7200" anchor="b"/>
                </a:tc>
                <a:tc>
                  <a:txBody>
                    <a:bodyPr/>
                    <a:lstStyle/>
                    <a:p>
                      <a:pPr algn="r" fontAlgn="b"/>
                      <a:r>
                        <a:rPr lang="fi-FI" sz="1100" b="1" i="0" u="none" strike="noStrike">
                          <a:solidFill>
                            <a:schemeClr val="tx1">
                              <a:lumMod val="50000"/>
                              <a:lumOff val="50000"/>
                            </a:schemeClr>
                          </a:solidFill>
                          <a:effectLst/>
                          <a:latin typeface="Calibri" panose="020F0502020204030204" pitchFamily="34" charset="0"/>
                        </a:rPr>
                        <a:t>341 267</a:t>
                      </a:r>
                    </a:p>
                  </a:txBody>
                  <a:tcPr marL="36000" marR="36000" marT="7200" marB="7200" anchor="b"/>
                </a:tc>
                <a:tc>
                  <a:txBody>
                    <a:bodyPr/>
                    <a:lstStyle/>
                    <a:p>
                      <a:pPr algn="r" fontAlgn="b"/>
                      <a:r>
                        <a:rPr lang="fi-FI" sz="1100" b="1" i="0" u="none" strike="noStrike">
                          <a:solidFill>
                            <a:srgbClr val="000000"/>
                          </a:solidFill>
                          <a:effectLst/>
                          <a:latin typeface="Calibri" panose="020F0502020204030204" pitchFamily="34" charset="0"/>
                        </a:rPr>
                        <a:t>345 419</a:t>
                      </a:r>
                    </a:p>
                  </a:txBody>
                  <a:tcPr marL="36000" marR="36000" marT="7200" marB="7200" anchor="b"/>
                </a:tc>
                <a:tc>
                  <a:txBody>
                    <a:bodyPr/>
                    <a:lstStyle/>
                    <a:p>
                      <a:pPr algn="r" fontAlgn="b"/>
                      <a:r>
                        <a:rPr lang="fi-FI" sz="1100" b="1" i="0" u="none" strike="noStrike">
                          <a:solidFill>
                            <a:srgbClr val="000000"/>
                          </a:solidFill>
                          <a:effectLst/>
                          <a:latin typeface="Calibri" panose="020F0502020204030204" pitchFamily="34" charset="0"/>
                        </a:rPr>
                        <a:t>365 716</a:t>
                      </a:r>
                    </a:p>
                  </a:txBody>
                  <a:tcPr marL="36000" marR="36000" marT="7200" marB="7200" anchor="b"/>
                </a:tc>
                <a:tc>
                  <a:txBody>
                    <a:bodyPr/>
                    <a:lstStyle/>
                    <a:p>
                      <a:pPr algn="r" fontAlgn="b"/>
                      <a:r>
                        <a:rPr lang="fi-FI" sz="1100" b="1" i="0" u="none" strike="noStrike">
                          <a:solidFill>
                            <a:srgbClr val="000000"/>
                          </a:solidFill>
                          <a:effectLst/>
                          <a:latin typeface="Calibri" panose="020F0502020204030204" pitchFamily="34" charset="0"/>
                        </a:rPr>
                        <a:t>367 261</a:t>
                      </a:r>
                    </a:p>
                  </a:txBody>
                  <a:tcPr marL="36000" marR="36000" marT="7200" marB="7200" anchor="b"/>
                </a:tc>
                <a:tc>
                  <a:txBody>
                    <a:bodyPr/>
                    <a:lstStyle/>
                    <a:p>
                      <a:pPr algn="r" fontAlgn="b"/>
                      <a:r>
                        <a:rPr lang="fi-FI" sz="1100" b="1" i="0" u="none" strike="noStrike">
                          <a:solidFill>
                            <a:srgbClr val="000000"/>
                          </a:solidFill>
                          <a:effectLst/>
                          <a:latin typeface="Calibri" panose="020F0502020204030204" pitchFamily="34" charset="0"/>
                        </a:rPr>
                        <a:t>246 781</a:t>
                      </a:r>
                    </a:p>
                  </a:txBody>
                  <a:tcPr marL="36000" marR="36000" marT="7200" marB="7200" anchor="b"/>
                </a:tc>
                <a:tc>
                  <a:txBody>
                    <a:bodyPr/>
                    <a:lstStyle/>
                    <a:p>
                      <a:pPr algn="r" fontAlgn="b"/>
                      <a:r>
                        <a:rPr lang="fi-FI" sz="1100" b="1" i="0" u="none" strike="noStrike">
                          <a:solidFill>
                            <a:srgbClr val="000000"/>
                          </a:solidFill>
                          <a:effectLst/>
                          <a:latin typeface="Calibri" panose="020F0502020204030204" pitchFamily="34" charset="0"/>
                        </a:rPr>
                        <a:t>-32,8</a:t>
                      </a:r>
                    </a:p>
                  </a:txBody>
                  <a:tcPr marL="36000" marR="36000" marT="7200" marB="7200" anchor="b"/>
                </a:tc>
                <a:extLst>
                  <a:ext uri="{0D108BD9-81ED-4DB2-BD59-A6C34878D82A}">
                    <a16:rowId xmlns:a16="http://schemas.microsoft.com/office/drawing/2014/main" val="2385635893"/>
                  </a:ext>
                </a:extLst>
              </a:tr>
              <a:tr h="198000">
                <a:tc>
                  <a:txBody>
                    <a:bodyPr/>
                    <a:lstStyle/>
                    <a:p>
                      <a:pPr algn="l" fontAlgn="b"/>
                      <a:r>
                        <a:rPr lang="fi-FI" sz="1100" b="1" i="0" u="none" strike="noStrike">
                          <a:solidFill>
                            <a:srgbClr val="000000"/>
                          </a:solidFill>
                          <a:effectLst/>
                          <a:latin typeface="Calibri" panose="020F0502020204030204" pitchFamily="34" charset="0"/>
                        </a:rPr>
                        <a:t>Toimintamenot</a:t>
                      </a:r>
                    </a:p>
                  </a:txBody>
                  <a:tcPr marL="36000" marR="36000" marT="7200" marB="7200" anchor="b"/>
                </a:tc>
                <a:tc>
                  <a:txBody>
                    <a:bodyPr/>
                    <a:lstStyle/>
                    <a:p>
                      <a:pPr algn="r" fontAlgn="b"/>
                      <a:r>
                        <a:rPr lang="fi-FI" sz="1100" b="1" i="0" u="none" strike="noStrike">
                          <a:solidFill>
                            <a:schemeClr val="tx1">
                              <a:lumMod val="50000"/>
                              <a:lumOff val="50000"/>
                            </a:schemeClr>
                          </a:solidFill>
                          <a:effectLst/>
                          <a:latin typeface="Calibri" panose="020F0502020204030204" pitchFamily="34" charset="0"/>
                        </a:rPr>
                        <a:t>1 827 814</a:t>
                      </a:r>
                    </a:p>
                  </a:txBody>
                  <a:tcPr marL="36000" marR="36000" marT="7200" marB="7200" anchor="b"/>
                </a:tc>
                <a:tc>
                  <a:txBody>
                    <a:bodyPr/>
                    <a:lstStyle/>
                    <a:p>
                      <a:pPr algn="r" fontAlgn="b"/>
                      <a:r>
                        <a:rPr lang="fi-FI" sz="1100" b="1" i="0" u="none" strike="noStrike">
                          <a:solidFill>
                            <a:schemeClr val="tx1">
                              <a:lumMod val="50000"/>
                              <a:lumOff val="50000"/>
                            </a:schemeClr>
                          </a:solidFill>
                          <a:effectLst/>
                          <a:latin typeface="Calibri" panose="020F0502020204030204" pitchFamily="34" charset="0"/>
                        </a:rPr>
                        <a:t>1 837 539</a:t>
                      </a:r>
                    </a:p>
                  </a:txBody>
                  <a:tcPr marL="36000" marR="36000" marT="7200" marB="7200" anchor="b"/>
                </a:tc>
                <a:tc>
                  <a:txBody>
                    <a:bodyPr/>
                    <a:lstStyle/>
                    <a:p>
                      <a:pPr algn="r" fontAlgn="b"/>
                      <a:r>
                        <a:rPr lang="fi-FI" sz="1100" b="1" i="0" u="none" strike="noStrike">
                          <a:solidFill>
                            <a:srgbClr val="000000"/>
                          </a:solidFill>
                          <a:effectLst/>
                          <a:latin typeface="Calibri" panose="020F0502020204030204" pitchFamily="34" charset="0"/>
                        </a:rPr>
                        <a:t>1 870 239</a:t>
                      </a:r>
                    </a:p>
                  </a:txBody>
                  <a:tcPr marL="36000" marR="36000" marT="7200" marB="7200" anchor="b"/>
                </a:tc>
                <a:tc>
                  <a:txBody>
                    <a:bodyPr/>
                    <a:lstStyle/>
                    <a:p>
                      <a:pPr algn="r" fontAlgn="b"/>
                      <a:r>
                        <a:rPr lang="fi-FI" sz="1100" b="1" i="0" u="none" strike="noStrike">
                          <a:solidFill>
                            <a:srgbClr val="000000"/>
                          </a:solidFill>
                          <a:effectLst/>
                          <a:latin typeface="Calibri" panose="020F0502020204030204" pitchFamily="34" charset="0"/>
                        </a:rPr>
                        <a:t>1 927 995</a:t>
                      </a:r>
                    </a:p>
                  </a:txBody>
                  <a:tcPr marL="36000" marR="36000" marT="7200" marB="7200" anchor="b"/>
                </a:tc>
                <a:tc>
                  <a:txBody>
                    <a:bodyPr/>
                    <a:lstStyle/>
                    <a:p>
                      <a:pPr algn="r" fontAlgn="b"/>
                      <a:r>
                        <a:rPr lang="fi-FI" sz="1100" b="1" i="0" u="none" strike="noStrike">
                          <a:solidFill>
                            <a:srgbClr val="000000"/>
                          </a:solidFill>
                          <a:effectLst/>
                          <a:latin typeface="Calibri" panose="020F0502020204030204" pitchFamily="34" charset="0"/>
                        </a:rPr>
                        <a:t>2 033 362</a:t>
                      </a:r>
                    </a:p>
                  </a:txBody>
                  <a:tcPr marL="36000" marR="36000" marT="7200" marB="7200" anchor="b"/>
                </a:tc>
                <a:tc>
                  <a:txBody>
                    <a:bodyPr/>
                    <a:lstStyle/>
                    <a:p>
                      <a:pPr algn="r" fontAlgn="b"/>
                      <a:r>
                        <a:rPr lang="fi-FI" sz="1100" b="1" i="0" u="none" strike="noStrike">
                          <a:solidFill>
                            <a:srgbClr val="000000"/>
                          </a:solidFill>
                          <a:effectLst/>
                          <a:latin typeface="Calibri" panose="020F0502020204030204" pitchFamily="34" charset="0"/>
                        </a:rPr>
                        <a:t>868 581</a:t>
                      </a:r>
                    </a:p>
                  </a:txBody>
                  <a:tcPr marL="36000" marR="36000" marT="7200" marB="7200" anchor="b"/>
                </a:tc>
                <a:tc>
                  <a:txBody>
                    <a:bodyPr/>
                    <a:lstStyle/>
                    <a:p>
                      <a:pPr algn="r" fontAlgn="b"/>
                      <a:r>
                        <a:rPr lang="fi-FI" sz="1100" b="1" i="0" u="none" strike="noStrike">
                          <a:solidFill>
                            <a:srgbClr val="000000"/>
                          </a:solidFill>
                          <a:effectLst/>
                          <a:latin typeface="Calibri" panose="020F0502020204030204" pitchFamily="34" charset="0"/>
                        </a:rPr>
                        <a:t>-57,3</a:t>
                      </a:r>
                    </a:p>
                  </a:txBody>
                  <a:tcPr marL="36000" marR="36000" marT="7200" marB="7200" anchor="b"/>
                </a:tc>
                <a:extLst>
                  <a:ext uri="{0D108BD9-81ED-4DB2-BD59-A6C34878D82A}">
                    <a16:rowId xmlns:a16="http://schemas.microsoft.com/office/drawing/2014/main" val="556859736"/>
                  </a:ext>
                </a:extLst>
              </a:tr>
              <a:tr h="198000">
                <a:tc>
                  <a:txBody>
                    <a:bodyPr/>
                    <a:lstStyle/>
                    <a:p>
                      <a:pPr algn="l" fontAlgn="b"/>
                      <a:r>
                        <a:rPr lang="fi-FI" sz="1100" b="0" i="0" u="none" strike="noStrike">
                          <a:solidFill>
                            <a:srgbClr val="000000"/>
                          </a:solidFill>
                          <a:effectLst/>
                          <a:latin typeface="Calibri" panose="020F0502020204030204" pitchFamily="34" charset="0"/>
                        </a:rPr>
                        <a:t>Henkilöstömenot</a:t>
                      </a:r>
                    </a:p>
                  </a:txBody>
                  <a:tcPr marL="36000" marR="36000" marT="7200" marB="7200" anchor="b"/>
                </a:tc>
                <a:tc>
                  <a:txBody>
                    <a:bodyPr/>
                    <a:lstStyle/>
                    <a:p>
                      <a:pPr algn="r" fontAlgn="b"/>
                      <a:r>
                        <a:rPr lang="fi-FI" sz="1100" b="0" i="0" u="none" strike="noStrike">
                          <a:solidFill>
                            <a:schemeClr val="tx1">
                              <a:lumMod val="50000"/>
                              <a:lumOff val="50000"/>
                            </a:schemeClr>
                          </a:solidFill>
                          <a:effectLst/>
                          <a:latin typeface="Calibri" panose="020F0502020204030204" pitchFamily="34" charset="0"/>
                        </a:rPr>
                        <a:t>672 062</a:t>
                      </a:r>
                    </a:p>
                  </a:txBody>
                  <a:tcPr marL="36000" marR="36000" marT="7200" marB="7200" anchor="b"/>
                </a:tc>
                <a:tc>
                  <a:txBody>
                    <a:bodyPr/>
                    <a:lstStyle/>
                    <a:p>
                      <a:pPr algn="r" fontAlgn="b"/>
                      <a:r>
                        <a:rPr lang="fi-FI" sz="1100" b="0" i="0" u="none" strike="noStrike">
                          <a:solidFill>
                            <a:schemeClr val="tx1">
                              <a:lumMod val="50000"/>
                              <a:lumOff val="50000"/>
                            </a:schemeClr>
                          </a:solidFill>
                          <a:effectLst/>
                          <a:latin typeface="Calibri" panose="020F0502020204030204" pitchFamily="34" charset="0"/>
                        </a:rPr>
                        <a:t>668 555</a:t>
                      </a:r>
                    </a:p>
                  </a:txBody>
                  <a:tcPr marL="36000" marR="36000" marT="7200" marB="7200" anchor="b"/>
                </a:tc>
                <a:tc>
                  <a:txBody>
                    <a:bodyPr/>
                    <a:lstStyle/>
                    <a:p>
                      <a:pPr algn="r" fontAlgn="b"/>
                      <a:r>
                        <a:rPr lang="fi-FI" sz="1100" b="0" i="0" u="none" strike="noStrike">
                          <a:solidFill>
                            <a:srgbClr val="000000"/>
                          </a:solidFill>
                          <a:effectLst/>
                          <a:latin typeface="Calibri" panose="020F0502020204030204" pitchFamily="34" charset="0"/>
                        </a:rPr>
                        <a:t>676 775</a:t>
                      </a:r>
                    </a:p>
                  </a:txBody>
                  <a:tcPr marL="36000" marR="36000" marT="7200" marB="7200" anchor="b"/>
                </a:tc>
                <a:tc>
                  <a:txBody>
                    <a:bodyPr/>
                    <a:lstStyle/>
                    <a:p>
                      <a:pPr algn="r" fontAlgn="b"/>
                      <a:r>
                        <a:rPr lang="fi-FI" sz="1100" b="0" i="0" u="none" strike="noStrike">
                          <a:solidFill>
                            <a:srgbClr val="000000"/>
                          </a:solidFill>
                          <a:effectLst/>
                          <a:latin typeface="Calibri" panose="020F0502020204030204" pitchFamily="34" charset="0"/>
                        </a:rPr>
                        <a:t>687 540</a:t>
                      </a:r>
                    </a:p>
                  </a:txBody>
                  <a:tcPr marL="36000" marR="36000" marT="7200" marB="7200" anchor="b"/>
                </a:tc>
                <a:tc>
                  <a:txBody>
                    <a:bodyPr/>
                    <a:lstStyle/>
                    <a:p>
                      <a:pPr algn="r" fontAlgn="b"/>
                      <a:r>
                        <a:rPr lang="fi-FI" sz="1100" b="0" i="0" u="none" strike="noStrike">
                          <a:solidFill>
                            <a:srgbClr val="000000"/>
                          </a:solidFill>
                          <a:effectLst/>
                          <a:latin typeface="Calibri" panose="020F0502020204030204" pitchFamily="34" charset="0"/>
                        </a:rPr>
                        <a:t>726 138</a:t>
                      </a:r>
                    </a:p>
                  </a:txBody>
                  <a:tcPr marL="36000" marR="36000" marT="7200" marB="7200" anchor="b"/>
                </a:tc>
                <a:tc>
                  <a:txBody>
                    <a:bodyPr/>
                    <a:lstStyle/>
                    <a:p>
                      <a:pPr algn="r" fontAlgn="b"/>
                      <a:r>
                        <a:rPr lang="fi-FI" sz="1100" b="0" i="0" u="none" strike="noStrike">
                          <a:solidFill>
                            <a:srgbClr val="000000"/>
                          </a:solidFill>
                          <a:effectLst/>
                          <a:latin typeface="Calibri" panose="020F0502020204030204" pitchFamily="34" charset="0"/>
                        </a:rPr>
                        <a:t>440 775</a:t>
                      </a:r>
                    </a:p>
                  </a:txBody>
                  <a:tcPr marL="36000" marR="36000" marT="7200" marB="7200" anchor="b"/>
                </a:tc>
                <a:tc>
                  <a:txBody>
                    <a:bodyPr/>
                    <a:lstStyle/>
                    <a:p>
                      <a:pPr algn="r" fontAlgn="b"/>
                      <a:r>
                        <a:rPr lang="fi-FI" sz="1100" b="0" i="0" u="none" strike="noStrike">
                          <a:solidFill>
                            <a:srgbClr val="000000"/>
                          </a:solidFill>
                          <a:effectLst/>
                          <a:latin typeface="Calibri" panose="020F0502020204030204" pitchFamily="34" charset="0"/>
                        </a:rPr>
                        <a:t>-39,3</a:t>
                      </a:r>
                    </a:p>
                  </a:txBody>
                  <a:tcPr marL="36000" marR="36000" marT="7200" marB="7200" anchor="b"/>
                </a:tc>
                <a:extLst>
                  <a:ext uri="{0D108BD9-81ED-4DB2-BD59-A6C34878D82A}">
                    <a16:rowId xmlns:a16="http://schemas.microsoft.com/office/drawing/2014/main" val="437490672"/>
                  </a:ext>
                </a:extLst>
              </a:tr>
              <a:tr h="198000">
                <a:tc>
                  <a:txBody>
                    <a:bodyPr/>
                    <a:lstStyle/>
                    <a:p>
                      <a:pPr algn="l" fontAlgn="b"/>
                      <a:r>
                        <a:rPr lang="fi-FI" sz="1100" b="0" i="0" u="none" strike="noStrike">
                          <a:solidFill>
                            <a:srgbClr val="000000"/>
                          </a:solidFill>
                          <a:effectLst/>
                          <a:latin typeface="Calibri" panose="020F0502020204030204" pitchFamily="34" charset="0"/>
                        </a:rPr>
                        <a:t>Palvelujen ostot</a:t>
                      </a:r>
                    </a:p>
                  </a:txBody>
                  <a:tcPr marL="36000" marR="36000" marT="7200" marB="7200" anchor="b"/>
                </a:tc>
                <a:tc>
                  <a:txBody>
                    <a:bodyPr/>
                    <a:lstStyle/>
                    <a:p>
                      <a:pPr algn="r" fontAlgn="b"/>
                      <a:r>
                        <a:rPr lang="fi-FI" sz="1100" b="0" i="0" u="none" strike="noStrike" dirty="0">
                          <a:solidFill>
                            <a:schemeClr val="tx1">
                              <a:lumMod val="50000"/>
                              <a:lumOff val="50000"/>
                            </a:schemeClr>
                          </a:solidFill>
                          <a:effectLst/>
                          <a:latin typeface="Calibri" panose="020F0502020204030204" pitchFamily="34" charset="0"/>
                        </a:rPr>
                        <a:t>905 902</a:t>
                      </a:r>
                    </a:p>
                  </a:txBody>
                  <a:tcPr marL="36000" marR="36000" marT="7200" marB="7200" anchor="b"/>
                </a:tc>
                <a:tc>
                  <a:txBody>
                    <a:bodyPr/>
                    <a:lstStyle/>
                    <a:p>
                      <a:pPr algn="r" fontAlgn="b"/>
                      <a:r>
                        <a:rPr lang="fi-FI" sz="1100" b="0" i="0" u="none" strike="noStrike">
                          <a:solidFill>
                            <a:schemeClr val="tx1">
                              <a:lumMod val="50000"/>
                              <a:lumOff val="50000"/>
                            </a:schemeClr>
                          </a:solidFill>
                          <a:effectLst/>
                          <a:latin typeface="Calibri" panose="020F0502020204030204" pitchFamily="34" charset="0"/>
                        </a:rPr>
                        <a:t>917 542</a:t>
                      </a:r>
                    </a:p>
                  </a:txBody>
                  <a:tcPr marL="36000" marR="36000" marT="7200" marB="7200" anchor="b"/>
                </a:tc>
                <a:tc>
                  <a:txBody>
                    <a:bodyPr/>
                    <a:lstStyle/>
                    <a:p>
                      <a:pPr algn="r" fontAlgn="b"/>
                      <a:r>
                        <a:rPr lang="fi-FI" sz="1100" b="0" i="0" u="none" strike="noStrike">
                          <a:solidFill>
                            <a:srgbClr val="000000"/>
                          </a:solidFill>
                          <a:effectLst/>
                          <a:latin typeface="Calibri" panose="020F0502020204030204" pitchFamily="34" charset="0"/>
                        </a:rPr>
                        <a:t>939 647</a:t>
                      </a:r>
                    </a:p>
                  </a:txBody>
                  <a:tcPr marL="36000" marR="36000" marT="7200" marB="7200" anchor="b"/>
                </a:tc>
                <a:tc>
                  <a:txBody>
                    <a:bodyPr/>
                    <a:lstStyle/>
                    <a:p>
                      <a:pPr algn="r" fontAlgn="b"/>
                      <a:r>
                        <a:rPr lang="fi-FI" sz="1100" b="0" i="0" u="none" strike="noStrike">
                          <a:solidFill>
                            <a:srgbClr val="000000"/>
                          </a:solidFill>
                          <a:effectLst/>
                          <a:latin typeface="Calibri" panose="020F0502020204030204" pitchFamily="34" charset="0"/>
                        </a:rPr>
                        <a:t>1 029 923</a:t>
                      </a:r>
                    </a:p>
                  </a:txBody>
                  <a:tcPr marL="36000" marR="36000" marT="7200" marB="7200" anchor="b"/>
                </a:tc>
                <a:tc>
                  <a:txBody>
                    <a:bodyPr/>
                    <a:lstStyle/>
                    <a:p>
                      <a:pPr algn="r" fontAlgn="b"/>
                      <a:r>
                        <a:rPr lang="fi-FI" sz="1100" b="0" i="0" u="none" strike="noStrike">
                          <a:solidFill>
                            <a:srgbClr val="000000"/>
                          </a:solidFill>
                          <a:effectLst/>
                          <a:latin typeface="Calibri" panose="020F0502020204030204" pitchFamily="34" charset="0"/>
                        </a:rPr>
                        <a:t>1 086 285</a:t>
                      </a:r>
                    </a:p>
                  </a:txBody>
                  <a:tcPr marL="36000" marR="36000" marT="7200" marB="7200" anchor="b"/>
                </a:tc>
                <a:tc>
                  <a:txBody>
                    <a:bodyPr/>
                    <a:lstStyle/>
                    <a:p>
                      <a:pPr algn="r" fontAlgn="b"/>
                      <a:r>
                        <a:rPr lang="fi-FI" sz="1100" b="0" i="0" u="none" strike="noStrike">
                          <a:solidFill>
                            <a:srgbClr val="000000"/>
                          </a:solidFill>
                          <a:effectLst/>
                          <a:latin typeface="Calibri" panose="020F0502020204030204" pitchFamily="34" charset="0"/>
                        </a:rPr>
                        <a:t>273 294</a:t>
                      </a:r>
                    </a:p>
                  </a:txBody>
                  <a:tcPr marL="36000" marR="36000" marT="7200" marB="7200" anchor="b"/>
                </a:tc>
                <a:tc>
                  <a:txBody>
                    <a:bodyPr/>
                    <a:lstStyle/>
                    <a:p>
                      <a:pPr algn="r" fontAlgn="b"/>
                      <a:r>
                        <a:rPr lang="fi-FI" sz="1100" b="0" i="0" u="none" strike="noStrike">
                          <a:solidFill>
                            <a:srgbClr val="000000"/>
                          </a:solidFill>
                          <a:effectLst/>
                          <a:latin typeface="Calibri" panose="020F0502020204030204" pitchFamily="34" charset="0"/>
                        </a:rPr>
                        <a:t>-74,8</a:t>
                      </a:r>
                    </a:p>
                  </a:txBody>
                  <a:tcPr marL="36000" marR="36000" marT="7200" marB="7200" anchor="b"/>
                </a:tc>
                <a:extLst>
                  <a:ext uri="{0D108BD9-81ED-4DB2-BD59-A6C34878D82A}">
                    <a16:rowId xmlns:a16="http://schemas.microsoft.com/office/drawing/2014/main" val="3225111538"/>
                  </a:ext>
                </a:extLst>
              </a:tr>
              <a:tr h="198000">
                <a:tc>
                  <a:txBody>
                    <a:bodyPr/>
                    <a:lstStyle/>
                    <a:p>
                      <a:pPr algn="l" fontAlgn="b"/>
                      <a:r>
                        <a:rPr lang="fi-FI" sz="1100" b="0" i="0" u="none" strike="noStrike">
                          <a:solidFill>
                            <a:srgbClr val="000000"/>
                          </a:solidFill>
                          <a:effectLst/>
                          <a:latin typeface="Calibri" panose="020F0502020204030204" pitchFamily="34" charset="0"/>
                        </a:rPr>
                        <a:t>Toimintakate</a:t>
                      </a:r>
                    </a:p>
                  </a:txBody>
                  <a:tcPr marL="36000" marR="36000" marT="7200" marB="7200" anchor="b"/>
                </a:tc>
                <a:tc>
                  <a:txBody>
                    <a:bodyPr/>
                    <a:lstStyle/>
                    <a:p>
                      <a:pPr algn="r" fontAlgn="b"/>
                      <a:r>
                        <a:rPr lang="fi-FI" sz="1100" b="0" i="0" u="none" strike="noStrike">
                          <a:solidFill>
                            <a:schemeClr val="tx1">
                              <a:lumMod val="50000"/>
                              <a:lumOff val="50000"/>
                            </a:schemeClr>
                          </a:solidFill>
                          <a:effectLst/>
                          <a:latin typeface="Calibri" panose="020F0502020204030204" pitchFamily="34" charset="0"/>
                        </a:rPr>
                        <a:t>1 451 072</a:t>
                      </a:r>
                    </a:p>
                  </a:txBody>
                  <a:tcPr marL="36000" marR="36000" marT="7200" marB="7200" anchor="b"/>
                </a:tc>
                <a:tc>
                  <a:txBody>
                    <a:bodyPr/>
                    <a:lstStyle/>
                    <a:p>
                      <a:pPr algn="r" fontAlgn="b"/>
                      <a:r>
                        <a:rPr lang="fi-FI" sz="1100" b="0" i="0" u="none" strike="noStrike">
                          <a:solidFill>
                            <a:schemeClr val="tx1">
                              <a:lumMod val="50000"/>
                              <a:lumOff val="50000"/>
                            </a:schemeClr>
                          </a:solidFill>
                          <a:effectLst/>
                          <a:latin typeface="Calibri" panose="020F0502020204030204" pitchFamily="34" charset="0"/>
                        </a:rPr>
                        <a:t>1 495 499</a:t>
                      </a:r>
                    </a:p>
                  </a:txBody>
                  <a:tcPr marL="36000" marR="36000" marT="7200" marB="7200" anchor="b"/>
                </a:tc>
                <a:tc>
                  <a:txBody>
                    <a:bodyPr/>
                    <a:lstStyle/>
                    <a:p>
                      <a:pPr algn="r" fontAlgn="b"/>
                      <a:r>
                        <a:rPr lang="fi-FI" sz="1100" b="0" i="0" u="none" strike="noStrike">
                          <a:solidFill>
                            <a:srgbClr val="000000"/>
                          </a:solidFill>
                          <a:effectLst/>
                          <a:latin typeface="Calibri" panose="020F0502020204030204" pitchFamily="34" charset="0"/>
                        </a:rPr>
                        <a:t>1 524 045</a:t>
                      </a:r>
                    </a:p>
                  </a:txBody>
                  <a:tcPr marL="36000" marR="36000" marT="7200" marB="7200" anchor="b"/>
                </a:tc>
                <a:tc>
                  <a:txBody>
                    <a:bodyPr/>
                    <a:lstStyle/>
                    <a:p>
                      <a:pPr algn="r" fontAlgn="b"/>
                      <a:r>
                        <a:rPr lang="fi-FI" sz="1100" b="0" i="0" u="none" strike="noStrike">
                          <a:solidFill>
                            <a:srgbClr val="000000"/>
                          </a:solidFill>
                          <a:effectLst/>
                          <a:latin typeface="Calibri" panose="020F0502020204030204" pitchFamily="34" charset="0"/>
                        </a:rPr>
                        <a:t>1 562 277</a:t>
                      </a:r>
                    </a:p>
                  </a:txBody>
                  <a:tcPr marL="36000" marR="36000" marT="7200" marB="7200" anchor="b"/>
                </a:tc>
                <a:tc>
                  <a:txBody>
                    <a:bodyPr/>
                    <a:lstStyle/>
                    <a:p>
                      <a:pPr algn="r" fontAlgn="b"/>
                      <a:r>
                        <a:rPr lang="fi-FI" sz="1100" b="0" i="0" u="none" strike="noStrike">
                          <a:solidFill>
                            <a:srgbClr val="000000"/>
                          </a:solidFill>
                          <a:effectLst/>
                          <a:latin typeface="Calibri" panose="020F0502020204030204" pitchFamily="34" charset="0"/>
                        </a:rPr>
                        <a:t>1 666 099</a:t>
                      </a:r>
                    </a:p>
                  </a:txBody>
                  <a:tcPr marL="36000" marR="36000" marT="7200" marB="7200" anchor="b"/>
                </a:tc>
                <a:tc>
                  <a:txBody>
                    <a:bodyPr/>
                    <a:lstStyle/>
                    <a:p>
                      <a:pPr algn="r" fontAlgn="b"/>
                      <a:r>
                        <a:rPr lang="fi-FI" sz="1100" b="0" i="0" u="none" strike="noStrike">
                          <a:solidFill>
                            <a:srgbClr val="000000"/>
                          </a:solidFill>
                          <a:effectLst/>
                          <a:latin typeface="Calibri" panose="020F0502020204030204" pitchFamily="34" charset="0"/>
                        </a:rPr>
                        <a:t>627 411</a:t>
                      </a:r>
                    </a:p>
                  </a:txBody>
                  <a:tcPr marL="36000" marR="36000" marT="7200" marB="7200" anchor="b"/>
                </a:tc>
                <a:tc>
                  <a:txBody>
                    <a:bodyPr/>
                    <a:lstStyle/>
                    <a:p>
                      <a:pPr algn="r" fontAlgn="b"/>
                      <a:r>
                        <a:rPr lang="fi-FI" sz="1100" b="0" i="0" u="none" strike="noStrike">
                          <a:solidFill>
                            <a:srgbClr val="000000"/>
                          </a:solidFill>
                          <a:effectLst/>
                          <a:latin typeface="Calibri" panose="020F0502020204030204" pitchFamily="34" charset="0"/>
                        </a:rPr>
                        <a:t>-62,3</a:t>
                      </a:r>
                    </a:p>
                  </a:txBody>
                  <a:tcPr marL="36000" marR="36000" marT="7200" marB="7200" anchor="b"/>
                </a:tc>
                <a:extLst>
                  <a:ext uri="{0D108BD9-81ED-4DB2-BD59-A6C34878D82A}">
                    <a16:rowId xmlns:a16="http://schemas.microsoft.com/office/drawing/2014/main" val="2528250241"/>
                  </a:ext>
                </a:extLst>
              </a:tr>
              <a:tr h="198000">
                <a:tc>
                  <a:txBody>
                    <a:bodyPr/>
                    <a:lstStyle/>
                    <a:p>
                      <a:pPr algn="l" fontAlgn="b"/>
                      <a:r>
                        <a:rPr lang="fi-FI" sz="1100" b="1" i="0" u="none" strike="noStrike">
                          <a:solidFill>
                            <a:srgbClr val="000000"/>
                          </a:solidFill>
                          <a:effectLst/>
                          <a:latin typeface="Calibri" panose="020F0502020204030204" pitchFamily="34" charset="0"/>
                        </a:rPr>
                        <a:t>Verotulot</a:t>
                      </a:r>
                    </a:p>
                  </a:txBody>
                  <a:tcPr marL="36000" marR="36000" marT="7200" marB="7200" anchor="b"/>
                </a:tc>
                <a:tc>
                  <a:txBody>
                    <a:bodyPr/>
                    <a:lstStyle/>
                    <a:p>
                      <a:pPr algn="r" fontAlgn="b"/>
                      <a:r>
                        <a:rPr lang="fi-FI" sz="1100" b="1" i="0" u="none" strike="noStrike">
                          <a:solidFill>
                            <a:schemeClr val="tx1">
                              <a:lumMod val="50000"/>
                              <a:lumOff val="50000"/>
                            </a:schemeClr>
                          </a:solidFill>
                          <a:effectLst/>
                          <a:latin typeface="Calibri" panose="020F0502020204030204" pitchFamily="34" charset="0"/>
                        </a:rPr>
                        <a:t>910 826</a:t>
                      </a:r>
                    </a:p>
                  </a:txBody>
                  <a:tcPr marL="36000" marR="36000" marT="7200" marB="7200" anchor="b"/>
                </a:tc>
                <a:tc>
                  <a:txBody>
                    <a:bodyPr/>
                    <a:lstStyle/>
                    <a:p>
                      <a:pPr algn="r" fontAlgn="b"/>
                      <a:r>
                        <a:rPr lang="fi-FI" sz="1100" b="1" i="0" u="none" strike="noStrike">
                          <a:solidFill>
                            <a:schemeClr val="tx1">
                              <a:lumMod val="50000"/>
                              <a:lumOff val="50000"/>
                            </a:schemeClr>
                          </a:solidFill>
                          <a:effectLst/>
                          <a:latin typeface="Calibri" panose="020F0502020204030204" pitchFamily="34" charset="0"/>
                        </a:rPr>
                        <a:t>945 761</a:t>
                      </a:r>
                    </a:p>
                  </a:txBody>
                  <a:tcPr marL="36000" marR="36000" marT="7200" marB="7200" anchor="b"/>
                </a:tc>
                <a:tc>
                  <a:txBody>
                    <a:bodyPr/>
                    <a:lstStyle/>
                    <a:p>
                      <a:pPr algn="r" fontAlgn="b"/>
                      <a:r>
                        <a:rPr lang="fi-FI" sz="1100" b="1" i="0" u="none" strike="noStrike">
                          <a:solidFill>
                            <a:srgbClr val="000000"/>
                          </a:solidFill>
                          <a:effectLst/>
                          <a:latin typeface="Calibri" panose="020F0502020204030204" pitchFamily="34" charset="0"/>
                        </a:rPr>
                        <a:t>963 531</a:t>
                      </a:r>
                    </a:p>
                  </a:txBody>
                  <a:tcPr marL="36000" marR="36000" marT="7200" marB="7200" anchor="b"/>
                </a:tc>
                <a:tc>
                  <a:txBody>
                    <a:bodyPr/>
                    <a:lstStyle/>
                    <a:p>
                      <a:pPr algn="r" fontAlgn="b"/>
                      <a:r>
                        <a:rPr lang="fi-FI" sz="1100" b="1" i="0" u="none" strike="noStrike">
                          <a:solidFill>
                            <a:srgbClr val="000000"/>
                          </a:solidFill>
                          <a:effectLst/>
                          <a:latin typeface="Calibri" panose="020F0502020204030204" pitchFamily="34" charset="0"/>
                        </a:rPr>
                        <a:t>1 035 228</a:t>
                      </a:r>
                    </a:p>
                  </a:txBody>
                  <a:tcPr marL="36000" marR="36000" marT="7200" marB="7200" anchor="b"/>
                </a:tc>
                <a:tc>
                  <a:txBody>
                    <a:bodyPr/>
                    <a:lstStyle/>
                    <a:p>
                      <a:pPr algn="r" fontAlgn="b"/>
                      <a:r>
                        <a:rPr lang="fi-FI" sz="1100" b="1" i="0" u="none" strike="noStrike">
                          <a:solidFill>
                            <a:srgbClr val="000000"/>
                          </a:solidFill>
                          <a:effectLst/>
                          <a:latin typeface="Calibri" panose="020F0502020204030204" pitchFamily="34" charset="0"/>
                        </a:rPr>
                        <a:t>1 071 061</a:t>
                      </a:r>
                    </a:p>
                  </a:txBody>
                  <a:tcPr marL="36000" marR="36000" marT="7200" marB="7200" anchor="b"/>
                </a:tc>
                <a:tc>
                  <a:txBody>
                    <a:bodyPr/>
                    <a:lstStyle/>
                    <a:p>
                      <a:pPr algn="r" fontAlgn="b"/>
                      <a:r>
                        <a:rPr lang="fi-FI" sz="1100" b="1" i="0" u="none" strike="noStrike">
                          <a:solidFill>
                            <a:srgbClr val="000000"/>
                          </a:solidFill>
                          <a:effectLst/>
                          <a:latin typeface="Calibri" panose="020F0502020204030204" pitchFamily="34" charset="0"/>
                        </a:rPr>
                        <a:t>599 924</a:t>
                      </a:r>
                    </a:p>
                  </a:txBody>
                  <a:tcPr marL="36000" marR="36000" marT="7200" marB="7200" anchor="b"/>
                </a:tc>
                <a:tc>
                  <a:txBody>
                    <a:bodyPr/>
                    <a:lstStyle/>
                    <a:p>
                      <a:pPr algn="r" fontAlgn="b"/>
                      <a:r>
                        <a:rPr lang="fi-FI" sz="1100" b="1" i="0" u="none" strike="noStrike">
                          <a:solidFill>
                            <a:srgbClr val="000000"/>
                          </a:solidFill>
                          <a:effectLst/>
                          <a:latin typeface="Calibri" panose="020F0502020204030204" pitchFamily="34" charset="0"/>
                        </a:rPr>
                        <a:t>-44,0</a:t>
                      </a:r>
                    </a:p>
                  </a:txBody>
                  <a:tcPr marL="36000" marR="36000" marT="7200" marB="7200" anchor="b"/>
                </a:tc>
                <a:extLst>
                  <a:ext uri="{0D108BD9-81ED-4DB2-BD59-A6C34878D82A}">
                    <a16:rowId xmlns:a16="http://schemas.microsoft.com/office/drawing/2014/main" val="4139984260"/>
                  </a:ext>
                </a:extLst>
              </a:tr>
              <a:tr h="198000">
                <a:tc>
                  <a:txBody>
                    <a:bodyPr/>
                    <a:lstStyle/>
                    <a:p>
                      <a:pPr algn="l" fontAlgn="b"/>
                      <a:r>
                        <a:rPr lang="fi-FI" sz="1100" b="0" i="0" u="none" strike="noStrike">
                          <a:solidFill>
                            <a:srgbClr val="000000"/>
                          </a:solidFill>
                          <a:effectLst/>
                          <a:latin typeface="Calibri" panose="020F0502020204030204" pitchFamily="34" charset="0"/>
                        </a:rPr>
                        <a:t>Kunnan tulovero</a:t>
                      </a:r>
                    </a:p>
                  </a:txBody>
                  <a:tcPr marL="36000" marR="36000" marT="7200" marB="7200" anchor="b"/>
                </a:tc>
                <a:tc>
                  <a:txBody>
                    <a:bodyPr/>
                    <a:lstStyle/>
                    <a:p>
                      <a:pPr algn="r" fontAlgn="b"/>
                      <a:r>
                        <a:rPr lang="fi-FI" sz="1100" b="0" i="0" u="none" strike="noStrike">
                          <a:solidFill>
                            <a:schemeClr val="tx1">
                              <a:lumMod val="50000"/>
                              <a:lumOff val="50000"/>
                            </a:schemeClr>
                          </a:solidFill>
                          <a:effectLst/>
                          <a:latin typeface="Calibri" panose="020F0502020204030204" pitchFamily="34" charset="0"/>
                        </a:rPr>
                        <a:t>778 457</a:t>
                      </a:r>
                    </a:p>
                  </a:txBody>
                  <a:tcPr marL="36000" marR="36000" marT="7200" marB="7200" anchor="b"/>
                </a:tc>
                <a:tc>
                  <a:txBody>
                    <a:bodyPr/>
                    <a:lstStyle/>
                    <a:p>
                      <a:pPr algn="r" fontAlgn="b"/>
                      <a:r>
                        <a:rPr lang="fi-FI" sz="1100" b="0" i="0" u="none" strike="noStrike">
                          <a:solidFill>
                            <a:schemeClr val="tx1">
                              <a:lumMod val="50000"/>
                              <a:lumOff val="50000"/>
                            </a:schemeClr>
                          </a:solidFill>
                          <a:effectLst/>
                          <a:latin typeface="Calibri" panose="020F0502020204030204" pitchFamily="34" charset="0"/>
                        </a:rPr>
                        <a:t>809 772</a:t>
                      </a:r>
                    </a:p>
                  </a:txBody>
                  <a:tcPr marL="36000" marR="36000" marT="7200" marB="7200" anchor="b"/>
                </a:tc>
                <a:tc>
                  <a:txBody>
                    <a:bodyPr/>
                    <a:lstStyle/>
                    <a:p>
                      <a:pPr algn="r" fontAlgn="b"/>
                      <a:r>
                        <a:rPr lang="fi-FI" sz="1100" b="0" i="0" u="none" strike="noStrike">
                          <a:solidFill>
                            <a:srgbClr val="000000"/>
                          </a:solidFill>
                          <a:effectLst/>
                          <a:latin typeface="Calibri" panose="020F0502020204030204" pitchFamily="34" charset="0"/>
                        </a:rPr>
                        <a:t>824 799</a:t>
                      </a:r>
                    </a:p>
                  </a:txBody>
                  <a:tcPr marL="36000" marR="36000" marT="7200" marB="7200" anchor="b"/>
                </a:tc>
                <a:tc>
                  <a:txBody>
                    <a:bodyPr/>
                    <a:lstStyle/>
                    <a:p>
                      <a:pPr algn="r" fontAlgn="b"/>
                      <a:r>
                        <a:rPr lang="fi-FI" sz="1100" b="0" i="0" u="none" strike="noStrike">
                          <a:solidFill>
                            <a:srgbClr val="000000"/>
                          </a:solidFill>
                          <a:effectLst/>
                          <a:latin typeface="Calibri" panose="020F0502020204030204" pitchFamily="34" charset="0"/>
                        </a:rPr>
                        <a:t>852 822</a:t>
                      </a:r>
                    </a:p>
                  </a:txBody>
                  <a:tcPr marL="36000" marR="36000" marT="7200" marB="7200" anchor="b"/>
                </a:tc>
                <a:tc>
                  <a:txBody>
                    <a:bodyPr/>
                    <a:lstStyle/>
                    <a:p>
                      <a:pPr algn="r" fontAlgn="b"/>
                      <a:r>
                        <a:rPr lang="fi-FI" sz="1100" b="0" i="0" u="none" strike="noStrike">
                          <a:solidFill>
                            <a:srgbClr val="000000"/>
                          </a:solidFill>
                          <a:effectLst/>
                          <a:latin typeface="Calibri" panose="020F0502020204030204" pitchFamily="34" charset="0"/>
                        </a:rPr>
                        <a:t>882 738</a:t>
                      </a:r>
                    </a:p>
                  </a:txBody>
                  <a:tcPr marL="36000" marR="36000" marT="7200" marB="7200" anchor="b"/>
                </a:tc>
                <a:tc>
                  <a:txBody>
                    <a:bodyPr/>
                    <a:lstStyle/>
                    <a:p>
                      <a:pPr algn="r" fontAlgn="b"/>
                      <a:r>
                        <a:rPr lang="fi-FI" sz="1100" b="0" i="0" u="none" strike="noStrike">
                          <a:solidFill>
                            <a:srgbClr val="000000"/>
                          </a:solidFill>
                          <a:effectLst/>
                          <a:latin typeface="Calibri" panose="020F0502020204030204" pitchFamily="34" charset="0"/>
                        </a:rPr>
                        <a:t>441 380</a:t>
                      </a:r>
                    </a:p>
                  </a:txBody>
                  <a:tcPr marL="36000" marR="36000" marT="7200" marB="7200" anchor="b"/>
                </a:tc>
                <a:tc>
                  <a:txBody>
                    <a:bodyPr/>
                    <a:lstStyle/>
                    <a:p>
                      <a:pPr algn="r" fontAlgn="b"/>
                      <a:r>
                        <a:rPr lang="fi-FI" sz="1100" b="0" i="0" u="none" strike="noStrike">
                          <a:solidFill>
                            <a:srgbClr val="000000"/>
                          </a:solidFill>
                          <a:effectLst/>
                          <a:latin typeface="Calibri" panose="020F0502020204030204" pitchFamily="34" charset="0"/>
                        </a:rPr>
                        <a:t>-50,0</a:t>
                      </a:r>
                    </a:p>
                  </a:txBody>
                  <a:tcPr marL="36000" marR="36000" marT="7200" marB="7200" anchor="b"/>
                </a:tc>
                <a:extLst>
                  <a:ext uri="{0D108BD9-81ED-4DB2-BD59-A6C34878D82A}">
                    <a16:rowId xmlns:a16="http://schemas.microsoft.com/office/drawing/2014/main" val="3008490295"/>
                  </a:ext>
                </a:extLst>
              </a:tr>
              <a:tr h="198000">
                <a:tc>
                  <a:txBody>
                    <a:bodyPr/>
                    <a:lstStyle/>
                    <a:p>
                      <a:pPr algn="l" fontAlgn="b"/>
                      <a:r>
                        <a:rPr lang="fi-FI" sz="1100" b="0" i="0" u="none" strike="noStrike">
                          <a:solidFill>
                            <a:srgbClr val="000000"/>
                          </a:solidFill>
                          <a:effectLst/>
                          <a:latin typeface="Calibri" panose="020F0502020204030204" pitchFamily="34" charset="0"/>
                        </a:rPr>
                        <a:t>Kiinteistövero</a:t>
                      </a:r>
                    </a:p>
                  </a:txBody>
                  <a:tcPr marL="36000" marR="36000" marT="7200" marB="7200" anchor="b"/>
                </a:tc>
                <a:tc>
                  <a:txBody>
                    <a:bodyPr/>
                    <a:lstStyle/>
                    <a:p>
                      <a:pPr algn="r" fontAlgn="b"/>
                      <a:r>
                        <a:rPr lang="fi-FI" sz="1100" b="0" i="0" u="none" strike="noStrike" dirty="0">
                          <a:solidFill>
                            <a:schemeClr val="tx1">
                              <a:lumMod val="50000"/>
                              <a:lumOff val="50000"/>
                            </a:schemeClr>
                          </a:solidFill>
                          <a:effectLst/>
                          <a:latin typeface="Calibri" panose="020F0502020204030204" pitchFamily="34" charset="0"/>
                        </a:rPr>
                        <a:t>73 603</a:t>
                      </a:r>
                    </a:p>
                  </a:txBody>
                  <a:tcPr marL="36000" marR="36000" marT="7200" marB="7200" anchor="b"/>
                </a:tc>
                <a:tc>
                  <a:txBody>
                    <a:bodyPr/>
                    <a:lstStyle/>
                    <a:p>
                      <a:pPr algn="r" fontAlgn="b"/>
                      <a:r>
                        <a:rPr lang="fi-FI" sz="1100" b="0" i="0" u="none" strike="noStrike">
                          <a:solidFill>
                            <a:schemeClr val="tx1">
                              <a:lumMod val="50000"/>
                              <a:lumOff val="50000"/>
                            </a:schemeClr>
                          </a:solidFill>
                          <a:effectLst/>
                          <a:latin typeface="Calibri" panose="020F0502020204030204" pitchFamily="34" charset="0"/>
                        </a:rPr>
                        <a:t>68 508</a:t>
                      </a:r>
                    </a:p>
                  </a:txBody>
                  <a:tcPr marL="36000" marR="36000" marT="7200" marB="7200" anchor="b"/>
                </a:tc>
                <a:tc>
                  <a:txBody>
                    <a:bodyPr/>
                    <a:lstStyle/>
                    <a:p>
                      <a:pPr algn="r" fontAlgn="b"/>
                      <a:r>
                        <a:rPr lang="fi-FI" sz="1100" b="0" i="0" u="none" strike="noStrike">
                          <a:solidFill>
                            <a:srgbClr val="000000"/>
                          </a:solidFill>
                          <a:effectLst/>
                          <a:latin typeface="Calibri" panose="020F0502020204030204" pitchFamily="34" charset="0"/>
                        </a:rPr>
                        <a:t>69 515</a:t>
                      </a:r>
                    </a:p>
                  </a:txBody>
                  <a:tcPr marL="36000" marR="36000" marT="7200" marB="7200" anchor="b"/>
                </a:tc>
                <a:tc>
                  <a:txBody>
                    <a:bodyPr/>
                    <a:lstStyle/>
                    <a:p>
                      <a:pPr algn="r" fontAlgn="b"/>
                      <a:r>
                        <a:rPr lang="fi-FI" sz="1100" b="0" i="0" u="none" strike="noStrike">
                          <a:solidFill>
                            <a:srgbClr val="000000"/>
                          </a:solidFill>
                          <a:effectLst/>
                          <a:latin typeface="Calibri" panose="020F0502020204030204" pitchFamily="34" charset="0"/>
                        </a:rPr>
                        <a:t>80 874</a:t>
                      </a:r>
                    </a:p>
                  </a:txBody>
                  <a:tcPr marL="36000" marR="36000" marT="7200" marB="7200" anchor="b"/>
                </a:tc>
                <a:tc>
                  <a:txBody>
                    <a:bodyPr/>
                    <a:lstStyle/>
                    <a:p>
                      <a:pPr algn="r" fontAlgn="b"/>
                      <a:r>
                        <a:rPr lang="fi-FI" sz="1100" b="0" i="0" u="none" strike="noStrike">
                          <a:solidFill>
                            <a:srgbClr val="000000"/>
                          </a:solidFill>
                          <a:effectLst/>
                          <a:latin typeface="Calibri" panose="020F0502020204030204" pitchFamily="34" charset="0"/>
                        </a:rPr>
                        <a:t>86 189</a:t>
                      </a:r>
                    </a:p>
                  </a:txBody>
                  <a:tcPr marL="36000" marR="36000" marT="7200" marB="7200" anchor="b"/>
                </a:tc>
                <a:tc>
                  <a:txBody>
                    <a:bodyPr/>
                    <a:lstStyle/>
                    <a:p>
                      <a:pPr algn="r" fontAlgn="b"/>
                      <a:r>
                        <a:rPr lang="fi-FI" sz="1100" b="0" i="0" u="none" strike="noStrike">
                          <a:solidFill>
                            <a:srgbClr val="000000"/>
                          </a:solidFill>
                          <a:effectLst/>
                          <a:latin typeface="Calibri" panose="020F0502020204030204" pitchFamily="34" charset="0"/>
                        </a:rPr>
                        <a:t>89 858</a:t>
                      </a:r>
                    </a:p>
                  </a:txBody>
                  <a:tcPr marL="36000" marR="36000" marT="7200" marB="7200" anchor="b"/>
                </a:tc>
                <a:tc>
                  <a:txBody>
                    <a:bodyPr/>
                    <a:lstStyle/>
                    <a:p>
                      <a:pPr algn="r" fontAlgn="b"/>
                      <a:r>
                        <a:rPr lang="fi-FI" sz="1100" b="0" i="0" u="none" strike="noStrike">
                          <a:solidFill>
                            <a:srgbClr val="000000"/>
                          </a:solidFill>
                          <a:effectLst/>
                          <a:latin typeface="Calibri" panose="020F0502020204030204" pitchFamily="34" charset="0"/>
                        </a:rPr>
                        <a:t>4,3</a:t>
                      </a:r>
                    </a:p>
                  </a:txBody>
                  <a:tcPr marL="36000" marR="36000" marT="7200" marB="7200" anchor="b"/>
                </a:tc>
                <a:extLst>
                  <a:ext uri="{0D108BD9-81ED-4DB2-BD59-A6C34878D82A}">
                    <a16:rowId xmlns:a16="http://schemas.microsoft.com/office/drawing/2014/main" val="4287412833"/>
                  </a:ext>
                </a:extLst>
              </a:tr>
              <a:tr h="198000">
                <a:tc>
                  <a:txBody>
                    <a:bodyPr/>
                    <a:lstStyle/>
                    <a:p>
                      <a:pPr algn="l" fontAlgn="b"/>
                      <a:r>
                        <a:rPr lang="fi-FI" sz="1100" b="0" i="0" u="none" strike="noStrike">
                          <a:solidFill>
                            <a:srgbClr val="000000"/>
                          </a:solidFill>
                          <a:effectLst/>
                          <a:latin typeface="Calibri" panose="020F0502020204030204" pitchFamily="34" charset="0"/>
                        </a:rPr>
                        <a:t>Osuus yhteisöveron tuotosta</a:t>
                      </a:r>
                    </a:p>
                  </a:txBody>
                  <a:tcPr marL="36000" marR="36000" marT="7200" marB="7200" anchor="b"/>
                </a:tc>
                <a:tc>
                  <a:txBody>
                    <a:bodyPr/>
                    <a:lstStyle/>
                    <a:p>
                      <a:pPr algn="r" fontAlgn="b"/>
                      <a:r>
                        <a:rPr lang="fi-FI" sz="1100" b="0" i="0" u="none" strike="noStrike">
                          <a:solidFill>
                            <a:schemeClr val="tx1">
                              <a:lumMod val="50000"/>
                              <a:lumOff val="50000"/>
                            </a:schemeClr>
                          </a:solidFill>
                          <a:effectLst/>
                          <a:latin typeface="Calibri" panose="020F0502020204030204" pitchFamily="34" charset="0"/>
                        </a:rPr>
                        <a:t>58 766</a:t>
                      </a:r>
                    </a:p>
                  </a:txBody>
                  <a:tcPr marL="36000" marR="36000" marT="7200" marB="7200" anchor="b"/>
                </a:tc>
                <a:tc>
                  <a:txBody>
                    <a:bodyPr/>
                    <a:lstStyle/>
                    <a:p>
                      <a:pPr algn="r" fontAlgn="b"/>
                      <a:r>
                        <a:rPr lang="fi-FI" sz="1100" b="0" i="0" u="none" strike="noStrike">
                          <a:solidFill>
                            <a:schemeClr val="tx1">
                              <a:lumMod val="50000"/>
                              <a:lumOff val="50000"/>
                            </a:schemeClr>
                          </a:solidFill>
                          <a:effectLst/>
                          <a:latin typeface="Calibri" panose="020F0502020204030204" pitchFamily="34" charset="0"/>
                        </a:rPr>
                        <a:t>67 212</a:t>
                      </a:r>
                    </a:p>
                  </a:txBody>
                  <a:tcPr marL="36000" marR="36000" marT="7200" marB="7200" anchor="b"/>
                </a:tc>
                <a:tc>
                  <a:txBody>
                    <a:bodyPr/>
                    <a:lstStyle/>
                    <a:p>
                      <a:pPr algn="r" fontAlgn="b"/>
                      <a:r>
                        <a:rPr lang="fi-FI" sz="1100" b="0" i="0" u="none" strike="noStrike">
                          <a:solidFill>
                            <a:srgbClr val="000000"/>
                          </a:solidFill>
                          <a:effectLst/>
                          <a:latin typeface="Calibri" panose="020F0502020204030204" pitchFamily="34" charset="0"/>
                        </a:rPr>
                        <a:t>68 948</a:t>
                      </a:r>
                    </a:p>
                  </a:txBody>
                  <a:tcPr marL="36000" marR="36000" marT="7200" marB="7200" anchor="b"/>
                </a:tc>
                <a:tc>
                  <a:txBody>
                    <a:bodyPr/>
                    <a:lstStyle/>
                    <a:p>
                      <a:pPr algn="r" fontAlgn="b"/>
                      <a:r>
                        <a:rPr lang="fi-FI" sz="1100" b="0" i="0" u="none" strike="noStrike">
                          <a:solidFill>
                            <a:srgbClr val="000000"/>
                          </a:solidFill>
                          <a:effectLst/>
                          <a:latin typeface="Calibri" panose="020F0502020204030204" pitchFamily="34" charset="0"/>
                        </a:rPr>
                        <a:t>101 531</a:t>
                      </a:r>
                    </a:p>
                  </a:txBody>
                  <a:tcPr marL="36000" marR="36000" marT="7200" marB="7200" anchor="b"/>
                </a:tc>
                <a:tc>
                  <a:txBody>
                    <a:bodyPr/>
                    <a:lstStyle/>
                    <a:p>
                      <a:pPr algn="r" fontAlgn="b"/>
                      <a:r>
                        <a:rPr lang="fi-FI" sz="1100" b="0" i="0" u="none" strike="noStrike">
                          <a:solidFill>
                            <a:srgbClr val="000000"/>
                          </a:solidFill>
                          <a:effectLst/>
                          <a:latin typeface="Calibri" panose="020F0502020204030204" pitchFamily="34" charset="0"/>
                        </a:rPr>
                        <a:t>102 133</a:t>
                      </a:r>
                    </a:p>
                  </a:txBody>
                  <a:tcPr marL="36000" marR="36000" marT="7200" marB="7200" anchor="b"/>
                </a:tc>
                <a:tc>
                  <a:txBody>
                    <a:bodyPr/>
                    <a:lstStyle/>
                    <a:p>
                      <a:pPr algn="r" fontAlgn="b"/>
                      <a:r>
                        <a:rPr lang="fi-FI" sz="1100" b="0" i="0" u="none" strike="noStrike">
                          <a:solidFill>
                            <a:srgbClr val="000000"/>
                          </a:solidFill>
                          <a:effectLst/>
                          <a:latin typeface="Calibri" panose="020F0502020204030204" pitchFamily="34" charset="0"/>
                        </a:rPr>
                        <a:t>68 684</a:t>
                      </a:r>
                    </a:p>
                  </a:txBody>
                  <a:tcPr marL="36000" marR="36000" marT="7200" marB="7200" anchor="b"/>
                </a:tc>
                <a:tc>
                  <a:txBody>
                    <a:bodyPr/>
                    <a:lstStyle/>
                    <a:p>
                      <a:pPr algn="r" fontAlgn="b"/>
                      <a:r>
                        <a:rPr lang="fi-FI" sz="1100" b="0" i="0" u="none" strike="noStrike">
                          <a:solidFill>
                            <a:srgbClr val="000000"/>
                          </a:solidFill>
                          <a:effectLst/>
                          <a:latin typeface="Calibri" panose="020F0502020204030204" pitchFamily="34" charset="0"/>
                        </a:rPr>
                        <a:t>-32,8</a:t>
                      </a:r>
                    </a:p>
                  </a:txBody>
                  <a:tcPr marL="36000" marR="36000" marT="7200" marB="7200" anchor="b"/>
                </a:tc>
                <a:extLst>
                  <a:ext uri="{0D108BD9-81ED-4DB2-BD59-A6C34878D82A}">
                    <a16:rowId xmlns:a16="http://schemas.microsoft.com/office/drawing/2014/main" val="455306341"/>
                  </a:ext>
                </a:extLst>
              </a:tr>
              <a:tr h="198000">
                <a:tc>
                  <a:txBody>
                    <a:bodyPr/>
                    <a:lstStyle/>
                    <a:p>
                      <a:pPr algn="l" fontAlgn="b"/>
                      <a:r>
                        <a:rPr lang="fi-FI" sz="1100" b="1" i="0" u="none" strike="noStrike">
                          <a:solidFill>
                            <a:srgbClr val="000000"/>
                          </a:solidFill>
                          <a:effectLst/>
                          <a:latin typeface="Calibri" panose="020F0502020204030204" pitchFamily="34" charset="0"/>
                        </a:rPr>
                        <a:t>Valtionosuudet</a:t>
                      </a:r>
                    </a:p>
                  </a:txBody>
                  <a:tcPr marL="36000" marR="36000" marT="7200" marB="7200" anchor="b"/>
                </a:tc>
                <a:tc>
                  <a:txBody>
                    <a:bodyPr/>
                    <a:lstStyle/>
                    <a:p>
                      <a:pPr algn="r" fontAlgn="b"/>
                      <a:r>
                        <a:rPr lang="fi-FI" sz="1100" b="1" i="0" u="none" strike="noStrike">
                          <a:solidFill>
                            <a:schemeClr val="tx1">
                              <a:lumMod val="50000"/>
                              <a:lumOff val="50000"/>
                            </a:schemeClr>
                          </a:solidFill>
                          <a:effectLst/>
                          <a:latin typeface="Calibri" panose="020F0502020204030204" pitchFamily="34" charset="0"/>
                        </a:rPr>
                        <a:t>561 835</a:t>
                      </a:r>
                    </a:p>
                  </a:txBody>
                  <a:tcPr marL="36000" marR="36000" marT="7200" marB="7200" anchor="b"/>
                </a:tc>
                <a:tc>
                  <a:txBody>
                    <a:bodyPr/>
                    <a:lstStyle/>
                    <a:p>
                      <a:pPr algn="r" fontAlgn="b"/>
                      <a:r>
                        <a:rPr lang="fi-FI" sz="1100" b="1" i="0" u="none" strike="noStrike" dirty="0">
                          <a:solidFill>
                            <a:schemeClr val="tx1">
                              <a:lumMod val="50000"/>
                              <a:lumOff val="50000"/>
                            </a:schemeClr>
                          </a:solidFill>
                          <a:effectLst/>
                          <a:latin typeface="Calibri" panose="020F0502020204030204" pitchFamily="34" charset="0"/>
                        </a:rPr>
                        <a:t>662 715</a:t>
                      </a:r>
                    </a:p>
                  </a:txBody>
                  <a:tcPr marL="36000" marR="36000" marT="7200" marB="7200" anchor="b"/>
                </a:tc>
                <a:tc>
                  <a:txBody>
                    <a:bodyPr/>
                    <a:lstStyle/>
                    <a:p>
                      <a:pPr algn="r" fontAlgn="b"/>
                      <a:r>
                        <a:rPr lang="fi-FI" sz="1100" b="1" i="0" u="none" strike="noStrike">
                          <a:solidFill>
                            <a:srgbClr val="000000"/>
                          </a:solidFill>
                          <a:effectLst/>
                          <a:latin typeface="Calibri" panose="020F0502020204030204" pitchFamily="34" charset="0"/>
                        </a:rPr>
                        <a:t>676 567</a:t>
                      </a:r>
                    </a:p>
                  </a:txBody>
                  <a:tcPr marL="36000" marR="36000" marT="7200" marB="7200" anchor="b"/>
                </a:tc>
                <a:tc>
                  <a:txBody>
                    <a:bodyPr/>
                    <a:lstStyle/>
                    <a:p>
                      <a:pPr algn="r" fontAlgn="b"/>
                      <a:r>
                        <a:rPr lang="fi-FI" sz="1100" b="1" i="0" u="none" strike="noStrike">
                          <a:solidFill>
                            <a:srgbClr val="000000"/>
                          </a:solidFill>
                          <a:effectLst/>
                          <a:latin typeface="Calibri" panose="020F0502020204030204" pitchFamily="34" charset="0"/>
                        </a:rPr>
                        <a:t>639 650</a:t>
                      </a:r>
                    </a:p>
                  </a:txBody>
                  <a:tcPr marL="36000" marR="36000" marT="7200" marB="7200" anchor="b"/>
                </a:tc>
                <a:tc>
                  <a:txBody>
                    <a:bodyPr/>
                    <a:lstStyle/>
                    <a:p>
                      <a:pPr algn="r" fontAlgn="b"/>
                      <a:r>
                        <a:rPr lang="fi-FI" sz="1100" b="1" i="0" u="none" strike="noStrike">
                          <a:solidFill>
                            <a:srgbClr val="000000"/>
                          </a:solidFill>
                          <a:effectLst/>
                          <a:latin typeface="Calibri" panose="020F0502020204030204" pitchFamily="34" charset="0"/>
                        </a:rPr>
                        <a:t>674 462</a:t>
                      </a:r>
                    </a:p>
                  </a:txBody>
                  <a:tcPr marL="36000" marR="36000" marT="7200" marB="7200" anchor="b"/>
                </a:tc>
                <a:tc>
                  <a:txBody>
                    <a:bodyPr/>
                    <a:lstStyle/>
                    <a:p>
                      <a:pPr algn="r" fontAlgn="b"/>
                      <a:r>
                        <a:rPr lang="fi-FI" sz="1100" b="1" i="0" u="none" strike="noStrike">
                          <a:solidFill>
                            <a:srgbClr val="000000"/>
                          </a:solidFill>
                          <a:effectLst/>
                          <a:latin typeface="Calibri" panose="020F0502020204030204" pitchFamily="34" charset="0"/>
                        </a:rPr>
                        <a:t>133 969</a:t>
                      </a:r>
                    </a:p>
                  </a:txBody>
                  <a:tcPr marL="36000" marR="36000" marT="7200" marB="7200" anchor="b"/>
                </a:tc>
                <a:tc>
                  <a:txBody>
                    <a:bodyPr/>
                    <a:lstStyle/>
                    <a:p>
                      <a:pPr algn="r" fontAlgn="b"/>
                      <a:r>
                        <a:rPr lang="fi-FI" sz="1100" b="1" i="0" u="none" strike="noStrike">
                          <a:solidFill>
                            <a:srgbClr val="000000"/>
                          </a:solidFill>
                          <a:effectLst/>
                          <a:latin typeface="Calibri" panose="020F0502020204030204" pitchFamily="34" charset="0"/>
                        </a:rPr>
                        <a:t>-80,1</a:t>
                      </a:r>
                    </a:p>
                  </a:txBody>
                  <a:tcPr marL="36000" marR="36000" marT="7200" marB="7200" anchor="b"/>
                </a:tc>
                <a:extLst>
                  <a:ext uri="{0D108BD9-81ED-4DB2-BD59-A6C34878D82A}">
                    <a16:rowId xmlns:a16="http://schemas.microsoft.com/office/drawing/2014/main" val="1261528087"/>
                  </a:ext>
                </a:extLst>
              </a:tr>
              <a:tr h="198000">
                <a:tc>
                  <a:txBody>
                    <a:bodyPr/>
                    <a:lstStyle/>
                    <a:p>
                      <a:pPr algn="l" fontAlgn="b"/>
                      <a:r>
                        <a:rPr lang="fi-FI" sz="1100" b="0" i="0" u="none" strike="noStrike" dirty="0">
                          <a:solidFill>
                            <a:srgbClr val="000000"/>
                          </a:solidFill>
                          <a:effectLst/>
                          <a:latin typeface="Calibri" panose="020F0502020204030204" pitchFamily="34" charset="0"/>
                        </a:rPr>
                        <a:t>   josta verotuloihin perustuva valtionosuuksien tasaus</a:t>
                      </a:r>
                    </a:p>
                  </a:txBody>
                  <a:tcPr marL="36000" marR="36000" marT="7200" marB="7200" anchor="b"/>
                </a:tc>
                <a:tc>
                  <a:txBody>
                    <a:bodyPr/>
                    <a:lstStyle/>
                    <a:p>
                      <a:pPr algn="r" fontAlgn="b"/>
                      <a:r>
                        <a:rPr lang="fi-FI" sz="1100" b="0" i="0" u="none" strike="noStrike">
                          <a:solidFill>
                            <a:schemeClr val="tx1">
                              <a:lumMod val="50000"/>
                              <a:lumOff val="50000"/>
                            </a:schemeClr>
                          </a:solidFill>
                          <a:effectLst/>
                          <a:latin typeface="Calibri" panose="020F0502020204030204" pitchFamily="34" charset="0"/>
                        </a:rPr>
                        <a:t>112 673</a:t>
                      </a:r>
                    </a:p>
                  </a:txBody>
                  <a:tcPr marL="36000" marR="36000" marT="7200" marB="7200" anchor="b"/>
                </a:tc>
                <a:tc>
                  <a:txBody>
                    <a:bodyPr/>
                    <a:lstStyle/>
                    <a:p>
                      <a:pPr algn="r" fontAlgn="b"/>
                      <a:r>
                        <a:rPr lang="fi-FI" sz="1100" b="0" i="0" u="none" strike="noStrike" dirty="0">
                          <a:solidFill>
                            <a:schemeClr val="tx1">
                              <a:lumMod val="50000"/>
                              <a:lumOff val="50000"/>
                            </a:schemeClr>
                          </a:solidFill>
                          <a:effectLst/>
                          <a:latin typeface="Calibri" panose="020F0502020204030204" pitchFamily="34" charset="0"/>
                        </a:rPr>
                        <a:t>113 597</a:t>
                      </a:r>
                    </a:p>
                  </a:txBody>
                  <a:tcPr marL="36000" marR="36000" marT="7200" marB="7200" anchor="b"/>
                </a:tc>
                <a:tc>
                  <a:txBody>
                    <a:bodyPr/>
                    <a:lstStyle/>
                    <a:p>
                      <a:pPr algn="r" fontAlgn="b"/>
                      <a:r>
                        <a:rPr lang="fi-FI" sz="1100" b="0" i="0" u="none" strike="noStrike">
                          <a:solidFill>
                            <a:srgbClr val="000000"/>
                          </a:solidFill>
                          <a:effectLst/>
                          <a:latin typeface="Calibri" panose="020F0502020204030204" pitchFamily="34" charset="0"/>
                        </a:rPr>
                        <a:t>116 535</a:t>
                      </a:r>
                    </a:p>
                  </a:txBody>
                  <a:tcPr marL="36000" marR="36000" marT="7200" marB="7200" anchor="b"/>
                </a:tc>
                <a:tc>
                  <a:txBody>
                    <a:bodyPr/>
                    <a:lstStyle/>
                    <a:p>
                      <a:pPr algn="r" fontAlgn="b"/>
                      <a:r>
                        <a:rPr lang="fi-FI" sz="1100" b="0" i="0" u="none" strike="noStrike">
                          <a:solidFill>
                            <a:srgbClr val="000000"/>
                          </a:solidFill>
                          <a:effectLst/>
                          <a:latin typeface="Calibri" panose="020F0502020204030204" pitchFamily="34" charset="0"/>
                        </a:rPr>
                        <a:t>119 770</a:t>
                      </a:r>
                    </a:p>
                  </a:txBody>
                  <a:tcPr marL="36000" marR="36000" marT="7200" marB="7200" anchor="b"/>
                </a:tc>
                <a:tc>
                  <a:txBody>
                    <a:bodyPr/>
                    <a:lstStyle/>
                    <a:p>
                      <a:pPr algn="r" fontAlgn="b"/>
                      <a:r>
                        <a:rPr lang="fi-FI" sz="1100" b="0" i="0" u="none" strike="noStrike">
                          <a:solidFill>
                            <a:srgbClr val="000000"/>
                          </a:solidFill>
                          <a:effectLst/>
                          <a:latin typeface="Calibri" panose="020F0502020204030204" pitchFamily="34" charset="0"/>
                        </a:rPr>
                        <a:t>114 282</a:t>
                      </a:r>
                    </a:p>
                  </a:txBody>
                  <a:tcPr marL="36000" marR="36000" marT="7200" marB="7200" anchor="b"/>
                </a:tc>
                <a:tc>
                  <a:txBody>
                    <a:bodyPr/>
                    <a:lstStyle/>
                    <a:p>
                      <a:pPr algn="r" fontAlgn="b"/>
                      <a:r>
                        <a:rPr lang="fi-FI" sz="1100" b="0" i="0" u="none" strike="noStrike">
                          <a:solidFill>
                            <a:srgbClr val="000000"/>
                          </a:solidFill>
                          <a:effectLst/>
                          <a:latin typeface="Calibri" panose="020F0502020204030204" pitchFamily="34" charset="0"/>
                        </a:rPr>
                        <a:t>67 677</a:t>
                      </a:r>
                    </a:p>
                  </a:txBody>
                  <a:tcPr marL="36000" marR="36000" marT="7200" marB="7200" anchor="b"/>
                </a:tc>
                <a:tc>
                  <a:txBody>
                    <a:bodyPr/>
                    <a:lstStyle/>
                    <a:p>
                      <a:pPr algn="r" fontAlgn="b"/>
                      <a:r>
                        <a:rPr lang="fi-FI" sz="1100" b="0" i="0" u="none" strike="noStrike">
                          <a:solidFill>
                            <a:srgbClr val="000000"/>
                          </a:solidFill>
                          <a:effectLst/>
                          <a:latin typeface="Calibri" panose="020F0502020204030204" pitchFamily="34" charset="0"/>
                        </a:rPr>
                        <a:t>-40,8</a:t>
                      </a:r>
                    </a:p>
                  </a:txBody>
                  <a:tcPr marL="36000" marR="36000" marT="7200" marB="7200" anchor="b"/>
                </a:tc>
                <a:extLst>
                  <a:ext uri="{0D108BD9-81ED-4DB2-BD59-A6C34878D82A}">
                    <a16:rowId xmlns:a16="http://schemas.microsoft.com/office/drawing/2014/main" val="1005159816"/>
                  </a:ext>
                </a:extLst>
              </a:tr>
              <a:tr h="198000">
                <a:tc>
                  <a:txBody>
                    <a:bodyPr/>
                    <a:lstStyle/>
                    <a:p>
                      <a:pPr algn="l" fontAlgn="b"/>
                      <a:r>
                        <a:rPr lang="fi-FI" sz="1100" b="0" i="0" u="none" strike="noStrike" dirty="0">
                          <a:solidFill>
                            <a:srgbClr val="000000"/>
                          </a:solidFill>
                          <a:effectLst/>
                          <a:latin typeface="Calibri" panose="020F0502020204030204" pitchFamily="34" charset="0"/>
                        </a:rPr>
                        <a:t>Käyttötulot yhteensä (toimintatuotot + verotulot + valtionosuudet)</a:t>
                      </a:r>
                    </a:p>
                  </a:txBody>
                  <a:tcPr marL="36000" marR="36000" marT="7200" marB="7200" anchor="b"/>
                </a:tc>
                <a:tc>
                  <a:txBody>
                    <a:bodyPr/>
                    <a:lstStyle/>
                    <a:p>
                      <a:pPr algn="r" fontAlgn="b"/>
                      <a:r>
                        <a:rPr lang="fi-FI" sz="1100" b="0" i="0" u="none" strike="noStrike">
                          <a:solidFill>
                            <a:schemeClr val="tx1">
                              <a:lumMod val="50000"/>
                              <a:lumOff val="50000"/>
                            </a:schemeClr>
                          </a:solidFill>
                          <a:effectLst/>
                          <a:latin typeface="Calibri" panose="020F0502020204030204" pitchFamily="34" charset="0"/>
                        </a:rPr>
                        <a:t>1 849 403</a:t>
                      </a:r>
                    </a:p>
                  </a:txBody>
                  <a:tcPr marL="36000" marR="36000" marT="7200" marB="7200" anchor="b"/>
                </a:tc>
                <a:tc>
                  <a:txBody>
                    <a:bodyPr/>
                    <a:lstStyle/>
                    <a:p>
                      <a:pPr algn="r" fontAlgn="b"/>
                      <a:r>
                        <a:rPr lang="fi-FI" sz="1100" b="0" i="0" u="none" strike="noStrike" dirty="0">
                          <a:solidFill>
                            <a:schemeClr val="tx1">
                              <a:lumMod val="50000"/>
                              <a:lumOff val="50000"/>
                            </a:schemeClr>
                          </a:solidFill>
                          <a:effectLst/>
                          <a:latin typeface="Calibri" panose="020F0502020204030204" pitchFamily="34" charset="0"/>
                        </a:rPr>
                        <a:t>1 949 743</a:t>
                      </a:r>
                    </a:p>
                  </a:txBody>
                  <a:tcPr marL="36000" marR="36000" marT="7200" marB="7200" anchor="b"/>
                </a:tc>
                <a:tc>
                  <a:txBody>
                    <a:bodyPr/>
                    <a:lstStyle/>
                    <a:p>
                      <a:pPr algn="r" fontAlgn="b"/>
                      <a:r>
                        <a:rPr lang="fi-FI" sz="1100" b="0" i="0" u="none" strike="noStrike">
                          <a:solidFill>
                            <a:srgbClr val="000000"/>
                          </a:solidFill>
                          <a:effectLst/>
                          <a:latin typeface="Calibri" panose="020F0502020204030204" pitchFamily="34" charset="0"/>
                        </a:rPr>
                        <a:t>1 985 517</a:t>
                      </a:r>
                    </a:p>
                  </a:txBody>
                  <a:tcPr marL="36000" marR="36000" marT="7200" marB="7200" anchor="b"/>
                </a:tc>
                <a:tc>
                  <a:txBody>
                    <a:bodyPr/>
                    <a:lstStyle/>
                    <a:p>
                      <a:pPr algn="r" fontAlgn="b"/>
                      <a:r>
                        <a:rPr lang="fi-FI" sz="1100" b="0" i="0" u="none" strike="noStrike">
                          <a:solidFill>
                            <a:srgbClr val="000000"/>
                          </a:solidFill>
                          <a:effectLst/>
                          <a:latin typeface="Calibri" panose="020F0502020204030204" pitchFamily="34" charset="0"/>
                        </a:rPr>
                        <a:t>2 040 593</a:t>
                      </a:r>
                    </a:p>
                  </a:txBody>
                  <a:tcPr marL="36000" marR="36000" marT="7200" marB="7200" anchor="b"/>
                </a:tc>
                <a:tc>
                  <a:txBody>
                    <a:bodyPr/>
                    <a:lstStyle/>
                    <a:p>
                      <a:pPr algn="r" fontAlgn="b"/>
                      <a:r>
                        <a:rPr lang="fi-FI" sz="1100" b="0" i="0" u="none" strike="noStrike">
                          <a:solidFill>
                            <a:srgbClr val="000000"/>
                          </a:solidFill>
                          <a:effectLst/>
                          <a:latin typeface="Calibri" panose="020F0502020204030204" pitchFamily="34" charset="0"/>
                        </a:rPr>
                        <a:t>2 112 785</a:t>
                      </a:r>
                    </a:p>
                  </a:txBody>
                  <a:tcPr marL="36000" marR="36000" marT="7200" marB="7200" anchor="b"/>
                </a:tc>
                <a:tc>
                  <a:txBody>
                    <a:bodyPr/>
                    <a:lstStyle/>
                    <a:p>
                      <a:pPr algn="r" fontAlgn="b"/>
                      <a:r>
                        <a:rPr lang="fi-FI" sz="1100" b="0" i="0" u="none" strike="noStrike">
                          <a:solidFill>
                            <a:srgbClr val="000000"/>
                          </a:solidFill>
                          <a:effectLst/>
                          <a:latin typeface="Calibri" panose="020F0502020204030204" pitchFamily="34" charset="0"/>
                        </a:rPr>
                        <a:t>980 674</a:t>
                      </a:r>
                    </a:p>
                  </a:txBody>
                  <a:tcPr marL="36000" marR="36000" marT="7200" marB="7200" anchor="b"/>
                </a:tc>
                <a:tc>
                  <a:txBody>
                    <a:bodyPr/>
                    <a:lstStyle/>
                    <a:p>
                      <a:pPr algn="r" fontAlgn="b"/>
                      <a:r>
                        <a:rPr lang="fi-FI" sz="1100" b="0" i="0" u="none" strike="noStrike">
                          <a:solidFill>
                            <a:srgbClr val="000000"/>
                          </a:solidFill>
                          <a:effectLst/>
                          <a:latin typeface="Calibri" panose="020F0502020204030204" pitchFamily="34" charset="0"/>
                        </a:rPr>
                        <a:t>-53,6</a:t>
                      </a:r>
                    </a:p>
                  </a:txBody>
                  <a:tcPr marL="36000" marR="36000" marT="7200" marB="7200" anchor="b"/>
                </a:tc>
                <a:extLst>
                  <a:ext uri="{0D108BD9-81ED-4DB2-BD59-A6C34878D82A}">
                    <a16:rowId xmlns:a16="http://schemas.microsoft.com/office/drawing/2014/main" val="2432361618"/>
                  </a:ext>
                </a:extLst>
              </a:tr>
              <a:tr h="198000">
                <a:tc>
                  <a:txBody>
                    <a:bodyPr/>
                    <a:lstStyle/>
                    <a:p>
                      <a:pPr algn="l" fontAlgn="b"/>
                      <a:r>
                        <a:rPr lang="fi-FI" sz="1100" b="0" i="0" u="none" strike="noStrike">
                          <a:solidFill>
                            <a:srgbClr val="000000"/>
                          </a:solidFill>
                          <a:effectLst/>
                          <a:latin typeface="Calibri" panose="020F0502020204030204" pitchFamily="34" charset="0"/>
                        </a:rPr>
                        <a:t>Vuosikate</a:t>
                      </a:r>
                    </a:p>
                  </a:txBody>
                  <a:tcPr marL="36000" marR="36000" marT="7200" marB="7200" anchor="b"/>
                </a:tc>
                <a:tc>
                  <a:txBody>
                    <a:bodyPr/>
                    <a:lstStyle/>
                    <a:p>
                      <a:pPr algn="r" fontAlgn="b"/>
                      <a:r>
                        <a:rPr lang="fi-FI" sz="1100" b="0" i="0" u="none" strike="noStrike">
                          <a:solidFill>
                            <a:schemeClr val="tx1">
                              <a:lumMod val="50000"/>
                              <a:lumOff val="50000"/>
                            </a:schemeClr>
                          </a:solidFill>
                          <a:effectLst/>
                          <a:latin typeface="Calibri" panose="020F0502020204030204" pitchFamily="34" charset="0"/>
                        </a:rPr>
                        <a:t>39 555</a:t>
                      </a:r>
                    </a:p>
                  </a:txBody>
                  <a:tcPr marL="36000" marR="36000" marT="7200" marB="7200" anchor="b"/>
                </a:tc>
                <a:tc>
                  <a:txBody>
                    <a:bodyPr/>
                    <a:lstStyle/>
                    <a:p>
                      <a:pPr algn="r" fontAlgn="b"/>
                      <a:r>
                        <a:rPr lang="fi-FI" sz="1100" b="0" i="0" u="none" strike="noStrike" dirty="0">
                          <a:solidFill>
                            <a:schemeClr val="tx1">
                              <a:lumMod val="50000"/>
                              <a:lumOff val="50000"/>
                            </a:schemeClr>
                          </a:solidFill>
                          <a:effectLst/>
                          <a:latin typeface="Calibri" panose="020F0502020204030204" pitchFamily="34" charset="0"/>
                        </a:rPr>
                        <a:t>133 889</a:t>
                      </a:r>
                    </a:p>
                  </a:txBody>
                  <a:tcPr marL="36000" marR="36000" marT="7200" marB="7200" anchor="b"/>
                </a:tc>
                <a:tc>
                  <a:txBody>
                    <a:bodyPr/>
                    <a:lstStyle/>
                    <a:p>
                      <a:pPr algn="r" fontAlgn="b"/>
                      <a:r>
                        <a:rPr lang="fi-FI" sz="1100" b="0" i="0" u="none" strike="noStrike">
                          <a:solidFill>
                            <a:srgbClr val="000000"/>
                          </a:solidFill>
                          <a:effectLst/>
                          <a:latin typeface="Calibri" panose="020F0502020204030204" pitchFamily="34" charset="0"/>
                        </a:rPr>
                        <a:t>136 987</a:t>
                      </a:r>
                    </a:p>
                  </a:txBody>
                  <a:tcPr marL="36000" marR="36000" marT="7200" marB="7200" anchor="b"/>
                </a:tc>
                <a:tc>
                  <a:txBody>
                    <a:bodyPr/>
                    <a:lstStyle/>
                    <a:p>
                      <a:pPr algn="r" fontAlgn="b"/>
                      <a:r>
                        <a:rPr lang="fi-FI" sz="1100" b="0" i="0" u="none" strike="noStrike">
                          <a:solidFill>
                            <a:srgbClr val="000000"/>
                          </a:solidFill>
                          <a:effectLst/>
                          <a:latin typeface="Calibri" panose="020F0502020204030204" pitchFamily="34" charset="0"/>
                        </a:rPr>
                        <a:t>132 888</a:t>
                      </a:r>
                    </a:p>
                  </a:txBody>
                  <a:tcPr marL="36000" marR="36000" marT="7200" marB="7200" anchor="b"/>
                </a:tc>
                <a:tc>
                  <a:txBody>
                    <a:bodyPr/>
                    <a:lstStyle/>
                    <a:p>
                      <a:pPr algn="r" fontAlgn="b"/>
                      <a:r>
                        <a:rPr lang="fi-FI" sz="1100" b="0" i="0" u="none" strike="noStrike">
                          <a:solidFill>
                            <a:srgbClr val="000000"/>
                          </a:solidFill>
                          <a:effectLst/>
                          <a:latin typeface="Calibri" panose="020F0502020204030204" pitchFamily="34" charset="0"/>
                        </a:rPr>
                        <a:t>103 499</a:t>
                      </a:r>
                    </a:p>
                  </a:txBody>
                  <a:tcPr marL="36000" marR="36000" marT="7200" marB="7200" anchor="b"/>
                </a:tc>
                <a:tc>
                  <a:txBody>
                    <a:bodyPr/>
                    <a:lstStyle/>
                    <a:p>
                      <a:pPr algn="r" fontAlgn="b"/>
                      <a:r>
                        <a:rPr lang="fi-FI" sz="1100" b="0" i="0" u="none" strike="noStrike">
                          <a:solidFill>
                            <a:srgbClr val="000000"/>
                          </a:solidFill>
                          <a:effectLst/>
                          <a:latin typeface="Calibri" panose="020F0502020204030204" pitchFamily="34" charset="0"/>
                        </a:rPr>
                        <a:t>119 423</a:t>
                      </a:r>
                    </a:p>
                  </a:txBody>
                  <a:tcPr marL="36000" marR="36000" marT="7200" marB="7200" anchor="b"/>
                </a:tc>
                <a:tc>
                  <a:txBody>
                    <a:bodyPr/>
                    <a:lstStyle/>
                    <a:p>
                      <a:pPr algn="r" fontAlgn="b"/>
                      <a:r>
                        <a:rPr lang="fi-FI" sz="1100" b="0" i="0" u="none" strike="noStrike">
                          <a:solidFill>
                            <a:srgbClr val="000000"/>
                          </a:solidFill>
                          <a:effectLst/>
                          <a:latin typeface="Calibri" panose="020F0502020204030204" pitchFamily="34" charset="0"/>
                        </a:rPr>
                        <a:t>15,4</a:t>
                      </a:r>
                    </a:p>
                  </a:txBody>
                  <a:tcPr marL="36000" marR="36000" marT="7200" marB="7200" anchor="b"/>
                </a:tc>
                <a:extLst>
                  <a:ext uri="{0D108BD9-81ED-4DB2-BD59-A6C34878D82A}">
                    <a16:rowId xmlns:a16="http://schemas.microsoft.com/office/drawing/2014/main" val="3756294331"/>
                  </a:ext>
                </a:extLst>
              </a:tr>
              <a:tr h="198000">
                <a:tc>
                  <a:txBody>
                    <a:bodyPr/>
                    <a:lstStyle/>
                    <a:p>
                      <a:pPr algn="l" fontAlgn="b"/>
                      <a:r>
                        <a:rPr lang="fi-FI" sz="1100" b="1" i="0" u="none" strike="noStrike">
                          <a:solidFill>
                            <a:srgbClr val="000000"/>
                          </a:solidFill>
                          <a:effectLst/>
                          <a:latin typeface="Calibri" panose="020F0502020204030204" pitchFamily="34" charset="0"/>
                        </a:rPr>
                        <a:t>Tilikauden tulos</a:t>
                      </a:r>
                    </a:p>
                  </a:txBody>
                  <a:tcPr marL="36000" marR="36000" marT="7200" marB="7200" anchor="b"/>
                </a:tc>
                <a:tc>
                  <a:txBody>
                    <a:bodyPr/>
                    <a:lstStyle/>
                    <a:p>
                      <a:pPr algn="r" fontAlgn="b"/>
                      <a:r>
                        <a:rPr lang="fi-FI" sz="1100" b="1" i="0" u="none" strike="noStrike">
                          <a:solidFill>
                            <a:schemeClr val="tx1">
                              <a:lumMod val="50000"/>
                              <a:lumOff val="50000"/>
                            </a:schemeClr>
                          </a:solidFill>
                          <a:effectLst/>
                          <a:latin typeface="Calibri" panose="020F0502020204030204" pitchFamily="34" charset="0"/>
                        </a:rPr>
                        <a:t>44 498</a:t>
                      </a:r>
                    </a:p>
                  </a:txBody>
                  <a:tcPr marL="36000" marR="36000" marT="7200" marB="7200" anchor="b"/>
                </a:tc>
                <a:tc>
                  <a:txBody>
                    <a:bodyPr/>
                    <a:lstStyle/>
                    <a:p>
                      <a:pPr algn="r" fontAlgn="b"/>
                      <a:r>
                        <a:rPr lang="fi-FI" sz="1100" b="1" i="0" u="none" strike="noStrike" dirty="0">
                          <a:solidFill>
                            <a:schemeClr val="tx1">
                              <a:lumMod val="50000"/>
                              <a:lumOff val="50000"/>
                            </a:schemeClr>
                          </a:solidFill>
                          <a:effectLst/>
                          <a:latin typeface="Calibri" panose="020F0502020204030204" pitchFamily="34" charset="0"/>
                        </a:rPr>
                        <a:t>41 999</a:t>
                      </a:r>
                    </a:p>
                  </a:txBody>
                  <a:tcPr marL="36000" marR="36000" marT="7200" marB="7200" anchor="b"/>
                </a:tc>
                <a:tc>
                  <a:txBody>
                    <a:bodyPr/>
                    <a:lstStyle/>
                    <a:p>
                      <a:pPr algn="r" fontAlgn="b"/>
                      <a:r>
                        <a:rPr lang="fi-FI" sz="1100" b="1" i="0" u="none" strike="noStrike">
                          <a:solidFill>
                            <a:srgbClr val="000000"/>
                          </a:solidFill>
                          <a:effectLst/>
                          <a:latin typeface="Calibri" panose="020F0502020204030204" pitchFamily="34" charset="0"/>
                        </a:rPr>
                        <a:t>43 946</a:t>
                      </a:r>
                    </a:p>
                  </a:txBody>
                  <a:tcPr marL="36000" marR="36000" marT="7200" marB="7200" anchor="b"/>
                </a:tc>
                <a:tc>
                  <a:txBody>
                    <a:bodyPr/>
                    <a:lstStyle/>
                    <a:p>
                      <a:pPr algn="r" fontAlgn="b"/>
                      <a:r>
                        <a:rPr lang="fi-FI" sz="1100" b="1" i="0" u="none" strike="noStrike">
                          <a:solidFill>
                            <a:srgbClr val="000000"/>
                          </a:solidFill>
                          <a:effectLst/>
                          <a:latin typeface="Calibri" panose="020F0502020204030204" pitchFamily="34" charset="0"/>
                        </a:rPr>
                        <a:t>29 917</a:t>
                      </a:r>
                    </a:p>
                  </a:txBody>
                  <a:tcPr marL="36000" marR="36000" marT="7200" marB="7200" anchor="b"/>
                </a:tc>
                <a:tc>
                  <a:txBody>
                    <a:bodyPr/>
                    <a:lstStyle/>
                    <a:p>
                      <a:pPr algn="r" fontAlgn="b"/>
                      <a:r>
                        <a:rPr lang="fi-FI" sz="1100" b="1" i="0" u="none" strike="noStrike">
                          <a:solidFill>
                            <a:srgbClr val="000000"/>
                          </a:solidFill>
                          <a:effectLst/>
                          <a:latin typeface="Calibri" panose="020F0502020204030204" pitchFamily="34" charset="0"/>
                        </a:rPr>
                        <a:t>5 051</a:t>
                      </a:r>
                    </a:p>
                  </a:txBody>
                  <a:tcPr marL="36000" marR="36000" marT="7200" marB="7200" anchor="b"/>
                </a:tc>
                <a:tc>
                  <a:txBody>
                    <a:bodyPr/>
                    <a:lstStyle/>
                    <a:p>
                      <a:pPr algn="r" fontAlgn="b"/>
                      <a:r>
                        <a:rPr lang="fi-FI" sz="1100" b="1" i="0" u="none" strike="noStrike">
                          <a:solidFill>
                            <a:srgbClr val="000000"/>
                          </a:solidFill>
                          <a:effectLst/>
                          <a:latin typeface="Calibri" panose="020F0502020204030204" pitchFamily="34" charset="0"/>
                        </a:rPr>
                        <a:t>13 831</a:t>
                      </a:r>
                    </a:p>
                  </a:txBody>
                  <a:tcPr marL="36000" marR="36000" marT="7200" marB="7200" anchor="b"/>
                </a:tc>
                <a:tc>
                  <a:txBody>
                    <a:bodyPr/>
                    <a:lstStyle/>
                    <a:p>
                      <a:pPr algn="r" fontAlgn="b"/>
                      <a:r>
                        <a:rPr lang="fi-FI" sz="1100" b="1" i="0" u="none" strike="noStrike">
                          <a:solidFill>
                            <a:srgbClr val="000000"/>
                          </a:solidFill>
                          <a:effectLst/>
                          <a:latin typeface="Calibri" panose="020F0502020204030204" pitchFamily="34" charset="0"/>
                        </a:rPr>
                        <a:t>173,8</a:t>
                      </a:r>
                    </a:p>
                  </a:txBody>
                  <a:tcPr marL="36000" marR="36000" marT="7200" marB="7200" anchor="b"/>
                </a:tc>
                <a:extLst>
                  <a:ext uri="{0D108BD9-81ED-4DB2-BD59-A6C34878D82A}">
                    <a16:rowId xmlns:a16="http://schemas.microsoft.com/office/drawing/2014/main" val="3736994870"/>
                  </a:ext>
                </a:extLst>
              </a:tr>
              <a:tr h="198000">
                <a:tc>
                  <a:txBody>
                    <a:bodyPr/>
                    <a:lstStyle/>
                    <a:p>
                      <a:pPr algn="l" fontAlgn="b"/>
                      <a:r>
                        <a:rPr lang="fi-FI" sz="1100" b="0" i="0" u="none" strike="noStrike">
                          <a:solidFill>
                            <a:srgbClr val="000000"/>
                          </a:solidFill>
                          <a:effectLst/>
                          <a:latin typeface="Calibri" panose="020F0502020204030204" pitchFamily="34" charset="0"/>
                        </a:rPr>
                        <a:t>Tilikauden yli-/alijäämä</a:t>
                      </a:r>
                    </a:p>
                  </a:txBody>
                  <a:tcPr marL="36000" marR="36000" marT="7200" marB="7200" anchor="b"/>
                </a:tc>
                <a:tc>
                  <a:txBody>
                    <a:bodyPr/>
                    <a:lstStyle/>
                    <a:p>
                      <a:pPr algn="r" fontAlgn="b"/>
                      <a:r>
                        <a:rPr lang="fi-FI" sz="1100" b="0" i="0" u="none" strike="noStrike">
                          <a:solidFill>
                            <a:schemeClr val="tx1">
                              <a:lumMod val="50000"/>
                              <a:lumOff val="50000"/>
                            </a:schemeClr>
                          </a:solidFill>
                          <a:effectLst/>
                          <a:latin typeface="Calibri" panose="020F0502020204030204" pitchFamily="34" charset="0"/>
                        </a:rPr>
                        <a:t>56 357</a:t>
                      </a:r>
                    </a:p>
                  </a:txBody>
                  <a:tcPr marL="36000" marR="36000" marT="7200" marB="7200" anchor="b"/>
                </a:tc>
                <a:tc>
                  <a:txBody>
                    <a:bodyPr/>
                    <a:lstStyle/>
                    <a:p>
                      <a:pPr algn="r" fontAlgn="b"/>
                      <a:r>
                        <a:rPr lang="fi-FI" sz="1100" b="0" i="0" u="none" strike="noStrike" dirty="0">
                          <a:solidFill>
                            <a:schemeClr val="tx1">
                              <a:lumMod val="50000"/>
                              <a:lumOff val="50000"/>
                            </a:schemeClr>
                          </a:solidFill>
                          <a:effectLst/>
                          <a:latin typeface="Calibri" panose="020F0502020204030204" pitchFamily="34" charset="0"/>
                        </a:rPr>
                        <a:t>36 300</a:t>
                      </a:r>
                    </a:p>
                  </a:txBody>
                  <a:tcPr marL="36000" marR="36000" marT="7200" marB="7200" anchor="b"/>
                </a:tc>
                <a:tc>
                  <a:txBody>
                    <a:bodyPr/>
                    <a:lstStyle/>
                    <a:p>
                      <a:pPr algn="r" fontAlgn="b"/>
                      <a:r>
                        <a:rPr lang="fi-FI" sz="1100" b="0" i="0" u="none" strike="noStrike">
                          <a:solidFill>
                            <a:srgbClr val="000000"/>
                          </a:solidFill>
                          <a:effectLst/>
                          <a:latin typeface="Calibri" panose="020F0502020204030204" pitchFamily="34" charset="0"/>
                        </a:rPr>
                        <a:t>38 278</a:t>
                      </a:r>
                    </a:p>
                  </a:txBody>
                  <a:tcPr marL="36000" marR="36000" marT="7200" marB="7200" anchor="b"/>
                </a:tc>
                <a:tc>
                  <a:txBody>
                    <a:bodyPr/>
                    <a:lstStyle/>
                    <a:p>
                      <a:pPr algn="r" fontAlgn="b"/>
                      <a:r>
                        <a:rPr lang="fi-FI" sz="1100" b="0" i="0" u="none" strike="noStrike">
                          <a:solidFill>
                            <a:srgbClr val="000000"/>
                          </a:solidFill>
                          <a:effectLst/>
                          <a:latin typeface="Calibri" panose="020F0502020204030204" pitchFamily="34" charset="0"/>
                        </a:rPr>
                        <a:t>24 310</a:t>
                      </a:r>
                    </a:p>
                  </a:txBody>
                  <a:tcPr marL="36000" marR="36000" marT="7200" marB="7200" anchor="b"/>
                </a:tc>
                <a:tc>
                  <a:txBody>
                    <a:bodyPr/>
                    <a:lstStyle/>
                    <a:p>
                      <a:pPr algn="r" fontAlgn="b"/>
                      <a:r>
                        <a:rPr lang="fi-FI" sz="1100" b="0" i="0" u="none" strike="noStrike">
                          <a:solidFill>
                            <a:srgbClr val="000000"/>
                          </a:solidFill>
                          <a:effectLst/>
                          <a:latin typeface="Calibri" panose="020F0502020204030204" pitchFamily="34" charset="0"/>
                        </a:rPr>
                        <a:t>1 183</a:t>
                      </a:r>
                    </a:p>
                  </a:txBody>
                  <a:tcPr marL="36000" marR="36000" marT="7200" marB="7200" anchor="b"/>
                </a:tc>
                <a:tc>
                  <a:txBody>
                    <a:bodyPr/>
                    <a:lstStyle/>
                    <a:p>
                      <a:pPr algn="r" fontAlgn="b"/>
                      <a:r>
                        <a:rPr lang="fi-FI" sz="1100" b="0" i="0" u="none" strike="noStrike">
                          <a:solidFill>
                            <a:srgbClr val="000000"/>
                          </a:solidFill>
                          <a:effectLst/>
                          <a:latin typeface="Calibri" panose="020F0502020204030204" pitchFamily="34" charset="0"/>
                        </a:rPr>
                        <a:t>8 755</a:t>
                      </a:r>
                    </a:p>
                  </a:txBody>
                  <a:tcPr marL="36000" marR="36000" marT="7200" marB="7200" anchor="b"/>
                </a:tc>
                <a:tc>
                  <a:txBody>
                    <a:bodyPr/>
                    <a:lstStyle/>
                    <a:p>
                      <a:pPr algn="r" fontAlgn="b"/>
                      <a:r>
                        <a:rPr lang="fi-FI" sz="1100" b="0" i="0" u="none" strike="noStrike">
                          <a:solidFill>
                            <a:srgbClr val="000000"/>
                          </a:solidFill>
                          <a:effectLst/>
                          <a:latin typeface="Calibri" panose="020F0502020204030204" pitchFamily="34" charset="0"/>
                        </a:rPr>
                        <a:t>640,1</a:t>
                      </a:r>
                    </a:p>
                  </a:txBody>
                  <a:tcPr marL="36000" marR="36000" marT="7200" marB="7200" anchor="b"/>
                </a:tc>
                <a:extLst>
                  <a:ext uri="{0D108BD9-81ED-4DB2-BD59-A6C34878D82A}">
                    <a16:rowId xmlns:a16="http://schemas.microsoft.com/office/drawing/2014/main" val="3750553939"/>
                  </a:ext>
                </a:extLst>
              </a:tr>
              <a:tr h="198000">
                <a:tc>
                  <a:txBody>
                    <a:bodyPr/>
                    <a:lstStyle/>
                    <a:p>
                      <a:pPr algn="l" fontAlgn="b"/>
                      <a:r>
                        <a:rPr lang="fi-FI" sz="1100" b="0" i="0" u="none" strike="noStrike">
                          <a:solidFill>
                            <a:srgbClr val="000000"/>
                          </a:solidFill>
                          <a:effectLst/>
                          <a:latin typeface="Calibri" panose="020F0502020204030204" pitchFamily="34" charset="0"/>
                        </a:rPr>
                        <a:t>Käyttöomaisuusinvestoinnit (brutto)</a:t>
                      </a:r>
                    </a:p>
                  </a:txBody>
                  <a:tcPr marL="36000" marR="36000" marT="7200" marB="7200" anchor="b"/>
                </a:tc>
                <a:tc>
                  <a:txBody>
                    <a:bodyPr/>
                    <a:lstStyle/>
                    <a:p>
                      <a:pPr algn="r" fontAlgn="b"/>
                      <a:r>
                        <a:rPr lang="fi-FI" sz="1100" b="0" i="0" u="none" strike="noStrike">
                          <a:solidFill>
                            <a:schemeClr val="tx1">
                              <a:lumMod val="50000"/>
                              <a:lumOff val="50000"/>
                            </a:schemeClr>
                          </a:solidFill>
                          <a:effectLst/>
                          <a:latin typeface="Calibri" panose="020F0502020204030204" pitchFamily="34" charset="0"/>
                        </a:rPr>
                        <a:t>185 403</a:t>
                      </a:r>
                    </a:p>
                  </a:txBody>
                  <a:tcPr marL="36000" marR="36000" marT="7200" marB="7200" anchor="b"/>
                </a:tc>
                <a:tc>
                  <a:txBody>
                    <a:bodyPr/>
                    <a:lstStyle/>
                    <a:p>
                      <a:pPr algn="r" fontAlgn="b"/>
                      <a:r>
                        <a:rPr lang="fi-FI" sz="1100" b="0" i="0" u="none" strike="noStrike" dirty="0">
                          <a:solidFill>
                            <a:schemeClr val="tx1">
                              <a:lumMod val="50000"/>
                              <a:lumOff val="50000"/>
                            </a:schemeClr>
                          </a:solidFill>
                          <a:effectLst/>
                          <a:latin typeface="Calibri" panose="020F0502020204030204" pitchFamily="34" charset="0"/>
                        </a:rPr>
                        <a:t>134 137</a:t>
                      </a:r>
                    </a:p>
                  </a:txBody>
                  <a:tcPr marL="36000" marR="36000" marT="7200" marB="7200" anchor="b"/>
                </a:tc>
                <a:tc>
                  <a:txBody>
                    <a:bodyPr/>
                    <a:lstStyle/>
                    <a:p>
                      <a:pPr algn="r" fontAlgn="b"/>
                      <a:r>
                        <a:rPr lang="fi-FI" sz="1100" b="0" i="0" u="none" strike="noStrike">
                          <a:solidFill>
                            <a:srgbClr val="000000"/>
                          </a:solidFill>
                          <a:effectLst/>
                          <a:latin typeface="Calibri" panose="020F0502020204030204" pitchFamily="34" charset="0"/>
                        </a:rPr>
                        <a:t>135 244</a:t>
                      </a:r>
                    </a:p>
                  </a:txBody>
                  <a:tcPr marL="36000" marR="36000" marT="7200" marB="7200" anchor="b"/>
                </a:tc>
                <a:tc>
                  <a:txBody>
                    <a:bodyPr/>
                    <a:lstStyle/>
                    <a:p>
                      <a:pPr algn="r" fontAlgn="b"/>
                      <a:r>
                        <a:rPr lang="fi-FI" sz="1100" b="0" i="0" u="none" strike="noStrike">
                          <a:solidFill>
                            <a:srgbClr val="000000"/>
                          </a:solidFill>
                          <a:effectLst/>
                          <a:latin typeface="Calibri" panose="020F0502020204030204" pitchFamily="34" charset="0"/>
                        </a:rPr>
                        <a:t>147 084</a:t>
                      </a:r>
                    </a:p>
                  </a:txBody>
                  <a:tcPr marL="36000" marR="36000" marT="7200" marB="7200" anchor="b"/>
                </a:tc>
                <a:tc>
                  <a:txBody>
                    <a:bodyPr/>
                    <a:lstStyle/>
                    <a:p>
                      <a:pPr algn="r" fontAlgn="b"/>
                      <a:r>
                        <a:rPr lang="fi-FI" sz="1100" b="0" i="0" u="none" strike="noStrike">
                          <a:solidFill>
                            <a:srgbClr val="000000"/>
                          </a:solidFill>
                          <a:effectLst/>
                          <a:latin typeface="Calibri" panose="020F0502020204030204" pitchFamily="34" charset="0"/>
                        </a:rPr>
                        <a:t>161 899</a:t>
                      </a:r>
                    </a:p>
                  </a:txBody>
                  <a:tcPr marL="36000" marR="36000" marT="7200" marB="7200" anchor="b"/>
                </a:tc>
                <a:tc>
                  <a:txBody>
                    <a:bodyPr/>
                    <a:lstStyle/>
                    <a:p>
                      <a:pPr algn="r" fontAlgn="b"/>
                      <a:r>
                        <a:rPr lang="fi-FI" sz="1100" b="0" i="0" u="none" strike="noStrike">
                          <a:solidFill>
                            <a:srgbClr val="000000"/>
                          </a:solidFill>
                          <a:effectLst/>
                          <a:latin typeface="Calibri" panose="020F0502020204030204" pitchFamily="34" charset="0"/>
                        </a:rPr>
                        <a:t>190 220</a:t>
                      </a:r>
                    </a:p>
                  </a:txBody>
                  <a:tcPr marL="36000" marR="36000" marT="7200" marB="7200" anchor="b"/>
                </a:tc>
                <a:tc>
                  <a:txBody>
                    <a:bodyPr/>
                    <a:lstStyle/>
                    <a:p>
                      <a:pPr algn="r" fontAlgn="b"/>
                      <a:r>
                        <a:rPr lang="fi-FI" sz="1100" b="0" i="0" u="none" strike="noStrike">
                          <a:solidFill>
                            <a:srgbClr val="000000"/>
                          </a:solidFill>
                          <a:effectLst/>
                          <a:latin typeface="Calibri" panose="020F0502020204030204" pitchFamily="34" charset="0"/>
                        </a:rPr>
                        <a:t>17,5</a:t>
                      </a:r>
                    </a:p>
                  </a:txBody>
                  <a:tcPr marL="36000" marR="36000" marT="7200" marB="7200" anchor="b"/>
                </a:tc>
                <a:extLst>
                  <a:ext uri="{0D108BD9-81ED-4DB2-BD59-A6C34878D82A}">
                    <a16:rowId xmlns:a16="http://schemas.microsoft.com/office/drawing/2014/main" val="2899806150"/>
                  </a:ext>
                </a:extLst>
              </a:tr>
              <a:tr h="198000">
                <a:tc>
                  <a:txBody>
                    <a:bodyPr/>
                    <a:lstStyle/>
                    <a:p>
                      <a:pPr algn="l" fontAlgn="b"/>
                      <a:r>
                        <a:rPr lang="fi-FI" sz="1100" b="0" i="0" u="none" strike="noStrike">
                          <a:solidFill>
                            <a:srgbClr val="000000"/>
                          </a:solidFill>
                          <a:effectLst/>
                          <a:latin typeface="Calibri" panose="020F0502020204030204" pitchFamily="34" charset="0"/>
                        </a:rPr>
                        <a:t>Lainakanta (kunnan oma)</a:t>
                      </a:r>
                    </a:p>
                  </a:txBody>
                  <a:tcPr marL="36000" marR="36000" marT="7200" marB="7200" anchor="b"/>
                </a:tc>
                <a:tc>
                  <a:txBody>
                    <a:bodyPr/>
                    <a:lstStyle/>
                    <a:p>
                      <a:pPr algn="r" fontAlgn="b"/>
                      <a:r>
                        <a:rPr lang="fi-FI" sz="1100" b="0" i="0" u="none" strike="noStrike">
                          <a:solidFill>
                            <a:schemeClr val="tx1">
                              <a:lumMod val="50000"/>
                              <a:lumOff val="50000"/>
                            </a:schemeClr>
                          </a:solidFill>
                          <a:effectLst/>
                          <a:latin typeface="Calibri" panose="020F0502020204030204" pitchFamily="34" charset="0"/>
                        </a:rPr>
                        <a:t>786 303</a:t>
                      </a:r>
                    </a:p>
                  </a:txBody>
                  <a:tcPr marL="36000" marR="36000" marT="7200" marB="7200" anchor="b"/>
                </a:tc>
                <a:tc>
                  <a:txBody>
                    <a:bodyPr/>
                    <a:lstStyle/>
                    <a:p>
                      <a:pPr algn="r" fontAlgn="b"/>
                      <a:r>
                        <a:rPr lang="fi-FI" sz="1100" b="0" i="0" u="none" strike="noStrike" dirty="0">
                          <a:solidFill>
                            <a:schemeClr val="tx1">
                              <a:lumMod val="50000"/>
                              <a:lumOff val="50000"/>
                            </a:schemeClr>
                          </a:solidFill>
                          <a:effectLst/>
                          <a:latin typeface="Calibri" panose="020F0502020204030204" pitchFamily="34" charset="0"/>
                        </a:rPr>
                        <a:t>861 972</a:t>
                      </a:r>
                    </a:p>
                  </a:txBody>
                  <a:tcPr marL="36000" marR="36000" marT="7200" marB="7200" anchor="b"/>
                </a:tc>
                <a:tc>
                  <a:txBody>
                    <a:bodyPr/>
                    <a:lstStyle/>
                    <a:p>
                      <a:pPr algn="r" fontAlgn="b"/>
                      <a:r>
                        <a:rPr lang="fi-FI" sz="1100" b="0" i="0" u="none" strike="noStrike">
                          <a:solidFill>
                            <a:srgbClr val="000000"/>
                          </a:solidFill>
                          <a:effectLst/>
                          <a:latin typeface="Calibri" panose="020F0502020204030204" pitchFamily="34" charset="0"/>
                        </a:rPr>
                        <a:t>884 741</a:t>
                      </a:r>
                    </a:p>
                  </a:txBody>
                  <a:tcPr marL="36000" marR="36000" marT="7200" marB="7200" anchor="b"/>
                </a:tc>
                <a:tc>
                  <a:txBody>
                    <a:bodyPr/>
                    <a:lstStyle/>
                    <a:p>
                      <a:pPr algn="r" fontAlgn="b"/>
                      <a:r>
                        <a:rPr lang="fi-FI" sz="1100" b="0" i="0" u="none" strike="noStrike">
                          <a:solidFill>
                            <a:srgbClr val="000000"/>
                          </a:solidFill>
                          <a:effectLst/>
                          <a:latin typeface="Calibri" panose="020F0502020204030204" pitchFamily="34" charset="0"/>
                        </a:rPr>
                        <a:t>882 749</a:t>
                      </a:r>
                    </a:p>
                  </a:txBody>
                  <a:tcPr marL="36000" marR="36000" marT="7200" marB="7200" anchor="b"/>
                </a:tc>
                <a:tc>
                  <a:txBody>
                    <a:bodyPr/>
                    <a:lstStyle/>
                    <a:p>
                      <a:pPr algn="r" fontAlgn="b"/>
                      <a:r>
                        <a:rPr lang="fi-FI" sz="1100" b="0" i="0" u="none" strike="noStrike">
                          <a:solidFill>
                            <a:srgbClr val="000000"/>
                          </a:solidFill>
                          <a:effectLst/>
                          <a:latin typeface="Calibri" panose="020F0502020204030204" pitchFamily="34" charset="0"/>
                        </a:rPr>
                        <a:t>885 153</a:t>
                      </a:r>
                    </a:p>
                  </a:txBody>
                  <a:tcPr marL="36000" marR="36000" marT="7200" marB="7200" anchor="b"/>
                </a:tc>
                <a:tc>
                  <a:txBody>
                    <a:bodyPr/>
                    <a:lstStyle/>
                    <a:p>
                      <a:pPr algn="r" fontAlgn="b"/>
                      <a:r>
                        <a:rPr lang="fi-FI" sz="1100" b="0" i="0" u="none" strike="noStrike">
                          <a:solidFill>
                            <a:srgbClr val="000000"/>
                          </a:solidFill>
                          <a:effectLst/>
                          <a:latin typeface="Calibri" panose="020F0502020204030204" pitchFamily="34" charset="0"/>
                        </a:rPr>
                        <a:t>976 995</a:t>
                      </a:r>
                    </a:p>
                  </a:txBody>
                  <a:tcPr marL="36000" marR="36000" marT="7200" marB="7200" anchor="b"/>
                </a:tc>
                <a:tc>
                  <a:txBody>
                    <a:bodyPr/>
                    <a:lstStyle/>
                    <a:p>
                      <a:pPr algn="r" fontAlgn="b"/>
                      <a:r>
                        <a:rPr lang="fi-FI" sz="1100" b="0" i="0" u="none" strike="noStrike">
                          <a:solidFill>
                            <a:srgbClr val="000000"/>
                          </a:solidFill>
                          <a:effectLst/>
                          <a:latin typeface="Calibri" panose="020F0502020204030204" pitchFamily="34" charset="0"/>
                        </a:rPr>
                        <a:t>10,4</a:t>
                      </a:r>
                    </a:p>
                  </a:txBody>
                  <a:tcPr marL="36000" marR="36000" marT="7200" marB="7200" anchor="b"/>
                </a:tc>
                <a:extLst>
                  <a:ext uri="{0D108BD9-81ED-4DB2-BD59-A6C34878D82A}">
                    <a16:rowId xmlns:a16="http://schemas.microsoft.com/office/drawing/2014/main" val="161305396"/>
                  </a:ext>
                </a:extLst>
              </a:tr>
              <a:tr h="198000">
                <a:tc>
                  <a:txBody>
                    <a:bodyPr/>
                    <a:lstStyle/>
                    <a:p>
                      <a:pPr algn="l" fontAlgn="b"/>
                      <a:r>
                        <a:rPr lang="fi-FI" sz="1100" b="0" i="0" u="none" strike="noStrike">
                          <a:solidFill>
                            <a:srgbClr val="000000"/>
                          </a:solidFill>
                          <a:effectLst/>
                          <a:latin typeface="Calibri" panose="020F0502020204030204" pitchFamily="34" charset="0"/>
                        </a:rPr>
                        <a:t>Kunnan lainat ja vuokravastuut</a:t>
                      </a:r>
                    </a:p>
                  </a:txBody>
                  <a:tcPr marL="36000" marR="36000" marT="7200" marB="7200" anchor="b"/>
                </a:tc>
                <a:tc>
                  <a:txBody>
                    <a:bodyPr/>
                    <a:lstStyle/>
                    <a:p>
                      <a:pPr algn="r" fontAlgn="b"/>
                      <a:endParaRPr lang="fi-FI" sz="1100" b="0" i="0" u="none" strike="noStrike">
                        <a:solidFill>
                          <a:schemeClr val="tx1">
                            <a:lumMod val="50000"/>
                            <a:lumOff val="50000"/>
                          </a:schemeClr>
                        </a:solidFill>
                        <a:effectLst/>
                        <a:latin typeface="Calibri" panose="020F0502020204030204" pitchFamily="34" charset="0"/>
                      </a:endParaRPr>
                    </a:p>
                  </a:txBody>
                  <a:tcPr marL="36000" marR="36000" marT="7200" marB="7200" anchor="b"/>
                </a:tc>
                <a:tc>
                  <a:txBody>
                    <a:bodyPr/>
                    <a:lstStyle/>
                    <a:p>
                      <a:pPr algn="r" fontAlgn="b"/>
                      <a:endParaRPr lang="fi-FI" sz="1100" b="0" i="0" u="none" strike="noStrike" dirty="0">
                        <a:solidFill>
                          <a:schemeClr val="tx1">
                            <a:lumMod val="50000"/>
                            <a:lumOff val="50000"/>
                          </a:schemeClr>
                        </a:solidFill>
                        <a:effectLst/>
                        <a:latin typeface="Calibri" panose="020F0502020204030204" pitchFamily="34" charset="0"/>
                      </a:endParaRPr>
                    </a:p>
                  </a:txBody>
                  <a:tcPr marL="36000" marR="36000" marT="7200" marB="7200" anchor="b"/>
                </a:tc>
                <a:tc>
                  <a:txBody>
                    <a:bodyPr/>
                    <a:lstStyle/>
                    <a:p>
                      <a:pPr algn="r" fontAlgn="b"/>
                      <a:r>
                        <a:rPr lang="fi-FI" sz="1100" b="0" i="0" u="none" strike="noStrike">
                          <a:solidFill>
                            <a:srgbClr val="000000"/>
                          </a:solidFill>
                          <a:effectLst/>
                          <a:latin typeface="Calibri" panose="020F0502020204030204" pitchFamily="34" charset="0"/>
                        </a:rPr>
                        <a:t> </a:t>
                      </a:r>
                    </a:p>
                  </a:txBody>
                  <a:tcPr marL="36000" marR="36000" marT="7200" marB="7200" anchor="b"/>
                </a:tc>
                <a:tc>
                  <a:txBody>
                    <a:bodyPr/>
                    <a:lstStyle/>
                    <a:p>
                      <a:pPr algn="r" fontAlgn="b"/>
                      <a:r>
                        <a:rPr lang="fi-FI" sz="1100" b="0" i="0" u="none" strike="noStrike">
                          <a:solidFill>
                            <a:srgbClr val="000000"/>
                          </a:solidFill>
                          <a:effectLst/>
                          <a:latin typeface="Calibri" panose="020F0502020204030204" pitchFamily="34" charset="0"/>
                        </a:rPr>
                        <a:t>1 115 522</a:t>
                      </a:r>
                    </a:p>
                  </a:txBody>
                  <a:tcPr marL="36000" marR="36000" marT="7200" marB="7200" anchor="b"/>
                </a:tc>
                <a:tc>
                  <a:txBody>
                    <a:bodyPr/>
                    <a:lstStyle/>
                    <a:p>
                      <a:pPr algn="r" fontAlgn="b"/>
                      <a:r>
                        <a:rPr lang="fi-FI" sz="1100" b="0" i="0" u="none" strike="noStrike">
                          <a:solidFill>
                            <a:srgbClr val="000000"/>
                          </a:solidFill>
                          <a:effectLst/>
                          <a:latin typeface="Calibri" panose="020F0502020204030204" pitchFamily="34" charset="0"/>
                        </a:rPr>
                        <a:t>1 155 683</a:t>
                      </a:r>
                    </a:p>
                  </a:txBody>
                  <a:tcPr marL="36000" marR="36000" marT="7200" marB="7200" anchor="b"/>
                </a:tc>
                <a:tc>
                  <a:txBody>
                    <a:bodyPr/>
                    <a:lstStyle/>
                    <a:p>
                      <a:pPr algn="r" fontAlgn="b"/>
                      <a:r>
                        <a:rPr lang="fi-FI" sz="1100" b="0" i="0" u="none" strike="noStrike">
                          <a:solidFill>
                            <a:srgbClr val="000000"/>
                          </a:solidFill>
                          <a:effectLst/>
                          <a:latin typeface="Calibri" panose="020F0502020204030204" pitchFamily="34" charset="0"/>
                        </a:rPr>
                        <a:t>1 170 422</a:t>
                      </a:r>
                    </a:p>
                  </a:txBody>
                  <a:tcPr marL="36000" marR="36000" marT="7200" marB="7200" anchor="b"/>
                </a:tc>
                <a:tc>
                  <a:txBody>
                    <a:bodyPr/>
                    <a:lstStyle/>
                    <a:p>
                      <a:pPr algn="r" fontAlgn="b"/>
                      <a:r>
                        <a:rPr lang="fi-FI" sz="1100" b="0" i="0" u="none" strike="noStrike">
                          <a:solidFill>
                            <a:srgbClr val="000000"/>
                          </a:solidFill>
                          <a:effectLst/>
                          <a:latin typeface="Calibri" panose="020F0502020204030204" pitchFamily="34" charset="0"/>
                        </a:rPr>
                        <a:t>1,3</a:t>
                      </a:r>
                    </a:p>
                  </a:txBody>
                  <a:tcPr marL="36000" marR="36000" marT="7200" marB="7200" anchor="b"/>
                </a:tc>
                <a:extLst>
                  <a:ext uri="{0D108BD9-81ED-4DB2-BD59-A6C34878D82A}">
                    <a16:rowId xmlns:a16="http://schemas.microsoft.com/office/drawing/2014/main" val="1743984363"/>
                  </a:ext>
                </a:extLst>
              </a:tr>
              <a:tr h="198000">
                <a:tc>
                  <a:txBody>
                    <a:bodyPr/>
                    <a:lstStyle/>
                    <a:p>
                      <a:pPr algn="l" fontAlgn="b"/>
                      <a:r>
                        <a:rPr lang="fi-FI" sz="1100" b="0" i="0" u="none" strike="noStrike">
                          <a:solidFill>
                            <a:srgbClr val="000000"/>
                          </a:solidFill>
                          <a:effectLst/>
                          <a:latin typeface="Calibri" panose="020F0502020204030204" pitchFamily="34" charset="0"/>
                        </a:rPr>
                        <a:t>Kertynyt yli-/alijäämä</a:t>
                      </a:r>
                    </a:p>
                  </a:txBody>
                  <a:tcPr marL="36000" marR="36000" marT="7200" marB="7200" anchor="b"/>
                </a:tc>
                <a:tc>
                  <a:txBody>
                    <a:bodyPr/>
                    <a:lstStyle/>
                    <a:p>
                      <a:pPr algn="r" fontAlgn="b"/>
                      <a:r>
                        <a:rPr lang="fi-FI" sz="1100" b="0" i="0" u="none" strike="noStrike">
                          <a:solidFill>
                            <a:schemeClr val="tx1">
                              <a:lumMod val="50000"/>
                              <a:lumOff val="50000"/>
                            </a:schemeClr>
                          </a:solidFill>
                          <a:effectLst/>
                          <a:latin typeface="Calibri" panose="020F0502020204030204" pitchFamily="34" charset="0"/>
                        </a:rPr>
                        <a:t>224 147</a:t>
                      </a:r>
                    </a:p>
                  </a:txBody>
                  <a:tcPr marL="36000" marR="36000" marT="7200" marB="7200" anchor="b"/>
                </a:tc>
                <a:tc>
                  <a:txBody>
                    <a:bodyPr/>
                    <a:lstStyle/>
                    <a:p>
                      <a:pPr algn="r" fontAlgn="b"/>
                      <a:r>
                        <a:rPr lang="fi-FI" sz="1100" b="0" i="0" u="none" strike="noStrike" dirty="0">
                          <a:solidFill>
                            <a:schemeClr val="tx1">
                              <a:lumMod val="50000"/>
                              <a:lumOff val="50000"/>
                            </a:schemeClr>
                          </a:solidFill>
                          <a:effectLst/>
                          <a:latin typeface="Calibri" panose="020F0502020204030204" pitchFamily="34" charset="0"/>
                        </a:rPr>
                        <a:t>253 176</a:t>
                      </a:r>
                    </a:p>
                  </a:txBody>
                  <a:tcPr marL="36000" marR="36000" marT="7200" marB="7200" anchor="b"/>
                </a:tc>
                <a:tc>
                  <a:txBody>
                    <a:bodyPr/>
                    <a:lstStyle/>
                    <a:p>
                      <a:pPr algn="r" fontAlgn="b"/>
                      <a:r>
                        <a:rPr lang="fi-FI" sz="1100" b="0" i="0" u="none" strike="noStrike">
                          <a:solidFill>
                            <a:srgbClr val="000000"/>
                          </a:solidFill>
                          <a:effectLst/>
                          <a:latin typeface="Calibri" panose="020F0502020204030204" pitchFamily="34" charset="0"/>
                        </a:rPr>
                        <a:t>259 777</a:t>
                      </a:r>
                    </a:p>
                  </a:txBody>
                  <a:tcPr marL="36000" marR="36000" marT="7200" marB="7200" anchor="b"/>
                </a:tc>
                <a:tc>
                  <a:txBody>
                    <a:bodyPr/>
                    <a:lstStyle/>
                    <a:p>
                      <a:pPr algn="r" fontAlgn="b"/>
                      <a:r>
                        <a:rPr lang="fi-FI" sz="1100" b="0" i="0" u="none" strike="noStrike">
                          <a:solidFill>
                            <a:srgbClr val="000000"/>
                          </a:solidFill>
                          <a:effectLst/>
                          <a:latin typeface="Calibri" panose="020F0502020204030204" pitchFamily="34" charset="0"/>
                        </a:rPr>
                        <a:t>291 793</a:t>
                      </a:r>
                    </a:p>
                  </a:txBody>
                  <a:tcPr marL="36000" marR="36000" marT="7200" marB="7200" anchor="b"/>
                </a:tc>
                <a:tc>
                  <a:txBody>
                    <a:bodyPr/>
                    <a:lstStyle/>
                    <a:p>
                      <a:pPr algn="r" fontAlgn="b"/>
                      <a:r>
                        <a:rPr lang="fi-FI" sz="1100" b="0" i="0" u="none" strike="noStrike">
                          <a:solidFill>
                            <a:srgbClr val="000000"/>
                          </a:solidFill>
                          <a:effectLst/>
                          <a:latin typeface="Calibri" panose="020F0502020204030204" pitchFamily="34" charset="0"/>
                        </a:rPr>
                        <a:t>292 235</a:t>
                      </a:r>
                    </a:p>
                  </a:txBody>
                  <a:tcPr marL="36000" marR="36000" marT="7200" marB="7200" anchor="b"/>
                </a:tc>
                <a:tc>
                  <a:txBody>
                    <a:bodyPr/>
                    <a:lstStyle/>
                    <a:p>
                      <a:pPr algn="r" fontAlgn="b"/>
                      <a:r>
                        <a:rPr lang="fi-FI" sz="1100" b="0" i="0" u="none" strike="noStrike">
                          <a:solidFill>
                            <a:srgbClr val="000000"/>
                          </a:solidFill>
                          <a:effectLst/>
                          <a:latin typeface="Calibri" panose="020F0502020204030204" pitchFamily="34" charset="0"/>
                        </a:rPr>
                        <a:t>299 619</a:t>
                      </a:r>
                    </a:p>
                  </a:txBody>
                  <a:tcPr marL="36000" marR="36000" marT="7200" marB="7200" anchor="b"/>
                </a:tc>
                <a:tc>
                  <a:txBody>
                    <a:bodyPr/>
                    <a:lstStyle/>
                    <a:p>
                      <a:pPr algn="r" fontAlgn="b"/>
                      <a:r>
                        <a:rPr lang="fi-FI" sz="1100" b="0" i="0" u="none" strike="noStrike">
                          <a:solidFill>
                            <a:srgbClr val="000000"/>
                          </a:solidFill>
                          <a:effectLst/>
                          <a:latin typeface="Calibri" panose="020F0502020204030204" pitchFamily="34" charset="0"/>
                        </a:rPr>
                        <a:t>2,5</a:t>
                      </a:r>
                    </a:p>
                  </a:txBody>
                  <a:tcPr marL="36000" marR="36000" marT="7200" marB="7200" anchor="b"/>
                </a:tc>
                <a:extLst>
                  <a:ext uri="{0D108BD9-81ED-4DB2-BD59-A6C34878D82A}">
                    <a16:rowId xmlns:a16="http://schemas.microsoft.com/office/drawing/2014/main" val="2485195342"/>
                  </a:ext>
                </a:extLst>
              </a:tr>
              <a:tr h="198000">
                <a:tc>
                  <a:txBody>
                    <a:bodyPr/>
                    <a:lstStyle/>
                    <a:p>
                      <a:pPr algn="l" fontAlgn="b"/>
                      <a:r>
                        <a:rPr lang="fi-FI" sz="1100" b="0" i="0" u="none" strike="noStrike">
                          <a:solidFill>
                            <a:srgbClr val="000000"/>
                          </a:solidFill>
                          <a:effectLst/>
                          <a:latin typeface="Calibri" panose="020F0502020204030204" pitchFamily="34" charset="0"/>
                        </a:rPr>
                        <a:t>Konsernin vuosikate</a:t>
                      </a:r>
                    </a:p>
                  </a:txBody>
                  <a:tcPr marL="36000" marR="36000" marT="7200" marB="7200" anchor="b"/>
                </a:tc>
                <a:tc>
                  <a:txBody>
                    <a:bodyPr/>
                    <a:lstStyle/>
                    <a:p>
                      <a:pPr algn="r" fontAlgn="b"/>
                      <a:r>
                        <a:rPr lang="fi-FI" sz="1100" b="0" i="0" u="none" strike="noStrike">
                          <a:solidFill>
                            <a:schemeClr val="tx1">
                              <a:lumMod val="50000"/>
                              <a:lumOff val="50000"/>
                            </a:schemeClr>
                          </a:solidFill>
                          <a:effectLst/>
                          <a:latin typeface="Calibri" panose="020F0502020204030204" pitchFamily="34" charset="0"/>
                        </a:rPr>
                        <a:t>197 104</a:t>
                      </a:r>
                    </a:p>
                  </a:txBody>
                  <a:tcPr marL="36000" marR="36000" marT="7200" marB="7200" anchor="b"/>
                </a:tc>
                <a:tc>
                  <a:txBody>
                    <a:bodyPr/>
                    <a:lstStyle/>
                    <a:p>
                      <a:pPr algn="r" fontAlgn="b"/>
                      <a:r>
                        <a:rPr lang="fi-FI" sz="1100" b="0" i="0" u="none" strike="noStrike" dirty="0">
                          <a:solidFill>
                            <a:schemeClr val="tx1">
                              <a:lumMod val="50000"/>
                              <a:lumOff val="50000"/>
                            </a:schemeClr>
                          </a:solidFill>
                          <a:effectLst/>
                          <a:latin typeface="Calibri" panose="020F0502020204030204" pitchFamily="34" charset="0"/>
                        </a:rPr>
                        <a:t>305 548</a:t>
                      </a:r>
                    </a:p>
                  </a:txBody>
                  <a:tcPr marL="36000" marR="36000" marT="7200" marB="7200" anchor="b"/>
                </a:tc>
                <a:tc>
                  <a:txBody>
                    <a:bodyPr/>
                    <a:lstStyle/>
                    <a:p>
                      <a:pPr algn="r" fontAlgn="b"/>
                      <a:r>
                        <a:rPr lang="fi-FI" sz="1100" b="0" i="0" u="none" strike="noStrike">
                          <a:solidFill>
                            <a:srgbClr val="000000"/>
                          </a:solidFill>
                          <a:effectLst/>
                          <a:latin typeface="Calibri" panose="020F0502020204030204" pitchFamily="34" charset="0"/>
                        </a:rPr>
                        <a:t>309 623</a:t>
                      </a:r>
                    </a:p>
                  </a:txBody>
                  <a:tcPr marL="36000" marR="36000" marT="7200" marB="7200" anchor="b"/>
                </a:tc>
                <a:tc>
                  <a:txBody>
                    <a:bodyPr/>
                    <a:lstStyle/>
                    <a:p>
                      <a:pPr algn="r" fontAlgn="b"/>
                      <a:r>
                        <a:rPr lang="fi-FI" sz="1100" b="0" i="0" u="none" strike="noStrike">
                          <a:solidFill>
                            <a:srgbClr val="000000"/>
                          </a:solidFill>
                          <a:effectLst/>
                          <a:latin typeface="Calibri" panose="020F0502020204030204" pitchFamily="34" charset="0"/>
                        </a:rPr>
                        <a:t>310 921</a:t>
                      </a:r>
                    </a:p>
                  </a:txBody>
                  <a:tcPr marL="36000" marR="36000" marT="7200" marB="7200" anchor="b"/>
                </a:tc>
                <a:tc>
                  <a:txBody>
                    <a:bodyPr/>
                    <a:lstStyle/>
                    <a:p>
                      <a:pPr algn="r" fontAlgn="b"/>
                      <a:r>
                        <a:rPr lang="fi-FI" sz="1100" b="0" i="0" u="none" strike="noStrike">
                          <a:solidFill>
                            <a:srgbClr val="000000"/>
                          </a:solidFill>
                          <a:effectLst/>
                          <a:latin typeface="Calibri" panose="020F0502020204030204" pitchFamily="34" charset="0"/>
                        </a:rPr>
                        <a:t>263 257</a:t>
                      </a:r>
                    </a:p>
                  </a:txBody>
                  <a:tcPr marL="36000" marR="36000" marT="7200" marB="7200" anchor="b"/>
                </a:tc>
                <a:tc>
                  <a:txBody>
                    <a:bodyPr/>
                    <a:lstStyle/>
                    <a:p>
                      <a:pPr algn="r" fontAlgn="b"/>
                      <a:r>
                        <a:rPr lang="fi-FI" sz="1100" b="0" i="0" u="none" strike="noStrike" dirty="0">
                          <a:solidFill>
                            <a:srgbClr val="000000"/>
                          </a:solidFill>
                          <a:effectLst/>
                          <a:latin typeface="Calibri" panose="020F0502020204030204" pitchFamily="34" charset="0"/>
                        </a:rPr>
                        <a:t>226 547*</a:t>
                      </a:r>
                    </a:p>
                  </a:txBody>
                  <a:tcPr marL="36000" marR="36000" marT="7200" marB="7200" anchor="b"/>
                </a:tc>
                <a:tc>
                  <a:txBody>
                    <a:bodyPr/>
                    <a:lstStyle/>
                    <a:p>
                      <a:pPr algn="r" fontAlgn="b"/>
                      <a:r>
                        <a:rPr lang="fi-FI" sz="1100" b="0" i="0" u="none" strike="noStrike" dirty="0">
                          <a:solidFill>
                            <a:srgbClr val="000000"/>
                          </a:solidFill>
                          <a:effectLst/>
                          <a:latin typeface="Calibri" panose="020F0502020204030204" pitchFamily="34" charset="0"/>
                        </a:rPr>
                        <a:t>-11,9**</a:t>
                      </a:r>
                    </a:p>
                  </a:txBody>
                  <a:tcPr marL="36000" marR="36000" marT="7200" marB="7200" anchor="b"/>
                </a:tc>
                <a:extLst>
                  <a:ext uri="{0D108BD9-81ED-4DB2-BD59-A6C34878D82A}">
                    <a16:rowId xmlns:a16="http://schemas.microsoft.com/office/drawing/2014/main" val="3039087736"/>
                  </a:ext>
                </a:extLst>
              </a:tr>
              <a:tr h="198000">
                <a:tc>
                  <a:txBody>
                    <a:bodyPr/>
                    <a:lstStyle/>
                    <a:p>
                      <a:pPr algn="l" fontAlgn="b"/>
                      <a:r>
                        <a:rPr lang="fi-FI" sz="1100" b="0" i="0" u="none" strike="noStrike">
                          <a:solidFill>
                            <a:srgbClr val="000000"/>
                          </a:solidFill>
                          <a:effectLst/>
                          <a:latin typeface="Calibri" panose="020F0502020204030204" pitchFamily="34" charset="0"/>
                        </a:rPr>
                        <a:t>Konsernilainat</a:t>
                      </a:r>
                    </a:p>
                  </a:txBody>
                  <a:tcPr marL="36000" marR="36000" marT="7200" marB="7200" anchor="b"/>
                </a:tc>
                <a:tc>
                  <a:txBody>
                    <a:bodyPr/>
                    <a:lstStyle/>
                    <a:p>
                      <a:pPr algn="r" fontAlgn="b"/>
                      <a:r>
                        <a:rPr lang="fi-FI" sz="1100" b="0" i="0" u="none" strike="noStrike">
                          <a:solidFill>
                            <a:schemeClr val="tx1">
                              <a:lumMod val="50000"/>
                              <a:lumOff val="50000"/>
                            </a:schemeClr>
                          </a:solidFill>
                          <a:effectLst/>
                          <a:latin typeface="Calibri" panose="020F0502020204030204" pitchFamily="34" charset="0"/>
                        </a:rPr>
                        <a:t>1 896 628</a:t>
                      </a:r>
                    </a:p>
                  </a:txBody>
                  <a:tcPr marL="36000" marR="36000" marT="7200" marB="7200" anchor="b"/>
                </a:tc>
                <a:tc>
                  <a:txBody>
                    <a:bodyPr/>
                    <a:lstStyle/>
                    <a:p>
                      <a:pPr algn="r" fontAlgn="b"/>
                      <a:r>
                        <a:rPr lang="fi-FI" sz="1100" b="0" i="0" u="none" strike="noStrike" dirty="0">
                          <a:solidFill>
                            <a:schemeClr val="tx1">
                              <a:lumMod val="50000"/>
                              <a:lumOff val="50000"/>
                            </a:schemeClr>
                          </a:solidFill>
                          <a:effectLst/>
                          <a:latin typeface="Calibri" panose="020F0502020204030204" pitchFamily="34" charset="0"/>
                        </a:rPr>
                        <a:t>2 014 311</a:t>
                      </a:r>
                    </a:p>
                  </a:txBody>
                  <a:tcPr marL="36000" marR="36000" marT="7200" marB="7200" anchor="b"/>
                </a:tc>
                <a:tc>
                  <a:txBody>
                    <a:bodyPr/>
                    <a:lstStyle/>
                    <a:p>
                      <a:pPr algn="r" fontAlgn="b"/>
                      <a:r>
                        <a:rPr lang="fi-FI" sz="1100" b="0" i="0" u="none" strike="noStrike">
                          <a:solidFill>
                            <a:srgbClr val="000000"/>
                          </a:solidFill>
                          <a:effectLst/>
                          <a:latin typeface="Calibri" panose="020F0502020204030204" pitchFamily="34" charset="0"/>
                        </a:rPr>
                        <a:t>2 048 488</a:t>
                      </a:r>
                    </a:p>
                  </a:txBody>
                  <a:tcPr marL="36000" marR="36000" marT="7200" marB="7200" anchor="b"/>
                </a:tc>
                <a:tc>
                  <a:txBody>
                    <a:bodyPr/>
                    <a:lstStyle/>
                    <a:p>
                      <a:pPr algn="r" fontAlgn="b"/>
                      <a:r>
                        <a:rPr lang="fi-FI" sz="1100" b="0" i="0" u="none" strike="noStrike">
                          <a:solidFill>
                            <a:srgbClr val="000000"/>
                          </a:solidFill>
                          <a:effectLst/>
                          <a:latin typeface="Calibri" panose="020F0502020204030204" pitchFamily="34" charset="0"/>
                        </a:rPr>
                        <a:t>2 031 042</a:t>
                      </a:r>
                    </a:p>
                  </a:txBody>
                  <a:tcPr marL="36000" marR="36000" marT="7200" marB="7200" anchor="b"/>
                </a:tc>
                <a:tc>
                  <a:txBody>
                    <a:bodyPr/>
                    <a:lstStyle/>
                    <a:p>
                      <a:pPr algn="r" fontAlgn="b"/>
                      <a:r>
                        <a:rPr lang="fi-FI" sz="1100" b="0" i="0" u="none" strike="noStrike">
                          <a:solidFill>
                            <a:srgbClr val="000000"/>
                          </a:solidFill>
                          <a:effectLst/>
                          <a:latin typeface="Calibri" panose="020F0502020204030204" pitchFamily="34" charset="0"/>
                        </a:rPr>
                        <a:t>2 144 382</a:t>
                      </a:r>
                    </a:p>
                  </a:txBody>
                  <a:tcPr marL="36000" marR="36000" marT="7200" marB="7200" anchor="b"/>
                </a:tc>
                <a:tc>
                  <a:txBody>
                    <a:bodyPr/>
                    <a:lstStyle/>
                    <a:p>
                      <a:pPr algn="r" fontAlgn="b"/>
                      <a:r>
                        <a:rPr lang="fi-FI" sz="1100" b="0" i="0" u="none" strike="noStrike" dirty="0">
                          <a:solidFill>
                            <a:srgbClr val="000000"/>
                          </a:solidFill>
                          <a:effectLst/>
                          <a:latin typeface="Calibri" panose="020F0502020204030204" pitchFamily="34" charset="0"/>
                        </a:rPr>
                        <a:t>1 529 283*</a:t>
                      </a:r>
                    </a:p>
                  </a:txBody>
                  <a:tcPr marL="36000" marR="36000" marT="7200" marB="7200" anchor="b"/>
                </a:tc>
                <a:tc>
                  <a:txBody>
                    <a:bodyPr/>
                    <a:lstStyle/>
                    <a:p>
                      <a:pPr algn="r" fontAlgn="b"/>
                      <a:r>
                        <a:rPr lang="fi-FI" sz="1100" b="0" i="0" u="none" strike="noStrike" dirty="0">
                          <a:solidFill>
                            <a:srgbClr val="000000"/>
                          </a:solidFill>
                          <a:effectLst/>
                          <a:latin typeface="Calibri" panose="020F0502020204030204" pitchFamily="34" charset="0"/>
                        </a:rPr>
                        <a:t>-25,7**</a:t>
                      </a:r>
                    </a:p>
                  </a:txBody>
                  <a:tcPr marL="36000" marR="36000" marT="7200" marB="7200" anchor="b"/>
                </a:tc>
                <a:extLst>
                  <a:ext uri="{0D108BD9-81ED-4DB2-BD59-A6C34878D82A}">
                    <a16:rowId xmlns:a16="http://schemas.microsoft.com/office/drawing/2014/main" val="3570489955"/>
                  </a:ext>
                </a:extLst>
              </a:tr>
              <a:tr h="198000">
                <a:tc>
                  <a:txBody>
                    <a:bodyPr/>
                    <a:lstStyle/>
                    <a:p>
                      <a:pPr algn="l" fontAlgn="b"/>
                      <a:r>
                        <a:rPr lang="fi-FI" sz="1100" b="0" i="0" u="none" strike="noStrike">
                          <a:solidFill>
                            <a:srgbClr val="000000"/>
                          </a:solidFill>
                          <a:effectLst/>
                          <a:latin typeface="Calibri" panose="020F0502020204030204" pitchFamily="34" charset="0"/>
                        </a:rPr>
                        <a:t>Konsernin lainat ja vuokravastuut</a:t>
                      </a:r>
                    </a:p>
                  </a:txBody>
                  <a:tcPr marL="36000" marR="36000" marT="7200" marB="7200" anchor="b"/>
                </a:tc>
                <a:tc>
                  <a:txBody>
                    <a:bodyPr/>
                    <a:lstStyle/>
                    <a:p>
                      <a:pPr algn="r" fontAlgn="b"/>
                      <a:endParaRPr lang="fi-FI" sz="1100" b="0" i="0" u="none" strike="noStrike">
                        <a:solidFill>
                          <a:schemeClr val="tx1">
                            <a:lumMod val="50000"/>
                            <a:lumOff val="50000"/>
                          </a:schemeClr>
                        </a:solidFill>
                        <a:effectLst/>
                        <a:latin typeface="Calibri" panose="020F0502020204030204" pitchFamily="34" charset="0"/>
                      </a:endParaRPr>
                    </a:p>
                  </a:txBody>
                  <a:tcPr marL="36000" marR="36000" marT="7200" marB="7200" anchor="b"/>
                </a:tc>
                <a:tc>
                  <a:txBody>
                    <a:bodyPr/>
                    <a:lstStyle/>
                    <a:p>
                      <a:pPr algn="r" fontAlgn="b"/>
                      <a:endParaRPr lang="fi-FI" sz="1100" b="0" i="0" u="none" strike="noStrike" dirty="0">
                        <a:solidFill>
                          <a:schemeClr val="tx1">
                            <a:lumMod val="50000"/>
                            <a:lumOff val="50000"/>
                          </a:schemeClr>
                        </a:solidFill>
                        <a:effectLst/>
                        <a:latin typeface="Calibri" panose="020F0502020204030204" pitchFamily="34" charset="0"/>
                      </a:endParaRPr>
                    </a:p>
                  </a:txBody>
                  <a:tcPr marL="36000" marR="36000" marT="7200" marB="7200" anchor="b"/>
                </a:tc>
                <a:tc>
                  <a:txBody>
                    <a:bodyPr/>
                    <a:lstStyle/>
                    <a:p>
                      <a:pPr algn="r" fontAlgn="b"/>
                      <a:r>
                        <a:rPr lang="fi-FI" sz="1100" b="0" i="0" u="none" strike="noStrike">
                          <a:solidFill>
                            <a:srgbClr val="000000"/>
                          </a:solidFill>
                          <a:effectLst/>
                          <a:latin typeface="Calibri" panose="020F0502020204030204" pitchFamily="34" charset="0"/>
                        </a:rPr>
                        <a:t> </a:t>
                      </a:r>
                    </a:p>
                  </a:txBody>
                  <a:tcPr marL="36000" marR="36000" marT="7200" marB="7200" anchor="b"/>
                </a:tc>
                <a:tc>
                  <a:txBody>
                    <a:bodyPr/>
                    <a:lstStyle/>
                    <a:p>
                      <a:pPr algn="r" fontAlgn="b"/>
                      <a:r>
                        <a:rPr lang="fi-FI" sz="1100" b="0" i="0" u="none" strike="noStrike">
                          <a:solidFill>
                            <a:srgbClr val="000000"/>
                          </a:solidFill>
                          <a:effectLst/>
                          <a:latin typeface="Calibri" panose="020F0502020204030204" pitchFamily="34" charset="0"/>
                        </a:rPr>
                        <a:t>2 367 389</a:t>
                      </a:r>
                    </a:p>
                  </a:txBody>
                  <a:tcPr marL="36000" marR="36000" marT="7200" marB="7200" anchor="b"/>
                </a:tc>
                <a:tc>
                  <a:txBody>
                    <a:bodyPr/>
                    <a:lstStyle/>
                    <a:p>
                      <a:pPr algn="r" fontAlgn="b"/>
                      <a:r>
                        <a:rPr lang="fi-FI" sz="1100" b="0" i="0" u="none" strike="noStrike">
                          <a:solidFill>
                            <a:srgbClr val="000000"/>
                          </a:solidFill>
                          <a:effectLst/>
                          <a:latin typeface="Calibri" panose="020F0502020204030204" pitchFamily="34" charset="0"/>
                        </a:rPr>
                        <a:t>2 547 600</a:t>
                      </a:r>
                    </a:p>
                  </a:txBody>
                  <a:tcPr marL="36000" marR="36000" marT="7200" marB="7200" anchor="b"/>
                </a:tc>
                <a:tc>
                  <a:txBody>
                    <a:bodyPr/>
                    <a:lstStyle/>
                    <a:p>
                      <a:pPr algn="r" fontAlgn="b"/>
                      <a:r>
                        <a:rPr lang="fi-FI" sz="1100" b="0" i="0" u="none" strike="noStrike" dirty="0">
                          <a:solidFill>
                            <a:srgbClr val="000000"/>
                          </a:solidFill>
                          <a:effectLst/>
                          <a:latin typeface="Calibri" panose="020F0502020204030204" pitchFamily="34" charset="0"/>
                        </a:rPr>
                        <a:t>1 829 684*</a:t>
                      </a:r>
                    </a:p>
                  </a:txBody>
                  <a:tcPr marL="36000" marR="36000" marT="7200" marB="7200" anchor="b"/>
                </a:tc>
                <a:tc>
                  <a:txBody>
                    <a:bodyPr/>
                    <a:lstStyle/>
                    <a:p>
                      <a:pPr algn="r" fontAlgn="b"/>
                      <a:r>
                        <a:rPr lang="fi-FI" sz="1100" b="0" i="0" u="none" strike="noStrike" dirty="0">
                          <a:solidFill>
                            <a:srgbClr val="000000"/>
                          </a:solidFill>
                          <a:effectLst/>
                          <a:latin typeface="Calibri" panose="020F0502020204030204" pitchFamily="34" charset="0"/>
                        </a:rPr>
                        <a:t>-25,6**</a:t>
                      </a:r>
                    </a:p>
                  </a:txBody>
                  <a:tcPr marL="36000" marR="36000" marT="7200" marB="7200" anchor="b"/>
                </a:tc>
                <a:extLst>
                  <a:ext uri="{0D108BD9-81ED-4DB2-BD59-A6C34878D82A}">
                    <a16:rowId xmlns:a16="http://schemas.microsoft.com/office/drawing/2014/main" val="389491602"/>
                  </a:ext>
                </a:extLst>
              </a:tr>
              <a:tr h="198000">
                <a:tc>
                  <a:txBody>
                    <a:bodyPr/>
                    <a:lstStyle/>
                    <a:p>
                      <a:pPr algn="l" fontAlgn="b"/>
                      <a:r>
                        <a:rPr lang="fi-FI" sz="1100" b="0" i="0" u="none" strike="noStrike">
                          <a:solidFill>
                            <a:srgbClr val="000000"/>
                          </a:solidFill>
                          <a:effectLst/>
                          <a:latin typeface="Calibri" panose="020F0502020204030204" pitchFamily="34" charset="0"/>
                        </a:rPr>
                        <a:t>Konsernin kertynyt yli-/alijäämä </a:t>
                      </a:r>
                    </a:p>
                  </a:txBody>
                  <a:tcPr marL="36000" marR="36000" marT="7200" marB="7200" anchor="b"/>
                </a:tc>
                <a:tc>
                  <a:txBody>
                    <a:bodyPr/>
                    <a:lstStyle/>
                    <a:p>
                      <a:pPr algn="r" fontAlgn="b"/>
                      <a:r>
                        <a:rPr lang="fi-FI" sz="1100" b="0" i="0" u="none" strike="noStrike">
                          <a:solidFill>
                            <a:schemeClr val="tx1">
                              <a:lumMod val="50000"/>
                              <a:lumOff val="50000"/>
                            </a:schemeClr>
                          </a:solidFill>
                          <a:effectLst/>
                          <a:latin typeface="Calibri" panose="020F0502020204030204" pitchFamily="34" charset="0"/>
                        </a:rPr>
                        <a:t>108 345</a:t>
                      </a:r>
                    </a:p>
                  </a:txBody>
                  <a:tcPr marL="36000" marR="36000" marT="7200" marB="7200" anchor="b"/>
                </a:tc>
                <a:tc>
                  <a:txBody>
                    <a:bodyPr/>
                    <a:lstStyle/>
                    <a:p>
                      <a:pPr algn="r" fontAlgn="b"/>
                      <a:r>
                        <a:rPr lang="fi-FI" sz="1100" b="0" i="0" u="none" strike="noStrike" dirty="0">
                          <a:solidFill>
                            <a:schemeClr val="tx1">
                              <a:lumMod val="50000"/>
                              <a:lumOff val="50000"/>
                            </a:schemeClr>
                          </a:solidFill>
                          <a:effectLst/>
                          <a:latin typeface="Calibri" panose="020F0502020204030204" pitchFamily="34" charset="0"/>
                        </a:rPr>
                        <a:t>187 453</a:t>
                      </a:r>
                    </a:p>
                  </a:txBody>
                  <a:tcPr marL="36000" marR="36000" marT="7200" marB="7200" anchor="b"/>
                </a:tc>
                <a:tc>
                  <a:txBody>
                    <a:bodyPr/>
                    <a:lstStyle/>
                    <a:p>
                      <a:pPr algn="r" fontAlgn="b"/>
                      <a:r>
                        <a:rPr lang="fi-FI" sz="1100" b="0" i="0" u="none" strike="noStrike">
                          <a:solidFill>
                            <a:srgbClr val="000000"/>
                          </a:solidFill>
                          <a:effectLst/>
                          <a:latin typeface="Calibri" panose="020F0502020204030204" pitchFamily="34" charset="0"/>
                        </a:rPr>
                        <a:t>187 801</a:t>
                      </a:r>
                    </a:p>
                  </a:txBody>
                  <a:tcPr marL="36000" marR="36000" marT="7200" marB="7200" anchor="b"/>
                </a:tc>
                <a:tc>
                  <a:txBody>
                    <a:bodyPr/>
                    <a:lstStyle/>
                    <a:p>
                      <a:pPr algn="r" fontAlgn="b"/>
                      <a:r>
                        <a:rPr lang="fi-FI" sz="1100" b="0" i="0" u="none" strike="noStrike">
                          <a:solidFill>
                            <a:srgbClr val="000000"/>
                          </a:solidFill>
                          <a:effectLst/>
                          <a:latin typeface="Calibri" panose="020F0502020204030204" pitchFamily="34" charset="0"/>
                        </a:rPr>
                        <a:t>273 910</a:t>
                      </a:r>
                    </a:p>
                  </a:txBody>
                  <a:tcPr marL="36000" marR="36000" marT="7200" marB="7200" anchor="b"/>
                </a:tc>
                <a:tc>
                  <a:txBody>
                    <a:bodyPr/>
                    <a:lstStyle/>
                    <a:p>
                      <a:pPr algn="r" fontAlgn="b"/>
                      <a:r>
                        <a:rPr lang="fi-FI" sz="1100" b="0" i="0" u="none" strike="noStrike">
                          <a:solidFill>
                            <a:srgbClr val="000000"/>
                          </a:solidFill>
                          <a:effectLst/>
                          <a:latin typeface="Calibri" panose="020F0502020204030204" pitchFamily="34" charset="0"/>
                        </a:rPr>
                        <a:t>315 631</a:t>
                      </a:r>
                    </a:p>
                  </a:txBody>
                  <a:tcPr marL="36000" marR="36000" marT="7200" marB="7200" anchor="b"/>
                </a:tc>
                <a:tc>
                  <a:txBody>
                    <a:bodyPr/>
                    <a:lstStyle/>
                    <a:p>
                      <a:pPr algn="r" fontAlgn="b"/>
                      <a:r>
                        <a:rPr lang="fi-FI" sz="1100" b="0" i="0" u="none" strike="noStrike" dirty="0">
                          <a:solidFill>
                            <a:srgbClr val="000000"/>
                          </a:solidFill>
                          <a:effectLst/>
                          <a:latin typeface="Calibri" panose="020F0502020204030204" pitchFamily="34" charset="0"/>
                        </a:rPr>
                        <a:t>325 848*</a:t>
                      </a:r>
                    </a:p>
                  </a:txBody>
                  <a:tcPr marL="36000" marR="36000" marT="7200" marB="7200" anchor="b"/>
                </a:tc>
                <a:tc>
                  <a:txBody>
                    <a:bodyPr/>
                    <a:lstStyle/>
                    <a:p>
                      <a:pPr algn="r" fontAlgn="b"/>
                      <a:r>
                        <a:rPr lang="fi-FI" sz="1100" b="0" i="0" u="none" strike="noStrike" dirty="0">
                          <a:solidFill>
                            <a:srgbClr val="000000"/>
                          </a:solidFill>
                          <a:effectLst/>
                          <a:latin typeface="Calibri" panose="020F0502020204030204" pitchFamily="34" charset="0"/>
                        </a:rPr>
                        <a:t>4,0**</a:t>
                      </a:r>
                    </a:p>
                  </a:txBody>
                  <a:tcPr marL="36000" marR="36000" marT="7200" marB="7200" anchor="b"/>
                </a:tc>
                <a:extLst>
                  <a:ext uri="{0D108BD9-81ED-4DB2-BD59-A6C34878D82A}">
                    <a16:rowId xmlns:a16="http://schemas.microsoft.com/office/drawing/2014/main" val="3381141143"/>
                  </a:ext>
                </a:extLst>
              </a:tr>
            </a:tbl>
          </a:graphicData>
        </a:graphic>
      </p:graphicFrame>
      <p:sp>
        <p:nvSpPr>
          <p:cNvPr id="6" name="Tekstiruutu 5">
            <a:extLst>
              <a:ext uri="{FF2B5EF4-FFF2-40B4-BE49-F238E27FC236}">
                <a16:creationId xmlns:a16="http://schemas.microsoft.com/office/drawing/2014/main" id="{2FCCFCAB-0601-4BE0-8044-1A1EE61D07ED}"/>
              </a:ext>
            </a:extLst>
          </p:cNvPr>
          <p:cNvSpPr txBox="1"/>
          <p:nvPr/>
        </p:nvSpPr>
        <p:spPr>
          <a:xfrm>
            <a:off x="75673" y="6651347"/>
            <a:ext cx="11857383" cy="215444"/>
          </a:xfrm>
          <a:prstGeom prst="rect">
            <a:avLst/>
          </a:prstGeom>
          <a:noFill/>
        </p:spPr>
        <p:txBody>
          <a:bodyPr wrap="square" rtlCol="0">
            <a:spAutoFit/>
          </a:bodyPr>
          <a:lstStyle/>
          <a:p>
            <a:r>
              <a:rPr lang="fi-FI" sz="800" dirty="0"/>
              <a:t>Lähde: Vuosittaiset kyselyt Pohjois-Savon kunnille</a:t>
            </a:r>
          </a:p>
        </p:txBody>
      </p:sp>
      <p:pic>
        <p:nvPicPr>
          <p:cNvPr id="7" name="Kuva 6">
            <a:extLst>
              <a:ext uri="{FF2B5EF4-FFF2-40B4-BE49-F238E27FC236}">
                <a16:creationId xmlns:a16="http://schemas.microsoft.com/office/drawing/2014/main" id="{34C10C92-2E94-7A44-BD24-737A3C004102}"/>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9755943" y="6332259"/>
            <a:ext cx="2316136" cy="409184"/>
          </a:xfrm>
          <a:prstGeom prst="rect">
            <a:avLst/>
          </a:prstGeom>
        </p:spPr>
      </p:pic>
      <p:sp>
        <p:nvSpPr>
          <p:cNvPr id="3" name="Tekstiruutu 2">
            <a:extLst>
              <a:ext uri="{FF2B5EF4-FFF2-40B4-BE49-F238E27FC236}">
                <a16:creationId xmlns:a16="http://schemas.microsoft.com/office/drawing/2014/main" id="{06801309-59B7-28F8-2869-6952026787AE}"/>
              </a:ext>
            </a:extLst>
          </p:cNvPr>
          <p:cNvSpPr txBox="1"/>
          <p:nvPr/>
        </p:nvSpPr>
        <p:spPr>
          <a:xfrm>
            <a:off x="0" y="6515247"/>
            <a:ext cx="11365331" cy="215444"/>
          </a:xfrm>
          <a:prstGeom prst="rect">
            <a:avLst/>
          </a:prstGeom>
          <a:noFill/>
        </p:spPr>
        <p:txBody>
          <a:bodyPr wrap="square" rtlCol="0">
            <a:spAutoFit/>
          </a:bodyPr>
          <a:lstStyle/>
          <a:p>
            <a:r>
              <a:rPr lang="fi-FI" sz="800" dirty="0"/>
              <a:t>*Vuoden 2023 konsernitiedoista puuttuu Lapinlahden ja Rautalammin tiedot. **Muutos vuoteen 2022 on laskettu ilman Lapinlahden ja Rautalammin tietoja.</a:t>
            </a:r>
          </a:p>
        </p:txBody>
      </p:sp>
    </p:spTree>
    <p:extLst>
      <p:ext uri="{BB962C8B-B14F-4D97-AF65-F5344CB8AC3E}">
        <p14:creationId xmlns:p14="http://schemas.microsoft.com/office/powerpoint/2010/main" val="672752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CC11">
            <a:alpha val="0"/>
          </a:srgbClr>
        </a:solidFill>
        <a:effectLst/>
      </p:bgPr>
    </p:bg>
    <p:spTree>
      <p:nvGrpSpPr>
        <p:cNvPr id="1" name=""/>
        <p:cNvGrpSpPr/>
        <p:nvPr/>
      </p:nvGrpSpPr>
      <p:grpSpPr>
        <a:xfrm>
          <a:off x="0" y="0"/>
          <a:ext cx="0" cy="0"/>
          <a:chOff x="0" y="0"/>
          <a:chExt cx="0" cy="0"/>
        </a:xfrm>
      </p:grpSpPr>
      <p:sp>
        <p:nvSpPr>
          <p:cNvPr id="11" name="Otsikko 1">
            <a:extLst>
              <a:ext uri="{FF2B5EF4-FFF2-40B4-BE49-F238E27FC236}">
                <a16:creationId xmlns:a16="http://schemas.microsoft.com/office/drawing/2014/main" id="{8E1BF388-D4F2-9847-AEE5-BC1111CF8AF7}"/>
              </a:ext>
            </a:extLst>
          </p:cNvPr>
          <p:cNvSpPr>
            <a:spLocks noGrp="1"/>
          </p:cNvSpPr>
          <p:nvPr>
            <p:ph type="title"/>
          </p:nvPr>
        </p:nvSpPr>
        <p:spPr>
          <a:xfrm>
            <a:off x="448456" y="365125"/>
            <a:ext cx="11288842" cy="1325563"/>
          </a:xfrm>
        </p:spPr>
        <p:txBody>
          <a:bodyPr>
            <a:normAutofit/>
          </a:bodyPr>
          <a:lstStyle/>
          <a:p>
            <a:r>
              <a:rPr lang="fi-FI" sz="3000" dirty="0"/>
              <a:t>Pohjois-Savon kuntien tilinpäätökset v. 2023 ja vertailua vuoden 2022 tilinpäätöksiin 1/3</a:t>
            </a:r>
          </a:p>
        </p:txBody>
      </p:sp>
      <p:sp>
        <p:nvSpPr>
          <p:cNvPr id="12" name="Sisällön paikkamerkki 2">
            <a:extLst>
              <a:ext uri="{FF2B5EF4-FFF2-40B4-BE49-F238E27FC236}">
                <a16:creationId xmlns:a16="http://schemas.microsoft.com/office/drawing/2014/main" id="{6017FB8E-2980-A740-B287-CCBCF973FC35}"/>
              </a:ext>
            </a:extLst>
          </p:cNvPr>
          <p:cNvSpPr txBox="1">
            <a:spLocks/>
          </p:cNvSpPr>
          <p:nvPr/>
        </p:nvSpPr>
        <p:spPr>
          <a:xfrm>
            <a:off x="448455" y="1703259"/>
            <a:ext cx="11288840" cy="483359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80000"/>
              </a:lnSpc>
              <a:buNone/>
            </a:pPr>
            <a:r>
              <a:rPr lang="fi-FI" sz="1800" b="1" u="sng" dirty="0"/>
              <a:t>Maakunnan…</a:t>
            </a:r>
          </a:p>
          <a:p>
            <a:pPr>
              <a:buFont typeface="Wingdings" panose="05000000000000000000" pitchFamily="2" charset="2"/>
              <a:buChar char="§"/>
            </a:pPr>
            <a:r>
              <a:rPr lang="fi-FI" sz="1600" b="1" dirty="0"/>
              <a:t>Toimintamenot </a:t>
            </a:r>
            <a:r>
              <a:rPr lang="fi-FI" sz="1600" dirty="0"/>
              <a:t>laskivat 57,3 %.</a:t>
            </a:r>
          </a:p>
          <a:p>
            <a:pPr lvl="1">
              <a:buFont typeface="Wingdings" panose="05000000000000000000" pitchFamily="2" charset="2"/>
              <a:buChar char="§"/>
            </a:pPr>
            <a:r>
              <a:rPr lang="fi-FI" sz="1400" dirty="0"/>
              <a:t>Henkilöstömenot laskivat 39,3 %.</a:t>
            </a:r>
          </a:p>
          <a:p>
            <a:pPr lvl="1">
              <a:buFont typeface="Wingdings" panose="05000000000000000000" pitchFamily="2" charset="2"/>
              <a:buChar char="§"/>
            </a:pPr>
            <a:r>
              <a:rPr lang="fi-FI" sz="1400" dirty="0"/>
              <a:t>Palvelujen ostot laskivat 74,8 %.</a:t>
            </a:r>
          </a:p>
          <a:p>
            <a:pPr>
              <a:buFont typeface="Wingdings" panose="05000000000000000000" pitchFamily="2" charset="2"/>
              <a:buChar char="§"/>
            </a:pPr>
            <a:r>
              <a:rPr lang="fi-FI" sz="1600" b="1" dirty="0"/>
              <a:t>Toimintatulot</a:t>
            </a:r>
            <a:r>
              <a:rPr lang="fi-FI" sz="1600" dirty="0"/>
              <a:t> laskivat 32,8 %.</a:t>
            </a:r>
          </a:p>
          <a:p>
            <a:pPr>
              <a:buFont typeface="Wingdings" panose="05000000000000000000" pitchFamily="2" charset="2"/>
              <a:buChar char="§"/>
            </a:pPr>
            <a:r>
              <a:rPr lang="fi-FI" sz="1600" b="1" dirty="0"/>
              <a:t>Toimintakate </a:t>
            </a:r>
            <a:r>
              <a:rPr lang="fi-FI" sz="1600" dirty="0"/>
              <a:t>pieneni 62,3 %.</a:t>
            </a:r>
          </a:p>
          <a:p>
            <a:pPr lvl="1">
              <a:buFont typeface="Wingdings" panose="05000000000000000000" pitchFamily="2" charset="2"/>
              <a:buChar char="§"/>
            </a:pPr>
            <a:r>
              <a:rPr lang="fi-FI" sz="1400" dirty="0"/>
              <a:t>Paras Leppävirralla (2 261 €/as.) ja heikoin Vesannolla (3 196 €/as.).</a:t>
            </a:r>
          </a:p>
          <a:p>
            <a:pPr>
              <a:buFont typeface="Wingdings" panose="05000000000000000000" pitchFamily="2" charset="2"/>
              <a:buChar char="§"/>
            </a:pPr>
            <a:r>
              <a:rPr lang="fi-FI" sz="1600" b="1" dirty="0"/>
              <a:t>Verotulot</a:t>
            </a:r>
            <a:r>
              <a:rPr lang="fi-FI" sz="1600" dirty="0"/>
              <a:t> laskivat 44,0 %</a:t>
            </a:r>
            <a:r>
              <a:rPr lang="fi-FI" sz="1400" dirty="0"/>
              <a:t>.</a:t>
            </a:r>
          </a:p>
          <a:p>
            <a:pPr lvl="1">
              <a:buFont typeface="Wingdings" panose="05000000000000000000" pitchFamily="2" charset="2"/>
              <a:buChar char="§"/>
            </a:pPr>
            <a:r>
              <a:rPr lang="fi-FI" sz="1400" dirty="0"/>
              <a:t>Kunnallisverotulot laskivat 50,0 % ja yhteisöverotulot 32,8 %</a:t>
            </a:r>
          </a:p>
          <a:p>
            <a:pPr lvl="1">
              <a:buFont typeface="Wingdings" panose="05000000000000000000" pitchFamily="2" charset="2"/>
              <a:buChar char="§"/>
            </a:pPr>
            <a:r>
              <a:rPr lang="fi-FI" sz="1400" dirty="0"/>
              <a:t>Kiinteistöverotulot kasvoivat 4,3 %.</a:t>
            </a:r>
          </a:p>
          <a:p>
            <a:pPr lvl="1">
              <a:buFont typeface="Wingdings" panose="05000000000000000000" pitchFamily="2" charset="2"/>
              <a:buChar char="§"/>
            </a:pPr>
            <a:r>
              <a:rPr lang="fi-FI" sz="1400" dirty="0"/>
              <a:t>Korkeimmat verotulot olivat Siilinjärvellä (2 780 €/as.) ja matalimmat Kiuruvedellä (1 943 €/as.).</a:t>
            </a:r>
          </a:p>
          <a:p>
            <a:pPr lvl="1">
              <a:buFont typeface="Wingdings" panose="05000000000000000000" pitchFamily="2" charset="2"/>
              <a:buChar char="§"/>
            </a:pPr>
            <a:r>
              <a:rPr lang="fi-FI" sz="1400" dirty="0"/>
              <a:t>Verotuloista oli kunnallisverotuloja 74 %, kiinteistöverotuloja 15 % ja yhteisöverotuloja 11 %.</a:t>
            </a:r>
          </a:p>
          <a:p>
            <a:pPr lvl="1">
              <a:buFont typeface="Wingdings" panose="05000000000000000000" pitchFamily="2" charset="2"/>
              <a:buChar char="§"/>
            </a:pPr>
            <a:r>
              <a:rPr lang="fi-FI" sz="1400" dirty="0"/>
              <a:t>Manner-Suomen kunnat eivät saaneet muuttaa tuloveroprosenttiaan vuodelle 2023. Kaikkien Manner-Suomen kuntien tuloveroprosenttia leikattiin 12,64 prosenttiyksiköllä. Pohjois-Savossa korkein tuloveroprosentti oli Rautalammilla (9,86 %). </a:t>
            </a:r>
          </a:p>
          <a:p>
            <a:pPr lvl="1">
              <a:buFont typeface="Wingdings" panose="05000000000000000000" pitchFamily="2" charset="2"/>
              <a:buChar char="§"/>
            </a:pPr>
            <a:r>
              <a:rPr lang="fi-FI" sz="1400" dirty="0"/>
              <a:t>Yleistä kiinteistöveroprosenttiaan korotti Keitele ja Tervo. Yleinen kiinteistöveroprosentti oli korkein Kaavilla (1,50 %).</a:t>
            </a:r>
          </a:p>
          <a:p>
            <a:pPr lvl="1">
              <a:buFont typeface="Wingdings" panose="05000000000000000000" pitchFamily="2" charset="2"/>
              <a:buChar char="§"/>
            </a:pPr>
            <a:r>
              <a:rPr lang="fi-FI" sz="1400" dirty="0"/>
              <a:t>Vakituisen asunnon kiinteistöveroprosenttia korotti Keitele. Vakituisen asuinrakennuksen veroprosentti oli korkein Vesannolla (0,80 %).</a:t>
            </a:r>
            <a:endParaRPr lang="fi-FI" sz="1100" dirty="0"/>
          </a:p>
        </p:txBody>
      </p:sp>
      <p:pic>
        <p:nvPicPr>
          <p:cNvPr id="7" name="Kuva 6">
            <a:extLst>
              <a:ext uri="{FF2B5EF4-FFF2-40B4-BE49-F238E27FC236}">
                <a16:creationId xmlns:a16="http://schemas.microsoft.com/office/drawing/2014/main" id="{233DC356-48B9-8E47-86C0-F7011CFFEC98}"/>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9755943" y="6332259"/>
            <a:ext cx="2316136" cy="409184"/>
          </a:xfrm>
          <a:prstGeom prst="rect">
            <a:avLst/>
          </a:prstGeom>
        </p:spPr>
      </p:pic>
      <p:sp>
        <p:nvSpPr>
          <p:cNvPr id="6" name="Tekstiruutu 5">
            <a:extLst>
              <a:ext uri="{FF2B5EF4-FFF2-40B4-BE49-F238E27FC236}">
                <a16:creationId xmlns:a16="http://schemas.microsoft.com/office/drawing/2014/main" id="{619D3A95-18A5-C151-3B16-424DDB61BA9A}"/>
              </a:ext>
            </a:extLst>
          </p:cNvPr>
          <p:cNvSpPr txBox="1"/>
          <p:nvPr/>
        </p:nvSpPr>
        <p:spPr>
          <a:xfrm>
            <a:off x="-1" y="6627168"/>
            <a:ext cx="7533861" cy="230832"/>
          </a:xfrm>
          <a:prstGeom prst="rect">
            <a:avLst/>
          </a:prstGeom>
          <a:noFill/>
        </p:spPr>
        <p:txBody>
          <a:bodyPr wrap="square" rtlCol="0">
            <a:spAutoFit/>
          </a:bodyPr>
          <a:lstStyle/>
          <a:p>
            <a:r>
              <a:rPr lang="fi-FI" sz="900" dirty="0"/>
              <a:t>Lähde: Vuosittaiset kyselyt Pohjois-Savon kunnille</a:t>
            </a:r>
          </a:p>
        </p:txBody>
      </p:sp>
    </p:spTree>
    <p:extLst>
      <p:ext uri="{BB962C8B-B14F-4D97-AF65-F5344CB8AC3E}">
        <p14:creationId xmlns:p14="http://schemas.microsoft.com/office/powerpoint/2010/main" val="15529081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CC11">
            <a:alpha val="0"/>
          </a:srgbClr>
        </a:solidFill>
        <a:effectLst/>
      </p:bgPr>
    </p:bg>
    <p:spTree>
      <p:nvGrpSpPr>
        <p:cNvPr id="1" name=""/>
        <p:cNvGrpSpPr/>
        <p:nvPr/>
      </p:nvGrpSpPr>
      <p:grpSpPr>
        <a:xfrm>
          <a:off x="0" y="0"/>
          <a:ext cx="0" cy="0"/>
          <a:chOff x="0" y="0"/>
          <a:chExt cx="0" cy="0"/>
        </a:xfrm>
      </p:grpSpPr>
      <p:sp>
        <p:nvSpPr>
          <p:cNvPr id="11" name="Otsikko 1">
            <a:extLst>
              <a:ext uri="{FF2B5EF4-FFF2-40B4-BE49-F238E27FC236}">
                <a16:creationId xmlns:a16="http://schemas.microsoft.com/office/drawing/2014/main" id="{8E1BF388-D4F2-9847-AEE5-BC1111CF8AF7}"/>
              </a:ext>
            </a:extLst>
          </p:cNvPr>
          <p:cNvSpPr>
            <a:spLocks noGrp="1"/>
          </p:cNvSpPr>
          <p:nvPr>
            <p:ph type="title"/>
          </p:nvPr>
        </p:nvSpPr>
        <p:spPr>
          <a:xfrm>
            <a:off x="448456" y="365125"/>
            <a:ext cx="11288842" cy="1325563"/>
          </a:xfrm>
        </p:spPr>
        <p:txBody>
          <a:bodyPr>
            <a:normAutofit/>
          </a:bodyPr>
          <a:lstStyle/>
          <a:p>
            <a:r>
              <a:rPr lang="fi-FI" sz="3000" dirty="0"/>
              <a:t>Pohjois-Savon kuntien tilinpäätökset v. 2023 ja vertailua vuoden 2022 tilinpäätöksiin 2/3</a:t>
            </a:r>
          </a:p>
        </p:txBody>
      </p:sp>
      <p:sp>
        <p:nvSpPr>
          <p:cNvPr id="12" name="Sisällön paikkamerkki 2">
            <a:extLst>
              <a:ext uri="{FF2B5EF4-FFF2-40B4-BE49-F238E27FC236}">
                <a16:creationId xmlns:a16="http://schemas.microsoft.com/office/drawing/2014/main" id="{6017FB8E-2980-A740-B287-CCBCF973FC35}"/>
              </a:ext>
            </a:extLst>
          </p:cNvPr>
          <p:cNvSpPr txBox="1">
            <a:spLocks/>
          </p:cNvSpPr>
          <p:nvPr/>
        </p:nvSpPr>
        <p:spPr>
          <a:xfrm>
            <a:off x="448455" y="1702800"/>
            <a:ext cx="11288840" cy="4543330"/>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80000"/>
              </a:lnSpc>
              <a:buNone/>
            </a:pPr>
            <a:r>
              <a:rPr lang="fi-FI" sz="1900" b="1" u="sng" dirty="0"/>
              <a:t>Maakunnan…</a:t>
            </a:r>
          </a:p>
          <a:p>
            <a:pPr lvl="1">
              <a:lnSpc>
                <a:spcPct val="80000"/>
              </a:lnSpc>
              <a:buFont typeface="Wingdings" panose="05000000000000000000" pitchFamily="2" charset="2"/>
              <a:buChar char="§"/>
            </a:pPr>
            <a:r>
              <a:rPr lang="fi-FI" sz="1500" dirty="0"/>
              <a:t>Korkeimmat kunnallisverotulot olivat Siilinjärvellä (2 171 €/as.) ja heikoimmat Pielavedellä (1 318 €/as.).</a:t>
            </a:r>
          </a:p>
          <a:p>
            <a:pPr lvl="1">
              <a:lnSpc>
                <a:spcPct val="80000"/>
              </a:lnSpc>
              <a:buFont typeface="Wingdings" panose="05000000000000000000" pitchFamily="2" charset="2"/>
              <a:buChar char="§"/>
            </a:pPr>
            <a:r>
              <a:rPr lang="fi-FI" sz="1500" dirty="0"/>
              <a:t>Korkeimmat kiinteistöverotulot olivat Kaavilla (468 €/as.) ja heikoimmat Kiuruvedellä (212 €/as.).</a:t>
            </a:r>
          </a:p>
          <a:p>
            <a:pPr lvl="1">
              <a:lnSpc>
                <a:spcPct val="80000"/>
              </a:lnSpc>
              <a:buFont typeface="Wingdings" panose="05000000000000000000" pitchFamily="2" charset="2"/>
              <a:buChar char="§"/>
            </a:pPr>
            <a:r>
              <a:rPr lang="fi-FI" sz="1500" dirty="0"/>
              <a:t>Korkeimmat yhteisöverotulot olivat Rautavaaralla (870 €/as.) ja heikoimmat Lapinlahdella (191 €/as.). </a:t>
            </a:r>
          </a:p>
          <a:p>
            <a:pPr>
              <a:lnSpc>
                <a:spcPct val="80000"/>
              </a:lnSpc>
              <a:buFont typeface="Wingdings" panose="05000000000000000000" pitchFamily="2" charset="2"/>
              <a:buChar char="§"/>
            </a:pPr>
            <a:r>
              <a:rPr lang="fi-FI" sz="1700" b="1" dirty="0"/>
              <a:t>Valtionosuudet </a:t>
            </a:r>
            <a:r>
              <a:rPr lang="fi-FI" sz="1700" dirty="0"/>
              <a:t>laskivat 80,1 %.</a:t>
            </a:r>
            <a:endParaRPr lang="fi-FI" sz="1700" b="1" dirty="0"/>
          </a:p>
          <a:p>
            <a:pPr lvl="1">
              <a:lnSpc>
                <a:spcPct val="80000"/>
              </a:lnSpc>
              <a:buFont typeface="Wingdings" panose="05000000000000000000" pitchFamily="2" charset="2"/>
              <a:buChar char="§"/>
            </a:pPr>
            <a:r>
              <a:rPr lang="fi-FI" sz="1500" dirty="0"/>
              <a:t>Korkeimmat valtionosuudet olivat Vesannolla (1 465 €/as.) ja alhaisimmat Tuusniemellä (-35 €/as.).</a:t>
            </a:r>
          </a:p>
          <a:p>
            <a:pPr>
              <a:lnSpc>
                <a:spcPct val="80000"/>
              </a:lnSpc>
              <a:buFont typeface="Wingdings" panose="05000000000000000000" pitchFamily="2" charset="2"/>
              <a:buChar char="§"/>
            </a:pPr>
            <a:r>
              <a:rPr lang="fi-FI" sz="1700" b="1" dirty="0"/>
              <a:t>Verotuloihin perustuvaa valtionosuuksien tasausta</a:t>
            </a:r>
            <a:r>
              <a:rPr lang="fi-FI" sz="1700" dirty="0"/>
              <a:t> Pohjois-Savon kunnat saivat 67,7 milj. €.</a:t>
            </a:r>
          </a:p>
          <a:p>
            <a:pPr>
              <a:lnSpc>
                <a:spcPct val="80000"/>
              </a:lnSpc>
              <a:buFont typeface="Wingdings" panose="05000000000000000000" pitchFamily="2" charset="2"/>
              <a:buChar char="§"/>
            </a:pPr>
            <a:r>
              <a:rPr lang="fi-FI" sz="1700" b="1" dirty="0"/>
              <a:t>Käyttötulot </a:t>
            </a:r>
            <a:r>
              <a:rPr lang="fi-FI" sz="1700" dirty="0"/>
              <a:t>(toimintatulot, verotulot ja valtionosuudet) laskivat 53,6 %.</a:t>
            </a:r>
          </a:p>
          <a:p>
            <a:pPr lvl="1">
              <a:lnSpc>
                <a:spcPct val="80000"/>
              </a:lnSpc>
              <a:buFont typeface="Wingdings" panose="05000000000000000000" pitchFamily="2" charset="2"/>
              <a:buChar char="§"/>
            </a:pPr>
            <a:r>
              <a:rPr lang="fi-FI" sz="1500" dirty="0"/>
              <a:t>Käyttötulojen jakautuminen: toimintatulot 25 %, verotulot 61 % ja valtionosuudet 14 %.</a:t>
            </a:r>
          </a:p>
          <a:p>
            <a:pPr>
              <a:lnSpc>
                <a:spcPct val="80000"/>
              </a:lnSpc>
              <a:buFont typeface="Wingdings" panose="05000000000000000000" pitchFamily="2" charset="2"/>
              <a:buChar char="§"/>
            </a:pPr>
            <a:r>
              <a:rPr lang="fi-FI" sz="1700" b="1" dirty="0"/>
              <a:t>Vuosikate</a:t>
            </a:r>
            <a:r>
              <a:rPr lang="fi-FI" sz="1700" dirty="0"/>
              <a:t> oli 119 milj. €.</a:t>
            </a:r>
          </a:p>
          <a:p>
            <a:pPr lvl="1">
              <a:lnSpc>
                <a:spcPct val="80000"/>
              </a:lnSpc>
              <a:buFont typeface="Wingdings" panose="05000000000000000000" pitchFamily="2" charset="2"/>
              <a:buChar char="§"/>
            </a:pPr>
            <a:r>
              <a:rPr lang="fi-FI" sz="1500" dirty="0"/>
              <a:t>Paras vuosikate oli Vieremällä (911 €/as.) ja heikoin Tuusniemellä (-114 €/as.).</a:t>
            </a:r>
          </a:p>
          <a:p>
            <a:pPr lvl="1">
              <a:lnSpc>
                <a:spcPct val="80000"/>
              </a:lnSpc>
              <a:buFont typeface="Wingdings" panose="05000000000000000000" pitchFamily="2" charset="2"/>
              <a:buChar char="§"/>
            </a:pPr>
            <a:r>
              <a:rPr lang="fi-FI" sz="1500" dirty="0"/>
              <a:t>11 kunnan vuosikate riitti kattamaan poistot.</a:t>
            </a:r>
          </a:p>
          <a:p>
            <a:pPr>
              <a:lnSpc>
                <a:spcPct val="80000"/>
              </a:lnSpc>
              <a:buFont typeface="Wingdings" panose="05000000000000000000" pitchFamily="2" charset="2"/>
              <a:buChar char="§"/>
            </a:pPr>
            <a:r>
              <a:rPr lang="fi-FI" sz="1700" b="1" dirty="0"/>
              <a:t>Tilikauden tulos </a:t>
            </a:r>
            <a:r>
              <a:rPr lang="fi-FI" sz="1700" dirty="0"/>
              <a:t>oli 13,8 milj. €.</a:t>
            </a:r>
          </a:p>
          <a:p>
            <a:pPr lvl="1">
              <a:lnSpc>
                <a:spcPct val="80000"/>
              </a:lnSpc>
              <a:buFont typeface="Wingdings" panose="05000000000000000000" pitchFamily="2" charset="2"/>
              <a:buChar char="§"/>
            </a:pPr>
            <a:r>
              <a:rPr lang="fi-FI" sz="1500" dirty="0"/>
              <a:t>Seitsemän kunnan tilikauden tulos oli negatiivinen.</a:t>
            </a:r>
          </a:p>
          <a:p>
            <a:pPr>
              <a:lnSpc>
                <a:spcPct val="80000"/>
              </a:lnSpc>
              <a:buFont typeface="Wingdings" panose="05000000000000000000" pitchFamily="2" charset="2"/>
              <a:buChar char="§"/>
            </a:pPr>
            <a:r>
              <a:rPr lang="fi-FI" sz="1700" b="1" dirty="0"/>
              <a:t>Tilikaudelle tuli ylijäämää</a:t>
            </a:r>
            <a:r>
              <a:rPr lang="fi-FI" sz="1700" dirty="0"/>
              <a:t> 8,8 milj. €.</a:t>
            </a:r>
          </a:p>
          <a:p>
            <a:pPr>
              <a:lnSpc>
                <a:spcPct val="80000"/>
              </a:lnSpc>
              <a:buFont typeface="Wingdings" panose="05000000000000000000" pitchFamily="2" charset="2"/>
              <a:buChar char="§"/>
            </a:pPr>
            <a:r>
              <a:rPr lang="fi-FI" sz="1700" b="1" dirty="0"/>
              <a:t>Kertynyttä ylijäämää </a:t>
            </a:r>
            <a:r>
              <a:rPr lang="fi-FI" sz="1700" dirty="0"/>
              <a:t>oli 299,6 milj. €.</a:t>
            </a:r>
          </a:p>
          <a:p>
            <a:pPr lvl="1">
              <a:lnSpc>
                <a:spcPct val="80000"/>
              </a:lnSpc>
              <a:buFont typeface="Wingdings" panose="05000000000000000000" pitchFamily="2" charset="2"/>
              <a:buChar char="§"/>
            </a:pPr>
            <a:r>
              <a:rPr lang="fi-FI" sz="1500" dirty="0"/>
              <a:t>Yhdellä kunnalla oli taseessa kertynyttä alijäämää.</a:t>
            </a:r>
          </a:p>
          <a:p>
            <a:pPr lvl="1">
              <a:lnSpc>
                <a:spcPct val="80000"/>
              </a:lnSpc>
              <a:buFont typeface="Wingdings" panose="05000000000000000000" pitchFamily="2" charset="2"/>
              <a:buChar char="§"/>
            </a:pPr>
            <a:endParaRPr lang="fi-FI" sz="1400" dirty="0"/>
          </a:p>
          <a:p>
            <a:pPr lvl="1">
              <a:lnSpc>
                <a:spcPct val="80000"/>
              </a:lnSpc>
              <a:buFont typeface="Wingdings" panose="05000000000000000000" pitchFamily="2" charset="2"/>
              <a:buChar char="§"/>
            </a:pPr>
            <a:endParaRPr lang="fi-FI" sz="1400" dirty="0"/>
          </a:p>
          <a:p>
            <a:pPr marL="457200" lvl="1" indent="0">
              <a:lnSpc>
                <a:spcPct val="80000"/>
              </a:lnSpc>
              <a:buNone/>
            </a:pPr>
            <a:endParaRPr lang="fi-FI" sz="1200" b="1" dirty="0"/>
          </a:p>
        </p:txBody>
      </p:sp>
      <p:pic>
        <p:nvPicPr>
          <p:cNvPr id="7" name="Kuva 6">
            <a:extLst>
              <a:ext uri="{FF2B5EF4-FFF2-40B4-BE49-F238E27FC236}">
                <a16:creationId xmlns:a16="http://schemas.microsoft.com/office/drawing/2014/main" id="{233DC356-48B9-8E47-86C0-F7011CFFEC98}"/>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9875864" y="6332259"/>
            <a:ext cx="2316136" cy="409184"/>
          </a:xfrm>
          <a:prstGeom prst="rect">
            <a:avLst/>
          </a:prstGeom>
        </p:spPr>
      </p:pic>
      <p:sp>
        <p:nvSpPr>
          <p:cNvPr id="6" name="Tekstiruutu 5">
            <a:extLst>
              <a:ext uri="{FF2B5EF4-FFF2-40B4-BE49-F238E27FC236}">
                <a16:creationId xmlns:a16="http://schemas.microsoft.com/office/drawing/2014/main" id="{EE943359-5BE6-A597-D187-A83AE4AD0997}"/>
              </a:ext>
            </a:extLst>
          </p:cNvPr>
          <p:cNvSpPr txBox="1"/>
          <p:nvPr/>
        </p:nvSpPr>
        <p:spPr>
          <a:xfrm>
            <a:off x="0" y="6627168"/>
            <a:ext cx="6096000" cy="230832"/>
          </a:xfrm>
          <a:prstGeom prst="rect">
            <a:avLst/>
          </a:prstGeom>
          <a:noFill/>
        </p:spPr>
        <p:txBody>
          <a:bodyPr wrap="square" rtlCol="0">
            <a:spAutoFit/>
          </a:bodyPr>
          <a:lstStyle/>
          <a:p>
            <a:r>
              <a:rPr lang="fi-FI" sz="900" dirty="0"/>
              <a:t>Lähde: Vuosittaiset kyselyt Pohjois-Savon kunnille</a:t>
            </a:r>
          </a:p>
        </p:txBody>
      </p:sp>
    </p:spTree>
    <p:extLst>
      <p:ext uri="{BB962C8B-B14F-4D97-AF65-F5344CB8AC3E}">
        <p14:creationId xmlns:p14="http://schemas.microsoft.com/office/powerpoint/2010/main" val="24971354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CC11">
            <a:alpha val="0"/>
          </a:srgbClr>
        </a:solidFill>
        <a:effectLst/>
      </p:bgPr>
    </p:bg>
    <p:spTree>
      <p:nvGrpSpPr>
        <p:cNvPr id="1" name=""/>
        <p:cNvGrpSpPr/>
        <p:nvPr/>
      </p:nvGrpSpPr>
      <p:grpSpPr>
        <a:xfrm>
          <a:off x="0" y="0"/>
          <a:ext cx="0" cy="0"/>
          <a:chOff x="0" y="0"/>
          <a:chExt cx="0" cy="0"/>
        </a:xfrm>
      </p:grpSpPr>
      <p:sp>
        <p:nvSpPr>
          <p:cNvPr id="11" name="Otsikko 1">
            <a:extLst>
              <a:ext uri="{FF2B5EF4-FFF2-40B4-BE49-F238E27FC236}">
                <a16:creationId xmlns:a16="http://schemas.microsoft.com/office/drawing/2014/main" id="{8E1BF388-D4F2-9847-AEE5-BC1111CF8AF7}"/>
              </a:ext>
            </a:extLst>
          </p:cNvPr>
          <p:cNvSpPr>
            <a:spLocks noGrp="1"/>
          </p:cNvSpPr>
          <p:nvPr>
            <p:ph type="title"/>
          </p:nvPr>
        </p:nvSpPr>
        <p:spPr>
          <a:xfrm>
            <a:off x="448456" y="365125"/>
            <a:ext cx="11288842" cy="1325563"/>
          </a:xfrm>
        </p:spPr>
        <p:txBody>
          <a:bodyPr>
            <a:normAutofit/>
          </a:bodyPr>
          <a:lstStyle/>
          <a:p>
            <a:r>
              <a:rPr lang="fi-FI" sz="3000" dirty="0"/>
              <a:t>Pohjois-Savon kuntien tilinpäätökset v. 2023 ja vertailua vuoden 2022 tilinpäätöksiin 3/3</a:t>
            </a:r>
          </a:p>
        </p:txBody>
      </p:sp>
      <p:sp>
        <p:nvSpPr>
          <p:cNvPr id="12" name="Sisällön paikkamerkki 2">
            <a:extLst>
              <a:ext uri="{FF2B5EF4-FFF2-40B4-BE49-F238E27FC236}">
                <a16:creationId xmlns:a16="http://schemas.microsoft.com/office/drawing/2014/main" id="{6017FB8E-2980-A740-B287-CCBCF973FC35}"/>
              </a:ext>
            </a:extLst>
          </p:cNvPr>
          <p:cNvSpPr txBox="1">
            <a:spLocks/>
          </p:cNvSpPr>
          <p:nvPr/>
        </p:nvSpPr>
        <p:spPr>
          <a:xfrm>
            <a:off x="451580" y="1702800"/>
            <a:ext cx="11288840" cy="4924368"/>
          </a:xfrm>
          <a:prstGeom prst="rect">
            <a:avLst/>
          </a:prstGeom>
          <a:no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80000"/>
              </a:lnSpc>
              <a:buNone/>
            </a:pPr>
            <a:r>
              <a:rPr lang="fi-FI" sz="1800" b="1" u="sng" dirty="0"/>
              <a:t>Maakunnan…</a:t>
            </a:r>
          </a:p>
          <a:p>
            <a:pPr>
              <a:lnSpc>
                <a:spcPct val="80000"/>
              </a:lnSpc>
              <a:buFont typeface="Wingdings" panose="05000000000000000000" pitchFamily="2" charset="2"/>
              <a:buChar char="§"/>
            </a:pPr>
            <a:r>
              <a:rPr lang="fi-FI" sz="1600" b="1" dirty="0"/>
              <a:t>Investointien määrä (brutto)</a:t>
            </a:r>
            <a:r>
              <a:rPr lang="fi-FI" sz="1600" dirty="0"/>
              <a:t> kasvoi vuoden 2022 162 milj. eurosta 190 milj. euroon.</a:t>
            </a:r>
          </a:p>
          <a:p>
            <a:pPr lvl="1">
              <a:lnSpc>
                <a:spcPct val="80000"/>
              </a:lnSpc>
              <a:buFont typeface="Wingdings" panose="05000000000000000000" pitchFamily="2" charset="2"/>
              <a:buChar char="§"/>
            </a:pPr>
            <a:r>
              <a:rPr lang="fi-FI" sz="1400" dirty="0"/>
              <a:t>Asukasta kohden eniten investoi Iisalmi (2 778 €/as.) ja vähiten Tervo (144 €/as.).</a:t>
            </a:r>
          </a:p>
          <a:p>
            <a:pPr>
              <a:lnSpc>
                <a:spcPct val="80000"/>
              </a:lnSpc>
              <a:buFont typeface="Wingdings" panose="05000000000000000000" pitchFamily="2" charset="2"/>
              <a:buChar char="§"/>
            </a:pPr>
            <a:r>
              <a:rPr lang="fi-FI" sz="1600" b="1" dirty="0"/>
              <a:t>Kuntien oma lainakanta </a:t>
            </a:r>
            <a:r>
              <a:rPr lang="fi-FI" sz="1600" dirty="0"/>
              <a:t>oli 977 milj. €.</a:t>
            </a:r>
          </a:p>
          <a:p>
            <a:pPr lvl="1">
              <a:lnSpc>
                <a:spcPct val="80000"/>
              </a:lnSpc>
              <a:buFont typeface="Wingdings" panose="05000000000000000000" pitchFamily="2" charset="2"/>
              <a:buChar char="§"/>
            </a:pPr>
            <a:r>
              <a:rPr lang="fi-FI" sz="1400" dirty="0"/>
              <a:t>Eniten velkaa asukasta kohden oli Varkaudella (5 502 €/as.) ja vähiten Leppävirralla (448 €/as.).</a:t>
            </a:r>
          </a:p>
          <a:p>
            <a:pPr lvl="1">
              <a:lnSpc>
                <a:spcPct val="80000"/>
              </a:lnSpc>
              <a:buFont typeface="Wingdings" panose="05000000000000000000" pitchFamily="2" charset="2"/>
              <a:buChar char="§"/>
            </a:pPr>
            <a:r>
              <a:rPr lang="fi-FI" sz="1400" dirty="0"/>
              <a:t>Investointitason ja lainamäärän kasvua selittää Iisalmen päätös lunastaa Ylä-Savon sote -kuntayhtymän omistamat kiinteistöt itselleen. </a:t>
            </a:r>
          </a:p>
          <a:p>
            <a:pPr>
              <a:lnSpc>
                <a:spcPct val="80000"/>
              </a:lnSpc>
              <a:buFont typeface="Wingdings" panose="05000000000000000000" pitchFamily="2" charset="2"/>
              <a:buChar char="§"/>
            </a:pPr>
            <a:r>
              <a:rPr lang="fi-FI" sz="1600" b="1" dirty="0"/>
              <a:t>Lainoja ja vuokravastuita</a:t>
            </a:r>
            <a:r>
              <a:rPr lang="fi-FI" sz="1600" dirty="0"/>
              <a:t> kunnilla oli yhteensä 1 170 milj. €.</a:t>
            </a:r>
          </a:p>
          <a:p>
            <a:pPr lvl="1">
              <a:lnSpc>
                <a:spcPct val="80000"/>
              </a:lnSpc>
              <a:buFont typeface="Wingdings" panose="05000000000000000000" pitchFamily="2" charset="2"/>
              <a:buChar char="§"/>
            </a:pPr>
            <a:r>
              <a:rPr lang="fi-FI" sz="1400" dirty="0"/>
              <a:t>Eniten lainoja ja vuokravastuita asukasta kohden oli Varkaudella (7 381 €/as.) ja vähiten Tuusniemellä (1 575 €/as.).</a:t>
            </a:r>
          </a:p>
          <a:p>
            <a:pPr>
              <a:lnSpc>
                <a:spcPct val="80000"/>
              </a:lnSpc>
              <a:buFont typeface="Wingdings" panose="05000000000000000000" pitchFamily="2" charset="2"/>
              <a:buChar char="§"/>
            </a:pPr>
            <a:r>
              <a:rPr lang="fi-FI" sz="1600" b="1" dirty="0"/>
              <a:t>Konsernilainoja </a:t>
            </a:r>
            <a:r>
              <a:rPr lang="fi-FI" sz="1600" dirty="0"/>
              <a:t>oli 1 529 milj. €.</a:t>
            </a:r>
          </a:p>
          <a:p>
            <a:pPr lvl="1">
              <a:lnSpc>
                <a:spcPct val="80000"/>
              </a:lnSpc>
              <a:buFont typeface="Wingdings" panose="05000000000000000000" pitchFamily="2" charset="2"/>
              <a:buChar char="§"/>
            </a:pPr>
            <a:r>
              <a:rPr lang="fi-FI" sz="1400" dirty="0"/>
              <a:t>Konsernilainoja oli asukasta kohden eniten Varkaudella (9 483 €/as.) ja vähiten Leppävirralla (1 716 €/as.).</a:t>
            </a:r>
          </a:p>
          <a:p>
            <a:pPr>
              <a:lnSpc>
                <a:spcPct val="80000"/>
              </a:lnSpc>
              <a:buFont typeface="Wingdings" panose="05000000000000000000" pitchFamily="2" charset="2"/>
              <a:buChar char="§"/>
            </a:pPr>
            <a:r>
              <a:rPr lang="fi-FI" sz="1600" b="1" dirty="0"/>
              <a:t>Konsernien lainat ja vuokravastuut</a:t>
            </a:r>
            <a:r>
              <a:rPr lang="fi-FI" sz="1600" dirty="0"/>
              <a:t> olivat yhteensä 1 830 milj. €.</a:t>
            </a:r>
          </a:p>
          <a:p>
            <a:pPr lvl="1">
              <a:lnSpc>
                <a:spcPct val="80000"/>
              </a:lnSpc>
              <a:buFont typeface="Wingdings" panose="05000000000000000000" pitchFamily="2" charset="2"/>
              <a:buChar char="§"/>
            </a:pPr>
            <a:r>
              <a:rPr lang="fi-FI" sz="1400" dirty="0"/>
              <a:t>Eniten konsernien lainoja ja vuokravastuita asukasta kohden oli Varkaudella (11 701 €/as.) ja vähiten Tuusniemellä (1 888 €/as.).</a:t>
            </a:r>
          </a:p>
          <a:p>
            <a:pPr>
              <a:lnSpc>
                <a:spcPct val="80000"/>
              </a:lnSpc>
              <a:buFont typeface="Wingdings" panose="05000000000000000000" pitchFamily="2" charset="2"/>
              <a:buChar char="§"/>
            </a:pPr>
            <a:r>
              <a:rPr lang="fi-FI" sz="1600" b="1" dirty="0"/>
              <a:t>Omavaraisuusaste (%)</a:t>
            </a:r>
            <a:r>
              <a:rPr lang="fi-FI" sz="1600" dirty="0"/>
              <a:t> oli paras Vieremällä (81 %) ja heikoin Kaavilla (39 %).</a:t>
            </a:r>
          </a:p>
          <a:p>
            <a:pPr lvl="1">
              <a:lnSpc>
                <a:spcPct val="80000"/>
              </a:lnSpc>
              <a:buFont typeface="Wingdings" panose="05000000000000000000" pitchFamily="2" charset="2"/>
              <a:buChar char="§"/>
            </a:pPr>
            <a:r>
              <a:rPr lang="fi-FI" sz="1400" dirty="0"/>
              <a:t>Kuuden kunnan omavaraisuusaste oli alle 50 %.</a:t>
            </a:r>
          </a:p>
          <a:p>
            <a:pPr>
              <a:lnSpc>
                <a:spcPct val="80000"/>
              </a:lnSpc>
              <a:buFont typeface="Wingdings" panose="05000000000000000000" pitchFamily="2" charset="2"/>
              <a:buChar char="§"/>
            </a:pPr>
            <a:r>
              <a:rPr lang="fi-FI" sz="1600" b="1" dirty="0"/>
              <a:t>Suhteellinen velkaantuneisuus (%) </a:t>
            </a:r>
            <a:r>
              <a:rPr lang="fi-FI" sz="1600" dirty="0"/>
              <a:t>oli alhaisin (paras) Leppävirralla (25 %) ja korkein Varkaudella (164 %).</a:t>
            </a:r>
          </a:p>
        </p:txBody>
      </p:sp>
      <p:pic>
        <p:nvPicPr>
          <p:cNvPr id="7" name="Kuva 6">
            <a:extLst>
              <a:ext uri="{FF2B5EF4-FFF2-40B4-BE49-F238E27FC236}">
                <a16:creationId xmlns:a16="http://schemas.microsoft.com/office/drawing/2014/main" id="{233DC356-48B9-8E47-86C0-F7011CFFEC98}"/>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9875864" y="6332259"/>
            <a:ext cx="2316136" cy="409184"/>
          </a:xfrm>
          <a:prstGeom prst="rect">
            <a:avLst/>
          </a:prstGeom>
        </p:spPr>
      </p:pic>
      <p:sp>
        <p:nvSpPr>
          <p:cNvPr id="6" name="Tekstiruutu 5">
            <a:extLst>
              <a:ext uri="{FF2B5EF4-FFF2-40B4-BE49-F238E27FC236}">
                <a16:creationId xmlns:a16="http://schemas.microsoft.com/office/drawing/2014/main" id="{2FDB57A7-5F29-86B0-771C-BB267ADDE69C}"/>
              </a:ext>
            </a:extLst>
          </p:cNvPr>
          <p:cNvSpPr txBox="1"/>
          <p:nvPr/>
        </p:nvSpPr>
        <p:spPr>
          <a:xfrm>
            <a:off x="0" y="6627168"/>
            <a:ext cx="6096000" cy="230832"/>
          </a:xfrm>
          <a:prstGeom prst="rect">
            <a:avLst/>
          </a:prstGeom>
          <a:noFill/>
        </p:spPr>
        <p:txBody>
          <a:bodyPr wrap="square" rtlCol="0">
            <a:spAutoFit/>
          </a:bodyPr>
          <a:lstStyle/>
          <a:p>
            <a:r>
              <a:rPr lang="fi-FI" sz="900" dirty="0"/>
              <a:t>Lähde: Vuosittaiset kyselyt Pohjois-Savon kunnille</a:t>
            </a:r>
          </a:p>
        </p:txBody>
      </p:sp>
      <p:sp>
        <p:nvSpPr>
          <p:cNvPr id="2" name="Tekstiruutu 1">
            <a:extLst>
              <a:ext uri="{FF2B5EF4-FFF2-40B4-BE49-F238E27FC236}">
                <a16:creationId xmlns:a16="http://schemas.microsoft.com/office/drawing/2014/main" id="{FEEBC753-3CCF-4F13-5A05-068FE9720145}"/>
              </a:ext>
            </a:extLst>
          </p:cNvPr>
          <p:cNvSpPr txBox="1"/>
          <p:nvPr/>
        </p:nvSpPr>
        <p:spPr>
          <a:xfrm>
            <a:off x="0" y="6492875"/>
            <a:ext cx="11365331" cy="230832"/>
          </a:xfrm>
          <a:prstGeom prst="rect">
            <a:avLst/>
          </a:prstGeom>
          <a:noFill/>
        </p:spPr>
        <p:txBody>
          <a:bodyPr wrap="square" rtlCol="0">
            <a:spAutoFit/>
          </a:bodyPr>
          <a:lstStyle/>
          <a:p>
            <a:r>
              <a:rPr lang="fi-FI" sz="900" dirty="0"/>
              <a:t>HUOM! Koonnista puuttuu Lapinlahden ja  Rautalammin kuntien konsernitiedot. </a:t>
            </a:r>
          </a:p>
        </p:txBody>
      </p:sp>
    </p:spTree>
    <p:extLst>
      <p:ext uri="{BB962C8B-B14F-4D97-AF65-F5344CB8AC3E}">
        <p14:creationId xmlns:p14="http://schemas.microsoft.com/office/powerpoint/2010/main" val="15907297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Otsikko 1">
            <a:extLst>
              <a:ext uri="{FF2B5EF4-FFF2-40B4-BE49-F238E27FC236}">
                <a16:creationId xmlns:a16="http://schemas.microsoft.com/office/drawing/2014/main" id="{3E4F8491-AF3F-C14A-BED4-E48810A92E9C}"/>
              </a:ext>
            </a:extLst>
          </p:cNvPr>
          <p:cNvSpPr>
            <a:spLocks noGrp="1"/>
          </p:cNvSpPr>
          <p:nvPr>
            <p:ph type="title"/>
          </p:nvPr>
        </p:nvSpPr>
        <p:spPr>
          <a:xfrm>
            <a:off x="448456" y="365125"/>
            <a:ext cx="11288842" cy="1325563"/>
          </a:xfrm>
        </p:spPr>
        <p:txBody>
          <a:bodyPr>
            <a:normAutofit/>
          </a:bodyPr>
          <a:lstStyle/>
          <a:p>
            <a:r>
              <a:rPr lang="fi-FI" sz="3000" dirty="0"/>
              <a:t>Pohjois-Savon kuntien tilinpäätökset v. 2023 (1 000 €) 1/7 </a:t>
            </a:r>
            <a:br>
              <a:rPr lang="fi-FI" sz="3000" dirty="0"/>
            </a:br>
            <a:r>
              <a:rPr lang="fi-FI" sz="1800" dirty="0"/>
              <a:t>(ml. liikelaitokset) (tiedot sisältävät vain ulkoiset menot ja tulot)</a:t>
            </a:r>
          </a:p>
        </p:txBody>
      </p:sp>
      <p:pic>
        <p:nvPicPr>
          <p:cNvPr id="7" name="Kuva 6">
            <a:extLst>
              <a:ext uri="{FF2B5EF4-FFF2-40B4-BE49-F238E27FC236}">
                <a16:creationId xmlns:a16="http://schemas.microsoft.com/office/drawing/2014/main" id="{34C10C92-2E94-7A44-BD24-737A3C004102}"/>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9755943" y="6332259"/>
            <a:ext cx="2316136" cy="409184"/>
          </a:xfrm>
          <a:prstGeom prst="rect">
            <a:avLst/>
          </a:prstGeom>
        </p:spPr>
      </p:pic>
      <p:graphicFrame>
        <p:nvGraphicFramePr>
          <p:cNvPr id="5" name="Taulukko 4">
            <a:extLst>
              <a:ext uri="{FF2B5EF4-FFF2-40B4-BE49-F238E27FC236}">
                <a16:creationId xmlns:a16="http://schemas.microsoft.com/office/drawing/2014/main" id="{CF2F3116-AD34-464E-BA9A-A2E3B79DC95B}"/>
              </a:ext>
            </a:extLst>
          </p:cNvPr>
          <p:cNvGraphicFramePr>
            <a:graphicFrameLocks noGrp="1"/>
          </p:cNvGraphicFramePr>
          <p:nvPr>
            <p:extLst>
              <p:ext uri="{D42A27DB-BD31-4B8C-83A1-F6EECF244321}">
                <p14:modId xmlns:p14="http://schemas.microsoft.com/office/powerpoint/2010/main" val="1754909747"/>
              </p:ext>
            </p:extLst>
          </p:nvPr>
        </p:nvGraphicFramePr>
        <p:xfrm>
          <a:off x="548877" y="1458876"/>
          <a:ext cx="11124000" cy="4858920"/>
        </p:xfrm>
        <a:graphic>
          <a:graphicData uri="http://schemas.openxmlformats.org/drawingml/2006/table">
            <a:tbl>
              <a:tblPr firstRow="1" bandRow="1">
                <a:tableStyleId>{9D7B26C5-4107-4FEC-AEDC-1716B250A1EF}</a:tableStyleId>
              </a:tblPr>
              <a:tblGrid>
                <a:gridCol w="828000">
                  <a:extLst>
                    <a:ext uri="{9D8B030D-6E8A-4147-A177-3AD203B41FA5}">
                      <a16:colId xmlns:a16="http://schemas.microsoft.com/office/drawing/2014/main" val="3149966210"/>
                    </a:ext>
                  </a:extLst>
                </a:gridCol>
                <a:gridCol w="792000">
                  <a:extLst>
                    <a:ext uri="{9D8B030D-6E8A-4147-A177-3AD203B41FA5}">
                      <a16:colId xmlns:a16="http://schemas.microsoft.com/office/drawing/2014/main" val="582295757"/>
                    </a:ext>
                  </a:extLst>
                </a:gridCol>
                <a:gridCol w="792000">
                  <a:extLst>
                    <a:ext uri="{9D8B030D-6E8A-4147-A177-3AD203B41FA5}">
                      <a16:colId xmlns:a16="http://schemas.microsoft.com/office/drawing/2014/main" val="3483607235"/>
                    </a:ext>
                  </a:extLst>
                </a:gridCol>
                <a:gridCol w="792000">
                  <a:extLst>
                    <a:ext uri="{9D8B030D-6E8A-4147-A177-3AD203B41FA5}">
                      <a16:colId xmlns:a16="http://schemas.microsoft.com/office/drawing/2014/main" val="1057784816"/>
                    </a:ext>
                  </a:extLst>
                </a:gridCol>
                <a:gridCol w="792000">
                  <a:extLst>
                    <a:ext uri="{9D8B030D-6E8A-4147-A177-3AD203B41FA5}">
                      <a16:colId xmlns:a16="http://schemas.microsoft.com/office/drawing/2014/main" val="2513661225"/>
                    </a:ext>
                  </a:extLst>
                </a:gridCol>
                <a:gridCol w="792000">
                  <a:extLst>
                    <a:ext uri="{9D8B030D-6E8A-4147-A177-3AD203B41FA5}">
                      <a16:colId xmlns:a16="http://schemas.microsoft.com/office/drawing/2014/main" val="3312164532"/>
                    </a:ext>
                  </a:extLst>
                </a:gridCol>
                <a:gridCol w="792000">
                  <a:extLst>
                    <a:ext uri="{9D8B030D-6E8A-4147-A177-3AD203B41FA5}">
                      <a16:colId xmlns:a16="http://schemas.microsoft.com/office/drawing/2014/main" val="4034823442"/>
                    </a:ext>
                  </a:extLst>
                </a:gridCol>
                <a:gridCol w="792000">
                  <a:extLst>
                    <a:ext uri="{9D8B030D-6E8A-4147-A177-3AD203B41FA5}">
                      <a16:colId xmlns:a16="http://schemas.microsoft.com/office/drawing/2014/main" val="2872086897"/>
                    </a:ext>
                  </a:extLst>
                </a:gridCol>
                <a:gridCol w="792000">
                  <a:extLst>
                    <a:ext uri="{9D8B030D-6E8A-4147-A177-3AD203B41FA5}">
                      <a16:colId xmlns:a16="http://schemas.microsoft.com/office/drawing/2014/main" val="3636052394"/>
                    </a:ext>
                  </a:extLst>
                </a:gridCol>
                <a:gridCol w="792000">
                  <a:extLst>
                    <a:ext uri="{9D8B030D-6E8A-4147-A177-3AD203B41FA5}">
                      <a16:colId xmlns:a16="http://schemas.microsoft.com/office/drawing/2014/main" val="3115215517"/>
                    </a:ext>
                  </a:extLst>
                </a:gridCol>
                <a:gridCol w="792000">
                  <a:extLst>
                    <a:ext uri="{9D8B030D-6E8A-4147-A177-3AD203B41FA5}">
                      <a16:colId xmlns:a16="http://schemas.microsoft.com/office/drawing/2014/main" val="698416851"/>
                    </a:ext>
                  </a:extLst>
                </a:gridCol>
                <a:gridCol w="792000">
                  <a:extLst>
                    <a:ext uri="{9D8B030D-6E8A-4147-A177-3AD203B41FA5}">
                      <a16:colId xmlns:a16="http://schemas.microsoft.com/office/drawing/2014/main" val="3260831221"/>
                    </a:ext>
                  </a:extLst>
                </a:gridCol>
                <a:gridCol w="792000">
                  <a:extLst>
                    <a:ext uri="{9D8B030D-6E8A-4147-A177-3AD203B41FA5}">
                      <a16:colId xmlns:a16="http://schemas.microsoft.com/office/drawing/2014/main" val="1756733325"/>
                    </a:ext>
                  </a:extLst>
                </a:gridCol>
                <a:gridCol w="792000">
                  <a:extLst>
                    <a:ext uri="{9D8B030D-6E8A-4147-A177-3AD203B41FA5}">
                      <a16:colId xmlns:a16="http://schemas.microsoft.com/office/drawing/2014/main" val="2971870886"/>
                    </a:ext>
                  </a:extLst>
                </a:gridCol>
              </a:tblGrid>
              <a:tr h="214205">
                <a:tc>
                  <a:txBody>
                    <a:bodyPr/>
                    <a:lstStyle/>
                    <a:p>
                      <a:pPr algn="l" fontAlgn="b"/>
                      <a:r>
                        <a:rPr lang="fi-FI" sz="1100" b="0" i="0" u="none" strike="noStrike" dirty="0">
                          <a:solidFill>
                            <a:srgbClr val="000000"/>
                          </a:solidFill>
                          <a:effectLst/>
                          <a:latin typeface="Calibri" panose="020F0502020204030204" pitchFamily="34" charset="0"/>
                        </a:rPr>
                        <a:t>Kunta</a:t>
                      </a:r>
                    </a:p>
                  </a:txBody>
                  <a:tcPr marL="36000" marR="36000" marT="18000" marB="18000" anchor="b"/>
                </a:tc>
                <a:tc>
                  <a:txBody>
                    <a:bodyPr/>
                    <a:lstStyle/>
                    <a:p>
                      <a:pPr algn="r" fontAlgn="b"/>
                      <a:r>
                        <a:rPr lang="fi-FI" sz="1100" b="0" i="0" u="none" strike="noStrike" dirty="0">
                          <a:solidFill>
                            <a:srgbClr val="000000"/>
                          </a:solidFill>
                          <a:effectLst/>
                          <a:latin typeface="Calibri" panose="020F0502020204030204" pitchFamily="34" charset="0"/>
                        </a:rPr>
                        <a:t>Väestö </a:t>
                      </a:r>
                      <a:br>
                        <a:rPr lang="fi-FI" sz="1100" b="0" i="0" u="none" strike="noStrike" dirty="0">
                          <a:solidFill>
                            <a:srgbClr val="000000"/>
                          </a:solidFill>
                          <a:effectLst/>
                          <a:latin typeface="Calibri" panose="020F0502020204030204" pitchFamily="34" charset="0"/>
                        </a:rPr>
                      </a:br>
                      <a:r>
                        <a:rPr lang="fi-FI" sz="1100" b="0" i="0" u="none" strike="noStrike" dirty="0">
                          <a:solidFill>
                            <a:srgbClr val="000000"/>
                          </a:solidFill>
                          <a:effectLst/>
                          <a:latin typeface="Calibri" panose="020F0502020204030204" pitchFamily="34" charset="0"/>
                        </a:rPr>
                        <a:t>31.12.2022</a:t>
                      </a:r>
                    </a:p>
                  </a:txBody>
                  <a:tcPr marL="36000" marR="36000" marT="18000" marB="18000" anchor="b"/>
                </a:tc>
                <a:tc>
                  <a:txBody>
                    <a:bodyPr/>
                    <a:lstStyle/>
                    <a:p>
                      <a:pPr algn="r" fontAlgn="b"/>
                      <a:r>
                        <a:rPr lang="fi-FI" sz="1100" b="1" i="0" u="none" strike="noStrike" dirty="0">
                          <a:solidFill>
                            <a:srgbClr val="000000"/>
                          </a:solidFill>
                          <a:effectLst/>
                          <a:latin typeface="Calibri" panose="020F0502020204030204" pitchFamily="34" charset="0"/>
                        </a:rPr>
                        <a:t>Toiminta-</a:t>
                      </a:r>
                      <a:br>
                        <a:rPr lang="fi-FI" sz="1100" b="1" i="0" u="none" strike="noStrike" dirty="0">
                          <a:solidFill>
                            <a:srgbClr val="000000"/>
                          </a:solidFill>
                          <a:effectLst/>
                          <a:latin typeface="Calibri" panose="020F0502020204030204" pitchFamily="34" charset="0"/>
                        </a:rPr>
                      </a:br>
                      <a:r>
                        <a:rPr lang="fi-FI" sz="1100" b="1" i="0" u="none" strike="noStrike" dirty="0">
                          <a:solidFill>
                            <a:srgbClr val="000000"/>
                          </a:solidFill>
                          <a:effectLst/>
                          <a:latin typeface="Calibri" panose="020F0502020204030204" pitchFamily="34" charset="0"/>
                        </a:rPr>
                        <a:t>tulot </a:t>
                      </a:r>
                      <a:r>
                        <a:rPr lang="fi-FI" sz="1100" b="1" i="0" u="none" strike="noStrike" baseline="30000" dirty="0">
                          <a:solidFill>
                            <a:srgbClr val="000000"/>
                          </a:solidFill>
                          <a:effectLst/>
                          <a:latin typeface="Calibri" panose="020F0502020204030204" pitchFamily="34" charset="0"/>
                        </a:rPr>
                        <a:t>1)</a:t>
                      </a:r>
                      <a:endParaRPr lang="fi-FI" sz="1100" b="1" i="0" u="none" strike="noStrike" dirty="0">
                        <a:solidFill>
                          <a:srgbClr val="000000"/>
                        </a:solidFill>
                        <a:effectLst/>
                        <a:latin typeface="Calibri" panose="020F0502020204030204" pitchFamily="34" charset="0"/>
                      </a:endParaRPr>
                    </a:p>
                  </a:txBody>
                  <a:tcPr marL="36000" marR="36000" marT="18000" marB="18000" anchor="b"/>
                </a:tc>
                <a:tc>
                  <a:txBody>
                    <a:bodyPr/>
                    <a:lstStyle/>
                    <a:p>
                      <a:pPr algn="r" fontAlgn="b"/>
                      <a:r>
                        <a:rPr lang="fi-FI" sz="1100" b="0" i="1" u="none" strike="noStrike" dirty="0">
                          <a:solidFill>
                            <a:srgbClr val="000000"/>
                          </a:solidFill>
                          <a:effectLst/>
                          <a:latin typeface="Calibri" panose="020F0502020204030204" pitchFamily="34" charset="0"/>
                        </a:rPr>
                        <a:t>Valmistus </a:t>
                      </a:r>
                      <a:br>
                        <a:rPr lang="fi-FI" sz="1100" b="0" i="1" u="none" strike="noStrike" dirty="0">
                          <a:solidFill>
                            <a:srgbClr val="000000"/>
                          </a:solidFill>
                          <a:effectLst/>
                          <a:latin typeface="Calibri" panose="020F0502020204030204" pitchFamily="34" charset="0"/>
                        </a:rPr>
                      </a:br>
                      <a:r>
                        <a:rPr lang="fi-FI" sz="1100" b="0" i="1" u="none" strike="noStrike" dirty="0">
                          <a:solidFill>
                            <a:srgbClr val="000000"/>
                          </a:solidFill>
                          <a:effectLst/>
                          <a:latin typeface="Calibri" panose="020F0502020204030204" pitchFamily="34" charset="0"/>
                        </a:rPr>
                        <a:t>omaan </a:t>
                      </a:r>
                      <a:br>
                        <a:rPr lang="fi-FI" sz="1100" b="0" i="1" u="none" strike="noStrike" dirty="0">
                          <a:solidFill>
                            <a:srgbClr val="000000"/>
                          </a:solidFill>
                          <a:effectLst/>
                          <a:latin typeface="Calibri" panose="020F0502020204030204" pitchFamily="34" charset="0"/>
                        </a:rPr>
                      </a:br>
                      <a:r>
                        <a:rPr lang="fi-FI" sz="1100" b="0" i="1" u="none" strike="noStrike" dirty="0">
                          <a:solidFill>
                            <a:srgbClr val="000000"/>
                          </a:solidFill>
                          <a:effectLst/>
                          <a:latin typeface="Calibri" panose="020F0502020204030204" pitchFamily="34" charset="0"/>
                        </a:rPr>
                        <a:t>käyttöön</a:t>
                      </a:r>
                    </a:p>
                  </a:txBody>
                  <a:tcPr marL="36000" marR="36000" marT="18000" marB="18000" anchor="b"/>
                </a:tc>
                <a:tc>
                  <a:txBody>
                    <a:bodyPr/>
                    <a:lstStyle/>
                    <a:p>
                      <a:pPr algn="r" fontAlgn="b"/>
                      <a:r>
                        <a:rPr lang="fi-FI" sz="1100" b="1" i="0" u="none" strike="noStrike" dirty="0">
                          <a:solidFill>
                            <a:srgbClr val="000000"/>
                          </a:solidFill>
                          <a:effectLst/>
                          <a:latin typeface="Calibri" panose="020F0502020204030204" pitchFamily="34" charset="0"/>
                        </a:rPr>
                        <a:t>Toiminta-</a:t>
                      </a:r>
                      <a:br>
                        <a:rPr lang="fi-FI" sz="1100" b="1" i="0" u="none" strike="noStrike" dirty="0">
                          <a:solidFill>
                            <a:srgbClr val="000000"/>
                          </a:solidFill>
                          <a:effectLst/>
                          <a:latin typeface="Calibri" panose="020F0502020204030204" pitchFamily="34" charset="0"/>
                        </a:rPr>
                      </a:br>
                      <a:r>
                        <a:rPr lang="fi-FI" sz="1100" b="1" i="0" u="none" strike="noStrike" dirty="0">
                          <a:solidFill>
                            <a:srgbClr val="000000"/>
                          </a:solidFill>
                          <a:effectLst/>
                          <a:latin typeface="Calibri" panose="020F0502020204030204" pitchFamily="34" charset="0"/>
                        </a:rPr>
                        <a:t>menot</a:t>
                      </a:r>
                    </a:p>
                  </a:txBody>
                  <a:tcPr marL="36000" marR="36000" marT="18000" marB="18000" anchor="b"/>
                </a:tc>
                <a:tc>
                  <a:txBody>
                    <a:bodyPr/>
                    <a:lstStyle/>
                    <a:p>
                      <a:pPr algn="r" fontAlgn="b"/>
                      <a:r>
                        <a:rPr lang="fi-FI" sz="1100" b="0" i="1" u="none" strike="noStrike" dirty="0">
                          <a:solidFill>
                            <a:srgbClr val="000000"/>
                          </a:solidFill>
                          <a:effectLst/>
                          <a:latin typeface="Calibri" panose="020F0502020204030204" pitchFamily="34" charset="0"/>
                        </a:rPr>
                        <a:t>Henkilöstö-</a:t>
                      </a:r>
                      <a:br>
                        <a:rPr lang="fi-FI" sz="1100" b="0" i="1" u="none" strike="noStrike" dirty="0">
                          <a:solidFill>
                            <a:srgbClr val="000000"/>
                          </a:solidFill>
                          <a:effectLst/>
                          <a:latin typeface="Calibri" panose="020F0502020204030204" pitchFamily="34" charset="0"/>
                        </a:rPr>
                      </a:br>
                      <a:r>
                        <a:rPr lang="fi-FI" sz="1100" b="0" i="1" u="none" strike="noStrike" dirty="0">
                          <a:solidFill>
                            <a:srgbClr val="000000"/>
                          </a:solidFill>
                          <a:effectLst/>
                          <a:latin typeface="Calibri" panose="020F0502020204030204" pitchFamily="34" charset="0"/>
                        </a:rPr>
                        <a:t>menot</a:t>
                      </a:r>
                    </a:p>
                  </a:txBody>
                  <a:tcPr marL="36000" marR="36000" marT="18000" marB="18000" anchor="b"/>
                </a:tc>
                <a:tc>
                  <a:txBody>
                    <a:bodyPr/>
                    <a:lstStyle/>
                    <a:p>
                      <a:pPr algn="r" fontAlgn="b"/>
                      <a:r>
                        <a:rPr lang="fi-FI" sz="1100" b="0" i="1" u="none" strike="noStrike" dirty="0">
                          <a:solidFill>
                            <a:srgbClr val="000000"/>
                          </a:solidFill>
                          <a:effectLst/>
                          <a:latin typeface="Calibri" panose="020F0502020204030204" pitchFamily="34" charset="0"/>
                        </a:rPr>
                        <a:t>Palvelujen </a:t>
                      </a:r>
                      <a:br>
                        <a:rPr lang="fi-FI" sz="1100" b="0" i="1" u="none" strike="noStrike" dirty="0">
                          <a:solidFill>
                            <a:srgbClr val="000000"/>
                          </a:solidFill>
                          <a:effectLst/>
                          <a:latin typeface="Calibri" panose="020F0502020204030204" pitchFamily="34" charset="0"/>
                        </a:rPr>
                      </a:br>
                      <a:r>
                        <a:rPr lang="fi-FI" sz="1100" b="0" i="1" u="none" strike="noStrike" dirty="0">
                          <a:solidFill>
                            <a:srgbClr val="000000"/>
                          </a:solidFill>
                          <a:effectLst/>
                          <a:latin typeface="Calibri" panose="020F0502020204030204" pitchFamily="34" charset="0"/>
                        </a:rPr>
                        <a:t>ostot </a:t>
                      </a:r>
                    </a:p>
                  </a:txBody>
                  <a:tcPr marL="36000" marR="36000" marT="18000" marB="18000" anchor="b"/>
                </a:tc>
                <a:tc>
                  <a:txBody>
                    <a:bodyPr/>
                    <a:lstStyle/>
                    <a:p>
                      <a:pPr algn="r" fontAlgn="b"/>
                      <a:r>
                        <a:rPr lang="fi-FI" sz="1100" b="1" i="0" u="none" strike="noStrike" dirty="0">
                          <a:solidFill>
                            <a:srgbClr val="000000"/>
                          </a:solidFill>
                          <a:effectLst/>
                          <a:latin typeface="Calibri" panose="020F0502020204030204" pitchFamily="34" charset="0"/>
                        </a:rPr>
                        <a:t>Toiminta-</a:t>
                      </a:r>
                      <a:br>
                        <a:rPr lang="fi-FI" sz="1100" b="1" i="0" u="none" strike="noStrike" dirty="0">
                          <a:solidFill>
                            <a:srgbClr val="000000"/>
                          </a:solidFill>
                          <a:effectLst/>
                          <a:latin typeface="Calibri" panose="020F0502020204030204" pitchFamily="34" charset="0"/>
                        </a:rPr>
                      </a:br>
                      <a:r>
                        <a:rPr lang="fi-FI" sz="1100" b="1" i="0" u="none" strike="noStrike" dirty="0">
                          <a:solidFill>
                            <a:srgbClr val="000000"/>
                          </a:solidFill>
                          <a:effectLst/>
                          <a:latin typeface="Calibri" panose="020F0502020204030204" pitchFamily="34" charset="0"/>
                        </a:rPr>
                        <a:t>kate</a:t>
                      </a:r>
                    </a:p>
                  </a:txBody>
                  <a:tcPr marL="36000" marR="36000" marT="18000" marB="18000" anchor="b"/>
                </a:tc>
                <a:tc>
                  <a:txBody>
                    <a:bodyPr/>
                    <a:lstStyle/>
                    <a:p>
                      <a:pPr algn="r" fontAlgn="b"/>
                      <a:r>
                        <a:rPr lang="fi-FI" sz="1100" b="1" i="0" u="none" strike="noStrike" dirty="0">
                          <a:solidFill>
                            <a:srgbClr val="000000"/>
                          </a:solidFill>
                          <a:effectLst/>
                          <a:latin typeface="Calibri" panose="020F0502020204030204" pitchFamily="34" charset="0"/>
                        </a:rPr>
                        <a:t>Verotulot </a:t>
                      </a:r>
                      <a:br>
                        <a:rPr lang="fi-FI" sz="1100" b="1" i="0" u="none" strike="noStrike" dirty="0">
                          <a:solidFill>
                            <a:srgbClr val="000000"/>
                          </a:solidFill>
                          <a:effectLst/>
                          <a:latin typeface="Calibri" panose="020F0502020204030204" pitchFamily="34" charset="0"/>
                        </a:rPr>
                      </a:br>
                      <a:r>
                        <a:rPr lang="fi-FI" sz="1100" b="1" i="0" u="none" strike="noStrike" dirty="0">
                          <a:solidFill>
                            <a:srgbClr val="000000"/>
                          </a:solidFill>
                          <a:effectLst/>
                          <a:latin typeface="Calibri" panose="020F0502020204030204" pitchFamily="34" charset="0"/>
                        </a:rPr>
                        <a:t>yhteensä</a:t>
                      </a:r>
                    </a:p>
                  </a:txBody>
                  <a:tcPr marL="36000" marR="36000" marT="18000" marB="18000" anchor="b"/>
                </a:tc>
                <a:tc>
                  <a:txBody>
                    <a:bodyPr/>
                    <a:lstStyle/>
                    <a:p>
                      <a:pPr algn="r" fontAlgn="b"/>
                      <a:r>
                        <a:rPr lang="fi-FI" sz="1100" b="0" i="1" u="none" strike="noStrike" dirty="0">
                          <a:solidFill>
                            <a:srgbClr val="000000"/>
                          </a:solidFill>
                          <a:effectLst/>
                          <a:latin typeface="Calibri" panose="020F0502020204030204" pitchFamily="34" charset="0"/>
                        </a:rPr>
                        <a:t>Kunnallis-</a:t>
                      </a:r>
                      <a:br>
                        <a:rPr lang="fi-FI" sz="1100" b="0" i="1" u="none" strike="noStrike" dirty="0">
                          <a:solidFill>
                            <a:srgbClr val="000000"/>
                          </a:solidFill>
                          <a:effectLst/>
                          <a:latin typeface="Calibri" panose="020F0502020204030204" pitchFamily="34" charset="0"/>
                        </a:rPr>
                      </a:br>
                      <a:r>
                        <a:rPr lang="fi-FI" sz="1100" b="0" i="1" u="none" strike="noStrike" dirty="0">
                          <a:solidFill>
                            <a:srgbClr val="000000"/>
                          </a:solidFill>
                          <a:effectLst/>
                          <a:latin typeface="Calibri" panose="020F0502020204030204" pitchFamily="34" charset="0"/>
                        </a:rPr>
                        <a:t>vero</a:t>
                      </a:r>
                    </a:p>
                  </a:txBody>
                  <a:tcPr marL="36000" marR="36000" marT="18000" marB="18000" anchor="b"/>
                </a:tc>
                <a:tc>
                  <a:txBody>
                    <a:bodyPr/>
                    <a:lstStyle/>
                    <a:p>
                      <a:pPr algn="r" fontAlgn="b"/>
                      <a:r>
                        <a:rPr lang="fi-FI" sz="1100" b="0" i="1" u="none" strike="noStrike" dirty="0">
                          <a:solidFill>
                            <a:srgbClr val="000000"/>
                          </a:solidFill>
                          <a:effectLst/>
                          <a:latin typeface="Calibri" panose="020F0502020204030204" pitchFamily="34" charset="0"/>
                        </a:rPr>
                        <a:t>Kiinteistö-</a:t>
                      </a:r>
                      <a:br>
                        <a:rPr lang="fi-FI" sz="1100" b="0" i="1" u="none" strike="noStrike" dirty="0">
                          <a:solidFill>
                            <a:srgbClr val="000000"/>
                          </a:solidFill>
                          <a:effectLst/>
                          <a:latin typeface="Calibri" panose="020F0502020204030204" pitchFamily="34" charset="0"/>
                        </a:rPr>
                      </a:br>
                      <a:r>
                        <a:rPr lang="fi-FI" sz="1100" b="0" i="1" u="none" strike="noStrike" dirty="0">
                          <a:solidFill>
                            <a:srgbClr val="000000"/>
                          </a:solidFill>
                          <a:effectLst/>
                          <a:latin typeface="Calibri" panose="020F0502020204030204" pitchFamily="34" charset="0"/>
                        </a:rPr>
                        <a:t>vero</a:t>
                      </a:r>
                    </a:p>
                  </a:txBody>
                  <a:tcPr marL="36000" marR="36000" marT="18000" marB="18000" anchor="b"/>
                </a:tc>
                <a:tc>
                  <a:txBody>
                    <a:bodyPr/>
                    <a:lstStyle/>
                    <a:p>
                      <a:pPr algn="r" fontAlgn="b"/>
                      <a:r>
                        <a:rPr lang="fi-FI" sz="1100" b="0" i="1" u="none" strike="noStrike" dirty="0">
                          <a:solidFill>
                            <a:srgbClr val="000000"/>
                          </a:solidFill>
                          <a:effectLst/>
                          <a:latin typeface="Calibri" panose="020F0502020204030204" pitchFamily="34" charset="0"/>
                        </a:rPr>
                        <a:t>Yhteisö-</a:t>
                      </a:r>
                      <a:br>
                        <a:rPr lang="fi-FI" sz="1100" b="0" i="1" u="none" strike="noStrike" dirty="0">
                          <a:solidFill>
                            <a:srgbClr val="000000"/>
                          </a:solidFill>
                          <a:effectLst/>
                          <a:latin typeface="Calibri" panose="020F0502020204030204" pitchFamily="34" charset="0"/>
                        </a:rPr>
                      </a:br>
                      <a:r>
                        <a:rPr lang="fi-FI" sz="1100" b="0" i="1" u="none" strike="noStrike" dirty="0">
                          <a:solidFill>
                            <a:srgbClr val="000000"/>
                          </a:solidFill>
                          <a:effectLst/>
                          <a:latin typeface="Calibri" panose="020F0502020204030204" pitchFamily="34" charset="0"/>
                        </a:rPr>
                        <a:t>vero</a:t>
                      </a:r>
                    </a:p>
                  </a:txBody>
                  <a:tcPr marL="36000" marR="36000" marT="18000" marB="18000" anchor="b"/>
                </a:tc>
                <a:tc>
                  <a:txBody>
                    <a:bodyPr/>
                    <a:lstStyle/>
                    <a:p>
                      <a:pPr algn="r" fontAlgn="b"/>
                      <a:r>
                        <a:rPr lang="fi-FI" sz="1100" b="1" i="0" u="none" strike="noStrike" dirty="0">
                          <a:solidFill>
                            <a:srgbClr val="000000"/>
                          </a:solidFill>
                          <a:effectLst/>
                          <a:latin typeface="Calibri" panose="020F0502020204030204" pitchFamily="34" charset="0"/>
                        </a:rPr>
                        <a:t>Valtion-</a:t>
                      </a:r>
                      <a:br>
                        <a:rPr lang="fi-FI" sz="1100" b="1" i="0" u="none" strike="noStrike" dirty="0">
                          <a:solidFill>
                            <a:srgbClr val="000000"/>
                          </a:solidFill>
                          <a:effectLst/>
                          <a:latin typeface="Calibri" panose="020F0502020204030204" pitchFamily="34" charset="0"/>
                        </a:rPr>
                      </a:br>
                      <a:r>
                        <a:rPr lang="fi-FI" sz="1100" b="1" i="0" u="none" strike="noStrike" dirty="0">
                          <a:solidFill>
                            <a:srgbClr val="000000"/>
                          </a:solidFill>
                          <a:effectLst/>
                          <a:latin typeface="Calibri" panose="020F0502020204030204" pitchFamily="34" charset="0"/>
                        </a:rPr>
                        <a:t>osuudet </a:t>
                      </a:r>
                      <a:br>
                        <a:rPr lang="fi-FI" sz="1100" b="1" i="0" u="none" strike="noStrike" dirty="0">
                          <a:solidFill>
                            <a:srgbClr val="000000"/>
                          </a:solidFill>
                          <a:effectLst/>
                          <a:latin typeface="Calibri" panose="020F0502020204030204" pitchFamily="34" charset="0"/>
                        </a:rPr>
                      </a:br>
                      <a:r>
                        <a:rPr lang="fi-FI" sz="1100" b="1" i="0" u="none" strike="noStrike" dirty="0">
                          <a:solidFill>
                            <a:srgbClr val="000000"/>
                          </a:solidFill>
                          <a:effectLst/>
                          <a:latin typeface="Calibri" panose="020F0502020204030204" pitchFamily="34" charset="0"/>
                        </a:rPr>
                        <a:t>yhteensä </a:t>
                      </a:r>
                      <a:r>
                        <a:rPr lang="fi-FI" sz="1100" b="1" i="0" u="none" strike="noStrike" baseline="30000" dirty="0">
                          <a:solidFill>
                            <a:srgbClr val="000000"/>
                          </a:solidFill>
                          <a:effectLst/>
                          <a:latin typeface="Calibri" panose="020F0502020204030204" pitchFamily="34" charset="0"/>
                        </a:rPr>
                        <a:t>2)</a:t>
                      </a:r>
                      <a:endParaRPr lang="fi-FI" sz="1100" b="1" i="0" u="none" strike="noStrike" dirty="0">
                        <a:solidFill>
                          <a:srgbClr val="000000"/>
                        </a:solidFill>
                        <a:effectLst/>
                        <a:latin typeface="Calibri" panose="020F0502020204030204" pitchFamily="34" charset="0"/>
                      </a:endParaRPr>
                    </a:p>
                  </a:txBody>
                  <a:tcPr marL="36000" marR="36000" marT="18000" marB="18000" anchor="b"/>
                </a:tc>
                <a:tc>
                  <a:txBody>
                    <a:bodyPr/>
                    <a:lstStyle/>
                    <a:p>
                      <a:pPr algn="r" fontAlgn="b"/>
                      <a:r>
                        <a:rPr lang="fi-FI" sz="1100" b="1" i="0" u="none" strike="noStrike" dirty="0">
                          <a:solidFill>
                            <a:srgbClr val="000000"/>
                          </a:solidFill>
                          <a:effectLst/>
                          <a:latin typeface="Calibri" panose="020F0502020204030204" pitchFamily="34" charset="0"/>
                        </a:rPr>
                        <a:t>Käyttötulot </a:t>
                      </a:r>
                      <a:br>
                        <a:rPr lang="fi-FI" sz="1100" b="1" i="0" u="none" strike="noStrike" dirty="0">
                          <a:solidFill>
                            <a:srgbClr val="000000"/>
                          </a:solidFill>
                          <a:effectLst/>
                          <a:latin typeface="Calibri" panose="020F0502020204030204" pitchFamily="34" charset="0"/>
                        </a:rPr>
                      </a:br>
                      <a:r>
                        <a:rPr lang="fi-FI" sz="1100" b="1" i="0" u="none" strike="noStrike" dirty="0">
                          <a:solidFill>
                            <a:srgbClr val="000000"/>
                          </a:solidFill>
                          <a:effectLst/>
                          <a:latin typeface="Calibri" panose="020F0502020204030204" pitchFamily="34" charset="0"/>
                        </a:rPr>
                        <a:t>yhteensä</a:t>
                      </a:r>
                      <a:r>
                        <a:rPr lang="fi-FI" sz="1100" b="1" i="0" u="none" strike="noStrike" baseline="30000" dirty="0">
                          <a:solidFill>
                            <a:srgbClr val="000000"/>
                          </a:solidFill>
                          <a:effectLst/>
                          <a:latin typeface="Calibri" panose="020F0502020204030204" pitchFamily="34" charset="0"/>
                        </a:rPr>
                        <a:t> 3)</a:t>
                      </a:r>
                      <a:endParaRPr lang="fi-FI" sz="1100" b="1" i="0" u="none" strike="noStrike" dirty="0">
                        <a:solidFill>
                          <a:srgbClr val="000000"/>
                        </a:solidFill>
                        <a:effectLst/>
                        <a:latin typeface="Calibri" panose="020F0502020204030204" pitchFamily="34" charset="0"/>
                      </a:endParaRPr>
                    </a:p>
                  </a:txBody>
                  <a:tcPr marL="36000" marR="36000" marT="18000" marB="18000" anchor="b"/>
                </a:tc>
                <a:extLst>
                  <a:ext uri="{0D108BD9-81ED-4DB2-BD59-A6C34878D82A}">
                    <a16:rowId xmlns:a16="http://schemas.microsoft.com/office/drawing/2014/main" val="314199373"/>
                  </a:ext>
                </a:extLst>
              </a:tr>
              <a:tr h="216000">
                <a:tc>
                  <a:txBody>
                    <a:bodyPr/>
                    <a:lstStyle/>
                    <a:p>
                      <a:pPr algn="l" fontAlgn="b"/>
                      <a:r>
                        <a:rPr lang="fi-FI" sz="1100" b="0" i="0" u="none" strike="noStrike" dirty="0">
                          <a:solidFill>
                            <a:srgbClr val="000000"/>
                          </a:solidFill>
                          <a:effectLst/>
                          <a:latin typeface="Calibri" panose="020F0502020204030204" pitchFamily="34" charset="0"/>
                        </a:rPr>
                        <a:t>Iisalmi</a:t>
                      </a:r>
                    </a:p>
                  </a:txBody>
                  <a:tcPr marL="36000" marR="36000" marT="18000" marB="18000" anchor="b"/>
                </a:tc>
                <a:tc>
                  <a:txBody>
                    <a:bodyPr/>
                    <a:lstStyle/>
                    <a:p>
                      <a:pPr algn="r" fontAlgn="b"/>
                      <a:r>
                        <a:rPr lang="fi-FI" sz="1100" b="0" i="0" u="none" strike="noStrike" dirty="0">
                          <a:solidFill>
                            <a:srgbClr val="000000"/>
                          </a:solidFill>
                          <a:effectLst/>
                          <a:latin typeface="Calibri" panose="020F0502020204030204" pitchFamily="34" charset="0"/>
                        </a:rPr>
                        <a:t>20 801</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41 517</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14</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94 707</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52 562</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25 069</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53 190</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44 896</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33 351</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5 892</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5 653</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23 274</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109 687</a:t>
                      </a:r>
                    </a:p>
                  </a:txBody>
                  <a:tcPr marL="36000" marR="36000" marT="18000" marB="18000" anchor="b"/>
                </a:tc>
                <a:extLst>
                  <a:ext uri="{0D108BD9-81ED-4DB2-BD59-A6C34878D82A}">
                    <a16:rowId xmlns:a16="http://schemas.microsoft.com/office/drawing/2014/main" val="437490672"/>
                  </a:ext>
                </a:extLst>
              </a:tr>
              <a:tr h="216000">
                <a:tc>
                  <a:txBody>
                    <a:bodyPr/>
                    <a:lstStyle/>
                    <a:p>
                      <a:pPr algn="l" fontAlgn="b"/>
                      <a:r>
                        <a:rPr lang="fi-FI" sz="1100" b="0" i="0" u="none" strike="noStrike" dirty="0">
                          <a:solidFill>
                            <a:srgbClr val="000000"/>
                          </a:solidFill>
                          <a:effectLst/>
                          <a:latin typeface="Calibri" panose="020F0502020204030204" pitchFamily="34" charset="0"/>
                        </a:rPr>
                        <a:t>Joroinen</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4 540</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3 726</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0</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14 728</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8 515</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3 274</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11 002</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10 616</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7 985</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1 227</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1 405</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2 635</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16 977</a:t>
                      </a:r>
                    </a:p>
                  </a:txBody>
                  <a:tcPr marL="36000" marR="36000" marT="18000" marB="18000" anchor="b"/>
                </a:tc>
                <a:extLst>
                  <a:ext uri="{0D108BD9-81ED-4DB2-BD59-A6C34878D82A}">
                    <a16:rowId xmlns:a16="http://schemas.microsoft.com/office/drawing/2014/main" val="3225111538"/>
                  </a:ext>
                </a:extLst>
              </a:tr>
              <a:tr h="216000">
                <a:tc>
                  <a:txBody>
                    <a:bodyPr/>
                    <a:lstStyle/>
                    <a:p>
                      <a:pPr algn="l" fontAlgn="b"/>
                      <a:r>
                        <a:rPr lang="fi-FI" sz="1100" b="0" i="0" u="none" strike="noStrike">
                          <a:solidFill>
                            <a:srgbClr val="000000"/>
                          </a:solidFill>
                          <a:effectLst/>
                          <a:latin typeface="Calibri" panose="020F0502020204030204" pitchFamily="34" charset="0"/>
                        </a:rPr>
                        <a:t>Kaavi</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2 689</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1 890</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0</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8 375</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3 358</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3 577</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6 485</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6 266</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3 823</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1 259</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1 184</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275</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8 431</a:t>
                      </a:r>
                    </a:p>
                  </a:txBody>
                  <a:tcPr marL="36000" marR="36000" marT="18000" marB="18000" anchor="b"/>
                </a:tc>
                <a:extLst>
                  <a:ext uri="{0D108BD9-81ED-4DB2-BD59-A6C34878D82A}">
                    <a16:rowId xmlns:a16="http://schemas.microsoft.com/office/drawing/2014/main" val="2528250241"/>
                  </a:ext>
                </a:extLst>
              </a:tr>
              <a:tr h="216000">
                <a:tc>
                  <a:txBody>
                    <a:bodyPr/>
                    <a:lstStyle/>
                    <a:p>
                      <a:pPr algn="l" fontAlgn="b"/>
                      <a:r>
                        <a:rPr lang="fi-FI" sz="1100" b="0" i="0" u="none" strike="noStrike">
                          <a:solidFill>
                            <a:srgbClr val="000000"/>
                          </a:solidFill>
                          <a:effectLst/>
                          <a:latin typeface="Calibri" panose="020F0502020204030204" pitchFamily="34" charset="0"/>
                        </a:rPr>
                        <a:t>Keitele</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2 029</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2 023</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0</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7 572</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3 201</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3 682</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5 549</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4 841</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2 752</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603</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1 486</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628</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7 492</a:t>
                      </a:r>
                    </a:p>
                  </a:txBody>
                  <a:tcPr marL="36000" marR="36000" marT="18000" marB="18000" anchor="b"/>
                </a:tc>
                <a:extLst>
                  <a:ext uri="{0D108BD9-81ED-4DB2-BD59-A6C34878D82A}">
                    <a16:rowId xmlns:a16="http://schemas.microsoft.com/office/drawing/2014/main" val="4139984260"/>
                  </a:ext>
                </a:extLst>
              </a:tr>
              <a:tr h="216000">
                <a:tc>
                  <a:txBody>
                    <a:bodyPr/>
                    <a:lstStyle/>
                    <a:p>
                      <a:pPr algn="l" fontAlgn="b"/>
                      <a:r>
                        <a:rPr lang="fi-FI" sz="1100" b="0" i="0" u="none" strike="noStrike">
                          <a:solidFill>
                            <a:srgbClr val="000000"/>
                          </a:solidFill>
                          <a:effectLst/>
                          <a:latin typeface="Calibri" panose="020F0502020204030204" pitchFamily="34" charset="0"/>
                        </a:rPr>
                        <a:t>Kiuruvesi</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7 597</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6 879</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39</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22 225</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14 097</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8 128</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20 957</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14 759</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11 276</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1 608</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1 875</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9 840</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31 478</a:t>
                      </a:r>
                    </a:p>
                  </a:txBody>
                  <a:tcPr marL="36000" marR="36000" marT="18000" marB="18000" anchor="b"/>
                </a:tc>
                <a:extLst>
                  <a:ext uri="{0D108BD9-81ED-4DB2-BD59-A6C34878D82A}">
                    <a16:rowId xmlns:a16="http://schemas.microsoft.com/office/drawing/2014/main" val="3008490295"/>
                  </a:ext>
                </a:extLst>
              </a:tr>
              <a:tr h="216000">
                <a:tc>
                  <a:txBody>
                    <a:bodyPr/>
                    <a:lstStyle/>
                    <a:p>
                      <a:pPr algn="l" fontAlgn="b"/>
                      <a:r>
                        <a:rPr lang="fi-FI" sz="1100" b="0" i="0" u="none" strike="noStrike">
                          <a:solidFill>
                            <a:srgbClr val="000000"/>
                          </a:solidFill>
                          <a:effectLst/>
                          <a:latin typeface="Calibri" panose="020F0502020204030204" pitchFamily="34" charset="0"/>
                        </a:rPr>
                        <a:t>Kuopio</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122 594</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112 405</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880</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408 696</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199 127</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138 350</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296 291</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308 069</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227 779</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50 445</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29 844</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40 061</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460 535</a:t>
                      </a:r>
                    </a:p>
                  </a:txBody>
                  <a:tcPr marL="36000" marR="36000" marT="18000" marB="18000" anchor="b"/>
                </a:tc>
                <a:extLst>
                  <a:ext uri="{0D108BD9-81ED-4DB2-BD59-A6C34878D82A}">
                    <a16:rowId xmlns:a16="http://schemas.microsoft.com/office/drawing/2014/main" val="4287412833"/>
                  </a:ext>
                </a:extLst>
              </a:tr>
              <a:tr h="216000">
                <a:tc>
                  <a:txBody>
                    <a:bodyPr/>
                    <a:lstStyle/>
                    <a:p>
                      <a:pPr algn="l" fontAlgn="b"/>
                      <a:r>
                        <a:rPr lang="fi-FI" sz="1100" b="0" i="0" u="none" strike="noStrike">
                          <a:solidFill>
                            <a:srgbClr val="000000"/>
                          </a:solidFill>
                          <a:effectLst/>
                          <a:latin typeface="Calibri" panose="020F0502020204030204" pitchFamily="34" charset="0"/>
                        </a:rPr>
                        <a:t>Lapinlahti</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9 099</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6 578</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0</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28 402</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15 718</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7 607</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21 824</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18 047</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14 000</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2 309</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1 738</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7 863</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32 488</a:t>
                      </a:r>
                    </a:p>
                  </a:txBody>
                  <a:tcPr marL="36000" marR="36000" marT="18000" marB="18000" anchor="b"/>
                </a:tc>
                <a:extLst>
                  <a:ext uri="{0D108BD9-81ED-4DB2-BD59-A6C34878D82A}">
                    <a16:rowId xmlns:a16="http://schemas.microsoft.com/office/drawing/2014/main" val="455306341"/>
                  </a:ext>
                </a:extLst>
              </a:tr>
              <a:tr h="216000">
                <a:tc>
                  <a:txBody>
                    <a:bodyPr/>
                    <a:lstStyle/>
                    <a:p>
                      <a:pPr algn="l" fontAlgn="b"/>
                      <a:r>
                        <a:rPr lang="fi-FI" sz="1100" b="0" i="0" u="none" strike="noStrike">
                          <a:solidFill>
                            <a:srgbClr val="000000"/>
                          </a:solidFill>
                          <a:effectLst/>
                          <a:latin typeface="Calibri" panose="020F0502020204030204" pitchFamily="34" charset="0"/>
                        </a:rPr>
                        <a:t>Leppävirta</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9 177</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8 296</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0</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29 048</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15 669</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7 734</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20 753</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21 323</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15 756</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2 936</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2 631</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5 455</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35 074</a:t>
                      </a:r>
                    </a:p>
                  </a:txBody>
                  <a:tcPr marL="36000" marR="36000" marT="18000" marB="18000" anchor="b"/>
                </a:tc>
                <a:extLst>
                  <a:ext uri="{0D108BD9-81ED-4DB2-BD59-A6C34878D82A}">
                    <a16:rowId xmlns:a16="http://schemas.microsoft.com/office/drawing/2014/main" val="1261528087"/>
                  </a:ext>
                </a:extLst>
              </a:tr>
              <a:tr h="216000">
                <a:tc>
                  <a:txBody>
                    <a:bodyPr/>
                    <a:lstStyle/>
                    <a:p>
                      <a:pPr algn="l" fontAlgn="b"/>
                      <a:r>
                        <a:rPr lang="fi-FI" sz="1100" b="0" i="0" u="none" strike="noStrike" dirty="0">
                          <a:solidFill>
                            <a:srgbClr val="000000"/>
                          </a:solidFill>
                          <a:effectLst/>
                          <a:latin typeface="Calibri" panose="020F0502020204030204" pitchFamily="34" charset="0"/>
                        </a:rPr>
                        <a:t>Pielavesi</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4 140</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4 318</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0</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16 097</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8 029</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5 086</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11 779</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8 128</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5 457</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1 227</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1 443</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5 460</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17 906</a:t>
                      </a:r>
                    </a:p>
                  </a:txBody>
                  <a:tcPr marL="36000" marR="36000" marT="18000" marB="18000" anchor="b"/>
                </a:tc>
                <a:extLst>
                  <a:ext uri="{0D108BD9-81ED-4DB2-BD59-A6C34878D82A}">
                    <a16:rowId xmlns:a16="http://schemas.microsoft.com/office/drawing/2014/main" val="1005159816"/>
                  </a:ext>
                </a:extLst>
              </a:tr>
              <a:tr h="216000">
                <a:tc>
                  <a:txBody>
                    <a:bodyPr/>
                    <a:lstStyle/>
                    <a:p>
                      <a:pPr algn="l" fontAlgn="b"/>
                      <a:r>
                        <a:rPr lang="fi-FI" sz="1100" b="0" i="0" u="none" strike="noStrike">
                          <a:solidFill>
                            <a:srgbClr val="000000"/>
                          </a:solidFill>
                          <a:effectLst/>
                          <a:latin typeface="Calibri" panose="020F0502020204030204" pitchFamily="34" charset="0"/>
                        </a:rPr>
                        <a:t>Rautalampi</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2 964</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2 673</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0</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11 627</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6 206</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3 204</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8 954</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7 127</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5 069</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1 320</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737</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1 971</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11 771</a:t>
                      </a:r>
                    </a:p>
                  </a:txBody>
                  <a:tcPr marL="36000" marR="36000" marT="18000" marB="18000" anchor="b"/>
                </a:tc>
                <a:extLst>
                  <a:ext uri="{0D108BD9-81ED-4DB2-BD59-A6C34878D82A}">
                    <a16:rowId xmlns:a16="http://schemas.microsoft.com/office/drawing/2014/main" val="2432361618"/>
                  </a:ext>
                </a:extLst>
              </a:tr>
              <a:tr h="216000">
                <a:tc>
                  <a:txBody>
                    <a:bodyPr/>
                    <a:lstStyle/>
                    <a:p>
                      <a:pPr algn="l" fontAlgn="b"/>
                      <a:r>
                        <a:rPr lang="fi-FI" sz="1100" b="0" i="0" u="none" strike="noStrike">
                          <a:solidFill>
                            <a:srgbClr val="000000"/>
                          </a:solidFill>
                          <a:effectLst/>
                          <a:latin typeface="Calibri" panose="020F0502020204030204" pitchFamily="34" charset="0"/>
                        </a:rPr>
                        <a:t>Rautavaara</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1 477</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2 772</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0</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6 977</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3 470</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2 271</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4 204</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3 770</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1 999</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486</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1 285</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928</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7 470</a:t>
                      </a:r>
                    </a:p>
                  </a:txBody>
                  <a:tcPr marL="36000" marR="36000" marT="18000" marB="18000" anchor="b"/>
                </a:tc>
                <a:extLst>
                  <a:ext uri="{0D108BD9-81ED-4DB2-BD59-A6C34878D82A}">
                    <a16:rowId xmlns:a16="http://schemas.microsoft.com/office/drawing/2014/main" val="3756294331"/>
                  </a:ext>
                </a:extLst>
              </a:tr>
              <a:tr h="216000">
                <a:tc>
                  <a:txBody>
                    <a:bodyPr/>
                    <a:lstStyle/>
                    <a:p>
                      <a:pPr algn="l" fontAlgn="b"/>
                      <a:r>
                        <a:rPr lang="fi-FI" sz="1100" b="0" i="0" u="none" strike="noStrike">
                          <a:solidFill>
                            <a:srgbClr val="000000"/>
                          </a:solidFill>
                          <a:effectLst/>
                          <a:latin typeface="Calibri" panose="020F0502020204030204" pitchFamily="34" charset="0"/>
                        </a:rPr>
                        <a:t>Siilinjärvi</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21 232</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15 909</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111</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78 397</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42 207</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17 835</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62 489</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59 031</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46 101</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6 767</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6 163</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11 096</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86 035</a:t>
                      </a:r>
                    </a:p>
                  </a:txBody>
                  <a:tcPr marL="36000" marR="36000" marT="18000" marB="18000" anchor="b"/>
                </a:tc>
                <a:extLst>
                  <a:ext uri="{0D108BD9-81ED-4DB2-BD59-A6C34878D82A}">
                    <a16:rowId xmlns:a16="http://schemas.microsoft.com/office/drawing/2014/main" val="3736994870"/>
                  </a:ext>
                </a:extLst>
              </a:tr>
              <a:tr h="216000">
                <a:tc>
                  <a:txBody>
                    <a:bodyPr/>
                    <a:lstStyle/>
                    <a:p>
                      <a:pPr algn="l" fontAlgn="b"/>
                      <a:r>
                        <a:rPr lang="fi-FI" sz="1100" b="0" i="0" u="none" strike="noStrike">
                          <a:solidFill>
                            <a:srgbClr val="000000"/>
                          </a:solidFill>
                          <a:effectLst/>
                          <a:latin typeface="Calibri" panose="020F0502020204030204" pitchFamily="34" charset="0"/>
                        </a:rPr>
                        <a:t>Sonkajärvi</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3 672</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3 695</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18</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14 151</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7 077</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7 074</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10 455</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8 100</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5 261</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1 035</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1 804</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4 462</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16 257</a:t>
                      </a:r>
                    </a:p>
                  </a:txBody>
                  <a:tcPr marL="36000" marR="36000" marT="18000" marB="18000" anchor="b"/>
                </a:tc>
                <a:extLst>
                  <a:ext uri="{0D108BD9-81ED-4DB2-BD59-A6C34878D82A}">
                    <a16:rowId xmlns:a16="http://schemas.microsoft.com/office/drawing/2014/main" val="3750553939"/>
                  </a:ext>
                </a:extLst>
              </a:tr>
              <a:tr h="216000">
                <a:tc>
                  <a:txBody>
                    <a:bodyPr/>
                    <a:lstStyle/>
                    <a:p>
                      <a:pPr algn="l" fontAlgn="b"/>
                      <a:r>
                        <a:rPr lang="fi-FI" sz="1100" b="0" i="0" u="none" strike="noStrike">
                          <a:solidFill>
                            <a:srgbClr val="000000"/>
                          </a:solidFill>
                          <a:effectLst/>
                          <a:latin typeface="Calibri" panose="020F0502020204030204" pitchFamily="34" charset="0"/>
                        </a:rPr>
                        <a:t>Suonenjoki</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6 763</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6 103</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90</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24 947</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13 408</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6 270</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18 844</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15 869</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11 263</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2 006</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2 600</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5 171</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27 143</a:t>
                      </a:r>
                    </a:p>
                  </a:txBody>
                  <a:tcPr marL="36000" marR="36000" marT="18000" marB="18000" anchor="b"/>
                </a:tc>
                <a:extLst>
                  <a:ext uri="{0D108BD9-81ED-4DB2-BD59-A6C34878D82A}">
                    <a16:rowId xmlns:a16="http://schemas.microsoft.com/office/drawing/2014/main" val="2899806150"/>
                  </a:ext>
                </a:extLst>
              </a:tr>
              <a:tr h="216000">
                <a:tc>
                  <a:txBody>
                    <a:bodyPr/>
                    <a:lstStyle/>
                    <a:p>
                      <a:pPr algn="l" fontAlgn="b"/>
                      <a:r>
                        <a:rPr lang="fi-FI" sz="1100" b="0" i="0" u="none" strike="noStrike">
                          <a:solidFill>
                            <a:srgbClr val="000000"/>
                          </a:solidFill>
                          <a:effectLst/>
                          <a:latin typeface="Calibri" panose="020F0502020204030204" pitchFamily="34" charset="0"/>
                        </a:rPr>
                        <a:t>Tervo</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1 441</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2 587</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0</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6 336</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2 609</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2 196</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3 749</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3 013</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1 997</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605</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411</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530</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6 130</a:t>
                      </a:r>
                    </a:p>
                  </a:txBody>
                  <a:tcPr marL="36000" marR="36000" marT="18000" marB="18000" anchor="b"/>
                </a:tc>
                <a:extLst>
                  <a:ext uri="{0D108BD9-81ED-4DB2-BD59-A6C34878D82A}">
                    <a16:rowId xmlns:a16="http://schemas.microsoft.com/office/drawing/2014/main" val="161305396"/>
                  </a:ext>
                </a:extLst>
              </a:tr>
              <a:tr h="216000">
                <a:tc>
                  <a:txBody>
                    <a:bodyPr/>
                    <a:lstStyle/>
                    <a:p>
                      <a:pPr algn="l" fontAlgn="b"/>
                      <a:r>
                        <a:rPr lang="fi-FI" sz="1100" b="0" i="0" u="none" strike="noStrike">
                          <a:solidFill>
                            <a:srgbClr val="000000"/>
                          </a:solidFill>
                          <a:effectLst/>
                          <a:latin typeface="Calibri" panose="020F0502020204030204" pitchFamily="34" charset="0"/>
                        </a:rPr>
                        <a:t>Tuusniemi</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2 394</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3 205</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19</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8 878</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4 333</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3 005</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5 673</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5 349</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3 573</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1 022</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753</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-83</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8 471</a:t>
                      </a:r>
                    </a:p>
                  </a:txBody>
                  <a:tcPr marL="36000" marR="36000" marT="18000" marB="18000" anchor="b"/>
                </a:tc>
                <a:extLst>
                  <a:ext uri="{0D108BD9-81ED-4DB2-BD59-A6C34878D82A}">
                    <a16:rowId xmlns:a16="http://schemas.microsoft.com/office/drawing/2014/main" val="1743984363"/>
                  </a:ext>
                </a:extLst>
              </a:tr>
              <a:tr h="216000">
                <a:tc>
                  <a:txBody>
                    <a:bodyPr/>
                    <a:lstStyle/>
                    <a:p>
                      <a:pPr algn="l" fontAlgn="b"/>
                      <a:r>
                        <a:rPr lang="fi-FI" sz="1100" b="0" i="0" u="none" strike="noStrike">
                          <a:solidFill>
                            <a:srgbClr val="000000"/>
                          </a:solidFill>
                          <a:effectLst/>
                          <a:latin typeface="Calibri" panose="020F0502020204030204" pitchFamily="34" charset="0"/>
                        </a:rPr>
                        <a:t>Varkaus</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19 759</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17 608</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875</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66 226</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30 766</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21 867</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48 619</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47 563</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35 914</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7 228</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4 420</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7 496</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72 667</a:t>
                      </a:r>
                    </a:p>
                  </a:txBody>
                  <a:tcPr marL="36000" marR="36000" marT="18000" marB="18000" anchor="b"/>
                </a:tc>
                <a:extLst>
                  <a:ext uri="{0D108BD9-81ED-4DB2-BD59-A6C34878D82A}">
                    <a16:rowId xmlns:a16="http://schemas.microsoft.com/office/drawing/2014/main" val="2485195342"/>
                  </a:ext>
                </a:extLst>
              </a:tr>
              <a:tr h="216000">
                <a:tc>
                  <a:txBody>
                    <a:bodyPr/>
                    <a:lstStyle/>
                    <a:p>
                      <a:pPr algn="l" fontAlgn="b"/>
                      <a:r>
                        <a:rPr lang="fi-FI" sz="1100" b="0" i="0" u="none" strike="noStrike">
                          <a:solidFill>
                            <a:srgbClr val="000000"/>
                          </a:solidFill>
                          <a:effectLst/>
                          <a:latin typeface="Calibri" panose="020F0502020204030204" pitchFamily="34" charset="0"/>
                        </a:rPr>
                        <a:t>Vesanto</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1 894</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2 779</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0</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8 833</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3 582</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3 678</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6 054</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4 025</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2 704</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797</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524</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2 774</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9 578</a:t>
                      </a:r>
                    </a:p>
                  </a:txBody>
                  <a:tcPr marL="36000" marR="36000" marT="18000" marB="18000" anchor="b"/>
                </a:tc>
                <a:extLst>
                  <a:ext uri="{0D108BD9-81ED-4DB2-BD59-A6C34878D82A}">
                    <a16:rowId xmlns:a16="http://schemas.microsoft.com/office/drawing/2014/main" val="3570489955"/>
                  </a:ext>
                </a:extLst>
              </a:tr>
              <a:tr h="216000">
                <a:tc>
                  <a:txBody>
                    <a:bodyPr/>
                    <a:lstStyle/>
                    <a:p>
                      <a:pPr algn="l" fontAlgn="b"/>
                      <a:r>
                        <a:rPr lang="fi-FI" sz="1100" b="0" i="0" u="none" strike="noStrike">
                          <a:solidFill>
                            <a:srgbClr val="000000"/>
                          </a:solidFill>
                          <a:effectLst/>
                          <a:latin typeface="Calibri" panose="020F0502020204030204" pitchFamily="34" charset="0"/>
                        </a:rPr>
                        <a:t>Vieremä</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3 427</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1 819</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0</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12 359</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6 841</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3 387</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10 540</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9 133</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5 320</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1 086</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2 727</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4 132</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15 084</a:t>
                      </a:r>
                    </a:p>
                  </a:txBody>
                  <a:tcPr marL="36000" marR="36000" marT="18000" marB="18000" anchor="b"/>
                </a:tc>
                <a:extLst>
                  <a:ext uri="{0D108BD9-81ED-4DB2-BD59-A6C34878D82A}">
                    <a16:rowId xmlns:a16="http://schemas.microsoft.com/office/drawing/2014/main" val="389491602"/>
                  </a:ext>
                </a:extLst>
              </a:tr>
              <a:tr h="216000">
                <a:tc>
                  <a:txBody>
                    <a:bodyPr/>
                    <a:lstStyle/>
                    <a:p>
                      <a:pPr algn="l" fontAlgn="b"/>
                      <a:r>
                        <a:rPr lang="fi-FI" sz="1100" b="1" i="0" u="none" strike="noStrike" dirty="0">
                          <a:solidFill>
                            <a:srgbClr val="000000"/>
                          </a:solidFill>
                          <a:effectLst/>
                          <a:latin typeface="Calibri" panose="020F0502020204030204" pitchFamily="34" charset="0"/>
                        </a:rPr>
                        <a:t>Pohjois-Savo</a:t>
                      </a:r>
                    </a:p>
                  </a:txBody>
                  <a:tcPr marL="36000" marR="36000" marT="18000" marB="18000" anchor="b"/>
                </a:tc>
                <a:tc>
                  <a:txBody>
                    <a:bodyPr/>
                    <a:lstStyle/>
                    <a:p>
                      <a:pPr algn="r" fontAlgn="b"/>
                      <a:r>
                        <a:rPr lang="fi-FI" sz="1100" b="1" i="0" u="none" strike="noStrike">
                          <a:solidFill>
                            <a:srgbClr val="000000"/>
                          </a:solidFill>
                          <a:effectLst/>
                          <a:latin typeface="Calibri" panose="020F0502020204030204" pitchFamily="34" charset="0"/>
                        </a:rPr>
                        <a:t>247 689</a:t>
                      </a:r>
                    </a:p>
                  </a:txBody>
                  <a:tcPr marL="36000" marR="36000" marT="18000" marB="18000" anchor="b"/>
                </a:tc>
                <a:tc>
                  <a:txBody>
                    <a:bodyPr/>
                    <a:lstStyle/>
                    <a:p>
                      <a:pPr algn="r" fontAlgn="b"/>
                      <a:r>
                        <a:rPr lang="fi-FI" sz="1100" b="1" i="0" u="none" strike="noStrike">
                          <a:solidFill>
                            <a:srgbClr val="000000"/>
                          </a:solidFill>
                          <a:effectLst/>
                          <a:latin typeface="Calibri" panose="020F0502020204030204" pitchFamily="34" charset="0"/>
                        </a:rPr>
                        <a:t>246 781</a:t>
                      </a:r>
                    </a:p>
                  </a:txBody>
                  <a:tcPr marL="36000" marR="36000" marT="18000" marB="18000" anchor="b"/>
                </a:tc>
                <a:tc>
                  <a:txBody>
                    <a:bodyPr/>
                    <a:lstStyle/>
                    <a:p>
                      <a:pPr algn="r" fontAlgn="b"/>
                      <a:r>
                        <a:rPr lang="fi-FI" sz="1100" b="1" i="1" u="none" strike="noStrike">
                          <a:solidFill>
                            <a:srgbClr val="000000"/>
                          </a:solidFill>
                          <a:effectLst/>
                          <a:latin typeface="Calibri" panose="020F0502020204030204" pitchFamily="34" charset="0"/>
                        </a:rPr>
                        <a:t>2 046</a:t>
                      </a:r>
                    </a:p>
                  </a:txBody>
                  <a:tcPr marL="36000" marR="36000" marT="18000" marB="18000" anchor="b"/>
                </a:tc>
                <a:tc>
                  <a:txBody>
                    <a:bodyPr/>
                    <a:lstStyle/>
                    <a:p>
                      <a:pPr algn="r" fontAlgn="b"/>
                      <a:r>
                        <a:rPr lang="fi-FI" sz="1100" b="1" i="0" u="none" strike="noStrike">
                          <a:solidFill>
                            <a:srgbClr val="000000"/>
                          </a:solidFill>
                          <a:effectLst/>
                          <a:latin typeface="Calibri" panose="020F0502020204030204" pitchFamily="34" charset="0"/>
                        </a:rPr>
                        <a:t>868 581</a:t>
                      </a:r>
                    </a:p>
                  </a:txBody>
                  <a:tcPr marL="36000" marR="36000" marT="18000" marB="18000" anchor="b"/>
                </a:tc>
                <a:tc>
                  <a:txBody>
                    <a:bodyPr/>
                    <a:lstStyle/>
                    <a:p>
                      <a:pPr algn="r" fontAlgn="b"/>
                      <a:r>
                        <a:rPr lang="fi-FI" sz="1100" b="1" i="1" u="none" strike="noStrike">
                          <a:solidFill>
                            <a:srgbClr val="000000"/>
                          </a:solidFill>
                          <a:effectLst/>
                          <a:latin typeface="Calibri" panose="020F0502020204030204" pitchFamily="34" charset="0"/>
                        </a:rPr>
                        <a:t>440 775</a:t>
                      </a:r>
                    </a:p>
                  </a:txBody>
                  <a:tcPr marL="36000" marR="36000" marT="18000" marB="18000" anchor="b"/>
                </a:tc>
                <a:tc>
                  <a:txBody>
                    <a:bodyPr/>
                    <a:lstStyle/>
                    <a:p>
                      <a:pPr algn="r" fontAlgn="b"/>
                      <a:r>
                        <a:rPr lang="fi-FI" sz="1100" b="1" i="1" u="none" strike="noStrike">
                          <a:solidFill>
                            <a:srgbClr val="000000"/>
                          </a:solidFill>
                          <a:effectLst/>
                          <a:latin typeface="Calibri" panose="020F0502020204030204" pitchFamily="34" charset="0"/>
                        </a:rPr>
                        <a:t>273 294</a:t>
                      </a:r>
                    </a:p>
                  </a:txBody>
                  <a:tcPr marL="36000" marR="36000" marT="18000" marB="18000" anchor="b"/>
                </a:tc>
                <a:tc>
                  <a:txBody>
                    <a:bodyPr/>
                    <a:lstStyle/>
                    <a:p>
                      <a:pPr algn="r" fontAlgn="b"/>
                      <a:r>
                        <a:rPr lang="fi-FI" sz="1100" b="1" i="0" u="none" strike="noStrike">
                          <a:solidFill>
                            <a:srgbClr val="000000"/>
                          </a:solidFill>
                          <a:effectLst/>
                          <a:latin typeface="Calibri" panose="020F0502020204030204" pitchFamily="34" charset="0"/>
                        </a:rPr>
                        <a:t>627 411</a:t>
                      </a:r>
                    </a:p>
                  </a:txBody>
                  <a:tcPr marL="36000" marR="36000" marT="18000" marB="18000" anchor="b"/>
                </a:tc>
                <a:tc>
                  <a:txBody>
                    <a:bodyPr/>
                    <a:lstStyle/>
                    <a:p>
                      <a:pPr algn="r" fontAlgn="b"/>
                      <a:r>
                        <a:rPr lang="fi-FI" sz="1100" b="1" i="0" u="none" strike="noStrike">
                          <a:solidFill>
                            <a:srgbClr val="000000"/>
                          </a:solidFill>
                          <a:effectLst/>
                          <a:latin typeface="Calibri" panose="020F0502020204030204" pitchFamily="34" charset="0"/>
                        </a:rPr>
                        <a:t>599 924</a:t>
                      </a:r>
                    </a:p>
                  </a:txBody>
                  <a:tcPr marL="36000" marR="36000" marT="18000" marB="18000" anchor="b"/>
                </a:tc>
                <a:tc>
                  <a:txBody>
                    <a:bodyPr/>
                    <a:lstStyle/>
                    <a:p>
                      <a:pPr algn="r" fontAlgn="b"/>
                      <a:r>
                        <a:rPr lang="fi-FI" sz="1100" b="1" i="1" u="none" strike="noStrike">
                          <a:solidFill>
                            <a:srgbClr val="000000"/>
                          </a:solidFill>
                          <a:effectLst/>
                          <a:latin typeface="Calibri" panose="020F0502020204030204" pitchFamily="34" charset="0"/>
                        </a:rPr>
                        <a:t>441 380</a:t>
                      </a:r>
                    </a:p>
                  </a:txBody>
                  <a:tcPr marL="36000" marR="36000" marT="18000" marB="18000" anchor="b"/>
                </a:tc>
                <a:tc>
                  <a:txBody>
                    <a:bodyPr/>
                    <a:lstStyle/>
                    <a:p>
                      <a:pPr algn="r" fontAlgn="b"/>
                      <a:r>
                        <a:rPr lang="fi-FI" sz="1100" b="1" i="1" u="none" strike="noStrike">
                          <a:solidFill>
                            <a:srgbClr val="000000"/>
                          </a:solidFill>
                          <a:effectLst/>
                          <a:latin typeface="Calibri" panose="020F0502020204030204" pitchFamily="34" charset="0"/>
                        </a:rPr>
                        <a:t>89 858</a:t>
                      </a:r>
                    </a:p>
                  </a:txBody>
                  <a:tcPr marL="36000" marR="36000" marT="18000" marB="18000" anchor="b"/>
                </a:tc>
                <a:tc>
                  <a:txBody>
                    <a:bodyPr/>
                    <a:lstStyle/>
                    <a:p>
                      <a:pPr algn="r" fontAlgn="b"/>
                      <a:r>
                        <a:rPr lang="fi-FI" sz="1100" b="1" i="1" u="none" strike="noStrike">
                          <a:solidFill>
                            <a:srgbClr val="000000"/>
                          </a:solidFill>
                          <a:effectLst/>
                          <a:latin typeface="Calibri" panose="020F0502020204030204" pitchFamily="34" charset="0"/>
                        </a:rPr>
                        <a:t>68 684</a:t>
                      </a:r>
                    </a:p>
                  </a:txBody>
                  <a:tcPr marL="36000" marR="36000" marT="18000" marB="18000" anchor="b"/>
                </a:tc>
                <a:tc>
                  <a:txBody>
                    <a:bodyPr/>
                    <a:lstStyle/>
                    <a:p>
                      <a:pPr algn="r" fontAlgn="b"/>
                      <a:r>
                        <a:rPr lang="fi-FI" sz="1100" b="1" i="0" u="none" strike="noStrike">
                          <a:solidFill>
                            <a:srgbClr val="000000"/>
                          </a:solidFill>
                          <a:effectLst/>
                          <a:latin typeface="Calibri" panose="020F0502020204030204" pitchFamily="34" charset="0"/>
                        </a:rPr>
                        <a:t>133 969</a:t>
                      </a:r>
                    </a:p>
                  </a:txBody>
                  <a:tcPr marL="36000" marR="36000" marT="18000" marB="18000" anchor="b"/>
                </a:tc>
                <a:tc>
                  <a:txBody>
                    <a:bodyPr/>
                    <a:lstStyle/>
                    <a:p>
                      <a:pPr algn="r" fontAlgn="b"/>
                      <a:r>
                        <a:rPr lang="fi-FI" sz="1100" b="1" i="0" u="none" strike="noStrike" dirty="0">
                          <a:solidFill>
                            <a:srgbClr val="000000"/>
                          </a:solidFill>
                          <a:effectLst/>
                          <a:latin typeface="Calibri" panose="020F0502020204030204" pitchFamily="34" charset="0"/>
                        </a:rPr>
                        <a:t>980 674</a:t>
                      </a:r>
                    </a:p>
                  </a:txBody>
                  <a:tcPr marL="36000" marR="36000" marT="18000" marB="18000" anchor="b"/>
                </a:tc>
                <a:extLst>
                  <a:ext uri="{0D108BD9-81ED-4DB2-BD59-A6C34878D82A}">
                    <a16:rowId xmlns:a16="http://schemas.microsoft.com/office/drawing/2014/main" val="2415787187"/>
                  </a:ext>
                </a:extLst>
              </a:tr>
            </a:tbl>
          </a:graphicData>
        </a:graphic>
      </p:graphicFrame>
      <p:sp>
        <p:nvSpPr>
          <p:cNvPr id="6" name="Tekstiruutu 5">
            <a:extLst>
              <a:ext uri="{FF2B5EF4-FFF2-40B4-BE49-F238E27FC236}">
                <a16:creationId xmlns:a16="http://schemas.microsoft.com/office/drawing/2014/main" id="{068A2293-41CE-4817-949D-3C459B86C15D}"/>
              </a:ext>
            </a:extLst>
          </p:cNvPr>
          <p:cNvSpPr txBox="1"/>
          <p:nvPr/>
        </p:nvSpPr>
        <p:spPr>
          <a:xfrm>
            <a:off x="0" y="6505384"/>
            <a:ext cx="7742583" cy="338554"/>
          </a:xfrm>
          <a:prstGeom prst="rect">
            <a:avLst/>
          </a:prstGeom>
          <a:noFill/>
        </p:spPr>
        <p:txBody>
          <a:bodyPr wrap="square" rtlCol="0">
            <a:spAutoFit/>
          </a:bodyPr>
          <a:lstStyle/>
          <a:p>
            <a:r>
              <a:rPr lang="fi-FI" sz="800" dirty="0"/>
              <a:t>Lähde: Väestö: Tilastokeskus; muut tiedot: Kysely Pohjois-Savon kunnille maalis-huhtikuu 2024</a:t>
            </a:r>
          </a:p>
          <a:p>
            <a:r>
              <a:rPr lang="fi-FI" sz="800" dirty="0"/>
              <a:t>1) Ml. valmistus omaan käyttöön 2) Sis. verotulotasauksen 3) Toimintatulot + verotulot + valtionosuudet</a:t>
            </a:r>
          </a:p>
        </p:txBody>
      </p:sp>
    </p:spTree>
    <p:extLst>
      <p:ext uri="{BB962C8B-B14F-4D97-AF65-F5344CB8AC3E}">
        <p14:creationId xmlns:p14="http://schemas.microsoft.com/office/powerpoint/2010/main" val="5121380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Otsikko 1">
            <a:extLst>
              <a:ext uri="{FF2B5EF4-FFF2-40B4-BE49-F238E27FC236}">
                <a16:creationId xmlns:a16="http://schemas.microsoft.com/office/drawing/2014/main" id="{3E4F8491-AF3F-C14A-BED4-E48810A92E9C}"/>
              </a:ext>
            </a:extLst>
          </p:cNvPr>
          <p:cNvSpPr>
            <a:spLocks noGrp="1"/>
          </p:cNvSpPr>
          <p:nvPr>
            <p:ph type="title"/>
          </p:nvPr>
        </p:nvSpPr>
        <p:spPr>
          <a:xfrm>
            <a:off x="448456" y="365125"/>
            <a:ext cx="11288842" cy="1325563"/>
          </a:xfrm>
        </p:spPr>
        <p:txBody>
          <a:bodyPr>
            <a:normAutofit/>
          </a:bodyPr>
          <a:lstStyle/>
          <a:p>
            <a:r>
              <a:rPr lang="fi-FI" sz="3000" dirty="0"/>
              <a:t>Pohjois-Savon kuntien tilinpäätökset v. 2023 (€/as.) 2/7 </a:t>
            </a:r>
            <a:br>
              <a:rPr lang="fi-FI" sz="3400" dirty="0"/>
            </a:br>
            <a:r>
              <a:rPr lang="fi-FI" sz="1800" dirty="0"/>
              <a:t>(ml. liikelaitokset) (tiedot sisältävät vain ulkoiset menot ja tulot)</a:t>
            </a:r>
          </a:p>
        </p:txBody>
      </p:sp>
      <p:pic>
        <p:nvPicPr>
          <p:cNvPr id="7" name="Kuva 6">
            <a:extLst>
              <a:ext uri="{FF2B5EF4-FFF2-40B4-BE49-F238E27FC236}">
                <a16:creationId xmlns:a16="http://schemas.microsoft.com/office/drawing/2014/main" id="{34C10C92-2E94-7A44-BD24-737A3C004102}"/>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9755943" y="6332259"/>
            <a:ext cx="2316136" cy="409184"/>
          </a:xfrm>
          <a:prstGeom prst="rect">
            <a:avLst/>
          </a:prstGeom>
        </p:spPr>
      </p:pic>
      <p:sp>
        <p:nvSpPr>
          <p:cNvPr id="6" name="Tekstiruutu 5">
            <a:extLst>
              <a:ext uri="{FF2B5EF4-FFF2-40B4-BE49-F238E27FC236}">
                <a16:creationId xmlns:a16="http://schemas.microsoft.com/office/drawing/2014/main" id="{068A2293-41CE-4817-949D-3C459B86C15D}"/>
              </a:ext>
            </a:extLst>
          </p:cNvPr>
          <p:cNvSpPr txBox="1"/>
          <p:nvPr/>
        </p:nvSpPr>
        <p:spPr>
          <a:xfrm>
            <a:off x="0" y="6519446"/>
            <a:ext cx="7036904" cy="338554"/>
          </a:xfrm>
          <a:prstGeom prst="rect">
            <a:avLst/>
          </a:prstGeom>
          <a:noFill/>
        </p:spPr>
        <p:txBody>
          <a:bodyPr wrap="square" rtlCol="0">
            <a:spAutoFit/>
          </a:bodyPr>
          <a:lstStyle/>
          <a:p>
            <a:r>
              <a:rPr lang="fi-FI" sz="800" dirty="0"/>
              <a:t>Lähde: Väestö: Tilastokeskus; muut tiedot: Kysely Pohjois-Savon kunnille maalis-huhtikuu 2024</a:t>
            </a:r>
          </a:p>
          <a:p>
            <a:r>
              <a:rPr lang="fi-FI" sz="800" dirty="0"/>
              <a:t>1) Ml. valmistus omaan käyttöön 2) Sis. verotulotasauksen 3) Toimintatulot + verotulot + valtionosuudet</a:t>
            </a:r>
          </a:p>
        </p:txBody>
      </p:sp>
      <p:graphicFrame>
        <p:nvGraphicFramePr>
          <p:cNvPr id="2" name="Taulukko 1">
            <a:extLst>
              <a:ext uri="{FF2B5EF4-FFF2-40B4-BE49-F238E27FC236}">
                <a16:creationId xmlns:a16="http://schemas.microsoft.com/office/drawing/2014/main" id="{0A211C22-B402-4BB3-9F41-BDB6DFD936E8}"/>
              </a:ext>
            </a:extLst>
          </p:cNvPr>
          <p:cNvGraphicFramePr>
            <a:graphicFrameLocks noGrp="1"/>
          </p:cNvGraphicFramePr>
          <p:nvPr>
            <p:extLst>
              <p:ext uri="{D42A27DB-BD31-4B8C-83A1-F6EECF244321}">
                <p14:modId xmlns:p14="http://schemas.microsoft.com/office/powerpoint/2010/main" val="703758312"/>
              </p:ext>
            </p:extLst>
          </p:nvPr>
        </p:nvGraphicFramePr>
        <p:xfrm>
          <a:off x="548877" y="1451532"/>
          <a:ext cx="11124000" cy="4858920"/>
        </p:xfrm>
        <a:graphic>
          <a:graphicData uri="http://schemas.openxmlformats.org/drawingml/2006/table">
            <a:tbl>
              <a:tblPr firstRow="1" bandRow="1">
                <a:tableStyleId>{9D7B26C5-4107-4FEC-AEDC-1716B250A1EF}</a:tableStyleId>
              </a:tblPr>
              <a:tblGrid>
                <a:gridCol w="828000">
                  <a:extLst>
                    <a:ext uri="{9D8B030D-6E8A-4147-A177-3AD203B41FA5}">
                      <a16:colId xmlns:a16="http://schemas.microsoft.com/office/drawing/2014/main" val="1326776602"/>
                    </a:ext>
                  </a:extLst>
                </a:gridCol>
                <a:gridCol w="792000">
                  <a:extLst>
                    <a:ext uri="{9D8B030D-6E8A-4147-A177-3AD203B41FA5}">
                      <a16:colId xmlns:a16="http://schemas.microsoft.com/office/drawing/2014/main" val="2036928829"/>
                    </a:ext>
                  </a:extLst>
                </a:gridCol>
                <a:gridCol w="792000">
                  <a:extLst>
                    <a:ext uri="{9D8B030D-6E8A-4147-A177-3AD203B41FA5}">
                      <a16:colId xmlns:a16="http://schemas.microsoft.com/office/drawing/2014/main" val="3392921623"/>
                    </a:ext>
                  </a:extLst>
                </a:gridCol>
                <a:gridCol w="792000">
                  <a:extLst>
                    <a:ext uri="{9D8B030D-6E8A-4147-A177-3AD203B41FA5}">
                      <a16:colId xmlns:a16="http://schemas.microsoft.com/office/drawing/2014/main" val="3320216551"/>
                    </a:ext>
                  </a:extLst>
                </a:gridCol>
                <a:gridCol w="792000">
                  <a:extLst>
                    <a:ext uri="{9D8B030D-6E8A-4147-A177-3AD203B41FA5}">
                      <a16:colId xmlns:a16="http://schemas.microsoft.com/office/drawing/2014/main" val="3072014635"/>
                    </a:ext>
                  </a:extLst>
                </a:gridCol>
                <a:gridCol w="792000">
                  <a:extLst>
                    <a:ext uri="{9D8B030D-6E8A-4147-A177-3AD203B41FA5}">
                      <a16:colId xmlns:a16="http://schemas.microsoft.com/office/drawing/2014/main" val="248013695"/>
                    </a:ext>
                  </a:extLst>
                </a:gridCol>
                <a:gridCol w="792000">
                  <a:extLst>
                    <a:ext uri="{9D8B030D-6E8A-4147-A177-3AD203B41FA5}">
                      <a16:colId xmlns:a16="http://schemas.microsoft.com/office/drawing/2014/main" val="3525512307"/>
                    </a:ext>
                  </a:extLst>
                </a:gridCol>
                <a:gridCol w="792000">
                  <a:extLst>
                    <a:ext uri="{9D8B030D-6E8A-4147-A177-3AD203B41FA5}">
                      <a16:colId xmlns:a16="http://schemas.microsoft.com/office/drawing/2014/main" val="906715317"/>
                    </a:ext>
                  </a:extLst>
                </a:gridCol>
                <a:gridCol w="792000">
                  <a:extLst>
                    <a:ext uri="{9D8B030D-6E8A-4147-A177-3AD203B41FA5}">
                      <a16:colId xmlns:a16="http://schemas.microsoft.com/office/drawing/2014/main" val="2419540668"/>
                    </a:ext>
                  </a:extLst>
                </a:gridCol>
                <a:gridCol w="792000">
                  <a:extLst>
                    <a:ext uri="{9D8B030D-6E8A-4147-A177-3AD203B41FA5}">
                      <a16:colId xmlns:a16="http://schemas.microsoft.com/office/drawing/2014/main" val="264635393"/>
                    </a:ext>
                  </a:extLst>
                </a:gridCol>
                <a:gridCol w="792000">
                  <a:extLst>
                    <a:ext uri="{9D8B030D-6E8A-4147-A177-3AD203B41FA5}">
                      <a16:colId xmlns:a16="http://schemas.microsoft.com/office/drawing/2014/main" val="439967929"/>
                    </a:ext>
                  </a:extLst>
                </a:gridCol>
                <a:gridCol w="792000">
                  <a:extLst>
                    <a:ext uri="{9D8B030D-6E8A-4147-A177-3AD203B41FA5}">
                      <a16:colId xmlns:a16="http://schemas.microsoft.com/office/drawing/2014/main" val="803864240"/>
                    </a:ext>
                  </a:extLst>
                </a:gridCol>
                <a:gridCol w="792000">
                  <a:extLst>
                    <a:ext uri="{9D8B030D-6E8A-4147-A177-3AD203B41FA5}">
                      <a16:colId xmlns:a16="http://schemas.microsoft.com/office/drawing/2014/main" val="1782330344"/>
                    </a:ext>
                  </a:extLst>
                </a:gridCol>
                <a:gridCol w="792000">
                  <a:extLst>
                    <a:ext uri="{9D8B030D-6E8A-4147-A177-3AD203B41FA5}">
                      <a16:colId xmlns:a16="http://schemas.microsoft.com/office/drawing/2014/main" val="1843155581"/>
                    </a:ext>
                  </a:extLst>
                </a:gridCol>
              </a:tblGrid>
              <a:tr h="511200">
                <a:tc>
                  <a:txBody>
                    <a:bodyPr/>
                    <a:lstStyle/>
                    <a:p>
                      <a:pPr algn="l" fontAlgn="b"/>
                      <a:r>
                        <a:rPr lang="fi-FI" sz="1100" b="0" i="0" u="none" strike="noStrike" dirty="0">
                          <a:solidFill>
                            <a:srgbClr val="000000"/>
                          </a:solidFill>
                          <a:effectLst/>
                          <a:latin typeface="Calibri" panose="020F0502020204030204" pitchFamily="34" charset="0"/>
                        </a:rPr>
                        <a:t>Kunta</a:t>
                      </a:r>
                    </a:p>
                  </a:txBody>
                  <a:tcPr marL="36000" marR="36000" marT="18000" marB="18000" anchor="b"/>
                </a:tc>
                <a:tc>
                  <a:txBody>
                    <a:bodyPr/>
                    <a:lstStyle/>
                    <a:p>
                      <a:pPr algn="r" fontAlgn="b"/>
                      <a:r>
                        <a:rPr lang="fi-FI" sz="1100" b="0" i="0" u="none" strike="noStrike" dirty="0">
                          <a:solidFill>
                            <a:srgbClr val="000000"/>
                          </a:solidFill>
                          <a:effectLst/>
                          <a:latin typeface="Calibri" panose="020F0502020204030204" pitchFamily="34" charset="0"/>
                        </a:rPr>
                        <a:t>Väestö </a:t>
                      </a:r>
                      <a:br>
                        <a:rPr lang="fi-FI" sz="1100" b="0" i="0" u="none" strike="noStrike" dirty="0">
                          <a:solidFill>
                            <a:srgbClr val="000000"/>
                          </a:solidFill>
                          <a:effectLst/>
                          <a:latin typeface="Calibri" panose="020F0502020204030204" pitchFamily="34" charset="0"/>
                        </a:rPr>
                      </a:br>
                      <a:r>
                        <a:rPr lang="fi-FI" sz="1100" b="0" i="0" u="none" strike="noStrike" dirty="0">
                          <a:solidFill>
                            <a:srgbClr val="000000"/>
                          </a:solidFill>
                          <a:effectLst/>
                          <a:latin typeface="Calibri" panose="020F0502020204030204" pitchFamily="34" charset="0"/>
                        </a:rPr>
                        <a:t>31.12.2022</a:t>
                      </a:r>
                    </a:p>
                  </a:txBody>
                  <a:tcPr marL="36000" marR="36000" marT="18000" marB="18000" anchor="b"/>
                </a:tc>
                <a:tc>
                  <a:txBody>
                    <a:bodyPr/>
                    <a:lstStyle/>
                    <a:p>
                      <a:pPr algn="r" fontAlgn="b"/>
                      <a:r>
                        <a:rPr lang="fi-FI" sz="1100" b="1" i="0" u="none" strike="noStrike" dirty="0">
                          <a:solidFill>
                            <a:srgbClr val="000000"/>
                          </a:solidFill>
                          <a:effectLst/>
                          <a:latin typeface="Calibri" panose="020F0502020204030204" pitchFamily="34" charset="0"/>
                        </a:rPr>
                        <a:t>Toiminta-</a:t>
                      </a:r>
                      <a:br>
                        <a:rPr lang="fi-FI" sz="1100" b="1" i="0" u="none" strike="noStrike" dirty="0">
                          <a:solidFill>
                            <a:srgbClr val="000000"/>
                          </a:solidFill>
                          <a:effectLst/>
                          <a:latin typeface="Calibri" panose="020F0502020204030204" pitchFamily="34" charset="0"/>
                        </a:rPr>
                      </a:br>
                      <a:r>
                        <a:rPr lang="fi-FI" sz="1100" b="1" i="0" u="none" strike="noStrike" dirty="0">
                          <a:solidFill>
                            <a:srgbClr val="000000"/>
                          </a:solidFill>
                          <a:effectLst/>
                          <a:latin typeface="Calibri" panose="020F0502020204030204" pitchFamily="34" charset="0"/>
                        </a:rPr>
                        <a:t>tulot </a:t>
                      </a:r>
                      <a:r>
                        <a:rPr lang="fi-FI" sz="1100" b="1" i="0" u="none" strike="noStrike" baseline="30000" dirty="0">
                          <a:solidFill>
                            <a:srgbClr val="000000"/>
                          </a:solidFill>
                          <a:effectLst/>
                          <a:latin typeface="Calibri" panose="020F0502020204030204" pitchFamily="34" charset="0"/>
                        </a:rPr>
                        <a:t>1)</a:t>
                      </a:r>
                      <a:endParaRPr lang="fi-FI" sz="1100" b="1" i="0" u="none" strike="noStrike" dirty="0">
                        <a:solidFill>
                          <a:srgbClr val="000000"/>
                        </a:solidFill>
                        <a:effectLst/>
                        <a:latin typeface="Calibri" panose="020F0502020204030204" pitchFamily="34" charset="0"/>
                      </a:endParaRPr>
                    </a:p>
                  </a:txBody>
                  <a:tcPr marL="36000" marR="36000" marT="18000" marB="18000" anchor="b"/>
                </a:tc>
                <a:tc>
                  <a:txBody>
                    <a:bodyPr/>
                    <a:lstStyle/>
                    <a:p>
                      <a:pPr algn="r" fontAlgn="b"/>
                      <a:r>
                        <a:rPr lang="fi-FI" sz="1100" b="0" i="1" u="none" strike="noStrike" dirty="0">
                          <a:solidFill>
                            <a:srgbClr val="000000"/>
                          </a:solidFill>
                          <a:effectLst/>
                          <a:latin typeface="Calibri" panose="020F0502020204030204" pitchFamily="34" charset="0"/>
                        </a:rPr>
                        <a:t>Valmistus </a:t>
                      </a:r>
                      <a:br>
                        <a:rPr lang="fi-FI" sz="1100" b="0" i="1" u="none" strike="noStrike" dirty="0">
                          <a:solidFill>
                            <a:srgbClr val="000000"/>
                          </a:solidFill>
                          <a:effectLst/>
                          <a:latin typeface="Calibri" panose="020F0502020204030204" pitchFamily="34" charset="0"/>
                        </a:rPr>
                      </a:br>
                      <a:r>
                        <a:rPr lang="fi-FI" sz="1100" b="0" i="1" u="none" strike="noStrike" dirty="0">
                          <a:solidFill>
                            <a:srgbClr val="000000"/>
                          </a:solidFill>
                          <a:effectLst/>
                          <a:latin typeface="Calibri" panose="020F0502020204030204" pitchFamily="34" charset="0"/>
                        </a:rPr>
                        <a:t>omaan </a:t>
                      </a:r>
                      <a:br>
                        <a:rPr lang="fi-FI" sz="1100" b="0" i="1" u="none" strike="noStrike" dirty="0">
                          <a:solidFill>
                            <a:srgbClr val="000000"/>
                          </a:solidFill>
                          <a:effectLst/>
                          <a:latin typeface="Calibri" panose="020F0502020204030204" pitchFamily="34" charset="0"/>
                        </a:rPr>
                      </a:br>
                      <a:r>
                        <a:rPr lang="fi-FI" sz="1100" b="0" i="1" u="none" strike="noStrike" dirty="0">
                          <a:solidFill>
                            <a:srgbClr val="000000"/>
                          </a:solidFill>
                          <a:effectLst/>
                          <a:latin typeface="Calibri" panose="020F0502020204030204" pitchFamily="34" charset="0"/>
                        </a:rPr>
                        <a:t>käyttöön</a:t>
                      </a:r>
                    </a:p>
                  </a:txBody>
                  <a:tcPr marL="36000" marR="36000" marT="18000" marB="18000" anchor="b"/>
                </a:tc>
                <a:tc>
                  <a:txBody>
                    <a:bodyPr/>
                    <a:lstStyle/>
                    <a:p>
                      <a:pPr algn="r" fontAlgn="b"/>
                      <a:r>
                        <a:rPr lang="fi-FI" sz="1100" b="1" i="0" u="none" strike="noStrike" dirty="0">
                          <a:solidFill>
                            <a:srgbClr val="000000"/>
                          </a:solidFill>
                          <a:effectLst/>
                          <a:latin typeface="Calibri" panose="020F0502020204030204" pitchFamily="34" charset="0"/>
                        </a:rPr>
                        <a:t>Toiminta-</a:t>
                      </a:r>
                      <a:br>
                        <a:rPr lang="fi-FI" sz="1100" b="1" i="0" u="none" strike="noStrike" dirty="0">
                          <a:solidFill>
                            <a:srgbClr val="000000"/>
                          </a:solidFill>
                          <a:effectLst/>
                          <a:latin typeface="Calibri" panose="020F0502020204030204" pitchFamily="34" charset="0"/>
                        </a:rPr>
                      </a:br>
                      <a:r>
                        <a:rPr lang="fi-FI" sz="1100" b="1" i="0" u="none" strike="noStrike" dirty="0">
                          <a:solidFill>
                            <a:srgbClr val="000000"/>
                          </a:solidFill>
                          <a:effectLst/>
                          <a:latin typeface="Calibri" panose="020F0502020204030204" pitchFamily="34" charset="0"/>
                        </a:rPr>
                        <a:t>menot</a:t>
                      </a:r>
                    </a:p>
                  </a:txBody>
                  <a:tcPr marL="36000" marR="36000" marT="18000" marB="18000" anchor="b"/>
                </a:tc>
                <a:tc>
                  <a:txBody>
                    <a:bodyPr/>
                    <a:lstStyle/>
                    <a:p>
                      <a:pPr algn="r" fontAlgn="b"/>
                      <a:r>
                        <a:rPr lang="fi-FI" sz="1100" b="0" i="1" u="none" strike="noStrike" dirty="0">
                          <a:solidFill>
                            <a:srgbClr val="000000"/>
                          </a:solidFill>
                          <a:effectLst/>
                          <a:latin typeface="Calibri" panose="020F0502020204030204" pitchFamily="34" charset="0"/>
                        </a:rPr>
                        <a:t>Henkilöstö-</a:t>
                      </a:r>
                      <a:br>
                        <a:rPr lang="fi-FI" sz="1100" b="0" i="1" u="none" strike="noStrike" dirty="0">
                          <a:solidFill>
                            <a:srgbClr val="000000"/>
                          </a:solidFill>
                          <a:effectLst/>
                          <a:latin typeface="Calibri" panose="020F0502020204030204" pitchFamily="34" charset="0"/>
                        </a:rPr>
                      </a:br>
                      <a:r>
                        <a:rPr lang="fi-FI" sz="1100" b="0" i="1" u="none" strike="noStrike" dirty="0">
                          <a:solidFill>
                            <a:srgbClr val="000000"/>
                          </a:solidFill>
                          <a:effectLst/>
                          <a:latin typeface="Calibri" panose="020F0502020204030204" pitchFamily="34" charset="0"/>
                        </a:rPr>
                        <a:t>menot</a:t>
                      </a:r>
                    </a:p>
                  </a:txBody>
                  <a:tcPr marL="36000" marR="36000" marT="18000" marB="18000" anchor="b"/>
                </a:tc>
                <a:tc>
                  <a:txBody>
                    <a:bodyPr/>
                    <a:lstStyle/>
                    <a:p>
                      <a:pPr algn="r" fontAlgn="b"/>
                      <a:r>
                        <a:rPr lang="fi-FI" sz="1100" b="0" i="1" u="none" strike="noStrike" dirty="0">
                          <a:solidFill>
                            <a:srgbClr val="000000"/>
                          </a:solidFill>
                          <a:effectLst/>
                          <a:latin typeface="Calibri" panose="020F0502020204030204" pitchFamily="34" charset="0"/>
                        </a:rPr>
                        <a:t>Palvelujen </a:t>
                      </a:r>
                      <a:br>
                        <a:rPr lang="fi-FI" sz="1100" b="0" i="1" u="none" strike="noStrike" dirty="0">
                          <a:solidFill>
                            <a:srgbClr val="000000"/>
                          </a:solidFill>
                          <a:effectLst/>
                          <a:latin typeface="Calibri" panose="020F0502020204030204" pitchFamily="34" charset="0"/>
                        </a:rPr>
                      </a:br>
                      <a:r>
                        <a:rPr lang="fi-FI" sz="1100" b="0" i="1" u="none" strike="noStrike" dirty="0">
                          <a:solidFill>
                            <a:srgbClr val="000000"/>
                          </a:solidFill>
                          <a:effectLst/>
                          <a:latin typeface="Calibri" panose="020F0502020204030204" pitchFamily="34" charset="0"/>
                        </a:rPr>
                        <a:t>ostot </a:t>
                      </a:r>
                    </a:p>
                  </a:txBody>
                  <a:tcPr marL="36000" marR="36000" marT="18000" marB="18000" anchor="b"/>
                </a:tc>
                <a:tc>
                  <a:txBody>
                    <a:bodyPr/>
                    <a:lstStyle/>
                    <a:p>
                      <a:pPr algn="r" fontAlgn="b"/>
                      <a:r>
                        <a:rPr lang="fi-FI" sz="1100" b="1" i="0" u="none" strike="noStrike" dirty="0">
                          <a:solidFill>
                            <a:srgbClr val="000000"/>
                          </a:solidFill>
                          <a:effectLst/>
                          <a:latin typeface="Calibri" panose="020F0502020204030204" pitchFamily="34" charset="0"/>
                        </a:rPr>
                        <a:t>Toiminta-</a:t>
                      </a:r>
                      <a:br>
                        <a:rPr lang="fi-FI" sz="1100" b="1" i="0" u="none" strike="noStrike" dirty="0">
                          <a:solidFill>
                            <a:srgbClr val="000000"/>
                          </a:solidFill>
                          <a:effectLst/>
                          <a:latin typeface="Calibri" panose="020F0502020204030204" pitchFamily="34" charset="0"/>
                        </a:rPr>
                      </a:br>
                      <a:r>
                        <a:rPr lang="fi-FI" sz="1100" b="1" i="0" u="none" strike="noStrike" dirty="0">
                          <a:solidFill>
                            <a:srgbClr val="000000"/>
                          </a:solidFill>
                          <a:effectLst/>
                          <a:latin typeface="Calibri" panose="020F0502020204030204" pitchFamily="34" charset="0"/>
                        </a:rPr>
                        <a:t>kate</a:t>
                      </a:r>
                    </a:p>
                  </a:txBody>
                  <a:tcPr marL="36000" marR="36000" marT="18000" marB="18000" anchor="b"/>
                </a:tc>
                <a:tc>
                  <a:txBody>
                    <a:bodyPr/>
                    <a:lstStyle/>
                    <a:p>
                      <a:pPr algn="r" fontAlgn="b"/>
                      <a:r>
                        <a:rPr lang="fi-FI" sz="1100" b="1" i="0" u="none" strike="noStrike" dirty="0">
                          <a:solidFill>
                            <a:srgbClr val="000000"/>
                          </a:solidFill>
                          <a:effectLst/>
                          <a:latin typeface="Calibri" panose="020F0502020204030204" pitchFamily="34" charset="0"/>
                        </a:rPr>
                        <a:t>Verotulot </a:t>
                      </a:r>
                      <a:br>
                        <a:rPr lang="fi-FI" sz="1100" b="1" i="0" u="none" strike="noStrike" dirty="0">
                          <a:solidFill>
                            <a:srgbClr val="000000"/>
                          </a:solidFill>
                          <a:effectLst/>
                          <a:latin typeface="Calibri" panose="020F0502020204030204" pitchFamily="34" charset="0"/>
                        </a:rPr>
                      </a:br>
                      <a:r>
                        <a:rPr lang="fi-FI" sz="1100" b="1" i="0" u="none" strike="noStrike" dirty="0">
                          <a:solidFill>
                            <a:srgbClr val="000000"/>
                          </a:solidFill>
                          <a:effectLst/>
                          <a:latin typeface="Calibri" panose="020F0502020204030204" pitchFamily="34" charset="0"/>
                        </a:rPr>
                        <a:t>yhteensä</a:t>
                      </a:r>
                    </a:p>
                  </a:txBody>
                  <a:tcPr marL="36000" marR="36000" marT="18000" marB="18000" anchor="b"/>
                </a:tc>
                <a:tc>
                  <a:txBody>
                    <a:bodyPr/>
                    <a:lstStyle/>
                    <a:p>
                      <a:pPr algn="r" fontAlgn="b"/>
                      <a:r>
                        <a:rPr lang="fi-FI" sz="1100" b="0" i="1" u="none" strike="noStrike" dirty="0">
                          <a:solidFill>
                            <a:srgbClr val="000000"/>
                          </a:solidFill>
                          <a:effectLst/>
                          <a:latin typeface="Calibri" panose="020F0502020204030204" pitchFamily="34" charset="0"/>
                        </a:rPr>
                        <a:t>Kunnallis-</a:t>
                      </a:r>
                      <a:br>
                        <a:rPr lang="fi-FI" sz="1100" b="0" i="1" u="none" strike="noStrike" dirty="0">
                          <a:solidFill>
                            <a:srgbClr val="000000"/>
                          </a:solidFill>
                          <a:effectLst/>
                          <a:latin typeface="Calibri" panose="020F0502020204030204" pitchFamily="34" charset="0"/>
                        </a:rPr>
                      </a:br>
                      <a:r>
                        <a:rPr lang="fi-FI" sz="1100" b="0" i="1" u="none" strike="noStrike" dirty="0">
                          <a:solidFill>
                            <a:srgbClr val="000000"/>
                          </a:solidFill>
                          <a:effectLst/>
                          <a:latin typeface="Calibri" panose="020F0502020204030204" pitchFamily="34" charset="0"/>
                        </a:rPr>
                        <a:t>vero</a:t>
                      </a:r>
                    </a:p>
                  </a:txBody>
                  <a:tcPr marL="36000" marR="36000" marT="18000" marB="18000" anchor="b"/>
                </a:tc>
                <a:tc>
                  <a:txBody>
                    <a:bodyPr/>
                    <a:lstStyle/>
                    <a:p>
                      <a:pPr algn="r" fontAlgn="b"/>
                      <a:r>
                        <a:rPr lang="fi-FI" sz="1100" b="0" i="1" u="none" strike="noStrike" dirty="0">
                          <a:solidFill>
                            <a:srgbClr val="000000"/>
                          </a:solidFill>
                          <a:effectLst/>
                          <a:latin typeface="Calibri" panose="020F0502020204030204" pitchFamily="34" charset="0"/>
                        </a:rPr>
                        <a:t>Kiinteistö-</a:t>
                      </a:r>
                      <a:br>
                        <a:rPr lang="fi-FI" sz="1100" b="0" i="1" u="none" strike="noStrike" dirty="0">
                          <a:solidFill>
                            <a:srgbClr val="000000"/>
                          </a:solidFill>
                          <a:effectLst/>
                          <a:latin typeface="Calibri" panose="020F0502020204030204" pitchFamily="34" charset="0"/>
                        </a:rPr>
                      </a:br>
                      <a:r>
                        <a:rPr lang="fi-FI" sz="1100" b="0" i="1" u="none" strike="noStrike" dirty="0">
                          <a:solidFill>
                            <a:srgbClr val="000000"/>
                          </a:solidFill>
                          <a:effectLst/>
                          <a:latin typeface="Calibri" panose="020F0502020204030204" pitchFamily="34" charset="0"/>
                        </a:rPr>
                        <a:t>vero</a:t>
                      </a:r>
                    </a:p>
                  </a:txBody>
                  <a:tcPr marL="36000" marR="36000" marT="18000" marB="18000" anchor="b"/>
                </a:tc>
                <a:tc>
                  <a:txBody>
                    <a:bodyPr/>
                    <a:lstStyle/>
                    <a:p>
                      <a:pPr algn="r" fontAlgn="b"/>
                      <a:r>
                        <a:rPr lang="fi-FI" sz="1100" b="0" i="1" u="none" strike="noStrike" dirty="0">
                          <a:solidFill>
                            <a:srgbClr val="000000"/>
                          </a:solidFill>
                          <a:effectLst/>
                          <a:latin typeface="Calibri" panose="020F0502020204030204" pitchFamily="34" charset="0"/>
                        </a:rPr>
                        <a:t>Yhteisö-</a:t>
                      </a:r>
                      <a:br>
                        <a:rPr lang="fi-FI" sz="1100" b="0" i="1" u="none" strike="noStrike" dirty="0">
                          <a:solidFill>
                            <a:srgbClr val="000000"/>
                          </a:solidFill>
                          <a:effectLst/>
                          <a:latin typeface="Calibri" panose="020F0502020204030204" pitchFamily="34" charset="0"/>
                        </a:rPr>
                      </a:br>
                      <a:r>
                        <a:rPr lang="fi-FI" sz="1100" b="0" i="1" u="none" strike="noStrike" dirty="0">
                          <a:solidFill>
                            <a:srgbClr val="000000"/>
                          </a:solidFill>
                          <a:effectLst/>
                          <a:latin typeface="Calibri" panose="020F0502020204030204" pitchFamily="34" charset="0"/>
                        </a:rPr>
                        <a:t>vero</a:t>
                      </a:r>
                    </a:p>
                  </a:txBody>
                  <a:tcPr marL="36000" marR="36000" marT="18000" marB="18000" anchor="b"/>
                </a:tc>
                <a:tc>
                  <a:txBody>
                    <a:bodyPr/>
                    <a:lstStyle/>
                    <a:p>
                      <a:pPr algn="r" fontAlgn="b"/>
                      <a:r>
                        <a:rPr lang="fi-FI" sz="1100" b="1" i="0" u="none" strike="noStrike" dirty="0">
                          <a:solidFill>
                            <a:srgbClr val="000000"/>
                          </a:solidFill>
                          <a:effectLst/>
                          <a:latin typeface="Calibri" panose="020F0502020204030204" pitchFamily="34" charset="0"/>
                        </a:rPr>
                        <a:t>Valtion-</a:t>
                      </a:r>
                      <a:br>
                        <a:rPr lang="fi-FI" sz="1100" b="1" i="0" u="none" strike="noStrike" dirty="0">
                          <a:solidFill>
                            <a:srgbClr val="000000"/>
                          </a:solidFill>
                          <a:effectLst/>
                          <a:latin typeface="Calibri" panose="020F0502020204030204" pitchFamily="34" charset="0"/>
                        </a:rPr>
                      </a:br>
                      <a:r>
                        <a:rPr lang="fi-FI" sz="1100" b="1" i="0" u="none" strike="noStrike" dirty="0">
                          <a:solidFill>
                            <a:srgbClr val="000000"/>
                          </a:solidFill>
                          <a:effectLst/>
                          <a:latin typeface="Calibri" panose="020F0502020204030204" pitchFamily="34" charset="0"/>
                        </a:rPr>
                        <a:t>osuudet </a:t>
                      </a:r>
                      <a:br>
                        <a:rPr lang="fi-FI" sz="1100" b="1" i="0" u="none" strike="noStrike" dirty="0">
                          <a:solidFill>
                            <a:srgbClr val="000000"/>
                          </a:solidFill>
                          <a:effectLst/>
                          <a:latin typeface="Calibri" panose="020F0502020204030204" pitchFamily="34" charset="0"/>
                        </a:rPr>
                      </a:br>
                      <a:r>
                        <a:rPr lang="fi-FI" sz="1100" b="1" i="0" u="none" strike="noStrike" dirty="0">
                          <a:solidFill>
                            <a:srgbClr val="000000"/>
                          </a:solidFill>
                          <a:effectLst/>
                          <a:latin typeface="Calibri" panose="020F0502020204030204" pitchFamily="34" charset="0"/>
                        </a:rPr>
                        <a:t>yhteensä </a:t>
                      </a:r>
                      <a:r>
                        <a:rPr lang="fi-FI" sz="1100" b="1" i="0" u="none" strike="noStrike" baseline="30000" dirty="0">
                          <a:solidFill>
                            <a:srgbClr val="000000"/>
                          </a:solidFill>
                          <a:effectLst/>
                          <a:latin typeface="Calibri" panose="020F0502020204030204" pitchFamily="34" charset="0"/>
                        </a:rPr>
                        <a:t>2)</a:t>
                      </a:r>
                      <a:endParaRPr lang="fi-FI" sz="1100" b="1" i="0" u="none" strike="noStrike" dirty="0">
                        <a:solidFill>
                          <a:srgbClr val="000000"/>
                        </a:solidFill>
                        <a:effectLst/>
                        <a:latin typeface="Calibri" panose="020F0502020204030204" pitchFamily="34" charset="0"/>
                      </a:endParaRPr>
                    </a:p>
                  </a:txBody>
                  <a:tcPr marL="36000" marR="36000" marT="18000" marB="18000" anchor="b"/>
                </a:tc>
                <a:tc>
                  <a:txBody>
                    <a:bodyPr/>
                    <a:lstStyle/>
                    <a:p>
                      <a:pPr algn="r" fontAlgn="b"/>
                      <a:r>
                        <a:rPr lang="fi-FI" sz="1100" b="1" i="0" u="none" strike="noStrike" dirty="0">
                          <a:solidFill>
                            <a:srgbClr val="000000"/>
                          </a:solidFill>
                          <a:effectLst/>
                          <a:latin typeface="Calibri" panose="020F0502020204030204" pitchFamily="34" charset="0"/>
                        </a:rPr>
                        <a:t>Käyttötulot </a:t>
                      </a:r>
                      <a:br>
                        <a:rPr lang="fi-FI" sz="1100" b="1" i="0" u="none" strike="noStrike" dirty="0">
                          <a:solidFill>
                            <a:srgbClr val="000000"/>
                          </a:solidFill>
                          <a:effectLst/>
                          <a:latin typeface="Calibri" panose="020F0502020204030204" pitchFamily="34" charset="0"/>
                        </a:rPr>
                      </a:br>
                      <a:r>
                        <a:rPr lang="fi-FI" sz="1100" b="1" i="0" u="none" strike="noStrike" dirty="0">
                          <a:solidFill>
                            <a:srgbClr val="000000"/>
                          </a:solidFill>
                          <a:effectLst/>
                          <a:latin typeface="Calibri" panose="020F0502020204030204" pitchFamily="34" charset="0"/>
                        </a:rPr>
                        <a:t>yhteensä</a:t>
                      </a:r>
                      <a:r>
                        <a:rPr lang="fi-FI" sz="1100" b="1" i="0" u="none" strike="noStrike" baseline="30000" dirty="0">
                          <a:solidFill>
                            <a:srgbClr val="000000"/>
                          </a:solidFill>
                          <a:effectLst/>
                          <a:latin typeface="Calibri" panose="020F0502020204030204" pitchFamily="34" charset="0"/>
                        </a:rPr>
                        <a:t> 3)</a:t>
                      </a:r>
                      <a:endParaRPr lang="fi-FI" sz="1100" b="1" i="0" u="none" strike="noStrike" dirty="0">
                        <a:solidFill>
                          <a:srgbClr val="000000"/>
                        </a:solidFill>
                        <a:effectLst/>
                        <a:latin typeface="Calibri" panose="020F0502020204030204" pitchFamily="34" charset="0"/>
                      </a:endParaRPr>
                    </a:p>
                  </a:txBody>
                  <a:tcPr marL="36000" marR="36000" marT="18000" marB="18000" anchor="b"/>
                </a:tc>
                <a:extLst>
                  <a:ext uri="{0D108BD9-81ED-4DB2-BD59-A6C34878D82A}">
                    <a16:rowId xmlns:a16="http://schemas.microsoft.com/office/drawing/2014/main" val="999056895"/>
                  </a:ext>
                </a:extLst>
              </a:tr>
              <a:tr h="216000">
                <a:tc>
                  <a:txBody>
                    <a:bodyPr/>
                    <a:lstStyle/>
                    <a:p>
                      <a:pPr algn="l" fontAlgn="b"/>
                      <a:r>
                        <a:rPr lang="fi-FI" sz="1100" b="0" i="0" u="none" strike="noStrike" dirty="0">
                          <a:solidFill>
                            <a:srgbClr val="000000"/>
                          </a:solidFill>
                          <a:effectLst/>
                          <a:latin typeface="Calibri" panose="020F0502020204030204" pitchFamily="34" charset="0"/>
                        </a:rPr>
                        <a:t>Iisalmi</a:t>
                      </a:r>
                    </a:p>
                  </a:txBody>
                  <a:tcPr marL="36000" marR="36000" marT="18000" marB="18000" anchor="b"/>
                </a:tc>
                <a:tc>
                  <a:txBody>
                    <a:bodyPr/>
                    <a:lstStyle/>
                    <a:p>
                      <a:pPr algn="r" fontAlgn="b"/>
                      <a:r>
                        <a:rPr lang="fi-FI" sz="1100" b="0" i="0" u="none" strike="noStrike" dirty="0">
                          <a:solidFill>
                            <a:srgbClr val="000000"/>
                          </a:solidFill>
                          <a:effectLst/>
                          <a:latin typeface="Calibri" panose="020F0502020204030204" pitchFamily="34" charset="0"/>
                        </a:rPr>
                        <a:t>20 801</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1 996</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1</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4 553</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2 527</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1 205</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2 557</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2 158</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1 603</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283</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272</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1 119</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5 273</a:t>
                      </a:r>
                    </a:p>
                  </a:txBody>
                  <a:tcPr marL="36000" marR="36000" marT="18000" marB="18000" anchor="b"/>
                </a:tc>
                <a:extLst>
                  <a:ext uri="{0D108BD9-81ED-4DB2-BD59-A6C34878D82A}">
                    <a16:rowId xmlns:a16="http://schemas.microsoft.com/office/drawing/2014/main" val="2321011447"/>
                  </a:ext>
                </a:extLst>
              </a:tr>
              <a:tr h="216000">
                <a:tc>
                  <a:txBody>
                    <a:bodyPr/>
                    <a:lstStyle/>
                    <a:p>
                      <a:pPr algn="l" fontAlgn="b"/>
                      <a:r>
                        <a:rPr lang="fi-FI" sz="1100" b="0" i="0" u="none" strike="noStrike" dirty="0">
                          <a:solidFill>
                            <a:srgbClr val="000000"/>
                          </a:solidFill>
                          <a:effectLst/>
                          <a:latin typeface="Calibri" panose="020F0502020204030204" pitchFamily="34" charset="0"/>
                        </a:rPr>
                        <a:t>Joroinen</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4 540</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821</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0</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3 244</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1 876</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721</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2 423</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2 338</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1 759</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270</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309</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580</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3 739</a:t>
                      </a:r>
                    </a:p>
                  </a:txBody>
                  <a:tcPr marL="36000" marR="36000" marT="18000" marB="18000" anchor="b"/>
                </a:tc>
                <a:extLst>
                  <a:ext uri="{0D108BD9-81ED-4DB2-BD59-A6C34878D82A}">
                    <a16:rowId xmlns:a16="http://schemas.microsoft.com/office/drawing/2014/main" val="3024498286"/>
                  </a:ext>
                </a:extLst>
              </a:tr>
              <a:tr h="216000">
                <a:tc>
                  <a:txBody>
                    <a:bodyPr/>
                    <a:lstStyle/>
                    <a:p>
                      <a:pPr algn="l" fontAlgn="b"/>
                      <a:r>
                        <a:rPr lang="fi-FI" sz="1100" b="0" i="0" u="none" strike="noStrike">
                          <a:solidFill>
                            <a:srgbClr val="000000"/>
                          </a:solidFill>
                          <a:effectLst/>
                          <a:latin typeface="Calibri" panose="020F0502020204030204" pitchFamily="34" charset="0"/>
                        </a:rPr>
                        <a:t>Kaavi</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2 689</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703</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0</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3 115</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1 249</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1 330</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2 412</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2 330</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1 422</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468</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440</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102</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3 135</a:t>
                      </a:r>
                    </a:p>
                  </a:txBody>
                  <a:tcPr marL="36000" marR="36000" marT="18000" marB="18000" anchor="b"/>
                </a:tc>
                <a:extLst>
                  <a:ext uri="{0D108BD9-81ED-4DB2-BD59-A6C34878D82A}">
                    <a16:rowId xmlns:a16="http://schemas.microsoft.com/office/drawing/2014/main" val="2765741321"/>
                  </a:ext>
                </a:extLst>
              </a:tr>
              <a:tr h="216000">
                <a:tc>
                  <a:txBody>
                    <a:bodyPr/>
                    <a:lstStyle/>
                    <a:p>
                      <a:pPr algn="l" fontAlgn="b"/>
                      <a:r>
                        <a:rPr lang="fi-FI" sz="1100" b="0" i="0" u="none" strike="noStrike">
                          <a:solidFill>
                            <a:srgbClr val="000000"/>
                          </a:solidFill>
                          <a:effectLst/>
                          <a:latin typeface="Calibri" panose="020F0502020204030204" pitchFamily="34" charset="0"/>
                        </a:rPr>
                        <a:t>Keitele</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2 029</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997</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0</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3 732</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1 578</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1 815</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2 735</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2 386</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1 356</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297</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732</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310</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3 692</a:t>
                      </a:r>
                    </a:p>
                  </a:txBody>
                  <a:tcPr marL="36000" marR="36000" marT="18000" marB="18000" anchor="b"/>
                </a:tc>
                <a:extLst>
                  <a:ext uri="{0D108BD9-81ED-4DB2-BD59-A6C34878D82A}">
                    <a16:rowId xmlns:a16="http://schemas.microsoft.com/office/drawing/2014/main" val="3068085836"/>
                  </a:ext>
                </a:extLst>
              </a:tr>
              <a:tr h="216000">
                <a:tc>
                  <a:txBody>
                    <a:bodyPr/>
                    <a:lstStyle/>
                    <a:p>
                      <a:pPr algn="l" fontAlgn="b"/>
                      <a:r>
                        <a:rPr lang="fi-FI" sz="1100" b="0" i="0" u="none" strike="noStrike">
                          <a:solidFill>
                            <a:srgbClr val="000000"/>
                          </a:solidFill>
                          <a:effectLst/>
                          <a:latin typeface="Calibri" panose="020F0502020204030204" pitchFamily="34" charset="0"/>
                        </a:rPr>
                        <a:t>Kiuruvesi</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7 597</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905</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5</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2 925</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1 856</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1 070</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2 759</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1 943</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1 484</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212</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247</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1 295</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4 143</a:t>
                      </a:r>
                    </a:p>
                  </a:txBody>
                  <a:tcPr marL="36000" marR="36000" marT="18000" marB="18000" anchor="b"/>
                </a:tc>
                <a:extLst>
                  <a:ext uri="{0D108BD9-81ED-4DB2-BD59-A6C34878D82A}">
                    <a16:rowId xmlns:a16="http://schemas.microsoft.com/office/drawing/2014/main" val="2425049042"/>
                  </a:ext>
                </a:extLst>
              </a:tr>
              <a:tr h="216000">
                <a:tc>
                  <a:txBody>
                    <a:bodyPr/>
                    <a:lstStyle/>
                    <a:p>
                      <a:pPr algn="l" fontAlgn="b"/>
                      <a:r>
                        <a:rPr lang="fi-FI" sz="1100" b="0" i="0" u="none" strike="noStrike">
                          <a:solidFill>
                            <a:srgbClr val="000000"/>
                          </a:solidFill>
                          <a:effectLst/>
                          <a:latin typeface="Calibri" panose="020F0502020204030204" pitchFamily="34" charset="0"/>
                        </a:rPr>
                        <a:t>Kuopio</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122 594</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917</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7</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3 334</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1 624</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1 129</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2 417</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2 513</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1 858</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411</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243</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327</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3 757</a:t>
                      </a:r>
                    </a:p>
                  </a:txBody>
                  <a:tcPr marL="36000" marR="36000" marT="18000" marB="18000" anchor="b"/>
                </a:tc>
                <a:extLst>
                  <a:ext uri="{0D108BD9-81ED-4DB2-BD59-A6C34878D82A}">
                    <a16:rowId xmlns:a16="http://schemas.microsoft.com/office/drawing/2014/main" val="3019308716"/>
                  </a:ext>
                </a:extLst>
              </a:tr>
              <a:tr h="216000">
                <a:tc>
                  <a:txBody>
                    <a:bodyPr/>
                    <a:lstStyle/>
                    <a:p>
                      <a:pPr algn="l" fontAlgn="b"/>
                      <a:r>
                        <a:rPr lang="fi-FI" sz="1100" b="0" i="0" u="none" strike="noStrike">
                          <a:solidFill>
                            <a:srgbClr val="000000"/>
                          </a:solidFill>
                          <a:effectLst/>
                          <a:latin typeface="Calibri" panose="020F0502020204030204" pitchFamily="34" charset="0"/>
                        </a:rPr>
                        <a:t>Lapinlahti</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9 099</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723</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0</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3 121</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1 727</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836</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2 399</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1 983</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1 539</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254</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191</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864</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3 571</a:t>
                      </a:r>
                    </a:p>
                  </a:txBody>
                  <a:tcPr marL="36000" marR="36000" marT="18000" marB="18000" anchor="b"/>
                </a:tc>
                <a:extLst>
                  <a:ext uri="{0D108BD9-81ED-4DB2-BD59-A6C34878D82A}">
                    <a16:rowId xmlns:a16="http://schemas.microsoft.com/office/drawing/2014/main" val="824539909"/>
                  </a:ext>
                </a:extLst>
              </a:tr>
              <a:tr h="216000">
                <a:tc>
                  <a:txBody>
                    <a:bodyPr/>
                    <a:lstStyle/>
                    <a:p>
                      <a:pPr algn="l" fontAlgn="b"/>
                      <a:r>
                        <a:rPr lang="fi-FI" sz="1100" b="0" i="0" u="none" strike="noStrike">
                          <a:solidFill>
                            <a:srgbClr val="000000"/>
                          </a:solidFill>
                          <a:effectLst/>
                          <a:latin typeface="Calibri" panose="020F0502020204030204" pitchFamily="34" charset="0"/>
                        </a:rPr>
                        <a:t>Leppävirta</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9 177</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904</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0</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3 165</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1 707</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843</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2 261</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2 324</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1 717</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320</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287</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594</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3 822</a:t>
                      </a:r>
                    </a:p>
                  </a:txBody>
                  <a:tcPr marL="36000" marR="36000" marT="18000" marB="18000" anchor="b"/>
                </a:tc>
                <a:extLst>
                  <a:ext uri="{0D108BD9-81ED-4DB2-BD59-A6C34878D82A}">
                    <a16:rowId xmlns:a16="http://schemas.microsoft.com/office/drawing/2014/main" val="1441136669"/>
                  </a:ext>
                </a:extLst>
              </a:tr>
              <a:tr h="216000">
                <a:tc>
                  <a:txBody>
                    <a:bodyPr/>
                    <a:lstStyle/>
                    <a:p>
                      <a:pPr algn="l" fontAlgn="b"/>
                      <a:r>
                        <a:rPr lang="fi-FI" sz="1100" b="0" i="0" u="none" strike="noStrike">
                          <a:solidFill>
                            <a:srgbClr val="000000"/>
                          </a:solidFill>
                          <a:effectLst/>
                          <a:latin typeface="Calibri" panose="020F0502020204030204" pitchFamily="34" charset="0"/>
                        </a:rPr>
                        <a:t>Pielavesi</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4 140</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1 043</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0</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3 888</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1 939</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1 229</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2 845</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1 963</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1 318</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296</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349</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1 319</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4 325</a:t>
                      </a:r>
                    </a:p>
                  </a:txBody>
                  <a:tcPr marL="36000" marR="36000" marT="18000" marB="18000" anchor="b"/>
                </a:tc>
                <a:extLst>
                  <a:ext uri="{0D108BD9-81ED-4DB2-BD59-A6C34878D82A}">
                    <a16:rowId xmlns:a16="http://schemas.microsoft.com/office/drawing/2014/main" val="586094835"/>
                  </a:ext>
                </a:extLst>
              </a:tr>
              <a:tr h="216000">
                <a:tc>
                  <a:txBody>
                    <a:bodyPr/>
                    <a:lstStyle/>
                    <a:p>
                      <a:pPr algn="l" fontAlgn="b"/>
                      <a:r>
                        <a:rPr lang="fi-FI" sz="1100" b="0" i="0" u="none" strike="noStrike">
                          <a:solidFill>
                            <a:srgbClr val="000000"/>
                          </a:solidFill>
                          <a:effectLst/>
                          <a:latin typeface="Calibri" panose="020F0502020204030204" pitchFamily="34" charset="0"/>
                        </a:rPr>
                        <a:t>Rautalampi</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2 964</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902</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0</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3 923</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2 094</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1 081</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3 021</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2 405</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1 710</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445</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249</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665</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3 971</a:t>
                      </a:r>
                    </a:p>
                  </a:txBody>
                  <a:tcPr marL="36000" marR="36000" marT="18000" marB="18000" anchor="b"/>
                </a:tc>
                <a:extLst>
                  <a:ext uri="{0D108BD9-81ED-4DB2-BD59-A6C34878D82A}">
                    <a16:rowId xmlns:a16="http://schemas.microsoft.com/office/drawing/2014/main" val="490792590"/>
                  </a:ext>
                </a:extLst>
              </a:tr>
              <a:tr h="216000">
                <a:tc>
                  <a:txBody>
                    <a:bodyPr/>
                    <a:lstStyle/>
                    <a:p>
                      <a:pPr algn="l" fontAlgn="b"/>
                      <a:r>
                        <a:rPr lang="fi-FI" sz="1100" b="0" i="0" u="none" strike="noStrike">
                          <a:solidFill>
                            <a:srgbClr val="000000"/>
                          </a:solidFill>
                          <a:effectLst/>
                          <a:latin typeface="Calibri" panose="020F0502020204030204" pitchFamily="34" charset="0"/>
                        </a:rPr>
                        <a:t>Rautavaara</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1 477</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1 877</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0</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4 724</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2 349</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1 538</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2 846</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2 552</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1 353</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329</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870</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628</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5 058</a:t>
                      </a:r>
                    </a:p>
                  </a:txBody>
                  <a:tcPr marL="36000" marR="36000" marT="18000" marB="18000" anchor="b"/>
                </a:tc>
                <a:extLst>
                  <a:ext uri="{0D108BD9-81ED-4DB2-BD59-A6C34878D82A}">
                    <a16:rowId xmlns:a16="http://schemas.microsoft.com/office/drawing/2014/main" val="4063570999"/>
                  </a:ext>
                </a:extLst>
              </a:tr>
              <a:tr h="216000">
                <a:tc>
                  <a:txBody>
                    <a:bodyPr/>
                    <a:lstStyle/>
                    <a:p>
                      <a:pPr algn="l" fontAlgn="b"/>
                      <a:r>
                        <a:rPr lang="fi-FI" sz="1100" b="0" i="0" u="none" strike="noStrike">
                          <a:solidFill>
                            <a:srgbClr val="000000"/>
                          </a:solidFill>
                          <a:effectLst/>
                          <a:latin typeface="Calibri" panose="020F0502020204030204" pitchFamily="34" charset="0"/>
                        </a:rPr>
                        <a:t>Siilinjärvi</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21 232</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749</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5</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3 692</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1 988</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840</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2 943</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2 780</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2 171</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319</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290</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523</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4 052</a:t>
                      </a:r>
                    </a:p>
                  </a:txBody>
                  <a:tcPr marL="36000" marR="36000" marT="18000" marB="18000" anchor="b"/>
                </a:tc>
                <a:extLst>
                  <a:ext uri="{0D108BD9-81ED-4DB2-BD59-A6C34878D82A}">
                    <a16:rowId xmlns:a16="http://schemas.microsoft.com/office/drawing/2014/main" val="2594982822"/>
                  </a:ext>
                </a:extLst>
              </a:tr>
              <a:tr h="216000">
                <a:tc>
                  <a:txBody>
                    <a:bodyPr/>
                    <a:lstStyle/>
                    <a:p>
                      <a:pPr algn="l" fontAlgn="b"/>
                      <a:r>
                        <a:rPr lang="fi-FI" sz="1100" b="0" i="0" u="none" strike="noStrike">
                          <a:solidFill>
                            <a:srgbClr val="000000"/>
                          </a:solidFill>
                          <a:effectLst/>
                          <a:latin typeface="Calibri" panose="020F0502020204030204" pitchFamily="34" charset="0"/>
                        </a:rPr>
                        <a:t>Sonkajärvi</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3 672</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1 006</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5</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3 854</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1 927</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1 926</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2 847</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2 206</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1 433</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282</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491</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1 215</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4 427</a:t>
                      </a:r>
                    </a:p>
                  </a:txBody>
                  <a:tcPr marL="36000" marR="36000" marT="18000" marB="18000" anchor="b"/>
                </a:tc>
                <a:extLst>
                  <a:ext uri="{0D108BD9-81ED-4DB2-BD59-A6C34878D82A}">
                    <a16:rowId xmlns:a16="http://schemas.microsoft.com/office/drawing/2014/main" val="3300297390"/>
                  </a:ext>
                </a:extLst>
              </a:tr>
              <a:tr h="216000">
                <a:tc>
                  <a:txBody>
                    <a:bodyPr/>
                    <a:lstStyle/>
                    <a:p>
                      <a:pPr algn="l" fontAlgn="b"/>
                      <a:r>
                        <a:rPr lang="fi-FI" sz="1100" b="0" i="0" u="none" strike="noStrike">
                          <a:solidFill>
                            <a:srgbClr val="000000"/>
                          </a:solidFill>
                          <a:effectLst/>
                          <a:latin typeface="Calibri" panose="020F0502020204030204" pitchFamily="34" charset="0"/>
                        </a:rPr>
                        <a:t>Suonenjoki</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6 763</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902</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13</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3 689</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1 983</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927</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2 786</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2 346</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1 665</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297</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384</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765</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4 013</a:t>
                      </a:r>
                    </a:p>
                  </a:txBody>
                  <a:tcPr marL="36000" marR="36000" marT="18000" marB="18000" anchor="b"/>
                </a:tc>
                <a:extLst>
                  <a:ext uri="{0D108BD9-81ED-4DB2-BD59-A6C34878D82A}">
                    <a16:rowId xmlns:a16="http://schemas.microsoft.com/office/drawing/2014/main" val="2612208212"/>
                  </a:ext>
                </a:extLst>
              </a:tr>
              <a:tr h="216000">
                <a:tc>
                  <a:txBody>
                    <a:bodyPr/>
                    <a:lstStyle/>
                    <a:p>
                      <a:pPr algn="l" fontAlgn="b"/>
                      <a:r>
                        <a:rPr lang="fi-FI" sz="1100" b="0" i="0" u="none" strike="noStrike">
                          <a:solidFill>
                            <a:srgbClr val="000000"/>
                          </a:solidFill>
                          <a:effectLst/>
                          <a:latin typeface="Calibri" panose="020F0502020204030204" pitchFamily="34" charset="0"/>
                        </a:rPr>
                        <a:t>Tervo</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1 441</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1 795</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0</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4 397</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1 811</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1 524</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2 602</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2 091</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1 386</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420</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285</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368</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4 254</a:t>
                      </a:r>
                    </a:p>
                  </a:txBody>
                  <a:tcPr marL="36000" marR="36000" marT="18000" marB="18000" anchor="b"/>
                </a:tc>
                <a:extLst>
                  <a:ext uri="{0D108BD9-81ED-4DB2-BD59-A6C34878D82A}">
                    <a16:rowId xmlns:a16="http://schemas.microsoft.com/office/drawing/2014/main" val="3277118997"/>
                  </a:ext>
                </a:extLst>
              </a:tr>
              <a:tr h="216000">
                <a:tc>
                  <a:txBody>
                    <a:bodyPr/>
                    <a:lstStyle/>
                    <a:p>
                      <a:pPr algn="l" fontAlgn="b"/>
                      <a:r>
                        <a:rPr lang="fi-FI" sz="1100" b="0" i="0" u="none" strike="noStrike">
                          <a:solidFill>
                            <a:srgbClr val="000000"/>
                          </a:solidFill>
                          <a:effectLst/>
                          <a:latin typeface="Calibri" panose="020F0502020204030204" pitchFamily="34" charset="0"/>
                        </a:rPr>
                        <a:t>Tuusniemi</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2 394</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1 339</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8</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3 708</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1 810</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1 255</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2 370</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2 234</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1 492</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427</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315</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-35</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3 538</a:t>
                      </a:r>
                    </a:p>
                  </a:txBody>
                  <a:tcPr marL="36000" marR="36000" marT="18000" marB="18000" anchor="b"/>
                </a:tc>
                <a:extLst>
                  <a:ext uri="{0D108BD9-81ED-4DB2-BD59-A6C34878D82A}">
                    <a16:rowId xmlns:a16="http://schemas.microsoft.com/office/drawing/2014/main" val="3445070240"/>
                  </a:ext>
                </a:extLst>
              </a:tr>
              <a:tr h="216000">
                <a:tc>
                  <a:txBody>
                    <a:bodyPr/>
                    <a:lstStyle/>
                    <a:p>
                      <a:pPr algn="l" fontAlgn="b"/>
                      <a:r>
                        <a:rPr lang="fi-FI" sz="1100" b="0" i="0" u="none" strike="noStrike">
                          <a:solidFill>
                            <a:srgbClr val="000000"/>
                          </a:solidFill>
                          <a:effectLst/>
                          <a:latin typeface="Calibri" panose="020F0502020204030204" pitchFamily="34" charset="0"/>
                        </a:rPr>
                        <a:t>Varkaus</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19 759</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891</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44</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3 352</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1 557</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1 107</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2 461</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2 407</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1 818</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366</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224</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379</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3 678</a:t>
                      </a:r>
                    </a:p>
                  </a:txBody>
                  <a:tcPr marL="36000" marR="36000" marT="18000" marB="18000" anchor="b"/>
                </a:tc>
                <a:extLst>
                  <a:ext uri="{0D108BD9-81ED-4DB2-BD59-A6C34878D82A}">
                    <a16:rowId xmlns:a16="http://schemas.microsoft.com/office/drawing/2014/main" val="1290548774"/>
                  </a:ext>
                </a:extLst>
              </a:tr>
              <a:tr h="216000">
                <a:tc>
                  <a:txBody>
                    <a:bodyPr/>
                    <a:lstStyle/>
                    <a:p>
                      <a:pPr algn="l" fontAlgn="b"/>
                      <a:r>
                        <a:rPr lang="fi-FI" sz="1100" b="0" i="0" u="none" strike="noStrike">
                          <a:solidFill>
                            <a:srgbClr val="000000"/>
                          </a:solidFill>
                          <a:effectLst/>
                          <a:latin typeface="Calibri" panose="020F0502020204030204" pitchFamily="34" charset="0"/>
                        </a:rPr>
                        <a:t>Vesanto</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1 894</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1 467</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0</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4 664</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1 891</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1 942</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3 196</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2 125</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1 428</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421</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277</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1 465</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5 057</a:t>
                      </a:r>
                    </a:p>
                  </a:txBody>
                  <a:tcPr marL="36000" marR="36000" marT="18000" marB="18000" anchor="b"/>
                </a:tc>
                <a:extLst>
                  <a:ext uri="{0D108BD9-81ED-4DB2-BD59-A6C34878D82A}">
                    <a16:rowId xmlns:a16="http://schemas.microsoft.com/office/drawing/2014/main" val="1098989671"/>
                  </a:ext>
                </a:extLst>
              </a:tr>
              <a:tr h="216000">
                <a:tc>
                  <a:txBody>
                    <a:bodyPr/>
                    <a:lstStyle/>
                    <a:p>
                      <a:pPr algn="l" fontAlgn="b"/>
                      <a:r>
                        <a:rPr lang="fi-FI" sz="1100" b="0" i="0" u="none" strike="noStrike">
                          <a:solidFill>
                            <a:srgbClr val="000000"/>
                          </a:solidFill>
                          <a:effectLst/>
                          <a:latin typeface="Calibri" panose="020F0502020204030204" pitchFamily="34" charset="0"/>
                        </a:rPr>
                        <a:t>Vieremä</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3 427</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531</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0</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3 606</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1 996</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988</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3 076</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2 665</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1 552</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317</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796</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1 206</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4 402</a:t>
                      </a:r>
                    </a:p>
                  </a:txBody>
                  <a:tcPr marL="36000" marR="36000" marT="18000" marB="18000" anchor="b"/>
                </a:tc>
                <a:extLst>
                  <a:ext uri="{0D108BD9-81ED-4DB2-BD59-A6C34878D82A}">
                    <a16:rowId xmlns:a16="http://schemas.microsoft.com/office/drawing/2014/main" val="3127333359"/>
                  </a:ext>
                </a:extLst>
              </a:tr>
              <a:tr h="216000">
                <a:tc>
                  <a:txBody>
                    <a:bodyPr/>
                    <a:lstStyle/>
                    <a:p>
                      <a:pPr algn="l" fontAlgn="b"/>
                      <a:r>
                        <a:rPr lang="fi-FI" sz="1100" b="1" i="0" u="none" strike="noStrike">
                          <a:solidFill>
                            <a:srgbClr val="000000"/>
                          </a:solidFill>
                          <a:effectLst/>
                          <a:latin typeface="Calibri" panose="020F0502020204030204" pitchFamily="34" charset="0"/>
                        </a:rPr>
                        <a:t>Pohjois-Savo</a:t>
                      </a:r>
                    </a:p>
                  </a:txBody>
                  <a:tcPr marL="36000" marR="36000" marT="18000" marB="18000" anchor="b"/>
                </a:tc>
                <a:tc>
                  <a:txBody>
                    <a:bodyPr/>
                    <a:lstStyle/>
                    <a:p>
                      <a:pPr algn="r" fontAlgn="b"/>
                      <a:r>
                        <a:rPr lang="fi-FI" sz="1100" b="1" i="0" u="none" strike="noStrike">
                          <a:solidFill>
                            <a:srgbClr val="000000"/>
                          </a:solidFill>
                          <a:effectLst/>
                          <a:latin typeface="Calibri" panose="020F0502020204030204" pitchFamily="34" charset="0"/>
                        </a:rPr>
                        <a:t>247 689</a:t>
                      </a:r>
                    </a:p>
                  </a:txBody>
                  <a:tcPr marL="36000" marR="36000" marT="18000" marB="18000" anchor="b"/>
                </a:tc>
                <a:tc>
                  <a:txBody>
                    <a:bodyPr/>
                    <a:lstStyle/>
                    <a:p>
                      <a:pPr algn="r" fontAlgn="b"/>
                      <a:r>
                        <a:rPr lang="fi-FI" sz="1100" b="1" i="0" u="none" strike="noStrike">
                          <a:solidFill>
                            <a:srgbClr val="000000"/>
                          </a:solidFill>
                          <a:effectLst/>
                          <a:latin typeface="Calibri" panose="020F0502020204030204" pitchFamily="34" charset="0"/>
                        </a:rPr>
                        <a:t>996</a:t>
                      </a:r>
                    </a:p>
                  </a:txBody>
                  <a:tcPr marL="36000" marR="36000" marT="18000" marB="18000" anchor="b"/>
                </a:tc>
                <a:tc>
                  <a:txBody>
                    <a:bodyPr/>
                    <a:lstStyle/>
                    <a:p>
                      <a:pPr algn="r" fontAlgn="b"/>
                      <a:r>
                        <a:rPr lang="fi-FI" sz="1100" b="1" i="1" u="none" strike="noStrike">
                          <a:solidFill>
                            <a:srgbClr val="000000"/>
                          </a:solidFill>
                          <a:effectLst/>
                          <a:latin typeface="Calibri" panose="020F0502020204030204" pitchFamily="34" charset="0"/>
                        </a:rPr>
                        <a:t>8</a:t>
                      </a:r>
                    </a:p>
                  </a:txBody>
                  <a:tcPr marL="36000" marR="36000" marT="18000" marB="18000" anchor="b"/>
                </a:tc>
                <a:tc>
                  <a:txBody>
                    <a:bodyPr/>
                    <a:lstStyle/>
                    <a:p>
                      <a:pPr algn="r" fontAlgn="b"/>
                      <a:r>
                        <a:rPr lang="fi-FI" sz="1100" b="1" i="0" u="none" strike="noStrike">
                          <a:solidFill>
                            <a:srgbClr val="000000"/>
                          </a:solidFill>
                          <a:effectLst/>
                          <a:latin typeface="Calibri" panose="020F0502020204030204" pitchFamily="34" charset="0"/>
                        </a:rPr>
                        <a:t>3 507</a:t>
                      </a:r>
                    </a:p>
                  </a:txBody>
                  <a:tcPr marL="36000" marR="36000" marT="18000" marB="18000" anchor="b"/>
                </a:tc>
                <a:tc>
                  <a:txBody>
                    <a:bodyPr/>
                    <a:lstStyle/>
                    <a:p>
                      <a:pPr algn="r" fontAlgn="b"/>
                      <a:r>
                        <a:rPr lang="fi-FI" sz="1100" b="1" i="1" u="none" strike="noStrike">
                          <a:solidFill>
                            <a:srgbClr val="000000"/>
                          </a:solidFill>
                          <a:effectLst/>
                          <a:latin typeface="Calibri" panose="020F0502020204030204" pitchFamily="34" charset="0"/>
                        </a:rPr>
                        <a:t>1 780</a:t>
                      </a:r>
                    </a:p>
                  </a:txBody>
                  <a:tcPr marL="36000" marR="36000" marT="18000" marB="18000" anchor="b"/>
                </a:tc>
                <a:tc>
                  <a:txBody>
                    <a:bodyPr/>
                    <a:lstStyle/>
                    <a:p>
                      <a:pPr algn="r" fontAlgn="b"/>
                      <a:r>
                        <a:rPr lang="fi-FI" sz="1100" b="1" i="1" u="none" strike="noStrike">
                          <a:solidFill>
                            <a:srgbClr val="000000"/>
                          </a:solidFill>
                          <a:effectLst/>
                          <a:latin typeface="Calibri" panose="020F0502020204030204" pitchFamily="34" charset="0"/>
                        </a:rPr>
                        <a:t>1 103</a:t>
                      </a:r>
                    </a:p>
                  </a:txBody>
                  <a:tcPr marL="36000" marR="36000" marT="18000" marB="18000" anchor="b"/>
                </a:tc>
                <a:tc>
                  <a:txBody>
                    <a:bodyPr/>
                    <a:lstStyle/>
                    <a:p>
                      <a:pPr algn="r" fontAlgn="b"/>
                      <a:r>
                        <a:rPr lang="fi-FI" sz="1100" b="1" i="0" u="none" strike="noStrike">
                          <a:solidFill>
                            <a:srgbClr val="000000"/>
                          </a:solidFill>
                          <a:effectLst/>
                          <a:latin typeface="Calibri" panose="020F0502020204030204" pitchFamily="34" charset="0"/>
                        </a:rPr>
                        <a:t>2 533</a:t>
                      </a:r>
                    </a:p>
                  </a:txBody>
                  <a:tcPr marL="36000" marR="36000" marT="18000" marB="18000" anchor="b"/>
                </a:tc>
                <a:tc>
                  <a:txBody>
                    <a:bodyPr/>
                    <a:lstStyle/>
                    <a:p>
                      <a:pPr algn="r" fontAlgn="b"/>
                      <a:r>
                        <a:rPr lang="fi-FI" sz="1100" b="1" i="0" u="none" strike="noStrike">
                          <a:solidFill>
                            <a:srgbClr val="000000"/>
                          </a:solidFill>
                          <a:effectLst/>
                          <a:latin typeface="Calibri" panose="020F0502020204030204" pitchFamily="34" charset="0"/>
                        </a:rPr>
                        <a:t>2 422</a:t>
                      </a:r>
                    </a:p>
                  </a:txBody>
                  <a:tcPr marL="36000" marR="36000" marT="18000" marB="18000" anchor="b"/>
                </a:tc>
                <a:tc>
                  <a:txBody>
                    <a:bodyPr/>
                    <a:lstStyle/>
                    <a:p>
                      <a:pPr algn="r" fontAlgn="b"/>
                      <a:r>
                        <a:rPr lang="fi-FI" sz="1100" b="1" i="1" u="none" strike="noStrike">
                          <a:solidFill>
                            <a:srgbClr val="000000"/>
                          </a:solidFill>
                          <a:effectLst/>
                          <a:latin typeface="Calibri" panose="020F0502020204030204" pitchFamily="34" charset="0"/>
                        </a:rPr>
                        <a:t>1 782</a:t>
                      </a:r>
                    </a:p>
                  </a:txBody>
                  <a:tcPr marL="36000" marR="36000" marT="18000" marB="18000" anchor="b"/>
                </a:tc>
                <a:tc>
                  <a:txBody>
                    <a:bodyPr/>
                    <a:lstStyle/>
                    <a:p>
                      <a:pPr algn="r" fontAlgn="b"/>
                      <a:r>
                        <a:rPr lang="fi-FI" sz="1100" b="1" i="1" u="none" strike="noStrike">
                          <a:solidFill>
                            <a:srgbClr val="000000"/>
                          </a:solidFill>
                          <a:effectLst/>
                          <a:latin typeface="Calibri" panose="020F0502020204030204" pitchFamily="34" charset="0"/>
                        </a:rPr>
                        <a:t>363</a:t>
                      </a:r>
                    </a:p>
                  </a:txBody>
                  <a:tcPr marL="36000" marR="36000" marT="18000" marB="18000" anchor="b"/>
                </a:tc>
                <a:tc>
                  <a:txBody>
                    <a:bodyPr/>
                    <a:lstStyle/>
                    <a:p>
                      <a:pPr algn="r" fontAlgn="b"/>
                      <a:r>
                        <a:rPr lang="fi-FI" sz="1100" b="1" i="1" u="none" strike="noStrike">
                          <a:solidFill>
                            <a:srgbClr val="000000"/>
                          </a:solidFill>
                          <a:effectLst/>
                          <a:latin typeface="Calibri" panose="020F0502020204030204" pitchFamily="34" charset="0"/>
                        </a:rPr>
                        <a:t>277</a:t>
                      </a:r>
                    </a:p>
                  </a:txBody>
                  <a:tcPr marL="36000" marR="36000" marT="18000" marB="18000" anchor="b"/>
                </a:tc>
                <a:tc>
                  <a:txBody>
                    <a:bodyPr/>
                    <a:lstStyle/>
                    <a:p>
                      <a:pPr algn="r" fontAlgn="b"/>
                      <a:r>
                        <a:rPr lang="fi-FI" sz="1100" b="1" i="0" u="none" strike="noStrike">
                          <a:solidFill>
                            <a:srgbClr val="000000"/>
                          </a:solidFill>
                          <a:effectLst/>
                          <a:latin typeface="Calibri" panose="020F0502020204030204" pitchFamily="34" charset="0"/>
                        </a:rPr>
                        <a:t>541</a:t>
                      </a:r>
                    </a:p>
                  </a:txBody>
                  <a:tcPr marL="36000" marR="36000" marT="18000" marB="18000" anchor="b"/>
                </a:tc>
                <a:tc>
                  <a:txBody>
                    <a:bodyPr/>
                    <a:lstStyle/>
                    <a:p>
                      <a:pPr algn="r" fontAlgn="b"/>
                      <a:r>
                        <a:rPr lang="fi-FI" sz="1100" b="1" i="0" u="none" strike="noStrike" dirty="0">
                          <a:solidFill>
                            <a:srgbClr val="000000"/>
                          </a:solidFill>
                          <a:effectLst/>
                          <a:latin typeface="Calibri" panose="020F0502020204030204" pitchFamily="34" charset="0"/>
                        </a:rPr>
                        <a:t>3 959</a:t>
                      </a:r>
                    </a:p>
                  </a:txBody>
                  <a:tcPr marL="36000" marR="36000" marT="18000" marB="18000" anchor="b"/>
                </a:tc>
                <a:extLst>
                  <a:ext uri="{0D108BD9-81ED-4DB2-BD59-A6C34878D82A}">
                    <a16:rowId xmlns:a16="http://schemas.microsoft.com/office/drawing/2014/main" val="3771200098"/>
                  </a:ext>
                </a:extLst>
              </a:tr>
            </a:tbl>
          </a:graphicData>
        </a:graphic>
      </p:graphicFrame>
    </p:spTree>
    <p:extLst>
      <p:ext uri="{BB962C8B-B14F-4D97-AF65-F5344CB8AC3E}">
        <p14:creationId xmlns:p14="http://schemas.microsoft.com/office/powerpoint/2010/main" val="7636117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Otsikko 1">
            <a:extLst>
              <a:ext uri="{FF2B5EF4-FFF2-40B4-BE49-F238E27FC236}">
                <a16:creationId xmlns:a16="http://schemas.microsoft.com/office/drawing/2014/main" id="{3E4F8491-AF3F-C14A-BED4-E48810A92E9C}"/>
              </a:ext>
            </a:extLst>
          </p:cNvPr>
          <p:cNvSpPr>
            <a:spLocks noGrp="1"/>
          </p:cNvSpPr>
          <p:nvPr>
            <p:ph type="title"/>
          </p:nvPr>
        </p:nvSpPr>
        <p:spPr>
          <a:xfrm>
            <a:off x="448456" y="365125"/>
            <a:ext cx="11288842" cy="1325563"/>
          </a:xfrm>
        </p:spPr>
        <p:txBody>
          <a:bodyPr>
            <a:normAutofit/>
          </a:bodyPr>
          <a:lstStyle/>
          <a:p>
            <a:r>
              <a:rPr lang="fi-FI" sz="3000" dirty="0"/>
              <a:t>Pohjois-Savon kuntien tilinpäätökset v. 2023 (1 000 €) 3/7 </a:t>
            </a:r>
            <a:br>
              <a:rPr lang="fi-FI" sz="3400" dirty="0"/>
            </a:br>
            <a:r>
              <a:rPr lang="fi-FI" sz="1800" dirty="0"/>
              <a:t>(ml. liikelaitokset) (tiedot sisältävät vain ulkoiset menot ja tulot)</a:t>
            </a:r>
          </a:p>
        </p:txBody>
      </p:sp>
      <p:pic>
        <p:nvPicPr>
          <p:cNvPr id="7" name="Kuva 6">
            <a:extLst>
              <a:ext uri="{FF2B5EF4-FFF2-40B4-BE49-F238E27FC236}">
                <a16:creationId xmlns:a16="http://schemas.microsoft.com/office/drawing/2014/main" id="{34C10C92-2E94-7A44-BD24-737A3C004102}"/>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9755943" y="6332259"/>
            <a:ext cx="2316136" cy="409184"/>
          </a:xfrm>
          <a:prstGeom prst="rect">
            <a:avLst/>
          </a:prstGeom>
        </p:spPr>
      </p:pic>
      <p:graphicFrame>
        <p:nvGraphicFramePr>
          <p:cNvPr id="5" name="Taulukko 4">
            <a:extLst>
              <a:ext uri="{FF2B5EF4-FFF2-40B4-BE49-F238E27FC236}">
                <a16:creationId xmlns:a16="http://schemas.microsoft.com/office/drawing/2014/main" id="{5798DA2E-227C-43BD-BC82-9983C036DEE9}"/>
              </a:ext>
            </a:extLst>
          </p:cNvPr>
          <p:cNvGraphicFramePr>
            <a:graphicFrameLocks noGrp="1"/>
          </p:cNvGraphicFramePr>
          <p:nvPr>
            <p:extLst>
              <p:ext uri="{D42A27DB-BD31-4B8C-83A1-F6EECF244321}">
                <p14:modId xmlns:p14="http://schemas.microsoft.com/office/powerpoint/2010/main" val="4175660601"/>
              </p:ext>
            </p:extLst>
          </p:nvPr>
        </p:nvGraphicFramePr>
        <p:xfrm>
          <a:off x="710877" y="1498819"/>
          <a:ext cx="10764000" cy="4858920"/>
        </p:xfrm>
        <a:graphic>
          <a:graphicData uri="http://schemas.openxmlformats.org/drawingml/2006/table">
            <a:tbl>
              <a:tblPr firstRow="1" bandRow="1">
                <a:tableStyleId>{9D7B26C5-4107-4FEC-AEDC-1716B250A1EF}</a:tableStyleId>
              </a:tblPr>
              <a:tblGrid>
                <a:gridCol w="828000">
                  <a:extLst>
                    <a:ext uri="{9D8B030D-6E8A-4147-A177-3AD203B41FA5}">
                      <a16:colId xmlns:a16="http://schemas.microsoft.com/office/drawing/2014/main" val="3149966210"/>
                    </a:ext>
                  </a:extLst>
                </a:gridCol>
                <a:gridCol w="828000">
                  <a:extLst>
                    <a:ext uri="{9D8B030D-6E8A-4147-A177-3AD203B41FA5}">
                      <a16:colId xmlns:a16="http://schemas.microsoft.com/office/drawing/2014/main" val="582295757"/>
                    </a:ext>
                  </a:extLst>
                </a:gridCol>
                <a:gridCol w="828000">
                  <a:extLst>
                    <a:ext uri="{9D8B030D-6E8A-4147-A177-3AD203B41FA5}">
                      <a16:colId xmlns:a16="http://schemas.microsoft.com/office/drawing/2014/main" val="3483607235"/>
                    </a:ext>
                  </a:extLst>
                </a:gridCol>
                <a:gridCol w="828000">
                  <a:extLst>
                    <a:ext uri="{9D8B030D-6E8A-4147-A177-3AD203B41FA5}">
                      <a16:colId xmlns:a16="http://schemas.microsoft.com/office/drawing/2014/main" val="1057784816"/>
                    </a:ext>
                  </a:extLst>
                </a:gridCol>
                <a:gridCol w="828000">
                  <a:extLst>
                    <a:ext uri="{9D8B030D-6E8A-4147-A177-3AD203B41FA5}">
                      <a16:colId xmlns:a16="http://schemas.microsoft.com/office/drawing/2014/main" val="2513661225"/>
                    </a:ext>
                  </a:extLst>
                </a:gridCol>
                <a:gridCol w="828000">
                  <a:extLst>
                    <a:ext uri="{9D8B030D-6E8A-4147-A177-3AD203B41FA5}">
                      <a16:colId xmlns:a16="http://schemas.microsoft.com/office/drawing/2014/main" val="3312164532"/>
                    </a:ext>
                  </a:extLst>
                </a:gridCol>
                <a:gridCol w="828000">
                  <a:extLst>
                    <a:ext uri="{9D8B030D-6E8A-4147-A177-3AD203B41FA5}">
                      <a16:colId xmlns:a16="http://schemas.microsoft.com/office/drawing/2014/main" val="4034823442"/>
                    </a:ext>
                  </a:extLst>
                </a:gridCol>
                <a:gridCol w="828000">
                  <a:extLst>
                    <a:ext uri="{9D8B030D-6E8A-4147-A177-3AD203B41FA5}">
                      <a16:colId xmlns:a16="http://schemas.microsoft.com/office/drawing/2014/main" val="2872086897"/>
                    </a:ext>
                  </a:extLst>
                </a:gridCol>
                <a:gridCol w="828000">
                  <a:extLst>
                    <a:ext uri="{9D8B030D-6E8A-4147-A177-3AD203B41FA5}">
                      <a16:colId xmlns:a16="http://schemas.microsoft.com/office/drawing/2014/main" val="3636052394"/>
                    </a:ext>
                  </a:extLst>
                </a:gridCol>
                <a:gridCol w="828000">
                  <a:extLst>
                    <a:ext uri="{9D8B030D-6E8A-4147-A177-3AD203B41FA5}">
                      <a16:colId xmlns:a16="http://schemas.microsoft.com/office/drawing/2014/main" val="3115215517"/>
                    </a:ext>
                  </a:extLst>
                </a:gridCol>
                <a:gridCol w="828000">
                  <a:extLst>
                    <a:ext uri="{9D8B030D-6E8A-4147-A177-3AD203B41FA5}">
                      <a16:colId xmlns:a16="http://schemas.microsoft.com/office/drawing/2014/main" val="698416851"/>
                    </a:ext>
                  </a:extLst>
                </a:gridCol>
                <a:gridCol w="828000">
                  <a:extLst>
                    <a:ext uri="{9D8B030D-6E8A-4147-A177-3AD203B41FA5}">
                      <a16:colId xmlns:a16="http://schemas.microsoft.com/office/drawing/2014/main" val="3260831221"/>
                    </a:ext>
                  </a:extLst>
                </a:gridCol>
                <a:gridCol w="828000">
                  <a:extLst>
                    <a:ext uri="{9D8B030D-6E8A-4147-A177-3AD203B41FA5}">
                      <a16:colId xmlns:a16="http://schemas.microsoft.com/office/drawing/2014/main" val="1756733325"/>
                    </a:ext>
                  </a:extLst>
                </a:gridCol>
              </a:tblGrid>
              <a:tr h="214205">
                <a:tc>
                  <a:txBody>
                    <a:bodyPr/>
                    <a:lstStyle/>
                    <a:p>
                      <a:pPr algn="l" fontAlgn="b"/>
                      <a:r>
                        <a:rPr lang="fi-FI" sz="1100" b="0" i="0" u="none" strike="noStrike" dirty="0">
                          <a:solidFill>
                            <a:srgbClr val="000000"/>
                          </a:solidFill>
                          <a:effectLst/>
                          <a:latin typeface="Calibri" panose="020F0502020204030204" pitchFamily="34" charset="0"/>
                        </a:rPr>
                        <a:t>Kunta</a:t>
                      </a:r>
                    </a:p>
                  </a:txBody>
                  <a:tcPr marL="36000" marR="36000" marT="18000" marB="18000" anchor="b"/>
                </a:tc>
                <a:tc>
                  <a:txBody>
                    <a:bodyPr/>
                    <a:lstStyle/>
                    <a:p>
                      <a:pPr algn="r" fontAlgn="b"/>
                      <a:r>
                        <a:rPr lang="fi-FI" sz="1100" b="0" i="0" u="none" strike="noStrike" dirty="0">
                          <a:solidFill>
                            <a:srgbClr val="000000"/>
                          </a:solidFill>
                          <a:effectLst/>
                          <a:latin typeface="Calibri" panose="020F0502020204030204" pitchFamily="34" charset="0"/>
                        </a:rPr>
                        <a:t>Väestö </a:t>
                      </a:r>
                      <a:br>
                        <a:rPr lang="fi-FI" sz="1100" b="0" i="0" u="none" strike="noStrike" dirty="0">
                          <a:solidFill>
                            <a:srgbClr val="000000"/>
                          </a:solidFill>
                          <a:effectLst/>
                          <a:latin typeface="Calibri" panose="020F0502020204030204" pitchFamily="34" charset="0"/>
                        </a:rPr>
                      </a:br>
                      <a:r>
                        <a:rPr lang="fi-FI" sz="1100" b="0" i="0" u="none" strike="noStrike" dirty="0">
                          <a:solidFill>
                            <a:srgbClr val="000000"/>
                          </a:solidFill>
                          <a:effectLst/>
                          <a:latin typeface="Calibri" panose="020F0502020204030204" pitchFamily="34" charset="0"/>
                        </a:rPr>
                        <a:t>31.12.</a:t>
                      </a:r>
                      <a:br>
                        <a:rPr lang="fi-FI" sz="1100" b="0" i="0" u="none" strike="noStrike" dirty="0">
                          <a:solidFill>
                            <a:srgbClr val="000000"/>
                          </a:solidFill>
                          <a:effectLst/>
                          <a:latin typeface="Calibri" panose="020F0502020204030204" pitchFamily="34" charset="0"/>
                        </a:rPr>
                      </a:br>
                      <a:r>
                        <a:rPr lang="fi-FI" sz="1100" b="0" i="0" u="none" strike="noStrike" dirty="0">
                          <a:solidFill>
                            <a:srgbClr val="000000"/>
                          </a:solidFill>
                          <a:effectLst/>
                          <a:latin typeface="Calibri" panose="020F0502020204030204" pitchFamily="34" charset="0"/>
                        </a:rPr>
                        <a:t>2022</a:t>
                      </a:r>
                    </a:p>
                  </a:txBody>
                  <a:tcPr marL="36000" marR="36000" marT="18000" marB="18000" anchor="b"/>
                </a:tc>
                <a:tc>
                  <a:txBody>
                    <a:bodyPr/>
                    <a:lstStyle/>
                    <a:p>
                      <a:pPr algn="r" fontAlgn="b"/>
                      <a:r>
                        <a:rPr lang="fi-FI" sz="1100" b="1" i="0" u="none" strike="noStrike">
                          <a:solidFill>
                            <a:srgbClr val="000000"/>
                          </a:solidFill>
                          <a:effectLst/>
                          <a:latin typeface="Calibri" panose="020F0502020204030204" pitchFamily="34" charset="0"/>
                        </a:rPr>
                        <a:t>Toiminta-</a:t>
                      </a:r>
                      <a:br>
                        <a:rPr lang="fi-FI" sz="1100" b="1" i="0" u="none" strike="noStrike">
                          <a:solidFill>
                            <a:srgbClr val="000000"/>
                          </a:solidFill>
                          <a:effectLst/>
                          <a:latin typeface="Calibri" panose="020F0502020204030204" pitchFamily="34" charset="0"/>
                        </a:rPr>
                      </a:br>
                      <a:r>
                        <a:rPr lang="fi-FI" sz="1100" b="1" i="0" u="none" strike="noStrike">
                          <a:solidFill>
                            <a:srgbClr val="000000"/>
                          </a:solidFill>
                          <a:effectLst/>
                          <a:latin typeface="Calibri" panose="020F0502020204030204" pitchFamily="34" charset="0"/>
                        </a:rPr>
                        <a:t>tulot </a:t>
                      </a:r>
                      <a:r>
                        <a:rPr lang="fi-FI" sz="1100" b="1" i="0" u="none" strike="noStrike" baseline="30000">
                          <a:solidFill>
                            <a:srgbClr val="000000"/>
                          </a:solidFill>
                          <a:effectLst/>
                          <a:latin typeface="Calibri" panose="020F0502020204030204" pitchFamily="34" charset="0"/>
                        </a:rPr>
                        <a:t>1)</a:t>
                      </a:r>
                      <a:endParaRPr lang="fi-FI" sz="1100" b="1" i="0" u="none" strike="noStrike">
                        <a:solidFill>
                          <a:srgbClr val="000000"/>
                        </a:solidFill>
                        <a:effectLst/>
                        <a:latin typeface="Calibri" panose="020F0502020204030204" pitchFamily="34" charset="0"/>
                      </a:endParaRP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Myynti-</a:t>
                      </a:r>
                      <a:br>
                        <a:rPr lang="fi-FI" sz="1100" b="0" i="1" u="none" strike="noStrike">
                          <a:solidFill>
                            <a:srgbClr val="000000"/>
                          </a:solidFill>
                          <a:effectLst/>
                          <a:latin typeface="Calibri" panose="020F0502020204030204" pitchFamily="34" charset="0"/>
                        </a:rPr>
                      </a:br>
                      <a:r>
                        <a:rPr lang="fi-FI" sz="1100" b="0" i="1" u="none" strike="noStrike">
                          <a:solidFill>
                            <a:srgbClr val="000000"/>
                          </a:solidFill>
                          <a:effectLst/>
                          <a:latin typeface="Calibri" panose="020F0502020204030204" pitchFamily="34" charset="0"/>
                        </a:rPr>
                        <a:t>tulot</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Maksu-</a:t>
                      </a:r>
                      <a:br>
                        <a:rPr lang="fi-FI" sz="1100" b="0" i="1" u="none" strike="noStrike">
                          <a:solidFill>
                            <a:srgbClr val="000000"/>
                          </a:solidFill>
                          <a:effectLst/>
                          <a:latin typeface="Calibri" panose="020F0502020204030204" pitchFamily="34" charset="0"/>
                        </a:rPr>
                      </a:br>
                      <a:r>
                        <a:rPr lang="fi-FI" sz="1100" b="0" i="1" u="none" strike="noStrike">
                          <a:solidFill>
                            <a:srgbClr val="000000"/>
                          </a:solidFill>
                          <a:effectLst/>
                          <a:latin typeface="Calibri" panose="020F0502020204030204" pitchFamily="34" charset="0"/>
                        </a:rPr>
                        <a:t>tulot</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Tuet ja </a:t>
                      </a:r>
                      <a:br>
                        <a:rPr lang="fi-FI" sz="1100" b="0" i="1" u="none" strike="noStrike">
                          <a:solidFill>
                            <a:srgbClr val="000000"/>
                          </a:solidFill>
                          <a:effectLst/>
                          <a:latin typeface="Calibri" panose="020F0502020204030204" pitchFamily="34" charset="0"/>
                        </a:rPr>
                      </a:br>
                      <a:r>
                        <a:rPr lang="fi-FI" sz="1100" b="0" i="1" u="none" strike="noStrike">
                          <a:solidFill>
                            <a:srgbClr val="000000"/>
                          </a:solidFill>
                          <a:effectLst/>
                          <a:latin typeface="Calibri" panose="020F0502020204030204" pitchFamily="34" charset="0"/>
                        </a:rPr>
                        <a:t>avustukset</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Muut </a:t>
                      </a:r>
                      <a:br>
                        <a:rPr lang="fi-FI" sz="1100" b="0" i="1" u="none" strike="noStrike">
                          <a:solidFill>
                            <a:srgbClr val="000000"/>
                          </a:solidFill>
                          <a:effectLst/>
                          <a:latin typeface="Calibri" panose="020F0502020204030204" pitchFamily="34" charset="0"/>
                        </a:rPr>
                      </a:br>
                      <a:r>
                        <a:rPr lang="fi-FI" sz="1100" b="0" i="1" u="none" strike="noStrike">
                          <a:solidFill>
                            <a:srgbClr val="000000"/>
                          </a:solidFill>
                          <a:effectLst/>
                          <a:latin typeface="Calibri" panose="020F0502020204030204" pitchFamily="34" charset="0"/>
                        </a:rPr>
                        <a:t>toiminta-</a:t>
                      </a:r>
                      <a:br>
                        <a:rPr lang="fi-FI" sz="1100" b="0" i="1" u="none" strike="noStrike">
                          <a:solidFill>
                            <a:srgbClr val="000000"/>
                          </a:solidFill>
                          <a:effectLst/>
                          <a:latin typeface="Calibri" panose="020F0502020204030204" pitchFamily="34" charset="0"/>
                        </a:rPr>
                      </a:br>
                      <a:r>
                        <a:rPr lang="fi-FI" sz="1100" b="0" i="1" u="none" strike="noStrike">
                          <a:solidFill>
                            <a:srgbClr val="000000"/>
                          </a:solidFill>
                          <a:effectLst/>
                          <a:latin typeface="Calibri" panose="020F0502020204030204" pitchFamily="34" charset="0"/>
                        </a:rPr>
                        <a:t>tulot</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Valmistus </a:t>
                      </a:r>
                      <a:br>
                        <a:rPr lang="fi-FI" sz="1100" b="0" i="1" u="none" strike="noStrike">
                          <a:solidFill>
                            <a:srgbClr val="000000"/>
                          </a:solidFill>
                          <a:effectLst/>
                          <a:latin typeface="Calibri" panose="020F0502020204030204" pitchFamily="34" charset="0"/>
                        </a:rPr>
                      </a:br>
                      <a:r>
                        <a:rPr lang="fi-FI" sz="1100" b="0" i="1" u="none" strike="noStrike">
                          <a:solidFill>
                            <a:srgbClr val="000000"/>
                          </a:solidFill>
                          <a:effectLst/>
                          <a:latin typeface="Calibri" panose="020F0502020204030204" pitchFamily="34" charset="0"/>
                        </a:rPr>
                        <a:t>omaan </a:t>
                      </a:r>
                      <a:br>
                        <a:rPr lang="fi-FI" sz="1100" b="0" i="1" u="none" strike="noStrike">
                          <a:solidFill>
                            <a:srgbClr val="000000"/>
                          </a:solidFill>
                          <a:effectLst/>
                          <a:latin typeface="Calibri" panose="020F0502020204030204" pitchFamily="34" charset="0"/>
                        </a:rPr>
                      </a:br>
                      <a:r>
                        <a:rPr lang="fi-FI" sz="1100" b="0" i="1" u="none" strike="noStrike">
                          <a:solidFill>
                            <a:srgbClr val="000000"/>
                          </a:solidFill>
                          <a:effectLst/>
                          <a:latin typeface="Calibri" panose="020F0502020204030204" pitchFamily="34" charset="0"/>
                        </a:rPr>
                        <a:t>käyttöön</a:t>
                      </a:r>
                    </a:p>
                  </a:txBody>
                  <a:tcPr marL="36000" marR="36000" marT="18000" marB="18000" anchor="b"/>
                </a:tc>
                <a:tc>
                  <a:txBody>
                    <a:bodyPr/>
                    <a:lstStyle/>
                    <a:p>
                      <a:pPr algn="r" fontAlgn="b"/>
                      <a:r>
                        <a:rPr lang="fi-FI" sz="1100" b="1" i="0" u="none" strike="noStrike">
                          <a:solidFill>
                            <a:srgbClr val="000000"/>
                          </a:solidFill>
                          <a:effectLst/>
                          <a:latin typeface="Calibri" panose="020F0502020204030204" pitchFamily="34" charset="0"/>
                        </a:rPr>
                        <a:t>Toiminta-</a:t>
                      </a:r>
                      <a:br>
                        <a:rPr lang="fi-FI" sz="1100" b="1" i="0" u="none" strike="noStrike">
                          <a:solidFill>
                            <a:srgbClr val="000000"/>
                          </a:solidFill>
                          <a:effectLst/>
                          <a:latin typeface="Calibri" panose="020F0502020204030204" pitchFamily="34" charset="0"/>
                        </a:rPr>
                      </a:br>
                      <a:r>
                        <a:rPr lang="fi-FI" sz="1100" b="1" i="0" u="none" strike="noStrike">
                          <a:solidFill>
                            <a:srgbClr val="000000"/>
                          </a:solidFill>
                          <a:effectLst/>
                          <a:latin typeface="Calibri" panose="020F0502020204030204" pitchFamily="34" charset="0"/>
                        </a:rPr>
                        <a:t>menot </a:t>
                      </a:r>
                      <a:br>
                        <a:rPr lang="fi-FI" sz="1100" b="1" i="0" u="none" strike="noStrike">
                          <a:solidFill>
                            <a:srgbClr val="000000"/>
                          </a:solidFill>
                          <a:effectLst/>
                          <a:latin typeface="Calibri" panose="020F0502020204030204" pitchFamily="34" charset="0"/>
                        </a:rPr>
                      </a:br>
                      <a:r>
                        <a:rPr lang="fi-FI" sz="1100" b="1" i="0" u="none" strike="noStrike">
                          <a:solidFill>
                            <a:srgbClr val="000000"/>
                          </a:solidFill>
                          <a:effectLst/>
                          <a:latin typeface="Calibri" panose="020F0502020204030204" pitchFamily="34" charset="0"/>
                        </a:rPr>
                        <a:t>yhteensä</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Henkilöstö-</a:t>
                      </a:r>
                      <a:br>
                        <a:rPr lang="fi-FI" sz="1100" b="0" i="1" u="none" strike="noStrike">
                          <a:solidFill>
                            <a:srgbClr val="000000"/>
                          </a:solidFill>
                          <a:effectLst/>
                          <a:latin typeface="Calibri" panose="020F0502020204030204" pitchFamily="34" charset="0"/>
                        </a:rPr>
                      </a:br>
                      <a:r>
                        <a:rPr lang="fi-FI" sz="1100" b="0" i="1" u="none" strike="noStrike">
                          <a:solidFill>
                            <a:srgbClr val="000000"/>
                          </a:solidFill>
                          <a:effectLst/>
                          <a:latin typeface="Calibri" panose="020F0502020204030204" pitchFamily="34" charset="0"/>
                        </a:rPr>
                        <a:t>menot</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Palvelujen </a:t>
                      </a:r>
                      <a:br>
                        <a:rPr lang="fi-FI" sz="1100" b="0" i="1" u="none" strike="noStrike">
                          <a:solidFill>
                            <a:srgbClr val="000000"/>
                          </a:solidFill>
                          <a:effectLst/>
                          <a:latin typeface="Calibri" panose="020F0502020204030204" pitchFamily="34" charset="0"/>
                        </a:rPr>
                      </a:br>
                      <a:r>
                        <a:rPr lang="fi-FI" sz="1100" b="0" i="1" u="none" strike="noStrike">
                          <a:solidFill>
                            <a:srgbClr val="000000"/>
                          </a:solidFill>
                          <a:effectLst/>
                          <a:latin typeface="Calibri" panose="020F0502020204030204" pitchFamily="34" charset="0"/>
                        </a:rPr>
                        <a:t>ostot</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Muut </a:t>
                      </a:r>
                      <a:br>
                        <a:rPr lang="fi-FI" sz="1100" b="0" i="1" u="none" strike="noStrike">
                          <a:solidFill>
                            <a:srgbClr val="000000"/>
                          </a:solidFill>
                          <a:effectLst/>
                          <a:latin typeface="Calibri" panose="020F0502020204030204" pitchFamily="34" charset="0"/>
                        </a:rPr>
                      </a:br>
                      <a:r>
                        <a:rPr lang="fi-FI" sz="1100" b="0" i="1" u="none" strike="noStrike">
                          <a:solidFill>
                            <a:srgbClr val="000000"/>
                          </a:solidFill>
                          <a:effectLst/>
                          <a:latin typeface="Calibri" panose="020F0502020204030204" pitchFamily="34" charset="0"/>
                        </a:rPr>
                        <a:t>toiminta-</a:t>
                      </a:r>
                      <a:br>
                        <a:rPr lang="fi-FI" sz="1100" b="0" i="1" u="none" strike="noStrike">
                          <a:solidFill>
                            <a:srgbClr val="000000"/>
                          </a:solidFill>
                          <a:effectLst/>
                          <a:latin typeface="Calibri" panose="020F0502020204030204" pitchFamily="34" charset="0"/>
                        </a:rPr>
                      </a:br>
                      <a:r>
                        <a:rPr lang="fi-FI" sz="1100" b="0" i="1" u="none" strike="noStrike">
                          <a:solidFill>
                            <a:srgbClr val="000000"/>
                          </a:solidFill>
                          <a:effectLst/>
                          <a:latin typeface="Calibri" panose="020F0502020204030204" pitchFamily="34" charset="0"/>
                        </a:rPr>
                        <a:t>menot</a:t>
                      </a:r>
                    </a:p>
                  </a:txBody>
                  <a:tcPr marL="36000" marR="36000" marT="18000" marB="18000" anchor="b"/>
                </a:tc>
                <a:tc>
                  <a:txBody>
                    <a:bodyPr/>
                    <a:lstStyle/>
                    <a:p>
                      <a:pPr algn="r" fontAlgn="b"/>
                      <a:r>
                        <a:rPr lang="fi-FI" sz="1100" b="1" i="0" u="none" strike="noStrike">
                          <a:solidFill>
                            <a:srgbClr val="000000"/>
                          </a:solidFill>
                          <a:effectLst/>
                          <a:latin typeface="Calibri" panose="020F0502020204030204" pitchFamily="34" charset="0"/>
                        </a:rPr>
                        <a:t>Toiminta-</a:t>
                      </a:r>
                      <a:br>
                        <a:rPr lang="fi-FI" sz="1100" b="1" i="0" u="none" strike="noStrike">
                          <a:solidFill>
                            <a:srgbClr val="000000"/>
                          </a:solidFill>
                          <a:effectLst/>
                          <a:latin typeface="Calibri" panose="020F0502020204030204" pitchFamily="34" charset="0"/>
                        </a:rPr>
                      </a:br>
                      <a:r>
                        <a:rPr lang="fi-FI" sz="1100" b="1" i="0" u="none" strike="noStrike">
                          <a:solidFill>
                            <a:srgbClr val="000000"/>
                          </a:solidFill>
                          <a:effectLst/>
                          <a:latin typeface="Calibri" panose="020F0502020204030204" pitchFamily="34" charset="0"/>
                        </a:rPr>
                        <a:t>kate</a:t>
                      </a:r>
                    </a:p>
                  </a:txBody>
                  <a:tcPr marL="36000" marR="36000" marT="18000" marB="18000" anchor="b"/>
                </a:tc>
                <a:extLst>
                  <a:ext uri="{0D108BD9-81ED-4DB2-BD59-A6C34878D82A}">
                    <a16:rowId xmlns:a16="http://schemas.microsoft.com/office/drawing/2014/main" val="314199373"/>
                  </a:ext>
                </a:extLst>
              </a:tr>
              <a:tr h="216000">
                <a:tc>
                  <a:txBody>
                    <a:bodyPr/>
                    <a:lstStyle/>
                    <a:p>
                      <a:pPr algn="l" fontAlgn="b"/>
                      <a:r>
                        <a:rPr lang="fi-FI" sz="1100" b="0" i="0" u="none" strike="noStrike">
                          <a:solidFill>
                            <a:srgbClr val="000000"/>
                          </a:solidFill>
                          <a:effectLst/>
                          <a:latin typeface="Calibri" panose="020F0502020204030204" pitchFamily="34" charset="0"/>
                        </a:rPr>
                        <a:t>Iisalmi</a:t>
                      </a:r>
                    </a:p>
                  </a:txBody>
                  <a:tcPr marL="36000" marR="36000" marT="18000" marB="18000" anchor="b"/>
                </a:tc>
                <a:tc>
                  <a:txBody>
                    <a:bodyPr/>
                    <a:lstStyle/>
                    <a:p>
                      <a:pPr algn="r" fontAlgn="b"/>
                      <a:r>
                        <a:rPr lang="fi-FI" sz="1100" b="0" i="0" u="none" strike="noStrike" dirty="0">
                          <a:solidFill>
                            <a:srgbClr val="000000"/>
                          </a:solidFill>
                          <a:effectLst/>
                          <a:latin typeface="Calibri" panose="020F0502020204030204" pitchFamily="34" charset="0"/>
                        </a:rPr>
                        <a:t>20 801</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41 517</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25 736</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3 874</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2 728</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9 166</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14</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94 707</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52 562</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25 069</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17 076</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53 190</a:t>
                      </a:r>
                    </a:p>
                  </a:txBody>
                  <a:tcPr marL="36000" marR="36000" marT="18000" marB="18000" anchor="b"/>
                </a:tc>
                <a:extLst>
                  <a:ext uri="{0D108BD9-81ED-4DB2-BD59-A6C34878D82A}">
                    <a16:rowId xmlns:a16="http://schemas.microsoft.com/office/drawing/2014/main" val="437490672"/>
                  </a:ext>
                </a:extLst>
              </a:tr>
              <a:tr h="216000">
                <a:tc>
                  <a:txBody>
                    <a:bodyPr/>
                    <a:lstStyle/>
                    <a:p>
                      <a:pPr algn="l" fontAlgn="b"/>
                      <a:r>
                        <a:rPr lang="fi-FI" sz="1100" b="0" i="0" u="none" strike="noStrike">
                          <a:solidFill>
                            <a:srgbClr val="000000"/>
                          </a:solidFill>
                          <a:effectLst/>
                          <a:latin typeface="Calibri" panose="020F0502020204030204" pitchFamily="34" charset="0"/>
                        </a:rPr>
                        <a:t>Joroinen</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4 540</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3 726</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1 136</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156</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742</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1 692</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0</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14 728</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8 515</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3 274</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2 939</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11 002</a:t>
                      </a:r>
                    </a:p>
                  </a:txBody>
                  <a:tcPr marL="36000" marR="36000" marT="18000" marB="18000" anchor="b"/>
                </a:tc>
                <a:extLst>
                  <a:ext uri="{0D108BD9-81ED-4DB2-BD59-A6C34878D82A}">
                    <a16:rowId xmlns:a16="http://schemas.microsoft.com/office/drawing/2014/main" val="3225111538"/>
                  </a:ext>
                </a:extLst>
              </a:tr>
              <a:tr h="216000">
                <a:tc>
                  <a:txBody>
                    <a:bodyPr/>
                    <a:lstStyle/>
                    <a:p>
                      <a:pPr algn="l" fontAlgn="b"/>
                      <a:r>
                        <a:rPr lang="fi-FI" sz="1100" b="0" i="0" u="none" strike="noStrike">
                          <a:solidFill>
                            <a:srgbClr val="000000"/>
                          </a:solidFill>
                          <a:effectLst/>
                          <a:latin typeface="Calibri" panose="020F0502020204030204" pitchFamily="34" charset="0"/>
                        </a:rPr>
                        <a:t>Kaavi</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2 689</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1 890</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723</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77</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499</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592</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0</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8 375</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3 358</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3 577</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1 440</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6 485</a:t>
                      </a:r>
                    </a:p>
                  </a:txBody>
                  <a:tcPr marL="36000" marR="36000" marT="18000" marB="18000" anchor="b"/>
                </a:tc>
                <a:extLst>
                  <a:ext uri="{0D108BD9-81ED-4DB2-BD59-A6C34878D82A}">
                    <a16:rowId xmlns:a16="http://schemas.microsoft.com/office/drawing/2014/main" val="2528250241"/>
                  </a:ext>
                </a:extLst>
              </a:tr>
              <a:tr h="216000">
                <a:tc>
                  <a:txBody>
                    <a:bodyPr/>
                    <a:lstStyle/>
                    <a:p>
                      <a:pPr algn="l" fontAlgn="b"/>
                      <a:r>
                        <a:rPr lang="fi-FI" sz="1100" b="0" i="0" u="none" strike="noStrike">
                          <a:solidFill>
                            <a:srgbClr val="000000"/>
                          </a:solidFill>
                          <a:effectLst/>
                          <a:latin typeface="Calibri" panose="020F0502020204030204" pitchFamily="34" charset="0"/>
                        </a:rPr>
                        <a:t>Keitele</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2 029</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2 023</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782</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48</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462</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730</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0</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7 572</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3 201</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3 682</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689</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5 549</a:t>
                      </a:r>
                    </a:p>
                  </a:txBody>
                  <a:tcPr marL="36000" marR="36000" marT="18000" marB="18000" anchor="b"/>
                </a:tc>
                <a:extLst>
                  <a:ext uri="{0D108BD9-81ED-4DB2-BD59-A6C34878D82A}">
                    <a16:rowId xmlns:a16="http://schemas.microsoft.com/office/drawing/2014/main" val="4139984260"/>
                  </a:ext>
                </a:extLst>
              </a:tr>
              <a:tr h="216000">
                <a:tc>
                  <a:txBody>
                    <a:bodyPr/>
                    <a:lstStyle/>
                    <a:p>
                      <a:pPr algn="l" fontAlgn="b"/>
                      <a:r>
                        <a:rPr lang="fi-FI" sz="1100" b="0" i="0" u="none" strike="noStrike">
                          <a:solidFill>
                            <a:srgbClr val="000000"/>
                          </a:solidFill>
                          <a:effectLst/>
                          <a:latin typeface="Calibri" panose="020F0502020204030204" pitchFamily="34" charset="0"/>
                        </a:rPr>
                        <a:t>Kiuruvesi</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7 597</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6 879</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2 764</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482</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938</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2 656</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39</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22 225</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14 097</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8 128</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0</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20 957</a:t>
                      </a:r>
                    </a:p>
                  </a:txBody>
                  <a:tcPr marL="36000" marR="36000" marT="18000" marB="18000" anchor="b"/>
                </a:tc>
                <a:extLst>
                  <a:ext uri="{0D108BD9-81ED-4DB2-BD59-A6C34878D82A}">
                    <a16:rowId xmlns:a16="http://schemas.microsoft.com/office/drawing/2014/main" val="3008490295"/>
                  </a:ext>
                </a:extLst>
              </a:tr>
              <a:tr h="216000">
                <a:tc>
                  <a:txBody>
                    <a:bodyPr/>
                    <a:lstStyle/>
                    <a:p>
                      <a:pPr algn="l" fontAlgn="b"/>
                      <a:r>
                        <a:rPr lang="fi-FI" sz="1100" b="0" i="0" u="none" strike="noStrike">
                          <a:solidFill>
                            <a:srgbClr val="000000"/>
                          </a:solidFill>
                          <a:effectLst/>
                          <a:latin typeface="Calibri" panose="020F0502020204030204" pitchFamily="34" charset="0"/>
                        </a:rPr>
                        <a:t>Kuopio</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122 594</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112 405</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22 450</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19 227</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13 745</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56 102</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880</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408 696</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199 127</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138 350</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71 219</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296 291</a:t>
                      </a:r>
                    </a:p>
                  </a:txBody>
                  <a:tcPr marL="36000" marR="36000" marT="18000" marB="18000" anchor="b"/>
                </a:tc>
                <a:extLst>
                  <a:ext uri="{0D108BD9-81ED-4DB2-BD59-A6C34878D82A}">
                    <a16:rowId xmlns:a16="http://schemas.microsoft.com/office/drawing/2014/main" val="4287412833"/>
                  </a:ext>
                </a:extLst>
              </a:tr>
              <a:tr h="216000">
                <a:tc>
                  <a:txBody>
                    <a:bodyPr/>
                    <a:lstStyle/>
                    <a:p>
                      <a:pPr algn="l" fontAlgn="b"/>
                      <a:r>
                        <a:rPr lang="fi-FI" sz="1100" b="0" i="0" u="none" strike="noStrike">
                          <a:solidFill>
                            <a:srgbClr val="000000"/>
                          </a:solidFill>
                          <a:effectLst/>
                          <a:latin typeface="Calibri" panose="020F0502020204030204" pitchFamily="34" charset="0"/>
                        </a:rPr>
                        <a:t>Lapinlahti</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9 099</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6 578</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1 490</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504</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875</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3 709</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0</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28 402</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15 718</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7 607</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5 077</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21 824</a:t>
                      </a:r>
                    </a:p>
                  </a:txBody>
                  <a:tcPr marL="36000" marR="36000" marT="18000" marB="18000" anchor="b"/>
                </a:tc>
                <a:extLst>
                  <a:ext uri="{0D108BD9-81ED-4DB2-BD59-A6C34878D82A}">
                    <a16:rowId xmlns:a16="http://schemas.microsoft.com/office/drawing/2014/main" val="455306341"/>
                  </a:ext>
                </a:extLst>
              </a:tr>
              <a:tr h="216000">
                <a:tc>
                  <a:txBody>
                    <a:bodyPr/>
                    <a:lstStyle/>
                    <a:p>
                      <a:pPr algn="l" fontAlgn="b"/>
                      <a:r>
                        <a:rPr lang="fi-FI" sz="1100" b="0" i="0" u="none" strike="noStrike">
                          <a:solidFill>
                            <a:srgbClr val="000000"/>
                          </a:solidFill>
                          <a:effectLst/>
                          <a:latin typeface="Calibri" panose="020F0502020204030204" pitchFamily="34" charset="0"/>
                        </a:rPr>
                        <a:t>Leppävirta</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9 177</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8 296</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4 179</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728</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665</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2 723</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0</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29 048</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15 669</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7 734</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5 645</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20 753</a:t>
                      </a:r>
                    </a:p>
                  </a:txBody>
                  <a:tcPr marL="36000" marR="36000" marT="18000" marB="18000" anchor="b"/>
                </a:tc>
                <a:extLst>
                  <a:ext uri="{0D108BD9-81ED-4DB2-BD59-A6C34878D82A}">
                    <a16:rowId xmlns:a16="http://schemas.microsoft.com/office/drawing/2014/main" val="1261528087"/>
                  </a:ext>
                </a:extLst>
              </a:tr>
              <a:tr h="216000">
                <a:tc>
                  <a:txBody>
                    <a:bodyPr/>
                    <a:lstStyle/>
                    <a:p>
                      <a:pPr algn="l" fontAlgn="b"/>
                      <a:r>
                        <a:rPr lang="fi-FI" sz="1100" b="0" i="0" u="none" strike="noStrike">
                          <a:solidFill>
                            <a:srgbClr val="000000"/>
                          </a:solidFill>
                          <a:effectLst/>
                          <a:latin typeface="Calibri" panose="020F0502020204030204" pitchFamily="34" charset="0"/>
                        </a:rPr>
                        <a:t>Pielavesi</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4 140</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4 318</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1 251</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161</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373</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2 533</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0</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16 097</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8 029</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5 086</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2 981</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11 779</a:t>
                      </a:r>
                    </a:p>
                  </a:txBody>
                  <a:tcPr marL="36000" marR="36000" marT="18000" marB="18000" anchor="b"/>
                </a:tc>
                <a:extLst>
                  <a:ext uri="{0D108BD9-81ED-4DB2-BD59-A6C34878D82A}">
                    <a16:rowId xmlns:a16="http://schemas.microsoft.com/office/drawing/2014/main" val="1005159816"/>
                  </a:ext>
                </a:extLst>
              </a:tr>
              <a:tr h="216000">
                <a:tc>
                  <a:txBody>
                    <a:bodyPr/>
                    <a:lstStyle/>
                    <a:p>
                      <a:pPr algn="l" fontAlgn="b"/>
                      <a:r>
                        <a:rPr lang="fi-FI" sz="1100" b="0" i="0" u="none" strike="noStrike">
                          <a:solidFill>
                            <a:srgbClr val="000000"/>
                          </a:solidFill>
                          <a:effectLst/>
                          <a:latin typeface="Calibri" panose="020F0502020204030204" pitchFamily="34" charset="0"/>
                        </a:rPr>
                        <a:t>Rautalampi</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2 964</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2 673</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1 132</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171</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245</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1 123</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0</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11 627</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6 206</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3 204</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2 217</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8 954</a:t>
                      </a:r>
                    </a:p>
                  </a:txBody>
                  <a:tcPr marL="36000" marR="36000" marT="18000" marB="18000" anchor="b"/>
                </a:tc>
                <a:extLst>
                  <a:ext uri="{0D108BD9-81ED-4DB2-BD59-A6C34878D82A}">
                    <a16:rowId xmlns:a16="http://schemas.microsoft.com/office/drawing/2014/main" val="2432361618"/>
                  </a:ext>
                </a:extLst>
              </a:tr>
              <a:tr h="216000">
                <a:tc>
                  <a:txBody>
                    <a:bodyPr/>
                    <a:lstStyle/>
                    <a:p>
                      <a:pPr algn="l" fontAlgn="b"/>
                      <a:r>
                        <a:rPr lang="fi-FI" sz="1100" b="0" i="0" u="none" strike="noStrike">
                          <a:solidFill>
                            <a:srgbClr val="000000"/>
                          </a:solidFill>
                          <a:effectLst/>
                          <a:latin typeface="Calibri" panose="020F0502020204030204" pitchFamily="34" charset="0"/>
                        </a:rPr>
                        <a:t>Rautavaara</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1 477</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2 772</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900</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33</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305</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1 534</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0</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6 977</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3 470</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2 271</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1 236</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4 204</a:t>
                      </a:r>
                    </a:p>
                  </a:txBody>
                  <a:tcPr marL="36000" marR="36000" marT="18000" marB="18000" anchor="b"/>
                </a:tc>
                <a:extLst>
                  <a:ext uri="{0D108BD9-81ED-4DB2-BD59-A6C34878D82A}">
                    <a16:rowId xmlns:a16="http://schemas.microsoft.com/office/drawing/2014/main" val="3756294331"/>
                  </a:ext>
                </a:extLst>
              </a:tr>
              <a:tr h="216000">
                <a:tc>
                  <a:txBody>
                    <a:bodyPr/>
                    <a:lstStyle/>
                    <a:p>
                      <a:pPr algn="l" fontAlgn="b"/>
                      <a:r>
                        <a:rPr lang="fi-FI" sz="1100" b="0" i="0" u="none" strike="noStrike">
                          <a:solidFill>
                            <a:srgbClr val="000000"/>
                          </a:solidFill>
                          <a:effectLst/>
                          <a:latin typeface="Calibri" panose="020F0502020204030204" pitchFamily="34" charset="0"/>
                        </a:rPr>
                        <a:t>Siilinjärvi</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21 232</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15 909</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5 867</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1 807</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2 142</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5 982</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111</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78 397</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42 207</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17 835</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18 355</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62 489</a:t>
                      </a:r>
                    </a:p>
                  </a:txBody>
                  <a:tcPr marL="36000" marR="36000" marT="18000" marB="18000" anchor="b"/>
                </a:tc>
                <a:extLst>
                  <a:ext uri="{0D108BD9-81ED-4DB2-BD59-A6C34878D82A}">
                    <a16:rowId xmlns:a16="http://schemas.microsoft.com/office/drawing/2014/main" val="3736994870"/>
                  </a:ext>
                </a:extLst>
              </a:tr>
              <a:tr h="216000">
                <a:tc>
                  <a:txBody>
                    <a:bodyPr/>
                    <a:lstStyle/>
                    <a:p>
                      <a:pPr algn="l" fontAlgn="b"/>
                      <a:r>
                        <a:rPr lang="fi-FI" sz="1100" b="0" i="0" u="none" strike="noStrike">
                          <a:solidFill>
                            <a:srgbClr val="000000"/>
                          </a:solidFill>
                          <a:effectLst/>
                          <a:latin typeface="Calibri" panose="020F0502020204030204" pitchFamily="34" charset="0"/>
                        </a:rPr>
                        <a:t>Sonkajärvi</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3 672</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3 695</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1 429</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110</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540</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1 598</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18</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14 151</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7 077</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7 074</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0</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10 455</a:t>
                      </a:r>
                    </a:p>
                  </a:txBody>
                  <a:tcPr marL="36000" marR="36000" marT="18000" marB="18000" anchor="b"/>
                </a:tc>
                <a:extLst>
                  <a:ext uri="{0D108BD9-81ED-4DB2-BD59-A6C34878D82A}">
                    <a16:rowId xmlns:a16="http://schemas.microsoft.com/office/drawing/2014/main" val="3750553939"/>
                  </a:ext>
                </a:extLst>
              </a:tr>
              <a:tr h="216000">
                <a:tc>
                  <a:txBody>
                    <a:bodyPr/>
                    <a:lstStyle/>
                    <a:p>
                      <a:pPr algn="l" fontAlgn="b"/>
                      <a:r>
                        <a:rPr lang="fi-FI" sz="1100" b="0" i="0" u="none" strike="noStrike">
                          <a:solidFill>
                            <a:srgbClr val="000000"/>
                          </a:solidFill>
                          <a:effectLst/>
                          <a:latin typeface="Calibri" panose="020F0502020204030204" pitchFamily="34" charset="0"/>
                        </a:rPr>
                        <a:t>Suonenjoki</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6 763</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6 103</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1 282</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573</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544</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3 615</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90</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24 947</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13 408</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6 270</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5 269</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18 844</a:t>
                      </a:r>
                    </a:p>
                  </a:txBody>
                  <a:tcPr marL="36000" marR="36000" marT="18000" marB="18000" anchor="b"/>
                </a:tc>
                <a:extLst>
                  <a:ext uri="{0D108BD9-81ED-4DB2-BD59-A6C34878D82A}">
                    <a16:rowId xmlns:a16="http://schemas.microsoft.com/office/drawing/2014/main" val="2899806150"/>
                  </a:ext>
                </a:extLst>
              </a:tr>
              <a:tr h="216000">
                <a:tc>
                  <a:txBody>
                    <a:bodyPr/>
                    <a:lstStyle/>
                    <a:p>
                      <a:pPr algn="l" fontAlgn="b"/>
                      <a:r>
                        <a:rPr lang="fi-FI" sz="1100" b="0" i="0" u="none" strike="noStrike">
                          <a:solidFill>
                            <a:srgbClr val="000000"/>
                          </a:solidFill>
                          <a:effectLst/>
                          <a:latin typeface="Calibri" panose="020F0502020204030204" pitchFamily="34" charset="0"/>
                        </a:rPr>
                        <a:t>Tervo</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1 441</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2 587</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1 880</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92</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108</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507</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0</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6 336</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2 609</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2 196</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1 531</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3 749</a:t>
                      </a:r>
                    </a:p>
                  </a:txBody>
                  <a:tcPr marL="36000" marR="36000" marT="18000" marB="18000" anchor="b"/>
                </a:tc>
                <a:extLst>
                  <a:ext uri="{0D108BD9-81ED-4DB2-BD59-A6C34878D82A}">
                    <a16:rowId xmlns:a16="http://schemas.microsoft.com/office/drawing/2014/main" val="161305396"/>
                  </a:ext>
                </a:extLst>
              </a:tr>
              <a:tr h="216000">
                <a:tc>
                  <a:txBody>
                    <a:bodyPr/>
                    <a:lstStyle/>
                    <a:p>
                      <a:pPr algn="l" fontAlgn="b"/>
                      <a:r>
                        <a:rPr lang="fi-FI" sz="1100" b="0" i="0" u="none" strike="noStrike">
                          <a:solidFill>
                            <a:srgbClr val="000000"/>
                          </a:solidFill>
                          <a:effectLst/>
                          <a:latin typeface="Calibri" panose="020F0502020204030204" pitchFamily="34" charset="0"/>
                        </a:rPr>
                        <a:t>Tuusniemi</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2 394</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3 205</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1 510</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117</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361</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1 199</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19</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8 878</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4 333</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3 005</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1 540</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5 673</a:t>
                      </a:r>
                    </a:p>
                  </a:txBody>
                  <a:tcPr marL="36000" marR="36000" marT="18000" marB="18000" anchor="b"/>
                </a:tc>
                <a:extLst>
                  <a:ext uri="{0D108BD9-81ED-4DB2-BD59-A6C34878D82A}">
                    <a16:rowId xmlns:a16="http://schemas.microsoft.com/office/drawing/2014/main" val="1743984363"/>
                  </a:ext>
                </a:extLst>
              </a:tr>
              <a:tr h="216000">
                <a:tc>
                  <a:txBody>
                    <a:bodyPr/>
                    <a:lstStyle/>
                    <a:p>
                      <a:pPr algn="l" fontAlgn="b"/>
                      <a:r>
                        <a:rPr lang="fi-FI" sz="1100" b="0" i="0" u="none" strike="noStrike">
                          <a:solidFill>
                            <a:srgbClr val="000000"/>
                          </a:solidFill>
                          <a:effectLst/>
                          <a:latin typeface="Calibri" panose="020F0502020204030204" pitchFamily="34" charset="0"/>
                        </a:rPr>
                        <a:t>Varkaus</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19 759</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17 608</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2 439</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953</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2 474</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10 867</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875</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66 226</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30 766</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21 867</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13 593</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48 619</a:t>
                      </a:r>
                    </a:p>
                  </a:txBody>
                  <a:tcPr marL="36000" marR="36000" marT="18000" marB="18000" anchor="b"/>
                </a:tc>
                <a:extLst>
                  <a:ext uri="{0D108BD9-81ED-4DB2-BD59-A6C34878D82A}">
                    <a16:rowId xmlns:a16="http://schemas.microsoft.com/office/drawing/2014/main" val="2485195342"/>
                  </a:ext>
                </a:extLst>
              </a:tr>
              <a:tr h="216000">
                <a:tc>
                  <a:txBody>
                    <a:bodyPr/>
                    <a:lstStyle/>
                    <a:p>
                      <a:pPr algn="l" fontAlgn="b"/>
                      <a:r>
                        <a:rPr lang="fi-FI" sz="1100" b="0" i="0" u="none" strike="noStrike">
                          <a:solidFill>
                            <a:srgbClr val="000000"/>
                          </a:solidFill>
                          <a:effectLst/>
                          <a:latin typeface="Calibri" panose="020F0502020204030204" pitchFamily="34" charset="0"/>
                        </a:rPr>
                        <a:t>Vesanto</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1 894</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2 779</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926</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95</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470</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1 288</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0</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8 833</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3 582</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3 678</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1 573</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6 054</a:t>
                      </a:r>
                    </a:p>
                  </a:txBody>
                  <a:tcPr marL="36000" marR="36000" marT="18000" marB="18000" anchor="b"/>
                </a:tc>
                <a:extLst>
                  <a:ext uri="{0D108BD9-81ED-4DB2-BD59-A6C34878D82A}">
                    <a16:rowId xmlns:a16="http://schemas.microsoft.com/office/drawing/2014/main" val="3570489955"/>
                  </a:ext>
                </a:extLst>
              </a:tr>
              <a:tr h="216000">
                <a:tc>
                  <a:txBody>
                    <a:bodyPr/>
                    <a:lstStyle/>
                    <a:p>
                      <a:pPr algn="l" fontAlgn="b"/>
                      <a:r>
                        <a:rPr lang="fi-FI" sz="1100" b="0" i="0" u="none" strike="noStrike">
                          <a:solidFill>
                            <a:srgbClr val="000000"/>
                          </a:solidFill>
                          <a:effectLst/>
                          <a:latin typeface="Calibri" panose="020F0502020204030204" pitchFamily="34" charset="0"/>
                        </a:rPr>
                        <a:t>Vieremä</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3 427</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1 819</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258</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160</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289</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1 111</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0</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12 359</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6 841</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3 387</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2 131</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10 540</a:t>
                      </a:r>
                    </a:p>
                  </a:txBody>
                  <a:tcPr marL="36000" marR="36000" marT="18000" marB="18000" anchor="b"/>
                </a:tc>
                <a:extLst>
                  <a:ext uri="{0D108BD9-81ED-4DB2-BD59-A6C34878D82A}">
                    <a16:rowId xmlns:a16="http://schemas.microsoft.com/office/drawing/2014/main" val="389491602"/>
                  </a:ext>
                </a:extLst>
              </a:tr>
              <a:tr h="216000">
                <a:tc>
                  <a:txBody>
                    <a:bodyPr/>
                    <a:lstStyle/>
                    <a:p>
                      <a:pPr algn="l" fontAlgn="b"/>
                      <a:r>
                        <a:rPr lang="fi-FI" sz="1100" b="1" i="0" u="none" strike="noStrike">
                          <a:solidFill>
                            <a:srgbClr val="000000"/>
                          </a:solidFill>
                          <a:effectLst/>
                          <a:latin typeface="Calibri" panose="020F0502020204030204" pitchFamily="34" charset="0"/>
                        </a:rPr>
                        <a:t>Pohjois-Savo</a:t>
                      </a:r>
                    </a:p>
                  </a:txBody>
                  <a:tcPr marL="36000" marR="36000" marT="18000" marB="18000" anchor="b"/>
                </a:tc>
                <a:tc>
                  <a:txBody>
                    <a:bodyPr/>
                    <a:lstStyle/>
                    <a:p>
                      <a:pPr algn="r" fontAlgn="b"/>
                      <a:r>
                        <a:rPr lang="fi-FI" sz="1100" b="1" i="0" u="none" strike="noStrike">
                          <a:solidFill>
                            <a:srgbClr val="000000"/>
                          </a:solidFill>
                          <a:effectLst/>
                          <a:latin typeface="Calibri" panose="020F0502020204030204" pitchFamily="34" charset="0"/>
                        </a:rPr>
                        <a:t>247 689</a:t>
                      </a:r>
                    </a:p>
                  </a:txBody>
                  <a:tcPr marL="36000" marR="36000" marT="18000" marB="18000" anchor="b"/>
                </a:tc>
                <a:tc>
                  <a:txBody>
                    <a:bodyPr/>
                    <a:lstStyle/>
                    <a:p>
                      <a:pPr algn="r" fontAlgn="b"/>
                      <a:r>
                        <a:rPr lang="fi-FI" sz="1100" b="1" i="0" u="none" strike="noStrike">
                          <a:solidFill>
                            <a:srgbClr val="000000"/>
                          </a:solidFill>
                          <a:effectLst/>
                          <a:latin typeface="Calibri" panose="020F0502020204030204" pitchFamily="34" charset="0"/>
                        </a:rPr>
                        <a:t>246 781</a:t>
                      </a:r>
                    </a:p>
                  </a:txBody>
                  <a:tcPr marL="36000" marR="36000" marT="18000" marB="18000" anchor="b"/>
                </a:tc>
                <a:tc>
                  <a:txBody>
                    <a:bodyPr/>
                    <a:lstStyle/>
                    <a:p>
                      <a:pPr algn="r" fontAlgn="b"/>
                      <a:r>
                        <a:rPr lang="fi-FI" sz="1100" b="1" i="1" u="none" strike="noStrike">
                          <a:solidFill>
                            <a:srgbClr val="000000"/>
                          </a:solidFill>
                          <a:effectLst/>
                          <a:latin typeface="Calibri" panose="020F0502020204030204" pitchFamily="34" charset="0"/>
                        </a:rPr>
                        <a:t>78 134</a:t>
                      </a:r>
                    </a:p>
                  </a:txBody>
                  <a:tcPr marL="36000" marR="36000" marT="18000" marB="18000" anchor="b"/>
                </a:tc>
                <a:tc>
                  <a:txBody>
                    <a:bodyPr/>
                    <a:lstStyle/>
                    <a:p>
                      <a:pPr algn="r" fontAlgn="b"/>
                      <a:r>
                        <a:rPr lang="fi-FI" sz="1100" b="1" i="1" u="none" strike="noStrike">
                          <a:solidFill>
                            <a:srgbClr val="000000"/>
                          </a:solidFill>
                          <a:effectLst/>
                          <a:latin typeface="Calibri" panose="020F0502020204030204" pitchFamily="34" charset="0"/>
                        </a:rPr>
                        <a:t>29 369</a:t>
                      </a:r>
                    </a:p>
                  </a:txBody>
                  <a:tcPr marL="36000" marR="36000" marT="18000" marB="18000" anchor="b"/>
                </a:tc>
                <a:tc>
                  <a:txBody>
                    <a:bodyPr/>
                    <a:lstStyle/>
                    <a:p>
                      <a:pPr algn="r" fontAlgn="b"/>
                      <a:r>
                        <a:rPr lang="fi-FI" sz="1100" b="1" i="1" u="none" strike="noStrike">
                          <a:solidFill>
                            <a:srgbClr val="000000"/>
                          </a:solidFill>
                          <a:effectLst/>
                          <a:latin typeface="Calibri" panose="020F0502020204030204" pitchFamily="34" charset="0"/>
                        </a:rPr>
                        <a:t>28 505</a:t>
                      </a:r>
                    </a:p>
                  </a:txBody>
                  <a:tcPr marL="36000" marR="36000" marT="18000" marB="18000" anchor="b"/>
                </a:tc>
                <a:tc>
                  <a:txBody>
                    <a:bodyPr/>
                    <a:lstStyle/>
                    <a:p>
                      <a:pPr algn="r" fontAlgn="b"/>
                      <a:r>
                        <a:rPr lang="fi-FI" sz="1100" b="1" i="1" u="none" strike="noStrike">
                          <a:solidFill>
                            <a:srgbClr val="000000"/>
                          </a:solidFill>
                          <a:effectLst/>
                          <a:latin typeface="Calibri" panose="020F0502020204030204" pitchFamily="34" charset="0"/>
                        </a:rPr>
                        <a:t>108 726</a:t>
                      </a:r>
                    </a:p>
                  </a:txBody>
                  <a:tcPr marL="36000" marR="36000" marT="18000" marB="18000" anchor="b"/>
                </a:tc>
                <a:tc>
                  <a:txBody>
                    <a:bodyPr/>
                    <a:lstStyle/>
                    <a:p>
                      <a:pPr algn="r" fontAlgn="b"/>
                      <a:r>
                        <a:rPr lang="fi-FI" sz="1100" b="1" i="1" u="none" strike="noStrike">
                          <a:solidFill>
                            <a:srgbClr val="000000"/>
                          </a:solidFill>
                          <a:effectLst/>
                          <a:latin typeface="Calibri" panose="020F0502020204030204" pitchFamily="34" charset="0"/>
                        </a:rPr>
                        <a:t>2 046</a:t>
                      </a:r>
                    </a:p>
                  </a:txBody>
                  <a:tcPr marL="36000" marR="36000" marT="18000" marB="18000" anchor="b"/>
                </a:tc>
                <a:tc>
                  <a:txBody>
                    <a:bodyPr/>
                    <a:lstStyle/>
                    <a:p>
                      <a:pPr algn="r" fontAlgn="b"/>
                      <a:r>
                        <a:rPr lang="fi-FI" sz="1100" b="1" i="0" u="none" strike="noStrike">
                          <a:solidFill>
                            <a:srgbClr val="000000"/>
                          </a:solidFill>
                          <a:effectLst/>
                          <a:latin typeface="Calibri" panose="020F0502020204030204" pitchFamily="34" charset="0"/>
                        </a:rPr>
                        <a:t>868 581</a:t>
                      </a:r>
                    </a:p>
                  </a:txBody>
                  <a:tcPr marL="36000" marR="36000" marT="18000" marB="18000" anchor="b"/>
                </a:tc>
                <a:tc>
                  <a:txBody>
                    <a:bodyPr/>
                    <a:lstStyle/>
                    <a:p>
                      <a:pPr algn="r" fontAlgn="b"/>
                      <a:r>
                        <a:rPr lang="fi-FI" sz="1100" b="1" i="1" u="none" strike="noStrike">
                          <a:solidFill>
                            <a:srgbClr val="000000"/>
                          </a:solidFill>
                          <a:effectLst/>
                          <a:latin typeface="Calibri" panose="020F0502020204030204" pitchFamily="34" charset="0"/>
                        </a:rPr>
                        <a:t>440 775</a:t>
                      </a:r>
                    </a:p>
                  </a:txBody>
                  <a:tcPr marL="36000" marR="36000" marT="18000" marB="18000" anchor="b"/>
                </a:tc>
                <a:tc>
                  <a:txBody>
                    <a:bodyPr/>
                    <a:lstStyle/>
                    <a:p>
                      <a:pPr algn="r" fontAlgn="b"/>
                      <a:r>
                        <a:rPr lang="fi-FI" sz="1100" b="1" i="1" u="none" strike="noStrike">
                          <a:solidFill>
                            <a:srgbClr val="000000"/>
                          </a:solidFill>
                          <a:effectLst/>
                          <a:latin typeface="Calibri" panose="020F0502020204030204" pitchFamily="34" charset="0"/>
                        </a:rPr>
                        <a:t>273 294</a:t>
                      </a:r>
                    </a:p>
                  </a:txBody>
                  <a:tcPr marL="36000" marR="36000" marT="18000" marB="18000" anchor="b"/>
                </a:tc>
                <a:tc>
                  <a:txBody>
                    <a:bodyPr/>
                    <a:lstStyle/>
                    <a:p>
                      <a:pPr algn="r" fontAlgn="b"/>
                      <a:r>
                        <a:rPr lang="fi-FI" sz="1100" b="1" i="1" u="none" strike="noStrike">
                          <a:solidFill>
                            <a:srgbClr val="000000"/>
                          </a:solidFill>
                          <a:effectLst/>
                          <a:latin typeface="Calibri" panose="020F0502020204030204" pitchFamily="34" charset="0"/>
                        </a:rPr>
                        <a:t>154 512</a:t>
                      </a:r>
                    </a:p>
                  </a:txBody>
                  <a:tcPr marL="36000" marR="36000" marT="18000" marB="18000" anchor="b"/>
                </a:tc>
                <a:tc>
                  <a:txBody>
                    <a:bodyPr/>
                    <a:lstStyle/>
                    <a:p>
                      <a:pPr algn="r" fontAlgn="b"/>
                      <a:r>
                        <a:rPr lang="fi-FI" sz="1100" b="1" i="0" u="none" strike="noStrike" dirty="0">
                          <a:solidFill>
                            <a:srgbClr val="000000"/>
                          </a:solidFill>
                          <a:effectLst/>
                          <a:latin typeface="Calibri" panose="020F0502020204030204" pitchFamily="34" charset="0"/>
                        </a:rPr>
                        <a:t>627 411</a:t>
                      </a:r>
                    </a:p>
                  </a:txBody>
                  <a:tcPr marL="36000" marR="36000" marT="18000" marB="18000" anchor="b"/>
                </a:tc>
                <a:extLst>
                  <a:ext uri="{0D108BD9-81ED-4DB2-BD59-A6C34878D82A}">
                    <a16:rowId xmlns:a16="http://schemas.microsoft.com/office/drawing/2014/main" val="2415787187"/>
                  </a:ext>
                </a:extLst>
              </a:tr>
            </a:tbl>
          </a:graphicData>
        </a:graphic>
      </p:graphicFrame>
      <p:sp>
        <p:nvSpPr>
          <p:cNvPr id="2" name="Tekstiruutu 1">
            <a:extLst>
              <a:ext uri="{FF2B5EF4-FFF2-40B4-BE49-F238E27FC236}">
                <a16:creationId xmlns:a16="http://schemas.microsoft.com/office/drawing/2014/main" id="{5BE6724E-890B-9581-D133-EE0B2971C9E4}"/>
              </a:ext>
            </a:extLst>
          </p:cNvPr>
          <p:cNvSpPr txBox="1"/>
          <p:nvPr/>
        </p:nvSpPr>
        <p:spPr>
          <a:xfrm>
            <a:off x="0" y="6519446"/>
            <a:ext cx="7036904" cy="338554"/>
          </a:xfrm>
          <a:prstGeom prst="rect">
            <a:avLst/>
          </a:prstGeom>
          <a:noFill/>
        </p:spPr>
        <p:txBody>
          <a:bodyPr wrap="square" rtlCol="0">
            <a:spAutoFit/>
          </a:bodyPr>
          <a:lstStyle/>
          <a:p>
            <a:r>
              <a:rPr lang="fi-FI" sz="800" dirty="0"/>
              <a:t>Lähde: Väestö: Tilastokeskus; muut tiedot: Kysely Pohjois-Savon kunnille maalis-huhtikuu 2024</a:t>
            </a:r>
          </a:p>
          <a:p>
            <a:r>
              <a:rPr lang="fi-FI" sz="800" dirty="0"/>
              <a:t>1) Ml. valmistus omaan käyttöön</a:t>
            </a:r>
          </a:p>
        </p:txBody>
      </p:sp>
    </p:spTree>
    <p:extLst>
      <p:ext uri="{BB962C8B-B14F-4D97-AF65-F5344CB8AC3E}">
        <p14:creationId xmlns:p14="http://schemas.microsoft.com/office/powerpoint/2010/main" val="2149683972"/>
      </p:ext>
    </p:extLst>
  </p:cSld>
  <p:clrMapOvr>
    <a:masterClrMapping/>
  </p:clrMapOvr>
</p:sld>
</file>

<file path=ppt/theme/theme1.xml><?xml version="1.0" encoding="utf-8"?>
<a:theme xmlns:a="http://schemas.openxmlformats.org/drawingml/2006/main" name="Office-teema">
  <a:themeElements>
    <a:clrScheme name="Kelta-oranssi">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SL_esitys2022" id="{6510A77E-3D41-46F6-96C7-8B557DBD956C}" vid="{0B30294F-9649-459E-8877-39414406D341}"/>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Pohjois-Savonliitto">
    <a:dk1>
      <a:srgbClr val="000000"/>
    </a:dk1>
    <a:lt1>
      <a:srgbClr val="FFFFFF"/>
    </a:lt1>
    <a:dk2>
      <a:srgbClr val="1F497D"/>
    </a:dk2>
    <a:lt2>
      <a:srgbClr val="EEECE1"/>
    </a:lt2>
    <a:accent1>
      <a:srgbClr val="538FCC"/>
    </a:accent1>
    <a:accent2>
      <a:srgbClr val="DCD6D4"/>
    </a:accent2>
    <a:accent3>
      <a:srgbClr val="F9DC06"/>
    </a:accent3>
    <a:accent4>
      <a:srgbClr val="C4BDBC"/>
    </a:accent4>
    <a:accent5>
      <a:srgbClr val="000000"/>
    </a:accent5>
    <a:accent6>
      <a:srgbClr val="003399"/>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Pohjois-Savonliitto">
    <a:dk1>
      <a:srgbClr val="000000"/>
    </a:dk1>
    <a:lt1>
      <a:srgbClr val="FFFFFF"/>
    </a:lt1>
    <a:dk2>
      <a:srgbClr val="1F497D"/>
    </a:dk2>
    <a:lt2>
      <a:srgbClr val="EEECE1"/>
    </a:lt2>
    <a:accent1>
      <a:srgbClr val="538FCC"/>
    </a:accent1>
    <a:accent2>
      <a:srgbClr val="DCD6D4"/>
    </a:accent2>
    <a:accent3>
      <a:srgbClr val="F9DC06"/>
    </a:accent3>
    <a:accent4>
      <a:srgbClr val="C4BDBC"/>
    </a:accent4>
    <a:accent5>
      <a:srgbClr val="000000"/>
    </a:accent5>
    <a:accent6>
      <a:srgbClr val="003399"/>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Pohjois-Savonliitto">
    <a:dk1>
      <a:srgbClr val="000000"/>
    </a:dk1>
    <a:lt1>
      <a:srgbClr val="FFFFFF"/>
    </a:lt1>
    <a:dk2>
      <a:srgbClr val="1F497D"/>
    </a:dk2>
    <a:lt2>
      <a:srgbClr val="EEECE1"/>
    </a:lt2>
    <a:accent1>
      <a:srgbClr val="538FCC"/>
    </a:accent1>
    <a:accent2>
      <a:srgbClr val="DCD6D4"/>
    </a:accent2>
    <a:accent3>
      <a:srgbClr val="F9DC06"/>
    </a:accent3>
    <a:accent4>
      <a:srgbClr val="C4BDBC"/>
    </a:accent4>
    <a:accent5>
      <a:srgbClr val="000000"/>
    </a:accent5>
    <a:accent6>
      <a:srgbClr val="003399"/>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Pohjois-Savonliitto">
    <a:dk1>
      <a:srgbClr val="000000"/>
    </a:dk1>
    <a:lt1>
      <a:srgbClr val="FFFFFF"/>
    </a:lt1>
    <a:dk2>
      <a:srgbClr val="1F497D"/>
    </a:dk2>
    <a:lt2>
      <a:srgbClr val="EEECE1"/>
    </a:lt2>
    <a:accent1>
      <a:srgbClr val="538FCC"/>
    </a:accent1>
    <a:accent2>
      <a:srgbClr val="DCD6D4"/>
    </a:accent2>
    <a:accent3>
      <a:srgbClr val="F9DC06"/>
    </a:accent3>
    <a:accent4>
      <a:srgbClr val="C4BDBC"/>
    </a:accent4>
    <a:accent5>
      <a:srgbClr val="000000"/>
    </a:accent5>
    <a:accent6>
      <a:srgbClr val="003399"/>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Pohjois-Savonliitto">
    <a:dk1>
      <a:srgbClr val="000000"/>
    </a:dk1>
    <a:lt1>
      <a:srgbClr val="FFFFFF"/>
    </a:lt1>
    <a:dk2>
      <a:srgbClr val="1F497D"/>
    </a:dk2>
    <a:lt2>
      <a:srgbClr val="EEECE1"/>
    </a:lt2>
    <a:accent1>
      <a:srgbClr val="538FCC"/>
    </a:accent1>
    <a:accent2>
      <a:srgbClr val="DCD6D4"/>
    </a:accent2>
    <a:accent3>
      <a:srgbClr val="F9DC06"/>
    </a:accent3>
    <a:accent4>
      <a:srgbClr val="C4BDBC"/>
    </a:accent4>
    <a:accent5>
      <a:srgbClr val="000000"/>
    </a:accent5>
    <a:accent6>
      <a:srgbClr val="003399"/>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Pohjois-Savonliitto">
    <a:dk1>
      <a:srgbClr val="000000"/>
    </a:dk1>
    <a:lt1>
      <a:srgbClr val="FFFFFF"/>
    </a:lt1>
    <a:dk2>
      <a:srgbClr val="1F497D"/>
    </a:dk2>
    <a:lt2>
      <a:srgbClr val="EEECE1"/>
    </a:lt2>
    <a:accent1>
      <a:srgbClr val="538FCC"/>
    </a:accent1>
    <a:accent2>
      <a:srgbClr val="DCD6D4"/>
    </a:accent2>
    <a:accent3>
      <a:srgbClr val="F9DC06"/>
    </a:accent3>
    <a:accent4>
      <a:srgbClr val="C4BDBC"/>
    </a:accent4>
    <a:accent5>
      <a:srgbClr val="000000"/>
    </a:accent5>
    <a:accent6>
      <a:srgbClr val="003399"/>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2BA730BBA5CA44FABC43D3B76C31DDA" ma:contentTypeVersion="18" ma:contentTypeDescription="Create a new document." ma:contentTypeScope="" ma:versionID="8dda6fa3554db9c8ef6f8f9f85b7a1c4">
  <xsd:schema xmlns:xsd="http://www.w3.org/2001/XMLSchema" xmlns:xs="http://www.w3.org/2001/XMLSchema" xmlns:p="http://schemas.microsoft.com/office/2006/metadata/properties" xmlns:ns2="20687e04-2b66-4153-a4a5-df37f3cb410c" xmlns:ns3="27da45db-5c56-40f0-812e-9e795a9ded2e" targetNamespace="http://schemas.microsoft.com/office/2006/metadata/properties" ma:root="true" ma:fieldsID="8777c207f62fd242bf1ba7a7d500c15e" ns2:_="" ns3:_="">
    <xsd:import namespace="20687e04-2b66-4153-a4a5-df37f3cb410c"/>
    <xsd:import namespace="27da45db-5c56-40f0-812e-9e795a9ded2e"/>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2:MediaServiceOCR"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element ref="ns2:lcf76f155ced4ddcb4097134ff3c332f" minOccurs="0"/>
                <xsd:element ref="ns3:TaxCatchAll" minOccurs="0"/>
                <xsd:element ref="ns2:MediaLengthInSecond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0687e04-2b66-4153-a4a5-df37f3cb410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04f3aec6-172b-4261-a579-1b9c936781e8" ma:termSetId="09814cd3-568e-fe90-9814-8d621ff8fb84" ma:anchorId="fba54fb3-c3e1-fe81-a776-ca4b69148c4d" ma:open="true" ma:isKeyword="false">
      <xsd:complexType>
        <xsd:sequence>
          <xsd:element ref="pc:Terms" minOccurs="0" maxOccurs="1"/>
        </xsd:sequence>
      </xsd:complexType>
    </xsd:element>
    <xsd:element name="MediaLengthInSeconds" ma:index="23" nillable="true" ma:displayName="MediaLengthInSeconds" ma:hidden="true" ma:internalName="MediaLengthInSeconds" ma:readOnly="true">
      <xsd:simpleType>
        <xsd:restriction base="dms:Unknown"/>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7da45db-5c56-40f0-812e-9e795a9ded2e"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b89bfb88-a4b8-407b-b9ae-716c5ce0db20}" ma:internalName="TaxCatchAll" ma:showField="CatchAllData" ma:web="27da45db-5c56-40f0-812e-9e795a9ded2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20687e04-2b66-4153-a4a5-df37f3cb410c">
      <Terms xmlns="http://schemas.microsoft.com/office/infopath/2007/PartnerControls"/>
    </lcf76f155ced4ddcb4097134ff3c332f>
    <TaxCatchAll xmlns="27da45db-5c56-40f0-812e-9e795a9ded2e" xsi:nil="true"/>
  </documentManagement>
</p:properties>
</file>

<file path=customXml/itemProps1.xml><?xml version="1.0" encoding="utf-8"?>
<ds:datastoreItem xmlns:ds="http://schemas.openxmlformats.org/officeDocument/2006/customXml" ds:itemID="{06F3F2E1-6FCA-4F1D-B0AC-DF053FF37D03}">
  <ds:schemaRefs>
    <ds:schemaRef ds:uri="http://schemas.microsoft.com/sharepoint/v3/contenttype/forms"/>
  </ds:schemaRefs>
</ds:datastoreItem>
</file>

<file path=customXml/itemProps2.xml><?xml version="1.0" encoding="utf-8"?>
<ds:datastoreItem xmlns:ds="http://schemas.openxmlformats.org/officeDocument/2006/customXml" ds:itemID="{736C699C-EDE9-42F4-895B-F11A5AEE225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0687e04-2b66-4153-a4a5-df37f3cb410c"/>
    <ds:schemaRef ds:uri="27da45db-5c56-40f0-812e-9e795a9ded2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13B0CC5-0558-4D15-B076-4537A2E9F2A6}">
  <ds:schemaRefs>
    <ds:schemaRef ds:uri="http://purl.org/dc/elements/1.1/"/>
    <ds:schemaRef ds:uri="http://schemas.microsoft.com/office/infopath/2007/PartnerControls"/>
    <ds:schemaRef ds:uri="http://purl.org/dc/terms/"/>
    <ds:schemaRef ds:uri="27da45db-5c56-40f0-812e-9e795a9ded2e"/>
    <ds:schemaRef ds:uri="http://schemas.openxmlformats.org/package/2006/metadata/core-properties"/>
    <ds:schemaRef ds:uri="http://schemas.microsoft.com/office/2006/documentManagement/types"/>
    <ds:schemaRef ds:uri="20687e04-2b66-4153-a4a5-df37f3cb410c"/>
    <ds:schemaRef ds:uri="http://schemas.microsoft.com/office/2006/metadata/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PSL_esitys2022</Template>
  <TotalTime>0</TotalTime>
  <Words>7447</Words>
  <Application>Microsoft Office PowerPoint</Application>
  <PresentationFormat>Laajakuva</PresentationFormat>
  <Paragraphs>3159</Paragraphs>
  <Slides>25</Slides>
  <Notes>16</Notes>
  <HiddenSlides>0</HiddenSlides>
  <MMClips>0</MMClips>
  <ScaleCrop>false</ScaleCrop>
  <HeadingPairs>
    <vt:vector size="6" baseType="variant">
      <vt:variant>
        <vt:lpstr>Käytetyt fontit</vt:lpstr>
      </vt:variant>
      <vt:variant>
        <vt:i4>5</vt:i4>
      </vt:variant>
      <vt:variant>
        <vt:lpstr>Teema</vt:lpstr>
      </vt:variant>
      <vt:variant>
        <vt:i4>1</vt:i4>
      </vt:variant>
      <vt:variant>
        <vt:lpstr>Dian otsikot</vt:lpstr>
      </vt:variant>
      <vt:variant>
        <vt:i4>25</vt:i4>
      </vt:variant>
    </vt:vector>
  </HeadingPairs>
  <TitlesOfParts>
    <vt:vector size="31" baseType="lpstr">
      <vt:lpstr>Arial</vt:lpstr>
      <vt:lpstr>Calibri</vt:lpstr>
      <vt:lpstr>Franklin Gothic Book</vt:lpstr>
      <vt:lpstr>Franklin Gothic Medium</vt:lpstr>
      <vt:lpstr>Wingdings</vt:lpstr>
      <vt:lpstr>Office-teema</vt:lpstr>
      <vt:lpstr>Pohjois-Savon kuntien tilinpäätökset 2023</vt:lpstr>
      <vt:lpstr>Kuntien vastausten tulkinnassa huomioitavia asioita</vt:lpstr>
      <vt:lpstr>Pohjois-Savon kuntien tilinpäätösten vertailua 1 000 euroa ja muutos (%)</vt:lpstr>
      <vt:lpstr>Pohjois-Savon kuntien tilinpäätökset v. 2023 ja vertailua vuoden 2022 tilinpäätöksiin 1/3</vt:lpstr>
      <vt:lpstr>Pohjois-Savon kuntien tilinpäätökset v. 2023 ja vertailua vuoden 2022 tilinpäätöksiin 2/3</vt:lpstr>
      <vt:lpstr>Pohjois-Savon kuntien tilinpäätökset v. 2023 ja vertailua vuoden 2022 tilinpäätöksiin 3/3</vt:lpstr>
      <vt:lpstr>Pohjois-Savon kuntien tilinpäätökset v. 2023 (1 000 €) 1/7  (ml. liikelaitokset) (tiedot sisältävät vain ulkoiset menot ja tulot)</vt:lpstr>
      <vt:lpstr>Pohjois-Savon kuntien tilinpäätökset v. 2023 (€/as.) 2/7  (ml. liikelaitokset) (tiedot sisältävät vain ulkoiset menot ja tulot)</vt:lpstr>
      <vt:lpstr>Pohjois-Savon kuntien tilinpäätökset v. 2023 (1 000 €) 3/7  (ml. liikelaitokset) (tiedot sisältävät vain ulkoiset menot ja tulot)</vt:lpstr>
      <vt:lpstr>Pohjois-Savon kuntien tilinpäätökset v. 2023 (€/as.) 4/7  (ml. liikelaitokset) (tiedot sisältävät vain ulkoiset menot ja tulot)</vt:lpstr>
      <vt:lpstr>Pohjois-Savon kuntien tilinpäätökset v. 2023 (1 000 € ja €/as.) 5/7  (ml. liikelaitokset) (tiedot sisältävät vain ulkoiset menot ja tulot)</vt:lpstr>
      <vt:lpstr>Pohjois-Savon kuntien tilinpäätökset v. 2023 (1 000 € ja €/as.) 6/7  (ml. liikelaitokset) (tiedot sisältävät vain ulkoiset menot ja tulot)</vt:lpstr>
      <vt:lpstr>Pohjois-Savon kuntien tilinpäätökset v. 2023 (1 000 € ja €/as.) 7/7 (ml. liikelaitokset) (tiedot sisältävät vain ulkoiset menot ja tulot)</vt:lpstr>
      <vt:lpstr>Pohjois-Savon kuntien tilinpäätökset v. 2023/Konsernit (ml. liikelaitokset) (tiedot sisältävät vain ulkoiset menot ja tulot)</vt:lpstr>
      <vt:lpstr>Verotuloihin perustuva valtionosuuden tasaus vuosina 2020–2024</vt:lpstr>
      <vt:lpstr>Vuosikate, poistot ja nettoinvestoinnit v. 2023 (€/as.)</vt:lpstr>
      <vt:lpstr>Tilikauden tulos 2022 ja 2023 (€/as.)</vt:lpstr>
      <vt:lpstr>Kuntien ja kuntakonsernien vuosikatteet v. 2023 (€/as.)</vt:lpstr>
      <vt:lpstr>Kuntien ja kuntakonsernien kertyneet yli-/alijäämät 31.12.2023 (€/as.)</vt:lpstr>
      <vt:lpstr>Kuntien ja kuntakonsernien lainakanta 31.12.2023 (€/as.)</vt:lpstr>
      <vt:lpstr>Kuntien ja kuntakonsernien lainat ja vuokravastuut 31.12.2023 (€/as.)</vt:lpstr>
      <vt:lpstr>Kuntien ja kuntakonsernien suhteellinen velkaantuneisuusaste (%) v. 2023</vt:lpstr>
      <vt:lpstr>Pohjois-Savon kuntien tuloveroprosentit ja efektiiviset veroasteet v. 2023</vt:lpstr>
      <vt:lpstr>Kunnan tilinpäätöksen tunnuslukuja 1/2</vt:lpstr>
      <vt:lpstr>Kunnan tilinpäätöksen tunnuslukuja 2/2</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
  <cp:lastModifiedBy/>
  <cp:revision>1</cp:revision>
  <dcterms:created xsi:type="dcterms:W3CDTF">2023-03-23T11:27:42Z</dcterms:created>
  <dcterms:modified xsi:type="dcterms:W3CDTF">2024-04-25T11:16:27Z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0x01010042BA730BBA5CA44FABC43D3B76C31DDA</vt:lpwstr>
  </property>
</Properties>
</file>